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ntonio Bold" panose="020B0604020202020204" charset="0"/>
      <p:regular r:id="rId13"/>
    </p:embeddedFont>
    <p:embeddedFont>
      <p:font typeface="Antonio Bold Bold" panose="020B0604020202020204" charset="0"/>
      <p:regular r:id="rId14"/>
    </p:embeddedFont>
    <p:embeddedFont>
      <p:font typeface="Assistant Regular Bold" panose="020B0604020202020204" charset="-79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5257" y="-177332"/>
            <a:ext cx="18918515" cy="106416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35636" y="4665507"/>
            <a:ext cx="1309142" cy="130914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43999"/>
          </a:blip>
          <a:srcRect/>
          <a:stretch>
            <a:fillRect/>
          </a:stretch>
        </p:blipFill>
        <p:spPr>
          <a:xfrm>
            <a:off x="10210800" y="3082340"/>
            <a:ext cx="3778031" cy="37780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3108707">
            <a:off x="12014738" y="3864645"/>
            <a:ext cx="1073972" cy="8461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2333905"/>
            <a:ext cx="8588012" cy="195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75"/>
              </a:lnSpc>
            </a:pPr>
            <a:r>
              <a:rPr lang="en-US" sz="14399" spc="-287">
                <a:solidFill>
                  <a:srgbClr val="FFFFFF"/>
                </a:solidFill>
                <a:latin typeface="Antonio Bold Bold"/>
              </a:rPr>
              <a:t>DATALAB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0732" y="7277100"/>
            <a:ext cx="6548160" cy="537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Dr. Guilherme Ferreira Silveira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177409"/>
            <a:ext cx="7702769" cy="7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ntonio Bold Bold"/>
              </a:rPr>
              <a:t>LEVANTAMENTO DE AÇÕES PARA EDITAL INTERNO - COVID 19</a:t>
            </a:r>
          </a:p>
          <a:p>
            <a:pPr algn="just">
              <a:lnSpc>
                <a:spcPts val="312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ntonio Bold Bold"/>
              </a:rPr>
              <a:t>PROGRAMA INOVA FIOCRUZ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6BE0024-A392-491F-B415-3EDE019923A9}"/>
              </a:ext>
            </a:extLst>
          </p:cNvPr>
          <p:cNvSpPr/>
          <p:nvPr/>
        </p:nvSpPr>
        <p:spPr>
          <a:xfrm>
            <a:off x="12408569" y="6286500"/>
            <a:ext cx="5715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5095" algn="just">
              <a:spcBef>
                <a:spcPts val="350"/>
              </a:spcBef>
              <a:spcAft>
                <a:spcPts val="0"/>
              </a:spcAft>
            </a:pPr>
            <a:r>
              <a:rPr lang="en-US" sz="2200" b="1" dirty="0">
                <a:latin typeface="Arial" panose="020B0604020202020204" pitchFamily="34" charset="0"/>
                <a:ea typeface="Arial" panose="020B0604020202020204" pitchFamily="34" charset="0"/>
              </a:rPr>
              <a:t>Figure 03. Positive correlation (R = 0.562) between population and confirmed cases occurs only in cities with population up to 470.374 habitants.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Spearman correlation and linear regression model (95% confidence)</a:t>
            </a:r>
            <a:r>
              <a:rPr lang="en-US" sz="22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between</a:t>
            </a:r>
            <a:r>
              <a:rPr lang="en-US" sz="22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population</a:t>
            </a:r>
            <a:r>
              <a:rPr lang="en-US" sz="2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2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confirmed</a:t>
            </a:r>
            <a:r>
              <a:rPr lang="en-US" sz="2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cases</a:t>
            </a:r>
            <a:r>
              <a:rPr lang="en-US" sz="2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22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22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quartiles</a:t>
            </a:r>
            <a:r>
              <a:rPr lang="en-US" sz="2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distribution of</a:t>
            </a:r>
            <a:r>
              <a:rPr lang="en-US" sz="2200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population.</a:t>
            </a:r>
            <a:r>
              <a:rPr lang="en-US" sz="2200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(A)</a:t>
            </a:r>
            <a:r>
              <a:rPr lang="en-US" sz="2200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1930</a:t>
            </a:r>
            <a:r>
              <a:rPr lang="en-US" sz="2200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–</a:t>
            </a:r>
            <a:r>
              <a:rPr lang="en-US" sz="2200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33.817,</a:t>
            </a:r>
            <a:r>
              <a:rPr lang="en-US" sz="2200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(B)</a:t>
            </a:r>
            <a:r>
              <a:rPr lang="en-US" sz="2200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33.817</a:t>
            </a:r>
            <a:r>
              <a:rPr lang="en-US" sz="2200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–</a:t>
            </a:r>
            <a:r>
              <a:rPr lang="en-US" sz="2200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87.402,</a:t>
            </a:r>
            <a:r>
              <a:rPr lang="en-US" sz="2200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(C)</a:t>
            </a:r>
            <a:r>
              <a:rPr lang="en-US" sz="2200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87.402</a:t>
            </a:r>
            <a:r>
              <a:rPr lang="en-US" sz="2200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–</a:t>
            </a:r>
            <a:r>
              <a:rPr lang="en-US" sz="2200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212.440, (D) 212.440 – 480.374 and (E) 480.374 – 12.252.023 population</a:t>
            </a:r>
            <a:endParaRPr lang="pt-BR" sz="2200" dirty="0"/>
          </a:p>
        </p:txBody>
      </p:sp>
      <p:pic>
        <p:nvPicPr>
          <p:cNvPr id="13" name="image3.png">
            <a:extLst>
              <a:ext uri="{FF2B5EF4-FFF2-40B4-BE49-F238E27FC236}">
                <a16:creationId xmlns:a16="http://schemas.microsoft.com/office/drawing/2014/main" id="{50DEB268-EEA2-43C7-A1BF-DCF55F154BBA}"/>
              </a:ext>
            </a:extLst>
          </p:cNvPr>
          <p:cNvPicPr/>
          <p:nvPr/>
        </p:nvPicPr>
        <p:blipFill rotWithShape="1">
          <a:blip r:embed="rId2" cstate="print"/>
          <a:srcRect b="31089"/>
          <a:stretch/>
        </p:blipFill>
        <p:spPr>
          <a:xfrm>
            <a:off x="172452" y="190501"/>
            <a:ext cx="11562348" cy="9912428"/>
          </a:xfrm>
          <a:prstGeom prst="rect">
            <a:avLst/>
          </a:prstGeom>
        </p:spPr>
      </p:pic>
      <p:pic>
        <p:nvPicPr>
          <p:cNvPr id="14" name="image3.png">
            <a:extLst>
              <a:ext uri="{FF2B5EF4-FFF2-40B4-BE49-F238E27FC236}">
                <a16:creationId xmlns:a16="http://schemas.microsoft.com/office/drawing/2014/main" id="{46016B73-E8DC-4C93-B371-AD52EA4AE619}"/>
              </a:ext>
            </a:extLst>
          </p:cNvPr>
          <p:cNvPicPr/>
          <p:nvPr/>
        </p:nvPicPr>
        <p:blipFill rotWithShape="1">
          <a:blip r:embed="rId2" cstate="print"/>
          <a:srcRect t="67214" r="46851" b="-1"/>
          <a:stretch/>
        </p:blipFill>
        <p:spPr>
          <a:xfrm>
            <a:off x="12039600" y="184071"/>
            <a:ext cx="5931569" cy="47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7FC19A6C-72BD-41B7-B713-1EEF682874CA}"/>
              </a:ext>
            </a:extLst>
          </p:cNvPr>
          <p:cNvPicPr/>
          <p:nvPr/>
        </p:nvPicPr>
        <p:blipFill rotWithShape="1">
          <a:blip r:embed="rId2" cstate="print"/>
          <a:srcRect b="33333"/>
          <a:stretch/>
        </p:blipFill>
        <p:spPr>
          <a:xfrm>
            <a:off x="152400" y="190500"/>
            <a:ext cx="11353800" cy="7620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C3BAA08-DD55-4DF5-9D56-4CC64FEFCF44}"/>
              </a:ext>
            </a:extLst>
          </p:cNvPr>
          <p:cNvSpPr/>
          <p:nvPr/>
        </p:nvSpPr>
        <p:spPr>
          <a:xfrm>
            <a:off x="152400" y="7962900"/>
            <a:ext cx="1813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5095" algn="just">
              <a:spcBef>
                <a:spcPts val="330"/>
              </a:spcBef>
              <a:spcAft>
                <a:spcPts val="0"/>
              </a:spcAft>
            </a:pPr>
            <a:r>
              <a:rPr lang="en-US" sz="2800" b="1" dirty="0">
                <a:latin typeface="Arial" panose="020B0604020202020204" pitchFamily="34" charset="0"/>
                <a:ea typeface="Arial" panose="020B0604020202020204" pitchFamily="34" charset="0"/>
              </a:rPr>
              <a:t>Figure 04. Positive correlation (R = 0.4708) between population and deaths occurs only in cities with population up to 470.374 habitants.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Spearman correlation and linear regression model (95% confidence) between population and deaths in 5 quartiles distribution of population. (A) 1930 – 33.817,</a:t>
            </a:r>
            <a:r>
              <a:rPr lang="en-US" sz="28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(B)</a:t>
            </a:r>
            <a:r>
              <a:rPr lang="en-US" sz="2800" spc="-6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33.817</a:t>
            </a:r>
            <a:r>
              <a:rPr lang="en-US" sz="28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–</a:t>
            </a:r>
            <a:r>
              <a:rPr lang="en-US" sz="28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87.402,</a:t>
            </a:r>
            <a:r>
              <a:rPr lang="en-US" sz="28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(C)</a:t>
            </a:r>
            <a:r>
              <a:rPr lang="en-US" sz="2800" spc="-6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87.402</a:t>
            </a:r>
            <a:r>
              <a:rPr lang="en-US" sz="28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–</a:t>
            </a:r>
            <a:r>
              <a:rPr lang="en-US" sz="2800" spc="-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212.440,</a:t>
            </a:r>
            <a:r>
              <a:rPr lang="en-US" sz="28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(D)</a:t>
            </a:r>
            <a:r>
              <a:rPr lang="en-US" sz="2800" spc="-6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212.440</a:t>
            </a:r>
            <a:r>
              <a:rPr lang="en-US" sz="2800" spc="-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–</a:t>
            </a:r>
            <a:r>
              <a:rPr lang="en-US" sz="28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480.374</a:t>
            </a:r>
            <a:r>
              <a:rPr lang="en-US" sz="28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and (E) 480.374 – 12.252.023 population</a:t>
            </a:r>
            <a:endParaRPr lang="pt-BR" sz="2800" dirty="0"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7AA5D4FF-AA64-4BC0-A1DC-5D0BC1609E9F}"/>
              </a:ext>
            </a:extLst>
          </p:cNvPr>
          <p:cNvPicPr/>
          <p:nvPr/>
        </p:nvPicPr>
        <p:blipFill rotWithShape="1">
          <a:blip r:embed="rId2" cstate="print"/>
          <a:srcRect t="65840" r="50000"/>
          <a:stretch/>
        </p:blipFill>
        <p:spPr>
          <a:xfrm>
            <a:off x="11887200" y="190500"/>
            <a:ext cx="556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20723" y="1790700"/>
            <a:ext cx="12846553" cy="842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>
                <a:solidFill>
                  <a:srgbClr val="BD1E31"/>
                </a:solidFill>
                <a:latin typeface="Antonio Bold"/>
              </a:rPr>
              <a:t>OBJETIVOS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52800" y="3390900"/>
            <a:ext cx="12504086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+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Desenvolver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ferramentas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computacionais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que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proponham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respostas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quanto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a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previsão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do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número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de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casos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de COVID-19,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bem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como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correlacionar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estes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dados com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fatores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demográficos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369244" y="-1392282"/>
            <a:ext cx="19026489" cy="3519900"/>
            <a:chOff x="0" y="0"/>
            <a:chExt cx="25368652" cy="4693201"/>
          </a:xfrm>
        </p:grpSpPr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369244" y="-1392282"/>
            <a:ext cx="19026489" cy="3519900"/>
            <a:chOff x="0" y="0"/>
            <a:chExt cx="25368652" cy="4693201"/>
          </a:xfrm>
        </p:grpSpPr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80E51F71-6AEF-400C-A95B-59024EDE8043}"/>
              </a:ext>
            </a:extLst>
          </p:cNvPr>
          <p:cNvSpPr txBox="1"/>
          <p:nvPr/>
        </p:nvSpPr>
        <p:spPr>
          <a:xfrm>
            <a:off x="2438400" y="1562100"/>
            <a:ext cx="12846553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>
                <a:solidFill>
                  <a:srgbClr val="BD1E31"/>
                </a:solidFill>
                <a:latin typeface="Antonio Bold"/>
              </a:rPr>
              <a:t>QUESTIONAMENTOS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74303F-31E8-4E52-8E67-FDDDF12C042B}"/>
              </a:ext>
            </a:extLst>
          </p:cNvPr>
          <p:cNvSpPr txBox="1"/>
          <p:nvPr/>
        </p:nvSpPr>
        <p:spPr>
          <a:xfrm>
            <a:off x="3276600" y="3162300"/>
            <a:ext cx="12504086" cy="317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1"/>
              </a:lnSpc>
            </a:pPr>
            <a:r>
              <a:rPr lang="en-US" sz="2786" dirty="0">
                <a:solidFill>
                  <a:srgbClr val="272727"/>
                </a:solidFill>
                <a:latin typeface="Assistant Regular Bold"/>
              </a:rPr>
              <a:t>+ </a:t>
            </a:r>
            <a:r>
              <a:rPr lang="pt-BR" sz="2786" dirty="0">
                <a:solidFill>
                  <a:srgbClr val="272727"/>
                </a:solidFill>
                <a:latin typeface="Assistant Regular Bold"/>
              </a:rPr>
              <a:t>Existe correlação entre a transmissão do COVID-19 e a densidade demográfica da população à nível municipal e estadual no Brasil?</a:t>
            </a:r>
          </a:p>
          <a:p>
            <a:pPr>
              <a:lnSpc>
                <a:spcPts val="3621"/>
              </a:lnSpc>
            </a:pPr>
            <a:endParaRPr lang="pt-BR" sz="2786" dirty="0">
              <a:solidFill>
                <a:srgbClr val="272727"/>
              </a:solidFill>
              <a:latin typeface="Assistant Regular Bold"/>
            </a:endParaRPr>
          </a:p>
          <a:p>
            <a:pPr>
              <a:lnSpc>
                <a:spcPts val="3621"/>
              </a:lnSpc>
            </a:pPr>
            <a:r>
              <a:rPr lang="en-US" sz="2786" dirty="0">
                <a:solidFill>
                  <a:srgbClr val="272727"/>
                </a:solidFill>
                <a:latin typeface="Assistant Regular Bold"/>
              </a:rPr>
              <a:t>+ </a:t>
            </a:r>
            <a:r>
              <a:rPr lang="pt-BR" sz="2786" dirty="0">
                <a:solidFill>
                  <a:srgbClr val="272727"/>
                </a:solidFill>
                <a:latin typeface="Assistant Regular Bold"/>
              </a:rPr>
              <a:t>Uma vez que as medidas de circulação tem sido o principal meio de controle, será que isso varia de acordo com o número de pessoas?</a:t>
            </a:r>
          </a:p>
          <a:p>
            <a:pPr>
              <a:lnSpc>
                <a:spcPts val="3621"/>
              </a:lnSpc>
            </a:pPr>
            <a:endParaRPr lang="pt-BR" sz="2786" dirty="0">
              <a:solidFill>
                <a:srgbClr val="272727"/>
              </a:solidFill>
              <a:latin typeface="Assistant Regular Bold"/>
            </a:endParaRPr>
          </a:p>
          <a:p>
            <a:pPr>
              <a:lnSpc>
                <a:spcPts val="3621"/>
              </a:lnSpc>
            </a:pPr>
            <a:endParaRPr lang="en-US" sz="2786" baseline="-25000" dirty="0">
              <a:solidFill>
                <a:srgbClr val="272727"/>
              </a:solidFill>
              <a:latin typeface="Assistant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267215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1802" y="4384521"/>
            <a:ext cx="1971352" cy="1967479"/>
            <a:chOff x="0" y="0"/>
            <a:chExt cx="2628470" cy="262330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BD1E31"/>
              </a:solidFill>
            </p:spPr>
          </p:sp>
        </p:grpSp>
      </p:grpSp>
      <p:grpSp>
        <p:nvGrpSpPr>
          <p:cNvPr id="5" name="Group 5"/>
          <p:cNvGrpSpPr/>
          <p:nvPr/>
        </p:nvGrpSpPr>
        <p:grpSpPr>
          <a:xfrm>
            <a:off x="11155908" y="4410889"/>
            <a:ext cx="1971352" cy="1967479"/>
            <a:chOff x="0" y="0"/>
            <a:chExt cx="2628470" cy="262330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BD1E31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08184" y="4861229"/>
            <a:ext cx="1066800" cy="1066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03242" y="4814025"/>
            <a:ext cx="1108472" cy="110847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625967" y="1941534"/>
            <a:ext cx="11036067" cy="842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BD1E31"/>
                </a:solidFill>
                <a:latin typeface="Antonio Bold"/>
              </a:rPr>
              <a:t>TEMPO DE IMPLEMENTAÇÃO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59345" y="6698903"/>
            <a:ext cx="2796265" cy="156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272727"/>
                </a:solidFill>
                <a:latin typeface="Assistant Regular Bold"/>
              </a:rPr>
              <a:t>Curto prazo: Tempo máximo de 6 meses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54514" y="6725271"/>
            <a:ext cx="3574140" cy="1589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Médio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prazo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: </a:t>
            </a:r>
          </a:p>
          <a:p>
            <a:pPr algn="ctr">
              <a:lnSpc>
                <a:spcPts val="4160"/>
              </a:lnSpc>
            </a:pP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Tempo de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execução</a:t>
            </a:r>
            <a:r>
              <a:rPr lang="en-US" sz="3200" dirty="0">
                <a:solidFill>
                  <a:srgbClr val="272727"/>
                </a:solidFill>
                <a:latin typeface="Assistant Regular Bold"/>
              </a:rPr>
              <a:t> de 6 a 12 </a:t>
            </a:r>
            <a:r>
              <a:rPr lang="en-US" sz="3200" dirty="0" err="1">
                <a:solidFill>
                  <a:srgbClr val="272727"/>
                </a:solidFill>
                <a:latin typeface="Assistant Regular Bold"/>
              </a:rPr>
              <a:t>meses</a:t>
            </a:r>
            <a:endParaRPr lang="en-US" sz="3200" dirty="0">
              <a:solidFill>
                <a:srgbClr val="272727"/>
              </a:solidFill>
              <a:latin typeface="Assistant Regular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5257" y="-177332"/>
            <a:ext cx="18918515" cy="1064166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583546" y="1253327"/>
            <a:ext cx="1625017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800" dirty="0">
                <a:solidFill>
                  <a:srgbClr val="FFFFFF"/>
                </a:solidFill>
                <a:latin typeface="Antonio Bold"/>
              </a:rPr>
              <a:t>1 - MODELOS COMPUTACIONAIS DE PREVISÃO DA PANDEMIA.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94840" y="3107856"/>
            <a:ext cx="10093399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Levantamento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número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casos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por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município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94840" y="3909403"/>
            <a:ext cx="13979600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Construção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de series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temporais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análise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dos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valores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preditivos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expansão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94840" y="4687476"/>
            <a:ext cx="9361880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Correlacionar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o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número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total de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casos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por tempo;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94840" y="5634731"/>
            <a:ext cx="10763960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Visão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regional,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levando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em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consideração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os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municípios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;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7862692-BD17-4BCB-AE8D-BBA8882C4090}"/>
              </a:ext>
            </a:extLst>
          </p:cNvPr>
          <p:cNvSpPr txBox="1"/>
          <p:nvPr/>
        </p:nvSpPr>
        <p:spPr>
          <a:xfrm>
            <a:off x="2494840" y="6505242"/>
            <a:ext cx="10763960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Análise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da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transmissão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local.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5257" y="-177332"/>
            <a:ext cx="18918515" cy="1064166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43400" y="1604365"/>
            <a:ext cx="10740101" cy="719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799" dirty="0">
                <a:solidFill>
                  <a:srgbClr val="FFFFFF"/>
                </a:solidFill>
                <a:latin typeface="Antonio Bold"/>
              </a:rPr>
              <a:t>2 - ESTUDO IN SÍLICO DA DISPERSÃO VIRAL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47600" y="3414577"/>
            <a:ext cx="9592000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Previsão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com base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em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densidade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demográfica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47600" y="4365938"/>
            <a:ext cx="13630600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Relação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entre a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densidade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demográfica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e o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número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casos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confirmados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47600" y="5317300"/>
            <a:ext cx="8372800" cy="51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Auxilio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em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medidas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Assistant Regular Bold"/>
              </a:rPr>
              <a:t>vigilãncia</a:t>
            </a:r>
            <a:r>
              <a:rPr lang="en-US" sz="3200" dirty="0">
                <a:solidFill>
                  <a:srgbClr val="FFFFFF"/>
                </a:solidFill>
                <a:latin typeface="Assistant Regular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5257" y="-177332"/>
            <a:ext cx="18918515" cy="10641665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61134" y="3304855"/>
            <a:ext cx="7505049" cy="2659382"/>
            <a:chOff x="43245" y="-2601958"/>
            <a:chExt cx="10006732" cy="3545842"/>
          </a:xfrm>
        </p:grpSpPr>
        <p:sp>
          <p:nvSpPr>
            <p:cNvPr id="10" name="TextBox 10"/>
            <p:cNvSpPr txBox="1"/>
            <p:nvPr/>
          </p:nvSpPr>
          <p:spPr>
            <a:xfrm>
              <a:off x="43245" y="-2601958"/>
              <a:ext cx="10006732" cy="3545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60"/>
                </a:lnSpc>
              </a:pPr>
              <a:r>
                <a:rPr lang="en-US" sz="8800" dirty="0">
                  <a:solidFill>
                    <a:srgbClr val="FFFFFF"/>
                  </a:solidFill>
                  <a:latin typeface="Antonio Bold"/>
                </a:rPr>
                <a:t>RESULTADOS PRELIMINARES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png">
            <a:extLst>
              <a:ext uri="{FF2B5EF4-FFF2-40B4-BE49-F238E27FC236}">
                <a16:creationId xmlns:a16="http://schemas.microsoft.com/office/drawing/2014/main" id="{B616DE21-81B5-4FF3-97CE-A65E6F35FC4F}"/>
              </a:ext>
            </a:extLst>
          </p:cNvPr>
          <p:cNvPicPr/>
          <p:nvPr/>
        </p:nvPicPr>
        <p:blipFill rotWithShape="1">
          <a:blip r:embed="rId2" cstate="print"/>
          <a:srcRect b="33333"/>
          <a:stretch/>
        </p:blipFill>
        <p:spPr>
          <a:xfrm>
            <a:off x="457200" y="838200"/>
            <a:ext cx="7620000" cy="86106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A73C02-C3C3-4DAD-A921-B104E620B63A}"/>
              </a:ext>
            </a:extLst>
          </p:cNvPr>
          <p:cNvSpPr/>
          <p:nvPr/>
        </p:nvSpPr>
        <p:spPr>
          <a:xfrm>
            <a:off x="8534400" y="6134100"/>
            <a:ext cx="9144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6850" marR="198755" algn="just">
              <a:spcBef>
                <a:spcPts val="485"/>
              </a:spcBef>
              <a:spcAft>
                <a:spcPts val="0"/>
              </a:spcAft>
            </a:pP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</a:rPr>
              <a:t>Figure 01. The distribution of the analyzed data is not Gaussian.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The values of (A) population, (B) confirmed cases and (C) deaths are log-normal distribution.</a:t>
            </a:r>
            <a:endParaRPr lang="pt-BR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32A30B58-CA4A-4AEE-8CFE-375E04EF18F0}"/>
              </a:ext>
            </a:extLst>
          </p:cNvPr>
          <p:cNvPicPr/>
          <p:nvPr/>
        </p:nvPicPr>
        <p:blipFill rotWithShape="1">
          <a:blip r:embed="rId2" cstate="print"/>
          <a:srcRect t="66590"/>
          <a:stretch/>
        </p:blipFill>
        <p:spPr>
          <a:xfrm>
            <a:off x="8839200" y="800100"/>
            <a:ext cx="7620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>
            <a:extLst>
              <a:ext uri="{FF2B5EF4-FFF2-40B4-BE49-F238E27FC236}">
                <a16:creationId xmlns:a16="http://schemas.microsoft.com/office/drawing/2014/main" id="{843EB642-D6CA-4E9D-8BD0-96112B262E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028700"/>
            <a:ext cx="15621000" cy="67818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FCDFC52-06AC-4985-9998-FD71548A0B2A}"/>
              </a:ext>
            </a:extLst>
          </p:cNvPr>
          <p:cNvSpPr/>
          <p:nvPr/>
        </p:nvSpPr>
        <p:spPr>
          <a:xfrm>
            <a:off x="1333500" y="8096071"/>
            <a:ext cx="1562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</a:rPr>
              <a:t>Figure 02. Population has a positive correlation (R = 0.51) with the confirmed cases.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Spearman correlation between population, confirmed cases,</a:t>
            </a:r>
            <a:r>
              <a:rPr lang="en-US" sz="32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deaths,</a:t>
            </a:r>
            <a:r>
              <a:rPr lang="en-US" sz="32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confirmed/100k</a:t>
            </a:r>
            <a:r>
              <a:rPr lang="en-US" sz="3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Arial" panose="020B0604020202020204" pitchFamily="34" charset="0"/>
              </a:rPr>
              <a:t>habitantes</a:t>
            </a:r>
            <a:r>
              <a:rPr lang="en-US" sz="3200" spc="-6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3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death</a:t>
            </a:r>
            <a:r>
              <a:rPr lang="en-US" sz="3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rate</a:t>
            </a:r>
            <a:r>
              <a:rPr lang="en-US" sz="3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3200" spc="-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32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542</a:t>
            </a:r>
            <a:r>
              <a:rPr lang="en-US" sz="32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cities</a:t>
            </a:r>
            <a:r>
              <a:rPr lang="en-US" sz="3200" spc="-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(A)</a:t>
            </a:r>
            <a:r>
              <a:rPr lang="en-US" sz="3200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or 540 cities with population lowest of 6.000.000</a:t>
            </a:r>
            <a:r>
              <a:rPr lang="en-US" sz="3200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(B).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4845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460</Words>
  <Application>Microsoft Office PowerPoint</Application>
  <PresentationFormat>Personalizar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Antonio Bold Bold</vt:lpstr>
      <vt:lpstr>Assistant Regular Bold</vt:lpstr>
      <vt:lpstr>Arial</vt:lpstr>
      <vt:lpstr>Antonio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</dc:title>
  <cp:lastModifiedBy>Guilherme Silveira</cp:lastModifiedBy>
  <cp:revision>7</cp:revision>
  <dcterms:created xsi:type="dcterms:W3CDTF">2006-08-16T00:00:00Z</dcterms:created>
  <dcterms:modified xsi:type="dcterms:W3CDTF">2020-04-09T14:27:45Z</dcterms:modified>
  <dc:identifier>DAD44haql6o</dc:identifier>
</cp:coreProperties>
</file>