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065c9d507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11065c9d507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g11065c9d507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f375c5e30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11f375c5e30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g11f375c5e30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f375c5e30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11f375c5e30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g11f375c5e30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-725" y="2475800"/>
            <a:ext cx="12192000" cy="4381500"/>
          </a:xfrm>
          <a:prstGeom prst="rect">
            <a:avLst/>
          </a:prstGeom>
          <a:solidFill>
            <a:srgbClr val="F7CA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/>
          <p:nvPr/>
        </p:nvSpPr>
        <p:spPr>
          <a:xfrm flipH="1">
            <a:off x="195525" y="698525"/>
            <a:ext cx="669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pt-BR" sz="24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Exercícios</a:t>
            </a:r>
            <a:endParaRPr b="0" i="0" sz="2400" u="none" cap="none" strike="noStrike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91" name="Google Shape;91;p13"/>
          <p:cNvSpPr txBox="1"/>
          <p:nvPr/>
        </p:nvSpPr>
        <p:spPr>
          <a:xfrm flipH="1">
            <a:off x="195373" y="235748"/>
            <a:ext cx="336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D24E0F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b="0" i="0" sz="1800" u="none" cap="none" strike="noStrike">
              <a:solidFill>
                <a:srgbClr val="D24E0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 txBox="1"/>
          <p:nvPr/>
        </p:nvSpPr>
        <p:spPr>
          <a:xfrm flipH="1">
            <a:off x="6510650" y="4460550"/>
            <a:ext cx="48657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pt-BR" sz="4100" u="none" cap="none" strike="noStrike">
                <a:solidFill>
                  <a:srgbClr val="D24E0F"/>
                </a:solidFill>
                <a:latin typeface="Aharoni"/>
                <a:ea typeface="Aharoni"/>
                <a:cs typeface="Aharoni"/>
                <a:sym typeface="Aharoni"/>
              </a:rPr>
              <a:t>Francisco Viana</a:t>
            </a:r>
            <a:endParaRPr b="0" i="0" sz="3700" u="none" cap="none" strike="noStrike">
              <a:solidFill>
                <a:srgbClr val="D24E0F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93" name="Google Shape;93;p13"/>
          <p:cNvSpPr txBox="1"/>
          <p:nvPr/>
        </p:nvSpPr>
        <p:spPr>
          <a:xfrm flipH="1">
            <a:off x="6510647" y="5183850"/>
            <a:ext cx="171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Professor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 txBox="1"/>
          <p:nvPr/>
        </p:nvSpPr>
        <p:spPr>
          <a:xfrm flipH="1">
            <a:off x="6510660" y="4023200"/>
            <a:ext cx="336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Desenvolvido por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100" y="384300"/>
            <a:ext cx="4563749" cy="165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7289" y="2834825"/>
            <a:ext cx="5180614" cy="3059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/>
        </p:nvSpPr>
        <p:spPr>
          <a:xfrm>
            <a:off x="6256525" y="251725"/>
            <a:ext cx="3728100" cy="87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625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Font typeface="Arial"/>
              <a:buNone/>
            </a:pPr>
            <a:r>
              <a:rPr b="1" lang="pt-BR" sz="7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 - 04</a:t>
            </a:r>
            <a:endParaRPr b="0" i="0" sz="7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322973" y="554150"/>
            <a:ext cx="4479900" cy="44799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iagrama&#10;&#10;Descrição gerada automaticamente com confiança média" id="103" name="Google Shape;103;p14"/>
          <p:cNvPicPr preferRelativeResize="0"/>
          <p:nvPr/>
        </p:nvPicPr>
        <p:blipFill rotWithShape="1">
          <a:blip r:embed="rId3">
            <a:alphaModFix/>
          </a:blip>
          <a:srcRect b="0" l="22607" r="20893" t="0"/>
          <a:stretch/>
        </p:blipFill>
        <p:spPr>
          <a:xfrm>
            <a:off x="414148" y="645325"/>
            <a:ext cx="4297559" cy="4297559"/>
          </a:xfrm>
          <a:custGeom>
            <a:rect b="b" l="l" r="r" t="t"/>
            <a:pathLst>
              <a:path extrusionOk="0" h="1838528" w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04" name="Google Shape;104;p14"/>
          <p:cNvSpPr/>
          <p:nvPr/>
        </p:nvSpPr>
        <p:spPr>
          <a:xfrm>
            <a:off x="422753" y="1562696"/>
            <a:ext cx="157545" cy="157545"/>
          </a:xfrm>
          <a:custGeom>
            <a:rect b="b" l="l" r="r" t="t"/>
            <a:pathLst>
              <a:path extrusionOk="0" h="157545" w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6867750" y="2848550"/>
            <a:ext cx="561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5359825" y="1189400"/>
            <a:ext cx="5521500" cy="429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 txBox="1"/>
          <p:nvPr/>
        </p:nvSpPr>
        <p:spPr>
          <a:xfrm>
            <a:off x="5808625" y="1489500"/>
            <a:ext cx="46239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latin typeface="Calibri"/>
                <a:ea typeface="Calibri"/>
                <a:cs typeface="Calibri"/>
                <a:sym typeface="Calibri"/>
              </a:rPr>
              <a:t>Criar um programa que recebe um número inteiro (n) e verifica se o número é ímpar.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/>
          <p:nvPr/>
        </p:nvSpPr>
        <p:spPr>
          <a:xfrm>
            <a:off x="0" y="2476500"/>
            <a:ext cx="12192000" cy="4381500"/>
          </a:xfrm>
          <a:prstGeom prst="rect">
            <a:avLst/>
          </a:prstGeom>
          <a:solidFill>
            <a:srgbClr val="F7CA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68075" y="384300"/>
            <a:ext cx="2754777" cy="100095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5"/>
          <p:cNvSpPr txBox="1"/>
          <p:nvPr/>
        </p:nvSpPr>
        <p:spPr>
          <a:xfrm flipH="1">
            <a:off x="282986" y="384300"/>
            <a:ext cx="3453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 sz="3000">
                <a:solidFill>
                  <a:srgbClr val="D24E0F"/>
                </a:solidFill>
                <a:latin typeface="Calibri"/>
                <a:ea typeface="Calibri"/>
                <a:cs typeface="Calibri"/>
                <a:sym typeface="Calibri"/>
              </a:rPr>
              <a:t>Solução - Exercício 4</a:t>
            </a:r>
            <a:endParaRPr b="1" sz="3000">
              <a:solidFill>
                <a:srgbClr val="D24E0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3555" y="58530"/>
            <a:ext cx="4844888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/>
          <p:nvPr/>
        </p:nvSpPr>
        <p:spPr>
          <a:xfrm>
            <a:off x="0" y="2198925"/>
            <a:ext cx="12192000" cy="4381500"/>
          </a:xfrm>
          <a:prstGeom prst="rect">
            <a:avLst/>
          </a:prstGeom>
          <a:solidFill>
            <a:srgbClr val="F7CA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279" y="384300"/>
            <a:ext cx="8633746" cy="594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68075" y="384300"/>
            <a:ext cx="2754777" cy="100095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6"/>
          <p:cNvSpPr txBox="1"/>
          <p:nvPr/>
        </p:nvSpPr>
        <p:spPr>
          <a:xfrm flipH="1">
            <a:off x="5203536" y="384300"/>
            <a:ext cx="3453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 sz="3000">
                <a:solidFill>
                  <a:srgbClr val="D24E0F"/>
                </a:solidFill>
                <a:latin typeface="Calibri"/>
                <a:ea typeface="Calibri"/>
                <a:cs typeface="Calibri"/>
                <a:sym typeface="Calibri"/>
              </a:rPr>
              <a:t>Solução - Exercício 4</a:t>
            </a:r>
            <a:endParaRPr b="1" sz="3000">
              <a:solidFill>
                <a:srgbClr val="D24E0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/>
          <p:nvPr/>
        </p:nvSpPr>
        <p:spPr>
          <a:xfrm>
            <a:off x="0" y="2198925"/>
            <a:ext cx="12192000" cy="4381500"/>
          </a:xfrm>
          <a:prstGeom prst="rect">
            <a:avLst/>
          </a:prstGeom>
          <a:solidFill>
            <a:srgbClr val="F7CA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68075" y="384300"/>
            <a:ext cx="2754777" cy="100095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7"/>
          <p:cNvSpPr txBox="1"/>
          <p:nvPr/>
        </p:nvSpPr>
        <p:spPr>
          <a:xfrm flipH="1">
            <a:off x="406036" y="384300"/>
            <a:ext cx="3453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 sz="3000">
                <a:solidFill>
                  <a:srgbClr val="D24E0F"/>
                </a:solidFill>
                <a:latin typeface="Calibri"/>
                <a:ea typeface="Calibri"/>
                <a:cs typeface="Calibri"/>
                <a:sym typeface="Calibri"/>
              </a:rPr>
              <a:t>Solução - Exercício 2</a:t>
            </a:r>
            <a:endParaRPr b="1" sz="3000">
              <a:solidFill>
                <a:srgbClr val="D24E0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428" y="1973875"/>
            <a:ext cx="11319900" cy="460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