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2" r:id="rId3"/>
    <p:sldId id="257" r:id="rId4"/>
    <p:sldId id="258" r:id="rId5"/>
    <p:sldId id="259" r:id="rId6"/>
    <p:sldId id="261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660"/>
  </p:normalViewPr>
  <p:slideViewPr>
    <p:cSldViewPr snapToGrid="0">
      <p:cViewPr varScale="1">
        <p:scale>
          <a:sx n="88" d="100"/>
          <a:sy n="88" d="100"/>
        </p:scale>
        <p:origin x="82" y="6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A682B4-65ED-A0DA-42C1-919160D724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8A0F2BC-614B-1756-D844-06157C7236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C7A3E84-D575-14EA-AF2D-6F0085671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6/26/2024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60FD27E-9C27-932E-D64E-515D6FDC9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A2484B5-313A-B202-299C-62E5EC9C6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550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8D962B-838A-2E69-ED60-812FB58C9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559345C-EF53-3C31-13C0-51D26E6016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B627518-04A3-3B7E-9DF5-75D90DB18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6/26/2024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F35D902-4F40-0DFA-B980-CA0FA5085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A7F7E5A-A2FC-0913-FE18-FEB7F008D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949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C867B30-FAF8-FD63-519B-8B1951BEE2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6CEE4AE-38C3-8999-F73D-28D62ABE76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729D52F-1D90-0314-D3D4-0343180BF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6/26/2024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C8F0CC8-4343-F005-0636-25A4C9A2E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5CC92AB-71F0-CD4E-D879-2FB3005AC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820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EB18ED-B356-9C86-4E9A-ADC4CEF27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27261C0-51FA-D723-FA54-7035E39E1A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3C42EC6-3A53-26A5-C880-C2A347A77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6/26/2024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F8FC74D-48BC-7A12-D188-D5114B9B9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85D96E7-2C4A-78E1-CD82-59AFD592A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931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D2DF9F-5A47-C1C9-4E51-303C62C26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3D577BC-7117-B96B-838A-DB0C69F4C4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C3DCF48-6A45-AA1F-1DDE-306C1C16C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6/26/2024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B0AB615-C8D5-E120-8DB2-2A9DE95D9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89AECCE-B648-A852-6873-45B046BF6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690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A16698-B171-08DB-7FB9-C3D28A3B8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DCA4CAE-171B-A6A3-E58B-3D14405E39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15780F1-EA7D-563D-350D-F43D53C311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55D8264-03AD-14CA-44B3-06D3AF0C5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6/26/2024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A3673B2-AB44-769D-9885-3B0C0FF8F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0053CB3-7E08-088D-2088-A78BD7FB3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157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9555C0-15A2-ECFB-D266-8B2ABE85B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03248D3-4782-7FE1-66DD-8D51055702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43A998E-F174-1DC5-012C-501ECF9757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12DFDAF-F505-4BB6-9593-2FC1AD2552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53AC3A4-5AC4-5A57-E0C2-D2995060D2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F8AF2CF-1BED-2BC0-9BBA-C436E05DB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6/26/2024</a:t>
            </a:fld>
            <a:endParaRPr lang="en-US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6B20538-9EEF-5FBA-1927-9F35DE109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8A4AB8C-818A-DA01-6AB8-A9B83D735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522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4F78D3-A1ED-0EF3-4ED2-961203471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64CBDB5-9E48-5B17-0364-47FF386C5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6/26/2024</a:t>
            </a:fld>
            <a:endParaRPr lang="en-US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5F925C3-E692-3BEC-FC4D-06D8C0DE3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47785AB-32BF-82ED-05B7-4601902E1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098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267B555-6AEF-6E61-8902-D661E6544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6/26/2024</a:t>
            </a:fld>
            <a:endParaRPr lang="en-US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3FFB652-47D6-3DB3-9AD4-A7C1DBFB1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384A334-EDB8-42AC-D0EF-E7E6B1A6D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949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A306EA-DF5B-0F5C-8BB2-06F2EC9B4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35CBE09-3026-3701-8418-267FC4F295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D1AF2CE-D465-D316-B43D-B85ED18ED4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1BF1929-876B-48C8-F887-05B654BC2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6/26/2024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6B43F38-214E-834B-AE28-75AF6D834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F83B9BE-6B6E-11B1-AA27-1C0B76B98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745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744209-1D67-E9EF-D196-6D11061B5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75CF05A-3276-9319-5A6F-D4A06E6FAA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709AB11-51C5-063E-6BAD-3AF68F461A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8B2340E-084E-1435-92CE-3C10418FF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6/26/2024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19DE8DD-64F6-DA92-5E0A-523BE16E8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E5AE0E4-CD68-BF88-E94C-E52E4AFA4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618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B483670-891A-2D71-D601-B6FD74614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57204B6-4988-8ABE-9621-EF17DEAEE4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7B4E6FF-38C1-7B48-77DA-78746EC8CE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6/26/2024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7C4856A-F26D-1185-77C7-DE824F2593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2037713-5E0F-2256-FCAF-D3617BFDF8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069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8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C8251B1-4178-E23C-9C9B-BC49AC600B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97762" y="2734491"/>
            <a:ext cx="6251110" cy="1471749"/>
          </a:xfrm>
        </p:spPr>
        <p:txBody>
          <a:bodyPr anchor="b">
            <a:normAutofit/>
          </a:bodyPr>
          <a:lstStyle/>
          <a:p>
            <a:pPr algn="l"/>
            <a:r>
              <a:rPr lang="pt-BR" sz="5400" dirty="0"/>
              <a:t>Pesquisa de mercado</a:t>
            </a:r>
            <a:br>
              <a:rPr lang="pt-BR" sz="5400" dirty="0"/>
            </a:br>
            <a:r>
              <a:rPr lang="pt-BR" sz="3600" dirty="0"/>
              <a:t>Restaurantes em Los Angeles</a:t>
            </a:r>
            <a:endParaRPr lang="pt-BR" sz="54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3D18007-6E51-2937-2F9D-0DF4069DC4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97760" y="4636008"/>
            <a:ext cx="6354309" cy="1572768"/>
          </a:xfrm>
        </p:spPr>
        <p:txBody>
          <a:bodyPr>
            <a:normAutofit/>
          </a:bodyPr>
          <a:lstStyle/>
          <a:p>
            <a:pPr algn="l"/>
            <a:r>
              <a:rPr lang="pt-BR" dirty="0"/>
              <a:t>Por que abrir uma rede de pequenas cafeterias com garçons robôs é uma boa ideia?</a:t>
            </a:r>
          </a:p>
        </p:txBody>
      </p:sp>
      <p:pic>
        <p:nvPicPr>
          <p:cNvPr id="4" name="Picture 3" descr="Lupa mostrando declínio de desempenho">
            <a:extLst>
              <a:ext uri="{FF2B5EF4-FFF2-40B4-BE49-F238E27FC236}">
                <a16:creationId xmlns:a16="http://schemas.microsoft.com/office/drawing/2014/main" id="{D733E5F5-8093-56E8-CA8C-A19526AD53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866" r="43803" b="-1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4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2862" y="440926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68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6EA9110-5E68-2D56-A81E-55EE595A9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296" y="329184"/>
            <a:ext cx="6894576" cy="1783080"/>
          </a:xfrm>
        </p:spPr>
        <p:txBody>
          <a:bodyPr anchor="b">
            <a:normAutofit/>
          </a:bodyPr>
          <a:lstStyle/>
          <a:p>
            <a:r>
              <a:rPr lang="pt-BR" sz="5400"/>
              <a:t>Conclusões gerais</a:t>
            </a:r>
          </a:p>
        </p:txBody>
      </p:sp>
      <p:pic>
        <p:nvPicPr>
          <p:cNvPr id="5" name="Picture 4" descr="Lanchonete">
            <a:extLst>
              <a:ext uri="{FF2B5EF4-FFF2-40B4-BE49-F238E27FC236}">
                <a16:creationId xmlns:a16="http://schemas.microsoft.com/office/drawing/2014/main" id="{27141158-E6DE-3F0B-0DEE-C78E81896F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408" r="28148" b="-2"/>
          <a:stretch/>
        </p:blipFill>
        <p:spPr>
          <a:xfrm>
            <a:off x="20" y="1"/>
            <a:ext cx="4052522" cy="6858000"/>
          </a:xfrm>
          <a:custGeom>
            <a:avLst/>
            <a:gdLst/>
            <a:ahLst/>
            <a:cxnLst/>
            <a:rect l="l" t="t" r="r" b="b"/>
            <a:pathLst>
              <a:path w="4052542" h="6858000">
                <a:moveTo>
                  <a:pt x="0" y="0"/>
                </a:moveTo>
                <a:lnTo>
                  <a:pt x="4020923" y="0"/>
                </a:lnTo>
                <a:lnTo>
                  <a:pt x="4022656" y="14697"/>
                </a:lnTo>
                <a:cubicBezTo>
                  <a:pt x="4037606" y="98462"/>
                  <a:pt x="4035072" y="183369"/>
                  <a:pt x="4039126" y="267642"/>
                </a:cubicBezTo>
                <a:cubicBezTo>
                  <a:pt x="4043941" y="370699"/>
                  <a:pt x="4037860" y="474136"/>
                  <a:pt x="4035579" y="577446"/>
                </a:cubicBezTo>
                <a:cubicBezTo>
                  <a:pt x="4033805" y="665399"/>
                  <a:pt x="4025063" y="753226"/>
                  <a:pt x="4027724" y="841306"/>
                </a:cubicBezTo>
                <a:cubicBezTo>
                  <a:pt x="4027914" y="844352"/>
                  <a:pt x="4027914" y="847398"/>
                  <a:pt x="4027724" y="850444"/>
                </a:cubicBezTo>
                <a:cubicBezTo>
                  <a:pt x="4019615" y="947281"/>
                  <a:pt x="4019615" y="1044626"/>
                  <a:pt x="4027724" y="1141464"/>
                </a:cubicBezTo>
                <a:cubicBezTo>
                  <a:pt x="4030296" y="1181772"/>
                  <a:pt x="4029574" y="1222221"/>
                  <a:pt x="4025570" y="1262415"/>
                </a:cubicBezTo>
                <a:cubicBezTo>
                  <a:pt x="4021769" y="1313563"/>
                  <a:pt x="4009606" y="1365472"/>
                  <a:pt x="4018348" y="1416238"/>
                </a:cubicBezTo>
                <a:cubicBezTo>
                  <a:pt x="4024037" y="1458058"/>
                  <a:pt x="4027166" y="1500194"/>
                  <a:pt x="4027724" y="1542394"/>
                </a:cubicBezTo>
                <a:cubicBezTo>
                  <a:pt x="4032158" y="1636820"/>
                  <a:pt x="4027977" y="1731753"/>
                  <a:pt x="4026330" y="1826433"/>
                </a:cubicBezTo>
                <a:cubicBezTo>
                  <a:pt x="4024556" y="1936724"/>
                  <a:pt x="4027344" y="2047015"/>
                  <a:pt x="4018475" y="2157432"/>
                </a:cubicBezTo>
                <a:cubicBezTo>
                  <a:pt x="4013597" y="2246629"/>
                  <a:pt x="4013597" y="2336029"/>
                  <a:pt x="4018475" y="2425226"/>
                </a:cubicBezTo>
                <a:cubicBezTo>
                  <a:pt x="4020882" y="2506961"/>
                  <a:pt x="4033172" y="2587934"/>
                  <a:pt x="4031145" y="2670557"/>
                </a:cubicBezTo>
                <a:cubicBezTo>
                  <a:pt x="4028737" y="2766886"/>
                  <a:pt x="4017335" y="2862962"/>
                  <a:pt x="4020882" y="2959546"/>
                </a:cubicBezTo>
                <a:cubicBezTo>
                  <a:pt x="4022529" y="3005617"/>
                  <a:pt x="4022656" y="3051688"/>
                  <a:pt x="4023543" y="3097758"/>
                </a:cubicBezTo>
                <a:cubicBezTo>
                  <a:pt x="4024683" y="3153221"/>
                  <a:pt x="4034692" y="3208556"/>
                  <a:pt x="4029117" y="3263892"/>
                </a:cubicBezTo>
                <a:cubicBezTo>
                  <a:pt x="4019869" y="3356161"/>
                  <a:pt x="3995923" y="3446906"/>
                  <a:pt x="4010873" y="3541459"/>
                </a:cubicBezTo>
                <a:cubicBezTo>
                  <a:pt x="4019108" y="3593495"/>
                  <a:pt x="4028357" y="3645658"/>
                  <a:pt x="4033172" y="3698201"/>
                </a:cubicBezTo>
                <a:cubicBezTo>
                  <a:pt x="4037353" y="3745160"/>
                  <a:pt x="4047868" y="3792881"/>
                  <a:pt x="4039886" y="3839586"/>
                </a:cubicBezTo>
                <a:cubicBezTo>
                  <a:pt x="4033045" y="3879565"/>
                  <a:pt x="4036592" y="3919544"/>
                  <a:pt x="4031271" y="3959523"/>
                </a:cubicBezTo>
                <a:cubicBezTo>
                  <a:pt x="4024303" y="4011939"/>
                  <a:pt x="4020629" y="4065244"/>
                  <a:pt x="4015308" y="4118042"/>
                </a:cubicBezTo>
                <a:cubicBezTo>
                  <a:pt x="4010620" y="4165889"/>
                  <a:pt x="4006946" y="4213610"/>
                  <a:pt x="4019615" y="4258539"/>
                </a:cubicBezTo>
                <a:cubicBezTo>
                  <a:pt x="4050656" y="4371622"/>
                  <a:pt x="4033679" y="4484070"/>
                  <a:pt x="4022023" y="4596391"/>
                </a:cubicBezTo>
                <a:cubicBezTo>
                  <a:pt x="4016321" y="4650965"/>
                  <a:pt x="4007959" y="4708712"/>
                  <a:pt x="4020629" y="4758718"/>
                </a:cubicBezTo>
                <a:cubicBezTo>
                  <a:pt x="4043941" y="4847432"/>
                  <a:pt x="4025697" y="4931705"/>
                  <a:pt x="4015561" y="5016866"/>
                </a:cubicBezTo>
                <a:cubicBezTo>
                  <a:pt x="4003335" y="5100174"/>
                  <a:pt x="4005096" y="5184929"/>
                  <a:pt x="4020756" y="5267654"/>
                </a:cubicBezTo>
                <a:cubicBezTo>
                  <a:pt x="4033172" y="5326035"/>
                  <a:pt x="4033172" y="5385432"/>
                  <a:pt x="4034692" y="5444194"/>
                </a:cubicBezTo>
                <a:cubicBezTo>
                  <a:pt x="4035579" y="5481001"/>
                  <a:pt x="4022023" y="5518441"/>
                  <a:pt x="4013027" y="5555120"/>
                </a:cubicBezTo>
                <a:cubicBezTo>
                  <a:pt x="3996937" y="5621371"/>
                  <a:pt x="3991109" y="5688636"/>
                  <a:pt x="4013027" y="5753237"/>
                </a:cubicBezTo>
                <a:cubicBezTo>
                  <a:pt x="4043561" y="5842713"/>
                  <a:pt x="4061045" y="5932189"/>
                  <a:pt x="4048375" y="6026870"/>
                </a:cubicBezTo>
                <a:cubicBezTo>
                  <a:pt x="4041027" y="6085251"/>
                  <a:pt x="4039380" y="6144902"/>
                  <a:pt x="4028357" y="6202522"/>
                </a:cubicBezTo>
                <a:cubicBezTo>
                  <a:pt x="4010240" y="6298091"/>
                  <a:pt x="4016701" y="6393024"/>
                  <a:pt x="4031145" y="6487196"/>
                </a:cubicBezTo>
                <a:cubicBezTo>
                  <a:pt x="4041293" y="6565885"/>
                  <a:pt x="4042395" y="6645474"/>
                  <a:pt x="4034439" y="6724403"/>
                </a:cubicBezTo>
                <a:lnTo>
                  <a:pt x="4025206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sketchy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A67C510-7500-2A83-5541-3528751BAA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6" y="2706624"/>
            <a:ext cx="6894576" cy="3483864"/>
          </a:xfrm>
        </p:spPr>
        <p:txBody>
          <a:bodyPr>
            <a:normAutofit/>
          </a:bodyPr>
          <a:lstStyle/>
          <a:p>
            <a:r>
              <a:rPr lang="pt-BR" sz="2200"/>
              <a:t>80% dos estabelecimentos com rede tem até 48 assentos, favorecendo pequenos negócios;</a:t>
            </a:r>
          </a:p>
          <a:p>
            <a:r>
              <a:rPr lang="pt-BR" sz="2200"/>
              <a:t>Apenas 4.51% dos estabelecimentos são cafeterias, havendo espaço para mais negócios desse tipo no mercado;</a:t>
            </a:r>
          </a:p>
          <a:p>
            <a:r>
              <a:rPr lang="pt-BR" sz="2200"/>
              <a:t>Mesmo nas ruas com mais de 250 estabelecimentos o número de assentos é menor que 50 na maioria das vezes, favorecendo, então, pequenas cafeterias nas maiores ruas.</a:t>
            </a:r>
          </a:p>
        </p:txBody>
      </p:sp>
    </p:spTree>
    <p:extLst>
      <p:ext uri="{BB962C8B-B14F-4D97-AF65-F5344CB8AC3E}">
        <p14:creationId xmlns:p14="http://schemas.microsoft.com/office/powerpoint/2010/main" val="1398431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D441F18-876D-C4AE-D902-E7BB85380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0"/>
            <a:ext cx="10909640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100"/>
              <a:t>Overview dos tipos de estabelecimento</a:t>
            </a: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C2F16EDD-4CE2-F0C7-4291-570657D7F4A2}"/>
              </a:ext>
            </a:extLst>
          </p:cNvPr>
          <p:cNvSpPr txBox="1">
            <a:spLocks/>
          </p:cNvSpPr>
          <p:nvPr/>
        </p:nvSpPr>
        <p:spPr>
          <a:xfrm>
            <a:off x="638881" y="1922561"/>
            <a:ext cx="10909643" cy="5526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1000"/>
              </a:spcBef>
            </a:pPr>
            <a:r>
              <a:rPr lang="en-US" sz="2400">
                <a:latin typeface="+mn-lt"/>
                <a:ea typeface="+mn-ea"/>
                <a:cs typeface="+mn-cs"/>
              </a:rPr>
              <a:t>Existe bastante espaço para estabelecimentos do tipo cafeteria.</a:t>
            </a:r>
          </a:p>
        </p:txBody>
      </p:sp>
      <p:sp>
        <p:nvSpPr>
          <p:cNvPr id="15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D2A5BCF7-D05A-0FB0-638C-51EEC4B35E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4564" y="2642616"/>
            <a:ext cx="4465368" cy="3605784"/>
          </a:xfrm>
          <a:prstGeom prst="rect">
            <a:avLst/>
          </a:prstGeom>
        </p:spPr>
      </p:pic>
      <p:pic>
        <p:nvPicPr>
          <p:cNvPr id="7" name="Imagem 6" descr="Gráfico, Gráfico de pizza">
            <a:extLst>
              <a:ext uri="{FF2B5EF4-FFF2-40B4-BE49-F238E27FC236}">
                <a16:creationId xmlns:a16="http://schemas.microsoft.com/office/drawing/2014/main" id="{A2D726A5-D096-FA14-07C2-A9B4E762F5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4496" y="2691003"/>
            <a:ext cx="5614416" cy="3509009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1D31238B-43DC-3AB1-F869-2666BBF5935A}"/>
              </a:ext>
            </a:extLst>
          </p:cNvPr>
          <p:cNvSpPr txBox="1"/>
          <p:nvPr/>
        </p:nvSpPr>
        <p:spPr>
          <a:xfrm>
            <a:off x="104503" y="6601097"/>
            <a:ext cx="18897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bg1">
                    <a:lumMod val="65000"/>
                  </a:schemeClr>
                </a:solidFill>
              </a:rPr>
              <a:t>Fonte: Pesquisa própria</a:t>
            </a:r>
          </a:p>
        </p:txBody>
      </p:sp>
    </p:spTree>
    <p:extLst>
      <p:ext uri="{BB962C8B-B14F-4D97-AF65-F5344CB8AC3E}">
        <p14:creationId xmlns:p14="http://schemas.microsoft.com/office/powerpoint/2010/main" val="1667570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BAC384BA-16FA-EB47-B96E-C9FECF52F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0"/>
            <a:ext cx="10909640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/>
              <a:t>Estabelecimentos em redes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A90FD3A9-29B7-7250-1EF6-003A9AE81555}"/>
              </a:ext>
            </a:extLst>
          </p:cNvPr>
          <p:cNvSpPr txBox="1">
            <a:spLocks/>
          </p:cNvSpPr>
          <p:nvPr/>
        </p:nvSpPr>
        <p:spPr>
          <a:xfrm>
            <a:off x="638881" y="1922561"/>
            <a:ext cx="10909643" cy="5526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1000"/>
              </a:spcBef>
            </a:pPr>
            <a:r>
              <a:rPr lang="en-US" sz="1900" dirty="0">
                <a:latin typeface="+mn-lt"/>
                <a:ea typeface="+mn-ea"/>
                <a:cs typeface="+mn-cs"/>
              </a:rPr>
              <a:t>A </a:t>
            </a:r>
            <a:r>
              <a:rPr lang="en-US" sz="1900" dirty="0" err="1">
                <a:latin typeface="+mn-lt"/>
                <a:ea typeface="+mn-ea"/>
                <a:cs typeface="+mn-cs"/>
              </a:rPr>
              <a:t>maioria</a:t>
            </a:r>
            <a:r>
              <a:rPr lang="en-US" sz="1900" dirty="0">
                <a:latin typeface="+mn-lt"/>
                <a:ea typeface="+mn-ea"/>
                <a:cs typeface="+mn-cs"/>
              </a:rPr>
              <a:t> dos </a:t>
            </a:r>
            <a:r>
              <a:rPr lang="en-US" sz="1900" dirty="0" err="1">
                <a:latin typeface="+mn-lt"/>
                <a:ea typeface="+mn-ea"/>
                <a:cs typeface="+mn-cs"/>
              </a:rPr>
              <a:t>estabelecimentos</a:t>
            </a:r>
            <a:r>
              <a:rPr lang="en-US" sz="1900" dirty="0">
                <a:latin typeface="+mn-lt"/>
                <a:ea typeface="+mn-ea"/>
                <a:cs typeface="+mn-cs"/>
              </a:rPr>
              <a:t> </a:t>
            </a:r>
            <a:r>
              <a:rPr lang="en-US" sz="1900" dirty="0" err="1">
                <a:latin typeface="+mn-lt"/>
                <a:ea typeface="+mn-ea"/>
                <a:cs typeface="+mn-cs"/>
              </a:rPr>
              <a:t>não</a:t>
            </a:r>
            <a:r>
              <a:rPr lang="en-US" sz="1900" dirty="0">
                <a:latin typeface="+mn-lt"/>
                <a:ea typeface="+mn-ea"/>
                <a:cs typeface="+mn-cs"/>
              </a:rPr>
              <a:t> </a:t>
            </a:r>
            <a:r>
              <a:rPr lang="en-US" sz="1900" dirty="0" err="1">
                <a:latin typeface="+mn-lt"/>
                <a:ea typeface="+mn-ea"/>
                <a:cs typeface="+mn-cs"/>
              </a:rPr>
              <a:t>tem</a:t>
            </a:r>
            <a:r>
              <a:rPr lang="en-US" sz="1900" dirty="0">
                <a:latin typeface="+mn-lt"/>
                <a:ea typeface="+mn-ea"/>
                <a:cs typeface="+mn-cs"/>
              </a:rPr>
              <a:t> rede, </a:t>
            </a:r>
            <a:r>
              <a:rPr lang="en-US" sz="1900" dirty="0" err="1">
                <a:latin typeface="+mn-lt"/>
                <a:ea typeface="+mn-ea"/>
                <a:cs typeface="+mn-cs"/>
              </a:rPr>
              <a:t>dando</a:t>
            </a:r>
            <a:r>
              <a:rPr lang="en-US" sz="1900" dirty="0">
                <a:latin typeface="+mn-lt"/>
                <a:ea typeface="+mn-ea"/>
                <a:cs typeface="+mn-cs"/>
              </a:rPr>
              <a:t> </a:t>
            </a:r>
            <a:r>
              <a:rPr lang="en-US" sz="1900" dirty="0" err="1">
                <a:latin typeface="+mn-lt"/>
                <a:ea typeface="+mn-ea"/>
                <a:cs typeface="+mn-cs"/>
              </a:rPr>
              <a:t>espaço</a:t>
            </a:r>
            <a:r>
              <a:rPr lang="en-US" sz="1900" dirty="0">
                <a:latin typeface="+mn-lt"/>
                <a:ea typeface="+mn-ea"/>
                <a:cs typeface="+mn-cs"/>
              </a:rPr>
              <a:t> para </a:t>
            </a:r>
            <a:r>
              <a:rPr lang="en-US" sz="1900" dirty="0" err="1">
                <a:latin typeface="+mn-lt"/>
                <a:ea typeface="+mn-ea"/>
                <a:cs typeface="+mn-cs"/>
              </a:rPr>
              <a:t>criação</a:t>
            </a:r>
            <a:r>
              <a:rPr lang="en-US" sz="1900" dirty="0">
                <a:latin typeface="+mn-lt"/>
                <a:ea typeface="+mn-ea"/>
                <a:cs typeface="+mn-cs"/>
              </a:rPr>
              <a:t> de </a:t>
            </a:r>
            <a:r>
              <a:rPr lang="en-US" sz="1900" dirty="0" err="1">
                <a:latin typeface="+mn-lt"/>
                <a:ea typeface="+mn-ea"/>
                <a:cs typeface="+mn-cs"/>
              </a:rPr>
              <a:t>uma</a:t>
            </a:r>
            <a:r>
              <a:rPr lang="en-US" sz="1900" dirty="0">
                <a:latin typeface="+mn-lt"/>
                <a:ea typeface="+mn-ea"/>
                <a:cs typeface="+mn-cs"/>
              </a:rPr>
              <a:t> rede de cafeterias.</a:t>
            </a:r>
          </a:p>
        </p:txBody>
      </p:sp>
      <p:sp>
        <p:nvSpPr>
          <p:cNvPr id="16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D4EF5ECD-5FCA-C127-72D6-43606A02E8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564" y="2642616"/>
            <a:ext cx="4465368" cy="3605784"/>
          </a:xfrm>
          <a:prstGeom prst="rect">
            <a:avLst/>
          </a:prstGeom>
        </p:spPr>
      </p:pic>
      <p:pic>
        <p:nvPicPr>
          <p:cNvPr id="5" name="Espaço Reservado para Conteúdo 4" descr="Gráfico, Gráfico de pizza">
            <a:extLst>
              <a:ext uri="{FF2B5EF4-FFF2-40B4-BE49-F238E27FC236}">
                <a16:creationId xmlns:a16="http://schemas.microsoft.com/office/drawing/2014/main" id="{F6B77300-E5E4-B6F0-E939-5DCB947B7D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4496" y="2683985"/>
            <a:ext cx="5614416" cy="3523046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D736F728-A28B-1AD9-80E0-36D14DCC4DC4}"/>
              </a:ext>
            </a:extLst>
          </p:cNvPr>
          <p:cNvSpPr txBox="1"/>
          <p:nvPr/>
        </p:nvSpPr>
        <p:spPr>
          <a:xfrm>
            <a:off x="104503" y="6601097"/>
            <a:ext cx="18897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bg1">
                    <a:lumMod val="65000"/>
                  </a:schemeClr>
                </a:solidFill>
              </a:rPr>
              <a:t>Fonte: Pesquisa própria</a:t>
            </a:r>
          </a:p>
        </p:txBody>
      </p:sp>
    </p:spTree>
    <p:extLst>
      <p:ext uri="{BB962C8B-B14F-4D97-AF65-F5344CB8AC3E}">
        <p14:creationId xmlns:p14="http://schemas.microsoft.com/office/powerpoint/2010/main" val="3939227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35BB9408-65EA-6896-E9A6-DD95E8040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0"/>
            <a:ext cx="10909640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/>
              <a:t>Assentos em redes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A9165811-4622-5AD9-BA79-B2D5BAA3B9B2}"/>
              </a:ext>
            </a:extLst>
          </p:cNvPr>
          <p:cNvSpPr txBox="1">
            <a:spLocks/>
          </p:cNvSpPr>
          <p:nvPr/>
        </p:nvSpPr>
        <p:spPr>
          <a:xfrm>
            <a:off x="638881" y="1922561"/>
            <a:ext cx="10909643" cy="5526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1000"/>
              </a:spcBef>
            </a:pPr>
            <a:r>
              <a:rPr lang="en-US" sz="1900" dirty="0" err="1">
                <a:latin typeface="+mn-lt"/>
                <a:ea typeface="+mn-ea"/>
                <a:cs typeface="+mn-cs"/>
              </a:rPr>
              <a:t>Os</a:t>
            </a:r>
            <a:r>
              <a:rPr lang="en-US" sz="1900" dirty="0">
                <a:latin typeface="+mn-lt"/>
                <a:ea typeface="+mn-ea"/>
                <a:cs typeface="+mn-cs"/>
              </a:rPr>
              <a:t> </a:t>
            </a:r>
            <a:r>
              <a:rPr lang="en-US" sz="1900" dirty="0" err="1">
                <a:latin typeface="+mn-lt"/>
                <a:ea typeface="+mn-ea"/>
                <a:cs typeface="+mn-cs"/>
              </a:rPr>
              <a:t>estabelecimentos</a:t>
            </a:r>
            <a:r>
              <a:rPr lang="en-US" sz="1900" dirty="0">
                <a:latin typeface="+mn-lt"/>
                <a:ea typeface="+mn-ea"/>
                <a:cs typeface="+mn-cs"/>
              </a:rPr>
              <a:t> de rede </a:t>
            </a:r>
            <a:r>
              <a:rPr lang="en-US" sz="1900" dirty="0" err="1">
                <a:latin typeface="+mn-lt"/>
                <a:ea typeface="+mn-ea"/>
                <a:cs typeface="+mn-cs"/>
              </a:rPr>
              <a:t>costumam</a:t>
            </a:r>
            <a:r>
              <a:rPr lang="en-US" sz="1900" dirty="0">
                <a:latin typeface="+mn-lt"/>
                <a:ea typeface="+mn-ea"/>
                <a:cs typeface="+mn-cs"/>
              </a:rPr>
              <a:t> </a:t>
            </a:r>
            <a:r>
              <a:rPr lang="en-US" sz="1900" dirty="0" err="1">
                <a:latin typeface="+mn-lt"/>
                <a:ea typeface="+mn-ea"/>
                <a:cs typeface="+mn-cs"/>
              </a:rPr>
              <a:t>ter</a:t>
            </a:r>
            <a:r>
              <a:rPr lang="en-US" sz="1900" dirty="0">
                <a:latin typeface="+mn-lt"/>
                <a:ea typeface="+mn-ea"/>
                <a:cs typeface="+mn-cs"/>
              </a:rPr>
              <a:t> </a:t>
            </a:r>
            <a:r>
              <a:rPr lang="en-US" sz="1900" dirty="0" err="1">
                <a:latin typeface="+mn-lt"/>
                <a:ea typeface="+mn-ea"/>
                <a:cs typeface="+mn-cs"/>
              </a:rPr>
              <a:t>até</a:t>
            </a:r>
            <a:r>
              <a:rPr lang="en-US" sz="1900" dirty="0">
                <a:latin typeface="+mn-lt"/>
                <a:ea typeface="+mn-ea"/>
                <a:cs typeface="+mn-cs"/>
              </a:rPr>
              <a:t> 50 </a:t>
            </a:r>
            <a:r>
              <a:rPr lang="en-US" sz="1900" dirty="0" err="1">
                <a:latin typeface="+mn-lt"/>
                <a:ea typeface="+mn-ea"/>
                <a:cs typeface="+mn-cs"/>
              </a:rPr>
              <a:t>assentos</a:t>
            </a:r>
            <a:r>
              <a:rPr lang="en-US" sz="1900" dirty="0">
                <a:latin typeface="+mn-lt"/>
                <a:ea typeface="+mn-ea"/>
                <a:cs typeface="+mn-cs"/>
              </a:rPr>
              <a:t>, e as cafeterias </a:t>
            </a:r>
            <a:r>
              <a:rPr lang="en-US" sz="1900" dirty="0" err="1">
                <a:latin typeface="+mn-lt"/>
                <a:ea typeface="+mn-ea"/>
                <a:cs typeface="+mn-cs"/>
              </a:rPr>
              <a:t>têm</a:t>
            </a:r>
            <a:r>
              <a:rPr lang="en-US" sz="1900" dirty="0">
                <a:latin typeface="+mn-lt"/>
                <a:ea typeface="+mn-ea"/>
                <a:cs typeface="+mn-cs"/>
              </a:rPr>
              <a:t>, </a:t>
            </a:r>
            <a:r>
              <a:rPr lang="en-US" sz="1900" dirty="0" err="1">
                <a:latin typeface="+mn-lt"/>
                <a:ea typeface="+mn-ea"/>
                <a:cs typeface="+mn-cs"/>
              </a:rPr>
              <a:t>em</a:t>
            </a:r>
            <a:r>
              <a:rPr lang="en-US" sz="1900" dirty="0">
                <a:latin typeface="+mn-lt"/>
                <a:ea typeface="+mn-ea"/>
                <a:cs typeface="+mn-cs"/>
              </a:rPr>
              <a:t> media, 25 </a:t>
            </a:r>
            <a:r>
              <a:rPr lang="en-US" sz="1900" dirty="0" err="1">
                <a:latin typeface="+mn-lt"/>
                <a:ea typeface="+mn-ea"/>
                <a:cs typeface="+mn-cs"/>
              </a:rPr>
              <a:t>assentos</a:t>
            </a:r>
            <a:r>
              <a:rPr lang="en-US" sz="1900" dirty="0"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18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Espaço Reservado para Conteúdo 10">
            <a:extLst>
              <a:ext uri="{FF2B5EF4-FFF2-40B4-BE49-F238E27FC236}">
                <a16:creationId xmlns:a16="http://schemas.microsoft.com/office/drawing/2014/main" id="{983B2932-E540-C42C-B66A-DB7A6B4FD4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7630" y="2642616"/>
            <a:ext cx="4479235" cy="3605784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0609D8B4-B5A5-E076-68CA-9C28A98D62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2087" y="2642616"/>
            <a:ext cx="4479233" cy="3605784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A38AEC3F-E51A-E499-8634-AE43CE87C513}"/>
              </a:ext>
            </a:extLst>
          </p:cNvPr>
          <p:cNvSpPr txBox="1"/>
          <p:nvPr/>
        </p:nvSpPr>
        <p:spPr>
          <a:xfrm>
            <a:off x="104503" y="6601097"/>
            <a:ext cx="18897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bg1">
                    <a:lumMod val="65000"/>
                  </a:schemeClr>
                </a:solidFill>
              </a:rPr>
              <a:t>Fonte: Pesquisa própria</a:t>
            </a:r>
          </a:p>
        </p:txBody>
      </p:sp>
    </p:spTree>
    <p:extLst>
      <p:ext uri="{BB962C8B-B14F-4D97-AF65-F5344CB8AC3E}">
        <p14:creationId xmlns:p14="http://schemas.microsoft.com/office/powerpoint/2010/main" val="3837987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35BB9408-65EA-6896-E9A6-DD95E8040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0"/>
            <a:ext cx="10909640" cy="1368614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6600" dirty="0" err="1"/>
              <a:t>Ruas</a:t>
            </a:r>
            <a:r>
              <a:rPr lang="en-US" sz="6600" dirty="0"/>
              <a:t> com </a:t>
            </a:r>
            <a:r>
              <a:rPr lang="en-US" sz="6600" dirty="0" err="1"/>
              <a:t>mais</a:t>
            </a:r>
            <a:r>
              <a:rPr lang="en-US" sz="6600" dirty="0"/>
              <a:t> </a:t>
            </a:r>
            <a:r>
              <a:rPr lang="en-US" sz="6600" dirty="0" err="1"/>
              <a:t>estabelecimentos</a:t>
            </a:r>
            <a:endParaRPr lang="en-US" sz="6600" dirty="0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A9165811-4622-5AD9-BA79-B2D5BAA3B9B2}"/>
              </a:ext>
            </a:extLst>
          </p:cNvPr>
          <p:cNvSpPr txBox="1">
            <a:spLocks/>
          </p:cNvSpPr>
          <p:nvPr/>
        </p:nvSpPr>
        <p:spPr>
          <a:xfrm>
            <a:off x="453483" y="1922561"/>
            <a:ext cx="11285034" cy="5526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1000"/>
              </a:spcBef>
            </a:pPr>
            <a:r>
              <a:rPr lang="en-US" sz="1900" dirty="0" err="1">
                <a:latin typeface="+mn-lt"/>
                <a:ea typeface="+mn-ea"/>
                <a:cs typeface="+mn-cs"/>
              </a:rPr>
              <a:t>Existem</a:t>
            </a:r>
            <a:r>
              <a:rPr lang="en-US" sz="1900" dirty="0">
                <a:latin typeface="+mn-lt"/>
                <a:ea typeface="+mn-ea"/>
                <a:cs typeface="+mn-cs"/>
              </a:rPr>
              <a:t> 10 </a:t>
            </a:r>
            <a:r>
              <a:rPr lang="en-US" sz="1900" dirty="0" err="1">
                <a:latin typeface="+mn-lt"/>
                <a:ea typeface="+mn-ea"/>
                <a:cs typeface="+mn-cs"/>
              </a:rPr>
              <a:t>ruas</a:t>
            </a:r>
            <a:r>
              <a:rPr lang="en-US" sz="1900" dirty="0">
                <a:latin typeface="+mn-lt"/>
                <a:ea typeface="+mn-ea"/>
                <a:cs typeface="+mn-cs"/>
              </a:rPr>
              <a:t> com </a:t>
            </a:r>
            <a:r>
              <a:rPr lang="en-US" sz="1900" dirty="0" err="1">
                <a:latin typeface="+mn-lt"/>
                <a:ea typeface="+mn-ea"/>
                <a:cs typeface="+mn-cs"/>
              </a:rPr>
              <a:t>mais</a:t>
            </a:r>
            <a:r>
              <a:rPr lang="en-US" sz="1900" dirty="0">
                <a:latin typeface="+mn-lt"/>
                <a:ea typeface="+mn-ea"/>
                <a:cs typeface="+mn-cs"/>
              </a:rPr>
              <a:t> de 250 </a:t>
            </a:r>
            <a:r>
              <a:rPr lang="en-US" sz="1900" dirty="0" err="1">
                <a:latin typeface="+mn-lt"/>
                <a:ea typeface="+mn-ea"/>
                <a:cs typeface="+mn-cs"/>
              </a:rPr>
              <a:t>estabelecimentos</a:t>
            </a:r>
            <a:r>
              <a:rPr lang="en-US" sz="1900" dirty="0">
                <a:latin typeface="+mn-lt"/>
                <a:ea typeface="+mn-ea"/>
                <a:cs typeface="+mn-cs"/>
              </a:rPr>
              <a:t>, e </a:t>
            </a:r>
            <a:r>
              <a:rPr lang="en-US" sz="1900" dirty="0" err="1">
                <a:latin typeface="+mn-lt"/>
                <a:ea typeface="+mn-ea"/>
                <a:cs typeface="+mn-cs"/>
              </a:rPr>
              <a:t>quase</a:t>
            </a:r>
            <a:r>
              <a:rPr lang="en-US" sz="1900" dirty="0">
                <a:latin typeface="+mn-lt"/>
                <a:ea typeface="+mn-ea"/>
                <a:cs typeface="+mn-cs"/>
              </a:rPr>
              <a:t> </a:t>
            </a:r>
            <a:r>
              <a:rPr lang="en-US" sz="1900" dirty="0" err="1">
                <a:latin typeface="+mn-lt"/>
                <a:ea typeface="+mn-ea"/>
                <a:cs typeface="+mn-cs"/>
              </a:rPr>
              <a:t>todas</a:t>
            </a:r>
            <a:r>
              <a:rPr lang="en-US" sz="1900" dirty="0">
                <a:latin typeface="+mn-lt"/>
                <a:ea typeface="+mn-ea"/>
                <a:cs typeface="+mn-cs"/>
              </a:rPr>
              <a:t> </a:t>
            </a:r>
            <a:r>
              <a:rPr lang="en-US" sz="1900" dirty="0" err="1">
                <a:latin typeface="+mn-lt"/>
                <a:ea typeface="+mn-ea"/>
                <a:cs typeface="+mn-cs"/>
              </a:rPr>
              <a:t>elas</a:t>
            </a:r>
            <a:r>
              <a:rPr lang="en-US" sz="1900" dirty="0">
                <a:latin typeface="+mn-lt"/>
                <a:ea typeface="+mn-ea"/>
                <a:cs typeface="+mn-cs"/>
              </a:rPr>
              <a:t> </a:t>
            </a:r>
            <a:r>
              <a:rPr lang="en-US" sz="1900" dirty="0" err="1">
                <a:latin typeface="+mn-lt"/>
                <a:ea typeface="+mn-ea"/>
                <a:cs typeface="+mn-cs"/>
              </a:rPr>
              <a:t>tem</a:t>
            </a:r>
            <a:r>
              <a:rPr lang="en-US" sz="1900" dirty="0">
                <a:latin typeface="+mn-lt"/>
                <a:ea typeface="+mn-ea"/>
                <a:cs typeface="+mn-cs"/>
              </a:rPr>
              <a:t> </a:t>
            </a:r>
            <a:r>
              <a:rPr lang="en-US" sz="1900" dirty="0" err="1">
                <a:latin typeface="+mn-lt"/>
                <a:ea typeface="+mn-ea"/>
                <a:cs typeface="+mn-cs"/>
              </a:rPr>
              <a:t>menos</a:t>
            </a:r>
            <a:r>
              <a:rPr lang="en-US" sz="1900" dirty="0">
                <a:latin typeface="+mn-lt"/>
                <a:ea typeface="+mn-ea"/>
                <a:cs typeface="+mn-cs"/>
              </a:rPr>
              <a:t> de 50 </a:t>
            </a:r>
            <a:r>
              <a:rPr lang="en-US" sz="1900" dirty="0" err="1">
                <a:latin typeface="+mn-lt"/>
                <a:ea typeface="+mn-ea"/>
                <a:cs typeface="+mn-cs"/>
              </a:rPr>
              <a:t>assentos</a:t>
            </a:r>
            <a:r>
              <a:rPr lang="en-US" sz="1900" dirty="0">
                <a:latin typeface="+mn-lt"/>
                <a:ea typeface="+mn-ea"/>
                <a:cs typeface="+mn-cs"/>
              </a:rPr>
              <a:t>, </a:t>
            </a:r>
            <a:r>
              <a:rPr lang="en-US" sz="1900" dirty="0" err="1">
                <a:latin typeface="+mn-lt"/>
                <a:ea typeface="+mn-ea"/>
                <a:cs typeface="+mn-cs"/>
              </a:rPr>
              <a:t>em</a:t>
            </a:r>
            <a:r>
              <a:rPr lang="en-US" sz="1900" dirty="0">
                <a:latin typeface="+mn-lt"/>
                <a:ea typeface="+mn-ea"/>
                <a:cs typeface="+mn-cs"/>
              </a:rPr>
              <a:t> media.</a:t>
            </a:r>
          </a:p>
        </p:txBody>
      </p:sp>
      <p:sp>
        <p:nvSpPr>
          <p:cNvPr id="18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2565C2E-178B-7486-9EFD-DA93F920FB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3701" y="2712457"/>
            <a:ext cx="5206932" cy="3340648"/>
          </a:xfrm>
          <a:prstGeom prst="rect">
            <a:avLst/>
          </a:prstGeom>
        </p:spPr>
      </p:pic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EBC708F6-F269-A9D0-65EC-78FAFF04F5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38881" y="2712457"/>
            <a:ext cx="5222879" cy="3340648"/>
          </a:xfr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4494AEC9-0E3C-5CE5-F3E8-FE9233282FAD}"/>
              </a:ext>
            </a:extLst>
          </p:cNvPr>
          <p:cNvSpPr txBox="1"/>
          <p:nvPr/>
        </p:nvSpPr>
        <p:spPr>
          <a:xfrm>
            <a:off x="104503" y="6601097"/>
            <a:ext cx="18897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bg1">
                    <a:lumMod val="65000"/>
                  </a:schemeClr>
                </a:solidFill>
              </a:rPr>
              <a:t>Fonte: Pesquisa própria</a:t>
            </a:r>
          </a:p>
        </p:txBody>
      </p:sp>
    </p:spTree>
    <p:extLst>
      <p:ext uri="{BB962C8B-B14F-4D97-AF65-F5344CB8AC3E}">
        <p14:creationId xmlns:p14="http://schemas.microsoft.com/office/powerpoint/2010/main" val="306975870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119</TotalTime>
  <Words>191</Words>
  <Application>Microsoft Office PowerPoint</Application>
  <PresentationFormat>Widescreen</PresentationFormat>
  <Paragraphs>18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Tema do Office</vt:lpstr>
      <vt:lpstr>Pesquisa de mercado Restaurantes em Los Angeles</vt:lpstr>
      <vt:lpstr>Conclusões gerais</vt:lpstr>
      <vt:lpstr>Overview dos tipos de estabelecimento</vt:lpstr>
      <vt:lpstr>Estabelecimentos em redes</vt:lpstr>
      <vt:lpstr>Assentos em redes</vt:lpstr>
      <vt:lpstr>Ruas com mais estabelecimentos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Gabriel Farias Tranquilli</dc:creator>
  <cp:lastModifiedBy>Gabriel Farias Tranquilli</cp:lastModifiedBy>
  <cp:revision>1</cp:revision>
  <dcterms:created xsi:type="dcterms:W3CDTF">2024-06-26T21:12:39Z</dcterms:created>
  <dcterms:modified xsi:type="dcterms:W3CDTF">2024-06-26T23:12:24Z</dcterms:modified>
</cp:coreProperties>
</file>