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1"/>
  </p:sldMasterIdLst>
  <p:notesMasterIdLst>
    <p:notesMasterId r:id="rId7"/>
  </p:notesMasterIdLst>
  <p:sldIdLst>
    <p:sldId id="256" r:id="rId2"/>
    <p:sldId id="257" r:id="rId3"/>
    <p:sldId id="258" r:id="rId4"/>
    <p:sldId id="259"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A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361"/>
    <p:restoredTop sz="94737"/>
  </p:normalViewPr>
  <p:slideViewPr>
    <p:cSldViewPr snapToGrid="0">
      <p:cViewPr varScale="1">
        <p:scale>
          <a:sx n="135" d="100"/>
          <a:sy n="135" d="100"/>
        </p:scale>
        <p:origin x="264" y="184"/>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6E2E3B-9FEE-A74E-9FB8-02D319A07044}" type="datetimeFigureOut">
              <a:rPr lang="en-US" smtClean="0"/>
              <a:t>11/14/24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C745BE-1764-D04B-8965-3D42F0967C28}" type="slidenum">
              <a:rPr lang="en-US" smtClean="0"/>
              <a:t>‹#›</a:t>
            </a:fld>
            <a:endParaRPr lang="en-US"/>
          </a:p>
        </p:txBody>
      </p:sp>
    </p:spTree>
    <p:extLst>
      <p:ext uri="{BB962C8B-B14F-4D97-AF65-F5344CB8AC3E}">
        <p14:creationId xmlns:p14="http://schemas.microsoft.com/office/powerpoint/2010/main" val="740503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C745BE-1764-D04B-8965-3D42F0967C28}" type="slidenum">
              <a:rPr lang="en-US" smtClean="0"/>
              <a:t>1</a:t>
            </a:fld>
            <a:endParaRPr lang="en-US"/>
          </a:p>
        </p:txBody>
      </p:sp>
    </p:spTree>
    <p:extLst>
      <p:ext uri="{BB962C8B-B14F-4D97-AF65-F5344CB8AC3E}">
        <p14:creationId xmlns:p14="http://schemas.microsoft.com/office/powerpoint/2010/main" val="417534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C745BE-1764-D04B-8965-3D42F0967C28}" type="slidenum">
              <a:rPr lang="en-US" smtClean="0"/>
              <a:t>3</a:t>
            </a:fld>
            <a:endParaRPr lang="en-US"/>
          </a:p>
        </p:txBody>
      </p:sp>
    </p:spTree>
    <p:extLst>
      <p:ext uri="{BB962C8B-B14F-4D97-AF65-F5344CB8AC3E}">
        <p14:creationId xmlns:p14="http://schemas.microsoft.com/office/powerpoint/2010/main" val="2672369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869243-8332-28EA-F3BB-114D8D1F12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D14D2E-7C5E-D1D3-AEDB-8A580D7BAF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0E3B20-5901-CC53-3A7C-F42345CC1BA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D5C38E6-8863-166C-232F-5E4D9AEC429D}"/>
              </a:ext>
            </a:extLst>
          </p:cNvPr>
          <p:cNvSpPr>
            <a:spLocks noGrp="1"/>
          </p:cNvSpPr>
          <p:nvPr>
            <p:ph type="sldNum" sz="quarter" idx="5"/>
          </p:nvPr>
        </p:nvSpPr>
        <p:spPr/>
        <p:txBody>
          <a:bodyPr/>
          <a:lstStyle/>
          <a:p>
            <a:fld id="{58C745BE-1764-D04B-8965-3D42F0967C28}" type="slidenum">
              <a:rPr lang="en-US" smtClean="0"/>
              <a:t>4</a:t>
            </a:fld>
            <a:endParaRPr lang="en-US"/>
          </a:p>
        </p:txBody>
      </p:sp>
    </p:spTree>
    <p:extLst>
      <p:ext uri="{BB962C8B-B14F-4D97-AF65-F5344CB8AC3E}">
        <p14:creationId xmlns:p14="http://schemas.microsoft.com/office/powerpoint/2010/main" val="2056642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28E2B1-0900-3442-CC74-6EC022BC06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1A36DC-A168-6D7F-2D1C-A467DA2114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FC586B-5FC7-E203-5CF1-2FF7B74AC03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8420A7C-B9EE-CAC4-D160-C7A519F12760}"/>
              </a:ext>
            </a:extLst>
          </p:cNvPr>
          <p:cNvSpPr>
            <a:spLocks noGrp="1"/>
          </p:cNvSpPr>
          <p:nvPr>
            <p:ph type="sldNum" sz="quarter" idx="5"/>
          </p:nvPr>
        </p:nvSpPr>
        <p:spPr/>
        <p:txBody>
          <a:bodyPr/>
          <a:lstStyle/>
          <a:p>
            <a:fld id="{58C745BE-1764-D04B-8965-3D42F0967C28}" type="slidenum">
              <a:rPr lang="en-US" smtClean="0"/>
              <a:t>5</a:t>
            </a:fld>
            <a:endParaRPr lang="en-US"/>
          </a:p>
        </p:txBody>
      </p:sp>
    </p:spTree>
    <p:extLst>
      <p:ext uri="{BB962C8B-B14F-4D97-AF65-F5344CB8AC3E}">
        <p14:creationId xmlns:p14="http://schemas.microsoft.com/office/powerpoint/2010/main" val="3250375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11/14/24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998777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11/14/24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38670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11/14/24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69034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11/14/24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16955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11/14/24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90343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11/14/24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8701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11/14/24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98680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11/14/24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0152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11/14/24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05102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11/14/24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82821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11/14/24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48433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11/14/24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3251151503"/>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9" r:id="rId10"/>
    <p:sldLayoutId id="2147483808"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6E15305-164C-44CD-9E0F-420C2DC1B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32" name="Rectangle 31">
            <a:extLst>
              <a:ext uri="{FF2B5EF4-FFF2-40B4-BE49-F238E27FC236}">
                <a16:creationId xmlns:a16="http://schemas.microsoft.com/office/drawing/2014/main" id="{C49B6340-9D54-4548-B87C-24BA7EA53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white circle with lines in it&#10;&#10;Description automatically generated">
            <a:extLst>
              <a:ext uri="{FF2B5EF4-FFF2-40B4-BE49-F238E27FC236}">
                <a16:creationId xmlns:a16="http://schemas.microsoft.com/office/drawing/2014/main" id="{78D4B3F4-5091-0B91-EC1F-ADAA77935AA6}"/>
              </a:ext>
            </a:extLst>
          </p:cNvPr>
          <p:cNvPicPr>
            <a:picLocks noChangeAspect="1"/>
          </p:cNvPicPr>
          <p:nvPr/>
        </p:nvPicPr>
        <p:blipFill>
          <a:blip r:embed="rId3"/>
          <a:srcRect t="6453" r="-1" b="6449"/>
          <a:stretch/>
        </p:blipFill>
        <p:spPr>
          <a:xfrm>
            <a:off x="-50042" y="-39158"/>
            <a:ext cx="7918858" cy="6897158"/>
          </a:xfrm>
          <a:prstGeom prst="rect">
            <a:avLst/>
          </a:prstGeom>
        </p:spPr>
      </p:pic>
      <p:sp useBgFill="1">
        <p:nvSpPr>
          <p:cNvPr id="33" name="Freeform: Shape 16">
            <a:extLst>
              <a:ext uri="{FF2B5EF4-FFF2-40B4-BE49-F238E27FC236}">
                <a16:creationId xmlns:a16="http://schemas.microsoft.com/office/drawing/2014/main" id="{F1D5403D-09EC-41DB-B916-A09C0E5AE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99031" y="-39157"/>
            <a:ext cx="5592970" cy="6897158"/>
          </a:xfrm>
          <a:custGeom>
            <a:avLst/>
            <a:gdLst>
              <a:gd name="connsiteX0" fmla="*/ 4912746 w 5592970"/>
              <a:gd name="connsiteY0" fmla="*/ 2355321 h 6897159"/>
              <a:gd name="connsiteX1" fmla="*/ 4714738 w 5592970"/>
              <a:gd name="connsiteY1" fmla="*/ 2553329 h 6897159"/>
              <a:gd name="connsiteX2" fmla="*/ 4912746 w 5592970"/>
              <a:gd name="connsiteY2" fmla="*/ 2751337 h 6897159"/>
              <a:gd name="connsiteX3" fmla="*/ 5110754 w 5592970"/>
              <a:gd name="connsiteY3" fmla="*/ 2553329 h 6897159"/>
              <a:gd name="connsiteX4" fmla="*/ 4912746 w 5592970"/>
              <a:gd name="connsiteY4" fmla="*/ 2355321 h 6897159"/>
              <a:gd name="connsiteX5" fmla="*/ 4769785 w 5592970"/>
              <a:gd name="connsiteY5" fmla="*/ 1301525 h 6897159"/>
              <a:gd name="connsiteX6" fmla="*/ 4358192 w 5592970"/>
              <a:gd name="connsiteY6" fmla="*/ 1713118 h 6897159"/>
              <a:gd name="connsiteX7" fmla="*/ 4769785 w 5592970"/>
              <a:gd name="connsiteY7" fmla="*/ 2124711 h 6897159"/>
              <a:gd name="connsiteX8" fmla="*/ 5181378 w 5592970"/>
              <a:gd name="connsiteY8" fmla="*/ 1713118 h 6897159"/>
              <a:gd name="connsiteX9" fmla="*/ 4769785 w 5592970"/>
              <a:gd name="connsiteY9" fmla="*/ 1301525 h 6897159"/>
              <a:gd name="connsiteX10" fmla="*/ 1485712 w 5592970"/>
              <a:gd name="connsiteY10" fmla="*/ 0 h 6897159"/>
              <a:gd name="connsiteX11" fmla="*/ 1911850 w 5592970"/>
              <a:gd name="connsiteY11" fmla="*/ 0 h 6897159"/>
              <a:gd name="connsiteX12" fmla="*/ 4693359 w 5592970"/>
              <a:gd name="connsiteY12" fmla="*/ 0 h 6897159"/>
              <a:gd name="connsiteX13" fmla="*/ 4687196 w 5592970"/>
              <a:gd name="connsiteY13" fmla="*/ 186052 h 6897159"/>
              <a:gd name="connsiteX14" fmla="*/ 4689492 w 5592970"/>
              <a:gd name="connsiteY14" fmla="*/ 422393 h 6897159"/>
              <a:gd name="connsiteX15" fmla="*/ 5029277 w 5592970"/>
              <a:gd name="connsiteY15" fmla="*/ 1074198 h 6897159"/>
              <a:gd name="connsiteX16" fmla="*/ 5368989 w 5592970"/>
              <a:gd name="connsiteY16" fmla="*/ 2604190 h 6897159"/>
              <a:gd name="connsiteX17" fmla="*/ 5030698 w 5592970"/>
              <a:gd name="connsiteY17" fmla="*/ 3182337 h 6897159"/>
              <a:gd name="connsiteX18" fmla="*/ 4910556 w 5592970"/>
              <a:gd name="connsiteY18" fmla="*/ 4667756 h 6897159"/>
              <a:gd name="connsiteX19" fmla="*/ 5374561 w 5592970"/>
              <a:gd name="connsiteY19" fmla="*/ 5703238 h 6897159"/>
              <a:gd name="connsiteX20" fmla="*/ 5591170 w 5592970"/>
              <a:gd name="connsiteY20" fmla="*/ 6745970 h 6897159"/>
              <a:gd name="connsiteX21" fmla="*/ 5592970 w 5592970"/>
              <a:gd name="connsiteY21" fmla="*/ 6897158 h 6897159"/>
              <a:gd name="connsiteX22" fmla="*/ 2734191 w 5592970"/>
              <a:gd name="connsiteY22" fmla="*/ 6897158 h 6897159"/>
              <a:gd name="connsiteX23" fmla="*/ 2734191 w 5592970"/>
              <a:gd name="connsiteY23" fmla="*/ 6897159 h 6897159"/>
              <a:gd name="connsiteX24" fmla="*/ 0 w 5592970"/>
              <a:gd name="connsiteY24" fmla="*/ 6897159 h 6897159"/>
              <a:gd name="connsiteX25" fmla="*/ 0 w 5592970"/>
              <a:gd name="connsiteY25" fmla="*/ 1 h 6897159"/>
              <a:gd name="connsiteX26" fmla="*/ 1485712 w 5592970"/>
              <a:gd name="connsiteY26" fmla="*/ 1 h 6897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92970" h="6897159">
                <a:moveTo>
                  <a:pt x="4912746" y="2355321"/>
                </a:moveTo>
                <a:cubicBezTo>
                  <a:pt x="4803389" y="2355321"/>
                  <a:pt x="4714738" y="2443972"/>
                  <a:pt x="4714738" y="2553329"/>
                </a:cubicBezTo>
                <a:cubicBezTo>
                  <a:pt x="4714738" y="2662686"/>
                  <a:pt x="4803389" y="2751337"/>
                  <a:pt x="4912746" y="2751337"/>
                </a:cubicBezTo>
                <a:cubicBezTo>
                  <a:pt x="5022103" y="2751337"/>
                  <a:pt x="5110754" y="2662686"/>
                  <a:pt x="5110754" y="2553329"/>
                </a:cubicBezTo>
                <a:cubicBezTo>
                  <a:pt x="5110754" y="2443972"/>
                  <a:pt x="5022103" y="2355321"/>
                  <a:pt x="4912746" y="2355321"/>
                </a:cubicBezTo>
                <a:close/>
                <a:moveTo>
                  <a:pt x="4769785" y="1301525"/>
                </a:moveTo>
                <a:cubicBezTo>
                  <a:pt x="4542468" y="1301525"/>
                  <a:pt x="4358192" y="1485801"/>
                  <a:pt x="4358192" y="1713118"/>
                </a:cubicBezTo>
                <a:cubicBezTo>
                  <a:pt x="4358192" y="1940435"/>
                  <a:pt x="4542468" y="2124711"/>
                  <a:pt x="4769785" y="2124711"/>
                </a:cubicBezTo>
                <a:cubicBezTo>
                  <a:pt x="4997102" y="2124711"/>
                  <a:pt x="5181378" y="1940435"/>
                  <a:pt x="5181378" y="1713118"/>
                </a:cubicBezTo>
                <a:cubicBezTo>
                  <a:pt x="5181378" y="1485801"/>
                  <a:pt x="4997102" y="1301525"/>
                  <a:pt x="4769785" y="1301525"/>
                </a:cubicBezTo>
                <a:close/>
                <a:moveTo>
                  <a:pt x="1485712" y="0"/>
                </a:moveTo>
                <a:lnTo>
                  <a:pt x="1911850" y="0"/>
                </a:lnTo>
                <a:lnTo>
                  <a:pt x="4693359" y="0"/>
                </a:lnTo>
                <a:lnTo>
                  <a:pt x="4687196" y="186052"/>
                </a:lnTo>
                <a:cubicBezTo>
                  <a:pt x="4686166" y="265025"/>
                  <a:pt x="4686829" y="343862"/>
                  <a:pt x="4689492" y="422393"/>
                </a:cubicBezTo>
                <a:cubicBezTo>
                  <a:pt x="4699496" y="713539"/>
                  <a:pt x="4872938" y="896626"/>
                  <a:pt x="5029277" y="1074198"/>
                </a:cubicBezTo>
                <a:cubicBezTo>
                  <a:pt x="5418992" y="1516672"/>
                  <a:pt x="5551614" y="2043761"/>
                  <a:pt x="5368989" y="2604190"/>
                </a:cubicBezTo>
                <a:cubicBezTo>
                  <a:pt x="5298163" y="2821542"/>
                  <a:pt x="5160452" y="3010355"/>
                  <a:pt x="5030698" y="3182337"/>
                </a:cubicBezTo>
                <a:cubicBezTo>
                  <a:pt x="4682698" y="3643429"/>
                  <a:pt x="4696957" y="4178177"/>
                  <a:pt x="4910556" y="4667756"/>
                </a:cubicBezTo>
                <a:cubicBezTo>
                  <a:pt x="5062728" y="5015306"/>
                  <a:pt x="5245193" y="5341884"/>
                  <a:pt x="5374561" y="5703238"/>
                </a:cubicBezTo>
                <a:cubicBezTo>
                  <a:pt x="5500512" y="6053410"/>
                  <a:pt x="5575240" y="6402760"/>
                  <a:pt x="5591170" y="6745970"/>
                </a:cubicBezTo>
                <a:lnTo>
                  <a:pt x="5592970" y="6897158"/>
                </a:lnTo>
                <a:lnTo>
                  <a:pt x="2734191" y="6897158"/>
                </a:lnTo>
                <a:lnTo>
                  <a:pt x="2734191" y="6897159"/>
                </a:lnTo>
                <a:lnTo>
                  <a:pt x="0" y="6897159"/>
                </a:lnTo>
                <a:lnTo>
                  <a:pt x="0" y="1"/>
                </a:lnTo>
                <a:lnTo>
                  <a:pt x="1485712"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C27B1EF-ECA2-74DD-BEB9-DBF1B2AEDE4B}"/>
              </a:ext>
            </a:extLst>
          </p:cNvPr>
          <p:cNvSpPr>
            <a:spLocks noGrp="1"/>
          </p:cNvSpPr>
          <p:nvPr>
            <p:ph type="ctrTitle"/>
          </p:nvPr>
        </p:nvSpPr>
        <p:spPr>
          <a:xfrm>
            <a:off x="7579895" y="1214438"/>
            <a:ext cx="4612105" cy="2387600"/>
          </a:xfrm>
        </p:spPr>
        <p:txBody>
          <a:bodyPr>
            <a:normAutofit/>
          </a:bodyPr>
          <a:lstStyle/>
          <a:p>
            <a:pPr algn="r"/>
            <a:r>
              <a:rPr lang="en-US" sz="5000" dirty="0">
                <a:solidFill>
                  <a:schemeClr val="tx2"/>
                </a:solidFill>
              </a:rPr>
              <a:t>Defense + </a:t>
            </a:r>
            <a:r>
              <a:rPr lang="en-US" sz="5000" dirty="0" err="1">
                <a:solidFill>
                  <a:schemeClr val="tx2"/>
                </a:solidFill>
              </a:rPr>
              <a:t>SingleStore</a:t>
            </a:r>
            <a:r>
              <a:rPr lang="en-US" sz="5000" dirty="0">
                <a:solidFill>
                  <a:schemeClr val="tx2"/>
                </a:solidFill>
              </a:rPr>
              <a:t> DB</a:t>
            </a:r>
          </a:p>
        </p:txBody>
      </p:sp>
      <p:sp>
        <p:nvSpPr>
          <p:cNvPr id="3" name="Subtitle 2">
            <a:extLst>
              <a:ext uri="{FF2B5EF4-FFF2-40B4-BE49-F238E27FC236}">
                <a16:creationId xmlns:a16="http://schemas.microsoft.com/office/drawing/2014/main" id="{CC40BBC4-8441-C9BA-0D56-2E0A9FA2ACA2}"/>
              </a:ext>
            </a:extLst>
          </p:cNvPr>
          <p:cNvSpPr>
            <a:spLocks noGrp="1"/>
          </p:cNvSpPr>
          <p:nvPr>
            <p:ph type="subTitle" idx="1"/>
          </p:nvPr>
        </p:nvSpPr>
        <p:spPr>
          <a:xfrm>
            <a:off x="7959478" y="3602038"/>
            <a:ext cx="3622922" cy="1655762"/>
          </a:xfrm>
        </p:spPr>
        <p:txBody>
          <a:bodyPr>
            <a:normAutofit/>
          </a:bodyPr>
          <a:lstStyle/>
          <a:p>
            <a:pPr algn="r"/>
            <a:r>
              <a:rPr lang="en-US" dirty="0"/>
              <a:t>By: Gabriel Fuentes</a:t>
            </a:r>
          </a:p>
        </p:txBody>
      </p:sp>
    </p:spTree>
    <p:extLst>
      <p:ext uri="{BB962C8B-B14F-4D97-AF65-F5344CB8AC3E}">
        <p14:creationId xmlns:p14="http://schemas.microsoft.com/office/powerpoint/2010/main" val="622669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3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72B6D96-D9A2-4E4A-8064-FCA9A1D3F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E7290D-3F1B-15C2-031A-EEF5C8007313}"/>
              </a:ext>
            </a:extLst>
          </p:cNvPr>
          <p:cNvSpPr>
            <a:spLocks noGrp="1"/>
          </p:cNvSpPr>
          <p:nvPr>
            <p:ph type="title"/>
          </p:nvPr>
        </p:nvSpPr>
        <p:spPr>
          <a:xfrm>
            <a:off x="148159" y="1375076"/>
            <a:ext cx="8197977" cy="2259335"/>
          </a:xfrm>
        </p:spPr>
        <p:txBody>
          <a:bodyPr>
            <a:normAutofit/>
          </a:bodyPr>
          <a:lstStyle/>
          <a:p>
            <a:r>
              <a:rPr lang="en-US" sz="2200" b="1" dirty="0">
                <a:solidFill>
                  <a:schemeClr val="accent4"/>
                </a:solidFill>
              </a:rPr>
              <a:t>Problem</a:t>
            </a:r>
            <a:r>
              <a:rPr lang="en-US" sz="2200" dirty="0">
                <a:solidFill>
                  <a:schemeClr val="bg2"/>
                </a:solidFill>
              </a:rPr>
              <a:t>: </a:t>
            </a:r>
            <a:r>
              <a:rPr lang="en-US" sz="2200" dirty="0">
                <a:solidFill>
                  <a:schemeClr val="accent6">
                    <a:lumMod val="20000"/>
                    <a:lumOff val="80000"/>
                  </a:schemeClr>
                </a:solidFill>
              </a:rPr>
              <a:t>Defense operations require real-time threat detection and situational awareness to ensure mission success and national security. However, </a:t>
            </a:r>
            <a:r>
              <a:rPr lang="en-US" sz="2200" dirty="0">
                <a:solidFill>
                  <a:schemeClr val="accent4"/>
                </a:solidFill>
              </a:rPr>
              <a:t>integrating</a:t>
            </a:r>
            <a:r>
              <a:rPr lang="en-US" sz="2200" dirty="0">
                <a:solidFill>
                  <a:schemeClr val="accent6">
                    <a:lumMod val="20000"/>
                    <a:lumOff val="80000"/>
                  </a:schemeClr>
                </a:solidFill>
              </a:rPr>
              <a:t> and analyzing vast amounts of complex, </a:t>
            </a:r>
            <a:r>
              <a:rPr lang="en-US" sz="2200" dirty="0">
                <a:solidFill>
                  <a:schemeClr val="accent4"/>
                </a:solidFill>
              </a:rPr>
              <a:t>multi-source data</a:t>
            </a:r>
            <a:r>
              <a:rPr lang="en-US" sz="2200" dirty="0">
                <a:solidFill>
                  <a:schemeClr val="accent6">
                    <a:lumMod val="20000"/>
                    <a:lumOff val="80000"/>
                  </a:schemeClr>
                </a:solidFill>
              </a:rPr>
              <a:t> quickly is challenging, often </a:t>
            </a:r>
            <a:r>
              <a:rPr lang="en-US" sz="2200" dirty="0">
                <a:solidFill>
                  <a:schemeClr val="accent4"/>
                </a:solidFill>
              </a:rPr>
              <a:t>leading to delayed responses </a:t>
            </a:r>
            <a:r>
              <a:rPr lang="en-US" sz="2200" dirty="0">
                <a:solidFill>
                  <a:schemeClr val="accent6">
                    <a:lumMod val="20000"/>
                    <a:lumOff val="80000"/>
                  </a:schemeClr>
                </a:solidFill>
              </a:rPr>
              <a:t>and critical gaps in </a:t>
            </a:r>
            <a:r>
              <a:rPr lang="en-US" sz="2200" dirty="0">
                <a:solidFill>
                  <a:schemeClr val="accent4"/>
                </a:solidFill>
              </a:rPr>
              <a:t>threat detection</a:t>
            </a:r>
            <a:r>
              <a:rPr lang="en-US" sz="2200" dirty="0">
                <a:solidFill>
                  <a:schemeClr val="accent6">
                    <a:lumMod val="20000"/>
                    <a:lumOff val="80000"/>
                  </a:schemeClr>
                </a:solidFill>
              </a:rPr>
              <a:t>.</a:t>
            </a:r>
          </a:p>
        </p:txBody>
      </p:sp>
      <p:sp>
        <p:nvSpPr>
          <p:cNvPr id="42" name="Freeform: Shape 41">
            <a:extLst>
              <a:ext uri="{FF2B5EF4-FFF2-40B4-BE49-F238E27FC236}">
                <a16:creationId xmlns:a16="http://schemas.microsoft.com/office/drawing/2014/main" id="{64ADF8E3-1B35-4C33-95FB-BAAD781AF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8188" y="0"/>
            <a:ext cx="2933812" cy="2750153"/>
          </a:xfrm>
          <a:custGeom>
            <a:avLst/>
            <a:gdLst>
              <a:gd name="connsiteX0" fmla="*/ 1067830 w 2933812"/>
              <a:gd name="connsiteY0" fmla="*/ 776732 h 2750153"/>
              <a:gd name="connsiteX1" fmla="*/ 1305537 w 2933812"/>
              <a:gd name="connsiteY1" fmla="*/ 842083 h 2750153"/>
              <a:gd name="connsiteX2" fmla="*/ 1421053 w 2933812"/>
              <a:gd name="connsiteY2" fmla="*/ 1397856 h 2750153"/>
              <a:gd name="connsiteX3" fmla="*/ 865267 w 2933812"/>
              <a:gd name="connsiteY3" fmla="*/ 1513301 h 2750153"/>
              <a:gd name="connsiteX4" fmla="*/ 749819 w 2933812"/>
              <a:gd name="connsiteY4" fmla="*/ 957568 h 2750153"/>
              <a:gd name="connsiteX5" fmla="*/ 836727 w 2933812"/>
              <a:gd name="connsiteY5" fmla="*/ 862679 h 2750153"/>
              <a:gd name="connsiteX6" fmla="*/ 1067830 w 2933812"/>
              <a:gd name="connsiteY6" fmla="*/ 776732 h 2750153"/>
              <a:gd name="connsiteX7" fmla="*/ 209205 w 2933812"/>
              <a:gd name="connsiteY7" fmla="*/ 551704 h 2750153"/>
              <a:gd name="connsiteX8" fmla="*/ 328901 w 2933812"/>
              <a:gd name="connsiteY8" fmla="*/ 567267 h 2750153"/>
              <a:gd name="connsiteX9" fmla="*/ 460887 w 2933812"/>
              <a:gd name="connsiteY9" fmla="*/ 878648 h 2750153"/>
              <a:gd name="connsiteX10" fmla="*/ 149506 w 2933812"/>
              <a:gd name="connsiteY10" fmla="*/ 1010633 h 2750153"/>
              <a:gd name="connsiteX11" fmla="*/ 17517 w 2933812"/>
              <a:gd name="connsiteY11" fmla="*/ 699260 h 2750153"/>
              <a:gd name="connsiteX12" fmla="*/ 97142 w 2933812"/>
              <a:gd name="connsiteY12" fmla="*/ 596577 h 2750153"/>
              <a:gd name="connsiteX13" fmla="*/ 209205 w 2933812"/>
              <a:gd name="connsiteY13" fmla="*/ 551704 h 2750153"/>
              <a:gd name="connsiteX14" fmla="*/ 603014 w 2933812"/>
              <a:gd name="connsiteY14" fmla="*/ 0 h 2750153"/>
              <a:gd name="connsiteX15" fmla="*/ 2933812 w 2933812"/>
              <a:gd name="connsiteY15" fmla="*/ 0 h 2750153"/>
              <a:gd name="connsiteX16" fmla="*/ 2933812 w 2933812"/>
              <a:gd name="connsiteY16" fmla="*/ 2748233 h 2750153"/>
              <a:gd name="connsiteX17" fmla="*/ 2877044 w 2933812"/>
              <a:gd name="connsiteY17" fmla="*/ 2704219 h 2750153"/>
              <a:gd name="connsiteX18" fmla="*/ 1987800 w 2933812"/>
              <a:gd name="connsiteY18" fmla="*/ 2707378 h 2750153"/>
              <a:gd name="connsiteX19" fmla="*/ 1571775 w 2933812"/>
              <a:gd name="connsiteY19" fmla="*/ 2085562 h 2750153"/>
              <a:gd name="connsiteX20" fmla="*/ 2085622 w 2933812"/>
              <a:gd name="connsiteY20" fmla="*/ 1038354 h 2750153"/>
              <a:gd name="connsiteX21" fmla="*/ 1614635 w 2933812"/>
              <a:gd name="connsiteY21" fmla="*/ 560521 h 2750153"/>
              <a:gd name="connsiteX22" fmla="*/ 825009 w 2933812"/>
              <a:gd name="connsiteY22" fmla="*/ 518839 h 2750153"/>
              <a:gd name="connsiteX23" fmla="*/ 599925 w 2933812"/>
              <a:gd name="connsiteY23" fmla="*/ 14372 h 275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33812" h="2750153">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5" name="Title 1">
            <a:extLst>
              <a:ext uri="{FF2B5EF4-FFF2-40B4-BE49-F238E27FC236}">
                <a16:creationId xmlns:a16="http://schemas.microsoft.com/office/drawing/2014/main" id="{4FE647D1-BA60-6363-2C92-BB722CE14BFB}"/>
              </a:ext>
            </a:extLst>
          </p:cNvPr>
          <p:cNvSpPr txBox="1">
            <a:spLocks/>
          </p:cNvSpPr>
          <p:nvPr/>
        </p:nvSpPr>
        <p:spPr>
          <a:xfrm>
            <a:off x="3962169" y="4069879"/>
            <a:ext cx="8033315" cy="2629109"/>
          </a:xfrm>
          <a:prstGeom prst="rect">
            <a:avLst/>
          </a:prstGeom>
        </p:spPr>
        <p:txBody>
          <a:bodyPr vert="horz" lIns="91440" tIns="45720" rIns="91440" bIns="45720" rtlCol="0" anchor="t">
            <a:normAutofit fontScale="97500"/>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sz="2300" b="1" dirty="0">
                <a:solidFill>
                  <a:schemeClr val="bg2"/>
                </a:solidFill>
              </a:rPr>
              <a:t>Solution</a:t>
            </a:r>
            <a:r>
              <a:rPr lang="en-US" sz="2200" dirty="0">
                <a:solidFill>
                  <a:schemeClr val="bg2"/>
                </a:solidFill>
              </a:rPr>
              <a:t>: </a:t>
            </a:r>
            <a:r>
              <a:rPr lang="en-US" sz="2300" b="1" dirty="0" err="1">
                <a:solidFill>
                  <a:schemeClr val="bg2"/>
                </a:solidFill>
              </a:rPr>
              <a:t>SingleStore</a:t>
            </a:r>
            <a:r>
              <a:rPr lang="en-US" sz="2200" dirty="0">
                <a:solidFill>
                  <a:schemeClr val="accent6">
                    <a:lumMod val="20000"/>
                    <a:lumOff val="80000"/>
                  </a:schemeClr>
                </a:solidFill>
              </a:rPr>
              <a:t> provides a unified data platform that </a:t>
            </a:r>
            <a:r>
              <a:rPr lang="en-US" sz="2300" b="1" dirty="0">
                <a:solidFill>
                  <a:schemeClr val="bg2"/>
                </a:solidFill>
              </a:rPr>
              <a:t>enables real-time </a:t>
            </a:r>
            <a:r>
              <a:rPr lang="en-US" sz="2200" dirty="0">
                <a:solidFill>
                  <a:schemeClr val="accent6">
                    <a:lumMod val="20000"/>
                    <a:lumOff val="80000"/>
                  </a:schemeClr>
                </a:solidFill>
              </a:rPr>
              <a:t>threat </a:t>
            </a:r>
            <a:r>
              <a:rPr lang="en-US" sz="2300" b="1" dirty="0">
                <a:solidFill>
                  <a:schemeClr val="bg2"/>
                </a:solidFill>
              </a:rPr>
              <a:t>detection</a:t>
            </a:r>
            <a:r>
              <a:rPr lang="en-US" sz="2200" dirty="0">
                <a:solidFill>
                  <a:schemeClr val="accent6">
                    <a:lumMod val="20000"/>
                    <a:lumOff val="80000"/>
                  </a:schemeClr>
                </a:solidFill>
              </a:rPr>
              <a:t> and situational </a:t>
            </a:r>
            <a:r>
              <a:rPr lang="en-US" sz="2300" b="1" dirty="0">
                <a:solidFill>
                  <a:schemeClr val="bg2"/>
                </a:solidFill>
              </a:rPr>
              <a:t>awareness</a:t>
            </a:r>
            <a:r>
              <a:rPr lang="en-US" sz="2200" dirty="0">
                <a:solidFill>
                  <a:schemeClr val="accent6">
                    <a:lumMod val="20000"/>
                    <a:lumOff val="80000"/>
                  </a:schemeClr>
                </a:solidFill>
              </a:rPr>
              <a:t> for defense organizations worldwide. By handling high-volume, structured and unstructured data with sub-second performance, </a:t>
            </a:r>
            <a:r>
              <a:rPr lang="en-US" sz="2200" dirty="0" err="1">
                <a:solidFill>
                  <a:schemeClr val="accent6">
                    <a:lumMod val="20000"/>
                    <a:lumOff val="80000"/>
                  </a:schemeClr>
                </a:solidFill>
              </a:rPr>
              <a:t>SingleStore</a:t>
            </a:r>
            <a:r>
              <a:rPr lang="en-US" sz="2200" dirty="0">
                <a:solidFill>
                  <a:schemeClr val="accent6">
                    <a:lumMod val="20000"/>
                    <a:lumOff val="80000"/>
                  </a:schemeClr>
                </a:solidFill>
              </a:rPr>
              <a:t> empowers defense teams to make rapid, data-driven decisions, enhancing security and operational readiness.</a:t>
            </a:r>
          </a:p>
        </p:txBody>
      </p:sp>
      <p:sp>
        <p:nvSpPr>
          <p:cNvPr id="7" name="Title 1">
            <a:extLst>
              <a:ext uri="{FF2B5EF4-FFF2-40B4-BE49-F238E27FC236}">
                <a16:creationId xmlns:a16="http://schemas.microsoft.com/office/drawing/2014/main" id="{EE4187C7-57F5-36B7-AC91-EC5DF3423522}"/>
              </a:ext>
            </a:extLst>
          </p:cNvPr>
          <p:cNvSpPr txBox="1">
            <a:spLocks/>
          </p:cNvSpPr>
          <p:nvPr/>
        </p:nvSpPr>
        <p:spPr>
          <a:xfrm>
            <a:off x="2558204" y="55350"/>
            <a:ext cx="6350649" cy="1160714"/>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solidFill>
                  <a:schemeClr val="tx2"/>
                </a:solidFill>
              </a:rPr>
              <a:t>The Business Challenge </a:t>
            </a:r>
          </a:p>
        </p:txBody>
      </p:sp>
      <p:sp>
        <p:nvSpPr>
          <p:cNvPr id="9" name="TextBox 8">
            <a:extLst>
              <a:ext uri="{FF2B5EF4-FFF2-40B4-BE49-F238E27FC236}">
                <a16:creationId xmlns:a16="http://schemas.microsoft.com/office/drawing/2014/main" id="{C6D0D68F-6416-023D-56FB-6C6F013CA26C}"/>
              </a:ext>
            </a:extLst>
          </p:cNvPr>
          <p:cNvSpPr txBox="1"/>
          <p:nvPr/>
        </p:nvSpPr>
        <p:spPr>
          <a:xfrm>
            <a:off x="3200400" y="77002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22544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72B6D96-D9A2-4E4A-8064-FCA9A1D3F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EC36A7-CA4C-0263-2DDA-B168DA3C7234}"/>
              </a:ext>
            </a:extLst>
          </p:cNvPr>
          <p:cNvSpPr>
            <a:spLocks noGrp="1"/>
          </p:cNvSpPr>
          <p:nvPr>
            <p:ph type="title"/>
          </p:nvPr>
        </p:nvSpPr>
        <p:spPr>
          <a:xfrm>
            <a:off x="841248" y="810562"/>
            <a:ext cx="8197977" cy="1349314"/>
          </a:xfrm>
        </p:spPr>
        <p:txBody>
          <a:bodyPr>
            <a:normAutofit/>
          </a:bodyPr>
          <a:lstStyle/>
          <a:p>
            <a:r>
              <a:rPr lang="en-US" dirty="0">
                <a:solidFill>
                  <a:schemeClr val="tx2"/>
                </a:solidFill>
              </a:rPr>
              <a:t>Data Ingestion / Processing </a:t>
            </a:r>
          </a:p>
        </p:txBody>
      </p:sp>
      <p:sp>
        <p:nvSpPr>
          <p:cNvPr id="3" name="Content Placeholder 2">
            <a:extLst>
              <a:ext uri="{FF2B5EF4-FFF2-40B4-BE49-F238E27FC236}">
                <a16:creationId xmlns:a16="http://schemas.microsoft.com/office/drawing/2014/main" id="{479B8F6D-9FB3-00BD-31D6-FA8A3B7DB56B}"/>
              </a:ext>
            </a:extLst>
          </p:cNvPr>
          <p:cNvSpPr>
            <a:spLocks noGrp="1"/>
          </p:cNvSpPr>
          <p:nvPr>
            <p:ph idx="1"/>
          </p:nvPr>
        </p:nvSpPr>
        <p:spPr>
          <a:xfrm>
            <a:off x="841249" y="2391994"/>
            <a:ext cx="8972054" cy="3000137"/>
          </a:xfrm>
        </p:spPr>
        <p:txBody>
          <a:bodyPr anchor="t">
            <a:normAutofit/>
          </a:bodyPr>
          <a:lstStyle/>
          <a:p>
            <a:pPr marL="342900" indent="-342900">
              <a:buFont typeface="Wingdings" pitchFamily="2" charset="2"/>
              <a:buChar char="q"/>
            </a:pPr>
            <a:r>
              <a:rPr lang="en-US" b="1" dirty="0">
                <a:solidFill>
                  <a:schemeClr val="bg2"/>
                </a:solidFill>
              </a:rPr>
              <a:t>Real-Time</a:t>
            </a:r>
            <a:r>
              <a:rPr lang="en-US" b="1" dirty="0">
                <a:solidFill>
                  <a:srgbClr val="FEFAFF"/>
                </a:solidFill>
              </a:rPr>
              <a:t> Ingestion</a:t>
            </a:r>
            <a:r>
              <a:rPr lang="en-US" dirty="0">
                <a:solidFill>
                  <a:srgbClr val="FEFAFF"/>
                </a:solidFill>
              </a:rPr>
              <a:t>: </a:t>
            </a:r>
            <a:r>
              <a:rPr lang="en-US" dirty="0" err="1">
                <a:solidFill>
                  <a:srgbClr val="FEFAFF"/>
                </a:solidFill>
              </a:rPr>
              <a:t>SingleStore’s</a:t>
            </a:r>
            <a:r>
              <a:rPr lang="en-US" dirty="0">
                <a:solidFill>
                  <a:srgbClr val="FEFAFF"/>
                </a:solidFill>
              </a:rPr>
              <a:t> high-throughput ingestion enables fast, continuous data flow, crucial for real-time threat monitoring and rapid response.</a:t>
            </a:r>
          </a:p>
          <a:p>
            <a:pPr marL="342900" indent="-342900">
              <a:buFont typeface="Wingdings" pitchFamily="2" charset="2"/>
              <a:buChar char="q"/>
            </a:pPr>
            <a:r>
              <a:rPr lang="en-US" b="1" dirty="0">
                <a:solidFill>
                  <a:schemeClr val="bg2"/>
                </a:solidFill>
              </a:rPr>
              <a:t>Optimized</a:t>
            </a:r>
            <a:r>
              <a:rPr lang="en-US" b="1" dirty="0">
                <a:solidFill>
                  <a:srgbClr val="FEFAFF"/>
                </a:solidFill>
              </a:rPr>
              <a:t> Storage</a:t>
            </a:r>
            <a:r>
              <a:rPr lang="en-US" dirty="0">
                <a:solidFill>
                  <a:srgbClr val="FEFAFF"/>
                </a:solidFill>
              </a:rPr>
              <a:t>: </a:t>
            </a:r>
            <a:r>
              <a:rPr lang="en-US" dirty="0" err="1">
                <a:solidFill>
                  <a:srgbClr val="FEFAFF"/>
                </a:solidFill>
              </a:rPr>
              <a:t>Columnstore</a:t>
            </a:r>
            <a:r>
              <a:rPr lang="en-US" dirty="0">
                <a:solidFill>
                  <a:srgbClr val="FEFAFF"/>
                </a:solidFill>
              </a:rPr>
              <a:t> tables efficiently store and query large datasets, supporting quick retrieval and analysis of terrorism trends.</a:t>
            </a:r>
          </a:p>
          <a:p>
            <a:pPr marL="342900" indent="-342900">
              <a:buFont typeface="Wingdings" pitchFamily="2" charset="2"/>
              <a:buChar char="q"/>
            </a:pPr>
            <a:endParaRPr lang="en-US" dirty="0">
              <a:solidFill>
                <a:srgbClr val="FEFAFF"/>
              </a:solidFill>
            </a:endParaRPr>
          </a:p>
          <a:p>
            <a:pPr marL="342900" indent="-342900">
              <a:buFont typeface="Arial" panose="020B0604020202020204" pitchFamily="34" charset="0"/>
              <a:buChar char="•"/>
            </a:pPr>
            <a:r>
              <a:rPr lang="en-US" dirty="0">
                <a:solidFill>
                  <a:srgbClr val="FEFAFF"/>
                </a:solidFill>
              </a:rPr>
              <a:t>Example: Global Terrorism Threat Analysis </a:t>
            </a:r>
          </a:p>
        </p:txBody>
      </p:sp>
      <p:sp>
        <p:nvSpPr>
          <p:cNvPr id="12" name="Freeform: Shape 11">
            <a:extLst>
              <a:ext uri="{FF2B5EF4-FFF2-40B4-BE49-F238E27FC236}">
                <a16:creationId xmlns:a16="http://schemas.microsoft.com/office/drawing/2014/main" id="{64ADF8E3-1B35-4C33-95FB-BAAD781AF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8188" y="0"/>
            <a:ext cx="2933812" cy="2750153"/>
          </a:xfrm>
          <a:custGeom>
            <a:avLst/>
            <a:gdLst>
              <a:gd name="connsiteX0" fmla="*/ 1067830 w 2933812"/>
              <a:gd name="connsiteY0" fmla="*/ 776732 h 2750153"/>
              <a:gd name="connsiteX1" fmla="*/ 1305537 w 2933812"/>
              <a:gd name="connsiteY1" fmla="*/ 842083 h 2750153"/>
              <a:gd name="connsiteX2" fmla="*/ 1421053 w 2933812"/>
              <a:gd name="connsiteY2" fmla="*/ 1397856 h 2750153"/>
              <a:gd name="connsiteX3" fmla="*/ 865267 w 2933812"/>
              <a:gd name="connsiteY3" fmla="*/ 1513301 h 2750153"/>
              <a:gd name="connsiteX4" fmla="*/ 749819 w 2933812"/>
              <a:gd name="connsiteY4" fmla="*/ 957568 h 2750153"/>
              <a:gd name="connsiteX5" fmla="*/ 836727 w 2933812"/>
              <a:gd name="connsiteY5" fmla="*/ 862679 h 2750153"/>
              <a:gd name="connsiteX6" fmla="*/ 1067830 w 2933812"/>
              <a:gd name="connsiteY6" fmla="*/ 776732 h 2750153"/>
              <a:gd name="connsiteX7" fmla="*/ 209205 w 2933812"/>
              <a:gd name="connsiteY7" fmla="*/ 551704 h 2750153"/>
              <a:gd name="connsiteX8" fmla="*/ 328901 w 2933812"/>
              <a:gd name="connsiteY8" fmla="*/ 567267 h 2750153"/>
              <a:gd name="connsiteX9" fmla="*/ 460887 w 2933812"/>
              <a:gd name="connsiteY9" fmla="*/ 878648 h 2750153"/>
              <a:gd name="connsiteX10" fmla="*/ 149506 w 2933812"/>
              <a:gd name="connsiteY10" fmla="*/ 1010633 h 2750153"/>
              <a:gd name="connsiteX11" fmla="*/ 17517 w 2933812"/>
              <a:gd name="connsiteY11" fmla="*/ 699260 h 2750153"/>
              <a:gd name="connsiteX12" fmla="*/ 97142 w 2933812"/>
              <a:gd name="connsiteY12" fmla="*/ 596577 h 2750153"/>
              <a:gd name="connsiteX13" fmla="*/ 209205 w 2933812"/>
              <a:gd name="connsiteY13" fmla="*/ 551704 h 2750153"/>
              <a:gd name="connsiteX14" fmla="*/ 603014 w 2933812"/>
              <a:gd name="connsiteY14" fmla="*/ 0 h 2750153"/>
              <a:gd name="connsiteX15" fmla="*/ 2933812 w 2933812"/>
              <a:gd name="connsiteY15" fmla="*/ 0 h 2750153"/>
              <a:gd name="connsiteX16" fmla="*/ 2933812 w 2933812"/>
              <a:gd name="connsiteY16" fmla="*/ 2748233 h 2750153"/>
              <a:gd name="connsiteX17" fmla="*/ 2877044 w 2933812"/>
              <a:gd name="connsiteY17" fmla="*/ 2704219 h 2750153"/>
              <a:gd name="connsiteX18" fmla="*/ 1987800 w 2933812"/>
              <a:gd name="connsiteY18" fmla="*/ 2707378 h 2750153"/>
              <a:gd name="connsiteX19" fmla="*/ 1571775 w 2933812"/>
              <a:gd name="connsiteY19" fmla="*/ 2085562 h 2750153"/>
              <a:gd name="connsiteX20" fmla="*/ 2085622 w 2933812"/>
              <a:gd name="connsiteY20" fmla="*/ 1038354 h 2750153"/>
              <a:gd name="connsiteX21" fmla="*/ 1614635 w 2933812"/>
              <a:gd name="connsiteY21" fmla="*/ 560521 h 2750153"/>
              <a:gd name="connsiteX22" fmla="*/ 825009 w 2933812"/>
              <a:gd name="connsiteY22" fmla="*/ 518839 h 2750153"/>
              <a:gd name="connsiteX23" fmla="*/ 599925 w 2933812"/>
              <a:gd name="connsiteY23" fmla="*/ 14372 h 275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33812" h="2750153">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Tree>
    <p:extLst>
      <p:ext uri="{BB962C8B-B14F-4D97-AF65-F5344CB8AC3E}">
        <p14:creationId xmlns:p14="http://schemas.microsoft.com/office/powerpoint/2010/main" val="2645761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8D82806-0E65-2EB1-F558-3E2D83D95DD6}"/>
            </a:ext>
          </a:extLst>
        </p:cNvPr>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F0BCE582-EAF4-5B6F-8AED-2F293FCA6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DD0B963-FCB7-5A91-AFB9-86BF3E4F9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F4647F-832E-9F76-6B7B-565A2BC20E7E}"/>
              </a:ext>
            </a:extLst>
          </p:cNvPr>
          <p:cNvSpPr>
            <a:spLocks noGrp="1"/>
          </p:cNvSpPr>
          <p:nvPr>
            <p:ph type="title"/>
          </p:nvPr>
        </p:nvSpPr>
        <p:spPr>
          <a:xfrm>
            <a:off x="841248" y="810562"/>
            <a:ext cx="8197977" cy="1349314"/>
          </a:xfrm>
        </p:spPr>
        <p:txBody>
          <a:bodyPr>
            <a:normAutofit/>
          </a:bodyPr>
          <a:lstStyle/>
          <a:p>
            <a:r>
              <a:rPr lang="en-US" dirty="0">
                <a:solidFill>
                  <a:schemeClr val="tx2"/>
                </a:solidFill>
              </a:rPr>
              <a:t>Performance Optimization</a:t>
            </a:r>
          </a:p>
        </p:txBody>
      </p:sp>
      <p:sp>
        <p:nvSpPr>
          <p:cNvPr id="3" name="Content Placeholder 2">
            <a:extLst>
              <a:ext uri="{FF2B5EF4-FFF2-40B4-BE49-F238E27FC236}">
                <a16:creationId xmlns:a16="http://schemas.microsoft.com/office/drawing/2014/main" id="{AC31A679-7DD2-9B95-49AD-FCB895558A67}"/>
              </a:ext>
            </a:extLst>
          </p:cNvPr>
          <p:cNvSpPr>
            <a:spLocks noGrp="1"/>
          </p:cNvSpPr>
          <p:nvPr>
            <p:ph idx="1"/>
          </p:nvPr>
        </p:nvSpPr>
        <p:spPr>
          <a:xfrm>
            <a:off x="841248" y="2391995"/>
            <a:ext cx="8197977" cy="3174788"/>
          </a:xfrm>
        </p:spPr>
        <p:txBody>
          <a:bodyPr anchor="b">
            <a:normAutofit lnSpcReduction="10000"/>
          </a:bodyPr>
          <a:lstStyle/>
          <a:p>
            <a:pPr marL="342900" indent="-342900">
              <a:buFont typeface="Wingdings" pitchFamily="2" charset="2"/>
              <a:buChar char="q"/>
            </a:pPr>
            <a:r>
              <a:rPr lang="en-US" b="1" dirty="0">
                <a:solidFill>
                  <a:schemeClr val="bg2"/>
                </a:solidFill>
              </a:rPr>
              <a:t>Shard Keys </a:t>
            </a:r>
            <a:r>
              <a:rPr lang="en-US" b="1" dirty="0">
                <a:solidFill>
                  <a:srgbClr val="FEFAFF"/>
                </a:solidFill>
              </a:rPr>
              <a:t>for Distributed Access</a:t>
            </a:r>
            <a:r>
              <a:rPr lang="en-US" dirty="0">
                <a:solidFill>
                  <a:srgbClr val="FEFAFF"/>
                </a:solidFill>
              </a:rPr>
              <a:t>: Shard keys distribute data across nodes, </a:t>
            </a:r>
            <a:r>
              <a:rPr lang="en-US" dirty="0">
                <a:solidFill>
                  <a:schemeClr val="bg2"/>
                </a:solidFill>
              </a:rPr>
              <a:t>improving speed and scalability </a:t>
            </a:r>
            <a:r>
              <a:rPr lang="en-US" dirty="0">
                <a:solidFill>
                  <a:srgbClr val="FEFAFF"/>
                </a:solidFill>
              </a:rPr>
              <a:t>for high-demand defense applications.</a:t>
            </a:r>
          </a:p>
          <a:p>
            <a:pPr marL="342900" indent="-342900">
              <a:buFont typeface="Wingdings" pitchFamily="2" charset="2"/>
              <a:buChar char="q"/>
            </a:pPr>
            <a:r>
              <a:rPr lang="en-US" b="1" dirty="0">
                <a:solidFill>
                  <a:schemeClr val="bg2"/>
                </a:solidFill>
              </a:rPr>
              <a:t>Sort Keys </a:t>
            </a:r>
            <a:r>
              <a:rPr lang="en-US" b="1" dirty="0">
                <a:solidFill>
                  <a:srgbClr val="FEFAFF"/>
                </a:solidFill>
              </a:rPr>
              <a:t>for Faster Querying</a:t>
            </a:r>
            <a:r>
              <a:rPr lang="en-US" dirty="0">
                <a:solidFill>
                  <a:srgbClr val="FEFAFF"/>
                </a:solidFill>
              </a:rPr>
              <a:t>: Sorting by relevant fields optimizes query performance, enabling defense teams to </a:t>
            </a:r>
            <a:r>
              <a:rPr lang="en-US" dirty="0">
                <a:solidFill>
                  <a:schemeClr val="bg2"/>
                </a:solidFill>
              </a:rPr>
              <a:t>efficiently analyze large datasets </a:t>
            </a:r>
            <a:r>
              <a:rPr lang="en-US" dirty="0">
                <a:solidFill>
                  <a:srgbClr val="FEFAFF"/>
                </a:solidFill>
              </a:rPr>
              <a:t>and identify critical patterns.</a:t>
            </a:r>
          </a:p>
          <a:p>
            <a:pPr marL="342900" indent="-342900">
              <a:buFont typeface="Wingdings" pitchFamily="2" charset="2"/>
              <a:buChar char="q"/>
            </a:pPr>
            <a:r>
              <a:rPr lang="en-US" b="1" dirty="0">
                <a:solidFill>
                  <a:srgbClr val="FEFAFF"/>
                </a:solidFill>
              </a:rPr>
              <a:t>Enhanced </a:t>
            </a:r>
            <a:r>
              <a:rPr lang="en-US" b="1" dirty="0">
                <a:solidFill>
                  <a:schemeClr val="bg2"/>
                </a:solidFill>
              </a:rPr>
              <a:t>Real-Time Analysis</a:t>
            </a:r>
            <a:r>
              <a:rPr lang="en-US" dirty="0">
                <a:solidFill>
                  <a:srgbClr val="FEFAFF"/>
                </a:solidFill>
              </a:rPr>
              <a:t>: Together, shard and sort keys reduce data processing time, supporting real-time insights crucial for defense operations and rapid decision-making.</a:t>
            </a:r>
          </a:p>
        </p:txBody>
      </p:sp>
      <p:sp>
        <p:nvSpPr>
          <p:cNvPr id="12" name="Freeform: Shape 11">
            <a:extLst>
              <a:ext uri="{FF2B5EF4-FFF2-40B4-BE49-F238E27FC236}">
                <a16:creationId xmlns:a16="http://schemas.microsoft.com/office/drawing/2014/main" id="{080629E9-BE9E-1110-75CE-7FD8D2798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8188" y="0"/>
            <a:ext cx="2933812" cy="2750153"/>
          </a:xfrm>
          <a:custGeom>
            <a:avLst/>
            <a:gdLst>
              <a:gd name="connsiteX0" fmla="*/ 1067830 w 2933812"/>
              <a:gd name="connsiteY0" fmla="*/ 776732 h 2750153"/>
              <a:gd name="connsiteX1" fmla="*/ 1305537 w 2933812"/>
              <a:gd name="connsiteY1" fmla="*/ 842083 h 2750153"/>
              <a:gd name="connsiteX2" fmla="*/ 1421053 w 2933812"/>
              <a:gd name="connsiteY2" fmla="*/ 1397856 h 2750153"/>
              <a:gd name="connsiteX3" fmla="*/ 865267 w 2933812"/>
              <a:gd name="connsiteY3" fmla="*/ 1513301 h 2750153"/>
              <a:gd name="connsiteX4" fmla="*/ 749819 w 2933812"/>
              <a:gd name="connsiteY4" fmla="*/ 957568 h 2750153"/>
              <a:gd name="connsiteX5" fmla="*/ 836727 w 2933812"/>
              <a:gd name="connsiteY5" fmla="*/ 862679 h 2750153"/>
              <a:gd name="connsiteX6" fmla="*/ 1067830 w 2933812"/>
              <a:gd name="connsiteY6" fmla="*/ 776732 h 2750153"/>
              <a:gd name="connsiteX7" fmla="*/ 209205 w 2933812"/>
              <a:gd name="connsiteY7" fmla="*/ 551704 h 2750153"/>
              <a:gd name="connsiteX8" fmla="*/ 328901 w 2933812"/>
              <a:gd name="connsiteY8" fmla="*/ 567267 h 2750153"/>
              <a:gd name="connsiteX9" fmla="*/ 460887 w 2933812"/>
              <a:gd name="connsiteY9" fmla="*/ 878648 h 2750153"/>
              <a:gd name="connsiteX10" fmla="*/ 149506 w 2933812"/>
              <a:gd name="connsiteY10" fmla="*/ 1010633 h 2750153"/>
              <a:gd name="connsiteX11" fmla="*/ 17517 w 2933812"/>
              <a:gd name="connsiteY11" fmla="*/ 699260 h 2750153"/>
              <a:gd name="connsiteX12" fmla="*/ 97142 w 2933812"/>
              <a:gd name="connsiteY12" fmla="*/ 596577 h 2750153"/>
              <a:gd name="connsiteX13" fmla="*/ 209205 w 2933812"/>
              <a:gd name="connsiteY13" fmla="*/ 551704 h 2750153"/>
              <a:gd name="connsiteX14" fmla="*/ 603014 w 2933812"/>
              <a:gd name="connsiteY14" fmla="*/ 0 h 2750153"/>
              <a:gd name="connsiteX15" fmla="*/ 2933812 w 2933812"/>
              <a:gd name="connsiteY15" fmla="*/ 0 h 2750153"/>
              <a:gd name="connsiteX16" fmla="*/ 2933812 w 2933812"/>
              <a:gd name="connsiteY16" fmla="*/ 2748233 h 2750153"/>
              <a:gd name="connsiteX17" fmla="*/ 2877044 w 2933812"/>
              <a:gd name="connsiteY17" fmla="*/ 2704219 h 2750153"/>
              <a:gd name="connsiteX18" fmla="*/ 1987800 w 2933812"/>
              <a:gd name="connsiteY18" fmla="*/ 2707378 h 2750153"/>
              <a:gd name="connsiteX19" fmla="*/ 1571775 w 2933812"/>
              <a:gd name="connsiteY19" fmla="*/ 2085562 h 2750153"/>
              <a:gd name="connsiteX20" fmla="*/ 2085622 w 2933812"/>
              <a:gd name="connsiteY20" fmla="*/ 1038354 h 2750153"/>
              <a:gd name="connsiteX21" fmla="*/ 1614635 w 2933812"/>
              <a:gd name="connsiteY21" fmla="*/ 560521 h 2750153"/>
              <a:gd name="connsiteX22" fmla="*/ 825009 w 2933812"/>
              <a:gd name="connsiteY22" fmla="*/ 518839 h 2750153"/>
              <a:gd name="connsiteX23" fmla="*/ 599925 w 2933812"/>
              <a:gd name="connsiteY23" fmla="*/ 14372 h 275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33812" h="2750153">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Tree>
    <p:extLst>
      <p:ext uri="{BB962C8B-B14F-4D97-AF65-F5344CB8AC3E}">
        <p14:creationId xmlns:p14="http://schemas.microsoft.com/office/powerpoint/2010/main" val="1050357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4792434-E38F-142C-4376-967E25183635}"/>
            </a:ext>
          </a:extLst>
        </p:cNvPr>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6966D8F0-57CA-5A57-1F77-BE0FC7B90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4C789D7-04BB-B837-D324-2CAC3CA78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2A7CF3-65FB-9FEC-548C-2EDFF4216DA3}"/>
              </a:ext>
            </a:extLst>
          </p:cNvPr>
          <p:cNvSpPr>
            <a:spLocks noGrp="1"/>
          </p:cNvSpPr>
          <p:nvPr>
            <p:ph type="title"/>
          </p:nvPr>
        </p:nvSpPr>
        <p:spPr>
          <a:xfrm>
            <a:off x="841248" y="810562"/>
            <a:ext cx="8197977" cy="1349314"/>
          </a:xfrm>
        </p:spPr>
        <p:txBody>
          <a:bodyPr>
            <a:normAutofit/>
          </a:bodyPr>
          <a:lstStyle/>
          <a:p>
            <a:r>
              <a:rPr lang="en-US" dirty="0">
                <a:solidFill>
                  <a:schemeClr val="tx2"/>
                </a:solidFill>
              </a:rPr>
              <a:t>Value Proposition</a:t>
            </a:r>
          </a:p>
        </p:txBody>
      </p:sp>
      <p:sp>
        <p:nvSpPr>
          <p:cNvPr id="3" name="Content Placeholder 2">
            <a:extLst>
              <a:ext uri="{FF2B5EF4-FFF2-40B4-BE49-F238E27FC236}">
                <a16:creationId xmlns:a16="http://schemas.microsoft.com/office/drawing/2014/main" id="{847DE818-42D9-6A11-40A2-90BF179956D1}"/>
              </a:ext>
            </a:extLst>
          </p:cNvPr>
          <p:cNvSpPr>
            <a:spLocks noGrp="1"/>
          </p:cNvSpPr>
          <p:nvPr>
            <p:ph idx="1"/>
          </p:nvPr>
        </p:nvSpPr>
        <p:spPr>
          <a:xfrm>
            <a:off x="1671807" y="2419213"/>
            <a:ext cx="8845338" cy="3377269"/>
          </a:xfrm>
        </p:spPr>
        <p:txBody>
          <a:bodyPr anchor="b">
            <a:normAutofit/>
          </a:bodyPr>
          <a:lstStyle/>
          <a:p>
            <a:r>
              <a:rPr lang="en-US" b="1" dirty="0" err="1">
                <a:solidFill>
                  <a:schemeClr val="bg2"/>
                </a:solidFill>
              </a:rPr>
              <a:t>SingleStore</a:t>
            </a:r>
            <a:r>
              <a:rPr lang="en-US" dirty="0">
                <a:solidFill>
                  <a:srgbClr val="FEFAFF"/>
                </a:solidFill>
              </a:rPr>
              <a:t>  can revolutionize defense data operations by delivering unmatched performance and </a:t>
            </a:r>
            <a:r>
              <a:rPr lang="en-US" dirty="0">
                <a:solidFill>
                  <a:schemeClr val="bg2"/>
                </a:solidFill>
              </a:rPr>
              <a:t>scalability</a:t>
            </a:r>
            <a:r>
              <a:rPr lang="en-US" dirty="0">
                <a:solidFill>
                  <a:srgbClr val="FEFAFF"/>
                </a:solidFill>
              </a:rPr>
              <a:t> in a single, unified platform. Its ability to handle real-time ingestion, complex analytics, and diverse workloads </a:t>
            </a:r>
            <a:r>
              <a:rPr lang="en-US" dirty="0">
                <a:solidFill>
                  <a:schemeClr val="bg2"/>
                </a:solidFill>
              </a:rPr>
              <a:t>eliminates</a:t>
            </a:r>
            <a:r>
              <a:rPr lang="en-US" dirty="0">
                <a:solidFill>
                  <a:srgbClr val="FEFAFF"/>
                </a:solidFill>
              </a:rPr>
              <a:t> the need for </a:t>
            </a:r>
            <a:r>
              <a:rPr lang="en-US" dirty="0">
                <a:solidFill>
                  <a:schemeClr val="bg2"/>
                </a:solidFill>
              </a:rPr>
              <a:t>multiple databases</a:t>
            </a:r>
            <a:r>
              <a:rPr lang="en-US" dirty="0">
                <a:solidFill>
                  <a:srgbClr val="FEFAFF"/>
                </a:solidFill>
              </a:rPr>
              <a:t>, streamlining infrastructure and </a:t>
            </a:r>
            <a:r>
              <a:rPr lang="en-US" dirty="0">
                <a:solidFill>
                  <a:schemeClr val="bg2"/>
                </a:solidFill>
              </a:rPr>
              <a:t>reducing operational complexity</a:t>
            </a:r>
            <a:r>
              <a:rPr lang="en-US" dirty="0">
                <a:solidFill>
                  <a:srgbClr val="FEFAFF"/>
                </a:solidFill>
              </a:rPr>
              <a:t>. With </a:t>
            </a:r>
          </a:p>
          <a:p>
            <a:r>
              <a:rPr lang="en-US" dirty="0" err="1">
                <a:solidFill>
                  <a:srgbClr val="FEFAFF"/>
                </a:solidFill>
              </a:rPr>
              <a:t>SingleStore</a:t>
            </a:r>
            <a:r>
              <a:rPr lang="en-US" dirty="0">
                <a:solidFill>
                  <a:srgbClr val="FEFAFF"/>
                </a:solidFill>
              </a:rPr>
              <a:t>, defense teams can scale effortlessly to manage vast amounts of critical data, ensuring rapid, reliable insights to adapt to emerging threats and support national security missions without concerns about infrastructure limitations.</a:t>
            </a:r>
          </a:p>
        </p:txBody>
      </p:sp>
      <p:sp>
        <p:nvSpPr>
          <p:cNvPr id="12" name="Freeform: Shape 11">
            <a:extLst>
              <a:ext uri="{FF2B5EF4-FFF2-40B4-BE49-F238E27FC236}">
                <a16:creationId xmlns:a16="http://schemas.microsoft.com/office/drawing/2014/main" id="{4113C20A-32B9-AAC5-C721-BF11C62E4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8188" y="0"/>
            <a:ext cx="2933812" cy="2750153"/>
          </a:xfrm>
          <a:custGeom>
            <a:avLst/>
            <a:gdLst>
              <a:gd name="connsiteX0" fmla="*/ 1067830 w 2933812"/>
              <a:gd name="connsiteY0" fmla="*/ 776732 h 2750153"/>
              <a:gd name="connsiteX1" fmla="*/ 1305537 w 2933812"/>
              <a:gd name="connsiteY1" fmla="*/ 842083 h 2750153"/>
              <a:gd name="connsiteX2" fmla="*/ 1421053 w 2933812"/>
              <a:gd name="connsiteY2" fmla="*/ 1397856 h 2750153"/>
              <a:gd name="connsiteX3" fmla="*/ 865267 w 2933812"/>
              <a:gd name="connsiteY3" fmla="*/ 1513301 h 2750153"/>
              <a:gd name="connsiteX4" fmla="*/ 749819 w 2933812"/>
              <a:gd name="connsiteY4" fmla="*/ 957568 h 2750153"/>
              <a:gd name="connsiteX5" fmla="*/ 836727 w 2933812"/>
              <a:gd name="connsiteY5" fmla="*/ 862679 h 2750153"/>
              <a:gd name="connsiteX6" fmla="*/ 1067830 w 2933812"/>
              <a:gd name="connsiteY6" fmla="*/ 776732 h 2750153"/>
              <a:gd name="connsiteX7" fmla="*/ 209205 w 2933812"/>
              <a:gd name="connsiteY7" fmla="*/ 551704 h 2750153"/>
              <a:gd name="connsiteX8" fmla="*/ 328901 w 2933812"/>
              <a:gd name="connsiteY8" fmla="*/ 567267 h 2750153"/>
              <a:gd name="connsiteX9" fmla="*/ 460887 w 2933812"/>
              <a:gd name="connsiteY9" fmla="*/ 878648 h 2750153"/>
              <a:gd name="connsiteX10" fmla="*/ 149506 w 2933812"/>
              <a:gd name="connsiteY10" fmla="*/ 1010633 h 2750153"/>
              <a:gd name="connsiteX11" fmla="*/ 17517 w 2933812"/>
              <a:gd name="connsiteY11" fmla="*/ 699260 h 2750153"/>
              <a:gd name="connsiteX12" fmla="*/ 97142 w 2933812"/>
              <a:gd name="connsiteY12" fmla="*/ 596577 h 2750153"/>
              <a:gd name="connsiteX13" fmla="*/ 209205 w 2933812"/>
              <a:gd name="connsiteY13" fmla="*/ 551704 h 2750153"/>
              <a:gd name="connsiteX14" fmla="*/ 603014 w 2933812"/>
              <a:gd name="connsiteY14" fmla="*/ 0 h 2750153"/>
              <a:gd name="connsiteX15" fmla="*/ 2933812 w 2933812"/>
              <a:gd name="connsiteY15" fmla="*/ 0 h 2750153"/>
              <a:gd name="connsiteX16" fmla="*/ 2933812 w 2933812"/>
              <a:gd name="connsiteY16" fmla="*/ 2748233 h 2750153"/>
              <a:gd name="connsiteX17" fmla="*/ 2877044 w 2933812"/>
              <a:gd name="connsiteY17" fmla="*/ 2704219 h 2750153"/>
              <a:gd name="connsiteX18" fmla="*/ 1987800 w 2933812"/>
              <a:gd name="connsiteY18" fmla="*/ 2707378 h 2750153"/>
              <a:gd name="connsiteX19" fmla="*/ 1571775 w 2933812"/>
              <a:gd name="connsiteY19" fmla="*/ 2085562 h 2750153"/>
              <a:gd name="connsiteX20" fmla="*/ 2085622 w 2933812"/>
              <a:gd name="connsiteY20" fmla="*/ 1038354 h 2750153"/>
              <a:gd name="connsiteX21" fmla="*/ 1614635 w 2933812"/>
              <a:gd name="connsiteY21" fmla="*/ 560521 h 2750153"/>
              <a:gd name="connsiteX22" fmla="*/ 825009 w 2933812"/>
              <a:gd name="connsiteY22" fmla="*/ 518839 h 2750153"/>
              <a:gd name="connsiteX23" fmla="*/ 599925 w 2933812"/>
              <a:gd name="connsiteY23" fmla="*/ 14372 h 275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33812" h="2750153">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Tree>
    <p:extLst>
      <p:ext uri="{BB962C8B-B14F-4D97-AF65-F5344CB8AC3E}">
        <p14:creationId xmlns:p14="http://schemas.microsoft.com/office/powerpoint/2010/main" val="1568934159"/>
      </p:ext>
    </p:extLst>
  </p:cSld>
  <p:clrMapOvr>
    <a:masterClrMapping/>
  </p:clrMapOvr>
</p:sld>
</file>

<file path=ppt/theme/theme1.xml><?xml version="1.0" encoding="utf-8"?>
<a:theme xmlns:a="http://schemas.openxmlformats.org/drawingml/2006/main" name="SplashVTI">
  <a:themeElements>
    <a:clrScheme name="Custom 1">
      <a:dk1>
        <a:srgbClr val="000000"/>
      </a:dk1>
      <a:lt1>
        <a:srgbClr val="D2EFDF"/>
      </a:lt1>
      <a:dk2>
        <a:srgbClr val="F6EDFF"/>
      </a:dk2>
      <a:lt2>
        <a:srgbClr val="C867F1"/>
      </a:lt2>
      <a:accent1>
        <a:srgbClr val="AC3EC1"/>
      </a:accent1>
      <a:accent2>
        <a:srgbClr val="EDF5FF"/>
      </a:accent2>
      <a:accent3>
        <a:srgbClr val="59126B"/>
      </a:accent3>
      <a:accent4>
        <a:srgbClr val="BF00E9"/>
      </a:accent4>
      <a:accent5>
        <a:srgbClr val="C9C3FE"/>
      </a:accent5>
      <a:accent6>
        <a:srgbClr val="9D849D"/>
      </a:accent6>
      <a:hlink>
        <a:srgbClr val="C573D2"/>
      </a:hlink>
      <a:folHlink>
        <a:srgbClr val="CCAEE8"/>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Celestial</Template>
  <TotalTime>2154</TotalTime>
  <Words>327</Words>
  <Application>Microsoft Macintosh PowerPoint</Application>
  <PresentationFormat>Widescreen</PresentationFormat>
  <Paragraphs>21</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Aptos</vt:lpstr>
      <vt:lpstr>Arial</vt:lpstr>
      <vt:lpstr>Avenir Next LT Pro</vt:lpstr>
      <vt:lpstr>Posterama</vt:lpstr>
      <vt:lpstr>Wingdings</vt:lpstr>
      <vt:lpstr>SplashVTI</vt:lpstr>
      <vt:lpstr>Defense + SingleStore DB</vt:lpstr>
      <vt:lpstr>Problem: Defense operations require real-time threat detection and situational awareness to ensure mission success and national security. However, integrating and analyzing vast amounts of complex, multi-source data quickly is challenging, often leading to delayed responses and critical gaps in threat detection.</vt:lpstr>
      <vt:lpstr>Data Ingestion / Processing </vt:lpstr>
      <vt:lpstr>Performance Optimization</vt:lpstr>
      <vt:lpstr>Value Proposition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Gabriel Jose Colmenarez Fuentes</dc:creator>
  <cp:lastModifiedBy>Gabriel Jose Colmenarez Fuentes</cp:lastModifiedBy>
  <cp:revision>4</cp:revision>
  <dcterms:created xsi:type="dcterms:W3CDTF">2024-11-09T01:08:09Z</dcterms:created>
  <dcterms:modified xsi:type="dcterms:W3CDTF">2024-11-15T21:49:34Z</dcterms:modified>
</cp:coreProperties>
</file>