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5"/>
    <p:restoredTop sz="94676"/>
  </p:normalViewPr>
  <p:slideViewPr>
    <p:cSldViewPr snapToGrid="0">
      <p:cViewPr varScale="1">
        <p:scale>
          <a:sx n="106" d="100"/>
          <a:sy n="106" d="100"/>
        </p:scale>
        <p:origin x="18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E2E3B-9FEE-A74E-9FB8-02D319A0704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745BE-1764-D04B-8965-3D42F0967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3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745BE-1764-D04B-8965-3D42F0967C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4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745BE-1764-D04B-8965-3D42F0967C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69243-8332-28EA-F3BB-114D8D1F1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D14D2E-7C5E-D1D3-AEDB-8A580D7BA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0E3B20-5901-CC53-3A7C-F42345CC1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C38E6-8863-166C-232F-5E4D9AEC4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745BE-1764-D04B-8965-3D42F0967C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E758-CDFE-C1D5-8EE8-7DECB088D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1322C-8704-9FFE-ED56-F9E24ADB2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ADCC2-2A7E-C35B-286D-904F707AA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AEA2-4BC7-420E-14A9-F71F81AD0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745BE-1764-D04B-8965-3D42F0967C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3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8E2B1-0900-3442-CC74-6EC022BC0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A36DC-A168-6D7F-2D1C-A467DA211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C586B-5FC7-E203-5CF1-2FF7B74AC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20A7C-B9EE-CAC4-D160-C7A519F12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745BE-1764-D04B-8965-3D42F0967C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3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5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8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2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9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hite circle with lines in it&#10;&#10;Description automatically generated">
            <a:extLst>
              <a:ext uri="{FF2B5EF4-FFF2-40B4-BE49-F238E27FC236}">
                <a16:creationId xmlns:a16="http://schemas.microsoft.com/office/drawing/2014/main" id="{78D4B3F4-5091-0B91-EC1F-ADAA7793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53" r="-1" b="6449"/>
          <a:stretch/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33" name="Freeform: Shape 16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7B1EF-ECA2-74DD-BEB9-DBF1B2AED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9895" y="1214438"/>
            <a:ext cx="4612105" cy="2387600"/>
          </a:xfrm>
        </p:spPr>
        <p:txBody>
          <a:bodyPr>
            <a:normAutofit/>
          </a:bodyPr>
          <a:lstStyle/>
          <a:p>
            <a:pPr algn="r"/>
            <a:r>
              <a:rPr lang="en-US" sz="5000" dirty="0">
                <a:solidFill>
                  <a:schemeClr val="tx2"/>
                </a:solidFill>
              </a:rPr>
              <a:t>Defense + </a:t>
            </a:r>
            <a:r>
              <a:rPr lang="en-US" sz="5000" dirty="0" err="1">
                <a:solidFill>
                  <a:schemeClr val="tx2"/>
                </a:solidFill>
              </a:rPr>
              <a:t>SingleStore</a:t>
            </a:r>
            <a:r>
              <a:rPr lang="en-US" sz="5000" dirty="0">
                <a:solidFill>
                  <a:schemeClr val="tx2"/>
                </a:solidFill>
              </a:rPr>
              <a:t>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0BBC4-8441-C9BA-0D56-2E0A9FA2A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478" y="3602038"/>
            <a:ext cx="3622922" cy="165576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Gabriel Fuentes</a:t>
            </a:r>
          </a:p>
        </p:txBody>
      </p:sp>
    </p:spTree>
    <p:extLst>
      <p:ext uri="{BB962C8B-B14F-4D97-AF65-F5344CB8AC3E}">
        <p14:creationId xmlns:p14="http://schemas.microsoft.com/office/powerpoint/2010/main" val="62266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7290D-3F1B-15C2-031A-EEF5C800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9" y="1375076"/>
            <a:ext cx="8197977" cy="225933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accent4"/>
                </a:solidFill>
              </a:rPr>
              <a:t>Problem</a:t>
            </a:r>
            <a:r>
              <a:rPr lang="en-US" sz="2200" dirty="0">
                <a:solidFill>
                  <a:schemeClr val="bg2"/>
                </a:solidFill>
              </a:rPr>
              <a:t>: 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Defense operations require real-time threat detection and situational awareness to ensure mission success and national security. However, </a:t>
            </a:r>
            <a:r>
              <a:rPr lang="en-US" sz="2200" dirty="0">
                <a:solidFill>
                  <a:schemeClr val="accent4"/>
                </a:solidFill>
              </a:rPr>
              <a:t>integrating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analyzing vast amounts of complex, </a:t>
            </a:r>
            <a:r>
              <a:rPr lang="en-US" sz="2200" dirty="0">
                <a:solidFill>
                  <a:schemeClr val="accent4"/>
                </a:solidFill>
              </a:rPr>
              <a:t>multi-source data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quickly is challenging, often </a:t>
            </a:r>
            <a:r>
              <a:rPr lang="en-US" sz="2200" dirty="0">
                <a:solidFill>
                  <a:schemeClr val="accent4"/>
                </a:solidFill>
              </a:rPr>
              <a:t>leading to delayed responses 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critical gaps in </a:t>
            </a:r>
            <a:r>
              <a:rPr lang="en-US" sz="2200" dirty="0">
                <a:solidFill>
                  <a:schemeClr val="accent4"/>
                </a:solidFill>
              </a:rPr>
              <a:t>threat detection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E647D1-BA60-6363-2C92-BB722CE14BFB}"/>
              </a:ext>
            </a:extLst>
          </p:cNvPr>
          <p:cNvSpPr txBox="1">
            <a:spLocks/>
          </p:cNvSpPr>
          <p:nvPr/>
        </p:nvSpPr>
        <p:spPr>
          <a:xfrm>
            <a:off x="3962169" y="4069879"/>
            <a:ext cx="8033315" cy="26291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1" dirty="0">
                <a:solidFill>
                  <a:schemeClr val="bg2"/>
                </a:solidFill>
              </a:rPr>
              <a:t>Solution</a:t>
            </a:r>
            <a:r>
              <a:rPr lang="en-US" sz="2200" dirty="0">
                <a:solidFill>
                  <a:schemeClr val="bg2"/>
                </a:solidFill>
              </a:rPr>
              <a:t>: </a:t>
            </a:r>
            <a:r>
              <a:rPr lang="en-US" sz="2300" b="1" dirty="0" err="1">
                <a:solidFill>
                  <a:schemeClr val="bg2"/>
                </a:solidFill>
              </a:rPr>
              <a:t>SingleStore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provides a unified data platform that </a:t>
            </a:r>
            <a:r>
              <a:rPr lang="en-US" sz="2300" b="1" dirty="0">
                <a:solidFill>
                  <a:schemeClr val="bg2"/>
                </a:solidFill>
              </a:rPr>
              <a:t>enables real-time 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threat </a:t>
            </a:r>
            <a:r>
              <a:rPr lang="en-US" sz="2300" b="1" dirty="0">
                <a:solidFill>
                  <a:schemeClr val="bg2"/>
                </a:solidFill>
              </a:rPr>
              <a:t>detection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situational </a:t>
            </a:r>
            <a:r>
              <a:rPr lang="en-US" sz="2300" b="1" dirty="0">
                <a:solidFill>
                  <a:schemeClr val="bg2"/>
                </a:solidFill>
              </a:rPr>
              <a:t>awareness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for defense organizations worldwide. By handling high-volume, structured and unstructured data with sub-second performance, </a:t>
            </a:r>
            <a:r>
              <a:rPr lang="en-US" sz="22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SingleStore</a:t>
            </a:r>
            <a:r>
              <a:rPr lang="en-US" sz="2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empowers defense teams to make rapid, data-driven decisions, enhancing security and operational readiness.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4187C7-57F5-36B7-AC91-EC5DF3423522}"/>
              </a:ext>
            </a:extLst>
          </p:cNvPr>
          <p:cNvSpPr txBox="1">
            <a:spLocks/>
          </p:cNvSpPr>
          <p:nvPr/>
        </p:nvSpPr>
        <p:spPr>
          <a:xfrm>
            <a:off x="2558204" y="55350"/>
            <a:ext cx="6350649" cy="1160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The Business Challenge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0D68F-6416-023D-56FB-6C6F013CA26C}"/>
              </a:ext>
            </a:extLst>
          </p:cNvPr>
          <p:cNvSpPr txBox="1"/>
          <p:nvPr/>
        </p:nvSpPr>
        <p:spPr>
          <a:xfrm>
            <a:off x="3200400" y="770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C36A7-CA4C-0263-2DDA-B168DA3C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 Ingestion /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8F6D-9FB3-00BD-31D6-FA8A3B7DB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8197977" cy="3174788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6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82806-0E65-2EB1-F558-3E2D83D95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F0BCE582-EAF4-5B6F-8AED-2F293FCA6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0B963-FCB7-5A91-AFB9-86BF3E4F9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4647F-832E-9F76-6B7B-565A2BC2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Performance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A679-7DD2-9B95-49AD-FCB89555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8197977" cy="3174788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0629E9-BE9E-1110-75CE-7FD8D279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1D3763-8C81-8A00-12D9-17DCA4F2E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560B76D3-F81D-30FF-D2BA-1BF69DD5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263BE-0C91-B3DB-6323-5A50043D5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FDD4B-2F4A-6861-ADD9-068EC64C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Analysis +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EE02-56F7-DBF1-F302-07540B6E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8197977" cy="3174788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2DF8F0E-0B87-3388-CE53-2252E15A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9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792434-E38F-142C-4376-967E2518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966D8F0-57CA-5A57-1F77-BE0FC7B9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789D7-04BB-B837-D324-2CAC3CA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A7CF3-65FB-9FEC-548C-2EDFF421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8197977" cy="13493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E818-42D9-6A11-40A2-90BF1799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1995"/>
            <a:ext cx="8197977" cy="3174788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13C20A-32B9-AAC5-C721-BF11C62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3415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">
      <a:dk1>
        <a:srgbClr val="000000"/>
      </a:dk1>
      <a:lt1>
        <a:srgbClr val="D2EFDF"/>
      </a:lt1>
      <a:dk2>
        <a:srgbClr val="F6EDFF"/>
      </a:dk2>
      <a:lt2>
        <a:srgbClr val="C867F1"/>
      </a:lt2>
      <a:accent1>
        <a:srgbClr val="AC3EC1"/>
      </a:accent1>
      <a:accent2>
        <a:srgbClr val="EDF5FF"/>
      </a:accent2>
      <a:accent3>
        <a:srgbClr val="59126B"/>
      </a:accent3>
      <a:accent4>
        <a:srgbClr val="BF00E9"/>
      </a:accent4>
      <a:accent5>
        <a:srgbClr val="C9C3FE"/>
      </a:accent5>
      <a:accent6>
        <a:srgbClr val="9D849D"/>
      </a:accent6>
      <a:hlink>
        <a:srgbClr val="C573D2"/>
      </a:hlink>
      <a:folHlink>
        <a:srgbClr val="CCAEE8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1071</TotalTime>
  <Words>124</Words>
  <Application>Microsoft Macintosh PowerPoint</Application>
  <PresentationFormat>Widescreen</PresentationFormat>
  <Paragraphs>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Avenir Next LT Pro</vt:lpstr>
      <vt:lpstr>Posterama</vt:lpstr>
      <vt:lpstr>SplashVTI</vt:lpstr>
      <vt:lpstr>Defense + SingleStore DB</vt:lpstr>
      <vt:lpstr>Problem: Defense operations require real-time threat detection and situational awareness to ensure mission success and national security. However, integrating and analyzing vast amounts of complex, multi-source data quickly is challenging, often leading to delayed responses and critical gaps in threat detection.</vt:lpstr>
      <vt:lpstr>Data Ingestion / Processing </vt:lpstr>
      <vt:lpstr>Performance Optimization</vt:lpstr>
      <vt:lpstr>Analysis + Visualization</vt:lpstr>
      <vt:lpstr>Value Proposition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Jose Colmenarez Fuentes</dc:creator>
  <cp:lastModifiedBy>Gabriel Jose Colmenarez Fuentes</cp:lastModifiedBy>
  <cp:revision>3</cp:revision>
  <dcterms:created xsi:type="dcterms:W3CDTF">2024-11-09T01:08:09Z</dcterms:created>
  <dcterms:modified xsi:type="dcterms:W3CDTF">2024-11-09T18:59:26Z</dcterms:modified>
</cp:coreProperties>
</file>