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56" r:id="rId2"/>
    <p:sldId id="257" r:id="rId3"/>
    <p:sldId id="288" r:id="rId4"/>
    <p:sldId id="290" r:id="rId5"/>
    <p:sldId id="291" r:id="rId6"/>
    <p:sldId id="293" r:id="rId7"/>
    <p:sldId id="294" r:id="rId8"/>
    <p:sldId id="295" r:id="rId9"/>
    <p:sldId id="296" r:id="rId10"/>
    <p:sldId id="297" r:id="rId11"/>
    <p:sldId id="298" r:id="rId12"/>
    <p:sldId id="300" r:id="rId13"/>
    <p:sldId id="299" r:id="rId14"/>
    <p:sldId id="301" r:id="rId15"/>
    <p:sldId id="302" r:id="rId16"/>
    <p:sldId id="303" r:id="rId17"/>
    <p:sldId id="304" r:id="rId18"/>
    <p:sldId id="305" r:id="rId19"/>
    <p:sldId id="306" r:id="rId20"/>
    <p:sldId id="307" r:id="rId21"/>
    <p:sldId id="286"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E1D678-B7F5-45F5-B2CE-696FCF50A3FF}" type="datetimeFigureOut">
              <a:rPr lang="en-US" smtClean="0"/>
              <a:t>2019-10-14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64721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380917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1D678-B7F5-45F5-B2CE-696FCF50A3FF}" type="datetimeFigureOut">
              <a:rPr lang="en-US" smtClean="0"/>
              <a:t>2019-10-14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11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1D678-B7F5-45F5-B2CE-696FCF50A3FF}" type="datetimeFigureOut">
              <a:rPr lang="en-US" smtClean="0"/>
              <a:t>2019-10-14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4616296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1D678-B7F5-45F5-B2CE-696FCF50A3FF}" type="datetimeFigureOut">
              <a:rPr lang="en-US" smtClean="0"/>
              <a:t>2019-10-14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1781643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1D678-B7F5-45F5-B2CE-696FCF50A3FF}" type="datetimeFigureOut">
              <a:rPr lang="en-US" smtClean="0"/>
              <a:t>2019-10-14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839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D678-B7F5-45F5-B2CE-696FCF50A3FF}" type="datetimeFigureOut">
              <a:rPr lang="en-US" smtClean="0"/>
              <a:t>2019-10-14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3996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961486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E1D678-B7F5-45F5-B2CE-696FCF50A3FF}" type="datetimeFigureOut">
              <a:rPr lang="en-US" smtClean="0"/>
              <a:t>2019-10-14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E9E4AF-4C4C-463D-AE74-11D631F9393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32009"/>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vie.com/posts/a-successful-git-branching-mod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rtoisegit.org/"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C21D-5F53-4E6C-8D5C-3FD6D7EE0D9A}"/>
              </a:ext>
            </a:extLst>
          </p:cNvPr>
          <p:cNvSpPr>
            <a:spLocks noGrp="1"/>
          </p:cNvSpPr>
          <p:nvPr>
            <p:ph type="ctrTitle"/>
          </p:nvPr>
        </p:nvSpPr>
        <p:spPr/>
        <p:txBody>
          <a:bodyPr/>
          <a:lstStyle/>
          <a:p>
            <a:r>
              <a:rPr lang="zh-CN" altLang="en-US" dirty="0"/>
              <a:t>云应用系统开发技术</a:t>
            </a:r>
            <a:endParaRPr lang="en-US" dirty="0"/>
          </a:p>
        </p:txBody>
      </p:sp>
      <p:sp>
        <p:nvSpPr>
          <p:cNvPr id="3" name="Subtitle 2">
            <a:extLst>
              <a:ext uri="{FF2B5EF4-FFF2-40B4-BE49-F238E27FC236}">
                <a16:creationId xmlns:a16="http://schemas.microsoft.com/office/drawing/2014/main" id="{65D76114-AEFA-435B-A634-C6814203A6D6}"/>
              </a:ext>
            </a:extLst>
          </p:cNvPr>
          <p:cNvSpPr>
            <a:spLocks noGrp="1"/>
          </p:cNvSpPr>
          <p:nvPr>
            <p:ph type="subTitle" idx="1"/>
          </p:nvPr>
        </p:nvSpPr>
        <p:spPr/>
        <p:txBody>
          <a:bodyPr/>
          <a:lstStyle/>
          <a:p>
            <a:r>
              <a:rPr lang="zh-CN" altLang="en-US" dirty="0"/>
              <a:t>第</a:t>
            </a:r>
            <a:r>
              <a:rPr lang="en-US" altLang="zh-CN" dirty="0"/>
              <a:t>4</a:t>
            </a:r>
            <a:r>
              <a:rPr lang="zh-CN" altLang="en-US" dirty="0"/>
              <a:t>章 分布式版本控制系统</a:t>
            </a:r>
            <a:r>
              <a:rPr lang="en-US" altLang="zh-CN" dirty="0"/>
              <a:t>Git</a:t>
            </a:r>
            <a:endParaRPr lang="en-US" dirty="0"/>
          </a:p>
        </p:txBody>
      </p:sp>
    </p:spTree>
    <p:extLst>
      <p:ext uri="{BB962C8B-B14F-4D97-AF65-F5344CB8AC3E}">
        <p14:creationId xmlns:p14="http://schemas.microsoft.com/office/powerpoint/2010/main" val="112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远程版本库</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normAutofit/>
          </a:bodyPr>
          <a:lstStyle/>
          <a:p>
            <a:r>
              <a:rPr lang="zh-CN" altLang="en-US" dirty="0"/>
              <a:t>常用命令：</a:t>
            </a:r>
          </a:p>
          <a:p>
            <a:r>
              <a:rPr lang="zh-CN" altLang="en-US" dirty="0"/>
              <a:t>●  将远程版本库克隆到本地库： </a:t>
            </a:r>
            <a:r>
              <a:rPr lang="en-US" altLang="zh-CN" dirty="0"/>
              <a:t>git clone &lt;</a:t>
            </a:r>
            <a:r>
              <a:rPr lang="en-US" altLang="zh-CN" dirty="0" err="1"/>
              <a:t>remote_repo_url</a:t>
            </a:r>
            <a:r>
              <a:rPr lang="en-US" altLang="zh-CN" dirty="0"/>
              <a:t>&gt;</a:t>
            </a:r>
          </a:p>
          <a:p>
            <a:r>
              <a:rPr lang="zh-CN" altLang="en-US" dirty="0"/>
              <a:t>● 将本地库的修改推送到远程版本库： </a:t>
            </a:r>
            <a:r>
              <a:rPr lang="en-US" altLang="zh-CN" dirty="0"/>
              <a:t>git push ...</a:t>
            </a:r>
          </a:p>
          <a:p>
            <a:r>
              <a:rPr lang="zh-CN" altLang="en-US" dirty="0"/>
              <a:t>● 将远程版本库同步到本地库： </a:t>
            </a:r>
            <a:r>
              <a:rPr lang="en-US" altLang="zh-CN" dirty="0"/>
              <a:t>git pull</a:t>
            </a:r>
            <a:endParaRPr lang="en-US" dirty="0"/>
          </a:p>
        </p:txBody>
      </p:sp>
    </p:spTree>
    <p:extLst>
      <p:ext uri="{BB962C8B-B14F-4D97-AF65-F5344CB8AC3E}">
        <p14:creationId xmlns:p14="http://schemas.microsoft.com/office/powerpoint/2010/main" val="3546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en-US" altLang="zh-CN" dirty="0" err="1"/>
              <a:t>gitignore</a:t>
            </a:r>
            <a:r>
              <a:rPr lang="en-US" altLang="zh-CN" dirty="0"/>
              <a:t>”</a:t>
            </a:r>
            <a:r>
              <a:rPr lang="zh-CN" altLang="en-US" dirty="0"/>
              <a:t>文件</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normAutofit/>
          </a:bodyPr>
          <a:lstStyle/>
          <a:p>
            <a:r>
              <a:rPr lang="zh-CN" altLang="en-US" dirty="0"/>
              <a:t>常用命令：</a:t>
            </a:r>
          </a:p>
          <a:p>
            <a:r>
              <a:rPr lang="zh-CN" altLang="en-US" dirty="0"/>
              <a:t>●  在工作区内添加一个文本文件“</a:t>
            </a:r>
            <a:r>
              <a:rPr lang="en-US" altLang="zh-CN" dirty="0"/>
              <a:t>.</a:t>
            </a:r>
            <a:r>
              <a:rPr lang="en-US" altLang="zh-CN" dirty="0" err="1"/>
              <a:t>gitignore</a:t>
            </a:r>
            <a:r>
              <a:rPr lang="zh-CN" altLang="en-US" dirty="0"/>
              <a:t>”，可用来定义不需要版本管理的文件过滤规则。此“</a:t>
            </a:r>
            <a:r>
              <a:rPr lang="en-US" altLang="zh-CN" dirty="0"/>
              <a:t>.</a:t>
            </a:r>
            <a:r>
              <a:rPr lang="en-US" altLang="zh-CN" dirty="0" err="1"/>
              <a:t>gitignore</a:t>
            </a:r>
            <a:r>
              <a:rPr lang="zh-CN" altLang="en-US" dirty="0"/>
              <a:t>”文件本身可被添加到版本库中。</a:t>
            </a:r>
          </a:p>
          <a:p>
            <a:r>
              <a:rPr lang="zh-CN" altLang="en-US" dirty="0"/>
              <a:t>● 强制添加某文件到暂存区，增加一个“</a:t>
            </a:r>
            <a:r>
              <a:rPr lang="en-US" altLang="zh-CN" dirty="0"/>
              <a:t>-f</a:t>
            </a:r>
            <a:r>
              <a:rPr lang="zh-CN" altLang="en-US" dirty="0"/>
              <a:t>”选项： </a:t>
            </a:r>
            <a:r>
              <a:rPr lang="en-US" altLang="zh-CN" dirty="0"/>
              <a:t>git add -f &lt;file&gt;</a:t>
            </a:r>
          </a:p>
          <a:p>
            <a:r>
              <a:rPr lang="zh-CN" altLang="en-US" dirty="0"/>
              <a:t>● 对发生过滤的文件，检查生效的过滤规则： </a:t>
            </a:r>
            <a:r>
              <a:rPr lang="en-US" altLang="zh-CN" dirty="0"/>
              <a:t>git check-ignore -v &lt;file&gt;</a:t>
            </a:r>
          </a:p>
          <a:p>
            <a:endParaRPr lang="en-US" altLang="zh-CN" dirty="0"/>
          </a:p>
          <a:p>
            <a:r>
              <a:rPr lang="zh-CN" altLang="en-US" dirty="0"/>
              <a:t>“</a:t>
            </a:r>
            <a:r>
              <a:rPr lang="en-US" altLang="zh-CN" dirty="0"/>
              <a:t>.</a:t>
            </a:r>
            <a:r>
              <a:rPr lang="en-US" altLang="zh-CN" dirty="0" err="1"/>
              <a:t>gitignore</a:t>
            </a:r>
            <a:r>
              <a:rPr lang="zh-CN" altLang="en-US" dirty="0"/>
              <a:t>”的模板大集合： </a:t>
            </a:r>
            <a:r>
              <a:rPr lang="en-US" altLang="zh-CN" dirty="0">
                <a:hlinkClick r:id="rId2"/>
              </a:rPr>
              <a:t>https://github.com/github/gitignore</a:t>
            </a:r>
            <a:r>
              <a:rPr lang="en-US" altLang="zh-CN" dirty="0"/>
              <a:t> </a:t>
            </a:r>
          </a:p>
        </p:txBody>
      </p:sp>
    </p:spTree>
    <p:extLst>
      <p:ext uri="{BB962C8B-B14F-4D97-AF65-F5344CB8AC3E}">
        <p14:creationId xmlns:p14="http://schemas.microsoft.com/office/powerpoint/2010/main" val="399174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4.2 </a:t>
            </a:r>
            <a:r>
              <a:rPr lang="zh-CN" altLang="en-US" dirty="0"/>
              <a:t>安装 </a:t>
            </a:r>
            <a:r>
              <a:rPr lang="en-US" altLang="zh-CN" dirty="0"/>
              <a:t>Git </a:t>
            </a:r>
            <a:r>
              <a:rPr lang="zh-CN" altLang="en-US" dirty="0"/>
              <a:t>客户端</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normAutofit/>
          </a:bodyPr>
          <a:lstStyle/>
          <a:p>
            <a:r>
              <a:rPr lang="en-US" altLang="zh-CN" dirty="0"/>
              <a:t>Windows </a:t>
            </a:r>
            <a:r>
              <a:rPr lang="zh-CN" altLang="en-US" dirty="0"/>
              <a:t>操作系统上安装 </a:t>
            </a:r>
            <a:r>
              <a:rPr lang="en-US" altLang="zh-CN" dirty="0" err="1"/>
              <a:t>TortoiseGit</a:t>
            </a:r>
            <a:r>
              <a:rPr lang="en-US" altLang="zh-CN" dirty="0"/>
              <a:t> </a:t>
            </a:r>
            <a:r>
              <a:rPr lang="zh-CN" altLang="en-US" dirty="0"/>
              <a:t>作为客户端，配合使用 </a:t>
            </a:r>
            <a:r>
              <a:rPr lang="en-US" altLang="zh-CN" dirty="0"/>
              <a:t>GitLab </a:t>
            </a:r>
            <a:r>
              <a:rPr lang="zh-CN" altLang="en-US" dirty="0"/>
              <a:t>代码托管服务。</a:t>
            </a:r>
            <a:endParaRPr lang="en-US" altLang="zh-CN" dirty="0"/>
          </a:p>
          <a:p>
            <a:pPr marL="457200" indent="-457200">
              <a:buFont typeface="+mj-lt"/>
              <a:buAutoNum type="arabicPeriod"/>
            </a:pPr>
            <a:r>
              <a:rPr lang="zh-CN" altLang="en-US" dirty="0"/>
              <a:t>在 </a:t>
            </a:r>
            <a:r>
              <a:rPr lang="en-US" altLang="zh-CN" dirty="0"/>
              <a:t>GitLab </a:t>
            </a:r>
            <a:r>
              <a:rPr lang="zh-CN" altLang="en-US" dirty="0"/>
              <a:t>上注册账号。</a:t>
            </a:r>
          </a:p>
          <a:p>
            <a:pPr marL="457200" indent="-457200">
              <a:buFont typeface="+mj-lt"/>
              <a:buAutoNum type="arabicPeriod"/>
            </a:pPr>
            <a:r>
              <a:rPr lang="zh-CN" altLang="en-US" dirty="0"/>
              <a:t>安装 </a:t>
            </a:r>
            <a:r>
              <a:rPr lang="en-US" altLang="zh-CN" dirty="0"/>
              <a:t>Git for Windows</a:t>
            </a:r>
            <a:r>
              <a:rPr lang="zh-CN" altLang="en-US" dirty="0"/>
              <a:t>（网址是 </a:t>
            </a:r>
            <a:r>
              <a:rPr lang="en-US" altLang="zh-CN" dirty="0">
                <a:hlinkClick r:id="rId2"/>
              </a:rPr>
              <a:t>https://git-for-windows.github.io/</a:t>
            </a:r>
            <a:r>
              <a:rPr lang="en-US" altLang="zh-CN" dirty="0"/>
              <a:t>)</a:t>
            </a:r>
            <a:r>
              <a:rPr lang="zh-CN" altLang="en-US" dirty="0"/>
              <a:t>。已经安装了的可以跳过。</a:t>
            </a:r>
          </a:p>
          <a:p>
            <a:pPr marL="457200" indent="-457200">
              <a:buFont typeface="+mj-lt"/>
              <a:buAutoNum type="arabicPeriod"/>
            </a:pPr>
            <a:r>
              <a:rPr lang="zh-CN" altLang="en-US" dirty="0"/>
              <a:t>安装 </a:t>
            </a:r>
            <a:r>
              <a:rPr lang="en-US" altLang="zh-CN" dirty="0" err="1"/>
              <a:t>TortoiseGit</a:t>
            </a:r>
            <a:r>
              <a:rPr lang="en-US" altLang="zh-CN" dirty="0"/>
              <a:t> </a:t>
            </a:r>
            <a:r>
              <a:rPr lang="zh-CN" altLang="en-US" dirty="0"/>
              <a:t>图形界面，选择默认安装选项即可。安装完后，需设置用户名和电子邮件。</a:t>
            </a:r>
          </a:p>
          <a:p>
            <a:pPr marL="457200" indent="-457200">
              <a:buFont typeface="+mj-lt"/>
              <a:buAutoNum type="arabicPeriod"/>
            </a:pPr>
            <a:r>
              <a:rPr lang="zh-CN" altLang="en-US" dirty="0"/>
              <a:t>如果没有密钥对，可以用 </a:t>
            </a:r>
            <a:r>
              <a:rPr lang="en-US" altLang="zh-CN" dirty="0"/>
              <a:t>Puttygen.exe </a:t>
            </a:r>
            <a:r>
              <a:rPr lang="zh-CN" altLang="en-US" dirty="0"/>
              <a:t>生成，配置到 </a:t>
            </a:r>
            <a:r>
              <a:rPr lang="en-US" altLang="zh-CN" dirty="0"/>
              <a:t>GitLab </a:t>
            </a:r>
            <a:r>
              <a:rPr lang="zh-CN" altLang="en-US" dirty="0"/>
              <a:t>上您的账号里。</a:t>
            </a:r>
            <a:endParaRPr lang="en-US" altLang="zh-CN" dirty="0"/>
          </a:p>
          <a:p>
            <a:pPr marL="457200" indent="-457200">
              <a:buFont typeface="+mj-lt"/>
              <a:buAutoNum type="arabicPeriod"/>
            </a:pPr>
            <a:r>
              <a:rPr lang="zh-CN" altLang="en-US" dirty="0"/>
              <a:t>在 </a:t>
            </a:r>
            <a:r>
              <a:rPr lang="en-US" altLang="zh-CN" dirty="0"/>
              <a:t>GitLab </a:t>
            </a:r>
            <a:r>
              <a:rPr lang="zh-CN" altLang="en-US" dirty="0"/>
              <a:t>上创建一个测试项目，以验证一切正常。</a:t>
            </a:r>
            <a:endParaRPr lang="en-US" altLang="zh-CN" dirty="0"/>
          </a:p>
        </p:txBody>
      </p:sp>
    </p:spTree>
    <p:extLst>
      <p:ext uri="{BB962C8B-B14F-4D97-AF65-F5344CB8AC3E}">
        <p14:creationId xmlns:p14="http://schemas.microsoft.com/office/powerpoint/2010/main" val="270822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a:xfrm>
            <a:off x="736270" y="2286000"/>
            <a:ext cx="10782795" cy="4023360"/>
          </a:xfrm>
        </p:spPr>
        <p:txBody>
          <a:bodyPr>
            <a:normAutofit/>
          </a:bodyPr>
          <a:lstStyle/>
          <a:p>
            <a:r>
              <a:rPr lang="en-US" altLang="zh-CN" sz="2800" dirty="0"/>
              <a:t>Git </a:t>
            </a:r>
            <a:r>
              <a:rPr lang="zh-CN" altLang="en-US" sz="2800" dirty="0"/>
              <a:t>的使用并不难，难点是实际开发过程中采用的</a:t>
            </a:r>
            <a:r>
              <a:rPr lang="zh-CN" altLang="en-US" sz="2800" dirty="0">
                <a:solidFill>
                  <a:schemeClr val="accent1"/>
                </a:solidFill>
              </a:rPr>
              <a:t>分支模型</a:t>
            </a:r>
            <a:r>
              <a:rPr lang="zh-CN" altLang="en-US" sz="2800" dirty="0"/>
              <a:t>和</a:t>
            </a:r>
            <a:r>
              <a:rPr lang="zh-CN" altLang="en-US" sz="2800" dirty="0">
                <a:solidFill>
                  <a:schemeClr val="accent1"/>
                </a:solidFill>
              </a:rPr>
              <a:t>发布管理流程</a:t>
            </a:r>
            <a:r>
              <a:rPr lang="zh-CN" altLang="en-US" sz="2800" dirty="0"/>
              <a:t>。</a:t>
            </a:r>
            <a:endParaRPr lang="en-US" altLang="zh-CN" sz="2800" dirty="0"/>
          </a:p>
          <a:p>
            <a:endParaRPr lang="en-US" altLang="zh-CN" sz="2800" dirty="0"/>
          </a:p>
          <a:p>
            <a:r>
              <a:rPr lang="en-US" altLang="zh-CN" sz="2800" dirty="0"/>
              <a:t>《</a:t>
            </a:r>
            <a:r>
              <a:rPr lang="zh-CN" altLang="en-US" sz="2800" dirty="0"/>
              <a:t>一个成功的</a:t>
            </a:r>
            <a:r>
              <a:rPr lang="en-US" altLang="zh-CN" sz="2800" dirty="0"/>
              <a:t>Git</a:t>
            </a:r>
            <a:r>
              <a:rPr lang="zh-CN" altLang="en-US" sz="2800" dirty="0"/>
              <a:t>分支开发模型</a:t>
            </a:r>
            <a:r>
              <a:rPr lang="en-US" altLang="zh-CN" sz="2800" dirty="0"/>
              <a:t>》</a:t>
            </a:r>
            <a:r>
              <a:rPr lang="zh-CN" altLang="en-US" sz="2800" dirty="0"/>
              <a:t>是发表于</a:t>
            </a:r>
            <a:r>
              <a:rPr lang="en-US" altLang="zh-CN" sz="2800" dirty="0"/>
              <a:t>2010</a:t>
            </a:r>
            <a:r>
              <a:rPr lang="zh-CN" altLang="en-US" sz="2800" dirty="0"/>
              <a:t>年关于此内容的一篇有影响力的博文，原文请参考 </a:t>
            </a:r>
            <a:r>
              <a:rPr lang="en-US" altLang="zh-CN" sz="2800" dirty="0"/>
              <a:t>A successful Git branching model</a:t>
            </a:r>
            <a:r>
              <a:rPr lang="zh-CN" altLang="en-US" sz="2800" dirty="0"/>
              <a:t>（网址是 </a:t>
            </a:r>
            <a:r>
              <a:rPr lang="en-US" altLang="zh-CN" sz="2800" dirty="0">
                <a:hlinkClick r:id="rId2"/>
              </a:rPr>
              <a:t>https://nvie.com/posts/a-successful-git-branching-model/</a:t>
            </a:r>
            <a:r>
              <a:rPr lang="zh-CN" altLang="en-US" sz="2800" dirty="0"/>
              <a:t>）， 以下将对这篇文章主要内容做一诠释。</a:t>
            </a:r>
            <a:endParaRPr lang="en-US" altLang="zh-CN" sz="2800" dirty="0"/>
          </a:p>
        </p:txBody>
      </p:sp>
    </p:spTree>
    <p:extLst>
      <p:ext uri="{BB962C8B-B14F-4D97-AF65-F5344CB8AC3E}">
        <p14:creationId xmlns:p14="http://schemas.microsoft.com/office/powerpoint/2010/main" val="338697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60022" y="2286000"/>
            <a:ext cx="4334492" cy="4023360"/>
          </a:xfrm>
        </p:spPr>
        <p:txBody>
          <a:bodyPr/>
          <a:lstStyle/>
          <a:p>
            <a:r>
              <a:rPr lang="zh-CN" altLang="en-US" b="1" dirty="0"/>
              <a:t>中心版本库</a:t>
            </a:r>
            <a:r>
              <a:rPr lang="zh-CN" altLang="en-US" dirty="0"/>
              <a:t>，它被称为原始库（</a:t>
            </a:r>
            <a:r>
              <a:rPr lang="en-US" dirty="0"/>
              <a:t>origin）</a:t>
            </a:r>
          </a:p>
          <a:p>
            <a:endParaRPr lang="en-US" dirty="0"/>
          </a:p>
          <a:p>
            <a:r>
              <a:rPr lang="zh-CN" altLang="en-US" dirty="0"/>
              <a:t>● 所有的开发者都从 </a:t>
            </a:r>
            <a:r>
              <a:rPr lang="en-US" altLang="zh-CN" dirty="0"/>
              <a:t>origin </a:t>
            </a:r>
            <a:r>
              <a:rPr lang="zh-CN" altLang="en-US" dirty="0"/>
              <a:t>拉取（</a:t>
            </a:r>
            <a:r>
              <a:rPr lang="en-US" altLang="zh-CN" dirty="0"/>
              <a:t>pull</a:t>
            </a:r>
            <a:r>
              <a:rPr lang="zh-CN" altLang="en-US" dirty="0"/>
              <a:t>）代码或者上传（</a:t>
            </a:r>
            <a:r>
              <a:rPr lang="en-US" altLang="zh-CN" dirty="0"/>
              <a:t>push</a:t>
            </a:r>
            <a:r>
              <a:rPr lang="zh-CN" altLang="en-US" dirty="0"/>
              <a:t>）代码。但是除了向中央仓库进行的 </a:t>
            </a:r>
            <a:r>
              <a:rPr lang="en-US" altLang="zh-CN" dirty="0"/>
              <a:t>push </a:t>
            </a:r>
            <a:r>
              <a:rPr lang="zh-CN" altLang="en-US" dirty="0"/>
              <a:t>和 </a:t>
            </a:r>
            <a:r>
              <a:rPr lang="en-US" altLang="zh-CN" dirty="0"/>
              <a:t>pull </a:t>
            </a:r>
            <a:r>
              <a:rPr lang="zh-CN" altLang="en-US" dirty="0"/>
              <a:t>操作外，每个开发者都有可能从其他同事那里拉取代码变更，形成子团队。</a:t>
            </a:r>
            <a:endParaRPr lang="en-US"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6" name="Picture 15">
            <a:extLst>
              <a:ext uri="{FF2B5EF4-FFF2-40B4-BE49-F238E27FC236}">
                <a16:creationId xmlns:a16="http://schemas.microsoft.com/office/drawing/2014/main" id="{A6A7B045-6C0B-4DC5-A717-0CD860E25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329" y="1708265"/>
            <a:ext cx="6439149" cy="4773168"/>
          </a:xfrm>
          <a:prstGeom prst="rect">
            <a:avLst/>
          </a:prstGeom>
        </p:spPr>
      </p:pic>
    </p:spTree>
    <p:extLst>
      <p:ext uri="{BB962C8B-B14F-4D97-AF65-F5344CB8AC3E}">
        <p14:creationId xmlns:p14="http://schemas.microsoft.com/office/powerpoint/2010/main" val="212927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60021" y="2286000"/>
            <a:ext cx="5818909" cy="4023360"/>
          </a:xfrm>
        </p:spPr>
        <p:txBody>
          <a:bodyPr>
            <a:normAutofit/>
          </a:bodyPr>
          <a:lstStyle/>
          <a:p>
            <a:r>
              <a:rPr lang="zh-CN" altLang="en-US" b="1" dirty="0"/>
              <a:t>主要分支 </a:t>
            </a:r>
            <a:endParaRPr lang="en-US" altLang="zh-CN" b="1" dirty="0"/>
          </a:p>
          <a:p>
            <a:r>
              <a:rPr lang="zh-CN" altLang="en-US" dirty="0"/>
              <a:t>● 中心仓库有两个主要分支：</a:t>
            </a:r>
            <a:r>
              <a:rPr lang="en-US" altLang="zh-CN" dirty="0"/>
              <a:t>master </a:t>
            </a:r>
            <a:r>
              <a:rPr lang="zh-CN" altLang="en-US" dirty="0"/>
              <a:t>分支和 </a:t>
            </a:r>
            <a:r>
              <a:rPr lang="en-US" altLang="zh-CN" dirty="0"/>
              <a:t>develop </a:t>
            </a:r>
            <a:r>
              <a:rPr lang="zh-CN" altLang="en-US" dirty="0"/>
              <a:t>分支（也有人将它命名为 </a:t>
            </a:r>
            <a:r>
              <a:rPr lang="en-US" altLang="zh-CN" dirty="0"/>
              <a:t>dev </a:t>
            </a:r>
            <a:r>
              <a:rPr lang="zh-CN" altLang="en-US" dirty="0"/>
              <a:t>分支），它们</a:t>
            </a:r>
            <a:r>
              <a:rPr lang="zh-CN" altLang="en-US" dirty="0">
                <a:solidFill>
                  <a:schemeClr val="accent1"/>
                </a:solidFill>
              </a:rPr>
              <a:t>贯穿于整个开发过程的始终</a:t>
            </a:r>
            <a:r>
              <a:rPr lang="zh-CN" altLang="en-US" dirty="0"/>
              <a:t>。</a:t>
            </a:r>
            <a:endParaRPr lang="en-US" altLang="zh-CN" dirty="0"/>
          </a:p>
          <a:p>
            <a:r>
              <a:rPr lang="zh-CN" altLang="en-US" dirty="0"/>
              <a:t>● 我们把 </a:t>
            </a:r>
            <a:r>
              <a:rPr lang="en-US" altLang="zh-CN" dirty="0"/>
              <a:t>origin/master </a:t>
            </a:r>
            <a:r>
              <a:rPr lang="zh-CN" altLang="en-US" dirty="0"/>
              <a:t>作为主要分支，在这个分支上，源代码的 </a:t>
            </a:r>
            <a:r>
              <a:rPr lang="en-US" altLang="zh-CN" dirty="0"/>
              <a:t>HEAD </a:t>
            </a:r>
            <a:r>
              <a:rPr lang="zh-CN" altLang="en-US" dirty="0"/>
              <a:t>指针总是指向一个稳定的可发布的版本。也有人称这个为“集成分支”，它是每晚自动构建的代码来源地。</a:t>
            </a:r>
          </a:p>
          <a:p>
            <a:r>
              <a:rPr lang="zh-CN" altLang="en-US" dirty="0"/>
              <a:t>● 当 </a:t>
            </a:r>
            <a:r>
              <a:rPr lang="en-US" altLang="zh-CN" dirty="0"/>
              <a:t>develop </a:t>
            </a:r>
            <a:r>
              <a:rPr lang="zh-CN" altLang="en-US" dirty="0"/>
              <a:t>分支达了一个稳定待发布状态时，所有的代码变更将合并到 </a:t>
            </a:r>
            <a:r>
              <a:rPr lang="en-US" altLang="zh-CN" dirty="0"/>
              <a:t>master </a:t>
            </a:r>
            <a:r>
              <a:rPr lang="zh-CN" altLang="en-US" dirty="0"/>
              <a:t>分支，并且打上发布版本号的标签（</a:t>
            </a:r>
            <a:r>
              <a:rPr lang="en-US" altLang="zh-CN" dirty="0"/>
              <a:t>Tag</a:t>
            </a:r>
            <a:r>
              <a:rPr lang="zh-CN" altLang="en-US" dirty="0"/>
              <a:t>）。</a:t>
            </a:r>
            <a:endParaRPr lang="en-US"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2A16C630-F433-4B2D-911D-0998B1F1D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473" y="318500"/>
            <a:ext cx="4343399" cy="6539500"/>
          </a:xfrm>
          <a:prstGeom prst="rect">
            <a:avLst/>
          </a:prstGeom>
        </p:spPr>
      </p:pic>
    </p:spTree>
    <p:extLst>
      <p:ext uri="{BB962C8B-B14F-4D97-AF65-F5344CB8AC3E}">
        <p14:creationId xmlns:p14="http://schemas.microsoft.com/office/powerpoint/2010/main" val="408285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48145" y="2285999"/>
            <a:ext cx="10842172" cy="4023361"/>
          </a:xfrm>
        </p:spPr>
        <p:txBody>
          <a:bodyPr>
            <a:normAutofit/>
          </a:bodyPr>
          <a:lstStyle/>
          <a:p>
            <a:r>
              <a:rPr lang="zh-CN" altLang="en-US" sz="2400" b="1" dirty="0"/>
              <a:t>辅助分支 </a:t>
            </a:r>
            <a:endParaRPr lang="en-US" altLang="zh-CN" sz="2400" b="1" dirty="0"/>
          </a:p>
          <a:p>
            <a:r>
              <a:rPr lang="zh-CN" altLang="en-US" sz="2400" dirty="0"/>
              <a:t>● 在 </a:t>
            </a:r>
            <a:r>
              <a:rPr lang="en-US" altLang="zh-CN" sz="2400" dirty="0"/>
              <a:t>master </a:t>
            </a:r>
            <a:r>
              <a:rPr lang="zh-CN" altLang="en-US" sz="2400" dirty="0"/>
              <a:t>分支和 </a:t>
            </a:r>
            <a:r>
              <a:rPr lang="en-US" altLang="zh-CN" sz="2400" dirty="0"/>
              <a:t>develop </a:t>
            </a:r>
            <a:r>
              <a:rPr lang="zh-CN" altLang="en-US" sz="2400" dirty="0"/>
              <a:t>分支的基础上，我们添加了一系列辅助分支来实现平行开发、新功能特性的开发、新发行版本的准备、以及紧急 </a:t>
            </a:r>
            <a:r>
              <a:rPr lang="en-US" altLang="zh-CN" sz="2400" dirty="0"/>
              <a:t>Bug </a:t>
            </a:r>
            <a:r>
              <a:rPr lang="zh-CN" altLang="en-US" sz="2400" dirty="0"/>
              <a:t>的快速修复等实际问题。和主要分支不同的是，这些辅助分支都是临时的，因为它们在</a:t>
            </a:r>
            <a:r>
              <a:rPr lang="zh-CN" altLang="en-US" sz="2400" dirty="0">
                <a:solidFill>
                  <a:schemeClr val="accent1"/>
                </a:solidFill>
              </a:rPr>
              <a:t>使用完毕后最终都要被删除</a:t>
            </a:r>
            <a:r>
              <a:rPr lang="zh-CN" altLang="en-US" sz="2400" dirty="0"/>
              <a:t>。</a:t>
            </a:r>
            <a:endParaRPr lang="en-US" altLang="zh-CN" sz="2400" dirty="0"/>
          </a:p>
          <a:p>
            <a:r>
              <a:rPr lang="zh-CN" altLang="en-US" sz="2400" dirty="0"/>
              <a:t>● 辅助分支有三个：</a:t>
            </a:r>
            <a:r>
              <a:rPr lang="en-US" altLang="zh-CN" sz="2400" dirty="0">
                <a:solidFill>
                  <a:schemeClr val="accent1"/>
                </a:solidFill>
              </a:rPr>
              <a:t>feature </a:t>
            </a:r>
            <a:r>
              <a:rPr lang="zh-CN" altLang="en-US" sz="2400" dirty="0">
                <a:solidFill>
                  <a:schemeClr val="accent1"/>
                </a:solidFill>
              </a:rPr>
              <a:t>分支、</a:t>
            </a:r>
            <a:r>
              <a:rPr lang="en-US" altLang="zh-CN" sz="2400" dirty="0">
                <a:solidFill>
                  <a:schemeClr val="accent1"/>
                </a:solidFill>
              </a:rPr>
              <a:t>release </a:t>
            </a:r>
            <a:r>
              <a:rPr lang="zh-CN" altLang="en-US" sz="2400" dirty="0">
                <a:solidFill>
                  <a:schemeClr val="accent1"/>
                </a:solidFill>
              </a:rPr>
              <a:t>分支，和 </a:t>
            </a:r>
            <a:r>
              <a:rPr lang="en-US" altLang="zh-CN" sz="2400" dirty="0">
                <a:solidFill>
                  <a:schemeClr val="accent1"/>
                </a:solidFill>
              </a:rPr>
              <a:t>hotfix </a:t>
            </a:r>
            <a:r>
              <a:rPr lang="zh-CN" altLang="en-US" sz="2400" dirty="0">
                <a:solidFill>
                  <a:schemeClr val="accent1"/>
                </a:solidFill>
              </a:rPr>
              <a:t>分支</a:t>
            </a:r>
            <a:r>
              <a:rPr lang="zh-CN" altLang="en-US" sz="2400" dirty="0"/>
              <a:t>。</a:t>
            </a:r>
            <a:endParaRPr lang="en-US" altLang="zh-CN" sz="2400" dirty="0"/>
          </a:p>
          <a:p>
            <a:r>
              <a:rPr lang="zh-CN" altLang="en-US" sz="2400" dirty="0"/>
              <a:t>● 每一个辅助分支都有其特定的目的和用途，再者，对于这些分支是从哪些分支产生且最终合并到哪些分支都有严格的规定。从技术角度来说，这些分支都是简单的 </a:t>
            </a:r>
            <a:r>
              <a:rPr lang="en-US" altLang="zh-CN" sz="2400" dirty="0"/>
              <a:t>Git </a:t>
            </a:r>
            <a:r>
              <a:rPr lang="zh-CN" altLang="en-US" sz="2400" dirty="0"/>
              <a:t>分支，我们只是通过对它的用途来进行分类而已。</a:t>
            </a:r>
            <a:endParaRPr lang="en-US" sz="2400"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3214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36270" y="2285999"/>
            <a:ext cx="8185810" cy="4151377"/>
          </a:xfrm>
        </p:spPr>
        <p:txBody>
          <a:bodyPr>
            <a:normAutofit fontScale="85000" lnSpcReduction="20000"/>
          </a:bodyPr>
          <a:lstStyle/>
          <a:p>
            <a:r>
              <a:rPr lang="zh-CN" altLang="en-US" b="1" dirty="0"/>
              <a:t>辅助分支  </a:t>
            </a:r>
            <a:r>
              <a:rPr lang="en-US" altLang="zh-CN" b="1" dirty="0"/>
              <a:t>- feature </a:t>
            </a:r>
            <a:r>
              <a:rPr lang="zh-CN" altLang="en-US" b="1" dirty="0"/>
              <a:t>分支</a:t>
            </a:r>
            <a:endParaRPr lang="en-US" altLang="zh-CN" b="1" dirty="0"/>
          </a:p>
          <a:p>
            <a:r>
              <a:rPr lang="zh-CN" altLang="en-US" dirty="0"/>
              <a:t>可能从哪里分叉： </a:t>
            </a:r>
            <a:r>
              <a:rPr lang="en-US" altLang="zh-CN" dirty="0"/>
              <a:t>develop</a:t>
            </a:r>
          </a:p>
          <a:p>
            <a:r>
              <a:rPr lang="zh-CN" altLang="en-US" dirty="0"/>
              <a:t>最终必须合并到： </a:t>
            </a:r>
            <a:r>
              <a:rPr lang="en-US" altLang="zh-CN" dirty="0"/>
              <a:t>develop</a:t>
            </a:r>
          </a:p>
          <a:p>
            <a:r>
              <a:rPr lang="zh-CN" altLang="en-US" dirty="0"/>
              <a:t>分支命名规范： 除了 </a:t>
            </a:r>
            <a:r>
              <a:rPr lang="en-US" altLang="zh-CN" dirty="0"/>
              <a:t>master</a:t>
            </a:r>
            <a:r>
              <a:rPr lang="zh-CN" altLang="en-US" dirty="0"/>
              <a:t>、</a:t>
            </a:r>
            <a:r>
              <a:rPr lang="en-US" altLang="zh-CN" dirty="0"/>
              <a:t>develop</a:t>
            </a:r>
            <a:r>
              <a:rPr lang="zh-CN" altLang="en-US" dirty="0"/>
              <a:t>、</a:t>
            </a:r>
            <a:r>
              <a:rPr lang="en-US" altLang="zh-CN" dirty="0"/>
              <a:t>release-* </a:t>
            </a:r>
            <a:r>
              <a:rPr lang="zh-CN" altLang="en-US" dirty="0"/>
              <a:t>或 </a:t>
            </a:r>
            <a:r>
              <a:rPr lang="en-US" altLang="zh-CN" dirty="0"/>
              <a:t>hotfix-* </a:t>
            </a:r>
            <a:r>
              <a:rPr lang="zh-CN" altLang="en-US" dirty="0"/>
              <a:t>之外的任何名字</a:t>
            </a:r>
            <a:endParaRPr lang="en-US" altLang="zh-CN" dirty="0"/>
          </a:p>
          <a:p>
            <a:r>
              <a:rPr lang="zh-CN" altLang="en-US" dirty="0"/>
              <a:t>● </a:t>
            </a:r>
            <a:r>
              <a:rPr lang="en-US" altLang="zh-CN" dirty="0"/>
              <a:t>feature </a:t>
            </a:r>
            <a:r>
              <a:rPr lang="zh-CN" altLang="en-US" dirty="0"/>
              <a:t>分支，有时候被称为话题分支（</a:t>
            </a:r>
            <a:r>
              <a:rPr lang="en-US" altLang="zh-CN" dirty="0"/>
              <a:t>topic branch</a:t>
            </a:r>
            <a:r>
              <a:rPr lang="zh-CN" altLang="en-US" dirty="0"/>
              <a:t>），是用来</a:t>
            </a:r>
            <a:r>
              <a:rPr lang="zh-CN" altLang="en-US" dirty="0">
                <a:solidFill>
                  <a:schemeClr val="accent1"/>
                </a:solidFill>
              </a:rPr>
              <a:t>为开发新功能特性所准备的</a:t>
            </a:r>
            <a:r>
              <a:rPr lang="zh-CN" altLang="en-US" dirty="0"/>
              <a:t>，可以是近期（即将发布）或者是远期（较为遥远的将来发布）。当我们刚开始开发一个新功能特性时，可能并不知道这个功能特性将要放到哪一个目标发行版本里。只要这个功能特性还在开发，这个 </a:t>
            </a:r>
            <a:r>
              <a:rPr lang="en-US" altLang="zh-CN" dirty="0"/>
              <a:t>feature </a:t>
            </a:r>
            <a:r>
              <a:rPr lang="zh-CN" altLang="en-US" dirty="0"/>
              <a:t>分支就会一直存在下去，直到最终开发完成被合并到 </a:t>
            </a:r>
            <a:r>
              <a:rPr lang="en-US" altLang="zh-CN" dirty="0"/>
              <a:t>develop </a:t>
            </a:r>
            <a:r>
              <a:rPr lang="zh-CN" altLang="en-US" dirty="0"/>
              <a:t>分支上（它将保证这个新功能特性会被加入到下一个发行版里），或者最终被放弃（这个新功能特性只是一次令人失望的尝试罢了）。</a:t>
            </a:r>
          </a:p>
          <a:p>
            <a:r>
              <a:rPr lang="zh-CN" altLang="en-US" dirty="0"/>
              <a:t>● 另请注意，</a:t>
            </a:r>
            <a:r>
              <a:rPr lang="en-US" altLang="zh-CN" dirty="0"/>
              <a:t>feature </a:t>
            </a:r>
            <a:r>
              <a:rPr lang="zh-CN" altLang="en-US" dirty="0"/>
              <a:t>分支</a:t>
            </a:r>
            <a:r>
              <a:rPr lang="zh-CN" altLang="en-US" dirty="0">
                <a:solidFill>
                  <a:schemeClr val="accent1"/>
                </a:solidFill>
              </a:rPr>
              <a:t>只存在于开发者的仓库里</a:t>
            </a:r>
            <a:r>
              <a:rPr lang="zh-CN" altLang="en-US" dirty="0"/>
              <a:t>，而不会是在 </a:t>
            </a:r>
            <a:r>
              <a:rPr lang="en-US" altLang="zh-CN" dirty="0"/>
              <a:t>origin </a:t>
            </a:r>
            <a:r>
              <a:rPr lang="zh-CN" altLang="en-US" dirty="0"/>
              <a:t>里。也就是说，开发者只在本地创建 </a:t>
            </a:r>
            <a:r>
              <a:rPr lang="en-US" altLang="zh-CN" dirty="0"/>
              <a:t>feature </a:t>
            </a:r>
            <a:r>
              <a:rPr lang="zh-CN" altLang="en-US" dirty="0"/>
              <a:t>分支，开发完成之后要么合并到 </a:t>
            </a:r>
            <a:r>
              <a:rPr lang="en-US" altLang="zh-CN" dirty="0"/>
              <a:t>develop </a:t>
            </a:r>
            <a:r>
              <a:rPr lang="zh-CN" altLang="en-US" dirty="0"/>
              <a:t>分支，要么被丢弃。</a:t>
            </a:r>
            <a:endParaRPr lang="en-US"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B0F787AB-3A97-4CCD-A2E0-A6BA28E91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080" y="57150"/>
            <a:ext cx="2533650" cy="6800850"/>
          </a:xfrm>
          <a:prstGeom prst="rect">
            <a:avLst/>
          </a:prstGeom>
        </p:spPr>
      </p:pic>
    </p:spTree>
    <p:extLst>
      <p:ext uri="{BB962C8B-B14F-4D97-AF65-F5344CB8AC3E}">
        <p14:creationId xmlns:p14="http://schemas.microsoft.com/office/powerpoint/2010/main" val="4437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36269" y="2285999"/>
            <a:ext cx="10569039" cy="4151377"/>
          </a:xfrm>
        </p:spPr>
        <p:txBody>
          <a:bodyPr>
            <a:normAutofit fontScale="77500" lnSpcReduction="20000"/>
          </a:bodyPr>
          <a:lstStyle/>
          <a:p>
            <a:r>
              <a:rPr lang="zh-CN" altLang="en-US" b="1" dirty="0"/>
              <a:t>辅助分支  </a:t>
            </a:r>
            <a:r>
              <a:rPr lang="en-US" altLang="zh-CN" b="1" dirty="0"/>
              <a:t>- release </a:t>
            </a:r>
            <a:r>
              <a:rPr lang="zh-CN" altLang="en-US" b="1" dirty="0"/>
              <a:t>分支</a:t>
            </a:r>
            <a:endParaRPr lang="en-US" altLang="zh-CN" b="1" dirty="0"/>
          </a:p>
          <a:p>
            <a:r>
              <a:rPr lang="zh-CN" altLang="en-US" dirty="0"/>
              <a:t>可能从哪里分叉： </a:t>
            </a:r>
            <a:r>
              <a:rPr lang="en-US" altLang="zh-CN" dirty="0"/>
              <a:t>develop</a:t>
            </a:r>
          </a:p>
          <a:p>
            <a:r>
              <a:rPr lang="zh-CN" altLang="en-US" dirty="0"/>
              <a:t>最终必须合并到： </a:t>
            </a:r>
            <a:r>
              <a:rPr lang="en-US" altLang="zh-CN" dirty="0"/>
              <a:t>develop </a:t>
            </a:r>
            <a:r>
              <a:rPr lang="zh-CN" altLang="en-US" dirty="0"/>
              <a:t>和 </a:t>
            </a:r>
            <a:r>
              <a:rPr lang="en-US" altLang="zh-CN" dirty="0"/>
              <a:t>master</a:t>
            </a:r>
          </a:p>
          <a:p>
            <a:r>
              <a:rPr lang="zh-CN" altLang="en-US" dirty="0"/>
              <a:t>分支命名规范： </a:t>
            </a:r>
            <a:r>
              <a:rPr lang="en-US" altLang="zh-CN" dirty="0"/>
              <a:t>release-*</a:t>
            </a:r>
          </a:p>
          <a:p>
            <a:r>
              <a:rPr lang="zh-CN" altLang="en-US" dirty="0"/>
              <a:t>● </a:t>
            </a:r>
            <a:r>
              <a:rPr lang="en-US" altLang="zh-CN" dirty="0"/>
              <a:t>release </a:t>
            </a:r>
            <a:r>
              <a:rPr lang="zh-CN" altLang="en-US" dirty="0"/>
              <a:t>分支是用来</a:t>
            </a:r>
            <a:r>
              <a:rPr lang="zh-CN" altLang="en-US" dirty="0">
                <a:solidFill>
                  <a:schemeClr val="accent1"/>
                </a:solidFill>
              </a:rPr>
              <a:t>为一个新发行版做准备用的</a:t>
            </a:r>
            <a:r>
              <a:rPr lang="zh-CN" altLang="en-US" dirty="0"/>
              <a:t>。在这个分支上做最后的细节修饰工作，同时也为小 </a:t>
            </a:r>
            <a:r>
              <a:rPr lang="en-US" altLang="zh-CN" dirty="0"/>
              <a:t>Bug </a:t>
            </a:r>
            <a:r>
              <a:rPr lang="zh-CN" altLang="en-US" dirty="0"/>
              <a:t>的修复，准备版本号和构建日期等留有余地。在 </a:t>
            </a:r>
            <a:r>
              <a:rPr lang="en-US" altLang="zh-CN" dirty="0"/>
              <a:t>release </a:t>
            </a:r>
            <a:r>
              <a:rPr lang="zh-CN" altLang="en-US" dirty="0"/>
              <a:t>分支上完成这些工作，</a:t>
            </a:r>
            <a:r>
              <a:rPr lang="en-US" altLang="zh-CN" dirty="0"/>
              <a:t>develop </a:t>
            </a:r>
            <a:r>
              <a:rPr lang="zh-CN" altLang="en-US" dirty="0"/>
              <a:t>分支可以保持清爽干净，以便为下一个大版本开发做好准备。</a:t>
            </a:r>
          </a:p>
          <a:p>
            <a:r>
              <a:rPr lang="zh-CN" altLang="en-US" dirty="0"/>
              <a:t>● 从 </a:t>
            </a:r>
            <a:r>
              <a:rPr lang="en-US" altLang="zh-CN" dirty="0"/>
              <a:t>develop </a:t>
            </a:r>
            <a:r>
              <a:rPr lang="zh-CN" altLang="en-US" dirty="0"/>
              <a:t>分支分叉出一个新的 </a:t>
            </a:r>
            <a:r>
              <a:rPr lang="en-US" altLang="zh-CN" dirty="0"/>
              <a:t>release </a:t>
            </a:r>
            <a:r>
              <a:rPr lang="zh-CN" altLang="en-US" dirty="0"/>
              <a:t>分支的恰当时机是当 </a:t>
            </a:r>
            <a:r>
              <a:rPr lang="en-US" altLang="zh-CN" dirty="0"/>
              <a:t>develop </a:t>
            </a:r>
            <a:r>
              <a:rPr lang="zh-CN" altLang="en-US" dirty="0"/>
              <a:t>分支呈现出，或者近乎呈现出一个新发行版本的理想状态时。此时新发行版本所必须具备的全部功能特性都已经被合并到 </a:t>
            </a:r>
            <a:r>
              <a:rPr lang="en-US" altLang="zh-CN" dirty="0"/>
              <a:t>develop </a:t>
            </a:r>
            <a:r>
              <a:rPr lang="zh-CN" altLang="en-US" dirty="0"/>
              <a:t>分支上了，而为未来发行版本准备的功能特性可能不会被合并，它们必须要等到该版本对应的 </a:t>
            </a:r>
            <a:r>
              <a:rPr lang="en-US" altLang="zh-CN" dirty="0"/>
              <a:t>release </a:t>
            </a:r>
            <a:r>
              <a:rPr lang="zh-CN" altLang="en-US" dirty="0"/>
              <a:t>分支被分叉出来时再合并。</a:t>
            </a:r>
            <a:endParaRPr lang="en-US" altLang="zh-CN" dirty="0"/>
          </a:p>
          <a:p>
            <a:r>
              <a:rPr lang="zh-CN" altLang="en-US" dirty="0"/>
              <a:t>● 正式创建 </a:t>
            </a:r>
            <a:r>
              <a:rPr lang="en-US" altLang="zh-CN" dirty="0"/>
              <a:t>release </a:t>
            </a:r>
            <a:r>
              <a:rPr lang="zh-CN" altLang="en-US" dirty="0"/>
              <a:t>分支的时候，将为这个发行版分配一个版本号。到那个时刻，</a:t>
            </a:r>
            <a:r>
              <a:rPr lang="en-US" altLang="zh-CN" dirty="0"/>
              <a:t>develop </a:t>
            </a:r>
            <a:r>
              <a:rPr lang="zh-CN" altLang="en-US" dirty="0"/>
              <a:t>分支将继续为下一个发行版工作，只是并不清楚这“下一个发行版”最终会是</a:t>
            </a:r>
            <a:r>
              <a:rPr lang="en-US" altLang="zh-CN" dirty="0"/>
              <a:t>0.3</a:t>
            </a:r>
            <a:r>
              <a:rPr lang="zh-CN" altLang="en-US" dirty="0"/>
              <a:t>版本还是</a:t>
            </a:r>
            <a:r>
              <a:rPr lang="en-US" altLang="zh-CN" dirty="0"/>
              <a:t>1.0</a:t>
            </a:r>
            <a:r>
              <a:rPr lang="zh-CN" altLang="en-US" dirty="0"/>
              <a:t>版本，直到创建那个新的 </a:t>
            </a:r>
            <a:r>
              <a:rPr lang="en-US" altLang="zh-CN" dirty="0"/>
              <a:t>release </a:t>
            </a:r>
            <a:r>
              <a:rPr lang="zh-CN" altLang="en-US" dirty="0"/>
              <a:t>分支时才能确定。总之，发行版本号是在创建 </a:t>
            </a:r>
            <a:r>
              <a:rPr lang="en-US" altLang="zh-CN" dirty="0"/>
              <a:t>release </a:t>
            </a:r>
            <a:r>
              <a:rPr lang="zh-CN" altLang="en-US" dirty="0"/>
              <a:t>分支时开始确定，并且会随着版本的更新贯穿项目的始终。</a:t>
            </a:r>
            <a:endParaRPr lang="en-US"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1906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36270" y="2285999"/>
            <a:ext cx="6887688" cy="4224054"/>
          </a:xfrm>
        </p:spPr>
        <p:txBody>
          <a:bodyPr>
            <a:normAutofit fontScale="77500" lnSpcReduction="20000"/>
          </a:bodyPr>
          <a:lstStyle/>
          <a:p>
            <a:r>
              <a:rPr lang="zh-CN" altLang="en-US" b="1" dirty="0"/>
              <a:t>辅助分支  </a:t>
            </a:r>
            <a:r>
              <a:rPr lang="en-US" altLang="zh-CN" b="1" dirty="0"/>
              <a:t>- hotfix </a:t>
            </a:r>
            <a:r>
              <a:rPr lang="zh-CN" altLang="en-US" b="1" dirty="0"/>
              <a:t>分支</a:t>
            </a:r>
            <a:endParaRPr lang="en-US" altLang="zh-CN" b="1" dirty="0"/>
          </a:p>
          <a:p>
            <a:r>
              <a:rPr lang="zh-CN" altLang="en-US" dirty="0"/>
              <a:t>可能从哪里分叉： </a:t>
            </a:r>
            <a:r>
              <a:rPr lang="en-US" altLang="zh-CN" dirty="0"/>
              <a:t>develop</a:t>
            </a:r>
          </a:p>
          <a:p>
            <a:r>
              <a:rPr lang="zh-CN" altLang="en-US" dirty="0"/>
              <a:t>最终必须合并到： </a:t>
            </a:r>
            <a:r>
              <a:rPr lang="en-US" altLang="zh-CN" dirty="0"/>
              <a:t>develop </a:t>
            </a:r>
            <a:r>
              <a:rPr lang="zh-CN" altLang="en-US" dirty="0"/>
              <a:t>或 </a:t>
            </a:r>
            <a:r>
              <a:rPr lang="en-US" altLang="zh-CN" dirty="0"/>
              <a:t>master</a:t>
            </a:r>
          </a:p>
          <a:p>
            <a:r>
              <a:rPr lang="zh-CN" altLang="en-US" dirty="0"/>
              <a:t>分支命名规范： </a:t>
            </a:r>
            <a:r>
              <a:rPr lang="en-US" altLang="zh-CN" dirty="0"/>
              <a:t>hotfix-*</a:t>
            </a:r>
          </a:p>
          <a:p>
            <a:r>
              <a:rPr lang="zh-CN" altLang="en-US" dirty="0"/>
              <a:t>● 在为新发行版做准备的角度上，</a:t>
            </a:r>
            <a:r>
              <a:rPr lang="en-US" altLang="zh-CN" dirty="0"/>
              <a:t>hotfix </a:t>
            </a:r>
            <a:r>
              <a:rPr lang="zh-CN" altLang="en-US" dirty="0"/>
              <a:t>分支和 </a:t>
            </a:r>
            <a:r>
              <a:rPr lang="en-US" altLang="zh-CN" dirty="0"/>
              <a:t>release </a:t>
            </a:r>
            <a:r>
              <a:rPr lang="zh-CN" altLang="en-US" dirty="0"/>
              <a:t>分支非常相似，只不过 </a:t>
            </a:r>
            <a:r>
              <a:rPr lang="en-US" altLang="zh-CN" dirty="0"/>
              <a:t>hotfix </a:t>
            </a:r>
            <a:r>
              <a:rPr lang="zh-CN" altLang="en-US" dirty="0"/>
              <a:t>分支的出现是非计划的，临时出现的。当生产环境上的发行版不理想，或者一个重要的 </a:t>
            </a:r>
            <a:r>
              <a:rPr lang="en-US" altLang="zh-CN" dirty="0"/>
              <a:t>Bug </a:t>
            </a:r>
            <a:r>
              <a:rPr lang="zh-CN" altLang="en-US" dirty="0"/>
              <a:t>需要紧急修复时，我们可以从打上了对应标签的 </a:t>
            </a:r>
            <a:r>
              <a:rPr lang="en-US" altLang="zh-CN" dirty="0"/>
              <a:t>master </a:t>
            </a:r>
            <a:r>
              <a:rPr lang="zh-CN" altLang="en-US" dirty="0"/>
              <a:t>分支上分叉出来一个 </a:t>
            </a:r>
            <a:r>
              <a:rPr lang="en-US" altLang="zh-CN" dirty="0"/>
              <a:t>hotfix </a:t>
            </a:r>
            <a:r>
              <a:rPr lang="zh-CN" altLang="en-US" dirty="0"/>
              <a:t>分支。这个行为的本质在于当一些成员在进行 </a:t>
            </a:r>
            <a:r>
              <a:rPr lang="en-US" altLang="zh-CN" dirty="0"/>
              <a:t>Bug </a:t>
            </a:r>
            <a:r>
              <a:rPr lang="zh-CN" altLang="en-US" dirty="0"/>
              <a:t>修复的时候，团队的其他成员基于 </a:t>
            </a:r>
            <a:r>
              <a:rPr lang="en-US" altLang="zh-CN" dirty="0"/>
              <a:t>develop </a:t>
            </a:r>
            <a:r>
              <a:rPr lang="zh-CN" altLang="en-US" dirty="0"/>
              <a:t>分支的工作还可以继续，不受打扰。</a:t>
            </a:r>
          </a:p>
          <a:p>
            <a:r>
              <a:rPr lang="zh-CN" altLang="en-US" dirty="0"/>
              <a:t>● </a:t>
            </a:r>
            <a:r>
              <a:rPr lang="en-US" altLang="zh-CN" dirty="0"/>
              <a:t>hotfix </a:t>
            </a:r>
            <a:r>
              <a:rPr lang="zh-CN" altLang="en-US" dirty="0"/>
              <a:t>分支可以从 </a:t>
            </a:r>
            <a:r>
              <a:rPr lang="en-US" altLang="zh-CN" dirty="0"/>
              <a:t>master </a:t>
            </a:r>
            <a:r>
              <a:rPr lang="zh-CN" altLang="en-US" dirty="0"/>
              <a:t>分支上创建。比如说，“</a:t>
            </a:r>
            <a:r>
              <a:rPr lang="en-US" altLang="zh-CN" dirty="0"/>
              <a:t>1.2”</a:t>
            </a:r>
            <a:r>
              <a:rPr lang="zh-CN" altLang="en-US" dirty="0"/>
              <a:t>版本是目前正在生产环境中的发行版，由于一个严重的 </a:t>
            </a:r>
            <a:r>
              <a:rPr lang="en-US" altLang="zh-CN" dirty="0"/>
              <a:t>Bug </a:t>
            </a:r>
            <a:r>
              <a:rPr lang="zh-CN" altLang="en-US" dirty="0"/>
              <a:t>需要立刻修复。但是 在</a:t>
            </a:r>
            <a:r>
              <a:rPr lang="en-US" altLang="zh-CN" dirty="0"/>
              <a:t>develop </a:t>
            </a:r>
            <a:r>
              <a:rPr lang="zh-CN" altLang="en-US" dirty="0"/>
              <a:t>分支上的变化还不是很稳定，于是我们将从 </a:t>
            </a:r>
            <a:r>
              <a:rPr lang="en-US" altLang="zh-CN" dirty="0"/>
              <a:t>master </a:t>
            </a:r>
            <a:r>
              <a:rPr lang="zh-CN" altLang="en-US" dirty="0"/>
              <a:t>分支上分叉出 </a:t>
            </a:r>
            <a:r>
              <a:rPr lang="en-US" altLang="zh-CN" dirty="0"/>
              <a:t>hotfix </a:t>
            </a:r>
            <a:r>
              <a:rPr lang="zh-CN" altLang="en-US" dirty="0"/>
              <a:t>分支来修复。当我们完成 </a:t>
            </a:r>
            <a:r>
              <a:rPr lang="en-US" altLang="zh-CN" dirty="0"/>
              <a:t>Bug </a:t>
            </a:r>
            <a:r>
              <a:rPr lang="zh-CN" altLang="en-US" dirty="0"/>
              <a:t>修复后，这些修改需要被合并到 </a:t>
            </a:r>
            <a:r>
              <a:rPr lang="en-US" altLang="zh-CN" dirty="0"/>
              <a:t>master </a:t>
            </a:r>
            <a:r>
              <a:rPr lang="zh-CN" altLang="en-US" dirty="0"/>
              <a:t>分支，同时也需要被合并到 </a:t>
            </a:r>
            <a:r>
              <a:rPr lang="en-US" altLang="zh-CN" dirty="0"/>
              <a:t>develop </a:t>
            </a:r>
            <a:r>
              <a:rPr lang="zh-CN" altLang="en-US" dirty="0"/>
              <a:t>分支，因为我们需要让接下来的发行版本也包含这个 </a:t>
            </a:r>
            <a:r>
              <a:rPr lang="en-US" altLang="zh-CN" dirty="0"/>
              <a:t>Bug </a:t>
            </a:r>
            <a:r>
              <a:rPr lang="zh-CN" altLang="en-US" dirty="0"/>
              <a:t>修复。这个过程和 </a:t>
            </a:r>
            <a:r>
              <a:rPr lang="en-US" altLang="zh-CN" dirty="0"/>
              <a:t>release </a:t>
            </a:r>
            <a:r>
              <a:rPr lang="zh-CN" altLang="en-US" dirty="0"/>
              <a:t>分支是非常相似的。</a:t>
            </a:r>
            <a:endParaRPr lang="en-US" dirty="0"/>
          </a:p>
        </p:txBody>
      </p:sp>
      <p:sp>
        <p:nvSpPr>
          <p:cNvPr id="12" name="Content Placeholder 4">
            <a:extLst>
              <a:ext uri="{FF2B5EF4-FFF2-40B4-BE49-F238E27FC236}">
                <a16:creationId xmlns:a16="http://schemas.microsoft.com/office/drawing/2014/main" id="{F6A1BB80-68AC-4C96-AC2C-76917EAAB3FD}"/>
              </a:ext>
            </a:extLst>
          </p:cNvPr>
          <p:cNvSpPr txBox="1">
            <a:spLocks/>
          </p:cNvSpPr>
          <p:nvPr/>
        </p:nvSpPr>
        <p:spPr>
          <a:xfrm>
            <a:off x="3909833" y="2249424"/>
            <a:ext cx="249096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329761E1-DD39-451B-BD7B-EEAC7A47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042" y="512539"/>
            <a:ext cx="4394950" cy="5924837"/>
          </a:xfrm>
          <a:prstGeom prst="rect">
            <a:avLst/>
          </a:prstGeom>
        </p:spPr>
      </p:pic>
    </p:spTree>
    <p:extLst>
      <p:ext uri="{BB962C8B-B14F-4D97-AF65-F5344CB8AC3E}">
        <p14:creationId xmlns:p14="http://schemas.microsoft.com/office/powerpoint/2010/main" val="405527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44D-053B-4C51-AFF9-9D1EEEA6D65C}"/>
              </a:ext>
            </a:extLst>
          </p:cNvPr>
          <p:cNvSpPr>
            <a:spLocks noGrp="1"/>
          </p:cNvSpPr>
          <p:nvPr>
            <p:ph type="title"/>
          </p:nvPr>
        </p:nvSpPr>
        <p:spPr/>
        <p:txBody>
          <a:bodyPr/>
          <a:lstStyle/>
          <a:p>
            <a:r>
              <a:rPr lang="zh-CN" altLang="en-US" dirty="0"/>
              <a:t>内容提要</a:t>
            </a:r>
            <a:endParaRPr lang="en-US" dirty="0"/>
          </a:p>
        </p:txBody>
      </p:sp>
      <p:sp>
        <p:nvSpPr>
          <p:cNvPr id="3" name="Content Placeholder 2">
            <a:extLst>
              <a:ext uri="{FF2B5EF4-FFF2-40B4-BE49-F238E27FC236}">
                <a16:creationId xmlns:a16="http://schemas.microsoft.com/office/drawing/2014/main" id="{0B322661-714B-4D10-A56F-E50841562956}"/>
              </a:ext>
            </a:extLst>
          </p:cNvPr>
          <p:cNvSpPr>
            <a:spLocks noGrp="1"/>
          </p:cNvSpPr>
          <p:nvPr>
            <p:ph idx="1"/>
          </p:nvPr>
        </p:nvSpPr>
        <p:spPr/>
        <p:txBody>
          <a:bodyPr>
            <a:normAutofit/>
          </a:bodyPr>
          <a:lstStyle/>
          <a:p>
            <a:r>
              <a:rPr lang="zh-CN" altLang="en-US" b="1" dirty="0"/>
              <a:t>第</a:t>
            </a:r>
            <a:r>
              <a:rPr lang="en-US" altLang="zh-CN" b="1" dirty="0"/>
              <a:t>4</a:t>
            </a:r>
            <a:r>
              <a:rPr lang="zh-CN" altLang="en-US" b="1" dirty="0"/>
              <a:t>章 分布式版本控制系统</a:t>
            </a:r>
            <a:r>
              <a:rPr lang="en-US" altLang="zh-CN" b="1" dirty="0"/>
              <a:t>Git</a:t>
            </a:r>
          </a:p>
          <a:p>
            <a:r>
              <a:rPr lang="en-US" altLang="zh-CN" dirty="0"/>
              <a:t>4.1 Git </a:t>
            </a:r>
            <a:r>
              <a:rPr lang="zh-CN" altLang="en-US" dirty="0"/>
              <a:t>快速入门</a:t>
            </a:r>
            <a:endParaRPr lang="en-US" altLang="zh-CN" dirty="0"/>
          </a:p>
          <a:p>
            <a:r>
              <a:rPr lang="en-US" altLang="zh-CN" dirty="0"/>
              <a:t>4.2 </a:t>
            </a:r>
            <a:r>
              <a:rPr lang="zh-CN" altLang="en-US" dirty="0"/>
              <a:t>安装 </a:t>
            </a:r>
            <a:r>
              <a:rPr lang="en-US" altLang="zh-CN" dirty="0"/>
              <a:t>Git </a:t>
            </a:r>
            <a:r>
              <a:rPr lang="zh-CN" altLang="en-US" dirty="0"/>
              <a:t>客户端</a:t>
            </a:r>
            <a:endParaRPr lang="en-US" altLang="zh-CN" dirty="0"/>
          </a:p>
          <a:p>
            <a:r>
              <a:rPr lang="en-US" altLang="zh-CN" dirty="0"/>
              <a:t>4.3 Git </a:t>
            </a:r>
            <a:r>
              <a:rPr lang="zh-CN" altLang="en-US" dirty="0"/>
              <a:t>分支模型</a:t>
            </a:r>
            <a:endParaRPr lang="en-US" altLang="zh-CN" dirty="0"/>
          </a:p>
          <a:p>
            <a:endParaRPr lang="en-US" altLang="zh-CN" dirty="0"/>
          </a:p>
        </p:txBody>
      </p:sp>
    </p:spTree>
    <p:extLst>
      <p:ext uri="{BB962C8B-B14F-4D97-AF65-F5344CB8AC3E}">
        <p14:creationId xmlns:p14="http://schemas.microsoft.com/office/powerpoint/2010/main" val="239349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4.3 Git </a:t>
            </a:r>
            <a:r>
              <a:rPr lang="zh-CN" altLang="en-US" dirty="0"/>
              <a:t>分支模型</a:t>
            </a:r>
            <a:endParaRPr lang="en-US" dirty="0"/>
          </a:p>
        </p:txBody>
      </p:sp>
      <p:sp>
        <p:nvSpPr>
          <p:cNvPr id="5" name="Content Placeholder 4">
            <a:extLst>
              <a:ext uri="{FF2B5EF4-FFF2-40B4-BE49-F238E27FC236}">
                <a16:creationId xmlns:a16="http://schemas.microsoft.com/office/drawing/2014/main" id="{56E6F7ED-A29F-444A-B8F7-47BCCB1D44A5}"/>
              </a:ext>
            </a:extLst>
          </p:cNvPr>
          <p:cNvSpPr>
            <a:spLocks noGrp="1"/>
          </p:cNvSpPr>
          <p:nvPr>
            <p:ph idx="1"/>
          </p:nvPr>
        </p:nvSpPr>
        <p:spPr>
          <a:xfrm>
            <a:off x="736270" y="2285999"/>
            <a:ext cx="6250594" cy="4224054"/>
          </a:xfrm>
        </p:spPr>
        <p:txBody>
          <a:bodyPr>
            <a:normAutofit fontScale="92500" lnSpcReduction="20000"/>
          </a:bodyPr>
          <a:lstStyle/>
          <a:p>
            <a:r>
              <a:rPr lang="zh-CN" altLang="en-US" b="1" dirty="0"/>
              <a:t>完整的分支模型与发布流程汇总</a:t>
            </a:r>
            <a:endParaRPr lang="en-US" altLang="zh-CN" b="1" dirty="0"/>
          </a:p>
          <a:p>
            <a:r>
              <a:rPr lang="zh-CN" altLang="en-US" dirty="0"/>
              <a:t>通常情况下：</a:t>
            </a:r>
          </a:p>
          <a:p>
            <a:r>
              <a:rPr lang="zh-CN" altLang="en-US" dirty="0"/>
              <a:t>● </a:t>
            </a:r>
            <a:r>
              <a:rPr lang="en-US" altLang="zh-CN" dirty="0"/>
              <a:t>master </a:t>
            </a:r>
            <a:r>
              <a:rPr lang="zh-CN" altLang="en-US" dirty="0"/>
              <a:t>和 </a:t>
            </a:r>
            <a:r>
              <a:rPr lang="en-US" altLang="zh-CN" dirty="0"/>
              <a:t>develop </a:t>
            </a:r>
            <a:r>
              <a:rPr lang="zh-CN" altLang="en-US" dirty="0"/>
              <a:t>两个分支同时存在。</a:t>
            </a:r>
          </a:p>
          <a:p>
            <a:r>
              <a:rPr lang="zh-CN" altLang="en-US" dirty="0"/>
              <a:t>● </a:t>
            </a:r>
            <a:r>
              <a:rPr lang="en-US" altLang="zh-CN" dirty="0"/>
              <a:t>master </a:t>
            </a:r>
            <a:r>
              <a:rPr lang="zh-CN" altLang="en-US" dirty="0"/>
              <a:t>分支上始终是最稳定的代码（随时可以发布到生产环境），</a:t>
            </a:r>
            <a:r>
              <a:rPr lang="en-US" altLang="zh-CN" dirty="0"/>
              <a:t>develop </a:t>
            </a:r>
            <a:r>
              <a:rPr lang="zh-CN" altLang="en-US" dirty="0"/>
              <a:t>分支是正在开发的代码。</a:t>
            </a:r>
          </a:p>
          <a:p>
            <a:r>
              <a:rPr lang="zh-CN" altLang="en-US" dirty="0"/>
              <a:t>● </a:t>
            </a:r>
            <a:r>
              <a:rPr lang="en-US" altLang="zh-CN" dirty="0"/>
              <a:t>feature </a:t>
            </a:r>
            <a:r>
              <a:rPr lang="zh-CN" altLang="en-US" dirty="0"/>
              <a:t>则是某个开发者为了自己开发的功能在本地创建的临时分支。</a:t>
            </a:r>
          </a:p>
          <a:p>
            <a:endParaRPr lang="zh-CN" altLang="en-US" dirty="0"/>
          </a:p>
          <a:p>
            <a:r>
              <a:rPr lang="zh-CN" altLang="en-US" dirty="0"/>
              <a:t>特殊情况下：</a:t>
            </a:r>
          </a:p>
          <a:p>
            <a:r>
              <a:rPr lang="zh-CN" altLang="en-US" dirty="0"/>
              <a:t>● </a:t>
            </a:r>
            <a:r>
              <a:rPr lang="en-US" altLang="zh-CN" dirty="0"/>
              <a:t>develop </a:t>
            </a:r>
            <a:r>
              <a:rPr lang="zh-CN" altLang="en-US" dirty="0"/>
              <a:t>分支正在开发，如果有突发情况需要紧急修复 </a:t>
            </a:r>
            <a:r>
              <a:rPr lang="en-US" altLang="zh-CN" dirty="0"/>
              <a:t>Bug</a:t>
            </a:r>
            <a:r>
              <a:rPr lang="zh-CN" altLang="en-US" dirty="0"/>
              <a:t>，可以从 </a:t>
            </a:r>
            <a:r>
              <a:rPr lang="en-US" altLang="zh-CN" dirty="0"/>
              <a:t>master </a:t>
            </a:r>
            <a:r>
              <a:rPr lang="zh-CN" altLang="en-US" dirty="0"/>
              <a:t>上开一个 </a:t>
            </a:r>
            <a:r>
              <a:rPr lang="en-US" altLang="zh-CN" dirty="0"/>
              <a:t>hotfix </a:t>
            </a:r>
            <a:r>
              <a:rPr lang="zh-CN" altLang="en-US" dirty="0"/>
              <a:t>分支，或者 </a:t>
            </a:r>
            <a:r>
              <a:rPr lang="en-US" altLang="zh-CN" dirty="0"/>
              <a:t>release </a:t>
            </a:r>
            <a:r>
              <a:rPr lang="zh-CN" altLang="en-US" dirty="0"/>
              <a:t>分支也行，改好之后再分别合并到其他分支。</a:t>
            </a:r>
            <a:endParaRPr lang="en-US" dirty="0"/>
          </a:p>
        </p:txBody>
      </p:sp>
      <p:pic>
        <p:nvPicPr>
          <p:cNvPr id="6" name="Picture 5">
            <a:extLst>
              <a:ext uri="{FF2B5EF4-FFF2-40B4-BE49-F238E27FC236}">
                <a16:creationId xmlns:a16="http://schemas.microsoft.com/office/drawing/2014/main" id="{B7C044E6-C954-42AF-AC20-07FBCC963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196" y="181995"/>
            <a:ext cx="4900336" cy="6494010"/>
          </a:xfrm>
          <a:prstGeom prst="rect">
            <a:avLst/>
          </a:prstGeom>
        </p:spPr>
      </p:pic>
    </p:spTree>
    <p:extLst>
      <p:ext uri="{BB962C8B-B14F-4D97-AF65-F5344CB8AC3E}">
        <p14:creationId xmlns:p14="http://schemas.microsoft.com/office/powerpoint/2010/main" val="325026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1/2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a:bodyPr>
          <a:lstStyle/>
          <a:p>
            <a:pPr marL="457200" indent="-457200">
              <a:buFont typeface="+mj-lt"/>
              <a:buAutoNum type="arabicPeriod"/>
            </a:pPr>
            <a:r>
              <a:rPr lang="zh-CN" altLang="en-US" dirty="0"/>
              <a:t>集中式版本控制系统的代表产品有哪些，举</a:t>
            </a:r>
            <a:r>
              <a:rPr lang="en-US" altLang="zh-CN" dirty="0"/>
              <a:t>1</a:t>
            </a:r>
            <a:r>
              <a:rPr lang="zh-CN" altLang="en-US" dirty="0"/>
              <a:t>个例子？</a:t>
            </a:r>
          </a:p>
          <a:p>
            <a:pPr marL="457200" indent="-457200">
              <a:buFont typeface="+mj-lt"/>
              <a:buAutoNum type="arabicPeriod"/>
            </a:pPr>
            <a:r>
              <a:rPr lang="zh-CN" altLang="en-US" dirty="0"/>
              <a:t>分布式式版本控制系统的代表产品有哪些，试举除 </a:t>
            </a:r>
            <a:r>
              <a:rPr lang="en-US" altLang="zh-CN" dirty="0"/>
              <a:t>Git </a:t>
            </a:r>
            <a:r>
              <a:rPr lang="zh-CN" altLang="en-US" dirty="0"/>
              <a:t>外的</a:t>
            </a:r>
            <a:r>
              <a:rPr lang="en-US" altLang="zh-CN" dirty="0"/>
              <a:t>1</a:t>
            </a:r>
            <a:r>
              <a:rPr lang="zh-CN" altLang="en-US" dirty="0"/>
              <a:t>个例子？</a:t>
            </a:r>
          </a:p>
          <a:p>
            <a:pPr marL="457200" indent="-457200">
              <a:buFont typeface="+mj-lt"/>
              <a:buAutoNum type="arabicPeriod"/>
            </a:pPr>
            <a:r>
              <a:rPr lang="zh-CN" altLang="en-US" dirty="0"/>
              <a:t>分布式版本控制系统和集中式版本控制系统相比，最突出的优点有哪些？</a:t>
            </a:r>
          </a:p>
          <a:p>
            <a:pPr marL="457200" indent="-457200">
              <a:buFont typeface="+mj-lt"/>
              <a:buAutoNum type="arabicPeriod"/>
            </a:pPr>
            <a:r>
              <a:rPr lang="en-US" altLang="zh-CN" dirty="0"/>
              <a:t>Git </a:t>
            </a:r>
            <a:r>
              <a:rPr lang="zh-CN" altLang="en-US" dirty="0"/>
              <a:t>版本仓库文件夹中有一个隐藏文件夹，它的名字是什么？它存放了什么信息，它的用途是什么？它时什么时候（通过什么命令）创建的？</a:t>
            </a:r>
          </a:p>
          <a:p>
            <a:pPr marL="457200" indent="-457200">
              <a:buFont typeface="+mj-lt"/>
              <a:buAutoNum type="arabicPeriod"/>
            </a:pPr>
            <a:r>
              <a:rPr lang="en-US" altLang="zh-CN" dirty="0"/>
              <a:t>Git </a:t>
            </a:r>
            <a:r>
              <a:rPr lang="zh-CN" altLang="en-US" dirty="0"/>
              <a:t>全局的配置文件叫什么名字，它保存在哪里？</a:t>
            </a:r>
          </a:p>
          <a:p>
            <a:pPr marL="457200" indent="-457200">
              <a:buFont typeface="+mj-lt"/>
              <a:buAutoNum type="arabicPeriod"/>
            </a:pPr>
            <a:r>
              <a:rPr lang="zh-CN" altLang="en-US" dirty="0"/>
              <a:t>对于单个具体的 </a:t>
            </a:r>
            <a:r>
              <a:rPr lang="en-US" altLang="zh-CN" dirty="0"/>
              <a:t>Git </a:t>
            </a:r>
            <a:r>
              <a:rPr lang="zh-CN" altLang="en-US" dirty="0"/>
              <a:t>项目，它自有的配置文件（非全局的）叫什么名字，它保存在哪里？</a:t>
            </a:r>
            <a:endParaRPr lang="en-US" dirty="0"/>
          </a:p>
        </p:txBody>
      </p:sp>
    </p:spTree>
    <p:extLst>
      <p:ext uri="{BB962C8B-B14F-4D97-AF65-F5344CB8AC3E}">
        <p14:creationId xmlns:p14="http://schemas.microsoft.com/office/powerpoint/2010/main" val="394357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2/2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lnSpcReduction="10000"/>
          </a:bodyPr>
          <a:lstStyle/>
          <a:p>
            <a:pPr marL="457200" indent="-457200">
              <a:buFont typeface="+mj-lt"/>
              <a:buAutoNum type="arabicPeriod" startAt="7"/>
            </a:pPr>
            <a:r>
              <a:rPr lang="zh-CN" altLang="en-US" dirty="0"/>
              <a:t>对于微软的 </a:t>
            </a:r>
            <a:r>
              <a:rPr lang="en-US" altLang="zh-CN" dirty="0"/>
              <a:t>Word </a:t>
            </a:r>
            <a:r>
              <a:rPr lang="zh-CN" altLang="en-US" dirty="0"/>
              <a:t>文档（*</a:t>
            </a:r>
            <a:r>
              <a:rPr lang="en-US" altLang="zh-CN" dirty="0"/>
              <a:t>.doc, *.docx</a:t>
            </a:r>
            <a:r>
              <a:rPr lang="zh-CN" altLang="en-US" dirty="0"/>
              <a:t>）的修改，</a:t>
            </a:r>
            <a:r>
              <a:rPr lang="en-US" altLang="zh-CN" dirty="0"/>
              <a:t>Git </a:t>
            </a:r>
            <a:r>
              <a:rPr lang="zh-CN" altLang="en-US" dirty="0"/>
              <a:t>能否自动合并？为什么？</a:t>
            </a:r>
          </a:p>
          <a:p>
            <a:pPr marL="457200" indent="-457200">
              <a:buFont typeface="+mj-lt"/>
              <a:buAutoNum type="arabicPeriod" startAt="7"/>
            </a:pPr>
            <a:r>
              <a:rPr lang="zh-CN" altLang="en-US" dirty="0"/>
              <a:t>对于空文件夹，</a:t>
            </a:r>
            <a:r>
              <a:rPr lang="en-US" altLang="zh-CN" dirty="0"/>
              <a:t>Git </a:t>
            </a:r>
            <a:r>
              <a:rPr lang="zh-CN" altLang="en-US" dirty="0"/>
              <a:t>能否记录入进版本仓库？对于空文件（文件大小为</a:t>
            </a:r>
            <a:r>
              <a:rPr lang="en-US" altLang="zh-CN" dirty="0"/>
              <a:t>0</a:t>
            </a:r>
            <a:r>
              <a:rPr lang="zh-CN" altLang="en-US" dirty="0"/>
              <a:t>）呢？</a:t>
            </a:r>
          </a:p>
          <a:p>
            <a:pPr marL="457200" indent="-457200">
              <a:buFont typeface="+mj-lt"/>
              <a:buAutoNum type="arabicPeriod" startAt="7"/>
            </a:pPr>
            <a:r>
              <a:rPr lang="zh-CN" altLang="en-US" dirty="0"/>
              <a:t>采用 </a:t>
            </a:r>
            <a:r>
              <a:rPr lang="en-US" altLang="zh-CN" dirty="0"/>
              <a:t>Git </a:t>
            </a:r>
            <a:r>
              <a:rPr lang="zh-CN" altLang="en-US" dirty="0"/>
              <a:t>分支模型的意义是什么？在</a:t>
            </a:r>
            <a:r>
              <a:rPr lang="en-US" altLang="zh-CN" dirty="0"/>
              <a:t>3~5</a:t>
            </a:r>
            <a:r>
              <a:rPr lang="zh-CN" altLang="en-US" dirty="0"/>
              <a:t>人的小团队中，可以不采用分支模型来开发吗？个人开发呢？</a:t>
            </a:r>
          </a:p>
          <a:p>
            <a:pPr marL="457200" indent="-457200">
              <a:buFont typeface="+mj-lt"/>
              <a:buAutoNum type="arabicPeriod" startAt="7"/>
            </a:pPr>
            <a:r>
              <a:rPr lang="en-US" altLang="zh-CN" dirty="0"/>
              <a:t>Git </a:t>
            </a:r>
            <a:r>
              <a:rPr lang="zh-CN" altLang="en-US" dirty="0"/>
              <a:t>分支模型中创建的一个持久的分支名称是？它的用途是什么？</a:t>
            </a:r>
          </a:p>
          <a:p>
            <a:pPr marL="457200" indent="-457200">
              <a:buFont typeface="+mj-lt"/>
              <a:buAutoNum type="arabicPeriod" startAt="7"/>
            </a:pPr>
            <a:r>
              <a:rPr lang="en-US" altLang="zh-CN" dirty="0"/>
              <a:t>Git </a:t>
            </a:r>
            <a:r>
              <a:rPr lang="zh-CN" altLang="en-US" dirty="0"/>
              <a:t>分支模型中，为什么不建议直接在 </a:t>
            </a:r>
            <a:r>
              <a:rPr lang="en-US" altLang="zh-CN" dirty="0"/>
              <a:t>master </a:t>
            </a:r>
            <a:r>
              <a:rPr lang="zh-CN" altLang="en-US" dirty="0"/>
              <a:t>分支上开发？</a:t>
            </a:r>
          </a:p>
          <a:p>
            <a:pPr marL="457200" indent="-457200">
              <a:buFont typeface="+mj-lt"/>
              <a:buAutoNum type="arabicPeriod" startAt="7"/>
            </a:pPr>
            <a:r>
              <a:rPr lang="en-US" altLang="zh-CN" dirty="0"/>
              <a:t>Git </a:t>
            </a:r>
            <a:r>
              <a:rPr lang="zh-CN" altLang="en-US" dirty="0"/>
              <a:t>分支模型中，当生产环境上的旧版本</a:t>
            </a:r>
            <a:r>
              <a:rPr lang="en-US" altLang="zh-CN" dirty="0"/>
              <a:t>V1.0</a:t>
            </a:r>
            <a:r>
              <a:rPr lang="zh-CN" altLang="en-US" dirty="0"/>
              <a:t>发现一个高优先级的 </a:t>
            </a:r>
            <a:r>
              <a:rPr lang="en-US" altLang="zh-CN" dirty="0"/>
              <a:t>Bug</a:t>
            </a:r>
            <a:r>
              <a:rPr lang="zh-CN" altLang="en-US" dirty="0"/>
              <a:t>，并且需要发行一个补丁（</a:t>
            </a:r>
            <a:r>
              <a:rPr lang="en-US" altLang="zh-CN" dirty="0"/>
              <a:t>hotfix</a:t>
            </a:r>
            <a:r>
              <a:rPr lang="zh-CN" altLang="en-US" dirty="0"/>
              <a:t>）立即修复，该怎样处理？</a:t>
            </a:r>
          </a:p>
          <a:p>
            <a:pPr marL="457200" indent="-457200">
              <a:buFont typeface="+mj-lt"/>
              <a:buAutoNum type="arabicPeriod" startAt="7"/>
            </a:pPr>
            <a:r>
              <a:rPr lang="en-US" altLang="zh-CN" dirty="0"/>
              <a:t>Git </a:t>
            </a:r>
            <a:r>
              <a:rPr lang="zh-CN" altLang="en-US" dirty="0"/>
              <a:t>分支模型中，为准备下一个重大版本</a:t>
            </a:r>
            <a:r>
              <a:rPr lang="en-US" altLang="zh-CN" dirty="0"/>
              <a:t>V2.0</a:t>
            </a:r>
            <a:r>
              <a:rPr lang="zh-CN" altLang="en-US" dirty="0"/>
              <a:t>的发布，该怎样处理？</a:t>
            </a:r>
            <a:endParaRPr lang="en-US" dirty="0"/>
          </a:p>
        </p:txBody>
      </p:sp>
    </p:spTree>
    <p:extLst>
      <p:ext uri="{BB962C8B-B14F-4D97-AF65-F5344CB8AC3E}">
        <p14:creationId xmlns:p14="http://schemas.microsoft.com/office/powerpoint/2010/main" val="96477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安装</a:t>
            </a:r>
            <a:endParaRPr lang="en-US" altLang="zh-CN"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p:txBody>
          <a:bodyPr>
            <a:normAutofit lnSpcReduction="10000"/>
          </a:bodyPr>
          <a:lstStyle/>
          <a:p>
            <a:r>
              <a:rPr lang="zh-CN" altLang="en-US" dirty="0"/>
              <a:t>以下将以 </a:t>
            </a:r>
            <a:r>
              <a:rPr lang="en-US" altLang="zh-CN" dirty="0"/>
              <a:t>Windows Pro 64-bit </a:t>
            </a:r>
            <a:r>
              <a:rPr lang="zh-CN" altLang="en-US" dirty="0"/>
              <a:t>为平台，讲述 </a:t>
            </a:r>
            <a:r>
              <a:rPr lang="en-US" altLang="zh-CN" dirty="0"/>
              <a:t>Git </a:t>
            </a:r>
            <a:r>
              <a:rPr lang="zh-CN" altLang="en-US" dirty="0"/>
              <a:t>的安装，以及常见的基本命令行操作。</a:t>
            </a:r>
            <a:endParaRPr lang="en-US" altLang="zh-CN" dirty="0"/>
          </a:p>
          <a:p>
            <a:endParaRPr lang="en-US" altLang="zh-CN" dirty="0"/>
          </a:p>
          <a:p>
            <a:r>
              <a:rPr lang="en-US" altLang="zh-CN" b="1" dirty="0"/>
              <a:t>Windows </a:t>
            </a:r>
            <a:r>
              <a:rPr lang="zh-CN" altLang="en-US" b="1" dirty="0"/>
              <a:t>上安装 </a:t>
            </a:r>
            <a:r>
              <a:rPr lang="en-US" altLang="zh-CN" b="1" dirty="0"/>
              <a:t>Git</a:t>
            </a:r>
          </a:p>
          <a:p>
            <a:r>
              <a:rPr lang="en-US" altLang="zh-CN" dirty="0"/>
              <a:t>1. </a:t>
            </a:r>
            <a:r>
              <a:rPr lang="zh-CN" altLang="en-US" dirty="0"/>
              <a:t>下载并安装 </a:t>
            </a:r>
            <a:r>
              <a:rPr lang="en-US" altLang="zh-CN" dirty="0"/>
              <a:t>Git For Windows</a:t>
            </a:r>
            <a:r>
              <a:rPr lang="zh-CN" altLang="en-US" dirty="0"/>
              <a:t>： </a:t>
            </a:r>
            <a:r>
              <a:rPr lang="en-US" altLang="zh-CN" dirty="0">
                <a:hlinkClick r:id="rId2"/>
              </a:rPr>
              <a:t>https://git-scm.com/downloads</a:t>
            </a:r>
            <a:r>
              <a:rPr lang="en-US" altLang="zh-CN" dirty="0"/>
              <a:t> </a:t>
            </a:r>
          </a:p>
          <a:p>
            <a:r>
              <a:rPr lang="en-US" altLang="zh-CN" dirty="0"/>
              <a:t>2. </a:t>
            </a:r>
            <a:r>
              <a:rPr lang="zh-CN" altLang="en-US" dirty="0"/>
              <a:t>安装 </a:t>
            </a:r>
            <a:r>
              <a:rPr lang="en-US" altLang="zh-CN" dirty="0" err="1"/>
              <a:t>TortoiseGit</a:t>
            </a:r>
            <a:r>
              <a:rPr lang="zh-CN" altLang="en-US" dirty="0"/>
              <a:t>：</a:t>
            </a:r>
            <a:r>
              <a:rPr lang="en-US" altLang="zh-CN" dirty="0"/>
              <a:t> </a:t>
            </a:r>
            <a:r>
              <a:rPr lang="en-US" altLang="zh-CN" dirty="0">
                <a:hlinkClick r:id="rId3"/>
              </a:rPr>
              <a:t>https://tortoisegit.org/</a:t>
            </a:r>
            <a:r>
              <a:rPr lang="en-US" altLang="zh-CN" dirty="0"/>
              <a:t> </a:t>
            </a:r>
          </a:p>
          <a:p>
            <a:r>
              <a:rPr lang="en-US" altLang="zh-CN" dirty="0"/>
              <a:t>3. </a:t>
            </a:r>
            <a:r>
              <a:rPr lang="zh-CN" altLang="en-US" dirty="0"/>
              <a:t>设置全局配置信息（自己的名字和邮箱）</a:t>
            </a:r>
            <a:endParaRPr lang="en-US" altLang="zh-CN" dirty="0"/>
          </a:p>
          <a:p>
            <a:r>
              <a:rPr lang="zh-CN" altLang="en-US" dirty="0"/>
              <a:t>● 在命令行方式下设置</a:t>
            </a:r>
            <a:endParaRPr lang="en-US" altLang="zh-CN" dirty="0"/>
          </a:p>
          <a:p>
            <a:r>
              <a:rPr lang="zh-CN" altLang="en-US" dirty="0"/>
              <a:t>● 在 </a:t>
            </a:r>
            <a:r>
              <a:rPr lang="en-US" altLang="zh-CN" dirty="0" err="1"/>
              <a:t>TortoiseGit</a:t>
            </a:r>
            <a:r>
              <a:rPr lang="en-US" altLang="zh-CN" dirty="0"/>
              <a:t> </a:t>
            </a:r>
            <a:r>
              <a:rPr lang="zh-CN" altLang="en-US" dirty="0"/>
              <a:t>对话框中设置</a:t>
            </a:r>
            <a:endParaRPr lang="en-US" altLang="zh-CN" dirty="0"/>
          </a:p>
          <a:p>
            <a:endParaRPr lang="en-US" dirty="0"/>
          </a:p>
        </p:txBody>
      </p:sp>
    </p:spTree>
    <p:extLst>
      <p:ext uri="{BB962C8B-B14F-4D97-AF65-F5344CB8AC3E}">
        <p14:creationId xmlns:p14="http://schemas.microsoft.com/office/powerpoint/2010/main" val="101060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本地版本库</a:t>
            </a:r>
            <a:endParaRPr lang="en-US" altLang="zh-CN"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p:txBody>
          <a:bodyPr>
            <a:normAutofit/>
          </a:bodyPr>
          <a:lstStyle/>
          <a:p>
            <a:r>
              <a:rPr lang="zh-CN" altLang="en-US" dirty="0"/>
              <a:t>在本地创建一个文件夹 </a:t>
            </a:r>
            <a:r>
              <a:rPr lang="en-US" altLang="zh-CN" dirty="0" err="1"/>
              <a:t>learngit</a:t>
            </a:r>
            <a:r>
              <a:rPr lang="zh-CN" altLang="en-US" dirty="0"/>
              <a:t>，通过 </a:t>
            </a:r>
            <a:r>
              <a:rPr lang="en-US" altLang="zh-CN" b="1" dirty="0">
                <a:solidFill>
                  <a:schemeClr val="accent1"/>
                </a:solidFill>
              </a:rPr>
              <a:t>git </a:t>
            </a:r>
            <a:r>
              <a:rPr lang="en-US" altLang="zh-CN" b="1" dirty="0" err="1">
                <a:solidFill>
                  <a:schemeClr val="accent1"/>
                </a:solidFill>
              </a:rPr>
              <a:t>init</a:t>
            </a:r>
            <a:r>
              <a:rPr lang="en-US" altLang="zh-CN" b="1" dirty="0">
                <a:solidFill>
                  <a:schemeClr val="accent1"/>
                </a:solidFill>
              </a:rPr>
              <a:t> </a:t>
            </a:r>
            <a:r>
              <a:rPr lang="zh-CN" altLang="en-US" dirty="0"/>
              <a:t>命令把这个目录初始化成 </a:t>
            </a:r>
            <a:r>
              <a:rPr lang="en-US" altLang="zh-CN" dirty="0"/>
              <a:t>Git </a:t>
            </a:r>
            <a:r>
              <a:rPr lang="zh-CN" altLang="en-US" dirty="0"/>
              <a:t>可以管理的版本库（</a:t>
            </a:r>
            <a:r>
              <a:rPr lang="en-US" altLang="zh-CN" dirty="0"/>
              <a:t>repository</a:t>
            </a:r>
            <a:r>
              <a:rPr lang="zh-CN" altLang="en-US" dirty="0"/>
              <a:t>）。为了避免出现一些不必要的麻烦，请注意文件夹路径不要包含中文，空格等字符。</a:t>
            </a:r>
            <a:endParaRPr lang="en-US" altLang="zh-CN" dirty="0"/>
          </a:p>
          <a:p>
            <a:r>
              <a:rPr lang="zh-CN" altLang="en-US" dirty="0"/>
              <a:t>● 它将创建一个隐藏文件夹“</a:t>
            </a:r>
            <a:r>
              <a:rPr lang="en-US" altLang="zh-CN" dirty="0"/>
              <a:t>.git</a:t>
            </a:r>
            <a:r>
              <a:rPr lang="zh-CN" altLang="en-US" dirty="0"/>
              <a:t>”，里面有多个文件，是 </a:t>
            </a:r>
            <a:r>
              <a:rPr lang="en-US" altLang="zh-CN" dirty="0"/>
              <a:t>Git </a:t>
            </a:r>
            <a:r>
              <a:rPr lang="zh-CN" altLang="en-US" dirty="0"/>
              <a:t>在本地的版本库。</a:t>
            </a:r>
          </a:p>
          <a:p>
            <a:r>
              <a:rPr lang="zh-CN" altLang="en-US" dirty="0"/>
              <a:t>●  </a:t>
            </a:r>
            <a:r>
              <a:rPr lang="en-US" altLang="zh-CN" dirty="0"/>
              <a:t>Git </a:t>
            </a:r>
            <a:r>
              <a:rPr lang="zh-CN" altLang="en-US" dirty="0"/>
              <a:t>的版本库里存了很多东西，其中最重要的就是称为 </a:t>
            </a:r>
            <a:r>
              <a:rPr lang="en-US" altLang="zh-CN" dirty="0"/>
              <a:t>Stage</a:t>
            </a:r>
            <a:r>
              <a:rPr lang="zh-CN" altLang="en-US" dirty="0"/>
              <a:t>（或者叫 </a:t>
            </a:r>
            <a:r>
              <a:rPr lang="en-US" altLang="zh-CN" dirty="0"/>
              <a:t>Index</a:t>
            </a:r>
            <a:r>
              <a:rPr lang="zh-CN" altLang="en-US" dirty="0"/>
              <a:t>）的暂存区，还有 </a:t>
            </a:r>
            <a:r>
              <a:rPr lang="en-US" altLang="zh-CN" dirty="0"/>
              <a:t>Git </a:t>
            </a:r>
            <a:r>
              <a:rPr lang="zh-CN" altLang="en-US" dirty="0"/>
              <a:t>为我们自动创建的第一个分支 </a:t>
            </a:r>
            <a:r>
              <a:rPr lang="en-US" altLang="zh-CN" dirty="0"/>
              <a:t>master</a:t>
            </a:r>
            <a:r>
              <a:rPr lang="zh-CN" altLang="en-US" dirty="0"/>
              <a:t>，以及指向 </a:t>
            </a:r>
            <a:r>
              <a:rPr lang="en-US" altLang="zh-CN" dirty="0"/>
              <a:t>master </a:t>
            </a:r>
            <a:r>
              <a:rPr lang="zh-CN" altLang="en-US" dirty="0"/>
              <a:t>的一个指针 </a:t>
            </a:r>
            <a:r>
              <a:rPr lang="en-US" altLang="zh-CN" dirty="0"/>
              <a:t>HEAD</a:t>
            </a:r>
            <a:r>
              <a:rPr lang="zh-CN" altLang="en-US" dirty="0"/>
              <a:t>。</a:t>
            </a:r>
            <a:endParaRPr lang="en-US" dirty="0"/>
          </a:p>
          <a:p>
            <a:r>
              <a:rPr lang="zh-CN" altLang="en-US" dirty="0"/>
              <a:t>● 提交到版本库需要分</a:t>
            </a:r>
            <a:r>
              <a:rPr lang="en-US" altLang="zh-CN" dirty="0"/>
              <a:t>2</a:t>
            </a:r>
            <a:r>
              <a:rPr lang="zh-CN" altLang="en-US" dirty="0"/>
              <a:t>步走：先是将文件添加（</a:t>
            </a:r>
            <a:r>
              <a:rPr lang="en-US" altLang="zh-CN" dirty="0"/>
              <a:t>add</a:t>
            </a:r>
            <a:r>
              <a:rPr lang="zh-CN" altLang="en-US" dirty="0"/>
              <a:t>）到暂存区，再一并提交（</a:t>
            </a:r>
            <a:r>
              <a:rPr lang="en-US" altLang="zh-CN" dirty="0"/>
              <a:t>commit</a:t>
            </a:r>
            <a:r>
              <a:rPr lang="zh-CN" altLang="en-US" dirty="0"/>
              <a:t>）到版本库里的</a:t>
            </a:r>
            <a:r>
              <a:rPr lang="en-US" altLang="zh-CN" dirty="0"/>
              <a:t>master</a:t>
            </a:r>
            <a:r>
              <a:rPr lang="zh-CN" altLang="en-US" dirty="0"/>
              <a:t>分支上。</a:t>
            </a:r>
            <a:endParaRPr lang="en-US" dirty="0"/>
          </a:p>
        </p:txBody>
      </p:sp>
    </p:spTree>
    <p:extLst>
      <p:ext uri="{BB962C8B-B14F-4D97-AF65-F5344CB8AC3E}">
        <p14:creationId xmlns:p14="http://schemas.microsoft.com/office/powerpoint/2010/main" val="211860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添加并提交</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lstStyle/>
          <a:p>
            <a:r>
              <a:rPr lang="zh-CN" altLang="en-US" dirty="0"/>
              <a:t>常用命令：</a:t>
            </a:r>
          </a:p>
          <a:p>
            <a:r>
              <a:rPr lang="zh-CN" altLang="en-US" dirty="0"/>
              <a:t>● 添加文件到暂存区： </a:t>
            </a:r>
            <a:r>
              <a:rPr lang="en-US" altLang="zh-CN" dirty="0"/>
              <a:t>git add &lt;file&gt;</a:t>
            </a:r>
          </a:p>
          <a:p>
            <a:r>
              <a:rPr lang="zh-CN" altLang="en-US" dirty="0"/>
              <a:t>● 提交到本地版本库： </a:t>
            </a:r>
            <a:r>
              <a:rPr lang="en-US" altLang="zh-CN" dirty="0"/>
              <a:t>git commit -m "a short description"</a:t>
            </a:r>
          </a:p>
          <a:p>
            <a:r>
              <a:rPr lang="zh-CN" altLang="en-US" dirty="0"/>
              <a:t>● 查看提交记录： </a:t>
            </a:r>
            <a:r>
              <a:rPr lang="en-US" altLang="zh-CN" dirty="0"/>
              <a:t>git log</a:t>
            </a:r>
          </a:p>
          <a:p>
            <a:r>
              <a:rPr lang="zh-CN" altLang="en-US" dirty="0"/>
              <a:t>● 查看当前状态： </a:t>
            </a:r>
            <a:r>
              <a:rPr lang="en-US" altLang="zh-CN" dirty="0"/>
              <a:t>git status</a:t>
            </a:r>
            <a:endParaRPr lang="en-US" dirty="0"/>
          </a:p>
        </p:txBody>
      </p:sp>
    </p:spTree>
    <p:extLst>
      <p:ext uri="{BB962C8B-B14F-4D97-AF65-F5344CB8AC3E}">
        <p14:creationId xmlns:p14="http://schemas.microsoft.com/office/powerpoint/2010/main" val="416606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暂存区</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lstStyle/>
          <a:p>
            <a:r>
              <a:rPr lang="zh-CN" altLang="en-US" dirty="0"/>
              <a:t>常用命令：</a:t>
            </a:r>
          </a:p>
          <a:p>
            <a:r>
              <a:rPr lang="zh-CN" altLang="en-US" dirty="0"/>
              <a:t>● 将已经添加到暂存区的文件撤销。 </a:t>
            </a:r>
            <a:r>
              <a:rPr lang="en-US" altLang="zh-CN" dirty="0"/>
              <a:t>git reset HEAD &lt;file&gt;</a:t>
            </a:r>
          </a:p>
          <a:p>
            <a:r>
              <a:rPr lang="zh-CN" altLang="en-US" dirty="0"/>
              <a:t>● 若要将本地文件的修改丢弃，回退到最近一次提交到本地版本库的样子。</a:t>
            </a:r>
          </a:p>
          <a:p>
            <a:r>
              <a:rPr lang="zh-CN" altLang="en-US" dirty="0"/>
              <a:t>    </a:t>
            </a:r>
            <a:r>
              <a:rPr lang="en-US" altLang="zh-CN" dirty="0"/>
              <a:t>git checkout -- &lt;</a:t>
            </a:r>
            <a:r>
              <a:rPr lang="en-US" altLang="zh-CN" dirty="0" err="1"/>
              <a:t>file_name</a:t>
            </a:r>
            <a:r>
              <a:rPr lang="en-US" altLang="zh-CN" dirty="0"/>
              <a:t>&gt;</a:t>
            </a:r>
            <a:endParaRPr lang="en-US" dirty="0"/>
          </a:p>
        </p:txBody>
      </p:sp>
    </p:spTree>
    <p:extLst>
      <p:ext uri="{BB962C8B-B14F-4D97-AF65-F5344CB8AC3E}">
        <p14:creationId xmlns:p14="http://schemas.microsoft.com/office/powerpoint/2010/main" val="205772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删除与改名</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lstStyle/>
          <a:p>
            <a:r>
              <a:rPr lang="zh-CN" altLang="en-US" dirty="0"/>
              <a:t>常用命令：</a:t>
            </a:r>
          </a:p>
          <a:p>
            <a:r>
              <a:rPr lang="zh-CN" altLang="en-US" dirty="0"/>
              <a:t>●  将某个文件删除： </a:t>
            </a:r>
            <a:r>
              <a:rPr lang="en-US" altLang="zh-CN" dirty="0"/>
              <a:t>git rm &lt;file&gt;</a:t>
            </a:r>
          </a:p>
          <a:p>
            <a:r>
              <a:rPr lang="zh-CN" altLang="en-US" dirty="0"/>
              <a:t>● 将某个文件或文件夹移动或改名：</a:t>
            </a:r>
            <a:r>
              <a:rPr lang="en-US" altLang="zh-CN" dirty="0"/>
              <a:t>git mv &lt;source&gt; &lt;destination&gt;</a:t>
            </a:r>
          </a:p>
          <a:p>
            <a:r>
              <a:rPr lang="zh-CN" altLang="en-US" dirty="0"/>
              <a:t>● 显示某个文件的多项信息： </a:t>
            </a:r>
            <a:r>
              <a:rPr lang="en-US" altLang="zh-CN" dirty="0"/>
              <a:t>git show &lt;file&gt;</a:t>
            </a:r>
            <a:endParaRPr lang="en-US" dirty="0"/>
          </a:p>
        </p:txBody>
      </p:sp>
    </p:spTree>
    <p:extLst>
      <p:ext uri="{BB962C8B-B14F-4D97-AF65-F5344CB8AC3E}">
        <p14:creationId xmlns:p14="http://schemas.microsoft.com/office/powerpoint/2010/main" val="240868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分支</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normAutofit/>
          </a:bodyPr>
          <a:lstStyle/>
          <a:p>
            <a:r>
              <a:rPr lang="zh-CN" altLang="en-US" dirty="0"/>
              <a:t>常用命令：</a:t>
            </a:r>
          </a:p>
          <a:p>
            <a:r>
              <a:rPr lang="zh-CN" altLang="en-US" dirty="0"/>
              <a:t>●  查看分支：</a:t>
            </a:r>
            <a:r>
              <a:rPr lang="en-US" altLang="zh-CN" dirty="0"/>
              <a:t>git branch</a:t>
            </a:r>
          </a:p>
          <a:p>
            <a:r>
              <a:rPr lang="zh-CN" altLang="en-US" dirty="0"/>
              <a:t>● 创建分支：</a:t>
            </a:r>
            <a:r>
              <a:rPr lang="en-US" altLang="zh-CN" dirty="0"/>
              <a:t>git branch &lt;</a:t>
            </a:r>
            <a:r>
              <a:rPr lang="en-US" altLang="zh-CN" dirty="0" err="1"/>
              <a:t>branch_name</a:t>
            </a:r>
            <a:r>
              <a:rPr lang="en-US" altLang="zh-CN" dirty="0"/>
              <a:t>&gt;</a:t>
            </a:r>
          </a:p>
          <a:p>
            <a:r>
              <a:rPr lang="zh-CN" altLang="en-US" dirty="0"/>
              <a:t>● 切换分支：</a:t>
            </a:r>
            <a:r>
              <a:rPr lang="en-US" altLang="zh-CN" dirty="0"/>
              <a:t>git checkout &lt;</a:t>
            </a:r>
            <a:r>
              <a:rPr lang="en-US" altLang="zh-CN" dirty="0" err="1"/>
              <a:t>branch_name</a:t>
            </a:r>
            <a:r>
              <a:rPr lang="en-US" altLang="zh-CN" dirty="0"/>
              <a:t>&gt;</a:t>
            </a:r>
          </a:p>
          <a:p>
            <a:r>
              <a:rPr lang="zh-CN" altLang="en-US" dirty="0"/>
              <a:t>● 创建</a:t>
            </a:r>
            <a:r>
              <a:rPr lang="en-US" altLang="zh-CN" dirty="0"/>
              <a:t>+</a:t>
            </a:r>
            <a:r>
              <a:rPr lang="zh-CN" altLang="en-US" dirty="0"/>
              <a:t>切换分支：</a:t>
            </a:r>
            <a:r>
              <a:rPr lang="en-US" altLang="zh-CN" dirty="0"/>
              <a:t>git checkout -b &lt;</a:t>
            </a:r>
            <a:r>
              <a:rPr lang="en-US" altLang="zh-CN" dirty="0" err="1"/>
              <a:t>branch_name</a:t>
            </a:r>
            <a:r>
              <a:rPr lang="en-US" altLang="zh-CN" dirty="0"/>
              <a:t>&gt;</a:t>
            </a:r>
          </a:p>
          <a:p>
            <a:r>
              <a:rPr lang="zh-CN" altLang="en-US" dirty="0"/>
              <a:t>● 合并某分支到当前分支：</a:t>
            </a:r>
            <a:r>
              <a:rPr lang="en-US" altLang="zh-CN" dirty="0"/>
              <a:t>git merge &lt;</a:t>
            </a:r>
            <a:r>
              <a:rPr lang="en-US" altLang="zh-CN" dirty="0" err="1"/>
              <a:t>branch_name</a:t>
            </a:r>
            <a:r>
              <a:rPr lang="en-US" altLang="zh-CN" dirty="0"/>
              <a:t>&gt;</a:t>
            </a:r>
          </a:p>
          <a:p>
            <a:r>
              <a:rPr lang="zh-CN" altLang="en-US" dirty="0"/>
              <a:t>● 删除分支：</a:t>
            </a:r>
            <a:r>
              <a:rPr lang="en-US" altLang="zh-CN" dirty="0"/>
              <a:t>git branch -d &lt;</a:t>
            </a:r>
            <a:r>
              <a:rPr lang="en-US" altLang="zh-CN" dirty="0" err="1"/>
              <a:t>branch_name</a:t>
            </a:r>
            <a:r>
              <a:rPr lang="en-US" altLang="zh-CN" dirty="0"/>
              <a:t>&gt;</a:t>
            </a:r>
            <a:endParaRPr lang="en-US" dirty="0"/>
          </a:p>
        </p:txBody>
      </p:sp>
    </p:spTree>
    <p:extLst>
      <p:ext uri="{BB962C8B-B14F-4D97-AF65-F5344CB8AC3E}">
        <p14:creationId xmlns:p14="http://schemas.microsoft.com/office/powerpoint/2010/main" val="143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17A-1FB2-4DC3-92BE-455FD929EDEE}"/>
              </a:ext>
            </a:extLst>
          </p:cNvPr>
          <p:cNvSpPr>
            <a:spLocks noGrp="1"/>
          </p:cNvSpPr>
          <p:nvPr>
            <p:ph type="title"/>
          </p:nvPr>
        </p:nvSpPr>
        <p:spPr/>
        <p:txBody>
          <a:bodyPr/>
          <a:lstStyle/>
          <a:p>
            <a:r>
              <a:rPr lang="en-US" altLang="zh-CN" dirty="0"/>
              <a:t>4.1 Git </a:t>
            </a:r>
            <a:r>
              <a:rPr lang="zh-CN" altLang="en-US" dirty="0"/>
              <a:t>快速入门 </a:t>
            </a:r>
            <a:r>
              <a:rPr lang="en-US" altLang="zh-CN" dirty="0"/>
              <a:t>– </a:t>
            </a:r>
            <a:r>
              <a:rPr lang="zh-CN" altLang="en-US" dirty="0"/>
              <a:t>解决冲突</a:t>
            </a:r>
            <a:endParaRPr lang="en-US" dirty="0"/>
          </a:p>
        </p:txBody>
      </p:sp>
      <p:sp>
        <p:nvSpPr>
          <p:cNvPr id="3" name="Content Placeholder 2">
            <a:extLst>
              <a:ext uri="{FF2B5EF4-FFF2-40B4-BE49-F238E27FC236}">
                <a16:creationId xmlns:a16="http://schemas.microsoft.com/office/drawing/2014/main" id="{80E645A7-192B-4B3E-ADC0-302DBE10105C}"/>
              </a:ext>
            </a:extLst>
          </p:cNvPr>
          <p:cNvSpPr>
            <a:spLocks noGrp="1"/>
          </p:cNvSpPr>
          <p:nvPr>
            <p:ph idx="1"/>
          </p:nvPr>
        </p:nvSpPr>
        <p:spPr/>
        <p:txBody>
          <a:bodyPr>
            <a:normAutofit/>
          </a:bodyPr>
          <a:lstStyle/>
          <a:p>
            <a:r>
              <a:rPr lang="zh-CN" altLang="en-US" dirty="0"/>
              <a:t>常用命令：</a:t>
            </a:r>
          </a:p>
          <a:p>
            <a:r>
              <a:rPr lang="zh-CN" altLang="en-US" dirty="0"/>
              <a:t>●  合并另一分支到当前分支：</a:t>
            </a:r>
            <a:r>
              <a:rPr lang="en-US" altLang="zh-CN" dirty="0"/>
              <a:t>git merge &lt;</a:t>
            </a:r>
            <a:r>
              <a:rPr lang="en-US" altLang="zh-CN" dirty="0" err="1"/>
              <a:t>another_branch_name</a:t>
            </a:r>
            <a:r>
              <a:rPr lang="en-US" altLang="zh-CN" dirty="0"/>
              <a:t>&gt;</a:t>
            </a:r>
          </a:p>
          <a:p>
            <a:r>
              <a:rPr lang="zh-CN" altLang="en-US" dirty="0"/>
              <a:t>● 冲突解决后，再次提交：</a:t>
            </a:r>
            <a:r>
              <a:rPr lang="en-US" altLang="zh-CN" dirty="0"/>
              <a:t>git commit -m "a short description"</a:t>
            </a:r>
          </a:p>
          <a:p>
            <a:r>
              <a:rPr lang="zh-CN" altLang="en-US" dirty="0"/>
              <a:t>● 合并完成后，删除另一分支：</a:t>
            </a:r>
            <a:r>
              <a:rPr lang="en-US" altLang="zh-CN" dirty="0"/>
              <a:t>git branch -d &lt;</a:t>
            </a:r>
            <a:r>
              <a:rPr lang="en-US" altLang="zh-CN" dirty="0" err="1"/>
              <a:t>another_branch_name</a:t>
            </a:r>
            <a:r>
              <a:rPr lang="en-US" altLang="zh-CN" dirty="0"/>
              <a:t>&gt;</a:t>
            </a:r>
          </a:p>
          <a:p>
            <a:r>
              <a:rPr lang="zh-CN" altLang="en-US" dirty="0"/>
              <a:t>● 图形化显示提交记录：</a:t>
            </a:r>
            <a:r>
              <a:rPr lang="en-US" altLang="zh-CN" dirty="0"/>
              <a:t>git log --graph --pretty=</a:t>
            </a:r>
            <a:r>
              <a:rPr lang="en-US" altLang="zh-CN" dirty="0" err="1"/>
              <a:t>oneline</a:t>
            </a:r>
            <a:r>
              <a:rPr lang="en-US" altLang="zh-CN" dirty="0"/>
              <a:t> --abbrev-commit</a:t>
            </a:r>
            <a:endParaRPr lang="en-US" dirty="0"/>
          </a:p>
        </p:txBody>
      </p:sp>
    </p:spTree>
    <p:extLst>
      <p:ext uri="{BB962C8B-B14F-4D97-AF65-F5344CB8AC3E}">
        <p14:creationId xmlns:p14="http://schemas.microsoft.com/office/powerpoint/2010/main" val="3658203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449</TotalTime>
  <Words>2474</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Tw Cen MT</vt:lpstr>
      <vt:lpstr>Tw Cen MT Condensed</vt:lpstr>
      <vt:lpstr>Wingdings 3</vt:lpstr>
      <vt:lpstr>Integral</vt:lpstr>
      <vt:lpstr>云应用系统开发技术</vt:lpstr>
      <vt:lpstr>内容提要</vt:lpstr>
      <vt:lpstr>4.1 Git 快速入门 - 安装</vt:lpstr>
      <vt:lpstr>4.1 Git 快速入门 - 本地版本库</vt:lpstr>
      <vt:lpstr>4.1 Git 快速入门 - 添加并提交</vt:lpstr>
      <vt:lpstr>4.1 Git 快速入门 – 暂存区</vt:lpstr>
      <vt:lpstr>4.1 Git 快速入门 – 删除与改名</vt:lpstr>
      <vt:lpstr>4.1 Git 快速入门 – 分支</vt:lpstr>
      <vt:lpstr>4.1 Git 快速入门 – 解决冲突</vt:lpstr>
      <vt:lpstr>4.1 Git 快速入门 – 远程版本库</vt:lpstr>
      <vt:lpstr>4.1 Git 快速入门 – “.gitignore”文件</vt:lpstr>
      <vt:lpstr>4.2 安装 Git 客户端</vt:lpstr>
      <vt:lpstr>4.3 Git 分支模型</vt:lpstr>
      <vt:lpstr>4.3 Git 分支模型</vt:lpstr>
      <vt:lpstr>4.3 Git 分支模型</vt:lpstr>
      <vt:lpstr>4.3 Git 分支模型</vt:lpstr>
      <vt:lpstr>4.3 Git 分支模型</vt:lpstr>
      <vt:lpstr>4.3 Git 分支模型</vt:lpstr>
      <vt:lpstr>4.3 Git 分支模型</vt:lpstr>
      <vt:lpstr>4.3 Git 分支模型</vt:lpstr>
      <vt:lpstr>习题 1/2</vt:lpstr>
      <vt:lpstr>习题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云应用系统开发技术</dc:title>
  <dc:creator>Yuan Bob</dc:creator>
  <cp:lastModifiedBy>Yuan Bob</cp:lastModifiedBy>
  <cp:revision>44</cp:revision>
  <dcterms:created xsi:type="dcterms:W3CDTF">2019-10-03T07:55:39Z</dcterms:created>
  <dcterms:modified xsi:type="dcterms:W3CDTF">2019-10-14T08:09:51Z</dcterms:modified>
</cp:coreProperties>
</file>