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56" r:id="rId2"/>
    <p:sldId id="257" r:id="rId3"/>
    <p:sldId id="288" r:id="rId4"/>
    <p:sldId id="290" r:id="rId5"/>
    <p:sldId id="291" r:id="rId6"/>
    <p:sldId id="292" r:id="rId7"/>
    <p:sldId id="293" r:id="rId8"/>
    <p:sldId id="294" r:id="rId9"/>
    <p:sldId id="295" r:id="rId10"/>
    <p:sldId id="296" r:id="rId11"/>
    <p:sldId id="297" r:id="rId12"/>
    <p:sldId id="298" r:id="rId13"/>
    <p:sldId id="299" r:id="rId14"/>
    <p:sldId id="301" r:id="rId15"/>
    <p:sldId id="302" r:id="rId16"/>
    <p:sldId id="303" r:id="rId17"/>
    <p:sldId id="304" r:id="rId18"/>
    <p:sldId id="305" r:id="rId19"/>
    <p:sldId id="306" r:id="rId20"/>
    <p:sldId id="307" r:id="rId21"/>
    <p:sldId id="308" r:id="rId22"/>
    <p:sldId id="309" r:id="rId23"/>
    <p:sldId id="310" r:id="rId24"/>
    <p:sldId id="311" r:id="rId25"/>
    <p:sldId id="313" r:id="rId26"/>
    <p:sldId id="314" r:id="rId27"/>
    <p:sldId id="315" r:id="rId28"/>
    <p:sldId id="316" r:id="rId29"/>
    <p:sldId id="317" r:id="rId30"/>
    <p:sldId id="318" r:id="rId31"/>
    <p:sldId id="319" r:id="rId32"/>
    <p:sldId id="320" r:id="rId33"/>
    <p:sldId id="322" r:id="rId34"/>
    <p:sldId id="321" r:id="rId35"/>
    <p:sldId id="323" r:id="rId36"/>
    <p:sldId id="325" r:id="rId37"/>
    <p:sldId id="324" r:id="rId38"/>
    <p:sldId id="326" r:id="rId39"/>
    <p:sldId id="286" r:id="rId40"/>
    <p:sldId id="28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E1D678-B7F5-45F5-B2CE-696FCF50A3FF}" type="datetimeFigureOut">
              <a:rPr lang="en-US" smtClean="0"/>
              <a:t>2019-11-11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64721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380917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1D678-B7F5-45F5-B2CE-696FCF50A3FF}" type="datetimeFigureOut">
              <a:rPr lang="en-US" smtClean="0"/>
              <a:t>2019-11-11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11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1D678-B7F5-45F5-B2CE-696FCF50A3FF}" type="datetimeFigureOut">
              <a:rPr lang="en-US" smtClean="0"/>
              <a:t>2019-11-11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4616296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1D678-B7F5-45F5-B2CE-696FCF50A3FF}" type="datetimeFigureOut">
              <a:rPr lang="en-US" smtClean="0"/>
              <a:t>2019-11-11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1781643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1D678-B7F5-45F5-B2CE-696FCF50A3FF}" type="datetimeFigureOut">
              <a:rPr lang="en-US" smtClean="0"/>
              <a:t>2019-11-11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839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D678-B7F5-45F5-B2CE-696FCF50A3FF}" type="datetimeFigureOut">
              <a:rPr lang="en-US" smtClean="0"/>
              <a:t>2019-11-11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3996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961486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2019-11-11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E1D678-B7F5-45F5-B2CE-696FCF50A3FF}" type="datetimeFigureOut">
              <a:rPr lang="en-US" smtClean="0"/>
              <a:t>2019-11-11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E9E4AF-4C4C-463D-AE74-11D631F9393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32009"/>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192.168.42.61/CounterWeb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rosbymichael.com/dockerfile-best-practic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docker-hub/repos/" TargetMode="External"/><Relationship Id="rId2" Type="http://schemas.openxmlformats.org/officeDocument/2006/relationships/hyperlink" Target="https://docs.docker.com/get-started/" TargetMode="External"/><Relationship Id="rId1" Type="http://schemas.openxmlformats.org/officeDocument/2006/relationships/slideLayout" Target="../slideLayouts/slideLayout2.xml"/><Relationship Id="rId4" Type="http://schemas.openxmlformats.org/officeDocument/2006/relationships/hyperlink" Target="https://blog.docker.com/2013/07/how-to-use-your-own-registr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C21D-5F53-4E6C-8D5C-3FD6D7EE0D9A}"/>
              </a:ext>
            </a:extLst>
          </p:cNvPr>
          <p:cNvSpPr>
            <a:spLocks noGrp="1"/>
          </p:cNvSpPr>
          <p:nvPr>
            <p:ph type="ctrTitle"/>
          </p:nvPr>
        </p:nvSpPr>
        <p:spPr/>
        <p:txBody>
          <a:bodyPr/>
          <a:lstStyle/>
          <a:p>
            <a:r>
              <a:rPr lang="zh-CN" altLang="en-US" dirty="0"/>
              <a:t>云应用系统开发技术</a:t>
            </a:r>
            <a:endParaRPr lang="en-US" dirty="0"/>
          </a:p>
        </p:txBody>
      </p:sp>
      <p:sp>
        <p:nvSpPr>
          <p:cNvPr id="3" name="Subtitle 2">
            <a:extLst>
              <a:ext uri="{FF2B5EF4-FFF2-40B4-BE49-F238E27FC236}">
                <a16:creationId xmlns:a16="http://schemas.microsoft.com/office/drawing/2014/main" id="{65D76114-AEFA-435B-A634-C6814203A6D6}"/>
              </a:ext>
            </a:extLst>
          </p:cNvPr>
          <p:cNvSpPr>
            <a:spLocks noGrp="1"/>
          </p:cNvSpPr>
          <p:nvPr>
            <p:ph type="subTitle" idx="1"/>
          </p:nvPr>
        </p:nvSpPr>
        <p:spPr/>
        <p:txBody>
          <a:bodyPr/>
          <a:lstStyle/>
          <a:p>
            <a:r>
              <a:rPr lang="zh-CN" altLang="en-US" dirty="0"/>
              <a:t>第</a:t>
            </a:r>
            <a:r>
              <a:rPr lang="en-US" altLang="zh-CN" dirty="0"/>
              <a:t>6</a:t>
            </a:r>
            <a:r>
              <a:rPr lang="zh-CN" altLang="en-US" dirty="0"/>
              <a:t>章 容器（</a:t>
            </a:r>
            <a:r>
              <a:rPr lang="en-US" altLang="zh-CN" dirty="0"/>
              <a:t>Docker</a:t>
            </a:r>
            <a:r>
              <a:rPr lang="zh-CN" altLang="en-US" dirty="0"/>
              <a:t>）</a:t>
            </a:r>
            <a:endParaRPr lang="en-US" dirty="0"/>
          </a:p>
        </p:txBody>
      </p:sp>
    </p:spTree>
    <p:extLst>
      <p:ext uri="{BB962C8B-B14F-4D97-AF65-F5344CB8AC3E}">
        <p14:creationId xmlns:p14="http://schemas.microsoft.com/office/powerpoint/2010/main" val="112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997-11DE-4449-B0B5-4522674599EE}"/>
              </a:ext>
            </a:extLst>
          </p:cNvPr>
          <p:cNvSpPr>
            <a:spLocks noGrp="1"/>
          </p:cNvSpPr>
          <p:nvPr>
            <p:ph type="title"/>
          </p:nvPr>
        </p:nvSpPr>
        <p:spPr/>
        <p:txBody>
          <a:bodyPr/>
          <a:lstStyle/>
          <a:p>
            <a:r>
              <a:rPr lang="en-US" altLang="zh-CN" dirty="0"/>
              <a:t>6.1 Docker</a:t>
            </a:r>
            <a:r>
              <a:rPr lang="zh-CN" altLang="en-US" dirty="0"/>
              <a:t>原理</a:t>
            </a:r>
            <a:endParaRPr lang="en-US" dirty="0"/>
          </a:p>
        </p:txBody>
      </p:sp>
      <p:sp>
        <p:nvSpPr>
          <p:cNvPr id="3" name="Content Placeholder 2">
            <a:extLst>
              <a:ext uri="{FF2B5EF4-FFF2-40B4-BE49-F238E27FC236}">
                <a16:creationId xmlns:a16="http://schemas.microsoft.com/office/drawing/2014/main" id="{52AE1327-603D-4BD1-BF52-AA03C438A663}"/>
              </a:ext>
            </a:extLst>
          </p:cNvPr>
          <p:cNvSpPr>
            <a:spLocks noGrp="1"/>
          </p:cNvSpPr>
          <p:nvPr>
            <p:ph idx="1"/>
          </p:nvPr>
        </p:nvSpPr>
        <p:spPr>
          <a:xfrm>
            <a:off x="766676" y="1993037"/>
            <a:ext cx="10667763" cy="1435963"/>
          </a:xfrm>
        </p:spPr>
        <p:txBody>
          <a:bodyPr>
            <a:normAutofit lnSpcReduction="10000"/>
          </a:bodyPr>
          <a:lstStyle/>
          <a:p>
            <a:r>
              <a:rPr lang="zh-CN" altLang="en-US" dirty="0"/>
              <a:t>第</a:t>
            </a:r>
            <a:r>
              <a:rPr lang="en-US" altLang="zh-CN" dirty="0"/>
              <a:t>1</a:t>
            </a:r>
            <a:r>
              <a:rPr lang="zh-CN" altLang="en-US" dirty="0"/>
              <a:t>步：构建镜像</a:t>
            </a:r>
            <a:endParaRPr lang="en-US" altLang="zh-CN" dirty="0"/>
          </a:p>
          <a:p>
            <a:r>
              <a:rPr lang="zh-CN" altLang="en-US" dirty="0"/>
              <a:t>镜像是一个构建容器的只读模板，它包含了容器启动所需的所有信息，包括运行程序和配置数据。每个镜像都源自于一个基本镜像（</a:t>
            </a:r>
            <a:r>
              <a:rPr lang="en-US" altLang="zh-CN" dirty="0"/>
              <a:t>Base Image</a:t>
            </a:r>
            <a:r>
              <a:rPr lang="zh-CN" altLang="en-US" dirty="0"/>
              <a:t>），然后根据 </a:t>
            </a:r>
            <a:r>
              <a:rPr lang="en-US" altLang="zh-CN" dirty="0" err="1"/>
              <a:t>Dockerfile</a:t>
            </a:r>
            <a:r>
              <a:rPr lang="en-US" altLang="zh-CN" dirty="0"/>
              <a:t> </a:t>
            </a:r>
            <a:r>
              <a:rPr lang="zh-CN" altLang="en-US" dirty="0"/>
              <a:t>中的指令创建，对于每个指令，在镜像上创建一个新的层面。</a:t>
            </a:r>
            <a:endParaRPr lang="en-US" dirty="0"/>
          </a:p>
        </p:txBody>
      </p:sp>
      <p:pic>
        <p:nvPicPr>
          <p:cNvPr id="5" name="Picture 4">
            <a:extLst>
              <a:ext uri="{FF2B5EF4-FFF2-40B4-BE49-F238E27FC236}">
                <a16:creationId xmlns:a16="http://schemas.microsoft.com/office/drawing/2014/main" id="{8418E113-61E0-441D-9F5B-749B5424B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344" y="3492653"/>
            <a:ext cx="8137639" cy="2963473"/>
          </a:xfrm>
          <a:prstGeom prst="rect">
            <a:avLst/>
          </a:prstGeom>
        </p:spPr>
      </p:pic>
    </p:spTree>
    <p:extLst>
      <p:ext uri="{BB962C8B-B14F-4D97-AF65-F5344CB8AC3E}">
        <p14:creationId xmlns:p14="http://schemas.microsoft.com/office/powerpoint/2010/main" val="250892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223E-B1FC-4507-8252-0CD82F843C29}"/>
              </a:ext>
            </a:extLst>
          </p:cNvPr>
          <p:cNvSpPr>
            <a:spLocks noGrp="1"/>
          </p:cNvSpPr>
          <p:nvPr>
            <p:ph type="title"/>
          </p:nvPr>
        </p:nvSpPr>
        <p:spPr/>
        <p:txBody>
          <a:bodyPr/>
          <a:lstStyle/>
          <a:p>
            <a:r>
              <a:rPr lang="en-US" altLang="zh-CN" dirty="0"/>
              <a:t>6.1 Docker</a:t>
            </a:r>
            <a:r>
              <a:rPr lang="zh-CN" altLang="en-US" dirty="0"/>
              <a:t>原理</a:t>
            </a:r>
            <a:endParaRPr lang="en-US" dirty="0"/>
          </a:p>
        </p:txBody>
      </p:sp>
      <p:sp>
        <p:nvSpPr>
          <p:cNvPr id="3" name="Content Placeholder 2">
            <a:extLst>
              <a:ext uri="{FF2B5EF4-FFF2-40B4-BE49-F238E27FC236}">
                <a16:creationId xmlns:a16="http://schemas.microsoft.com/office/drawing/2014/main" id="{B0F1ECD6-E798-4118-95CB-132FA10563FD}"/>
              </a:ext>
            </a:extLst>
          </p:cNvPr>
          <p:cNvSpPr>
            <a:spLocks noGrp="1"/>
          </p:cNvSpPr>
          <p:nvPr>
            <p:ph idx="1"/>
          </p:nvPr>
        </p:nvSpPr>
        <p:spPr>
          <a:xfrm>
            <a:off x="772358" y="2148396"/>
            <a:ext cx="9971844" cy="4160964"/>
          </a:xfrm>
        </p:spPr>
        <p:txBody>
          <a:bodyPr>
            <a:normAutofit/>
          </a:bodyPr>
          <a:lstStyle/>
          <a:p>
            <a:r>
              <a:rPr lang="zh-CN" altLang="en-US" dirty="0"/>
              <a:t>第</a:t>
            </a:r>
            <a:r>
              <a:rPr lang="en-US" altLang="zh-CN" dirty="0"/>
              <a:t>2</a:t>
            </a:r>
            <a:r>
              <a:rPr lang="zh-CN" altLang="en-US" dirty="0"/>
              <a:t>步：运行容器 </a:t>
            </a:r>
            <a:endParaRPr lang="en-US" altLang="zh-CN" dirty="0"/>
          </a:p>
          <a:p>
            <a:r>
              <a:rPr lang="zh-CN" altLang="en-US" dirty="0"/>
              <a:t>我们把在第一步中创建的镜像在容器（</a:t>
            </a:r>
            <a:r>
              <a:rPr lang="en-US" altLang="zh-CN" dirty="0"/>
              <a:t>Docker Container</a:t>
            </a:r>
            <a:r>
              <a:rPr lang="zh-CN" altLang="en-US" dirty="0"/>
              <a:t>）上运行。当容器被启动后，一个读写层会被添加到镜像的顶层。当被分配到合适的网络和</a:t>
            </a:r>
            <a:r>
              <a:rPr lang="en-US" altLang="zh-CN" dirty="0"/>
              <a:t>IP</a:t>
            </a:r>
            <a:r>
              <a:rPr lang="zh-CN" altLang="en-US" dirty="0"/>
              <a:t>地址后，应用程序就可以在容器中正常运行了。</a:t>
            </a:r>
            <a:endParaRPr lang="en-US" altLang="zh-CN" dirty="0"/>
          </a:p>
          <a:p>
            <a:endParaRPr lang="en-US" dirty="0"/>
          </a:p>
          <a:p>
            <a:r>
              <a:rPr lang="zh-CN" altLang="en-US" dirty="0"/>
              <a:t>● </a:t>
            </a:r>
            <a:r>
              <a:rPr lang="en-US" altLang="zh-CN" dirty="0"/>
              <a:t>Docker </a:t>
            </a:r>
            <a:r>
              <a:rPr lang="zh-CN" altLang="en-US" dirty="0"/>
              <a:t>希望我们将每个应用独立打包成一个容器，每个容器都是一个黑盒，它们之间通过内部网络互相访问和集成。</a:t>
            </a:r>
            <a:endParaRPr lang="en-US" altLang="zh-CN" dirty="0"/>
          </a:p>
          <a:p>
            <a:r>
              <a:rPr lang="zh-CN" altLang="en-US" dirty="0"/>
              <a:t>● 管理成千上万的复杂容器集群时要使用到 </a:t>
            </a:r>
            <a:r>
              <a:rPr lang="en-US" dirty="0"/>
              <a:t>Docker Swarm </a:t>
            </a:r>
            <a:r>
              <a:rPr lang="zh-CN" altLang="en-US" dirty="0"/>
              <a:t>或者 </a:t>
            </a:r>
            <a:r>
              <a:rPr lang="en-US" dirty="0"/>
              <a:t>Kubernetes。</a:t>
            </a:r>
          </a:p>
          <a:p>
            <a:r>
              <a:rPr lang="zh-CN" altLang="en-US" dirty="0"/>
              <a:t>●  </a:t>
            </a:r>
            <a:r>
              <a:rPr lang="en-US" altLang="zh-CN" dirty="0"/>
              <a:t>Docker </a:t>
            </a:r>
            <a:r>
              <a:rPr lang="zh-CN" altLang="en-US" dirty="0"/>
              <a:t>的整个架构设计是建立在运行单个程序的容器上的。</a:t>
            </a:r>
            <a:r>
              <a:rPr lang="en-US" altLang="zh-CN" dirty="0"/>
              <a:t>Docker </a:t>
            </a:r>
            <a:r>
              <a:rPr lang="zh-CN" altLang="en-US" dirty="0"/>
              <a:t>不推荐将多个应用打包到一个容器里面。</a:t>
            </a:r>
            <a:endParaRPr lang="en-US" dirty="0"/>
          </a:p>
        </p:txBody>
      </p:sp>
    </p:spTree>
    <p:extLst>
      <p:ext uri="{BB962C8B-B14F-4D97-AF65-F5344CB8AC3E}">
        <p14:creationId xmlns:p14="http://schemas.microsoft.com/office/powerpoint/2010/main" val="109573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A1B7-691F-4C6C-896B-9F82A49C55B8}"/>
              </a:ext>
            </a:extLst>
          </p:cNvPr>
          <p:cNvSpPr>
            <a:spLocks noGrp="1"/>
          </p:cNvSpPr>
          <p:nvPr>
            <p:ph type="title"/>
          </p:nvPr>
        </p:nvSpPr>
        <p:spPr/>
        <p:txBody>
          <a:bodyPr/>
          <a:lstStyle/>
          <a:p>
            <a:r>
              <a:rPr lang="en-US" dirty="0"/>
              <a:t>6.2 </a:t>
            </a:r>
            <a:r>
              <a:rPr lang="zh-CN" altLang="en-US" dirty="0"/>
              <a:t>安装</a:t>
            </a:r>
            <a:r>
              <a:rPr lang="en-US" dirty="0"/>
              <a:t>Docker</a:t>
            </a:r>
          </a:p>
        </p:txBody>
      </p:sp>
      <p:sp>
        <p:nvSpPr>
          <p:cNvPr id="3" name="Content Placeholder 2">
            <a:extLst>
              <a:ext uri="{FF2B5EF4-FFF2-40B4-BE49-F238E27FC236}">
                <a16:creationId xmlns:a16="http://schemas.microsoft.com/office/drawing/2014/main" id="{9A0D2E72-C401-4CF3-8E3D-1857655208A0}"/>
              </a:ext>
            </a:extLst>
          </p:cNvPr>
          <p:cNvSpPr>
            <a:spLocks noGrp="1"/>
          </p:cNvSpPr>
          <p:nvPr>
            <p:ph idx="1"/>
          </p:nvPr>
        </p:nvSpPr>
        <p:spPr/>
        <p:txBody>
          <a:bodyPr>
            <a:normAutofit/>
          </a:bodyPr>
          <a:lstStyle/>
          <a:p>
            <a:r>
              <a:rPr lang="en-US" sz="2400" dirty="0"/>
              <a:t>Docker </a:t>
            </a:r>
            <a:r>
              <a:rPr lang="zh-CN" altLang="en-US" sz="2400" dirty="0"/>
              <a:t>是一个开源的商业产品，有两个版本：社区版（</a:t>
            </a:r>
            <a:r>
              <a:rPr lang="en-US" sz="2400" dirty="0"/>
              <a:t>Community Edition，</a:t>
            </a:r>
            <a:r>
              <a:rPr lang="zh-CN" altLang="en-US" sz="2400" dirty="0"/>
              <a:t>缩写为 </a:t>
            </a:r>
            <a:r>
              <a:rPr lang="en-US" sz="2400" dirty="0"/>
              <a:t>CE）</a:t>
            </a:r>
            <a:r>
              <a:rPr lang="zh-CN" altLang="en-US" sz="2400" dirty="0"/>
              <a:t>和企业版（</a:t>
            </a:r>
            <a:r>
              <a:rPr lang="en-US" sz="2400" dirty="0"/>
              <a:t>Enterprise Edition，</a:t>
            </a:r>
            <a:r>
              <a:rPr lang="zh-CN" altLang="en-US" sz="2400" dirty="0"/>
              <a:t>缩写为 </a:t>
            </a:r>
            <a:r>
              <a:rPr lang="en-US" sz="2400" dirty="0"/>
              <a:t>EE）。</a:t>
            </a:r>
            <a:r>
              <a:rPr lang="zh-CN" altLang="en-US" sz="2400" dirty="0"/>
              <a:t>社区版是免费的，企业版包含了一些收费服务，个人开发者一般用不到。下面的介绍仅针对社区版。</a:t>
            </a:r>
            <a:endParaRPr lang="en-US" altLang="zh-CN" sz="2400" dirty="0"/>
          </a:p>
          <a:p>
            <a:endParaRPr lang="en-US" sz="2400" dirty="0"/>
          </a:p>
          <a:p>
            <a:r>
              <a:rPr lang="zh-CN" altLang="en-US" sz="2400" dirty="0"/>
              <a:t>在 </a:t>
            </a:r>
            <a:r>
              <a:rPr lang="en-US" sz="2400" dirty="0"/>
              <a:t>Ubuntu Server </a:t>
            </a:r>
            <a:r>
              <a:rPr lang="zh-CN" altLang="en-US" sz="2400" dirty="0"/>
              <a:t>虚拟机 “</a:t>
            </a:r>
            <a:r>
              <a:rPr lang="en-US" sz="2400" dirty="0"/>
              <a:t>ubuntuvm1</a:t>
            </a:r>
            <a:r>
              <a:rPr lang="zh-CN" altLang="en-US" sz="2400" dirty="0"/>
              <a:t> ”上安装和运行 </a:t>
            </a:r>
            <a:r>
              <a:rPr lang="en-US" sz="2400" dirty="0"/>
              <a:t>Docker。</a:t>
            </a:r>
            <a:r>
              <a:rPr lang="zh-CN" altLang="en-US" sz="2400" dirty="0"/>
              <a:t>具体安装步骤此处从略。</a:t>
            </a:r>
            <a:endParaRPr lang="en-US" sz="2400" dirty="0"/>
          </a:p>
        </p:txBody>
      </p:sp>
    </p:spTree>
    <p:extLst>
      <p:ext uri="{BB962C8B-B14F-4D97-AF65-F5344CB8AC3E}">
        <p14:creationId xmlns:p14="http://schemas.microsoft.com/office/powerpoint/2010/main" val="202249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A1B7-691F-4C6C-896B-9F82A49C55B8}"/>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9A0D2E72-C401-4CF3-8E3D-1857655208A0}"/>
              </a:ext>
            </a:extLst>
          </p:cNvPr>
          <p:cNvSpPr>
            <a:spLocks noGrp="1"/>
          </p:cNvSpPr>
          <p:nvPr>
            <p:ph idx="1"/>
          </p:nvPr>
        </p:nvSpPr>
        <p:spPr>
          <a:xfrm>
            <a:off x="736270" y="2286000"/>
            <a:ext cx="5125952" cy="4023360"/>
          </a:xfrm>
        </p:spPr>
        <p:txBody>
          <a:bodyPr>
            <a:normAutofit/>
          </a:bodyPr>
          <a:lstStyle/>
          <a:p>
            <a:r>
              <a:rPr lang="zh-CN" altLang="en-US" sz="2400" dirty="0"/>
              <a:t>一些 </a:t>
            </a:r>
            <a:r>
              <a:rPr lang="en-US" sz="2400" dirty="0"/>
              <a:t>Docker </a:t>
            </a:r>
            <a:r>
              <a:rPr lang="zh-CN" altLang="en-US" sz="2400" dirty="0"/>
              <a:t>常见的基础命令。</a:t>
            </a:r>
            <a:endParaRPr lang="en-US" altLang="zh-CN" sz="2400" dirty="0"/>
          </a:p>
          <a:p>
            <a:r>
              <a:rPr lang="zh-CN" altLang="en-US" sz="2400" dirty="0"/>
              <a:t>● 打印帮助</a:t>
            </a:r>
            <a:endParaRPr lang="en-US" altLang="zh-CN" sz="2400" dirty="0"/>
          </a:p>
          <a:p>
            <a:r>
              <a:rPr lang="zh-CN" altLang="en-US" sz="2400" dirty="0"/>
              <a:t>● 打印“</a:t>
            </a:r>
            <a:r>
              <a:rPr lang="en-US" altLang="zh-CN" sz="2400" dirty="0"/>
              <a:t>run</a:t>
            </a:r>
            <a:r>
              <a:rPr lang="zh-CN" altLang="en-US" sz="2400" dirty="0"/>
              <a:t>”命令的帮助</a:t>
            </a:r>
            <a:endParaRPr lang="en-US" altLang="zh-CN" sz="2400" dirty="0"/>
          </a:p>
          <a:p>
            <a:r>
              <a:rPr lang="zh-CN" altLang="en-US" sz="2400" dirty="0"/>
              <a:t>● 显示</a:t>
            </a:r>
            <a:r>
              <a:rPr lang="en-US" altLang="zh-CN" sz="2400" dirty="0"/>
              <a:t>Docker</a:t>
            </a:r>
            <a:r>
              <a:rPr lang="zh-CN" altLang="en-US" sz="2400" dirty="0"/>
              <a:t>版本号</a:t>
            </a:r>
            <a:endParaRPr lang="en-US" altLang="zh-CN" sz="2400" dirty="0"/>
          </a:p>
          <a:p>
            <a:r>
              <a:rPr lang="zh-CN" altLang="en-US" sz="2400" dirty="0"/>
              <a:t>● 显示</a:t>
            </a:r>
            <a:r>
              <a:rPr lang="en-US" altLang="zh-CN" sz="2400" dirty="0"/>
              <a:t>Docker</a:t>
            </a:r>
            <a:r>
              <a:rPr lang="zh-CN" altLang="en-US" sz="2400" dirty="0"/>
              <a:t>系统信息</a:t>
            </a:r>
            <a:endParaRPr lang="en-US" altLang="zh-CN" sz="2400" dirty="0"/>
          </a:p>
          <a:p>
            <a:r>
              <a:rPr lang="zh-CN" altLang="en-US" sz="2400" dirty="0"/>
              <a:t>● 列出运行中的容器</a:t>
            </a:r>
            <a:endParaRPr lang="en-US" altLang="zh-CN" sz="2400" dirty="0"/>
          </a:p>
          <a:p>
            <a:r>
              <a:rPr lang="zh-CN" altLang="en-US" sz="2400" dirty="0"/>
              <a:t>● 列出全部容器，包括已经停止的</a:t>
            </a:r>
            <a:endParaRPr lang="en-US" sz="2400" dirty="0"/>
          </a:p>
          <a:p>
            <a:endParaRPr lang="en-US" sz="2400" dirty="0"/>
          </a:p>
        </p:txBody>
      </p:sp>
      <p:sp>
        <p:nvSpPr>
          <p:cNvPr id="4" name="TextBox 3">
            <a:extLst>
              <a:ext uri="{FF2B5EF4-FFF2-40B4-BE49-F238E27FC236}">
                <a16:creationId xmlns:a16="http://schemas.microsoft.com/office/drawing/2014/main" id="{06C3E63A-2F90-48DE-A1CD-2C67450F08FA}"/>
              </a:ext>
            </a:extLst>
          </p:cNvPr>
          <p:cNvSpPr txBox="1"/>
          <p:nvPr/>
        </p:nvSpPr>
        <p:spPr>
          <a:xfrm>
            <a:off x="5884164" y="1994690"/>
            <a:ext cx="5476782" cy="42780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print help information.</a:t>
            </a:r>
          </a:p>
          <a:p>
            <a:r>
              <a:rPr lang="en-US" sz="1600" dirty="0">
                <a:latin typeface="Consolas" panose="020B0609020204030204" pitchFamily="49" charset="0"/>
              </a:rPr>
              <a:t>docker help</a:t>
            </a: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print help information for "run" command.</a:t>
            </a:r>
          </a:p>
          <a:p>
            <a:r>
              <a:rPr lang="en-US" sz="1600" dirty="0">
                <a:latin typeface="Consolas" panose="020B0609020204030204" pitchFamily="49" charset="0"/>
              </a:rPr>
              <a:t>docker run --help</a:t>
            </a: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show the Docker version information.</a:t>
            </a:r>
          </a:p>
          <a:p>
            <a:r>
              <a:rPr lang="en-US" sz="1600" dirty="0">
                <a:latin typeface="Consolas" panose="020B0609020204030204" pitchFamily="49" charset="0"/>
              </a:rPr>
              <a:t>docker version</a:t>
            </a: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display system-wide information.</a:t>
            </a:r>
          </a:p>
          <a:p>
            <a:r>
              <a:rPr lang="en-US" sz="1600" dirty="0">
                <a:latin typeface="Consolas" panose="020B0609020204030204" pitchFamily="49" charset="0"/>
              </a:rPr>
              <a:t>docker info</a:t>
            </a: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list running containers.</a:t>
            </a:r>
          </a:p>
          <a:p>
            <a:r>
              <a:rPr lang="en-US" sz="1600" dirty="0">
                <a:latin typeface="Consolas" panose="020B0609020204030204" pitchFamily="49" charset="0"/>
              </a:rPr>
              <a:t>docker </a:t>
            </a:r>
            <a:r>
              <a:rPr lang="en-US" sz="1600" dirty="0" err="1">
                <a:latin typeface="Consolas" panose="020B0609020204030204" pitchFamily="49" charset="0"/>
              </a:rPr>
              <a:t>ps</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list all containers, including stopped ones.</a:t>
            </a:r>
          </a:p>
          <a:p>
            <a:r>
              <a:rPr lang="en-US" sz="1600" dirty="0">
                <a:latin typeface="Consolas" panose="020B0609020204030204" pitchFamily="49" charset="0"/>
              </a:rPr>
              <a:t>docker </a:t>
            </a:r>
            <a:r>
              <a:rPr lang="en-US" sz="1600" dirty="0" err="1">
                <a:latin typeface="Consolas" panose="020B0609020204030204" pitchFamily="49" charset="0"/>
              </a:rPr>
              <a:t>ps</a:t>
            </a:r>
            <a:r>
              <a:rPr lang="en-US" sz="1600" dirty="0">
                <a:latin typeface="Consolas" panose="020B0609020204030204" pitchFamily="49" charset="0"/>
              </a:rPr>
              <a:t> --all</a:t>
            </a:r>
          </a:p>
        </p:txBody>
      </p:sp>
    </p:spTree>
    <p:extLst>
      <p:ext uri="{BB962C8B-B14F-4D97-AF65-F5344CB8AC3E}">
        <p14:creationId xmlns:p14="http://schemas.microsoft.com/office/powerpoint/2010/main" val="61719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412-2136-4922-B7FF-9E4844A9F1B2}"/>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6C2AE042-ADEE-4CC4-A79B-9DE92565F767}"/>
              </a:ext>
            </a:extLst>
          </p:cNvPr>
          <p:cNvSpPr>
            <a:spLocks noGrp="1"/>
          </p:cNvSpPr>
          <p:nvPr>
            <p:ph idx="1"/>
          </p:nvPr>
        </p:nvSpPr>
        <p:spPr>
          <a:xfrm>
            <a:off x="762871" y="1894827"/>
            <a:ext cx="10815571" cy="2035906"/>
          </a:xfrm>
        </p:spPr>
        <p:txBody>
          <a:bodyPr>
            <a:normAutofit lnSpcReduction="10000"/>
          </a:bodyPr>
          <a:lstStyle/>
          <a:p>
            <a:r>
              <a:rPr lang="zh-CN" altLang="en-US" b="1" dirty="0"/>
              <a:t>简单的例子</a:t>
            </a:r>
            <a:endParaRPr lang="en-US" altLang="zh-CN" b="1" dirty="0"/>
          </a:p>
          <a:p>
            <a:r>
              <a:rPr lang="zh-CN" altLang="en-US" dirty="0"/>
              <a:t>运行 </a:t>
            </a:r>
            <a:r>
              <a:rPr lang="en-US" altLang="zh-CN" dirty="0" err="1"/>
              <a:t>BusyBox</a:t>
            </a:r>
            <a:r>
              <a:rPr lang="en-US" altLang="zh-CN" dirty="0"/>
              <a:t> </a:t>
            </a:r>
            <a:r>
              <a:rPr lang="zh-CN" altLang="en-US" dirty="0"/>
              <a:t>镜像。</a:t>
            </a:r>
            <a:r>
              <a:rPr lang="en-US" altLang="zh-CN" dirty="0" err="1"/>
              <a:t>BusyBox</a:t>
            </a:r>
            <a:r>
              <a:rPr lang="en-US" altLang="zh-CN" dirty="0"/>
              <a:t> </a:t>
            </a:r>
            <a:r>
              <a:rPr lang="zh-CN" altLang="en-US" dirty="0"/>
              <a:t>是一个最小的 </a:t>
            </a:r>
            <a:r>
              <a:rPr lang="en-US" altLang="zh-CN" dirty="0"/>
              <a:t>Linux </a:t>
            </a:r>
            <a:r>
              <a:rPr lang="zh-CN" altLang="en-US" dirty="0"/>
              <a:t>系统镜像，它提供了该系统的主要功能，不包含一些与 </a:t>
            </a:r>
            <a:r>
              <a:rPr lang="en-US" altLang="zh-CN" dirty="0"/>
              <a:t>GNU </a:t>
            </a:r>
            <a:r>
              <a:rPr lang="zh-CN" altLang="en-US" dirty="0"/>
              <a:t>相关的功能和选项。</a:t>
            </a:r>
            <a:endParaRPr lang="en-US" altLang="zh-CN" dirty="0"/>
          </a:p>
          <a:p>
            <a:r>
              <a:rPr lang="zh-CN" altLang="en-US" dirty="0"/>
              <a:t>● 我们先通过 </a:t>
            </a:r>
            <a:r>
              <a:rPr lang="en-US" altLang="zh-CN" dirty="0"/>
              <a:t>pull </a:t>
            </a:r>
            <a:r>
              <a:rPr lang="zh-CN" altLang="en-US" dirty="0"/>
              <a:t>命令将这个镜像下载到本地</a:t>
            </a:r>
            <a:endParaRPr lang="en-US" altLang="zh-CN" dirty="0"/>
          </a:p>
          <a:p>
            <a:r>
              <a:rPr lang="zh-CN" altLang="en-US" dirty="0"/>
              <a:t>● 在 </a:t>
            </a:r>
            <a:r>
              <a:rPr lang="en-US" altLang="zh-CN" dirty="0" err="1"/>
              <a:t>BusyBox</a:t>
            </a:r>
            <a:r>
              <a:rPr lang="en-US" altLang="zh-CN" dirty="0"/>
              <a:t> </a:t>
            </a:r>
            <a:r>
              <a:rPr lang="zh-CN" altLang="en-US" dirty="0"/>
              <a:t>里调用 </a:t>
            </a:r>
            <a:r>
              <a:rPr lang="en-US" altLang="zh-CN" dirty="0"/>
              <a:t>/bin/echo </a:t>
            </a:r>
            <a:r>
              <a:rPr lang="zh-CN" altLang="en-US" dirty="0"/>
              <a:t>命令输出 “</a:t>
            </a:r>
            <a:r>
              <a:rPr lang="en-US" altLang="zh-CN" dirty="0"/>
              <a:t>Hello Docker</a:t>
            </a:r>
            <a:r>
              <a:rPr lang="zh-CN" altLang="en-US" dirty="0"/>
              <a:t> ”字符串</a:t>
            </a:r>
            <a:endParaRPr lang="en-US" dirty="0"/>
          </a:p>
        </p:txBody>
      </p:sp>
      <p:sp>
        <p:nvSpPr>
          <p:cNvPr id="4" name="TextBox 3">
            <a:extLst>
              <a:ext uri="{FF2B5EF4-FFF2-40B4-BE49-F238E27FC236}">
                <a16:creationId xmlns:a16="http://schemas.microsoft.com/office/drawing/2014/main" id="{AA5DCA06-AF29-4138-8112-BD1B643BC705}"/>
              </a:ext>
            </a:extLst>
          </p:cNvPr>
          <p:cNvSpPr txBox="1"/>
          <p:nvPr/>
        </p:nvSpPr>
        <p:spPr>
          <a:xfrm>
            <a:off x="762871" y="4086182"/>
            <a:ext cx="1081557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bobyuan@ubuntuvm1:~$ </a:t>
            </a:r>
            <a:r>
              <a:rPr lang="en-US" sz="1600" b="1" dirty="0">
                <a:latin typeface="Consolas" panose="020B0609020204030204" pitchFamily="49" charset="0"/>
              </a:rPr>
              <a:t>docker pull </a:t>
            </a:r>
            <a:r>
              <a:rPr lang="en-US" sz="1600" b="1" dirty="0" err="1">
                <a:latin typeface="Consolas" panose="020B0609020204030204" pitchFamily="49" charset="0"/>
              </a:rPr>
              <a:t>busybox</a:t>
            </a:r>
            <a:endParaRPr lang="en-US" sz="1600" b="1" dirty="0">
              <a:latin typeface="Consolas" panose="020B0609020204030204" pitchFamily="49" charset="0"/>
            </a:endParaRPr>
          </a:p>
          <a:p>
            <a:r>
              <a:rPr lang="en-US" sz="1600" dirty="0">
                <a:latin typeface="Consolas" panose="020B0609020204030204" pitchFamily="49" charset="0"/>
              </a:rPr>
              <a:t>Using default tag: latest</a:t>
            </a:r>
          </a:p>
          <a:p>
            <a:r>
              <a:rPr lang="en-US" sz="1600" dirty="0">
                <a:latin typeface="Consolas" panose="020B0609020204030204" pitchFamily="49" charset="0"/>
              </a:rPr>
              <a:t>latest: Pulling from library/</a:t>
            </a:r>
            <a:r>
              <a:rPr lang="en-US" sz="1600" dirty="0" err="1">
                <a:latin typeface="Consolas" panose="020B0609020204030204" pitchFamily="49" charset="0"/>
              </a:rPr>
              <a:t>busybox</a:t>
            </a:r>
            <a:endParaRPr lang="en-US" sz="1600" dirty="0">
              <a:latin typeface="Consolas" panose="020B0609020204030204" pitchFamily="49" charset="0"/>
            </a:endParaRPr>
          </a:p>
          <a:p>
            <a:r>
              <a:rPr lang="en-US" sz="1600" dirty="0">
                <a:latin typeface="Consolas" panose="020B0609020204030204" pitchFamily="49" charset="0"/>
              </a:rPr>
              <a:t>75a0e65efd51: Pull complete</a:t>
            </a:r>
          </a:p>
          <a:p>
            <a:r>
              <a:rPr lang="en-US" sz="1600" dirty="0">
                <a:latin typeface="Consolas" panose="020B0609020204030204" pitchFamily="49" charset="0"/>
              </a:rPr>
              <a:t>Digest: sha256:d21b79794850b4b15d8d332b451d95351d14c951542942a816eea69c9e04b240</a:t>
            </a:r>
          </a:p>
          <a:p>
            <a:r>
              <a:rPr lang="en-US" sz="1600" dirty="0">
                <a:latin typeface="Consolas" panose="020B0609020204030204" pitchFamily="49" charset="0"/>
              </a:rPr>
              <a:t>Status: Downloaded newer image for </a:t>
            </a:r>
            <a:r>
              <a:rPr lang="en-US" sz="1600" dirty="0" err="1">
                <a:latin typeface="Consolas" panose="020B0609020204030204" pitchFamily="49" charset="0"/>
              </a:rPr>
              <a:t>busybox:latest</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a:latin typeface="Consolas" panose="020B0609020204030204" pitchFamily="49" charset="0"/>
              </a:rPr>
              <a:t>bobyuan@ubuntuvm1:~$ </a:t>
            </a:r>
            <a:r>
              <a:rPr lang="en-US" sz="1600" b="1" dirty="0">
                <a:latin typeface="Consolas" panose="020B0609020204030204" pitchFamily="49" charset="0"/>
              </a:rPr>
              <a:t>docker run </a:t>
            </a:r>
            <a:r>
              <a:rPr lang="en-US" sz="1600" b="1" dirty="0" err="1">
                <a:latin typeface="Consolas" panose="020B0609020204030204" pitchFamily="49" charset="0"/>
              </a:rPr>
              <a:t>busybox</a:t>
            </a:r>
            <a:r>
              <a:rPr lang="en-US" sz="1600" b="1" dirty="0">
                <a:latin typeface="Consolas" panose="020B0609020204030204" pitchFamily="49" charset="0"/>
              </a:rPr>
              <a:t> /bin/echo Hello Docker</a:t>
            </a:r>
          </a:p>
          <a:p>
            <a:r>
              <a:rPr lang="en-US" sz="1600" dirty="0">
                <a:latin typeface="Consolas" panose="020B0609020204030204" pitchFamily="49" charset="0"/>
              </a:rPr>
              <a:t>Hello Docker</a:t>
            </a:r>
          </a:p>
        </p:txBody>
      </p:sp>
    </p:spTree>
    <p:extLst>
      <p:ext uri="{BB962C8B-B14F-4D97-AF65-F5344CB8AC3E}">
        <p14:creationId xmlns:p14="http://schemas.microsoft.com/office/powerpoint/2010/main" val="385758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412-2136-4922-B7FF-9E4844A9F1B2}"/>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6C2AE042-ADEE-4CC4-A79B-9DE92565F767}"/>
              </a:ext>
            </a:extLst>
          </p:cNvPr>
          <p:cNvSpPr>
            <a:spLocks noGrp="1"/>
          </p:cNvSpPr>
          <p:nvPr>
            <p:ph idx="1"/>
          </p:nvPr>
        </p:nvSpPr>
        <p:spPr>
          <a:xfrm>
            <a:off x="762871" y="1894827"/>
            <a:ext cx="10815571" cy="2035906"/>
          </a:xfrm>
        </p:spPr>
        <p:txBody>
          <a:bodyPr>
            <a:normAutofit fontScale="92500"/>
          </a:bodyPr>
          <a:lstStyle/>
          <a:p>
            <a:r>
              <a:rPr lang="en-US" altLang="zh-CN" dirty="0"/>
              <a:t>Docker </a:t>
            </a:r>
            <a:r>
              <a:rPr lang="zh-CN" altLang="en-US" dirty="0"/>
              <a:t>使用镜像文件生成容器实例，容器实例本身也是一个文件，称为容器文件。也就是说，一旦容器生成，就会同时存在两个文件： 镜像文件和容器文件。关闭容器并不会删除容器文件，只是容器停止运行而已。</a:t>
            </a:r>
          </a:p>
          <a:p>
            <a:r>
              <a:rPr lang="zh-CN" altLang="en-US" dirty="0"/>
              <a:t>● 为了列出已经停止的容器，我们必须用 </a:t>
            </a:r>
            <a:r>
              <a:rPr lang="en-US" altLang="zh-CN" dirty="0"/>
              <a:t>docker </a:t>
            </a:r>
            <a:r>
              <a:rPr lang="en-US" altLang="zh-CN" dirty="0" err="1"/>
              <a:t>ps</a:t>
            </a:r>
            <a:r>
              <a:rPr lang="en-US" altLang="zh-CN" dirty="0"/>
              <a:t> --all </a:t>
            </a:r>
            <a:r>
              <a:rPr lang="zh-CN" altLang="en-US" dirty="0"/>
              <a:t>命令</a:t>
            </a:r>
            <a:endParaRPr lang="en-US" altLang="zh-CN" dirty="0"/>
          </a:p>
          <a:p>
            <a:r>
              <a:rPr lang="zh-CN" altLang="en-US" dirty="0"/>
              <a:t>● 终止运行的容器文件，依然会占据硬盘空间。为了清理干净，我们可以删除这个容器</a:t>
            </a:r>
          </a:p>
        </p:txBody>
      </p:sp>
      <p:sp>
        <p:nvSpPr>
          <p:cNvPr id="4" name="TextBox 3">
            <a:extLst>
              <a:ext uri="{FF2B5EF4-FFF2-40B4-BE49-F238E27FC236}">
                <a16:creationId xmlns:a16="http://schemas.microsoft.com/office/drawing/2014/main" id="{AA5DCA06-AF29-4138-8112-BD1B643BC705}"/>
              </a:ext>
            </a:extLst>
          </p:cNvPr>
          <p:cNvSpPr txBox="1"/>
          <p:nvPr/>
        </p:nvSpPr>
        <p:spPr>
          <a:xfrm>
            <a:off x="762871" y="4086182"/>
            <a:ext cx="10815571"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find the container, it should be stopped.</a:t>
            </a:r>
          </a:p>
          <a:p>
            <a:r>
              <a:rPr lang="en-US" sz="1600" dirty="0">
                <a:latin typeface="Consolas" panose="020B0609020204030204" pitchFamily="49" charset="0"/>
              </a:rPr>
              <a:t>bobyuan@ubuntuvm1:~$ </a:t>
            </a:r>
            <a:r>
              <a:rPr lang="en-US" sz="1600" b="1" dirty="0">
                <a:latin typeface="Consolas" panose="020B0609020204030204" pitchFamily="49" charset="0"/>
              </a:rPr>
              <a:t>docker </a:t>
            </a:r>
            <a:r>
              <a:rPr lang="en-US" sz="1600" b="1" dirty="0" err="1">
                <a:latin typeface="Consolas" panose="020B0609020204030204" pitchFamily="49" charset="0"/>
              </a:rPr>
              <a:t>ps</a:t>
            </a:r>
            <a:r>
              <a:rPr lang="en-US" sz="1600" b="1" dirty="0">
                <a:latin typeface="Consolas" panose="020B0609020204030204" pitchFamily="49" charset="0"/>
              </a:rPr>
              <a:t> --all</a:t>
            </a:r>
          </a:p>
          <a:p>
            <a:r>
              <a:rPr lang="en-US" sz="1600" dirty="0">
                <a:latin typeface="Consolas" panose="020B0609020204030204" pitchFamily="49" charset="0"/>
              </a:rPr>
              <a:t>CONTAINER ID  IMAGE    COMMAND                 CREATED        STATUS                    PORTS               NAMES</a:t>
            </a:r>
          </a:p>
          <a:p>
            <a:r>
              <a:rPr lang="en-US" sz="1600" dirty="0">
                <a:latin typeface="Consolas" panose="020B0609020204030204" pitchFamily="49" charset="0"/>
              </a:rPr>
              <a:t>efde27b6c4d5  </a:t>
            </a:r>
            <a:r>
              <a:rPr lang="en-US" sz="1600" dirty="0" err="1">
                <a:latin typeface="Consolas" panose="020B0609020204030204" pitchFamily="49" charset="0"/>
              </a:rPr>
              <a:t>busybox</a:t>
            </a:r>
            <a:r>
              <a:rPr lang="en-US" sz="1600" dirty="0">
                <a:latin typeface="Consolas" panose="020B0609020204030204" pitchFamily="49" charset="0"/>
              </a:rPr>
              <a:t>  "/bin/echo Hello Doc…"  6 seconds ago  Exited (0) 5 seconds ago                       </a:t>
            </a:r>
            <a:r>
              <a:rPr lang="en-US" sz="1600" dirty="0" err="1">
                <a:latin typeface="Consolas" panose="020B0609020204030204" pitchFamily="49" charset="0"/>
              </a:rPr>
              <a:t>happy_bassi</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a:solidFill>
                  <a:srgbClr val="00B050"/>
                </a:solidFill>
                <a:latin typeface="Consolas" panose="020B0609020204030204" pitchFamily="49" charset="0"/>
              </a:rPr>
              <a:t># remove the already stopped container by its ID.</a:t>
            </a:r>
          </a:p>
          <a:p>
            <a:r>
              <a:rPr lang="en-US" sz="1600" dirty="0">
                <a:latin typeface="Consolas" panose="020B0609020204030204" pitchFamily="49" charset="0"/>
              </a:rPr>
              <a:t>bobyuan@ubuntuvm1:~$ </a:t>
            </a:r>
            <a:r>
              <a:rPr lang="en-US" sz="1600" b="1" dirty="0">
                <a:latin typeface="Consolas" panose="020B0609020204030204" pitchFamily="49" charset="0"/>
              </a:rPr>
              <a:t>docker rm efde27b6c4d5</a:t>
            </a:r>
          </a:p>
          <a:p>
            <a:r>
              <a:rPr lang="en-US" sz="1600" dirty="0">
                <a:latin typeface="Consolas" panose="020B0609020204030204" pitchFamily="49" charset="0"/>
              </a:rPr>
              <a:t>efde27b6c4d5</a:t>
            </a:r>
          </a:p>
        </p:txBody>
      </p:sp>
    </p:spTree>
    <p:extLst>
      <p:ext uri="{BB962C8B-B14F-4D97-AF65-F5344CB8AC3E}">
        <p14:creationId xmlns:p14="http://schemas.microsoft.com/office/powerpoint/2010/main" val="81202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412-2136-4922-B7FF-9E4844A9F1B2}"/>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6C2AE042-ADEE-4CC4-A79B-9DE92565F767}"/>
              </a:ext>
            </a:extLst>
          </p:cNvPr>
          <p:cNvSpPr>
            <a:spLocks noGrp="1"/>
          </p:cNvSpPr>
          <p:nvPr>
            <p:ph idx="1"/>
          </p:nvPr>
        </p:nvSpPr>
        <p:spPr>
          <a:xfrm>
            <a:off x="762871" y="1894827"/>
            <a:ext cx="3417243" cy="4470347"/>
          </a:xfrm>
        </p:spPr>
        <p:txBody>
          <a:bodyPr>
            <a:normAutofit/>
          </a:bodyPr>
          <a:lstStyle/>
          <a:p>
            <a:r>
              <a:rPr lang="zh-CN" altLang="en-US" b="1" dirty="0"/>
              <a:t>常用</a:t>
            </a:r>
            <a:r>
              <a:rPr lang="en-US" altLang="zh-CN" b="1" dirty="0"/>
              <a:t>Docker</a:t>
            </a:r>
            <a:r>
              <a:rPr lang="zh-CN" altLang="en-US" b="1" dirty="0"/>
              <a:t>命令 </a:t>
            </a:r>
            <a:r>
              <a:rPr lang="en-US" altLang="zh-CN" b="1" dirty="0"/>
              <a:t>- 1/3</a:t>
            </a:r>
          </a:p>
          <a:p>
            <a:r>
              <a:rPr lang="en-US" altLang="zh-CN" dirty="0"/>
              <a:t>1. </a:t>
            </a:r>
            <a:r>
              <a:rPr lang="zh-CN" altLang="en-US" dirty="0"/>
              <a:t>如果要运行一个已经停止的容器。</a:t>
            </a:r>
            <a:endParaRPr lang="en-US" altLang="zh-CN" dirty="0"/>
          </a:p>
          <a:p>
            <a:r>
              <a:rPr lang="en-US" altLang="zh-CN" dirty="0"/>
              <a:t>2. </a:t>
            </a:r>
            <a:r>
              <a:rPr lang="zh-CN" altLang="en-US" dirty="0"/>
              <a:t>如果要进入一个正在运行的容器。</a:t>
            </a:r>
            <a:endParaRPr lang="en-US" altLang="zh-CN" dirty="0"/>
          </a:p>
          <a:p>
            <a:r>
              <a:rPr lang="en-US" altLang="zh-CN" dirty="0"/>
              <a:t>3. </a:t>
            </a:r>
            <a:r>
              <a:rPr lang="zh-CN" altLang="en-US" dirty="0"/>
              <a:t>如果要查看运行的容器里面的进程信息。</a:t>
            </a:r>
            <a:endParaRPr lang="en-US" altLang="zh-CN" dirty="0"/>
          </a:p>
          <a:p>
            <a:r>
              <a:rPr lang="en-US" altLang="zh-CN" dirty="0"/>
              <a:t>4. </a:t>
            </a:r>
            <a:r>
              <a:rPr lang="zh-CN" altLang="en-US" dirty="0"/>
              <a:t>如果要杀死当前正在运行的容器。对于那些不会自动终止的容器，可以使用 </a:t>
            </a:r>
            <a:r>
              <a:rPr lang="en-US" altLang="zh-CN" dirty="0"/>
              <a:t>kill </a:t>
            </a:r>
            <a:r>
              <a:rPr lang="zh-CN" altLang="en-US" dirty="0"/>
              <a:t>命令手动终止。</a:t>
            </a:r>
            <a:endParaRPr lang="en-US" altLang="zh-CN" dirty="0"/>
          </a:p>
          <a:p>
            <a:endParaRPr lang="zh-CN" altLang="en-US" dirty="0"/>
          </a:p>
        </p:txBody>
      </p:sp>
      <p:sp>
        <p:nvSpPr>
          <p:cNvPr id="4" name="TextBox 3">
            <a:extLst>
              <a:ext uri="{FF2B5EF4-FFF2-40B4-BE49-F238E27FC236}">
                <a16:creationId xmlns:a16="http://schemas.microsoft.com/office/drawing/2014/main" id="{AA5DCA06-AF29-4138-8112-BD1B643BC705}"/>
              </a:ext>
            </a:extLst>
          </p:cNvPr>
          <p:cNvSpPr txBox="1"/>
          <p:nvPr/>
        </p:nvSpPr>
        <p:spPr>
          <a:xfrm>
            <a:off x="4417619" y="2350703"/>
            <a:ext cx="7517081"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1. start the already stopped container, attach and interactive.</a:t>
            </a:r>
          </a:p>
          <a:p>
            <a:r>
              <a:rPr lang="en-US" sz="1600" dirty="0">
                <a:solidFill>
                  <a:schemeClr val="tx1"/>
                </a:solidFill>
                <a:latin typeface="Consolas" panose="020B0609020204030204" pitchFamily="49" charset="0"/>
              </a:rPr>
              <a:t>docker start -ai &lt;container&gt;</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2. launch the Bash shell into the container.</a:t>
            </a:r>
          </a:p>
          <a:p>
            <a:r>
              <a:rPr lang="en-US" sz="1600" dirty="0">
                <a:solidFill>
                  <a:schemeClr val="tx1"/>
                </a:solidFill>
                <a:latin typeface="Consolas" panose="020B0609020204030204" pitchFamily="49" charset="0"/>
              </a:rPr>
              <a:t>docker exec -it &lt;container&gt; /bin/bash</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3. display the running processes of a container</a:t>
            </a:r>
          </a:p>
          <a:p>
            <a:r>
              <a:rPr lang="en-US" sz="1600" dirty="0">
                <a:solidFill>
                  <a:schemeClr val="tx1"/>
                </a:solidFill>
                <a:latin typeface="Consolas" panose="020B0609020204030204" pitchFamily="49" charset="0"/>
              </a:rPr>
              <a:t>docker top &lt;container&gt;</a:t>
            </a:r>
          </a:p>
          <a:p>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4. kill specified container.</a:t>
            </a:r>
          </a:p>
          <a:p>
            <a:r>
              <a:rPr lang="en-US" sz="1600" dirty="0">
                <a:solidFill>
                  <a:schemeClr val="tx1"/>
                </a:solidFill>
                <a:latin typeface="Consolas" panose="020B0609020204030204" pitchFamily="49" charset="0"/>
              </a:rPr>
              <a:t>docker kill &lt;container&gt;</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kill all running containers.</a:t>
            </a:r>
          </a:p>
          <a:p>
            <a:r>
              <a:rPr lang="en-US" sz="1600" dirty="0">
                <a:solidFill>
                  <a:schemeClr val="tx1"/>
                </a:solidFill>
                <a:latin typeface="Consolas" panose="020B0609020204030204" pitchFamily="49" charset="0"/>
              </a:rPr>
              <a:t>docker kill $(docker </a:t>
            </a:r>
            <a:r>
              <a:rPr lang="en-US" sz="1600" dirty="0" err="1">
                <a:solidFill>
                  <a:schemeClr val="tx1"/>
                </a:solidFill>
                <a:latin typeface="Consolas" panose="020B0609020204030204" pitchFamily="49" charset="0"/>
              </a:rPr>
              <a:t>ps</a:t>
            </a:r>
            <a:r>
              <a:rPr lang="en-US" sz="1600" dirty="0">
                <a:solidFill>
                  <a:schemeClr val="tx1"/>
                </a:solidFill>
                <a:latin typeface="Consolas" panose="020B0609020204030204" pitchFamily="49" charset="0"/>
              </a:rPr>
              <a:t> -q) </a:t>
            </a:r>
          </a:p>
        </p:txBody>
      </p:sp>
    </p:spTree>
    <p:extLst>
      <p:ext uri="{BB962C8B-B14F-4D97-AF65-F5344CB8AC3E}">
        <p14:creationId xmlns:p14="http://schemas.microsoft.com/office/powerpoint/2010/main" val="90674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412-2136-4922-B7FF-9E4844A9F1B2}"/>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6C2AE042-ADEE-4CC4-A79B-9DE92565F767}"/>
              </a:ext>
            </a:extLst>
          </p:cNvPr>
          <p:cNvSpPr>
            <a:spLocks noGrp="1"/>
          </p:cNvSpPr>
          <p:nvPr>
            <p:ph idx="1"/>
          </p:nvPr>
        </p:nvSpPr>
        <p:spPr>
          <a:xfrm>
            <a:off x="762871" y="1894827"/>
            <a:ext cx="3417243" cy="4470347"/>
          </a:xfrm>
        </p:spPr>
        <p:txBody>
          <a:bodyPr>
            <a:normAutofit/>
          </a:bodyPr>
          <a:lstStyle/>
          <a:p>
            <a:r>
              <a:rPr lang="zh-CN" altLang="en-US" b="1" dirty="0"/>
              <a:t>常用</a:t>
            </a:r>
            <a:r>
              <a:rPr lang="en-US" altLang="zh-CN" b="1" dirty="0"/>
              <a:t>Docker</a:t>
            </a:r>
            <a:r>
              <a:rPr lang="zh-CN" altLang="en-US" b="1" dirty="0"/>
              <a:t>命令 </a:t>
            </a:r>
            <a:r>
              <a:rPr lang="en-US" altLang="zh-CN" b="1" dirty="0"/>
              <a:t>- 2/3</a:t>
            </a:r>
          </a:p>
          <a:p>
            <a:r>
              <a:rPr lang="en-US" altLang="zh-CN" dirty="0"/>
              <a:t>5. </a:t>
            </a:r>
            <a:r>
              <a:rPr lang="zh-CN" altLang="en-US" dirty="0"/>
              <a:t>如果要删除容器。注意必须先停止后再删除。</a:t>
            </a:r>
            <a:endParaRPr lang="en-US" altLang="zh-CN" dirty="0"/>
          </a:p>
          <a:p>
            <a:r>
              <a:rPr lang="en-US" altLang="zh-CN" dirty="0"/>
              <a:t>6. </a:t>
            </a:r>
            <a:r>
              <a:rPr lang="zh-CN" altLang="en-US" dirty="0"/>
              <a:t>如果要删除本地镜像。</a:t>
            </a:r>
            <a:endParaRPr lang="en-US" altLang="zh-CN" dirty="0"/>
          </a:p>
          <a:p>
            <a:pPr marL="0" indent="0">
              <a:buNone/>
            </a:pPr>
            <a:endParaRPr lang="zh-CN" altLang="en-US" dirty="0"/>
          </a:p>
        </p:txBody>
      </p:sp>
      <p:sp>
        <p:nvSpPr>
          <p:cNvPr id="4" name="TextBox 3">
            <a:extLst>
              <a:ext uri="{FF2B5EF4-FFF2-40B4-BE49-F238E27FC236}">
                <a16:creationId xmlns:a16="http://schemas.microsoft.com/office/drawing/2014/main" id="{AA5DCA06-AF29-4138-8112-BD1B643BC705}"/>
              </a:ext>
            </a:extLst>
          </p:cNvPr>
          <p:cNvSpPr txBox="1"/>
          <p:nvPr/>
        </p:nvSpPr>
        <p:spPr>
          <a:xfrm>
            <a:off x="4417619" y="2350703"/>
            <a:ext cx="7517081"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5. remove specified container.</a:t>
            </a:r>
          </a:p>
          <a:p>
            <a:r>
              <a:rPr lang="en-US" sz="1600" dirty="0">
                <a:solidFill>
                  <a:schemeClr val="tx1"/>
                </a:solidFill>
                <a:latin typeface="Consolas" panose="020B0609020204030204" pitchFamily="49" charset="0"/>
              </a:rPr>
              <a:t>docker rm &lt;container&gt;</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remove all running containers (kill before remove).</a:t>
            </a:r>
          </a:p>
          <a:p>
            <a:r>
              <a:rPr lang="en-US" sz="1600" dirty="0">
                <a:solidFill>
                  <a:schemeClr val="tx1"/>
                </a:solidFill>
                <a:latin typeface="Consolas" panose="020B0609020204030204" pitchFamily="49" charset="0"/>
              </a:rPr>
              <a:t>docker rm $(docker </a:t>
            </a:r>
            <a:r>
              <a:rPr lang="en-US" sz="1600" dirty="0" err="1">
                <a:solidFill>
                  <a:schemeClr val="tx1"/>
                </a:solidFill>
                <a:latin typeface="Consolas" panose="020B0609020204030204" pitchFamily="49" charset="0"/>
              </a:rPr>
              <a:t>ps</a:t>
            </a:r>
            <a:r>
              <a:rPr lang="en-US" sz="1600" dirty="0">
                <a:solidFill>
                  <a:schemeClr val="tx1"/>
                </a:solidFill>
                <a:latin typeface="Consolas" panose="020B0609020204030204" pitchFamily="49" charset="0"/>
              </a:rPr>
              <a:t> -a -q)</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6. remove specified image.</a:t>
            </a:r>
          </a:p>
          <a:p>
            <a:r>
              <a:rPr lang="en-US" sz="1600" dirty="0">
                <a:solidFill>
                  <a:schemeClr val="tx1"/>
                </a:solidFill>
                <a:latin typeface="Consolas" panose="020B0609020204030204" pitchFamily="49" charset="0"/>
              </a:rPr>
              <a:t>docker </a:t>
            </a:r>
            <a:r>
              <a:rPr lang="en-US" sz="1600" dirty="0" err="1">
                <a:solidFill>
                  <a:schemeClr val="tx1"/>
                </a:solidFill>
                <a:latin typeface="Consolas" panose="020B0609020204030204" pitchFamily="49" charset="0"/>
              </a:rPr>
              <a:t>rmi</a:t>
            </a:r>
            <a:r>
              <a:rPr lang="en-US" sz="1600" dirty="0">
                <a:solidFill>
                  <a:schemeClr val="tx1"/>
                </a:solidFill>
                <a:latin typeface="Consolas" panose="020B0609020204030204" pitchFamily="49" charset="0"/>
              </a:rPr>
              <a:t> &lt;image&gt;</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remove all existing images.</a:t>
            </a:r>
          </a:p>
          <a:p>
            <a:r>
              <a:rPr lang="en-US" sz="1600" dirty="0">
                <a:solidFill>
                  <a:schemeClr val="tx1"/>
                </a:solidFill>
                <a:latin typeface="Consolas" panose="020B0609020204030204" pitchFamily="49" charset="0"/>
              </a:rPr>
              <a:t>docker </a:t>
            </a:r>
            <a:r>
              <a:rPr lang="en-US" sz="1600" dirty="0" err="1">
                <a:solidFill>
                  <a:schemeClr val="tx1"/>
                </a:solidFill>
                <a:latin typeface="Consolas" panose="020B0609020204030204" pitchFamily="49" charset="0"/>
              </a:rPr>
              <a:t>rmi</a:t>
            </a:r>
            <a:r>
              <a:rPr lang="en-US" sz="1600" dirty="0">
                <a:solidFill>
                  <a:schemeClr val="tx1"/>
                </a:solidFill>
                <a:latin typeface="Consolas" panose="020B0609020204030204" pitchFamily="49" charset="0"/>
              </a:rPr>
              <a:t> $(docker images -a -q)</a:t>
            </a:r>
          </a:p>
          <a:p>
            <a:endParaRPr lang="en-US"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41423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412-2136-4922-B7FF-9E4844A9F1B2}"/>
              </a:ext>
            </a:extLst>
          </p:cNvPr>
          <p:cNvSpPr>
            <a:spLocks noGrp="1"/>
          </p:cNvSpPr>
          <p:nvPr>
            <p:ph type="title"/>
          </p:nvPr>
        </p:nvSpPr>
        <p:spPr/>
        <p:txBody>
          <a:bodyPr/>
          <a:lstStyle/>
          <a:p>
            <a:r>
              <a:rPr lang="en-US" dirty="0"/>
              <a:t>6.</a:t>
            </a:r>
            <a:r>
              <a:rPr lang="en-US" altLang="zh-CN" dirty="0"/>
              <a:t>3</a:t>
            </a:r>
            <a:r>
              <a:rPr lang="en-US" dirty="0"/>
              <a:t> </a:t>
            </a:r>
            <a:r>
              <a:rPr lang="zh-CN" altLang="en-US" dirty="0"/>
              <a:t>使用 </a:t>
            </a:r>
            <a:r>
              <a:rPr lang="en-US" altLang="zh-CN" dirty="0"/>
              <a:t>Docker</a:t>
            </a:r>
            <a:endParaRPr lang="en-US" dirty="0"/>
          </a:p>
        </p:txBody>
      </p:sp>
      <p:sp>
        <p:nvSpPr>
          <p:cNvPr id="3" name="Content Placeholder 2">
            <a:extLst>
              <a:ext uri="{FF2B5EF4-FFF2-40B4-BE49-F238E27FC236}">
                <a16:creationId xmlns:a16="http://schemas.microsoft.com/office/drawing/2014/main" id="{6C2AE042-ADEE-4CC4-A79B-9DE92565F767}"/>
              </a:ext>
            </a:extLst>
          </p:cNvPr>
          <p:cNvSpPr>
            <a:spLocks noGrp="1"/>
          </p:cNvSpPr>
          <p:nvPr>
            <p:ph idx="1"/>
          </p:nvPr>
        </p:nvSpPr>
        <p:spPr>
          <a:xfrm>
            <a:off x="762871" y="1894827"/>
            <a:ext cx="5486399" cy="4470347"/>
          </a:xfrm>
        </p:spPr>
        <p:txBody>
          <a:bodyPr>
            <a:normAutofit/>
          </a:bodyPr>
          <a:lstStyle/>
          <a:p>
            <a:r>
              <a:rPr lang="zh-CN" altLang="en-US" b="1" dirty="0"/>
              <a:t>常用</a:t>
            </a:r>
            <a:r>
              <a:rPr lang="en-US" altLang="zh-CN" b="1" dirty="0"/>
              <a:t>Docker</a:t>
            </a:r>
            <a:r>
              <a:rPr lang="zh-CN" altLang="en-US" b="1" dirty="0"/>
              <a:t>命令 </a:t>
            </a:r>
            <a:r>
              <a:rPr lang="en-US" altLang="zh-CN" b="1" dirty="0"/>
              <a:t>- 3/3</a:t>
            </a:r>
          </a:p>
          <a:p>
            <a:r>
              <a:rPr lang="zh-CN" altLang="en-US" dirty="0"/>
              <a:t>●查找镜像可以使用以下命令。</a:t>
            </a:r>
            <a:endParaRPr lang="en-US" altLang="zh-CN" dirty="0"/>
          </a:p>
          <a:p>
            <a:r>
              <a:rPr lang="zh-CN" altLang="en-US" dirty="0"/>
              <a:t>●查看镜像的历史版本。</a:t>
            </a:r>
            <a:endParaRPr lang="en-US" altLang="zh-CN" dirty="0"/>
          </a:p>
          <a:p>
            <a:r>
              <a:rPr lang="zh-CN" altLang="en-US" dirty="0"/>
              <a:t>●使用 </a:t>
            </a:r>
            <a:r>
              <a:rPr lang="en-US" altLang="zh-CN" dirty="0"/>
              <a:t>push </a:t>
            </a:r>
            <a:r>
              <a:rPr lang="zh-CN" altLang="en-US" dirty="0"/>
              <a:t>命令将镜像上传到仓库（</a:t>
            </a:r>
            <a:r>
              <a:rPr lang="en-US" altLang="zh-CN" dirty="0"/>
              <a:t>Docker registry</a:t>
            </a:r>
            <a:r>
              <a:rPr lang="zh-CN" altLang="en-US" dirty="0"/>
              <a:t>）。</a:t>
            </a:r>
            <a:endParaRPr lang="en-US" altLang="zh-CN" dirty="0"/>
          </a:p>
          <a:p>
            <a:br>
              <a:rPr lang="en-US" altLang="zh-CN" dirty="0"/>
            </a:br>
            <a:r>
              <a:rPr lang="zh-CN" altLang="en-US" dirty="0"/>
              <a:t>需要注意的一点是，为了隔离，我们应该使用 </a:t>
            </a:r>
            <a:r>
              <a:rPr lang="en-US" altLang="zh-CN" dirty="0"/>
              <a:t>(user)/(</a:t>
            </a:r>
            <a:r>
              <a:rPr lang="en-US" altLang="zh-CN" dirty="0" err="1"/>
              <a:t>repo_name</a:t>
            </a:r>
            <a:r>
              <a:rPr lang="en-US" altLang="zh-CN" dirty="0"/>
              <a:t>) </a:t>
            </a:r>
            <a:r>
              <a:rPr lang="zh-CN" altLang="en-US" dirty="0"/>
              <a:t>格式来命名存储的镜像。</a:t>
            </a:r>
            <a:endParaRPr lang="en-US" altLang="zh-CN" dirty="0"/>
          </a:p>
          <a:p>
            <a:pPr marL="0" indent="0">
              <a:buNone/>
            </a:pPr>
            <a:endParaRPr lang="zh-CN" altLang="en-US" dirty="0"/>
          </a:p>
        </p:txBody>
      </p:sp>
      <p:sp>
        <p:nvSpPr>
          <p:cNvPr id="4" name="TextBox 3">
            <a:extLst>
              <a:ext uri="{FF2B5EF4-FFF2-40B4-BE49-F238E27FC236}">
                <a16:creationId xmlns:a16="http://schemas.microsoft.com/office/drawing/2014/main" id="{AA5DCA06-AF29-4138-8112-BD1B643BC705}"/>
              </a:ext>
            </a:extLst>
          </p:cNvPr>
          <p:cNvSpPr txBox="1"/>
          <p:nvPr/>
        </p:nvSpPr>
        <p:spPr>
          <a:xfrm>
            <a:off x="6448301" y="2350703"/>
            <a:ext cx="5486399"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docker search &lt;image-name&gt;</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docker history &lt;</a:t>
            </a:r>
            <a:r>
              <a:rPr lang="en-US" sz="1600" dirty="0" err="1">
                <a:solidFill>
                  <a:schemeClr val="tx1"/>
                </a:solidFill>
                <a:latin typeface="Consolas" panose="020B0609020204030204" pitchFamily="49" charset="0"/>
              </a:rPr>
              <a:t>image_name</a:t>
            </a:r>
            <a:r>
              <a:rPr lang="en-US" sz="1600" dirty="0">
                <a:solidFill>
                  <a:schemeClr val="tx1"/>
                </a:solidFill>
                <a:latin typeface="Consolas" panose="020B0609020204030204" pitchFamily="49" charset="0"/>
              </a:rPr>
              <a:t>&gt;</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docker push &lt;</a:t>
            </a:r>
            <a:r>
              <a:rPr lang="en-US" sz="1600" dirty="0" err="1">
                <a:solidFill>
                  <a:schemeClr val="tx1"/>
                </a:solidFill>
                <a:latin typeface="Consolas" panose="020B0609020204030204" pitchFamily="49" charset="0"/>
              </a:rPr>
              <a:t>image_name</a:t>
            </a:r>
            <a:r>
              <a:rPr lang="en-US" sz="1600" dirty="0">
                <a:solidFill>
                  <a:schemeClr val="tx1"/>
                </a:solidFill>
                <a:latin typeface="Consolas" panose="020B0609020204030204" pitchFamily="49" charset="0"/>
              </a:rPr>
              <a:t>&gt;</a:t>
            </a:r>
          </a:p>
          <a:p>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0804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B0C-AA8D-43BE-8DC8-7B6DAAAC01E6}"/>
              </a:ext>
            </a:extLst>
          </p:cNvPr>
          <p:cNvSpPr>
            <a:spLocks noGrp="1"/>
          </p:cNvSpPr>
          <p:nvPr>
            <p:ph type="title"/>
          </p:nvPr>
        </p:nvSpPr>
        <p:spPr/>
        <p:txBody>
          <a:bodyPr/>
          <a:lstStyle/>
          <a:p>
            <a:r>
              <a:rPr lang="en-US" altLang="zh-CN" dirty="0"/>
              <a:t>6.4 </a:t>
            </a:r>
            <a:r>
              <a:rPr lang="zh-CN" altLang="en-US" dirty="0"/>
              <a:t>运行</a:t>
            </a:r>
            <a:r>
              <a:rPr lang="en-US" dirty="0"/>
              <a:t>Docker</a:t>
            </a:r>
          </a:p>
        </p:txBody>
      </p:sp>
      <p:sp>
        <p:nvSpPr>
          <p:cNvPr id="3" name="Content Placeholder 2">
            <a:extLst>
              <a:ext uri="{FF2B5EF4-FFF2-40B4-BE49-F238E27FC236}">
                <a16:creationId xmlns:a16="http://schemas.microsoft.com/office/drawing/2014/main" id="{6A4BBDC5-A554-496F-B62D-7053306B0F02}"/>
              </a:ext>
            </a:extLst>
          </p:cNvPr>
          <p:cNvSpPr>
            <a:spLocks noGrp="1"/>
          </p:cNvSpPr>
          <p:nvPr>
            <p:ph idx="1"/>
          </p:nvPr>
        </p:nvSpPr>
        <p:spPr>
          <a:xfrm>
            <a:off x="1024128" y="2286000"/>
            <a:ext cx="10143744" cy="1143000"/>
          </a:xfrm>
        </p:spPr>
        <p:txBody>
          <a:bodyPr>
            <a:normAutofit lnSpcReduction="10000"/>
          </a:bodyPr>
          <a:lstStyle/>
          <a:p>
            <a:r>
              <a:rPr lang="zh-CN" altLang="en-US" dirty="0"/>
              <a:t>在虚拟机 “</a:t>
            </a:r>
            <a:r>
              <a:rPr lang="en-US" dirty="0"/>
              <a:t>ubuntuvm1</a:t>
            </a:r>
            <a:r>
              <a:rPr lang="zh-CN" altLang="en-US" dirty="0"/>
              <a:t> ”的 </a:t>
            </a:r>
            <a:r>
              <a:rPr lang="en-US" dirty="0"/>
              <a:t>Docker </a:t>
            </a:r>
            <a:r>
              <a:rPr lang="zh-CN" altLang="en-US" dirty="0"/>
              <a:t>容器里面运行 </a:t>
            </a:r>
            <a:r>
              <a:rPr lang="en-US" dirty="0" err="1"/>
              <a:t>CounterWebApp</a:t>
            </a:r>
            <a:r>
              <a:rPr lang="en-US" dirty="0"/>
              <a:t> </a:t>
            </a:r>
            <a:r>
              <a:rPr lang="zh-CN" altLang="en-US" dirty="0"/>
              <a:t>应用程序。</a:t>
            </a:r>
            <a:endParaRPr lang="en-US" altLang="zh-CN" dirty="0"/>
          </a:p>
          <a:p>
            <a:r>
              <a:rPr lang="zh-CN" altLang="en-US" dirty="0"/>
              <a:t>●先登录虚拟机，将代码从 </a:t>
            </a:r>
            <a:r>
              <a:rPr lang="en-US" altLang="zh-CN" dirty="0"/>
              <a:t>GitLab </a:t>
            </a:r>
            <a:r>
              <a:rPr lang="zh-CN" altLang="en-US" dirty="0"/>
              <a:t>代码库克隆到本地并打包，生成 “</a:t>
            </a:r>
            <a:r>
              <a:rPr lang="en-US" altLang="zh-CN" dirty="0" err="1"/>
              <a:t>CounterWebApp.war</a:t>
            </a:r>
            <a:r>
              <a:rPr lang="en-US" altLang="zh-CN" dirty="0"/>
              <a:t>” </a:t>
            </a:r>
            <a:r>
              <a:rPr lang="zh-CN" altLang="en-US" dirty="0"/>
              <a:t>文件：</a:t>
            </a:r>
            <a:endParaRPr lang="en-US" dirty="0"/>
          </a:p>
        </p:txBody>
      </p:sp>
      <p:sp>
        <p:nvSpPr>
          <p:cNvPr id="4" name="TextBox 3">
            <a:extLst>
              <a:ext uri="{FF2B5EF4-FFF2-40B4-BE49-F238E27FC236}">
                <a16:creationId xmlns:a16="http://schemas.microsoft.com/office/drawing/2014/main" id="{5EFAA114-9420-4254-A99E-4318A332A90B}"/>
              </a:ext>
            </a:extLst>
          </p:cNvPr>
          <p:cNvSpPr txBox="1"/>
          <p:nvPr/>
        </p:nvSpPr>
        <p:spPr>
          <a:xfrm>
            <a:off x="1024128" y="3630168"/>
            <a:ext cx="10143744"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login "ubuntuvm1" VM as bobyuan.</a:t>
            </a:r>
          </a:p>
          <a:p>
            <a:r>
              <a:rPr lang="en-US" sz="1600" dirty="0">
                <a:solidFill>
                  <a:schemeClr val="tx1"/>
                </a:solidFill>
                <a:latin typeface="Consolas" panose="020B0609020204030204" pitchFamily="49" charset="0"/>
              </a:rPr>
              <a:t>cd ~</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git clone the </a:t>
            </a:r>
            <a:r>
              <a:rPr lang="en-US" sz="1600" dirty="0" err="1">
                <a:solidFill>
                  <a:srgbClr val="00B050"/>
                </a:solidFill>
                <a:latin typeface="Consolas" panose="020B0609020204030204" pitchFamily="49" charset="0"/>
              </a:rPr>
              <a:t>CounterWebApp</a:t>
            </a:r>
            <a:r>
              <a:rPr lang="en-US" sz="1600" dirty="0">
                <a:solidFill>
                  <a:srgbClr val="00B050"/>
                </a:solidFill>
                <a:latin typeface="Consolas" panose="020B0609020204030204" pitchFamily="49" charset="0"/>
              </a:rPr>
              <a:t>.</a:t>
            </a:r>
          </a:p>
          <a:p>
            <a:r>
              <a:rPr lang="en-US" sz="1600" dirty="0" err="1">
                <a:solidFill>
                  <a:schemeClr val="tx1"/>
                </a:solidFill>
                <a:latin typeface="Consolas" panose="020B0609020204030204" pitchFamily="49" charset="0"/>
              </a:rPr>
              <a:t>mkdir</a:t>
            </a:r>
            <a:r>
              <a:rPr lang="en-US" sz="1600" dirty="0">
                <a:solidFill>
                  <a:schemeClr val="tx1"/>
                </a:solidFill>
                <a:latin typeface="Consolas" panose="020B0609020204030204" pitchFamily="49" charset="0"/>
              </a:rPr>
              <a:t> -p </a:t>
            </a:r>
            <a:r>
              <a:rPr lang="en-US" sz="1600" dirty="0" err="1">
                <a:solidFill>
                  <a:schemeClr val="tx1"/>
                </a:solidFill>
                <a:latin typeface="Consolas" panose="020B0609020204030204" pitchFamily="49" charset="0"/>
              </a:rPr>
              <a:t>scm</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gitlab</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cd </a:t>
            </a:r>
            <a:r>
              <a:rPr lang="en-US" sz="1600" dirty="0" err="1">
                <a:solidFill>
                  <a:schemeClr val="tx1"/>
                </a:solidFill>
                <a:latin typeface="Consolas" panose="020B0609020204030204" pitchFamily="49" charset="0"/>
              </a:rPr>
              <a:t>scm</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gitlab</a:t>
            </a: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git clone https://gitlab.com/bobyuan/20190224_cloudappdev_code.git</a:t>
            </a:r>
          </a:p>
          <a:p>
            <a:r>
              <a:rPr lang="en-US" sz="1600" dirty="0">
                <a:solidFill>
                  <a:schemeClr val="tx1"/>
                </a:solidFill>
                <a:latin typeface="Consolas" panose="020B0609020204030204" pitchFamily="49" charset="0"/>
              </a:rPr>
              <a:t>cd 20190224_cloudappdev_code/</a:t>
            </a:r>
            <a:r>
              <a:rPr lang="en-US" sz="1600" dirty="0" err="1">
                <a:solidFill>
                  <a:schemeClr val="tx1"/>
                </a:solidFill>
                <a:latin typeface="Consolas" panose="020B0609020204030204" pitchFamily="49" charset="0"/>
              </a:rPr>
              <a:t>spring_maven_webapp</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CounterWebApp</a:t>
            </a: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build the release package</a:t>
            </a:r>
          </a:p>
          <a:p>
            <a:r>
              <a:rPr lang="en-US" sz="1600" dirty="0" err="1">
                <a:solidFill>
                  <a:schemeClr val="tx1"/>
                </a:solidFill>
                <a:latin typeface="Consolas" panose="020B0609020204030204" pitchFamily="49" charset="0"/>
              </a:rPr>
              <a:t>mvn</a:t>
            </a:r>
            <a:r>
              <a:rPr lang="en-US" sz="1600" dirty="0">
                <a:solidFill>
                  <a:schemeClr val="tx1"/>
                </a:solidFill>
                <a:latin typeface="Consolas" panose="020B0609020204030204" pitchFamily="49" charset="0"/>
              </a:rPr>
              <a:t> package</a:t>
            </a:r>
          </a:p>
        </p:txBody>
      </p:sp>
    </p:spTree>
    <p:extLst>
      <p:ext uri="{BB962C8B-B14F-4D97-AF65-F5344CB8AC3E}">
        <p14:creationId xmlns:p14="http://schemas.microsoft.com/office/powerpoint/2010/main" val="180507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44D-053B-4C51-AFF9-9D1EEEA6D65C}"/>
              </a:ext>
            </a:extLst>
          </p:cNvPr>
          <p:cNvSpPr>
            <a:spLocks noGrp="1"/>
          </p:cNvSpPr>
          <p:nvPr>
            <p:ph type="title"/>
          </p:nvPr>
        </p:nvSpPr>
        <p:spPr/>
        <p:txBody>
          <a:bodyPr/>
          <a:lstStyle/>
          <a:p>
            <a:r>
              <a:rPr lang="zh-CN" altLang="en-US" dirty="0"/>
              <a:t>内容提要</a:t>
            </a:r>
            <a:endParaRPr lang="en-US" dirty="0"/>
          </a:p>
        </p:txBody>
      </p:sp>
      <p:sp>
        <p:nvSpPr>
          <p:cNvPr id="3" name="Content Placeholder 2">
            <a:extLst>
              <a:ext uri="{FF2B5EF4-FFF2-40B4-BE49-F238E27FC236}">
                <a16:creationId xmlns:a16="http://schemas.microsoft.com/office/drawing/2014/main" id="{0B322661-714B-4D10-A56F-E50841562956}"/>
              </a:ext>
            </a:extLst>
          </p:cNvPr>
          <p:cNvSpPr>
            <a:spLocks noGrp="1"/>
          </p:cNvSpPr>
          <p:nvPr>
            <p:ph idx="1"/>
          </p:nvPr>
        </p:nvSpPr>
        <p:spPr/>
        <p:txBody>
          <a:bodyPr>
            <a:normAutofit/>
          </a:bodyPr>
          <a:lstStyle/>
          <a:p>
            <a:r>
              <a:rPr lang="zh-CN" altLang="en-US" b="1" dirty="0"/>
              <a:t>第</a:t>
            </a:r>
            <a:r>
              <a:rPr lang="en-US" altLang="zh-CN" b="1" dirty="0"/>
              <a:t>6</a:t>
            </a:r>
            <a:r>
              <a:rPr lang="zh-CN" altLang="en-US" b="1" dirty="0"/>
              <a:t>章 容器（</a:t>
            </a:r>
            <a:r>
              <a:rPr lang="en-US" altLang="zh-CN" b="1" dirty="0"/>
              <a:t>Docker</a:t>
            </a:r>
            <a:r>
              <a:rPr lang="zh-CN" altLang="en-US" b="1" dirty="0"/>
              <a:t>）</a:t>
            </a:r>
            <a:endParaRPr lang="en-US" altLang="zh-CN" b="1" dirty="0"/>
          </a:p>
          <a:p>
            <a:r>
              <a:rPr lang="en-US" altLang="zh-CN" dirty="0"/>
              <a:t>6.1 Docker </a:t>
            </a:r>
            <a:r>
              <a:rPr lang="zh-CN" altLang="en-US" dirty="0"/>
              <a:t>原理</a:t>
            </a:r>
            <a:endParaRPr lang="en-US" altLang="zh-CN" dirty="0"/>
          </a:p>
          <a:p>
            <a:r>
              <a:rPr lang="en-US" altLang="zh-CN" dirty="0"/>
              <a:t>6.2 </a:t>
            </a:r>
            <a:r>
              <a:rPr lang="zh-CN" altLang="en-US" dirty="0"/>
              <a:t>安装 </a:t>
            </a:r>
            <a:r>
              <a:rPr lang="en-US" altLang="zh-CN" dirty="0"/>
              <a:t>Docker</a:t>
            </a:r>
          </a:p>
          <a:p>
            <a:r>
              <a:rPr lang="en-US" altLang="zh-CN" dirty="0"/>
              <a:t>6.3 </a:t>
            </a:r>
            <a:r>
              <a:rPr lang="zh-CN" altLang="en-US" dirty="0"/>
              <a:t>使用 </a:t>
            </a:r>
            <a:r>
              <a:rPr lang="en-US" altLang="zh-CN" dirty="0"/>
              <a:t>Docker</a:t>
            </a:r>
          </a:p>
          <a:p>
            <a:r>
              <a:rPr lang="en-US" altLang="zh-CN" dirty="0"/>
              <a:t>6.4 </a:t>
            </a:r>
            <a:r>
              <a:rPr lang="zh-CN" altLang="en-US" dirty="0"/>
              <a:t>运行 </a:t>
            </a:r>
            <a:r>
              <a:rPr lang="en-US" altLang="zh-CN" dirty="0"/>
              <a:t>Docker</a:t>
            </a:r>
          </a:p>
          <a:p>
            <a:r>
              <a:rPr lang="en-US" altLang="zh-CN" dirty="0"/>
              <a:t>6.5 </a:t>
            </a:r>
            <a:r>
              <a:rPr lang="zh-CN" altLang="en-US" dirty="0"/>
              <a:t>生成 </a:t>
            </a:r>
            <a:r>
              <a:rPr lang="en-US" altLang="zh-CN" dirty="0"/>
              <a:t>Docker </a:t>
            </a:r>
            <a:r>
              <a:rPr lang="zh-CN" altLang="en-US" dirty="0"/>
              <a:t>镜像</a:t>
            </a:r>
            <a:endParaRPr lang="en-US" altLang="zh-CN" dirty="0"/>
          </a:p>
        </p:txBody>
      </p:sp>
    </p:spTree>
    <p:extLst>
      <p:ext uri="{BB962C8B-B14F-4D97-AF65-F5344CB8AC3E}">
        <p14:creationId xmlns:p14="http://schemas.microsoft.com/office/powerpoint/2010/main" val="239349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B0C-AA8D-43BE-8DC8-7B6DAAAC01E6}"/>
              </a:ext>
            </a:extLst>
          </p:cNvPr>
          <p:cNvSpPr>
            <a:spLocks noGrp="1"/>
          </p:cNvSpPr>
          <p:nvPr>
            <p:ph type="title"/>
          </p:nvPr>
        </p:nvSpPr>
        <p:spPr/>
        <p:txBody>
          <a:bodyPr/>
          <a:lstStyle/>
          <a:p>
            <a:r>
              <a:rPr lang="en-US" altLang="zh-CN" dirty="0"/>
              <a:t>6.4 </a:t>
            </a:r>
            <a:r>
              <a:rPr lang="zh-CN" altLang="en-US" dirty="0"/>
              <a:t>运行</a:t>
            </a:r>
            <a:r>
              <a:rPr lang="en-US" dirty="0"/>
              <a:t>Docker</a:t>
            </a:r>
          </a:p>
        </p:txBody>
      </p:sp>
      <p:sp>
        <p:nvSpPr>
          <p:cNvPr id="3" name="Content Placeholder 2">
            <a:extLst>
              <a:ext uri="{FF2B5EF4-FFF2-40B4-BE49-F238E27FC236}">
                <a16:creationId xmlns:a16="http://schemas.microsoft.com/office/drawing/2014/main" id="{6A4BBDC5-A554-496F-B62D-7053306B0F02}"/>
              </a:ext>
            </a:extLst>
          </p:cNvPr>
          <p:cNvSpPr>
            <a:spLocks noGrp="1"/>
          </p:cNvSpPr>
          <p:nvPr>
            <p:ph idx="1"/>
          </p:nvPr>
        </p:nvSpPr>
        <p:spPr>
          <a:xfrm>
            <a:off x="1024128" y="2286000"/>
            <a:ext cx="10143744" cy="2392878"/>
          </a:xfrm>
        </p:spPr>
        <p:txBody>
          <a:bodyPr>
            <a:normAutofit/>
          </a:bodyPr>
          <a:lstStyle/>
          <a:p>
            <a:r>
              <a:rPr lang="zh-CN" altLang="en-US" dirty="0"/>
              <a:t>●运行 </a:t>
            </a:r>
            <a:r>
              <a:rPr lang="en-US" altLang="zh-CN" dirty="0"/>
              <a:t>Docker </a:t>
            </a:r>
            <a:r>
              <a:rPr lang="zh-CN" altLang="en-US" dirty="0"/>
              <a:t>命令，以 </a:t>
            </a:r>
            <a:r>
              <a:rPr lang="en-US" altLang="zh-CN" dirty="0"/>
              <a:t>tomcat </a:t>
            </a:r>
            <a:r>
              <a:rPr lang="zh-CN" altLang="en-US" dirty="0"/>
              <a:t>镜像为模板运行起来一个指定名称为 “</a:t>
            </a:r>
            <a:r>
              <a:rPr lang="en-US" altLang="zh-CN" dirty="0" err="1"/>
              <a:t>tomcatserver</a:t>
            </a:r>
            <a:r>
              <a:rPr lang="zh-CN" altLang="en-US" dirty="0"/>
              <a:t> ”的容器，并配置了虚拟机“</a:t>
            </a:r>
            <a:r>
              <a:rPr lang="en-US" altLang="zh-CN" dirty="0"/>
              <a:t>ubuntuvm1</a:t>
            </a:r>
            <a:r>
              <a:rPr lang="zh-CN" altLang="en-US" dirty="0"/>
              <a:t> ”的</a:t>
            </a:r>
            <a:r>
              <a:rPr lang="en-US" altLang="zh-CN" dirty="0"/>
              <a:t>80</a:t>
            </a:r>
            <a:r>
              <a:rPr lang="zh-CN" altLang="en-US" dirty="0"/>
              <a:t>端口到容器内</a:t>
            </a:r>
            <a:r>
              <a:rPr lang="en-US" altLang="zh-CN" dirty="0"/>
              <a:t>8080</a:t>
            </a:r>
            <a:r>
              <a:rPr lang="zh-CN" altLang="en-US" dirty="0"/>
              <a:t>端口的端口映射。</a:t>
            </a:r>
            <a:endParaRPr lang="en-US" altLang="zh-CN" dirty="0"/>
          </a:p>
          <a:p>
            <a:endParaRPr lang="en-US" dirty="0"/>
          </a:p>
          <a:p>
            <a:r>
              <a:rPr lang="zh-CN" altLang="en-US" dirty="0"/>
              <a:t>运行命令后，我们将进入到容器内。我们可以在 </a:t>
            </a:r>
            <a:r>
              <a:rPr lang="en-US" altLang="zh-CN" dirty="0"/>
              <a:t>Shell </a:t>
            </a:r>
            <a:r>
              <a:rPr lang="zh-CN" altLang="en-US" dirty="0"/>
              <a:t>的提示符上看到，自己是 </a:t>
            </a:r>
            <a:r>
              <a:rPr lang="en-US" altLang="zh-CN" dirty="0"/>
              <a:t>root </a:t>
            </a:r>
            <a:r>
              <a:rPr lang="zh-CN" altLang="en-US" dirty="0"/>
              <a:t>用户，而主机名变成了一串数字，这串数字实际上是此容器的 </a:t>
            </a:r>
            <a:r>
              <a:rPr lang="en-US" altLang="zh-CN" dirty="0"/>
              <a:t>Container ID</a:t>
            </a:r>
            <a:r>
              <a:rPr lang="zh-CN" altLang="en-US" dirty="0"/>
              <a:t>。</a:t>
            </a:r>
            <a:endParaRPr lang="en-US" dirty="0"/>
          </a:p>
        </p:txBody>
      </p:sp>
      <p:sp>
        <p:nvSpPr>
          <p:cNvPr id="4" name="TextBox 3">
            <a:extLst>
              <a:ext uri="{FF2B5EF4-FFF2-40B4-BE49-F238E27FC236}">
                <a16:creationId xmlns:a16="http://schemas.microsoft.com/office/drawing/2014/main" id="{5EFAA114-9420-4254-A99E-4318A332A90B}"/>
              </a:ext>
            </a:extLst>
          </p:cNvPr>
          <p:cNvSpPr txBox="1"/>
          <p:nvPr/>
        </p:nvSpPr>
        <p:spPr>
          <a:xfrm>
            <a:off x="1024128" y="4880046"/>
            <a:ext cx="1014374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download and run "</a:t>
            </a:r>
            <a:r>
              <a:rPr lang="en-US" sz="1600" dirty="0" err="1">
                <a:solidFill>
                  <a:srgbClr val="00B050"/>
                </a:solidFill>
                <a:latin typeface="Consolas" panose="020B0609020204030204" pitchFamily="49" charset="0"/>
              </a:rPr>
              <a:t>tomcatserver</a:t>
            </a:r>
            <a:r>
              <a:rPr lang="en-US" sz="1600" dirty="0">
                <a:solidFill>
                  <a:srgbClr val="00B050"/>
                </a:solidFill>
                <a:latin typeface="Consolas" panose="020B0609020204030204" pitchFamily="49" charset="0"/>
              </a:rPr>
              <a:t>" container (Apache Tomcat/8.5.32).</a:t>
            </a:r>
          </a:p>
          <a:p>
            <a:r>
              <a:rPr lang="en-US" sz="1600" dirty="0">
                <a:solidFill>
                  <a:schemeClr val="tx1"/>
                </a:solidFill>
                <a:latin typeface="Consolas" panose="020B0609020204030204" pitchFamily="49" charset="0"/>
              </a:rPr>
              <a:t>docker run -it --name </a:t>
            </a:r>
            <a:r>
              <a:rPr lang="en-US" sz="1600" dirty="0" err="1">
                <a:solidFill>
                  <a:schemeClr val="tx1"/>
                </a:solidFill>
                <a:latin typeface="Consolas" panose="020B0609020204030204" pitchFamily="49" charset="0"/>
              </a:rPr>
              <a:t>tomcatserver</a:t>
            </a:r>
            <a:r>
              <a:rPr lang="en-US" sz="1600" dirty="0">
                <a:solidFill>
                  <a:schemeClr val="tx1"/>
                </a:solidFill>
                <a:latin typeface="Consolas" panose="020B0609020204030204" pitchFamily="49" charset="0"/>
              </a:rPr>
              <a:t> -p 80:8080 tomcat /bin/bash</a:t>
            </a:r>
          </a:p>
          <a:p>
            <a:endParaRPr lang="en-US" sz="1600" dirty="0">
              <a:solidFill>
                <a:srgbClr val="00B050"/>
              </a:solidFill>
              <a:latin typeface="Consolas" panose="020B0609020204030204" pitchFamily="49" charset="0"/>
            </a:endParaRPr>
          </a:p>
          <a:p>
            <a:r>
              <a:rPr lang="en-US" sz="1600" dirty="0">
                <a:solidFill>
                  <a:srgbClr val="00B050"/>
                </a:solidFill>
                <a:latin typeface="Consolas" panose="020B0609020204030204" pitchFamily="49" charset="0"/>
              </a:rPr>
              <a:t># Note: in case you have the container existed, just start it as below.</a:t>
            </a:r>
          </a:p>
          <a:p>
            <a:r>
              <a:rPr lang="en-US" sz="1600" dirty="0">
                <a:solidFill>
                  <a:srgbClr val="00B050"/>
                </a:solidFill>
                <a:latin typeface="Consolas" panose="020B0609020204030204" pitchFamily="49" charset="0"/>
              </a:rPr>
              <a:t># docker start -ai </a:t>
            </a:r>
            <a:r>
              <a:rPr lang="en-US" sz="1600" dirty="0" err="1">
                <a:solidFill>
                  <a:srgbClr val="00B050"/>
                </a:solidFill>
                <a:latin typeface="Consolas" panose="020B0609020204030204" pitchFamily="49" charset="0"/>
              </a:rPr>
              <a:t>tomcatserver</a:t>
            </a:r>
            <a:endParaRPr lang="en-US"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7224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B0C-AA8D-43BE-8DC8-7B6DAAAC01E6}"/>
              </a:ext>
            </a:extLst>
          </p:cNvPr>
          <p:cNvSpPr>
            <a:spLocks noGrp="1"/>
          </p:cNvSpPr>
          <p:nvPr>
            <p:ph type="title"/>
          </p:nvPr>
        </p:nvSpPr>
        <p:spPr/>
        <p:txBody>
          <a:bodyPr/>
          <a:lstStyle/>
          <a:p>
            <a:r>
              <a:rPr lang="en-US" altLang="zh-CN" dirty="0"/>
              <a:t>6.4 </a:t>
            </a:r>
            <a:r>
              <a:rPr lang="zh-CN" altLang="en-US" dirty="0"/>
              <a:t>运行</a:t>
            </a:r>
            <a:r>
              <a:rPr lang="en-US" dirty="0"/>
              <a:t>Docker</a:t>
            </a:r>
          </a:p>
        </p:txBody>
      </p:sp>
      <p:sp>
        <p:nvSpPr>
          <p:cNvPr id="3" name="Content Placeholder 2">
            <a:extLst>
              <a:ext uri="{FF2B5EF4-FFF2-40B4-BE49-F238E27FC236}">
                <a16:creationId xmlns:a16="http://schemas.microsoft.com/office/drawing/2014/main" id="{6A4BBDC5-A554-496F-B62D-7053306B0F02}"/>
              </a:ext>
            </a:extLst>
          </p:cNvPr>
          <p:cNvSpPr>
            <a:spLocks noGrp="1"/>
          </p:cNvSpPr>
          <p:nvPr>
            <p:ph idx="1"/>
          </p:nvPr>
        </p:nvSpPr>
        <p:spPr>
          <a:xfrm>
            <a:off x="1024128" y="1899392"/>
            <a:ext cx="10143744" cy="872836"/>
          </a:xfrm>
        </p:spPr>
        <p:txBody>
          <a:bodyPr>
            <a:normAutofit/>
          </a:bodyPr>
          <a:lstStyle/>
          <a:p>
            <a:r>
              <a:rPr lang="zh-CN" altLang="en-US" dirty="0"/>
              <a:t>●我们在 </a:t>
            </a:r>
            <a:r>
              <a:rPr lang="en-US" altLang="zh-CN" dirty="0"/>
              <a:t>Container </a:t>
            </a:r>
            <a:r>
              <a:rPr lang="zh-CN" altLang="en-US" dirty="0"/>
              <a:t>里面执行下面的命令，启动 </a:t>
            </a:r>
            <a:r>
              <a:rPr lang="en-US" altLang="zh-CN" dirty="0"/>
              <a:t>Tomcat </a:t>
            </a:r>
            <a:r>
              <a:rPr lang="zh-CN" altLang="en-US" dirty="0"/>
              <a:t>服务。启动后，屏幕将输出很多日志信息然后停住了，它其实是 </a:t>
            </a:r>
            <a:r>
              <a:rPr lang="en-US" altLang="zh-CN" dirty="0"/>
              <a:t>Tomcat </a:t>
            </a:r>
            <a:r>
              <a:rPr lang="zh-CN" altLang="en-US" dirty="0"/>
              <a:t>服务的屏幕输出。</a:t>
            </a:r>
            <a:endParaRPr lang="en-US" dirty="0"/>
          </a:p>
        </p:txBody>
      </p:sp>
      <p:sp>
        <p:nvSpPr>
          <p:cNvPr id="4" name="TextBox 3">
            <a:extLst>
              <a:ext uri="{FF2B5EF4-FFF2-40B4-BE49-F238E27FC236}">
                <a16:creationId xmlns:a16="http://schemas.microsoft.com/office/drawing/2014/main" id="{5EFAA114-9420-4254-A99E-4318A332A90B}"/>
              </a:ext>
            </a:extLst>
          </p:cNvPr>
          <p:cNvSpPr txBox="1"/>
          <p:nvPr/>
        </p:nvSpPr>
        <p:spPr>
          <a:xfrm>
            <a:off x="1024128" y="2626035"/>
            <a:ext cx="1014374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start Tomcat server ($CATALINA_HOME=/</a:t>
            </a:r>
            <a:r>
              <a:rPr lang="en-US" sz="1600" dirty="0" err="1">
                <a:solidFill>
                  <a:srgbClr val="00B050"/>
                </a:solidFill>
                <a:latin typeface="Consolas" panose="020B0609020204030204" pitchFamily="49" charset="0"/>
              </a:rPr>
              <a:t>usr</a:t>
            </a:r>
            <a:r>
              <a:rPr lang="en-US" sz="1600" dirty="0">
                <a:solidFill>
                  <a:srgbClr val="00B050"/>
                </a:solidFill>
                <a:latin typeface="Consolas" panose="020B0609020204030204" pitchFamily="49" charset="0"/>
              </a:rPr>
              <a:t>/local/tomcat)</a:t>
            </a:r>
          </a:p>
          <a:p>
            <a:r>
              <a:rPr lang="en-US" sz="1600" dirty="0">
                <a:solidFill>
                  <a:schemeClr val="tx1"/>
                </a:solidFill>
                <a:latin typeface="Consolas" panose="020B0609020204030204" pitchFamily="49" charset="0"/>
              </a:rPr>
              <a:t>cd $CATALINA_HOME/bin</a:t>
            </a:r>
          </a:p>
          <a:p>
            <a:r>
              <a:rPr lang="en-US" sz="1600" dirty="0">
                <a:solidFill>
                  <a:schemeClr val="tx1"/>
                </a:solidFill>
                <a:latin typeface="Consolas" panose="020B0609020204030204" pitchFamily="49" charset="0"/>
              </a:rPr>
              <a:t>./catalina.sh run</a:t>
            </a:r>
          </a:p>
          <a:p>
            <a:r>
              <a:rPr lang="en-US" sz="1600" dirty="0">
                <a:solidFill>
                  <a:srgbClr val="00B050"/>
                </a:solidFill>
                <a:latin typeface="Consolas" panose="020B0609020204030204" pitchFamily="49" charset="0"/>
              </a:rPr>
              <a:t># we can now access the Tomcat server via link:  http://&lt;ubuntuvm1&gt;:80</a:t>
            </a:r>
          </a:p>
          <a:p>
            <a:r>
              <a:rPr lang="en-US" sz="1600" dirty="0">
                <a:solidFill>
                  <a:srgbClr val="00B050"/>
                </a:solidFill>
                <a:latin typeface="Consolas" panose="020B0609020204030204" pitchFamily="49" charset="0"/>
              </a:rPr>
              <a:t># press </a:t>
            </a:r>
            <a:r>
              <a:rPr lang="en-US" sz="1600" dirty="0" err="1">
                <a:solidFill>
                  <a:srgbClr val="00B050"/>
                </a:solidFill>
                <a:latin typeface="Consolas" panose="020B0609020204030204" pitchFamily="49" charset="0"/>
              </a:rPr>
              <a:t>Ctrl+C</a:t>
            </a:r>
            <a:r>
              <a:rPr lang="en-US" sz="1600" dirty="0">
                <a:solidFill>
                  <a:srgbClr val="00B050"/>
                </a:solidFill>
                <a:latin typeface="Consolas" panose="020B0609020204030204" pitchFamily="49" charset="0"/>
              </a:rPr>
              <a:t> to stop Tomcat server.</a:t>
            </a:r>
          </a:p>
        </p:txBody>
      </p:sp>
      <p:sp>
        <p:nvSpPr>
          <p:cNvPr id="5" name="Content Placeholder 2">
            <a:extLst>
              <a:ext uri="{FF2B5EF4-FFF2-40B4-BE49-F238E27FC236}">
                <a16:creationId xmlns:a16="http://schemas.microsoft.com/office/drawing/2014/main" id="{2BE6B5FA-C74D-4693-88C8-7E538D3EF203}"/>
              </a:ext>
            </a:extLst>
          </p:cNvPr>
          <p:cNvSpPr txBox="1">
            <a:spLocks/>
          </p:cNvSpPr>
          <p:nvPr/>
        </p:nvSpPr>
        <p:spPr>
          <a:xfrm>
            <a:off x="1024128" y="4239699"/>
            <a:ext cx="10143744" cy="87283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屏幕输出示例如下。在最后</a:t>
            </a:r>
            <a:r>
              <a:rPr lang="en-US" altLang="zh-CN" dirty="0"/>
              <a:t>3</a:t>
            </a:r>
            <a:r>
              <a:rPr lang="zh-CN" altLang="en-US" dirty="0"/>
              <a:t>行，它显示容器内的 </a:t>
            </a:r>
            <a:r>
              <a:rPr lang="en-US" altLang="zh-CN" dirty="0"/>
              <a:t>Tomcat </a:t>
            </a:r>
            <a:r>
              <a:rPr lang="zh-CN" altLang="en-US" dirty="0"/>
              <a:t>服务侦听于</a:t>
            </a:r>
            <a:r>
              <a:rPr lang="en-US" altLang="zh-CN" dirty="0"/>
              <a:t>8080</a:t>
            </a:r>
            <a:r>
              <a:rPr lang="zh-CN" altLang="en-US" dirty="0"/>
              <a:t>端口（即：</a:t>
            </a:r>
            <a:r>
              <a:rPr lang="en-US" altLang="zh-CN" dirty="0"/>
              <a:t>"http-nio-8080"</a:t>
            </a:r>
            <a:r>
              <a:rPr lang="zh-CN" altLang="en-US" dirty="0"/>
              <a:t>）。</a:t>
            </a:r>
          </a:p>
        </p:txBody>
      </p:sp>
      <p:sp>
        <p:nvSpPr>
          <p:cNvPr id="6" name="TextBox 5">
            <a:extLst>
              <a:ext uri="{FF2B5EF4-FFF2-40B4-BE49-F238E27FC236}">
                <a16:creationId xmlns:a16="http://schemas.microsoft.com/office/drawing/2014/main" id="{FE5E5BBA-F545-4739-8DD9-106FFF83D23B}"/>
              </a:ext>
            </a:extLst>
          </p:cNvPr>
          <p:cNvSpPr txBox="1"/>
          <p:nvPr/>
        </p:nvSpPr>
        <p:spPr>
          <a:xfrm>
            <a:off x="1024128" y="4898506"/>
            <a:ext cx="10143744"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23-Apr-2019 02:35:16.634 INFO [main] </a:t>
            </a:r>
            <a:r>
              <a:rPr lang="en-US" sz="1600" dirty="0" err="1">
                <a:solidFill>
                  <a:schemeClr val="tx1"/>
                </a:solidFill>
                <a:latin typeface="Consolas" panose="020B0609020204030204" pitchFamily="49" charset="0"/>
              </a:rPr>
              <a:t>org.apache.coyote.AbstractProtocol.start</a:t>
            </a:r>
            <a:r>
              <a:rPr lang="en-US" sz="1600" dirty="0">
                <a:solidFill>
                  <a:schemeClr val="tx1"/>
                </a:solidFill>
                <a:latin typeface="Consolas" panose="020B0609020204030204" pitchFamily="49" charset="0"/>
              </a:rPr>
              <a:t> Starting </a:t>
            </a:r>
            <a:r>
              <a:rPr lang="en-US" sz="1600" dirty="0" err="1">
                <a:solidFill>
                  <a:schemeClr val="tx1"/>
                </a:solidFill>
                <a:latin typeface="Consolas" panose="020B0609020204030204" pitchFamily="49" charset="0"/>
              </a:rPr>
              <a:t>ProtocolHandler</a:t>
            </a:r>
            <a:r>
              <a:rPr lang="en-US" sz="1600" dirty="0">
                <a:solidFill>
                  <a:schemeClr val="tx1"/>
                </a:solidFill>
                <a:latin typeface="Consolas" panose="020B0609020204030204" pitchFamily="49" charset="0"/>
              </a:rPr>
              <a:t> ["http-nio-8080"]</a:t>
            </a:r>
          </a:p>
          <a:p>
            <a:r>
              <a:rPr lang="en-US" sz="1600" dirty="0">
                <a:solidFill>
                  <a:schemeClr val="tx1"/>
                </a:solidFill>
                <a:latin typeface="Consolas" panose="020B0609020204030204" pitchFamily="49" charset="0"/>
              </a:rPr>
              <a:t>23-Apr-2019 02:35:16.668 INFO [main] </a:t>
            </a:r>
            <a:r>
              <a:rPr lang="en-US" sz="1600" dirty="0" err="1">
                <a:solidFill>
                  <a:schemeClr val="tx1"/>
                </a:solidFill>
                <a:latin typeface="Consolas" panose="020B0609020204030204" pitchFamily="49" charset="0"/>
              </a:rPr>
              <a:t>org.apache.coyote.AbstractProtocol.start</a:t>
            </a:r>
            <a:r>
              <a:rPr lang="en-US" sz="1600" dirty="0">
                <a:solidFill>
                  <a:schemeClr val="tx1"/>
                </a:solidFill>
                <a:latin typeface="Consolas" panose="020B0609020204030204" pitchFamily="49" charset="0"/>
              </a:rPr>
              <a:t> Starting </a:t>
            </a:r>
            <a:r>
              <a:rPr lang="en-US" sz="1600" dirty="0" err="1">
                <a:solidFill>
                  <a:schemeClr val="tx1"/>
                </a:solidFill>
                <a:latin typeface="Consolas" panose="020B0609020204030204" pitchFamily="49" charset="0"/>
              </a:rPr>
              <a:t>ProtocolHandler</a:t>
            </a:r>
            <a:r>
              <a:rPr lang="en-US" sz="1600" dirty="0">
                <a:solidFill>
                  <a:schemeClr val="tx1"/>
                </a:solidFill>
                <a:latin typeface="Consolas" panose="020B0609020204030204" pitchFamily="49" charset="0"/>
              </a:rPr>
              <a:t> ["ajp-nio-8009"]</a:t>
            </a:r>
          </a:p>
          <a:p>
            <a:r>
              <a:rPr lang="en-US" sz="1600" dirty="0">
                <a:solidFill>
                  <a:schemeClr val="tx1"/>
                </a:solidFill>
                <a:latin typeface="Consolas" panose="020B0609020204030204" pitchFamily="49" charset="0"/>
              </a:rPr>
              <a:t>23-Apr-2019 02:35:16.689 INFO [main] </a:t>
            </a:r>
            <a:r>
              <a:rPr lang="en-US" sz="1600" dirty="0" err="1">
                <a:solidFill>
                  <a:schemeClr val="tx1"/>
                </a:solidFill>
                <a:latin typeface="Consolas" panose="020B0609020204030204" pitchFamily="49" charset="0"/>
              </a:rPr>
              <a:t>org.apache.catalina.startup.Catalina.start</a:t>
            </a:r>
            <a:r>
              <a:rPr lang="en-US" sz="1600" dirty="0">
                <a:solidFill>
                  <a:schemeClr val="tx1"/>
                </a:solidFill>
                <a:latin typeface="Consolas" panose="020B0609020204030204" pitchFamily="49" charset="0"/>
              </a:rPr>
              <a:t> Server startup in 1725 </a:t>
            </a:r>
            <a:r>
              <a:rPr lang="en-US" sz="1600" dirty="0" err="1">
                <a:solidFill>
                  <a:schemeClr val="tx1"/>
                </a:solidFill>
                <a:latin typeface="Consolas" panose="020B0609020204030204" pitchFamily="49" charset="0"/>
              </a:rPr>
              <a:t>ms</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65409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B0C-AA8D-43BE-8DC8-7B6DAAAC01E6}"/>
              </a:ext>
            </a:extLst>
          </p:cNvPr>
          <p:cNvSpPr>
            <a:spLocks noGrp="1"/>
          </p:cNvSpPr>
          <p:nvPr>
            <p:ph type="title"/>
          </p:nvPr>
        </p:nvSpPr>
        <p:spPr/>
        <p:txBody>
          <a:bodyPr/>
          <a:lstStyle/>
          <a:p>
            <a:r>
              <a:rPr lang="en-US" altLang="zh-CN" dirty="0"/>
              <a:t>6.4 </a:t>
            </a:r>
            <a:r>
              <a:rPr lang="zh-CN" altLang="en-US" dirty="0"/>
              <a:t>运行</a:t>
            </a:r>
            <a:r>
              <a:rPr lang="en-US" dirty="0"/>
              <a:t>Docker</a:t>
            </a:r>
          </a:p>
        </p:txBody>
      </p:sp>
      <p:sp>
        <p:nvSpPr>
          <p:cNvPr id="3" name="Content Placeholder 2">
            <a:extLst>
              <a:ext uri="{FF2B5EF4-FFF2-40B4-BE49-F238E27FC236}">
                <a16:creationId xmlns:a16="http://schemas.microsoft.com/office/drawing/2014/main" id="{6A4BBDC5-A554-496F-B62D-7053306B0F02}"/>
              </a:ext>
            </a:extLst>
          </p:cNvPr>
          <p:cNvSpPr>
            <a:spLocks noGrp="1"/>
          </p:cNvSpPr>
          <p:nvPr>
            <p:ph idx="1"/>
          </p:nvPr>
        </p:nvSpPr>
        <p:spPr>
          <a:xfrm>
            <a:off x="1024128" y="1899392"/>
            <a:ext cx="10143744" cy="872836"/>
          </a:xfrm>
        </p:spPr>
        <p:txBody>
          <a:bodyPr>
            <a:normAutofit/>
          </a:bodyPr>
          <a:lstStyle/>
          <a:p>
            <a:r>
              <a:rPr lang="zh-CN" altLang="en-US" dirty="0"/>
              <a:t>容器内的 </a:t>
            </a:r>
            <a:r>
              <a:rPr lang="en-US" altLang="zh-CN" dirty="0"/>
              <a:t>Tomcat </a:t>
            </a:r>
            <a:r>
              <a:rPr lang="zh-CN" altLang="en-US" dirty="0"/>
              <a:t>侦测到“</a:t>
            </a:r>
            <a:r>
              <a:rPr lang="en-US" altLang="zh-CN" dirty="0" err="1"/>
              <a:t>webapps</a:t>
            </a:r>
            <a:r>
              <a:rPr lang="en-US" altLang="zh-CN" dirty="0"/>
              <a:t>”</a:t>
            </a:r>
            <a:r>
              <a:rPr lang="zh-CN" altLang="en-US" dirty="0"/>
              <a:t>里有新的“</a:t>
            </a:r>
            <a:r>
              <a:rPr lang="en-US" altLang="zh-CN" dirty="0"/>
              <a:t>war”</a:t>
            </a:r>
            <a:r>
              <a:rPr lang="zh-CN" altLang="en-US" dirty="0"/>
              <a:t>文件进来，便会自动部署它。我们可以在屏幕输出上看到包含“</a:t>
            </a:r>
            <a:r>
              <a:rPr lang="en-US" altLang="zh-CN" dirty="0" err="1"/>
              <a:t>CounterWebApp</a:t>
            </a:r>
            <a:r>
              <a:rPr lang="en-US" altLang="zh-CN" dirty="0"/>
              <a:t>”</a:t>
            </a:r>
            <a:r>
              <a:rPr lang="zh-CN" altLang="en-US" dirty="0"/>
              <a:t>的日志输出。</a:t>
            </a:r>
            <a:endParaRPr lang="en-US" dirty="0"/>
          </a:p>
        </p:txBody>
      </p:sp>
      <p:sp>
        <p:nvSpPr>
          <p:cNvPr id="4" name="TextBox 3">
            <a:extLst>
              <a:ext uri="{FF2B5EF4-FFF2-40B4-BE49-F238E27FC236}">
                <a16:creationId xmlns:a16="http://schemas.microsoft.com/office/drawing/2014/main" id="{5EFAA114-9420-4254-A99E-4318A332A90B}"/>
              </a:ext>
            </a:extLst>
          </p:cNvPr>
          <p:cNvSpPr txBox="1"/>
          <p:nvPr/>
        </p:nvSpPr>
        <p:spPr>
          <a:xfrm>
            <a:off x="1024128" y="2626035"/>
            <a:ext cx="1014374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23-Apr-2019 02:45:29.783 INFO [localhost-startStop-2] </a:t>
            </a:r>
            <a:r>
              <a:rPr lang="en-US" sz="1600" dirty="0" err="1">
                <a:solidFill>
                  <a:schemeClr val="tx1"/>
                </a:solidFill>
                <a:latin typeface="Consolas" panose="020B0609020204030204" pitchFamily="49" charset="0"/>
              </a:rPr>
              <a:t>org.apache.catalina.startup.HostConfig.deployWAR</a:t>
            </a:r>
            <a:r>
              <a:rPr lang="en-US" sz="1600" dirty="0">
                <a:solidFill>
                  <a:schemeClr val="tx1"/>
                </a:solidFill>
                <a:latin typeface="Consolas" panose="020B0609020204030204" pitchFamily="49" charset="0"/>
              </a:rPr>
              <a:t> Deployment of web application archive [/</a:t>
            </a:r>
            <a:r>
              <a:rPr lang="en-US" sz="1600" dirty="0" err="1">
                <a:solidFill>
                  <a:schemeClr val="tx1"/>
                </a:solidFill>
                <a:latin typeface="Consolas" panose="020B0609020204030204" pitchFamily="49" charset="0"/>
              </a:rPr>
              <a:t>usr</a:t>
            </a:r>
            <a:r>
              <a:rPr lang="en-US" sz="1600" dirty="0">
                <a:solidFill>
                  <a:schemeClr val="tx1"/>
                </a:solidFill>
                <a:latin typeface="Consolas" panose="020B0609020204030204" pitchFamily="49" charset="0"/>
              </a:rPr>
              <a:t>/local/tomcat/</a:t>
            </a:r>
            <a:r>
              <a:rPr lang="en-US" sz="1600" dirty="0" err="1">
                <a:solidFill>
                  <a:schemeClr val="tx1"/>
                </a:solidFill>
                <a:latin typeface="Consolas" panose="020B0609020204030204" pitchFamily="49" charset="0"/>
              </a:rPr>
              <a:t>webapps</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CounterWebApp.war</a:t>
            </a:r>
            <a:r>
              <a:rPr lang="en-US" sz="1600" dirty="0">
                <a:solidFill>
                  <a:schemeClr val="tx1"/>
                </a:solidFill>
                <a:latin typeface="Consolas" panose="020B0609020204030204" pitchFamily="49" charset="0"/>
              </a:rPr>
              <a:t>] has finished in [2,994] </a:t>
            </a:r>
            <a:r>
              <a:rPr lang="en-US" sz="1600" dirty="0" err="1">
                <a:solidFill>
                  <a:schemeClr val="tx1"/>
                </a:solidFill>
                <a:latin typeface="Consolas" panose="020B0609020204030204" pitchFamily="49" charset="0"/>
              </a:rPr>
              <a:t>ms</a:t>
            </a:r>
            <a:endParaRPr lang="en-US" sz="1600" dirty="0">
              <a:solidFill>
                <a:schemeClr val="tx1"/>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2BE6B5FA-C74D-4693-88C8-7E538D3EF203}"/>
              </a:ext>
            </a:extLst>
          </p:cNvPr>
          <p:cNvSpPr txBox="1">
            <a:spLocks/>
          </p:cNvSpPr>
          <p:nvPr/>
        </p:nvSpPr>
        <p:spPr>
          <a:xfrm>
            <a:off x="1024128" y="4490677"/>
            <a:ext cx="10143744" cy="19694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至此，我们可以在虚拟机的 </a:t>
            </a:r>
            <a:r>
              <a:rPr lang="en-US" altLang="zh-CN" dirty="0"/>
              <a:t>Windows </a:t>
            </a:r>
            <a:r>
              <a:rPr lang="zh-CN" altLang="en-US" dirty="0"/>
              <a:t>宿主机上打开浏览器，输入虚拟机的 </a:t>
            </a:r>
            <a:r>
              <a:rPr lang="en-US" altLang="zh-CN" dirty="0"/>
              <a:t>IP </a:t>
            </a:r>
            <a:r>
              <a:rPr lang="zh-CN" altLang="en-US" dirty="0"/>
              <a:t>地址（如本例是 </a:t>
            </a:r>
            <a:r>
              <a:rPr lang="en-US" altLang="zh-CN" dirty="0"/>
              <a:t>192.168.42.61</a:t>
            </a:r>
            <a:r>
              <a:rPr lang="zh-CN" altLang="en-US" dirty="0"/>
              <a:t>），它将通过虚拟机的 </a:t>
            </a:r>
            <a:r>
              <a:rPr lang="en-US" altLang="zh-CN" dirty="0"/>
              <a:t>80 </a:t>
            </a:r>
            <a:r>
              <a:rPr lang="zh-CN" altLang="en-US" dirty="0"/>
              <a:t>端口映射到 </a:t>
            </a:r>
            <a:r>
              <a:rPr lang="en-US" altLang="zh-CN" dirty="0"/>
              <a:t>Docker </a:t>
            </a:r>
            <a:r>
              <a:rPr lang="zh-CN" altLang="en-US" dirty="0"/>
              <a:t>容器内 </a:t>
            </a:r>
            <a:r>
              <a:rPr lang="en-US" altLang="zh-CN" dirty="0"/>
              <a:t>Tomcat </a:t>
            </a:r>
            <a:r>
              <a:rPr lang="zh-CN" altLang="en-US" dirty="0"/>
              <a:t>服务侦听的 </a:t>
            </a:r>
            <a:r>
              <a:rPr lang="en-US" altLang="zh-CN" dirty="0"/>
              <a:t>8080 </a:t>
            </a:r>
            <a:r>
              <a:rPr lang="zh-CN" altLang="en-US" dirty="0"/>
              <a:t>端口。于是，我们可以通过下面的链接访问 </a:t>
            </a:r>
            <a:r>
              <a:rPr lang="en-US" altLang="zh-CN" dirty="0" err="1"/>
              <a:t>CounterWebApp</a:t>
            </a:r>
            <a:r>
              <a:rPr lang="en-US" altLang="zh-CN" dirty="0"/>
              <a:t> </a:t>
            </a:r>
            <a:r>
              <a:rPr lang="zh-CN" altLang="en-US" dirty="0"/>
              <a:t>应用： </a:t>
            </a:r>
            <a:r>
              <a:rPr lang="en-US" altLang="zh-CN" dirty="0">
                <a:hlinkClick r:id="rId2"/>
              </a:rPr>
              <a:t>http://192.168.42.61/CounterWebApp</a:t>
            </a:r>
            <a:r>
              <a:rPr lang="en-US" altLang="zh-CN" dirty="0"/>
              <a:t> </a:t>
            </a:r>
            <a:endParaRPr lang="zh-CN" altLang="en-US" dirty="0"/>
          </a:p>
        </p:txBody>
      </p:sp>
    </p:spTree>
    <p:extLst>
      <p:ext uri="{BB962C8B-B14F-4D97-AF65-F5344CB8AC3E}">
        <p14:creationId xmlns:p14="http://schemas.microsoft.com/office/powerpoint/2010/main" val="399298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F80F-9BBA-406B-9A22-5BCF0A5C80E8}"/>
              </a:ext>
            </a:extLst>
          </p:cNvPr>
          <p:cNvSpPr>
            <a:spLocks noGrp="1"/>
          </p:cNvSpPr>
          <p:nvPr>
            <p:ph type="title"/>
          </p:nvPr>
        </p:nvSpPr>
        <p:spPr/>
        <p:txBody>
          <a:bodyPr/>
          <a:lstStyle/>
          <a:p>
            <a:r>
              <a:rPr lang="en-US" altLang="zh-CN" dirty="0"/>
              <a:t>6.4 </a:t>
            </a:r>
            <a:r>
              <a:rPr lang="zh-CN" altLang="en-US" dirty="0"/>
              <a:t>运行</a:t>
            </a:r>
            <a:r>
              <a:rPr lang="en-US" dirty="0"/>
              <a:t>Docker</a:t>
            </a:r>
          </a:p>
        </p:txBody>
      </p:sp>
      <p:pic>
        <p:nvPicPr>
          <p:cNvPr id="5" name="Content Placeholder 4">
            <a:extLst>
              <a:ext uri="{FF2B5EF4-FFF2-40B4-BE49-F238E27FC236}">
                <a16:creationId xmlns:a16="http://schemas.microsoft.com/office/drawing/2014/main" id="{F3D21315-9AF9-4FB6-B8AD-B4A5C3011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851" y="1615796"/>
            <a:ext cx="9984298" cy="4894097"/>
          </a:xfrm>
        </p:spPr>
      </p:pic>
      <p:sp>
        <p:nvSpPr>
          <p:cNvPr id="6" name="TextBox 5">
            <a:extLst>
              <a:ext uri="{FF2B5EF4-FFF2-40B4-BE49-F238E27FC236}">
                <a16:creationId xmlns:a16="http://schemas.microsoft.com/office/drawing/2014/main" id="{74ECA3F2-5936-4EF0-85AB-DC7B6E75DA23}"/>
              </a:ext>
            </a:extLst>
          </p:cNvPr>
          <p:cNvSpPr txBox="1"/>
          <p:nvPr/>
        </p:nvSpPr>
        <p:spPr>
          <a:xfrm>
            <a:off x="3693226" y="6325227"/>
            <a:ext cx="4183518" cy="369332"/>
          </a:xfrm>
          <a:prstGeom prst="rect">
            <a:avLst/>
          </a:prstGeom>
          <a:noFill/>
        </p:spPr>
        <p:txBody>
          <a:bodyPr wrap="none" rtlCol="0">
            <a:spAutoFit/>
          </a:bodyPr>
          <a:lstStyle/>
          <a:p>
            <a:r>
              <a:rPr lang="en-US" dirty="0"/>
              <a:t>Docker </a:t>
            </a:r>
            <a:r>
              <a:rPr lang="zh-CN" altLang="en-US" dirty="0"/>
              <a:t>中运行 </a:t>
            </a:r>
            <a:r>
              <a:rPr lang="en-US" dirty="0" err="1"/>
              <a:t>CounterWebApp</a:t>
            </a:r>
            <a:r>
              <a:rPr lang="en-US" dirty="0"/>
              <a:t> </a:t>
            </a:r>
            <a:r>
              <a:rPr lang="zh-CN" altLang="en-US" dirty="0"/>
              <a:t>应用程序</a:t>
            </a:r>
            <a:endParaRPr lang="en-US" dirty="0"/>
          </a:p>
        </p:txBody>
      </p:sp>
    </p:spTree>
    <p:extLst>
      <p:ext uri="{BB962C8B-B14F-4D97-AF65-F5344CB8AC3E}">
        <p14:creationId xmlns:p14="http://schemas.microsoft.com/office/powerpoint/2010/main" val="26523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FC88-154D-4A4A-A6DE-6E5643C37418}"/>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8980E9AA-826B-430C-81FE-BE21E7646BF9}"/>
              </a:ext>
            </a:extLst>
          </p:cNvPr>
          <p:cNvSpPr>
            <a:spLocks noGrp="1"/>
          </p:cNvSpPr>
          <p:nvPr>
            <p:ph idx="1"/>
          </p:nvPr>
        </p:nvSpPr>
        <p:spPr/>
        <p:txBody>
          <a:bodyPr/>
          <a:lstStyle/>
          <a:p>
            <a:r>
              <a:rPr lang="zh-CN" altLang="en-US" dirty="0"/>
              <a:t>● </a:t>
            </a:r>
            <a:r>
              <a:rPr lang="en-US" altLang="zh-CN" dirty="0"/>
              <a:t>Docker </a:t>
            </a:r>
            <a:r>
              <a:rPr lang="zh-CN" altLang="en-US" dirty="0"/>
              <a:t>把</a:t>
            </a:r>
            <a:r>
              <a:rPr lang="zh-CN" altLang="en-US" dirty="0">
                <a:solidFill>
                  <a:srgbClr val="00B0F0"/>
                </a:solidFill>
              </a:rPr>
              <a:t>应用程序及其依赖打包</a:t>
            </a:r>
            <a:r>
              <a:rPr lang="zh-CN" altLang="en-US" dirty="0"/>
              <a:t>在镜像（</a:t>
            </a:r>
            <a:r>
              <a:rPr lang="en-US" altLang="zh-CN" dirty="0"/>
              <a:t>Image</a:t>
            </a:r>
            <a:r>
              <a:rPr lang="zh-CN" altLang="en-US" dirty="0"/>
              <a:t>）文件里面。镜像文件可以看作是容器的模板。只有通过这个文件，</a:t>
            </a:r>
            <a:r>
              <a:rPr lang="en-US" altLang="zh-CN" dirty="0"/>
              <a:t>Docker </a:t>
            </a:r>
            <a:r>
              <a:rPr lang="zh-CN" altLang="en-US" dirty="0"/>
              <a:t>才能生成 </a:t>
            </a:r>
            <a:r>
              <a:rPr lang="en-US" altLang="zh-CN" dirty="0"/>
              <a:t>Docker </a:t>
            </a:r>
            <a:r>
              <a:rPr lang="zh-CN" altLang="en-US" dirty="0"/>
              <a:t>容器的实例。同一个镜像文件，可以生成多个同时运行的容器实例。</a:t>
            </a:r>
            <a:endParaRPr lang="en-US" altLang="zh-CN" dirty="0"/>
          </a:p>
          <a:p>
            <a:r>
              <a:rPr lang="zh-CN" altLang="en-US" dirty="0"/>
              <a:t>● 镜像是二进制文件。实际开发中，一个镜像文件通常都是以另一个镜像文件为基础，加上一些个性化设置而生成。</a:t>
            </a:r>
            <a:endParaRPr lang="en-US" altLang="zh-CN" dirty="0"/>
          </a:p>
          <a:p>
            <a:r>
              <a:rPr lang="zh-CN" altLang="en-US" dirty="0"/>
              <a:t>● 镜像文件是通用的，将镜像文件从一台机器拷贝到另一台机器，照样可以使用。</a:t>
            </a:r>
            <a:endParaRPr lang="en-US" altLang="zh-CN" dirty="0"/>
          </a:p>
          <a:p>
            <a:r>
              <a:rPr lang="zh-CN" altLang="en-US" dirty="0"/>
              <a:t>● </a:t>
            </a:r>
            <a:r>
              <a:rPr lang="en-US" altLang="zh-CN" dirty="0"/>
              <a:t>Docker </a:t>
            </a:r>
            <a:r>
              <a:rPr lang="zh-CN" altLang="en-US" dirty="0"/>
              <a:t>为我们提供了 </a:t>
            </a:r>
            <a:r>
              <a:rPr lang="en-US" altLang="zh-CN" dirty="0" err="1"/>
              <a:t>Dockerfile</a:t>
            </a:r>
            <a:r>
              <a:rPr lang="en-US" altLang="zh-CN" dirty="0"/>
              <a:t> </a:t>
            </a:r>
            <a:r>
              <a:rPr lang="zh-CN" altLang="en-US" dirty="0"/>
              <a:t>来定制镜像。它是一个文本文件，包含创建镜像所需要的全部指令。</a:t>
            </a:r>
            <a:r>
              <a:rPr lang="en-US" altLang="zh-CN" dirty="0"/>
              <a:t>Docker </a:t>
            </a:r>
            <a:r>
              <a:rPr lang="zh-CN" altLang="en-US" dirty="0"/>
              <a:t>根据 </a:t>
            </a:r>
            <a:r>
              <a:rPr lang="en-US" altLang="zh-CN" dirty="0" err="1"/>
              <a:t>Dockerfile</a:t>
            </a:r>
            <a:r>
              <a:rPr lang="en-US" altLang="zh-CN" dirty="0"/>
              <a:t> </a:t>
            </a:r>
            <a:r>
              <a:rPr lang="zh-CN" altLang="en-US" dirty="0"/>
              <a:t>文件生成二进制的镜像文件。基于在 </a:t>
            </a:r>
            <a:r>
              <a:rPr lang="en-US" altLang="zh-CN" dirty="0" err="1"/>
              <a:t>Dockerfile</a:t>
            </a:r>
            <a:r>
              <a:rPr lang="en-US" altLang="zh-CN" dirty="0"/>
              <a:t> </a:t>
            </a:r>
            <a:r>
              <a:rPr lang="zh-CN" altLang="en-US" dirty="0"/>
              <a:t>中的指令，我们可以使用“</a:t>
            </a:r>
            <a:r>
              <a:rPr lang="en-US" altLang="zh-CN" dirty="0"/>
              <a:t>docker build</a:t>
            </a:r>
            <a:r>
              <a:rPr lang="zh-CN" altLang="en-US" dirty="0"/>
              <a:t>”命令来创建镜像。</a:t>
            </a:r>
            <a:endParaRPr lang="en-US" dirty="0"/>
          </a:p>
        </p:txBody>
      </p:sp>
    </p:spTree>
    <p:extLst>
      <p:ext uri="{BB962C8B-B14F-4D97-AF65-F5344CB8AC3E}">
        <p14:creationId xmlns:p14="http://schemas.microsoft.com/office/powerpoint/2010/main" val="76627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5092-A76D-40F3-B23A-59F09411316B}"/>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5FA27E33-9385-4250-B374-83833C665ED8}"/>
              </a:ext>
            </a:extLst>
          </p:cNvPr>
          <p:cNvSpPr>
            <a:spLocks noGrp="1"/>
          </p:cNvSpPr>
          <p:nvPr>
            <p:ph idx="1"/>
          </p:nvPr>
        </p:nvSpPr>
        <p:spPr>
          <a:xfrm>
            <a:off x="1024128" y="2314135"/>
            <a:ext cx="10143744" cy="457199"/>
          </a:xfrm>
        </p:spPr>
        <p:txBody>
          <a:bodyPr>
            <a:normAutofit/>
          </a:bodyPr>
          <a:lstStyle/>
          <a:p>
            <a:r>
              <a:rPr lang="en-US" dirty="0" err="1"/>
              <a:t>Dockerfile</a:t>
            </a:r>
            <a:r>
              <a:rPr lang="en-US" dirty="0"/>
              <a:t> </a:t>
            </a:r>
            <a:r>
              <a:rPr lang="zh-CN" altLang="en-US" dirty="0"/>
              <a:t>支持支持的语法命令范式如下：</a:t>
            </a:r>
            <a:endParaRPr lang="en-US" dirty="0"/>
          </a:p>
        </p:txBody>
      </p:sp>
      <p:sp>
        <p:nvSpPr>
          <p:cNvPr id="4" name="TextBox 3">
            <a:extLst>
              <a:ext uri="{FF2B5EF4-FFF2-40B4-BE49-F238E27FC236}">
                <a16:creationId xmlns:a16="http://schemas.microsoft.com/office/drawing/2014/main" id="{3CD2555D-0245-4BDA-B09D-21E3E99A4D51}"/>
              </a:ext>
            </a:extLst>
          </p:cNvPr>
          <p:cNvSpPr txBox="1"/>
          <p:nvPr/>
        </p:nvSpPr>
        <p:spPr>
          <a:xfrm>
            <a:off x="1181686" y="2774387"/>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INSTRUCTION argument</a:t>
            </a:r>
          </a:p>
        </p:txBody>
      </p:sp>
      <p:sp>
        <p:nvSpPr>
          <p:cNvPr id="5" name="Content Placeholder 2">
            <a:extLst>
              <a:ext uri="{FF2B5EF4-FFF2-40B4-BE49-F238E27FC236}">
                <a16:creationId xmlns:a16="http://schemas.microsoft.com/office/drawing/2014/main" id="{12EDEEED-6008-4E7E-B63A-788DFCB45E78}"/>
              </a:ext>
            </a:extLst>
          </p:cNvPr>
          <p:cNvSpPr txBox="1">
            <a:spLocks/>
          </p:cNvSpPr>
          <p:nvPr/>
        </p:nvSpPr>
        <p:spPr>
          <a:xfrm>
            <a:off x="1024127" y="3160130"/>
            <a:ext cx="9720073" cy="457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指令不区分大小写。但是命名约定为全部大写。</a:t>
            </a:r>
            <a:endParaRPr lang="en-US" dirty="0"/>
          </a:p>
        </p:txBody>
      </p:sp>
      <p:sp>
        <p:nvSpPr>
          <p:cNvPr id="6" name="Content Placeholder 2">
            <a:extLst>
              <a:ext uri="{FF2B5EF4-FFF2-40B4-BE49-F238E27FC236}">
                <a16:creationId xmlns:a16="http://schemas.microsoft.com/office/drawing/2014/main" id="{CF0AF6C7-5C59-4678-91BE-BA0FD55ACC16}"/>
              </a:ext>
            </a:extLst>
          </p:cNvPr>
          <p:cNvSpPr txBox="1">
            <a:spLocks/>
          </p:cNvSpPr>
          <p:nvPr/>
        </p:nvSpPr>
        <p:spPr>
          <a:xfrm>
            <a:off x="1024127" y="3745058"/>
            <a:ext cx="10143745" cy="128800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所有 </a:t>
            </a:r>
            <a:r>
              <a:rPr lang="en-US" altLang="zh-CN" dirty="0" err="1"/>
              <a:t>Dockerfile</a:t>
            </a:r>
            <a:r>
              <a:rPr lang="en-US" altLang="zh-CN" dirty="0"/>
              <a:t> </a:t>
            </a:r>
            <a:r>
              <a:rPr lang="zh-CN" altLang="en-US" dirty="0"/>
              <a:t>都必须以 </a:t>
            </a:r>
            <a:r>
              <a:rPr lang="en-US" altLang="zh-CN" dirty="0"/>
              <a:t>FROM </a:t>
            </a:r>
            <a:r>
              <a:rPr lang="zh-CN" altLang="en-US" dirty="0"/>
              <a:t>命令开始。 </a:t>
            </a:r>
            <a:r>
              <a:rPr lang="en-US" altLang="zh-CN" dirty="0"/>
              <a:t>FROM </a:t>
            </a:r>
            <a:r>
              <a:rPr lang="zh-CN" altLang="en-US" dirty="0"/>
              <a:t>命令会指定镜像基于哪个基础镜像创建，接下来的命令也会基于这个基础镜像（注：</a:t>
            </a:r>
            <a:r>
              <a:rPr lang="en-US" altLang="zh-CN" dirty="0"/>
              <a:t>CentOS </a:t>
            </a:r>
            <a:r>
              <a:rPr lang="zh-CN" altLang="en-US" dirty="0"/>
              <a:t>和 </a:t>
            </a:r>
            <a:r>
              <a:rPr lang="en-US" altLang="zh-CN" dirty="0"/>
              <a:t>Ubuntu </a:t>
            </a:r>
            <a:r>
              <a:rPr lang="zh-CN" altLang="en-US" dirty="0"/>
              <a:t>有些命令可是不一样的）。</a:t>
            </a:r>
            <a:r>
              <a:rPr lang="en-US" altLang="zh-CN" dirty="0"/>
              <a:t>FROM </a:t>
            </a:r>
            <a:r>
              <a:rPr lang="zh-CN" altLang="en-US" dirty="0"/>
              <a:t>命令可以多次使用，表示会创建多个镜像。具体语法如下：</a:t>
            </a:r>
            <a:endParaRPr lang="en-US" dirty="0"/>
          </a:p>
        </p:txBody>
      </p:sp>
      <p:sp>
        <p:nvSpPr>
          <p:cNvPr id="7" name="TextBox 6">
            <a:extLst>
              <a:ext uri="{FF2B5EF4-FFF2-40B4-BE49-F238E27FC236}">
                <a16:creationId xmlns:a16="http://schemas.microsoft.com/office/drawing/2014/main" id="{C99F9104-F54C-44C0-BCC4-0CC8290F06F5}"/>
              </a:ext>
            </a:extLst>
          </p:cNvPr>
          <p:cNvSpPr txBox="1"/>
          <p:nvPr/>
        </p:nvSpPr>
        <p:spPr>
          <a:xfrm>
            <a:off x="1181686" y="5008686"/>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FROM &lt;image name&gt;</a:t>
            </a:r>
          </a:p>
        </p:txBody>
      </p:sp>
      <p:sp>
        <p:nvSpPr>
          <p:cNvPr id="8" name="Content Placeholder 2">
            <a:extLst>
              <a:ext uri="{FF2B5EF4-FFF2-40B4-BE49-F238E27FC236}">
                <a16:creationId xmlns:a16="http://schemas.microsoft.com/office/drawing/2014/main" id="{4433A562-6C6B-4587-ACA6-7961BA905F11}"/>
              </a:ext>
            </a:extLst>
          </p:cNvPr>
          <p:cNvSpPr txBox="1">
            <a:spLocks/>
          </p:cNvSpPr>
          <p:nvPr/>
        </p:nvSpPr>
        <p:spPr>
          <a:xfrm>
            <a:off x="1024127" y="6212991"/>
            <a:ext cx="10143745" cy="457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上面的指令告诉我们，新的镜像将基于 </a:t>
            </a:r>
            <a:r>
              <a:rPr lang="en-US" altLang="zh-CN" dirty="0"/>
              <a:t>Ubuntu </a:t>
            </a:r>
            <a:r>
              <a:rPr lang="zh-CN" altLang="en-US" dirty="0"/>
              <a:t>的镜像来构建。</a:t>
            </a:r>
            <a:endParaRPr lang="en-US" dirty="0"/>
          </a:p>
        </p:txBody>
      </p:sp>
      <p:sp>
        <p:nvSpPr>
          <p:cNvPr id="9" name="TextBox 8">
            <a:extLst>
              <a:ext uri="{FF2B5EF4-FFF2-40B4-BE49-F238E27FC236}">
                <a16:creationId xmlns:a16="http://schemas.microsoft.com/office/drawing/2014/main" id="{27DC1083-7CCE-41CB-BC98-58ED6C9CDA45}"/>
              </a:ext>
            </a:extLst>
          </p:cNvPr>
          <p:cNvSpPr txBox="1"/>
          <p:nvPr/>
        </p:nvSpPr>
        <p:spPr>
          <a:xfrm>
            <a:off x="1181686" y="5874437"/>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FROM ubuntu</a:t>
            </a:r>
          </a:p>
        </p:txBody>
      </p:sp>
      <p:sp>
        <p:nvSpPr>
          <p:cNvPr id="10" name="Content Placeholder 2">
            <a:extLst>
              <a:ext uri="{FF2B5EF4-FFF2-40B4-BE49-F238E27FC236}">
                <a16:creationId xmlns:a16="http://schemas.microsoft.com/office/drawing/2014/main" id="{F90D1351-2F9A-476B-ABED-5098975DA150}"/>
              </a:ext>
            </a:extLst>
          </p:cNvPr>
          <p:cNvSpPr txBox="1">
            <a:spLocks/>
          </p:cNvSpPr>
          <p:nvPr/>
        </p:nvSpPr>
        <p:spPr>
          <a:xfrm>
            <a:off x="1024127" y="5394429"/>
            <a:ext cx="9720073" cy="457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例如：</a:t>
            </a:r>
            <a:endParaRPr lang="en-US" dirty="0"/>
          </a:p>
        </p:txBody>
      </p:sp>
    </p:spTree>
    <p:extLst>
      <p:ext uri="{BB962C8B-B14F-4D97-AF65-F5344CB8AC3E}">
        <p14:creationId xmlns:p14="http://schemas.microsoft.com/office/powerpoint/2010/main" val="137458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5092-A76D-40F3-B23A-59F09411316B}"/>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5FA27E33-9385-4250-B374-83833C665ED8}"/>
              </a:ext>
            </a:extLst>
          </p:cNvPr>
          <p:cNvSpPr>
            <a:spLocks noGrp="1"/>
          </p:cNvSpPr>
          <p:nvPr>
            <p:ph idx="1"/>
          </p:nvPr>
        </p:nvSpPr>
        <p:spPr>
          <a:xfrm>
            <a:off x="1024128" y="2314135"/>
            <a:ext cx="10143744" cy="798807"/>
          </a:xfrm>
        </p:spPr>
        <p:txBody>
          <a:bodyPr>
            <a:normAutofit/>
          </a:bodyPr>
          <a:lstStyle/>
          <a:p>
            <a:r>
              <a:rPr lang="zh-CN" altLang="en-US" dirty="0"/>
              <a:t>继 </a:t>
            </a:r>
            <a:r>
              <a:rPr lang="en-US" altLang="zh-CN" dirty="0"/>
              <a:t>FROM </a:t>
            </a:r>
            <a:r>
              <a:rPr lang="zh-CN" altLang="en-US" dirty="0"/>
              <a:t>命令，</a:t>
            </a:r>
            <a:r>
              <a:rPr lang="en-US" altLang="zh-CN" dirty="0" err="1"/>
              <a:t>Dockefile</a:t>
            </a:r>
            <a:r>
              <a:rPr lang="en-US" altLang="zh-CN" dirty="0"/>
              <a:t> </a:t>
            </a:r>
            <a:r>
              <a:rPr lang="zh-CN" altLang="en-US" dirty="0"/>
              <a:t>还提供了一些其它的命令以实现自动化。在文本文件或 </a:t>
            </a:r>
            <a:r>
              <a:rPr lang="en-US" altLang="zh-CN" dirty="0" err="1"/>
              <a:t>Dockerfile</a:t>
            </a:r>
            <a:r>
              <a:rPr lang="en-US" altLang="zh-CN" dirty="0"/>
              <a:t> </a:t>
            </a:r>
            <a:r>
              <a:rPr lang="zh-CN" altLang="en-US" dirty="0"/>
              <a:t>文件中这些命令的顺序就是它们被执行的顺序。</a:t>
            </a:r>
            <a:endParaRPr lang="en-US" dirty="0"/>
          </a:p>
        </p:txBody>
      </p:sp>
      <p:sp>
        <p:nvSpPr>
          <p:cNvPr id="6" name="Content Placeholder 2">
            <a:extLst>
              <a:ext uri="{FF2B5EF4-FFF2-40B4-BE49-F238E27FC236}">
                <a16:creationId xmlns:a16="http://schemas.microsoft.com/office/drawing/2014/main" id="{CF0AF6C7-5C59-4678-91BE-BA0FD55ACC16}"/>
              </a:ext>
            </a:extLst>
          </p:cNvPr>
          <p:cNvSpPr txBox="1">
            <a:spLocks/>
          </p:cNvSpPr>
          <p:nvPr/>
        </p:nvSpPr>
        <p:spPr>
          <a:xfrm>
            <a:off x="1024127" y="3245705"/>
            <a:ext cx="9720073" cy="457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1. MAINTAINER</a:t>
            </a:r>
            <a:r>
              <a:rPr lang="zh-CN" altLang="en-US" dirty="0"/>
              <a:t>：设置该镜像的作者。</a:t>
            </a:r>
            <a:endParaRPr lang="en-US" dirty="0"/>
          </a:p>
        </p:txBody>
      </p:sp>
      <p:sp>
        <p:nvSpPr>
          <p:cNvPr id="7" name="TextBox 6">
            <a:extLst>
              <a:ext uri="{FF2B5EF4-FFF2-40B4-BE49-F238E27FC236}">
                <a16:creationId xmlns:a16="http://schemas.microsoft.com/office/drawing/2014/main" id="{C99F9104-F54C-44C0-BCC4-0CC8290F06F5}"/>
              </a:ext>
            </a:extLst>
          </p:cNvPr>
          <p:cNvSpPr txBox="1"/>
          <p:nvPr/>
        </p:nvSpPr>
        <p:spPr>
          <a:xfrm>
            <a:off x="1181686" y="3702904"/>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MAINTAINER &lt;author name&gt;</a:t>
            </a:r>
          </a:p>
        </p:txBody>
      </p:sp>
      <p:sp>
        <p:nvSpPr>
          <p:cNvPr id="11" name="Content Placeholder 2">
            <a:extLst>
              <a:ext uri="{FF2B5EF4-FFF2-40B4-BE49-F238E27FC236}">
                <a16:creationId xmlns:a16="http://schemas.microsoft.com/office/drawing/2014/main" id="{C82DDE74-32DF-474B-A730-0673D8B2D785}"/>
              </a:ext>
            </a:extLst>
          </p:cNvPr>
          <p:cNvSpPr txBox="1">
            <a:spLocks/>
          </p:cNvSpPr>
          <p:nvPr/>
        </p:nvSpPr>
        <p:spPr>
          <a:xfrm>
            <a:off x="1024127" y="4237301"/>
            <a:ext cx="10143745" cy="457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2. RUN</a:t>
            </a:r>
            <a:r>
              <a:rPr lang="zh-CN" altLang="en-US" dirty="0"/>
              <a:t>：在 </a:t>
            </a:r>
            <a:r>
              <a:rPr lang="en-US" altLang="zh-CN" dirty="0"/>
              <a:t>shell </a:t>
            </a:r>
            <a:r>
              <a:rPr lang="zh-CN" altLang="en-US" dirty="0"/>
              <a:t>或者 </a:t>
            </a:r>
            <a:r>
              <a:rPr lang="en-US" altLang="zh-CN" dirty="0"/>
              <a:t>exec </a:t>
            </a:r>
            <a:r>
              <a:rPr lang="zh-CN" altLang="en-US" dirty="0"/>
              <a:t>的环境下执行的命令。</a:t>
            </a:r>
            <a:endParaRPr lang="en-US" dirty="0"/>
          </a:p>
        </p:txBody>
      </p:sp>
      <p:sp>
        <p:nvSpPr>
          <p:cNvPr id="12" name="TextBox 11">
            <a:extLst>
              <a:ext uri="{FF2B5EF4-FFF2-40B4-BE49-F238E27FC236}">
                <a16:creationId xmlns:a16="http://schemas.microsoft.com/office/drawing/2014/main" id="{17F5D071-0390-4845-B7CC-47D9E5468FBC}"/>
              </a:ext>
            </a:extLst>
          </p:cNvPr>
          <p:cNvSpPr txBox="1"/>
          <p:nvPr/>
        </p:nvSpPr>
        <p:spPr>
          <a:xfrm>
            <a:off x="1181686" y="4694500"/>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RUN &lt;command&gt;</a:t>
            </a:r>
          </a:p>
        </p:txBody>
      </p:sp>
      <p:sp>
        <p:nvSpPr>
          <p:cNvPr id="13" name="Content Placeholder 2">
            <a:extLst>
              <a:ext uri="{FF2B5EF4-FFF2-40B4-BE49-F238E27FC236}">
                <a16:creationId xmlns:a16="http://schemas.microsoft.com/office/drawing/2014/main" id="{0107B6AB-E126-476F-BE16-E9442EF5BAFD}"/>
              </a:ext>
            </a:extLst>
          </p:cNvPr>
          <p:cNvSpPr txBox="1">
            <a:spLocks/>
          </p:cNvSpPr>
          <p:nvPr/>
        </p:nvSpPr>
        <p:spPr>
          <a:xfrm>
            <a:off x="1024127" y="5228897"/>
            <a:ext cx="10143745" cy="7800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3. ADD</a:t>
            </a:r>
            <a:r>
              <a:rPr lang="zh-CN" altLang="en-US" dirty="0"/>
              <a:t>：复制文件指令。它有两个参数 </a:t>
            </a:r>
            <a:r>
              <a:rPr lang="en-US" altLang="zh-CN" dirty="0"/>
              <a:t>source </a:t>
            </a:r>
            <a:r>
              <a:rPr lang="zh-CN" altLang="en-US" dirty="0"/>
              <a:t>和 </a:t>
            </a:r>
            <a:r>
              <a:rPr lang="en-US" altLang="zh-CN" dirty="0"/>
              <a:t>destination</a:t>
            </a:r>
            <a:r>
              <a:rPr lang="zh-CN" altLang="en-US" dirty="0"/>
              <a:t>。其中 </a:t>
            </a:r>
            <a:r>
              <a:rPr lang="en-US" altLang="zh-CN" dirty="0"/>
              <a:t>destination </a:t>
            </a:r>
            <a:r>
              <a:rPr lang="zh-CN" altLang="en-US" dirty="0"/>
              <a:t>是容器内的路径。</a:t>
            </a:r>
            <a:r>
              <a:rPr lang="en-US" altLang="zh-CN" dirty="0"/>
              <a:t>source </a:t>
            </a:r>
            <a:r>
              <a:rPr lang="zh-CN" altLang="en-US" dirty="0"/>
              <a:t>可以是 </a:t>
            </a:r>
            <a:r>
              <a:rPr lang="en-US" altLang="zh-CN" dirty="0"/>
              <a:t>URL </a:t>
            </a:r>
            <a:r>
              <a:rPr lang="zh-CN" altLang="en-US" dirty="0"/>
              <a:t>或者是启动配置上下文中的一个文件。</a:t>
            </a:r>
            <a:endParaRPr lang="en-US" dirty="0"/>
          </a:p>
        </p:txBody>
      </p:sp>
      <p:sp>
        <p:nvSpPr>
          <p:cNvPr id="14" name="TextBox 13">
            <a:extLst>
              <a:ext uri="{FF2B5EF4-FFF2-40B4-BE49-F238E27FC236}">
                <a16:creationId xmlns:a16="http://schemas.microsoft.com/office/drawing/2014/main" id="{1AB7FCD1-FC8D-4532-BE61-65F87CCABEB7}"/>
              </a:ext>
            </a:extLst>
          </p:cNvPr>
          <p:cNvSpPr txBox="1"/>
          <p:nvPr/>
        </p:nvSpPr>
        <p:spPr>
          <a:xfrm>
            <a:off x="1181686" y="6103507"/>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ADD &lt;source&gt; &lt;destination&gt;</a:t>
            </a:r>
          </a:p>
        </p:txBody>
      </p:sp>
    </p:spTree>
    <p:extLst>
      <p:ext uri="{BB962C8B-B14F-4D97-AF65-F5344CB8AC3E}">
        <p14:creationId xmlns:p14="http://schemas.microsoft.com/office/powerpoint/2010/main" val="239791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5092-A76D-40F3-B23A-59F09411316B}"/>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6" name="Content Placeholder 2">
            <a:extLst>
              <a:ext uri="{FF2B5EF4-FFF2-40B4-BE49-F238E27FC236}">
                <a16:creationId xmlns:a16="http://schemas.microsoft.com/office/drawing/2014/main" id="{CF0AF6C7-5C59-4678-91BE-BA0FD55ACC16}"/>
              </a:ext>
            </a:extLst>
          </p:cNvPr>
          <p:cNvSpPr txBox="1">
            <a:spLocks/>
          </p:cNvSpPr>
          <p:nvPr/>
        </p:nvSpPr>
        <p:spPr>
          <a:xfrm>
            <a:off x="1024127" y="2322629"/>
            <a:ext cx="10143745" cy="83099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4. CMD</a:t>
            </a:r>
            <a:r>
              <a:rPr lang="zh-CN" altLang="en-US" dirty="0"/>
              <a:t>：提供了容器默认的执行命令。 </a:t>
            </a:r>
            <a:r>
              <a:rPr lang="en-US" altLang="zh-CN" dirty="0" err="1"/>
              <a:t>Dockerfile</a:t>
            </a:r>
            <a:r>
              <a:rPr lang="en-US" altLang="zh-CN" dirty="0"/>
              <a:t> </a:t>
            </a:r>
            <a:r>
              <a:rPr lang="zh-CN" altLang="en-US" dirty="0"/>
              <a:t>只允许使用一次 </a:t>
            </a:r>
            <a:r>
              <a:rPr lang="en-US" altLang="zh-CN" dirty="0"/>
              <a:t>CMD </a:t>
            </a:r>
            <a:r>
              <a:rPr lang="zh-CN" altLang="en-US" dirty="0"/>
              <a:t>指令。使用多个 </a:t>
            </a:r>
            <a:r>
              <a:rPr lang="en-US" altLang="zh-CN" dirty="0"/>
              <a:t>CMD </a:t>
            </a:r>
            <a:r>
              <a:rPr lang="zh-CN" altLang="en-US" dirty="0"/>
              <a:t>会抵消之前所有的指令，只有最后一个指令生效。</a:t>
            </a:r>
            <a:r>
              <a:rPr lang="en-US" altLang="zh-CN" dirty="0"/>
              <a:t>CMD </a:t>
            </a:r>
            <a:r>
              <a:rPr lang="zh-CN" altLang="en-US" dirty="0"/>
              <a:t>有三种形式：</a:t>
            </a:r>
            <a:endParaRPr lang="en-US" dirty="0"/>
          </a:p>
        </p:txBody>
      </p:sp>
      <p:sp>
        <p:nvSpPr>
          <p:cNvPr id="7" name="TextBox 6">
            <a:extLst>
              <a:ext uri="{FF2B5EF4-FFF2-40B4-BE49-F238E27FC236}">
                <a16:creationId xmlns:a16="http://schemas.microsoft.com/office/drawing/2014/main" id="{C99F9104-F54C-44C0-BCC4-0CC8290F06F5}"/>
              </a:ext>
            </a:extLst>
          </p:cNvPr>
          <p:cNvSpPr txBox="1"/>
          <p:nvPr/>
        </p:nvSpPr>
        <p:spPr>
          <a:xfrm>
            <a:off x="1181686" y="3013501"/>
            <a:ext cx="998618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1600" dirty="0">
                <a:solidFill>
                  <a:schemeClr val="tx1"/>
                </a:solidFill>
                <a:latin typeface="Consolas" panose="020B0609020204030204" pitchFamily="49" charset="0"/>
              </a:rPr>
              <a:t>CMD ["executable","param1","param2"]</a:t>
            </a:r>
          </a:p>
          <a:p>
            <a:r>
              <a:rPr lang="pt-BR" sz="1600" dirty="0">
                <a:solidFill>
                  <a:schemeClr val="tx1"/>
                </a:solidFill>
                <a:latin typeface="Consolas" panose="020B0609020204030204" pitchFamily="49" charset="0"/>
              </a:rPr>
              <a:t>CMD ["param1","param2"]</a:t>
            </a:r>
          </a:p>
          <a:p>
            <a:r>
              <a:rPr lang="pt-BR" sz="1600" dirty="0">
                <a:solidFill>
                  <a:schemeClr val="tx1"/>
                </a:solidFill>
                <a:latin typeface="Consolas" panose="020B0609020204030204" pitchFamily="49" charset="0"/>
              </a:rPr>
              <a:t>CMD command param1 param2</a:t>
            </a:r>
            <a:endParaRPr lang="en-US" sz="1600" dirty="0">
              <a:solidFill>
                <a:schemeClr val="tx1"/>
              </a:solidFill>
              <a:latin typeface="Consolas" panose="020B0609020204030204" pitchFamily="49" charset="0"/>
            </a:endParaRPr>
          </a:p>
        </p:txBody>
      </p:sp>
      <p:sp>
        <p:nvSpPr>
          <p:cNvPr id="13" name="Content Placeholder 2">
            <a:extLst>
              <a:ext uri="{FF2B5EF4-FFF2-40B4-BE49-F238E27FC236}">
                <a16:creationId xmlns:a16="http://schemas.microsoft.com/office/drawing/2014/main" id="{0107B6AB-E126-476F-BE16-E9442EF5BAFD}"/>
              </a:ext>
            </a:extLst>
          </p:cNvPr>
          <p:cNvSpPr txBox="1">
            <a:spLocks/>
          </p:cNvSpPr>
          <p:nvPr/>
        </p:nvSpPr>
        <p:spPr>
          <a:xfrm>
            <a:off x="1024127" y="3976778"/>
            <a:ext cx="9720073" cy="33855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5. EXPOSE</a:t>
            </a:r>
            <a:r>
              <a:rPr lang="zh-CN" altLang="en-US" dirty="0"/>
              <a:t>：指定容器在运行时监听的端口。</a:t>
            </a:r>
            <a:endParaRPr lang="en-US" dirty="0"/>
          </a:p>
        </p:txBody>
      </p:sp>
      <p:sp>
        <p:nvSpPr>
          <p:cNvPr id="14" name="TextBox 13">
            <a:extLst>
              <a:ext uri="{FF2B5EF4-FFF2-40B4-BE49-F238E27FC236}">
                <a16:creationId xmlns:a16="http://schemas.microsoft.com/office/drawing/2014/main" id="{1AB7FCD1-FC8D-4532-BE61-65F87CCABEB7}"/>
              </a:ext>
            </a:extLst>
          </p:cNvPr>
          <p:cNvSpPr txBox="1"/>
          <p:nvPr/>
        </p:nvSpPr>
        <p:spPr>
          <a:xfrm>
            <a:off x="1181686" y="4358944"/>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EXPOSE &lt;port&gt;;</a:t>
            </a:r>
          </a:p>
        </p:txBody>
      </p:sp>
      <p:sp>
        <p:nvSpPr>
          <p:cNvPr id="15" name="Content Placeholder 2">
            <a:extLst>
              <a:ext uri="{FF2B5EF4-FFF2-40B4-BE49-F238E27FC236}">
                <a16:creationId xmlns:a16="http://schemas.microsoft.com/office/drawing/2014/main" id="{C8A8838D-145A-447F-912E-A92100296566}"/>
              </a:ext>
            </a:extLst>
          </p:cNvPr>
          <p:cNvSpPr txBox="1">
            <a:spLocks/>
          </p:cNvSpPr>
          <p:nvPr/>
        </p:nvSpPr>
        <p:spPr>
          <a:xfrm>
            <a:off x="1024127" y="4829778"/>
            <a:ext cx="10143745" cy="1246762"/>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6. ENTRYPOINT</a:t>
            </a:r>
            <a:r>
              <a:rPr lang="zh-CN" altLang="en-US" dirty="0"/>
              <a:t>：配置给容器一个可执行的命令，这意味着在每次使用镜像创建容器时一个特定的应用程序可以被设置为默认程序。同时也意味着该镜像每次被调用时仅能运行指定的应用。类似于 </a:t>
            </a:r>
            <a:r>
              <a:rPr lang="en-US" altLang="zh-CN" dirty="0"/>
              <a:t>CMD</a:t>
            </a:r>
            <a:r>
              <a:rPr lang="zh-CN" altLang="en-US" dirty="0"/>
              <a:t>，</a:t>
            </a:r>
            <a:r>
              <a:rPr lang="en-US" altLang="zh-CN" dirty="0"/>
              <a:t>Docker </a:t>
            </a:r>
            <a:r>
              <a:rPr lang="zh-CN" altLang="en-US" dirty="0"/>
              <a:t>只允许一个 </a:t>
            </a:r>
            <a:r>
              <a:rPr lang="en-US" altLang="zh-CN" dirty="0"/>
              <a:t>ENTRYPOINT</a:t>
            </a:r>
            <a:r>
              <a:rPr lang="zh-CN" altLang="en-US" dirty="0"/>
              <a:t>，多个 </a:t>
            </a:r>
            <a:r>
              <a:rPr lang="en-US" altLang="zh-CN" dirty="0"/>
              <a:t>ENTRYPOINT </a:t>
            </a:r>
            <a:r>
              <a:rPr lang="zh-CN" altLang="en-US" dirty="0"/>
              <a:t>会抵消之前所有的指令，只执行最后的 </a:t>
            </a:r>
            <a:r>
              <a:rPr lang="en-US" altLang="zh-CN" dirty="0"/>
              <a:t>ENTRYPOINT </a:t>
            </a:r>
            <a:r>
              <a:rPr lang="zh-CN" altLang="en-US" dirty="0"/>
              <a:t>指令。</a:t>
            </a:r>
            <a:endParaRPr lang="en-US" dirty="0"/>
          </a:p>
        </p:txBody>
      </p:sp>
      <p:sp>
        <p:nvSpPr>
          <p:cNvPr id="16" name="TextBox 15">
            <a:extLst>
              <a:ext uri="{FF2B5EF4-FFF2-40B4-BE49-F238E27FC236}">
                <a16:creationId xmlns:a16="http://schemas.microsoft.com/office/drawing/2014/main" id="{79689C34-A063-4240-B2F6-A656E729E95F}"/>
              </a:ext>
            </a:extLst>
          </p:cNvPr>
          <p:cNvSpPr txBox="1"/>
          <p:nvPr/>
        </p:nvSpPr>
        <p:spPr>
          <a:xfrm>
            <a:off x="1181686" y="6076540"/>
            <a:ext cx="998618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solidFill>
                  <a:schemeClr val="tx1"/>
                </a:solidFill>
                <a:latin typeface="Consolas" panose="020B0609020204030204" pitchFamily="49" charset="0"/>
              </a:rPr>
              <a:t>ENTRYPOINT ["</a:t>
            </a:r>
            <a:r>
              <a:rPr lang="fr-FR" sz="1600" dirty="0" err="1">
                <a:solidFill>
                  <a:schemeClr val="tx1"/>
                </a:solidFill>
                <a:latin typeface="Consolas" panose="020B0609020204030204" pitchFamily="49" charset="0"/>
              </a:rPr>
              <a:t>executable</a:t>
            </a:r>
            <a:r>
              <a:rPr lang="fr-FR" sz="1600" dirty="0">
                <a:solidFill>
                  <a:schemeClr val="tx1"/>
                </a:solidFill>
                <a:latin typeface="Consolas" panose="020B0609020204030204" pitchFamily="49" charset="0"/>
              </a:rPr>
              <a:t>", "param1","param2"]</a:t>
            </a:r>
          </a:p>
          <a:p>
            <a:r>
              <a:rPr lang="fr-FR" sz="1600" dirty="0">
                <a:solidFill>
                  <a:schemeClr val="tx1"/>
                </a:solidFill>
                <a:latin typeface="Consolas" panose="020B0609020204030204" pitchFamily="49" charset="0"/>
              </a:rPr>
              <a:t>ENTRYPOINT command param1 param2</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343600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5092-A76D-40F3-B23A-59F09411316B}"/>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6" name="Content Placeholder 2">
            <a:extLst>
              <a:ext uri="{FF2B5EF4-FFF2-40B4-BE49-F238E27FC236}">
                <a16:creationId xmlns:a16="http://schemas.microsoft.com/office/drawing/2014/main" id="{CF0AF6C7-5C59-4678-91BE-BA0FD55ACC16}"/>
              </a:ext>
            </a:extLst>
          </p:cNvPr>
          <p:cNvSpPr txBox="1">
            <a:spLocks/>
          </p:cNvSpPr>
          <p:nvPr/>
        </p:nvSpPr>
        <p:spPr>
          <a:xfrm>
            <a:off x="1024127" y="2322629"/>
            <a:ext cx="9720073" cy="45307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7. WORKDIR</a:t>
            </a:r>
            <a:r>
              <a:rPr lang="zh-CN" altLang="en-US" dirty="0"/>
              <a:t>：指定 </a:t>
            </a:r>
            <a:r>
              <a:rPr lang="en-US" altLang="zh-CN" dirty="0"/>
              <a:t>RUN</a:t>
            </a:r>
            <a:r>
              <a:rPr lang="zh-CN" altLang="en-US" dirty="0"/>
              <a:t>、</a:t>
            </a:r>
            <a:r>
              <a:rPr lang="en-US" altLang="zh-CN" dirty="0"/>
              <a:t>CMD </a:t>
            </a:r>
            <a:r>
              <a:rPr lang="zh-CN" altLang="en-US" dirty="0"/>
              <a:t>与 </a:t>
            </a:r>
            <a:r>
              <a:rPr lang="en-US" altLang="zh-CN" dirty="0"/>
              <a:t>ENTRYPOINT </a:t>
            </a:r>
            <a:r>
              <a:rPr lang="zh-CN" altLang="en-US" dirty="0"/>
              <a:t>命令的工作目录。</a:t>
            </a:r>
            <a:endParaRPr lang="en-US" dirty="0"/>
          </a:p>
        </p:txBody>
      </p:sp>
      <p:sp>
        <p:nvSpPr>
          <p:cNvPr id="7" name="TextBox 6">
            <a:extLst>
              <a:ext uri="{FF2B5EF4-FFF2-40B4-BE49-F238E27FC236}">
                <a16:creationId xmlns:a16="http://schemas.microsoft.com/office/drawing/2014/main" id="{C99F9104-F54C-44C0-BCC4-0CC8290F06F5}"/>
              </a:ext>
            </a:extLst>
          </p:cNvPr>
          <p:cNvSpPr txBox="1"/>
          <p:nvPr/>
        </p:nvSpPr>
        <p:spPr>
          <a:xfrm>
            <a:off x="1181686" y="2723204"/>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1600" dirty="0">
                <a:solidFill>
                  <a:schemeClr val="tx1"/>
                </a:solidFill>
                <a:latin typeface="Consolas" panose="020B0609020204030204" pitchFamily="49" charset="0"/>
              </a:rPr>
              <a:t>WORKDIR /path/to/workdir</a:t>
            </a:r>
            <a:endParaRPr lang="en-US" sz="1600" dirty="0">
              <a:solidFill>
                <a:schemeClr val="tx1"/>
              </a:solidFill>
              <a:latin typeface="Consolas" panose="020B0609020204030204" pitchFamily="49" charset="0"/>
            </a:endParaRPr>
          </a:p>
        </p:txBody>
      </p:sp>
      <p:sp>
        <p:nvSpPr>
          <p:cNvPr id="13" name="Content Placeholder 2">
            <a:extLst>
              <a:ext uri="{FF2B5EF4-FFF2-40B4-BE49-F238E27FC236}">
                <a16:creationId xmlns:a16="http://schemas.microsoft.com/office/drawing/2014/main" id="{0107B6AB-E126-476F-BE16-E9442EF5BAFD}"/>
              </a:ext>
            </a:extLst>
          </p:cNvPr>
          <p:cNvSpPr txBox="1">
            <a:spLocks/>
          </p:cNvSpPr>
          <p:nvPr/>
        </p:nvSpPr>
        <p:spPr>
          <a:xfrm>
            <a:off x="1024127" y="3235594"/>
            <a:ext cx="9720073" cy="33855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8. ENV</a:t>
            </a:r>
            <a:r>
              <a:rPr lang="zh-CN" altLang="en-US" dirty="0"/>
              <a:t>：设置环境变量。它们使用键值对，增加运行程序的灵活性。</a:t>
            </a:r>
            <a:endParaRPr lang="en-US" dirty="0"/>
          </a:p>
        </p:txBody>
      </p:sp>
      <p:sp>
        <p:nvSpPr>
          <p:cNvPr id="14" name="TextBox 13">
            <a:extLst>
              <a:ext uri="{FF2B5EF4-FFF2-40B4-BE49-F238E27FC236}">
                <a16:creationId xmlns:a16="http://schemas.microsoft.com/office/drawing/2014/main" id="{1AB7FCD1-FC8D-4532-BE61-65F87CCABEB7}"/>
              </a:ext>
            </a:extLst>
          </p:cNvPr>
          <p:cNvSpPr txBox="1"/>
          <p:nvPr/>
        </p:nvSpPr>
        <p:spPr>
          <a:xfrm>
            <a:off x="1181686" y="3617760"/>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ENV &lt;key&gt; &lt;value&gt;</a:t>
            </a:r>
          </a:p>
        </p:txBody>
      </p:sp>
      <p:sp>
        <p:nvSpPr>
          <p:cNvPr id="15" name="Content Placeholder 2">
            <a:extLst>
              <a:ext uri="{FF2B5EF4-FFF2-40B4-BE49-F238E27FC236}">
                <a16:creationId xmlns:a16="http://schemas.microsoft.com/office/drawing/2014/main" id="{C8A8838D-145A-447F-912E-A92100296566}"/>
              </a:ext>
            </a:extLst>
          </p:cNvPr>
          <p:cNvSpPr txBox="1">
            <a:spLocks/>
          </p:cNvSpPr>
          <p:nvPr/>
        </p:nvSpPr>
        <p:spPr>
          <a:xfrm>
            <a:off x="1024127" y="4130150"/>
            <a:ext cx="9720073" cy="33855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9. USER</a:t>
            </a:r>
            <a:r>
              <a:rPr lang="zh-CN" altLang="en-US" dirty="0"/>
              <a:t>：镜像正在运行时设置一个 </a:t>
            </a:r>
            <a:r>
              <a:rPr lang="en-US" altLang="zh-CN" dirty="0"/>
              <a:t>UID</a:t>
            </a:r>
            <a:r>
              <a:rPr lang="zh-CN" altLang="en-US" dirty="0"/>
              <a:t>。</a:t>
            </a:r>
            <a:endParaRPr lang="en-US" dirty="0"/>
          </a:p>
        </p:txBody>
      </p:sp>
      <p:sp>
        <p:nvSpPr>
          <p:cNvPr id="16" name="TextBox 15">
            <a:extLst>
              <a:ext uri="{FF2B5EF4-FFF2-40B4-BE49-F238E27FC236}">
                <a16:creationId xmlns:a16="http://schemas.microsoft.com/office/drawing/2014/main" id="{79689C34-A063-4240-B2F6-A656E729E95F}"/>
              </a:ext>
            </a:extLst>
          </p:cNvPr>
          <p:cNvSpPr txBox="1"/>
          <p:nvPr/>
        </p:nvSpPr>
        <p:spPr>
          <a:xfrm>
            <a:off x="1181686" y="4512316"/>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solidFill>
                  <a:schemeClr val="tx1"/>
                </a:solidFill>
                <a:latin typeface="Consolas" panose="020B0609020204030204" pitchFamily="49" charset="0"/>
              </a:rPr>
              <a:t>USER &lt;</a:t>
            </a:r>
            <a:r>
              <a:rPr lang="fr-FR" sz="1600" dirty="0" err="1">
                <a:solidFill>
                  <a:schemeClr val="tx1"/>
                </a:solidFill>
                <a:latin typeface="Consolas" panose="020B0609020204030204" pitchFamily="49" charset="0"/>
              </a:rPr>
              <a:t>uid</a:t>
            </a:r>
            <a:r>
              <a:rPr lang="fr-FR" sz="1600" dirty="0">
                <a:solidFill>
                  <a:schemeClr val="tx1"/>
                </a:solidFill>
                <a:latin typeface="Consolas" panose="020B0609020204030204" pitchFamily="49" charset="0"/>
              </a:rPr>
              <a:t>&gt;</a:t>
            </a:r>
            <a:endParaRPr lang="en-US" sz="1600" dirty="0">
              <a:solidFill>
                <a:schemeClr val="tx1"/>
              </a:solidFill>
              <a:latin typeface="Consolas" panose="020B0609020204030204" pitchFamily="49" charset="0"/>
            </a:endParaRPr>
          </a:p>
        </p:txBody>
      </p:sp>
      <p:sp>
        <p:nvSpPr>
          <p:cNvPr id="9" name="Content Placeholder 2">
            <a:extLst>
              <a:ext uri="{FF2B5EF4-FFF2-40B4-BE49-F238E27FC236}">
                <a16:creationId xmlns:a16="http://schemas.microsoft.com/office/drawing/2014/main" id="{3D59F75E-2C3C-44D2-83C6-E2447E982BE5}"/>
              </a:ext>
            </a:extLst>
          </p:cNvPr>
          <p:cNvSpPr txBox="1">
            <a:spLocks/>
          </p:cNvSpPr>
          <p:nvPr/>
        </p:nvSpPr>
        <p:spPr>
          <a:xfrm>
            <a:off x="1024127" y="5024706"/>
            <a:ext cx="9720073" cy="33855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dirty="0"/>
              <a:t>10. VOLUME</a:t>
            </a:r>
            <a:r>
              <a:rPr lang="zh-CN" altLang="en-US" dirty="0"/>
              <a:t>：授权访问从容器内到主机上的目录。</a:t>
            </a:r>
            <a:endParaRPr lang="en-US" dirty="0"/>
          </a:p>
        </p:txBody>
      </p:sp>
      <p:sp>
        <p:nvSpPr>
          <p:cNvPr id="10" name="TextBox 9">
            <a:extLst>
              <a:ext uri="{FF2B5EF4-FFF2-40B4-BE49-F238E27FC236}">
                <a16:creationId xmlns:a16="http://schemas.microsoft.com/office/drawing/2014/main" id="{019EAEF3-8D00-42E2-A10D-527945CB69AC}"/>
              </a:ext>
            </a:extLst>
          </p:cNvPr>
          <p:cNvSpPr txBox="1"/>
          <p:nvPr/>
        </p:nvSpPr>
        <p:spPr>
          <a:xfrm>
            <a:off x="1181686" y="5406872"/>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solidFill>
                  <a:schemeClr val="tx1"/>
                </a:solidFill>
                <a:latin typeface="Consolas" panose="020B0609020204030204" pitchFamily="49" charset="0"/>
              </a:rPr>
              <a:t>VOLUME ["/data"]</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820111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BFAA-8E8E-441E-BBBE-13239C0D4594}"/>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CA28470A-7937-417A-9BAB-EC55AA8C50C7}"/>
              </a:ext>
            </a:extLst>
          </p:cNvPr>
          <p:cNvSpPr>
            <a:spLocks noGrp="1"/>
          </p:cNvSpPr>
          <p:nvPr>
            <p:ph idx="1"/>
          </p:nvPr>
        </p:nvSpPr>
        <p:spPr/>
        <p:txBody>
          <a:bodyPr/>
          <a:lstStyle/>
          <a:p>
            <a:r>
              <a:rPr lang="en-US" dirty="0" err="1"/>
              <a:t>Dockerfile</a:t>
            </a:r>
            <a:r>
              <a:rPr lang="en-US" dirty="0"/>
              <a:t> Best Practices, </a:t>
            </a:r>
            <a:r>
              <a:rPr lang="en-US" dirty="0">
                <a:hlinkClick r:id="rId2"/>
              </a:rPr>
              <a:t>http://crosbymichael.com/dockerfile-best-practices.html</a:t>
            </a:r>
            <a:endParaRPr lang="en-US" dirty="0"/>
          </a:p>
          <a:p>
            <a:endParaRPr lang="en-US" altLang="zh-CN" dirty="0"/>
          </a:p>
          <a:p>
            <a:r>
              <a:rPr lang="zh-CN" altLang="en-US" dirty="0"/>
              <a:t>基本的 </a:t>
            </a:r>
            <a:r>
              <a:rPr lang="en-US" dirty="0" err="1"/>
              <a:t>Dockerfile</a:t>
            </a:r>
            <a:r>
              <a:rPr lang="en-US" dirty="0"/>
              <a:t> </a:t>
            </a:r>
            <a:r>
              <a:rPr lang="zh-CN" altLang="en-US" dirty="0"/>
              <a:t>最佳实践：</a:t>
            </a:r>
          </a:p>
          <a:p>
            <a:r>
              <a:rPr lang="zh-CN" altLang="en-US" dirty="0"/>
              <a:t> ● 保持常见的指令像 </a:t>
            </a:r>
            <a:r>
              <a:rPr lang="en-US" dirty="0"/>
              <a:t>MAINTAINER </a:t>
            </a:r>
            <a:r>
              <a:rPr lang="zh-CN" altLang="en-US" dirty="0"/>
              <a:t>以及从上至下更新 </a:t>
            </a:r>
            <a:r>
              <a:rPr lang="en-US" dirty="0" err="1"/>
              <a:t>Dockerfile</a:t>
            </a:r>
            <a:r>
              <a:rPr lang="en-US" dirty="0"/>
              <a:t> </a:t>
            </a:r>
            <a:r>
              <a:rPr lang="zh-CN" altLang="en-US" dirty="0"/>
              <a:t>命令</a:t>
            </a:r>
            <a:r>
              <a:rPr lang="en-US" altLang="zh-CN" dirty="0"/>
              <a:t>;</a:t>
            </a:r>
          </a:p>
          <a:p>
            <a:r>
              <a:rPr lang="en-US" altLang="zh-CN" dirty="0"/>
              <a:t> </a:t>
            </a:r>
            <a:r>
              <a:rPr lang="zh-CN" altLang="en-US" dirty="0"/>
              <a:t>● 当构建镜像时使用可理解的标签，以便更好地管理镜像</a:t>
            </a:r>
            <a:r>
              <a:rPr lang="en-US" altLang="zh-CN" dirty="0"/>
              <a:t>;</a:t>
            </a:r>
          </a:p>
          <a:p>
            <a:r>
              <a:rPr lang="en-US" altLang="zh-CN" dirty="0"/>
              <a:t> </a:t>
            </a:r>
            <a:r>
              <a:rPr lang="zh-CN" altLang="en-US" dirty="0"/>
              <a:t>● 避免在 </a:t>
            </a:r>
            <a:r>
              <a:rPr lang="en-US" dirty="0" err="1"/>
              <a:t>Dockerfile</a:t>
            </a:r>
            <a:r>
              <a:rPr lang="en-US" dirty="0"/>
              <a:t> </a:t>
            </a:r>
            <a:r>
              <a:rPr lang="zh-CN" altLang="en-US" dirty="0"/>
              <a:t>中映射公有端口</a:t>
            </a:r>
            <a:r>
              <a:rPr lang="en-US" altLang="zh-CN" dirty="0"/>
              <a:t>;</a:t>
            </a:r>
          </a:p>
          <a:p>
            <a:r>
              <a:rPr lang="en-US" altLang="zh-CN" dirty="0"/>
              <a:t> </a:t>
            </a:r>
            <a:r>
              <a:rPr lang="zh-CN" altLang="en-US" dirty="0"/>
              <a:t>●  </a:t>
            </a:r>
            <a:r>
              <a:rPr lang="en-US" dirty="0"/>
              <a:t>CMD </a:t>
            </a:r>
            <a:r>
              <a:rPr lang="zh-CN" altLang="en-US" dirty="0"/>
              <a:t>与 </a:t>
            </a:r>
            <a:r>
              <a:rPr lang="en-US" dirty="0"/>
              <a:t>ENTRYPOINT </a:t>
            </a:r>
            <a:r>
              <a:rPr lang="zh-CN" altLang="en-US" dirty="0"/>
              <a:t>命令请使用数组语法。</a:t>
            </a:r>
            <a:endParaRPr lang="en-US" dirty="0"/>
          </a:p>
        </p:txBody>
      </p:sp>
    </p:spTree>
    <p:extLst>
      <p:ext uri="{BB962C8B-B14F-4D97-AF65-F5344CB8AC3E}">
        <p14:creationId xmlns:p14="http://schemas.microsoft.com/office/powerpoint/2010/main" val="35525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6 </a:t>
            </a:r>
            <a:r>
              <a:rPr lang="zh-CN" altLang="en-US" dirty="0"/>
              <a:t>容器（</a:t>
            </a:r>
            <a:r>
              <a:rPr lang="en-US" altLang="zh-CN" dirty="0"/>
              <a:t>Docker</a:t>
            </a:r>
            <a:r>
              <a:rPr lang="zh-CN" altLang="en-US" dirty="0"/>
              <a:t>）</a:t>
            </a:r>
            <a:endParaRPr lang="en-US" altLang="zh-CN"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a:xfrm>
            <a:off x="736270" y="2286000"/>
            <a:ext cx="10533413" cy="4186052"/>
          </a:xfrm>
        </p:spPr>
        <p:txBody>
          <a:bodyPr>
            <a:noAutofit/>
          </a:bodyPr>
          <a:lstStyle/>
          <a:p>
            <a:r>
              <a:rPr lang="en-US" altLang="zh-CN" sz="2800" dirty="0"/>
              <a:t>Docker</a:t>
            </a:r>
            <a:r>
              <a:rPr lang="zh-CN" altLang="en-US" sz="2800" dirty="0"/>
              <a:t>（网址是 </a:t>
            </a:r>
            <a:r>
              <a:rPr lang="en-US" altLang="zh-CN" sz="2800" dirty="0">
                <a:hlinkClick r:id="rId2"/>
              </a:rPr>
              <a:t>https://www.docker.com/</a:t>
            </a:r>
            <a:r>
              <a:rPr lang="en-US" altLang="zh-CN" sz="2800" dirty="0"/>
              <a:t> ) </a:t>
            </a:r>
            <a:r>
              <a:rPr lang="zh-CN" altLang="en-US" sz="2800" dirty="0"/>
              <a:t>是一个开源项目，诞生于 </a:t>
            </a:r>
            <a:r>
              <a:rPr lang="en-US" altLang="zh-CN" sz="2800" dirty="0"/>
              <a:t>2013 </a:t>
            </a:r>
            <a:r>
              <a:rPr lang="zh-CN" altLang="en-US" sz="2800" dirty="0"/>
              <a:t>年</a:t>
            </a:r>
            <a:r>
              <a:rPr lang="en-US" altLang="zh-CN" sz="2800" dirty="0"/>
              <a:t>3</a:t>
            </a:r>
            <a:r>
              <a:rPr lang="zh-CN" altLang="en-US" sz="2800" dirty="0"/>
              <a:t>月份，最初是 </a:t>
            </a:r>
            <a:r>
              <a:rPr lang="en-US" altLang="zh-CN" sz="2800" dirty="0" err="1"/>
              <a:t>dotCloud</a:t>
            </a:r>
            <a:r>
              <a:rPr lang="en-US" altLang="zh-CN" sz="2800" dirty="0"/>
              <a:t> </a:t>
            </a:r>
            <a:r>
              <a:rPr lang="zh-CN" altLang="en-US" sz="2800" dirty="0"/>
              <a:t>公司内部的一个业余项目。它基于 </a:t>
            </a:r>
            <a:r>
              <a:rPr lang="en-US" altLang="zh-CN" sz="2800" dirty="0"/>
              <a:t>Google </a:t>
            </a:r>
            <a:r>
              <a:rPr lang="zh-CN" altLang="en-US" sz="2800" dirty="0"/>
              <a:t>公司推出的 </a:t>
            </a:r>
            <a:r>
              <a:rPr lang="en-US" altLang="zh-CN" sz="2800" dirty="0"/>
              <a:t>Go </a:t>
            </a:r>
            <a:r>
              <a:rPr lang="zh-CN" altLang="en-US" sz="2800" dirty="0"/>
              <a:t>语言实现。 项目后来加入 </a:t>
            </a:r>
            <a:r>
              <a:rPr lang="en-US" altLang="zh-CN" sz="2800" dirty="0"/>
              <a:t>Linux </a:t>
            </a:r>
            <a:r>
              <a:rPr lang="zh-CN" altLang="en-US" sz="2800" dirty="0"/>
              <a:t>基金会，遵从 </a:t>
            </a:r>
            <a:r>
              <a:rPr lang="en-US" altLang="zh-CN" sz="2800" dirty="0"/>
              <a:t>Apache 2.0 </a:t>
            </a:r>
            <a:r>
              <a:rPr lang="zh-CN" altLang="en-US" sz="2800" dirty="0"/>
              <a:t>协议。</a:t>
            </a:r>
            <a:endParaRPr lang="en-US" altLang="zh-CN" sz="2800" dirty="0"/>
          </a:p>
          <a:p>
            <a:r>
              <a:rPr lang="en-US" altLang="zh-CN" sz="2800" dirty="0"/>
              <a:t>Linux </a:t>
            </a:r>
            <a:r>
              <a:rPr lang="zh-CN" altLang="en-US" sz="2800" dirty="0"/>
              <a:t>容器不是模拟一个完整的操作系统，而是</a:t>
            </a:r>
            <a:r>
              <a:rPr lang="zh-CN" altLang="en-US" sz="2800" dirty="0">
                <a:solidFill>
                  <a:schemeClr val="accent1"/>
                </a:solidFill>
              </a:rPr>
              <a:t>对进程进行隔离</a:t>
            </a:r>
            <a:r>
              <a:rPr lang="zh-CN" altLang="en-US" sz="2800" dirty="0"/>
              <a:t>。换句话说，是在正常进程的外面套了一个保护层。对于容器里面的进程来说，它接触到的各种资源都是虚拟的，从而实现与底层操作系统的隔离。</a:t>
            </a:r>
            <a:endParaRPr lang="en-US" sz="2800" dirty="0"/>
          </a:p>
        </p:txBody>
      </p:sp>
    </p:spTree>
    <p:extLst>
      <p:ext uri="{BB962C8B-B14F-4D97-AF65-F5344CB8AC3E}">
        <p14:creationId xmlns:p14="http://schemas.microsoft.com/office/powerpoint/2010/main" val="101060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9D1C-17C1-49A2-9952-4A9F7B4B0F5C}"/>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7D4DD8CA-91E5-4F73-8730-06CB0DF7CCDA}"/>
              </a:ext>
            </a:extLst>
          </p:cNvPr>
          <p:cNvSpPr>
            <a:spLocks noGrp="1"/>
          </p:cNvSpPr>
          <p:nvPr>
            <p:ph idx="1"/>
          </p:nvPr>
        </p:nvSpPr>
        <p:spPr>
          <a:xfrm>
            <a:off x="1024128" y="2285999"/>
            <a:ext cx="10143744" cy="1400383"/>
          </a:xfrm>
        </p:spPr>
        <p:txBody>
          <a:bodyPr>
            <a:normAutofit/>
          </a:bodyPr>
          <a:lstStyle/>
          <a:p>
            <a:r>
              <a:rPr lang="zh-CN" altLang="en-US" dirty="0"/>
              <a:t>下面让我们为 </a:t>
            </a:r>
            <a:r>
              <a:rPr lang="en-US" altLang="zh-CN" dirty="0" err="1"/>
              <a:t>CounterWebApp</a:t>
            </a:r>
            <a:r>
              <a:rPr lang="en-US" altLang="zh-CN" dirty="0"/>
              <a:t> </a:t>
            </a:r>
            <a:r>
              <a:rPr lang="zh-CN" altLang="en-US" dirty="0"/>
              <a:t>来建立一个镜像吧！</a:t>
            </a:r>
            <a:endParaRPr lang="en-US" altLang="zh-CN" dirty="0"/>
          </a:p>
          <a:p>
            <a:r>
              <a:rPr lang="zh-CN" altLang="en-US" dirty="0"/>
              <a:t>● 先生成一个 </a:t>
            </a:r>
            <a:r>
              <a:rPr lang="en-US" altLang="zh-CN" dirty="0" err="1"/>
              <a:t>Dockerfile</a:t>
            </a:r>
            <a:r>
              <a:rPr lang="zh-CN" altLang="en-US" dirty="0"/>
              <a:t>，此文件在 “</a:t>
            </a:r>
            <a:r>
              <a:rPr lang="en-US" altLang="zh-CN" dirty="0" err="1"/>
              <a:t>CounterWebApp</a:t>
            </a:r>
            <a:r>
              <a:rPr lang="zh-CN" altLang="en-US" dirty="0"/>
              <a:t> ”项目文件的根路径上。内容如下：</a:t>
            </a:r>
            <a:endParaRPr lang="en-US" altLang="zh-CN" dirty="0"/>
          </a:p>
          <a:p>
            <a:endParaRPr lang="en-US" dirty="0"/>
          </a:p>
        </p:txBody>
      </p:sp>
      <p:sp>
        <p:nvSpPr>
          <p:cNvPr id="4" name="TextBox 3">
            <a:extLst>
              <a:ext uri="{FF2B5EF4-FFF2-40B4-BE49-F238E27FC236}">
                <a16:creationId xmlns:a16="http://schemas.microsoft.com/office/drawing/2014/main" id="{542E6B1E-AD37-44DB-9540-C9A6774DF857}"/>
              </a:ext>
            </a:extLst>
          </p:cNvPr>
          <p:cNvSpPr txBox="1"/>
          <p:nvPr/>
        </p:nvSpPr>
        <p:spPr>
          <a:xfrm>
            <a:off x="1181686" y="3686383"/>
            <a:ext cx="9986186"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1600" dirty="0">
                <a:solidFill>
                  <a:schemeClr val="tx1"/>
                </a:solidFill>
                <a:latin typeface="Consolas" panose="020B0609020204030204" pitchFamily="49" charset="0"/>
              </a:rPr>
              <a:t>FROM tomcat</a:t>
            </a:r>
          </a:p>
          <a:p>
            <a:r>
              <a:rPr lang="pt-BR" sz="1600" dirty="0">
                <a:solidFill>
                  <a:schemeClr val="tx1"/>
                </a:solidFill>
                <a:latin typeface="Consolas" panose="020B0609020204030204" pitchFamily="49" charset="0"/>
              </a:rPr>
              <a:t>MAINTAINER bobyuan</a:t>
            </a:r>
          </a:p>
          <a:p>
            <a:endParaRPr lang="pt-BR" sz="1600" dirty="0">
              <a:solidFill>
                <a:schemeClr val="tx1"/>
              </a:solidFill>
              <a:latin typeface="Consolas" panose="020B0609020204030204" pitchFamily="49" charset="0"/>
            </a:endParaRPr>
          </a:p>
          <a:p>
            <a:r>
              <a:rPr lang="pt-BR" sz="1600" dirty="0">
                <a:solidFill>
                  <a:schemeClr val="tx1"/>
                </a:solidFill>
                <a:latin typeface="Consolas" panose="020B0609020204030204" pitchFamily="49" charset="0"/>
              </a:rPr>
              <a:t>ENV CATALINA_HOME /usr/local/tomcat</a:t>
            </a:r>
          </a:p>
          <a:p>
            <a:r>
              <a:rPr lang="pt-BR" sz="1600" dirty="0">
                <a:solidFill>
                  <a:schemeClr val="tx1"/>
                </a:solidFill>
                <a:latin typeface="Consolas" panose="020B0609020204030204" pitchFamily="49" charset="0"/>
              </a:rPr>
              <a:t>ENV PATH $CATALINA_HOME/bin:$PATH</a:t>
            </a:r>
          </a:p>
          <a:p>
            <a:r>
              <a:rPr lang="pt-BR" sz="1600" dirty="0">
                <a:solidFill>
                  <a:schemeClr val="tx1"/>
                </a:solidFill>
                <a:latin typeface="Consolas" panose="020B0609020204030204" pitchFamily="49" charset="0"/>
              </a:rPr>
              <a:t>WORKDIR $CATALINA_HOME</a:t>
            </a:r>
          </a:p>
          <a:p>
            <a:endParaRPr lang="pt-BR" sz="1600" dirty="0">
              <a:solidFill>
                <a:schemeClr val="tx1"/>
              </a:solidFill>
              <a:latin typeface="Consolas" panose="020B0609020204030204" pitchFamily="49" charset="0"/>
            </a:endParaRPr>
          </a:p>
          <a:p>
            <a:r>
              <a:rPr lang="pt-BR" sz="1600" dirty="0">
                <a:solidFill>
                  <a:srgbClr val="00B050"/>
                </a:solidFill>
                <a:latin typeface="Consolas" panose="020B0609020204030204" pitchFamily="49" charset="0"/>
              </a:rPr>
              <a:t># Tomcat will extract war copied to webapp directory.</a:t>
            </a:r>
          </a:p>
          <a:p>
            <a:r>
              <a:rPr lang="pt-BR" sz="1600" dirty="0">
                <a:solidFill>
                  <a:schemeClr val="tx1"/>
                </a:solidFill>
                <a:latin typeface="Consolas" panose="020B0609020204030204" pitchFamily="49" charset="0"/>
              </a:rPr>
              <a:t>COPY ["./target/CounterWebApp.war", "/usr/local/tomcat/webapps/CounterWebApp.war"]</a:t>
            </a:r>
          </a:p>
          <a:p>
            <a:endParaRPr lang="pt-BR" sz="1600" dirty="0">
              <a:solidFill>
                <a:schemeClr val="tx1"/>
              </a:solidFill>
              <a:latin typeface="Consolas" panose="020B0609020204030204" pitchFamily="49" charset="0"/>
            </a:endParaRPr>
          </a:p>
          <a:p>
            <a:r>
              <a:rPr lang="pt-BR" sz="1600" dirty="0">
                <a:solidFill>
                  <a:schemeClr val="tx1"/>
                </a:solidFill>
                <a:latin typeface="Consolas" panose="020B0609020204030204" pitchFamily="49" charset="0"/>
              </a:rPr>
              <a:t>CMD ["catalina.sh", "run"]</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032185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9D1C-17C1-49A2-9952-4A9F7B4B0F5C}"/>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7D4DD8CA-91E5-4F73-8730-06CB0DF7CCDA}"/>
              </a:ext>
            </a:extLst>
          </p:cNvPr>
          <p:cNvSpPr>
            <a:spLocks noGrp="1"/>
          </p:cNvSpPr>
          <p:nvPr>
            <p:ph idx="1"/>
          </p:nvPr>
        </p:nvSpPr>
        <p:spPr>
          <a:xfrm>
            <a:off x="1024128" y="2285999"/>
            <a:ext cx="10143744" cy="1015341"/>
          </a:xfrm>
        </p:spPr>
        <p:txBody>
          <a:bodyPr>
            <a:normAutofit/>
          </a:bodyPr>
          <a:lstStyle/>
          <a:p>
            <a:r>
              <a:rPr lang="zh-CN" altLang="en-US" dirty="0"/>
              <a:t>● 运行命令来创建标签为 “</a:t>
            </a:r>
            <a:r>
              <a:rPr lang="en-US" altLang="zh-CN" dirty="0" err="1"/>
              <a:t>counterwebapp</a:t>
            </a:r>
            <a:r>
              <a:rPr lang="zh-CN" altLang="en-US" dirty="0"/>
              <a:t> ”</a:t>
            </a:r>
            <a:r>
              <a:rPr lang="en-US" altLang="zh-CN" dirty="0"/>
              <a:t> </a:t>
            </a:r>
            <a:r>
              <a:rPr lang="zh-CN" altLang="en-US" dirty="0"/>
              <a:t>的镜像（注意，标签的名称必须全部小写）。最后的那个点表示 </a:t>
            </a:r>
            <a:r>
              <a:rPr lang="en-US" altLang="zh-CN" dirty="0" err="1"/>
              <a:t>Dockerfile</a:t>
            </a:r>
            <a:r>
              <a:rPr lang="en-US" altLang="zh-CN" dirty="0"/>
              <a:t> </a:t>
            </a:r>
            <a:r>
              <a:rPr lang="zh-CN" altLang="en-US" dirty="0"/>
              <a:t>文件所在的路径，因为是当前路径，所以是一个点。</a:t>
            </a:r>
            <a:endParaRPr lang="en-US" dirty="0"/>
          </a:p>
        </p:txBody>
      </p:sp>
      <p:sp>
        <p:nvSpPr>
          <p:cNvPr id="4" name="TextBox 3">
            <a:extLst>
              <a:ext uri="{FF2B5EF4-FFF2-40B4-BE49-F238E27FC236}">
                <a16:creationId xmlns:a16="http://schemas.microsoft.com/office/drawing/2014/main" id="{542E6B1E-AD37-44DB-9540-C9A6774DF857}"/>
              </a:ext>
            </a:extLst>
          </p:cNvPr>
          <p:cNvSpPr txBox="1"/>
          <p:nvPr/>
        </p:nvSpPr>
        <p:spPr>
          <a:xfrm>
            <a:off x="1181686" y="3387384"/>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1600" dirty="0">
                <a:solidFill>
                  <a:schemeClr val="tx1"/>
                </a:solidFill>
                <a:latin typeface="Consolas" panose="020B0609020204030204" pitchFamily="49" charset="0"/>
              </a:rPr>
              <a:t>docker build --tag counterwebapp .</a:t>
            </a:r>
            <a:endParaRPr lang="en-US" sz="1600" dirty="0">
              <a:solidFill>
                <a:schemeClr val="tx1"/>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E47096D7-49D8-4793-93DD-3A90593E7BFA}"/>
              </a:ext>
            </a:extLst>
          </p:cNvPr>
          <p:cNvSpPr txBox="1">
            <a:spLocks/>
          </p:cNvSpPr>
          <p:nvPr/>
        </p:nvSpPr>
        <p:spPr>
          <a:xfrm>
            <a:off x="945349" y="3960420"/>
            <a:ext cx="10143744" cy="49871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 作为测试，接下来我们运行一下这个镜像。</a:t>
            </a:r>
            <a:endParaRPr lang="en-US" dirty="0"/>
          </a:p>
        </p:txBody>
      </p:sp>
      <p:sp>
        <p:nvSpPr>
          <p:cNvPr id="6" name="TextBox 5">
            <a:extLst>
              <a:ext uri="{FF2B5EF4-FFF2-40B4-BE49-F238E27FC236}">
                <a16:creationId xmlns:a16="http://schemas.microsoft.com/office/drawing/2014/main" id="{B4904730-6F6C-438A-A862-D9ED47A2BA30}"/>
              </a:ext>
            </a:extLst>
          </p:cNvPr>
          <p:cNvSpPr txBox="1"/>
          <p:nvPr/>
        </p:nvSpPr>
        <p:spPr>
          <a:xfrm>
            <a:off x="1181686" y="4459131"/>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docker run -it --rm -p 80:8080 </a:t>
            </a:r>
            <a:r>
              <a:rPr lang="en-US" sz="1600" dirty="0" err="1">
                <a:solidFill>
                  <a:schemeClr val="tx1"/>
                </a:solidFill>
                <a:latin typeface="Consolas" panose="020B0609020204030204" pitchFamily="49" charset="0"/>
              </a:rPr>
              <a:t>counterwebapp</a:t>
            </a:r>
            <a:endParaRPr lang="en-US" sz="1600" dirty="0">
              <a:solidFill>
                <a:schemeClr val="tx1"/>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E0B29BCE-0A25-4B1D-AEC6-E9C15CE897EF}"/>
              </a:ext>
            </a:extLst>
          </p:cNvPr>
          <p:cNvSpPr txBox="1">
            <a:spLocks/>
          </p:cNvSpPr>
          <p:nvPr/>
        </p:nvSpPr>
        <p:spPr>
          <a:xfrm>
            <a:off x="1024128" y="4957843"/>
            <a:ext cx="10143744" cy="1707736"/>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上面命令的各个参数含义如下：</a:t>
            </a:r>
          </a:p>
          <a:p>
            <a:r>
              <a:rPr lang="zh-CN" altLang="en-US" dirty="0"/>
              <a:t>    </a:t>
            </a:r>
            <a:r>
              <a:rPr lang="en-US" altLang="zh-CN" dirty="0"/>
              <a:t>-p </a:t>
            </a:r>
            <a:r>
              <a:rPr lang="zh-CN" altLang="en-US" dirty="0"/>
              <a:t>参数：容器的 </a:t>
            </a:r>
            <a:r>
              <a:rPr lang="en-US" altLang="zh-CN" dirty="0"/>
              <a:t>80 </a:t>
            </a:r>
            <a:r>
              <a:rPr lang="zh-CN" altLang="en-US" dirty="0"/>
              <a:t>端口映射到本机的 </a:t>
            </a:r>
            <a:r>
              <a:rPr lang="en-US" altLang="zh-CN" dirty="0"/>
              <a:t>8080 </a:t>
            </a:r>
            <a:r>
              <a:rPr lang="zh-CN" altLang="en-US" dirty="0"/>
              <a:t>端口。</a:t>
            </a:r>
          </a:p>
          <a:p>
            <a:r>
              <a:rPr lang="zh-CN" altLang="en-US" dirty="0"/>
              <a:t>    </a:t>
            </a:r>
            <a:r>
              <a:rPr lang="en-US" altLang="zh-CN" dirty="0"/>
              <a:t>-it </a:t>
            </a:r>
            <a:r>
              <a:rPr lang="zh-CN" altLang="en-US" dirty="0"/>
              <a:t>参数：容器的 </a:t>
            </a:r>
            <a:r>
              <a:rPr lang="en-US" altLang="zh-CN" dirty="0"/>
              <a:t>Shell </a:t>
            </a:r>
            <a:r>
              <a:rPr lang="zh-CN" altLang="en-US" dirty="0"/>
              <a:t>映射到当前的 </a:t>
            </a:r>
            <a:r>
              <a:rPr lang="en-US" altLang="zh-CN" dirty="0"/>
              <a:t>Shell</a:t>
            </a:r>
            <a:r>
              <a:rPr lang="zh-CN" altLang="en-US" dirty="0"/>
              <a:t>，然后你在本机窗口输入的命令，就会传入容器。</a:t>
            </a:r>
          </a:p>
          <a:p>
            <a:r>
              <a:rPr lang="zh-CN" altLang="en-US" dirty="0"/>
              <a:t>    </a:t>
            </a:r>
            <a:r>
              <a:rPr lang="en-US" altLang="zh-CN" dirty="0" err="1"/>
              <a:t>counterwebapp</a:t>
            </a:r>
            <a:r>
              <a:rPr lang="zh-CN" altLang="en-US" dirty="0"/>
              <a:t>：镜像文件的标签（如果有版本，还需要提供版本，用冒号隔开，默认是 </a:t>
            </a:r>
            <a:r>
              <a:rPr lang="en-US" altLang="zh-CN" dirty="0"/>
              <a:t>latest </a:t>
            </a:r>
            <a:r>
              <a:rPr lang="zh-CN" altLang="en-US" dirty="0"/>
              <a:t>版本）。</a:t>
            </a:r>
            <a:endParaRPr lang="en-US" dirty="0"/>
          </a:p>
        </p:txBody>
      </p:sp>
    </p:spTree>
    <p:extLst>
      <p:ext uri="{BB962C8B-B14F-4D97-AF65-F5344CB8AC3E}">
        <p14:creationId xmlns:p14="http://schemas.microsoft.com/office/powerpoint/2010/main" val="122075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791C-6A87-4AB4-BE4E-C51D89C32B85}"/>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6E5D642E-A2A6-4728-BEDE-EBD8ADE003F8}"/>
              </a:ext>
            </a:extLst>
          </p:cNvPr>
          <p:cNvSpPr>
            <a:spLocks noGrp="1"/>
          </p:cNvSpPr>
          <p:nvPr>
            <p:ph idx="1"/>
          </p:nvPr>
        </p:nvSpPr>
        <p:spPr>
          <a:xfrm>
            <a:off x="1024128" y="2286000"/>
            <a:ext cx="10064965" cy="777834"/>
          </a:xfrm>
        </p:spPr>
        <p:txBody>
          <a:bodyPr/>
          <a:lstStyle/>
          <a:p>
            <a:r>
              <a:rPr lang="zh-CN" altLang="en-US" dirty="0"/>
              <a:t>我们可以将 </a:t>
            </a:r>
            <a:r>
              <a:rPr lang="en-US" dirty="0"/>
              <a:t>Docker </a:t>
            </a:r>
            <a:r>
              <a:rPr lang="zh-CN" altLang="en-US" dirty="0"/>
              <a:t>镜像保存至本地文件。例如下面将 </a:t>
            </a:r>
            <a:r>
              <a:rPr lang="en-US" dirty="0" err="1"/>
              <a:t>counterwebapp</a:t>
            </a:r>
            <a:r>
              <a:rPr lang="en-US" dirty="0"/>
              <a:t> </a:t>
            </a:r>
            <a:r>
              <a:rPr lang="zh-CN" altLang="en-US" dirty="0"/>
              <a:t>镜像保存至本地文件“</a:t>
            </a:r>
            <a:r>
              <a:rPr lang="en-US" dirty="0"/>
              <a:t>counterwebapp.tar</a:t>
            </a:r>
            <a:r>
              <a:rPr lang="zh-CN" altLang="en-US" dirty="0"/>
              <a:t> ” </a:t>
            </a:r>
            <a:r>
              <a:rPr lang="en-US" dirty="0"/>
              <a:t>。</a:t>
            </a:r>
          </a:p>
        </p:txBody>
      </p:sp>
      <p:sp>
        <p:nvSpPr>
          <p:cNvPr id="4" name="TextBox 3">
            <a:extLst>
              <a:ext uri="{FF2B5EF4-FFF2-40B4-BE49-F238E27FC236}">
                <a16:creationId xmlns:a16="http://schemas.microsoft.com/office/drawing/2014/main" id="{78DD50AA-8983-48C4-9034-9CA5F428218A}"/>
              </a:ext>
            </a:extLst>
          </p:cNvPr>
          <p:cNvSpPr txBox="1"/>
          <p:nvPr/>
        </p:nvSpPr>
        <p:spPr>
          <a:xfrm>
            <a:off x="1102907" y="3095725"/>
            <a:ext cx="9986186"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list local docker images.</a:t>
            </a:r>
          </a:p>
          <a:p>
            <a:r>
              <a:rPr lang="en-US" sz="1600" dirty="0">
                <a:solidFill>
                  <a:schemeClr val="tx1"/>
                </a:solidFill>
                <a:latin typeface="Consolas" panose="020B0609020204030204" pitchFamily="49" charset="0"/>
              </a:rPr>
              <a:t>docker image ls</a:t>
            </a: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save a docker image to a file.</a:t>
            </a:r>
          </a:p>
          <a:p>
            <a:r>
              <a:rPr lang="en-US" sz="1600" dirty="0" err="1">
                <a:solidFill>
                  <a:schemeClr val="tx1"/>
                </a:solidFill>
                <a:latin typeface="Consolas" panose="020B0609020204030204" pitchFamily="49" charset="0"/>
              </a:rPr>
              <a:t>mkdir</a:t>
            </a:r>
            <a:r>
              <a:rPr lang="en-US" sz="1600" dirty="0">
                <a:solidFill>
                  <a:schemeClr val="tx1"/>
                </a:solidFill>
                <a:latin typeface="Consolas" panose="020B0609020204030204" pitchFamily="49" charset="0"/>
              </a:rPr>
              <a:t> -p ~/</a:t>
            </a:r>
            <a:r>
              <a:rPr lang="en-US" sz="1600" dirty="0" err="1">
                <a:solidFill>
                  <a:schemeClr val="tx1"/>
                </a:solidFill>
                <a:latin typeface="Consolas" panose="020B0609020204030204" pitchFamily="49" charset="0"/>
              </a:rPr>
              <a:t>docker_images</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docker save </a:t>
            </a:r>
            <a:r>
              <a:rPr lang="en-US" sz="1600" dirty="0" err="1">
                <a:solidFill>
                  <a:schemeClr val="tx1"/>
                </a:solidFill>
                <a:latin typeface="Consolas" panose="020B0609020204030204" pitchFamily="49" charset="0"/>
              </a:rPr>
              <a:t>counterwebapp</a:t>
            </a:r>
            <a:r>
              <a:rPr lang="en-US" sz="1600" dirty="0">
                <a:solidFill>
                  <a:schemeClr val="tx1"/>
                </a:solidFill>
                <a:latin typeface="Consolas" panose="020B0609020204030204" pitchFamily="49" charset="0"/>
              </a:rPr>
              <a:t> -o ~/</a:t>
            </a:r>
            <a:r>
              <a:rPr lang="en-US" sz="1600" dirty="0" err="1">
                <a:solidFill>
                  <a:schemeClr val="tx1"/>
                </a:solidFill>
                <a:latin typeface="Consolas" panose="020B0609020204030204" pitchFamily="49" charset="0"/>
              </a:rPr>
              <a:t>docker_images</a:t>
            </a:r>
            <a:r>
              <a:rPr lang="en-US" sz="1600" dirty="0">
                <a:solidFill>
                  <a:schemeClr val="tx1"/>
                </a:solidFill>
                <a:latin typeface="Consolas" panose="020B0609020204030204" pitchFamily="49" charset="0"/>
              </a:rPr>
              <a:t>/counterwebapp.tar</a:t>
            </a:r>
          </a:p>
        </p:txBody>
      </p:sp>
      <p:sp>
        <p:nvSpPr>
          <p:cNvPr id="5" name="Content Placeholder 2">
            <a:extLst>
              <a:ext uri="{FF2B5EF4-FFF2-40B4-BE49-F238E27FC236}">
                <a16:creationId xmlns:a16="http://schemas.microsoft.com/office/drawing/2014/main" id="{AE9DBC88-EBE1-4B20-B436-FE387931A8E9}"/>
              </a:ext>
            </a:extLst>
          </p:cNvPr>
          <p:cNvSpPr txBox="1">
            <a:spLocks/>
          </p:cNvSpPr>
          <p:nvPr/>
        </p:nvSpPr>
        <p:spPr>
          <a:xfrm>
            <a:off x="1024128" y="4866553"/>
            <a:ext cx="10064965" cy="77783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为了恢复这个 </a:t>
            </a:r>
            <a:r>
              <a:rPr lang="en-US" altLang="zh-CN" dirty="0"/>
              <a:t>Docker </a:t>
            </a:r>
            <a:r>
              <a:rPr lang="zh-CN" altLang="en-US" dirty="0"/>
              <a:t>镜像，我们再将它从之前保存的“</a:t>
            </a:r>
            <a:r>
              <a:rPr lang="en-US" altLang="zh-CN" dirty="0"/>
              <a:t>counterwebapp.tar</a:t>
            </a:r>
            <a:r>
              <a:rPr lang="zh-CN" altLang="en-US" dirty="0"/>
              <a:t>”文件装载进去。</a:t>
            </a:r>
            <a:endParaRPr lang="en-US" dirty="0"/>
          </a:p>
        </p:txBody>
      </p:sp>
      <p:sp>
        <p:nvSpPr>
          <p:cNvPr id="6" name="TextBox 5">
            <a:extLst>
              <a:ext uri="{FF2B5EF4-FFF2-40B4-BE49-F238E27FC236}">
                <a16:creationId xmlns:a16="http://schemas.microsoft.com/office/drawing/2014/main" id="{40F41240-EB43-4B90-BF15-5DDC3BEA01E3}"/>
              </a:ext>
            </a:extLst>
          </p:cNvPr>
          <p:cNvSpPr txBox="1"/>
          <p:nvPr/>
        </p:nvSpPr>
        <p:spPr>
          <a:xfrm>
            <a:off x="1102907" y="5676278"/>
            <a:ext cx="998618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load a docker image from a file.</a:t>
            </a:r>
          </a:p>
          <a:p>
            <a:r>
              <a:rPr lang="en-US" sz="1600" dirty="0">
                <a:solidFill>
                  <a:schemeClr val="tx1"/>
                </a:solidFill>
                <a:latin typeface="Consolas" panose="020B0609020204030204" pitchFamily="49" charset="0"/>
              </a:rPr>
              <a:t>docker load -</a:t>
            </a:r>
            <a:r>
              <a:rPr lang="en-US" sz="1600" dirty="0" err="1">
                <a:solidFill>
                  <a:schemeClr val="tx1"/>
                </a:solidFill>
                <a:latin typeface="Consolas" panose="020B0609020204030204" pitchFamily="49" charset="0"/>
              </a:rPr>
              <a:t>i</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docker_images</a:t>
            </a:r>
            <a:r>
              <a:rPr lang="en-US" sz="1600" dirty="0">
                <a:solidFill>
                  <a:schemeClr val="tx1"/>
                </a:solidFill>
                <a:latin typeface="Consolas" panose="020B0609020204030204" pitchFamily="49" charset="0"/>
              </a:rPr>
              <a:t>/counterwebapp.tar</a:t>
            </a:r>
          </a:p>
        </p:txBody>
      </p:sp>
    </p:spTree>
    <p:extLst>
      <p:ext uri="{BB962C8B-B14F-4D97-AF65-F5344CB8AC3E}">
        <p14:creationId xmlns:p14="http://schemas.microsoft.com/office/powerpoint/2010/main" val="2513424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791C-6A87-4AB4-BE4E-C51D89C32B85}"/>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6E5D642E-A2A6-4728-BEDE-EBD8ADE003F8}"/>
              </a:ext>
            </a:extLst>
          </p:cNvPr>
          <p:cNvSpPr>
            <a:spLocks noGrp="1"/>
          </p:cNvSpPr>
          <p:nvPr>
            <p:ph idx="1"/>
          </p:nvPr>
        </p:nvSpPr>
        <p:spPr>
          <a:xfrm>
            <a:off x="1024128" y="2286000"/>
            <a:ext cx="10064965" cy="777834"/>
          </a:xfrm>
        </p:spPr>
        <p:txBody>
          <a:bodyPr/>
          <a:lstStyle/>
          <a:p>
            <a:r>
              <a:rPr lang="zh-CN" altLang="en-US" dirty="0"/>
              <a:t>装载成功后，查看一下本地 </a:t>
            </a:r>
            <a:r>
              <a:rPr lang="en-US" altLang="zh-CN" dirty="0"/>
              <a:t>Docker </a:t>
            </a:r>
            <a:r>
              <a:rPr lang="zh-CN" altLang="en-US" dirty="0"/>
              <a:t>镜像清单。应该可以看到 </a:t>
            </a:r>
            <a:r>
              <a:rPr lang="en-US" altLang="zh-CN" dirty="0" err="1"/>
              <a:t>counterwebapp</a:t>
            </a:r>
            <a:r>
              <a:rPr lang="en-US" altLang="zh-CN" dirty="0"/>
              <a:t> </a:t>
            </a:r>
            <a:r>
              <a:rPr lang="zh-CN" altLang="en-US" dirty="0"/>
              <a:t>镜像又出现了。</a:t>
            </a:r>
            <a:endParaRPr lang="en-US" dirty="0"/>
          </a:p>
        </p:txBody>
      </p:sp>
      <p:sp>
        <p:nvSpPr>
          <p:cNvPr id="4" name="TextBox 3">
            <a:extLst>
              <a:ext uri="{FF2B5EF4-FFF2-40B4-BE49-F238E27FC236}">
                <a16:creationId xmlns:a16="http://schemas.microsoft.com/office/drawing/2014/main" id="{78DD50AA-8983-48C4-9034-9CA5F428218A}"/>
              </a:ext>
            </a:extLst>
          </p:cNvPr>
          <p:cNvSpPr txBox="1"/>
          <p:nvPr/>
        </p:nvSpPr>
        <p:spPr>
          <a:xfrm>
            <a:off x="1102907" y="3095725"/>
            <a:ext cx="998618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list local docker images, the </a:t>
            </a:r>
            <a:r>
              <a:rPr lang="en-US" sz="1600" dirty="0" err="1">
                <a:solidFill>
                  <a:srgbClr val="00B050"/>
                </a:solidFill>
                <a:latin typeface="Consolas" panose="020B0609020204030204" pitchFamily="49" charset="0"/>
              </a:rPr>
              <a:t>counterwebapp</a:t>
            </a:r>
            <a:r>
              <a:rPr lang="en-US" sz="1600" dirty="0">
                <a:solidFill>
                  <a:srgbClr val="00B050"/>
                </a:solidFill>
                <a:latin typeface="Consolas" panose="020B0609020204030204" pitchFamily="49" charset="0"/>
              </a:rPr>
              <a:t> image should exist.</a:t>
            </a:r>
          </a:p>
          <a:p>
            <a:r>
              <a:rPr lang="en-US" sz="1600" dirty="0">
                <a:solidFill>
                  <a:schemeClr val="tx1"/>
                </a:solidFill>
                <a:latin typeface="Consolas" panose="020B0609020204030204" pitchFamily="49" charset="0"/>
              </a:rPr>
              <a:t>docker image ls</a:t>
            </a:r>
          </a:p>
        </p:txBody>
      </p:sp>
      <p:sp>
        <p:nvSpPr>
          <p:cNvPr id="5" name="Content Placeholder 2">
            <a:extLst>
              <a:ext uri="{FF2B5EF4-FFF2-40B4-BE49-F238E27FC236}">
                <a16:creationId xmlns:a16="http://schemas.microsoft.com/office/drawing/2014/main" id="{AE9DBC88-EBE1-4B20-B436-FE387931A8E9}"/>
              </a:ext>
            </a:extLst>
          </p:cNvPr>
          <p:cNvSpPr txBox="1">
            <a:spLocks/>
          </p:cNvSpPr>
          <p:nvPr/>
        </p:nvSpPr>
        <p:spPr>
          <a:xfrm>
            <a:off x="1024127" y="3981139"/>
            <a:ext cx="10064965" cy="48169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试运行一下刚才通过文件装载的“</a:t>
            </a:r>
            <a:r>
              <a:rPr lang="en-US" altLang="zh-CN" dirty="0" err="1"/>
              <a:t>counterwebapp</a:t>
            </a:r>
            <a:r>
              <a:rPr lang="en-US" altLang="zh-CN" dirty="0"/>
              <a:t>“</a:t>
            </a:r>
            <a:r>
              <a:rPr lang="zh-CN" altLang="en-US" dirty="0"/>
              <a:t>镜像，它可以和之前一样运行。</a:t>
            </a:r>
            <a:endParaRPr lang="en-US" dirty="0"/>
          </a:p>
        </p:txBody>
      </p:sp>
      <p:sp>
        <p:nvSpPr>
          <p:cNvPr id="6" name="TextBox 5">
            <a:extLst>
              <a:ext uri="{FF2B5EF4-FFF2-40B4-BE49-F238E27FC236}">
                <a16:creationId xmlns:a16="http://schemas.microsoft.com/office/drawing/2014/main" id="{40F41240-EB43-4B90-BF15-5DDC3BEA01E3}"/>
              </a:ext>
            </a:extLst>
          </p:cNvPr>
          <p:cNvSpPr txBox="1"/>
          <p:nvPr/>
        </p:nvSpPr>
        <p:spPr>
          <a:xfrm>
            <a:off x="1102907" y="4462834"/>
            <a:ext cx="998618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test run the loaded docker image.</a:t>
            </a:r>
          </a:p>
          <a:p>
            <a:r>
              <a:rPr lang="en-US" sz="1600" dirty="0">
                <a:solidFill>
                  <a:schemeClr val="tx1"/>
                </a:solidFill>
                <a:latin typeface="Consolas" panose="020B0609020204030204" pitchFamily="49" charset="0"/>
              </a:rPr>
              <a:t>docker run -it --rm -p 80:8080 </a:t>
            </a:r>
            <a:r>
              <a:rPr lang="en-US" sz="1600" dirty="0" err="1">
                <a:solidFill>
                  <a:schemeClr val="tx1"/>
                </a:solidFill>
                <a:latin typeface="Consolas" panose="020B0609020204030204" pitchFamily="49" charset="0"/>
              </a:rPr>
              <a:t>counterwebapp</a:t>
            </a:r>
            <a:endParaRPr lang="en-US" sz="1600" dirty="0">
              <a:solidFill>
                <a:schemeClr val="tx1"/>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25F84149-B12B-4B96-9777-10740F710C85}"/>
              </a:ext>
            </a:extLst>
          </p:cNvPr>
          <p:cNvSpPr txBox="1">
            <a:spLocks/>
          </p:cNvSpPr>
          <p:nvPr/>
        </p:nvSpPr>
        <p:spPr>
          <a:xfrm>
            <a:off x="1024126" y="5245168"/>
            <a:ext cx="10064965" cy="123875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生成的应用程序镜像经严格测试无误后，就可以上传到正式的仓库（</a:t>
            </a:r>
            <a:r>
              <a:rPr lang="en-US" altLang="zh-CN" dirty="0"/>
              <a:t>Repository</a:t>
            </a:r>
            <a:r>
              <a:rPr lang="zh-CN" altLang="en-US" dirty="0"/>
              <a:t>）里，例如 </a:t>
            </a:r>
            <a:r>
              <a:rPr lang="en-US" altLang="zh-CN" dirty="0"/>
              <a:t>Docker Hub</a:t>
            </a:r>
            <a:r>
              <a:rPr lang="zh-CN" altLang="en-US" dirty="0"/>
              <a:t>（网址是 </a:t>
            </a:r>
            <a:r>
              <a:rPr lang="en-US" altLang="zh-CN" dirty="0"/>
              <a:t>https://hub.docker.com/ </a:t>
            </a:r>
            <a:r>
              <a:rPr lang="zh-CN" altLang="en-US" dirty="0"/>
              <a:t>），便于交付用于生产环境的部署。</a:t>
            </a:r>
            <a:endParaRPr lang="en-US" dirty="0"/>
          </a:p>
        </p:txBody>
      </p:sp>
    </p:spTree>
    <p:extLst>
      <p:ext uri="{BB962C8B-B14F-4D97-AF65-F5344CB8AC3E}">
        <p14:creationId xmlns:p14="http://schemas.microsoft.com/office/powerpoint/2010/main" val="420051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FB8E-D45A-47F2-AA95-9A1F1028F775}"/>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17341976-672C-443A-9C04-60238FB3B221}"/>
              </a:ext>
            </a:extLst>
          </p:cNvPr>
          <p:cNvSpPr>
            <a:spLocks noGrp="1"/>
          </p:cNvSpPr>
          <p:nvPr>
            <p:ph idx="1"/>
          </p:nvPr>
        </p:nvSpPr>
        <p:spPr>
          <a:xfrm>
            <a:off x="1024128" y="2286000"/>
            <a:ext cx="9720073" cy="823092"/>
          </a:xfrm>
        </p:spPr>
        <p:txBody>
          <a:bodyPr/>
          <a:lstStyle/>
          <a:p>
            <a:r>
              <a:rPr lang="zh-CN" altLang="en-US" dirty="0"/>
              <a:t>先创建一个公开的仓库，命名为 </a:t>
            </a:r>
            <a:r>
              <a:rPr lang="en-US" altLang="zh-CN" dirty="0" err="1"/>
              <a:t>counterwebapp</a:t>
            </a:r>
            <a:r>
              <a:rPr lang="zh-CN" altLang="en-US" dirty="0"/>
              <a:t>，即以应用程序的镜像名称来命名。</a:t>
            </a:r>
            <a:endParaRPr lang="en-US" dirty="0"/>
          </a:p>
        </p:txBody>
      </p:sp>
      <p:pic>
        <p:nvPicPr>
          <p:cNvPr id="5" name="Picture 4">
            <a:extLst>
              <a:ext uri="{FF2B5EF4-FFF2-40B4-BE49-F238E27FC236}">
                <a16:creationId xmlns:a16="http://schemas.microsoft.com/office/drawing/2014/main" id="{E8D1F91E-9964-4B09-9E57-5F145FEA6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11" y="2844933"/>
            <a:ext cx="9440106" cy="4013067"/>
          </a:xfrm>
          <a:prstGeom prst="rect">
            <a:avLst/>
          </a:prstGeom>
        </p:spPr>
      </p:pic>
      <p:sp>
        <p:nvSpPr>
          <p:cNvPr id="6" name="Arrow: Left 5">
            <a:extLst>
              <a:ext uri="{FF2B5EF4-FFF2-40B4-BE49-F238E27FC236}">
                <a16:creationId xmlns:a16="http://schemas.microsoft.com/office/drawing/2014/main" id="{56963573-F402-4B9C-A2B5-923D05BA89AE}"/>
              </a:ext>
            </a:extLst>
          </p:cNvPr>
          <p:cNvSpPr/>
          <p:nvPr/>
        </p:nvSpPr>
        <p:spPr>
          <a:xfrm>
            <a:off x="4661006" y="4108863"/>
            <a:ext cx="1223158" cy="285008"/>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535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791C-6A87-4AB4-BE4E-C51D89C32B85}"/>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6E5D642E-A2A6-4728-BEDE-EBD8ADE003F8}"/>
              </a:ext>
            </a:extLst>
          </p:cNvPr>
          <p:cNvSpPr>
            <a:spLocks noGrp="1"/>
          </p:cNvSpPr>
          <p:nvPr>
            <p:ph idx="1"/>
          </p:nvPr>
        </p:nvSpPr>
        <p:spPr>
          <a:xfrm>
            <a:off x="1024128" y="2286000"/>
            <a:ext cx="10064965" cy="385948"/>
          </a:xfrm>
        </p:spPr>
        <p:txBody>
          <a:bodyPr>
            <a:normAutofit lnSpcReduction="10000"/>
          </a:bodyPr>
          <a:lstStyle/>
          <a:p>
            <a:r>
              <a:rPr lang="zh-CN" altLang="en-US" dirty="0"/>
              <a:t>列举本地镜像，我们可以看到 </a:t>
            </a:r>
            <a:r>
              <a:rPr lang="en-US" altLang="zh-CN" dirty="0" err="1"/>
              <a:t>counterwebapp</a:t>
            </a:r>
            <a:r>
              <a:rPr lang="zh-CN" altLang="en-US" dirty="0"/>
              <a:t>，它默认的标签是默认的 </a:t>
            </a:r>
            <a:r>
              <a:rPr lang="en-US" altLang="zh-CN" dirty="0"/>
              <a:t>latest</a:t>
            </a:r>
            <a:r>
              <a:rPr lang="zh-CN" altLang="en-US" dirty="0"/>
              <a:t>。</a:t>
            </a:r>
            <a:endParaRPr lang="en-US" dirty="0"/>
          </a:p>
        </p:txBody>
      </p:sp>
      <p:sp>
        <p:nvSpPr>
          <p:cNvPr id="4" name="TextBox 3">
            <a:extLst>
              <a:ext uri="{FF2B5EF4-FFF2-40B4-BE49-F238E27FC236}">
                <a16:creationId xmlns:a16="http://schemas.microsoft.com/office/drawing/2014/main" id="{78DD50AA-8983-48C4-9034-9CA5F428218A}"/>
              </a:ext>
            </a:extLst>
          </p:cNvPr>
          <p:cNvSpPr txBox="1"/>
          <p:nvPr/>
        </p:nvSpPr>
        <p:spPr>
          <a:xfrm>
            <a:off x="1102907" y="2706362"/>
            <a:ext cx="998618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bobyuan@ubuntuvm1:~$ docker image ls</a:t>
            </a:r>
          </a:p>
          <a:p>
            <a:r>
              <a:rPr lang="en-US" sz="1600" dirty="0">
                <a:solidFill>
                  <a:schemeClr val="tx1"/>
                </a:solidFill>
                <a:latin typeface="Consolas" panose="020B0609020204030204" pitchFamily="49" charset="0"/>
              </a:rPr>
              <a:t>REPOSITORY          TAG                 IMAGE ID            CREATED             SIZE</a:t>
            </a:r>
          </a:p>
          <a:p>
            <a:r>
              <a:rPr lang="en-US" sz="1600" dirty="0" err="1">
                <a:solidFill>
                  <a:schemeClr val="tx1"/>
                </a:solidFill>
                <a:latin typeface="Consolas" panose="020B0609020204030204" pitchFamily="49" charset="0"/>
              </a:rPr>
              <a:t>counterwebapp</a:t>
            </a:r>
            <a:r>
              <a:rPr lang="en-US" sz="1600" dirty="0">
                <a:solidFill>
                  <a:schemeClr val="tx1"/>
                </a:solidFill>
                <a:latin typeface="Consolas" panose="020B0609020204030204" pitchFamily="49" charset="0"/>
              </a:rPr>
              <a:t>       latest              33e5d44d82f6        8 months ago        468MB</a:t>
            </a:r>
          </a:p>
          <a:p>
            <a:r>
              <a:rPr lang="en-US" sz="1600" dirty="0">
                <a:solidFill>
                  <a:schemeClr val="tx1"/>
                </a:solidFill>
                <a:latin typeface="Consolas" panose="020B0609020204030204" pitchFamily="49" charset="0"/>
              </a:rPr>
              <a:t>....</a:t>
            </a:r>
          </a:p>
        </p:txBody>
      </p:sp>
      <p:sp>
        <p:nvSpPr>
          <p:cNvPr id="5" name="Content Placeholder 2">
            <a:extLst>
              <a:ext uri="{FF2B5EF4-FFF2-40B4-BE49-F238E27FC236}">
                <a16:creationId xmlns:a16="http://schemas.microsoft.com/office/drawing/2014/main" id="{AE9DBC88-EBE1-4B20-B436-FE387931A8E9}"/>
              </a:ext>
            </a:extLst>
          </p:cNvPr>
          <p:cNvSpPr txBox="1">
            <a:spLocks/>
          </p:cNvSpPr>
          <p:nvPr/>
        </p:nvSpPr>
        <p:spPr>
          <a:xfrm>
            <a:off x="1024127" y="3981139"/>
            <a:ext cx="10064965" cy="949227"/>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下面我们把本地的“</a:t>
            </a:r>
            <a:r>
              <a:rPr lang="en-US" altLang="zh-CN" dirty="0" err="1"/>
              <a:t>counterwebapp:latest</a:t>
            </a:r>
            <a:r>
              <a:rPr lang="zh-CN" altLang="en-US" dirty="0"/>
              <a:t>”镜像打上标签“</a:t>
            </a:r>
            <a:r>
              <a:rPr lang="en-US" altLang="zh-CN" dirty="0"/>
              <a:t>bobyuan/</a:t>
            </a:r>
            <a:r>
              <a:rPr lang="en-US" altLang="zh-CN" dirty="0" err="1"/>
              <a:t>counterwebapp:latest</a:t>
            </a:r>
            <a:r>
              <a:rPr lang="zh-CN" altLang="en-US" dirty="0"/>
              <a:t> ”，它意味着把这个本地镜像加入到用户 </a:t>
            </a:r>
            <a:r>
              <a:rPr lang="en-US" altLang="zh-CN" dirty="0"/>
              <a:t>bobyuan </a:t>
            </a:r>
            <a:r>
              <a:rPr lang="zh-CN" altLang="en-US" dirty="0"/>
              <a:t>的 </a:t>
            </a:r>
            <a:r>
              <a:rPr lang="en-US" altLang="zh-CN" dirty="0" err="1"/>
              <a:t>counterwebapp</a:t>
            </a:r>
            <a:r>
              <a:rPr lang="en-US" altLang="zh-CN" dirty="0"/>
              <a:t> </a:t>
            </a:r>
            <a:r>
              <a:rPr lang="zh-CN" altLang="en-US" dirty="0"/>
              <a:t>仓库里。然后我们再 </a:t>
            </a:r>
            <a:r>
              <a:rPr lang="en-US" altLang="zh-CN" dirty="0"/>
              <a:t>push </a:t>
            </a:r>
            <a:r>
              <a:rPr lang="zh-CN" altLang="en-US" dirty="0"/>
              <a:t>它到远程仓库里。</a:t>
            </a:r>
            <a:endParaRPr lang="en-US" dirty="0"/>
          </a:p>
        </p:txBody>
      </p:sp>
      <p:sp>
        <p:nvSpPr>
          <p:cNvPr id="6" name="TextBox 5">
            <a:extLst>
              <a:ext uri="{FF2B5EF4-FFF2-40B4-BE49-F238E27FC236}">
                <a16:creationId xmlns:a16="http://schemas.microsoft.com/office/drawing/2014/main" id="{40F41240-EB43-4B90-BF15-5DDC3BEA01E3}"/>
              </a:ext>
            </a:extLst>
          </p:cNvPr>
          <p:cNvSpPr txBox="1"/>
          <p:nvPr/>
        </p:nvSpPr>
        <p:spPr>
          <a:xfrm>
            <a:off x="1102907" y="5018167"/>
            <a:ext cx="998618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rgbClr val="00B050"/>
                </a:solidFill>
                <a:latin typeface="Consolas" panose="020B0609020204030204" pitchFamily="49" charset="0"/>
              </a:rPr>
              <a:t># re-tagging an existing local image.</a:t>
            </a:r>
          </a:p>
          <a:p>
            <a:r>
              <a:rPr lang="en-US" sz="1600" dirty="0">
                <a:solidFill>
                  <a:schemeClr val="tx1"/>
                </a:solidFill>
                <a:latin typeface="Consolas" panose="020B0609020204030204" pitchFamily="49" charset="0"/>
              </a:rPr>
              <a:t>docker tag </a:t>
            </a:r>
            <a:r>
              <a:rPr lang="en-US" sz="1600" dirty="0" err="1">
                <a:solidFill>
                  <a:schemeClr val="tx1"/>
                </a:solidFill>
                <a:latin typeface="Consolas" panose="020B0609020204030204" pitchFamily="49" charset="0"/>
              </a:rPr>
              <a:t>counterwebapp:latest</a:t>
            </a:r>
            <a:r>
              <a:rPr lang="en-US" sz="1600" dirty="0">
                <a:solidFill>
                  <a:schemeClr val="tx1"/>
                </a:solidFill>
                <a:latin typeface="Consolas" panose="020B0609020204030204" pitchFamily="49" charset="0"/>
              </a:rPr>
              <a:t> bobyuan/</a:t>
            </a:r>
            <a:r>
              <a:rPr lang="en-US" sz="1600" dirty="0" err="1">
                <a:solidFill>
                  <a:schemeClr val="tx1"/>
                </a:solidFill>
                <a:latin typeface="Consolas" panose="020B0609020204030204" pitchFamily="49" charset="0"/>
              </a:rPr>
              <a:t>counterwebapp:latest</a:t>
            </a: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a:p>
            <a:r>
              <a:rPr lang="en-US" sz="1600" dirty="0">
                <a:solidFill>
                  <a:srgbClr val="00B050"/>
                </a:solidFill>
                <a:latin typeface="Consolas" panose="020B0609020204030204" pitchFamily="49" charset="0"/>
              </a:rPr>
              <a:t># push this repository to the registry designated by its name or tag. </a:t>
            </a:r>
          </a:p>
          <a:p>
            <a:r>
              <a:rPr lang="en-US" sz="1600" dirty="0">
                <a:solidFill>
                  <a:schemeClr val="tx1"/>
                </a:solidFill>
                <a:latin typeface="Consolas" panose="020B0609020204030204" pitchFamily="49" charset="0"/>
              </a:rPr>
              <a:t>docker push bobyuan/</a:t>
            </a:r>
            <a:r>
              <a:rPr lang="en-US" sz="1600" dirty="0" err="1">
                <a:solidFill>
                  <a:schemeClr val="tx1"/>
                </a:solidFill>
                <a:latin typeface="Consolas" panose="020B0609020204030204" pitchFamily="49" charset="0"/>
              </a:rPr>
              <a:t>counterwebapp:latest</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04565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DBA2-1C83-4A3F-AF11-BB6B0E1CD562}"/>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BF52E36E-7A8B-4580-A205-324944B4660E}"/>
              </a:ext>
            </a:extLst>
          </p:cNvPr>
          <p:cNvSpPr>
            <a:spLocks noGrp="1"/>
          </p:cNvSpPr>
          <p:nvPr>
            <p:ph idx="1"/>
          </p:nvPr>
        </p:nvSpPr>
        <p:spPr>
          <a:xfrm>
            <a:off x="1024128" y="2286000"/>
            <a:ext cx="9720073" cy="813460"/>
          </a:xfrm>
        </p:spPr>
        <p:txBody>
          <a:bodyPr/>
          <a:lstStyle/>
          <a:p>
            <a:r>
              <a:rPr lang="zh-CN" altLang="en-US" dirty="0"/>
              <a:t>操作成功后，我们查看一下镜像列表。可以看见“</a:t>
            </a:r>
            <a:r>
              <a:rPr lang="en-US" dirty="0"/>
              <a:t>bobyuan/</a:t>
            </a:r>
            <a:r>
              <a:rPr lang="en-US" dirty="0" err="1"/>
              <a:t>counterwebapp</a:t>
            </a:r>
            <a:r>
              <a:rPr lang="en-US" dirty="0"/>
              <a:t>”</a:t>
            </a:r>
            <a:r>
              <a:rPr lang="zh-CN" altLang="en-US" dirty="0"/>
              <a:t>出现在清单里，它们共用同样的 </a:t>
            </a:r>
            <a:r>
              <a:rPr lang="en-US" dirty="0"/>
              <a:t>Image ID：33e5d44d82f6。</a:t>
            </a:r>
          </a:p>
        </p:txBody>
      </p:sp>
      <p:sp>
        <p:nvSpPr>
          <p:cNvPr id="4" name="TextBox 3">
            <a:extLst>
              <a:ext uri="{FF2B5EF4-FFF2-40B4-BE49-F238E27FC236}">
                <a16:creationId xmlns:a16="http://schemas.microsoft.com/office/drawing/2014/main" id="{875F3D7A-C212-4730-B405-FD1375D6767C}"/>
              </a:ext>
            </a:extLst>
          </p:cNvPr>
          <p:cNvSpPr txBox="1"/>
          <p:nvPr/>
        </p:nvSpPr>
        <p:spPr>
          <a:xfrm>
            <a:off x="1102907" y="3295533"/>
            <a:ext cx="998618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bobyuan@ubuntuvm1:~$ docker image ls</a:t>
            </a:r>
          </a:p>
          <a:p>
            <a:r>
              <a:rPr lang="en-US" sz="1600" dirty="0">
                <a:solidFill>
                  <a:schemeClr val="tx1"/>
                </a:solidFill>
                <a:latin typeface="Consolas" panose="020B0609020204030204" pitchFamily="49" charset="0"/>
              </a:rPr>
              <a:t>REPOSITORY             TAG     IMAGE ID       CREATED        SIZE</a:t>
            </a:r>
          </a:p>
          <a:p>
            <a:r>
              <a:rPr lang="en-US" sz="1600" dirty="0">
                <a:solidFill>
                  <a:schemeClr val="tx1"/>
                </a:solidFill>
                <a:latin typeface="Consolas" panose="020B0609020204030204" pitchFamily="49" charset="0"/>
              </a:rPr>
              <a:t>bobyuan/</a:t>
            </a:r>
            <a:r>
              <a:rPr lang="en-US" sz="1600" dirty="0" err="1">
                <a:solidFill>
                  <a:schemeClr val="tx1"/>
                </a:solidFill>
                <a:latin typeface="Consolas" panose="020B0609020204030204" pitchFamily="49" charset="0"/>
              </a:rPr>
              <a:t>counterwebapp</a:t>
            </a:r>
            <a:r>
              <a:rPr lang="en-US" sz="1600" dirty="0">
                <a:solidFill>
                  <a:schemeClr val="tx1"/>
                </a:solidFill>
                <a:latin typeface="Consolas" panose="020B0609020204030204" pitchFamily="49" charset="0"/>
              </a:rPr>
              <a:t>  latest  33e5d44d82f6   8 months ago   468MB</a:t>
            </a:r>
          </a:p>
          <a:p>
            <a:r>
              <a:rPr lang="en-US" sz="1600" dirty="0" err="1">
                <a:solidFill>
                  <a:schemeClr val="tx1"/>
                </a:solidFill>
                <a:latin typeface="Consolas" panose="020B0609020204030204" pitchFamily="49" charset="0"/>
              </a:rPr>
              <a:t>counterwebapp</a:t>
            </a:r>
            <a:r>
              <a:rPr lang="en-US" sz="1600" dirty="0">
                <a:solidFill>
                  <a:schemeClr val="tx1"/>
                </a:solidFill>
                <a:latin typeface="Consolas" panose="020B0609020204030204" pitchFamily="49" charset="0"/>
              </a:rPr>
              <a:t>          latest  33e5d44d82f6   8 months ago   468MB</a:t>
            </a:r>
          </a:p>
          <a:p>
            <a:r>
              <a:rPr lang="en-US" sz="1600" dirty="0">
                <a:solidFill>
                  <a:schemeClr val="tx1"/>
                </a:solidFill>
                <a:latin typeface="Consolas" panose="020B0609020204030204" pitchFamily="49" charset="0"/>
              </a:rPr>
              <a:t>....</a:t>
            </a:r>
          </a:p>
        </p:txBody>
      </p:sp>
      <p:sp>
        <p:nvSpPr>
          <p:cNvPr id="5" name="Content Placeholder 2">
            <a:extLst>
              <a:ext uri="{FF2B5EF4-FFF2-40B4-BE49-F238E27FC236}">
                <a16:creationId xmlns:a16="http://schemas.microsoft.com/office/drawing/2014/main" id="{A8049BDF-5048-4472-A319-DC944587B33D}"/>
              </a:ext>
            </a:extLst>
          </p:cNvPr>
          <p:cNvSpPr txBox="1">
            <a:spLocks/>
          </p:cNvSpPr>
          <p:nvPr/>
        </p:nvSpPr>
        <p:spPr>
          <a:xfrm>
            <a:off x="1024128" y="4993574"/>
            <a:ext cx="9720073" cy="50470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而且 </a:t>
            </a:r>
            <a:r>
              <a:rPr lang="en-US" dirty="0"/>
              <a:t>Docker Hub </a:t>
            </a:r>
            <a:r>
              <a:rPr lang="zh-CN" altLang="en-US" dirty="0"/>
              <a:t>的网页上，可以看到刚刚上传的镜像。</a:t>
            </a:r>
            <a:endParaRPr lang="en-US" dirty="0"/>
          </a:p>
        </p:txBody>
      </p:sp>
    </p:spTree>
    <p:extLst>
      <p:ext uri="{BB962C8B-B14F-4D97-AF65-F5344CB8AC3E}">
        <p14:creationId xmlns:p14="http://schemas.microsoft.com/office/powerpoint/2010/main" val="2708289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8ACE-8C75-406D-B0B3-D0DE120A0B3E}"/>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pic>
        <p:nvPicPr>
          <p:cNvPr id="5" name="Picture 4">
            <a:extLst>
              <a:ext uri="{FF2B5EF4-FFF2-40B4-BE49-F238E27FC236}">
                <a16:creationId xmlns:a16="http://schemas.microsoft.com/office/drawing/2014/main" id="{03EF8615-9339-497D-8DCA-C93975FBB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62020"/>
            <a:ext cx="8717478" cy="4720710"/>
          </a:xfrm>
          <a:prstGeom prst="rect">
            <a:avLst/>
          </a:prstGeom>
        </p:spPr>
      </p:pic>
      <p:sp>
        <p:nvSpPr>
          <p:cNvPr id="8" name="Arrow: Left 7">
            <a:extLst>
              <a:ext uri="{FF2B5EF4-FFF2-40B4-BE49-F238E27FC236}">
                <a16:creationId xmlns:a16="http://schemas.microsoft.com/office/drawing/2014/main" id="{F0DF2D74-A074-4E55-8E42-114EFBB28DB0}"/>
              </a:ext>
            </a:extLst>
          </p:cNvPr>
          <p:cNvSpPr/>
          <p:nvPr/>
        </p:nvSpPr>
        <p:spPr>
          <a:xfrm>
            <a:off x="6828312" y="5688280"/>
            <a:ext cx="1223158" cy="285008"/>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5073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DBA2-1C83-4A3F-AF11-BB6B0E1CD562}"/>
              </a:ext>
            </a:extLst>
          </p:cNvPr>
          <p:cNvSpPr>
            <a:spLocks noGrp="1"/>
          </p:cNvSpPr>
          <p:nvPr>
            <p:ph type="title"/>
          </p:nvPr>
        </p:nvSpPr>
        <p:spPr/>
        <p:txBody>
          <a:bodyPr/>
          <a:lstStyle/>
          <a:p>
            <a:r>
              <a:rPr lang="en-US" altLang="zh-CN" dirty="0"/>
              <a:t>6.5 </a:t>
            </a:r>
            <a:r>
              <a:rPr lang="zh-CN" altLang="en-US" dirty="0"/>
              <a:t>生成</a:t>
            </a:r>
            <a:r>
              <a:rPr lang="en-US" dirty="0"/>
              <a:t>Docker</a:t>
            </a:r>
            <a:r>
              <a:rPr lang="zh-CN" altLang="en-US" dirty="0"/>
              <a:t>镜像</a:t>
            </a:r>
            <a:endParaRPr lang="en-US" dirty="0"/>
          </a:p>
        </p:txBody>
      </p:sp>
      <p:sp>
        <p:nvSpPr>
          <p:cNvPr id="3" name="Content Placeholder 2">
            <a:extLst>
              <a:ext uri="{FF2B5EF4-FFF2-40B4-BE49-F238E27FC236}">
                <a16:creationId xmlns:a16="http://schemas.microsoft.com/office/drawing/2014/main" id="{BF52E36E-7A8B-4580-A205-324944B4660E}"/>
              </a:ext>
            </a:extLst>
          </p:cNvPr>
          <p:cNvSpPr>
            <a:spLocks noGrp="1"/>
          </p:cNvSpPr>
          <p:nvPr>
            <p:ph idx="1"/>
          </p:nvPr>
        </p:nvSpPr>
        <p:spPr>
          <a:xfrm>
            <a:off x="1024128" y="2286000"/>
            <a:ext cx="9720073" cy="504701"/>
          </a:xfrm>
        </p:spPr>
        <p:txBody>
          <a:bodyPr/>
          <a:lstStyle/>
          <a:p>
            <a:r>
              <a:rPr lang="zh-CN" altLang="en-US" dirty="0"/>
              <a:t>在需要部署的环境下，我们可以把这个镜像拉（</a:t>
            </a:r>
            <a:r>
              <a:rPr lang="en-US" altLang="zh-CN" dirty="0"/>
              <a:t>pull</a:t>
            </a:r>
            <a:r>
              <a:rPr lang="zh-CN" altLang="en-US" dirty="0"/>
              <a:t>）到本地，再运行。</a:t>
            </a:r>
            <a:endParaRPr lang="en-US" dirty="0"/>
          </a:p>
        </p:txBody>
      </p:sp>
      <p:sp>
        <p:nvSpPr>
          <p:cNvPr id="4" name="TextBox 3">
            <a:extLst>
              <a:ext uri="{FF2B5EF4-FFF2-40B4-BE49-F238E27FC236}">
                <a16:creationId xmlns:a16="http://schemas.microsoft.com/office/drawing/2014/main" id="{875F3D7A-C212-4730-B405-FD1375D6767C}"/>
              </a:ext>
            </a:extLst>
          </p:cNvPr>
          <p:cNvSpPr txBox="1"/>
          <p:nvPr/>
        </p:nvSpPr>
        <p:spPr>
          <a:xfrm>
            <a:off x="1102907" y="2862612"/>
            <a:ext cx="998618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Consolas" panose="020B0609020204030204" pitchFamily="49" charset="0"/>
              </a:rPr>
              <a:t>docker pull bobyuan/</a:t>
            </a:r>
            <a:r>
              <a:rPr lang="en-US" sz="1600" dirty="0" err="1">
                <a:solidFill>
                  <a:schemeClr val="tx1"/>
                </a:solidFill>
                <a:latin typeface="Consolas" panose="020B0609020204030204" pitchFamily="49" charset="0"/>
              </a:rPr>
              <a:t>counterwebapp</a:t>
            </a:r>
            <a:endParaRPr lang="en-US" sz="1600" dirty="0">
              <a:solidFill>
                <a:schemeClr val="tx1"/>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A8049BDF-5048-4472-A319-DC944587B33D}"/>
              </a:ext>
            </a:extLst>
          </p:cNvPr>
          <p:cNvSpPr txBox="1">
            <a:spLocks/>
          </p:cNvSpPr>
          <p:nvPr/>
        </p:nvSpPr>
        <p:spPr>
          <a:xfrm>
            <a:off x="1024128" y="3568481"/>
            <a:ext cx="10064965" cy="30341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进一步的学习，请参考下面的文档。</a:t>
            </a:r>
          </a:p>
          <a:p>
            <a:r>
              <a:rPr lang="zh-CN" altLang="en-US" dirty="0"/>
              <a:t>● </a:t>
            </a:r>
            <a:r>
              <a:rPr lang="en-US" altLang="zh-CN" dirty="0"/>
              <a:t>Docker Docs - Get Started </a:t>
            </a:r>
            <a:br>
              <a:rPr lang="en-US" altLang="zh-CN" dirty="0"/>
            </a:br>
            <a:r>
              <a:rPr lang="en-US" altLang="zh-CN" dirty="0">
                <a:hlinkClick r:id="rId2"/>
              </a:rPr>
              <a:t>https://docs.docker.com/get-started/</a:t>
            </a:r>
            <a:r>
              <a:rPr lang="en-US" altLang="zh-CN" dirty="0"/>
              <a:t> </a:t>
            </a:r>
          </a:p>
          <a:p>
            <a:r>
              <a:rPr lang="zh-CN" altLang="en-US" dirty="0"/>
              <a:t>● </a:t>
            </a:r>
            <a:r>
              <a:rPr lang="en-US" altLang="zh-CN" dirty="0"/>
              <a:t>Docker Docs - Docker Hub </a:t>
            </a:r>
            <a:r>
              <a:rPr lang="en-US" altLang="zh-CN" dirty="0" err="1"/>
              <a:t>Quickstart</a:t>
            </a:r>
            <a:r>
              <a:rPr lang="en-US" altLang="zh-CN" dirty="0"/>
              <a:t> </a:t>
            </a:r>
            <a:br>
              <a:rPr lang="en-US" altLang="zh-CN" dirty="0"/>
            </a:br>
            <a:r>
              <a:rPr lang="en-US" altLang="zh-CN" dirty="0">
                <a:hlinkClick r:id="rId3"/>
              </a:rPr>
              <a:t>https://docs.docker.com/docker-hub/repos/</a:t>
            </a:r>
            <a:endParaRPr lang="en-US" altLang="zh-CN" dirty="0"/>
          </a:p>
          <a:p>
            <a:r>
              <a:rPr lang="zh-CN" altLang="en-US" dirty="0"/>
              <a:t>● </a:t>
            </a:r>
            <a:r>
              <a:rPr lang="en-US" altLang="zh-CN" dirty="0"/>
              <a:t>Docker Blog - How to use your own Registry </a:t>
            </a:r>
            <a:br>
              <a:rPr lang="en-US" altLang="zh-CN" dirty="0"/>
            </a:br>
            <a:r>
              <a:rPr lang="en-US" altLang="zh-CN" dirty="0">
                <a:hlinkClick r:id="rId4"/>
              </a:rPr>
              <a:t>https://blog.docker.com/2013/07/how-to-use-your-own-registry/</a:t>
            </a:r>
            <a:r>
              <a:rPr lang="en-US" altLang="zh-CN" dirty="0"/>
              <a:t> </a:t>
            </a:r>
          </a:p>
        </p:txBody>
      </p:sp>
    </p:spTree>
    <p:extLst>
      <p:ext uri="{BB962C8B-B14F-4D97-AF65-F5344CB8AC3E}">
        <p14:creationId xmlns:p14="http://schemas.microsoft.com/office/powerpoint/2010/main" val="4276542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1/2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a:bodyPr>
          <a:lstStyle/>
          <a:p>
            <a:pPr marL="457200" indent="-457200">
              <a:buFont typeface="+mj-lt"/>
              <a:buAutoNum type="arabicPeriod"/>
            </a:pPr>
            <a:r>
              <a:rPr lang="en-US" altLang="zh-CN" dirty="0"/>
              <a:t>Docker </a:t>
            </a:r>
            <a:r>
              <a:rPr lang="zh-CN" altLang="en-US" dirty="0"/>
              <a:t>和虚拟机比较，其异同是什么？</a:t>
            </a:r>
          </a:p>
          <a:p>
            <a:pPr marL="457200" indent="-457200">
              <a:buFont typeface="+mj-lt"/>
              <a:buAutoNum type="arabicPeriod"/>
            </a:pPr>
            <a:r>
              <a:rPr lang="zh-CN" altLang="en-US" dirty="0"/>
              <a:t>运维工作人员在采用 </a:t>
            </a:r>
            <a:r>
              <a:rPr lang="en-US" altLang="zh-CN" dirty="0"/>
              <a:t>Docker </a:t>
            </a:r>
            <a:r>
              <a:rPr lang="zh-CN" altLang="en-US" dirty="0"/>
              <a:t>进行应用部署的前后，工作内容的对比是什么？</a:t>
            </a:r>
          </a:p>
          <a:p>
            <a:pPr marL="457200" indent="-457200">
              <a:buFont typeface="+mj-lt"/>
              <a:buAutoNum type="arabicPeriod"/>
            </a:pPr>
            <a:r>
              <a:rPr lang="en-US" altLang="zh-CN" dirty="0"/>
              <a:t>Docker </a:t>
            </a:r>
            <a:r>
              <a:rPr lang="zh-CN" altLang="en-US" dirty="0"/>
              <a:t>的镜像（</a:t>
            </a:r>
            <a:r>
              <a:rPr lang="en-US" altLang="zh-CN" dirty="0"/>
              <a:t>Image</a:t>
            </a:r>
            <a:r>
              <a:rPr lang="zh-CN" altLang="en-US" dirty="0"/>
              <a:t>）和容器（</a:t>
            </a:r>
            <a:r>
              <a:rPr lang="en-US" altLang="zh-CN" dirty="0"/>
              <a:t>Container</a:t>
            </a:r>
            <a:r>
              <a:rPr lang="zh-CN" altLang="en-US" dirty="0"/>
              <a:t>）的区别是什么？</a:t>
            </a:r>
          </a:p>
          <a:p>
            <a:pPr marL="457200" indent="-457200">
              <a:buFont typeface="+mj-lt"/>
              <a:buAutoNum type="arabicPeriod"/>
            </a:pPr>
            <a:r>
              <a:rPr lang="zh-CN" altLang="en-US" dirty="0"/>
              <a:t>如何搜索远程镜像？如何查看（列举）本机的镜像？</a:t>
            </a:r>
          </a:p>
          <a:p>
            <a:pPr marL="457200" indent="-457200">
              <a:buFont typeface="+mj-lt"/>
              <a:buAutoNum type="arabicPeriod"/>
            </a:pPr>
            <a:r>
              <a:rPr lang="zh-CN" altLang="en-US" dirty="0"/>
              <a:t>怎样删除一个本地镜像？怎样导出和导入一个本地镜像？</a:t>
            </a:r>
            <a:endParaRPr lang="en-US" altLang="zh-CN" dirty="0"/>
          </a:p>
          <a:p>
            <a:pPr marL="457200" indent="-457200">
              <a:buFont typeface="+mj-lt"/>
              <a:buAutoNum type="arabicPeriod"/>
            </a:pPr>
            <a:r>
              <a:rPr lang="zh-CN" altLang="en-US" dirty="0"/>
              <a:t>如何查看（列举）本机运行中的容器？如何查看全部容器（包括已经停止运行的）？怎样停止一个容器？怎样删除一个容器？</a:t>
            </a:r>
            <a:endParaRPr lang="en-US" dirty="0"/>
          </a:p>
        </p:txBody>
      </p:sp>
    </p:spTree>
    <p:extLst>
      <p:ext uri="{BB962C8B-B14F-4D97-AF65-F5344CB8AC3E}">
        <p14:creationId xmlns:p14="http://schemas.microsoft.com/office/powerpoint/2010/main" val="39435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C1A8-98E1-45A7-A9EC-347EEEE30A17}"/>
              </a:ext>
            </a:extLst>
          </p:cNvPr>
          <p:cNvSpPr>
            <a:spLocks noGrp="1"/>
          </p:cNvSpPr>
          <p:nvPr>
            <p:ph type="title"/>
          </p:nvPr>
        </p:nvSpPr>
        <p:spPr/>
        <p:txBody>
          <a:bodyPr/>
          <a:lstStyle/>
          <a:p>
            <a:r>
              <a:rPr lang="en-US" altLang="zh-CN" dirty="0"/>
              <a:t>6 </a:t>
            </a:r>
            <a:r>
              <a:rPr lang="zh-CN" altLang="en-US" dirty="0"/>
              <a:t>容器（</a:t>
            </a:r>
            <a:r>
              <a:rPr lang="en-US" altLang="zh-CN" dirty="0"/>
              <a:t>Docker</a:t>
            </a:r>
            <a:r>
              <a:rPr lang="zh-CN" altLang="en-US" dirty="0"/>
              <a:t>）</a:t>
            </a:r>
            <a:endParaRPr lang="en-US" dirty="0"/>
          </a:p>
        </p:txBody>
      </p:sp>
      <p:pic>
        <p:nvPicPr>
          <p:cNvPr id="5" name="Content Placeholder 4">
            <a:extLst>
              <a:ext uri="{FF2B5EF4-FFF2-40B4-BE49-F238E27FC236}">
                <a16:creationId xmlns:a16="http://schemas.microsoft.com/office/drawing/2014/main" id="{47BF6B20-4E6A-4B0C-ACC5-859F427B1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712" y="1988598"/>
            <a:ext cx="9492149" cy="4284185"/>
          </a:xfrm>
        </p:spPr>
      </p:pic>
    </p:spTree>
    <p:extLst>
      <p:ext uri="{BB962C8B-B14F-4D97-AF65-F5344CB8AC3E}">
        <p14:creationId xmlns:p14="http://schemas.microsoft.com/office/powerpoint/2010/main" val="1239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2/2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a:bodyPr>
          <a:lstStyle/>
          <a:p>
            <a:pPr marL="457200" indent="-457200">
              <a:buFont typeface="+mj-lt"/>
              <a:buAutoNum type="arabicPeriod" startAt="7"/>
            </a:pPr>
            <a:r>
              <a:rPr lang="en-US" altLang="zh-CN" dirty="0" err="1"/>
              <a:t>Dockerfile</a:t>
            </a:r>
            <a:r>
              <a:rPr lang="en-US" altLang="zh-CN" dirty="0"/>
              <a:t> </a:t>
            </a:r>
            <a:r>
              <a:rPr lang="zh-CN" altLang="en-US" dirty="0"/>
              <a:t>文本文件的作用是什么，它应该放在哪个文件夹下？它怎样使用？</a:t>
            </a:r>
          </a:p>
          <a:p>
            <a:pPr marL="457200" indent="-457200">
              <a:buFont typeface="+mj-lt"/>
              <a:buAutoNum type="arabicPeriod" startAt="7"/>
            </a:pPr>
            <a:r>
              <a:rPr lang="en-US" altLang="zh-CN" dirty="0"/>
              <a:t>Docker </a:t>
            </a:r>
            <a:r>
              <a:rPr lang="zh-CN" altLang="en-US" dirty="0"/>
              <a:t>为什么不适合用来做 </a:t>
            </a:r>
            <a:r>
              <a:rPr lang="en-US" altLang="zh-CN" dirty="0"/>
              <a:t>SSH </a:t>
            </a:r>
            <a:r>
              <a:rPr lang="zh-CN" altLang="en-US" dirty="0"/>
              <a:t>类似的服务？</a:t>
            </a:r>
          </a:p>
          <a:p>
            <a:pPr marL="457200" indent="-457200">
              <a:buFont typeface="+mj-lt"/>
              <a:buAutoNum type="arabicPeriod" startAt="7"/>
            </a:pPr>
            <a:r>
              <a:rPr lang="zh-CN" altLang="en-US" dirty="0"/>
              <a:t>要使用 </a:t>
            </a:r>
            <a:r>
              <a:rPr lang="en-US" altLang="zh-CN" dirty="0"/>
              <a:t>Docker </a:t>
            </a:r>
            <a:r>
              <a:rPr lang="zh-CN" altLang="en-US" dirty="0"/>
              <a:t>来进行应用部署，应该经历的</a:t>
            </a:r>
            <a:r>
              <a:rPr lang="en-US" altLang="zh-CN" dirty="0"/>
              <a:t>2</a:t>
            </a:r>
            <a:r>
              <a:rPr lang="zh-CN" altLang="en-US" dirty="0"/>
              <a:t>个大步骤是什么？</a:t>
            </a:r>
          </a:p>
          <a:p>
            <a:pPr marL="457200" indent="-457200">
              <a:buFont typeface="+mj-lt"/>
              <a:buAutoNum type="arabicPeriod" startAt="7"/>
            </a:pPr>
            <a:r>
              <a:rPr lang="zh-CN" altLang="en-US" dirty="0"/>
              <a:t>将一个有后端 </a:t>
            </a:r>
            <a:r>
              <a:rPr lang="en-US" altLang="zh-CN" dirty="0"/>
              <a:t>MySQL </a:t>
            </a:r>
            <a:r>
              <a:rPr lang="zh-CN" altLang="en-US" dirty="0"/>
              <a:t>数据库的 </a:t>
            </a:r>
            <a:r>
              <a:rPr lang="en-US" altLang="zh-CN" dirty="0"/>
              <a:t>Java Web </a:t>
            </a:r>
            <a:r>
              <a:rPr lang="zh-CN" altLang="en-US" dirty="0"/>
              <a:t>应用程序用 </a:t>
            </a:r>
            <a:r>
              <a:rPr lang="en-US" altLang="zh-CN" dirty="0"/>
              <a:t>Docker </a:t>
            </a:r>
            <a:r>
              <a:rPr lang="zh-CN" altLang="en-US" dirty="0"/>
              <a:t>来部署，应该怎样规划，运行几个 </a:t>
            </a:r>
            <a:r>
              <a:rPr lang="en-US" altLang="zh-CN" dirty="0"/>
              <a:t>Docker </a:t>
            </a:r>
            <a:r>
              <a:rPr lang="zh-CN" altLang="en-US" dirty="0"/>
              <a:t>容器呢？</a:t>
            </a:r>
            <a:endParaRPr lang="en-US" dirty="0"/>
          </a:p>
        </p:txBody>
      </p:sp>
    </p:spTree>
    <p:extLst>
      <p:ext uri="{BB962C8B-B14F-4D97-AF65-F5344CB8AC3E}">
        <p14:creationId xmlns:p14="http://schemas.microsoft.com/office/powerpoint/2010/main" val="96477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C1A8-98E1-45A7-A9EC-347EEEE30A17}"/>
              </a:ext>
            </a:extLst>
          </p:cNvPr>
          <p:cNvSpPr>
            <a:spLocks noGrp="1"/>
          </p:cNvSpPr>
          <p:nvPr>
            <p:ph type="title"/>
          </p:nvPr>
        </p:nvSpPr>
        <p:spPr/>
        <p:txBody>
          <a:bodyPr/>
          <a:lstStyle/>
          <a:p>
            <a:r>
              <a:rPr lang="en-US" altLang="zh-CN" dirty="0"/>
              <a:t>6 </a:t>
            </a:r>
            <a:r>
              <a:rPr lang="zh-CN" altLang="en-US" dirty="0"/>
              <a:t>容器（</a:t>
            </a:r>
            <a:r>
              <a:rPr lang="en-US" altLang="zh-CN" dirty="0"/>
              <a:t>Docker</a:t>
            </a:r>
            <a:r>
              <a:rPr lang="zh-CN" altLang="en-US" dirty="0"/>
              <a:t>）</a:t>
            </a:r>
            <a:endParaRPr lang="en-US" dirty="0"/>
          </a:p>
        </p:txBody>
      </p:sp>
      <p:pic>
        <p:nvPicPr>
          <p:cNvPr id="4" name="Picture 3">
            <a:extLst>
              <a:ext uri="{FF2B5EF4-FFF2-40B4-BE49-F238E27FC236}">
                <a16:creationId xmlns:a16="http://schemas.microsoft.com/office/drawing/2014/main" id="{12141BE6-9A43-4742-80E0-16610BC64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32" y="2084832"/>
            <a:ext cx="9540311" cy="4271580"/>
          </a:xfrm>
          <a:prstGeom prst="rect">
            <a:avLst/>
          </a:prstGeom>
        </p:spPr>
      </p:pic>
    </p:spTree>
    <p:extLst>
      <p:ext uri="{BB962C8B-B14F-4D97-AF65-F5344CB8AC3E}">
        <p14:creationId xmlns:p14="http://schemas.microsoft.com/office/powerpoint/2010/main" val="382954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7909-0EA2-484C-80E2-F4DAFD4A4AD3}"/>
              </a:ext>
            </a:extLst>
          </p:cNvPr>
          <p:cNvSpPr>
            <a:spLocks noGrp="1"/>
          </p:cNvSpPr>
          <p:nvPr>
            <p:ph type="title"/>
          </p:nvPr>
        </p:nvSpPr>
        <p:spPr/>
        <p:txBody>
          <a:bodyPr/>
          <a:lstStyle/>
          <a:p>
            <a:r>
              <a:rPr lang="en-US" altLang="zh-CN" dirty="0"/>
              <a:t>6 </a:t>
            </a:r>
            <a:r>
              <a:rPr lang="zh-CN" altLang="en-US" dirty="0"/>
              <a:t>容器（</a:t>
            </a:r>
            <a:r>
              <a:rPr lang="en-US" altLang="zh-CN" dirty="0"/>
              <a:t>Docker</a:t>
            </a:r>
            <a:r>
              <a:rPr lang="zh-CN" altLang="en-US" dirty="0"/>
              <a:t>）</a:t>
            </a:r>
            <a:endParaRPr lang="en-US" dirty="0"/>
          </a:p>
        </p:txBody>
      </p:sp>
      <p:sp>
        <p:nvSpPr>
          <p:cNvPr id="3" name="Content Placeholder 2">
            <a:extLst>
              <a:ext uri="{FF2B5EF4-FFF2-40B4-BE49-F238E27FC236}">
                <a16:creationId xmlns:a16="http://schemas.microsoft.com/office/drawing/2014/main" id="{2F55A134-EE8A-4919-A90A-1B35311755E1}"/>
              </a:ext>
            </a:extLst>
          </p:cNvPr>
          <p:cNvSpPr>
            <a:spLocks noGrp="1"/>
          </p:cNvSpPr>
          <p:nvPr>
            <p:ph idx="1"/>
          </p:nvPr>
        </p:nvSpPr>
        <p:spPr/>
        <p:txBody>
          <a:bodyPr>
            <a:noAutofit/>
          </a:bodyPr>
          <a:lstStyle/>
          <a:p>
            <a:r>
              <a:rPr lang="en-US" altLang="zh-CN" sz="2400" dirty="0"/>
              <a:t>Docker </a:t>
            </a:r>
            <a:r>
              <a:rPr lang="zh-CN" altLang="en-US" sz="2400" dirty="0"/>
              <a:t>达到了类似虚拟机的效果，但是又没有虚拟机的开销。</a:t>
            </a:r>
            <a:r>
              <a:rPr lang="en-US" altLang="zh-CN" sz="2400" dirty="0"/>
              <a:t>Docker </a:t>
            </a:r>
            <a:r>
              <a:rPr lang="zh-CN" altLang="en-US" sz="2400" dirty="0"/>
              <a:t>仅仅虚拟应用的运行环境。</a:t>
            </a:r>
            <a:endParaRPr lang="en-US" altLang="zh-CN" sz="2400" dirty="0"/>
          </a:p>
          <a:p>
            <a:endParaRPr lang="en-US" sz="2400" dirty="0"/>
          </a:p>
          <a:p>
            <a:r>
              <a:rPr lang="en-US" altLang="zh-CN" sz="2400" dirty="0"/>
              <a:t>Docker </a:t>
            </a:r>
            <a:r>
              <a:rPr lang="zh-CN" altLang="en-US" sz="2400" dirty="0"/>
              <a:t>是一款针对程序开发人员和系统管理员来开发、部署、运行应用的一款虚拟化平台。</a:t>
            </a:r>
            <a:r>
              <a:rPr lang="en-US" altLang="zh-CN" sz="2400" dirty="0"/>
              <a:t>Docker </a:t>
            </a:r>
            <a:r>
              <a:rPr lang="zh-CN" altLang="en-US" sz="2400" dirty="0"/>
              <a:t>通过对应用程序的封装、分发、部署、运行等生命周期的管理，达到应用程序使用级别的“</a:t>
            </a:r>
            <a:r>
              <a:rPr lang="zh-CN" altLang="en-US" sz="2400" dirty="0">
                <a:solidFill>
                  <a:schemeClr val="accent1"/>
                </a:solidFill>
              </a:rPr>
              <a:t>一次封装，到处运行</a:t>
            </a:r>
            <a:r>
              <a:rPr lang="zh-CN" altLang="en-US" sz="2400" dirty="0"/>
              <a:t>”（</a:t>
            </a:r>
            <a:r>
              <a:rPr lang="en-US" altLang="zh-CN" sz="2400" dirty="0"/>
              <a:t>build once, configure once and run anywhere</a:t>
            </a:r>
            <a:r>
              <a:rPr lang="zh-CN" altLang="en-US" sz="2400" dirty="0"/>
              <a:t>）。</a:t>
            </a:r>
            <a:r>
              <a:rPr lang="en-US" altLang="zh-CN" sz="2400" dirty="0"/>
              <a:t>Docker </a:t>
            </a:r>
            <a:r>
              <a:rPr lang="zh-CN" altLang="en-US" sz="2400" dirty="0"/>
              <a:t>可以让我们像使用标准集装箱一样，尽可能的屏蔽内部实现细节，从而快速地部署和集成应用，缩短软件产品从测试到正式上线的时间。</a:t>
            </a:r>
            <a:endParaRPr lang="en-US" sz="2400" dirty="0"/>
          </a:p>
        </p:txBody>
      </p:sp>
    </p:spTree>
    <p:extLst>
      <p:ext uri="{BB962C8B-B14F-4D97-AF65-F5344CB8AC3E}">
        <p14:creationId xmlns:p14="http://schemas.microsoft.com/office/powerpoint/2010/main" val="421198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3B8F-30DE-477E-A6A5-51FDCD7AB32C}"/>
              </a:ext>
            </a:extLst>
          </p:cNvPr>
          <p:cNvSpPr>
            <a:spLocks noGrp="1"/>
          </p:cNvSpPr>
          <p:nvPr>
            <p:ph type="title"/>
          </p:nvPr>
        </p:nvSpPr>
        <p:spPr/>
        <p:txBody>
          <a:bodyPr/>
          <a:lstStyle/>
          <a:p>
            <a:r>
              <a:rPr lang="en-US" altLang="zh-CN" dirty="0"/>
              <a:t>6.1 Docker</a:t>
            </a:r>
            <a:r>
              <a:rPr lang="zh-CN" altLang="en-US" dirty="0"/>
              <a:t>原理</a:t>
            </a:r>
            <a:endParaRPr lang="en-US" dirty="0"/>
          </a:p>
        </p:txBody>
      </p:sp>
      <p:sp>
        <p:nvSpPr>
          <p:cNvPr id="3" name="Content Placeholder 2">
            <a:extLst>
              <a:ext uri="{FF2B5EF4-FFF2-40B4-BE49-F238E27FC236}">
                <a16:creationId xmlns:a16="http://schemas.microsoft.com/office/drawing/2014/main" id="{5DE86D1B-C714-4E90-8510-0FAAD92B4793}"/>
              </a:ext>
            </a:extLst>
          </p:cNvPr>
          <p:cNvSpPr>
            <a:spLocks noGrp="1"/>
          </p:cNvSpPr>
          <p:nvPr>
            <p:ph idx="1"/>
          </p:nvPr>
        </p:nvSpPr>
        <p:spPr>
          <a:xfrm>
            <a:off x="1024128" y="2285999"/>
            <a:ext cx="9720073" cy="4245429"/>
          </a:xfrm>
        </p:spPr>
        <p:txBody>
          <a:bodyPr>
            <a:normAutofit/>
          </a:bodyPr>
          <a:lstStyle/>
          <a:p>
            <a:r>
              <a:rPr lang="zh-CN" altLang="en-US" dirty="0"/>
              <a:t>● </a:t>
            </a:r>
            <a:r>
              <a:rPr lang="en-US" altLang="zh-CN" dirty="0"/>
              <a:t>Docker </a:t>
            </a:r>
            <a:r>
              <a:rPr lang="zh-CN" altLang="en-US" dirty="0"/>
              <a:t>容器的实质就是一个虚拟环境，容器内包含单一应用程序和它所需的全部依赖环境，相当于最小化的虚拟机。只有容器预先设置好的端口和存储卷才能与外界环境通信，除此之外，对外界而言容器就是一个黑箱。</a:t>
            </a:r>
            <a:endParaRPr lang="en-US" altLang="zh-CN" dirty="0"/>
          </a:p>
          <a:p>
            <a:r>
              <a:rPr lang="zh-CN" altLang="en-US" dirty="0"/>
              <a:t>● </a:t>
            </a:r>
            <a:r>
              <a:rPr lang="en-US" altLang="zh-CN" dirty="0"/>
              <a:t>Docker </a:t>
            </a:r>
            <a:r>
              <a:rPr lang="zh-CN" altLang="en-US" dirty="0"/>
              <a:t>的部署较简单，容器从镜像创建，而镜像内包含所需的全部依赖环境，做到了一个镜像直接部署，不再需要修改服务器的系统配置。</a:t>
            </a:r>
            <a:endParaRPr lang="en-US" altLang="zh-CN" dirty="0"/>
          </a:p>
          <a:p>
            <a:r>
              <a:rPr lang="zh-CN" altLang="en-US" dirty="0"/>
              <a:t>● </a:t>
            </a:r>
            <a:r>
              <a:rPr lang="en-US" altLang="zh-CN" dirty="0"/>
              <a:t>Docker </a:t>
            </a:r>
            <a:r>
              <a:rPr lang="zh-CN" altLang="en-US" dirty="0"/>
              <a:t>镜像（</a:t>
            </a:r>
            <a:r>
              <a:rPr lang="en-US" altLang="zh-CN" dirty="0"/>
              <a:t>Image</a:t>
            </a:r>
            <a:r>
              <a:rPr lang="zh-CN" altLang="en-US" dirty="0"/>
              <a:t>）是无状态的，而容器（</a:t>
            </a:r>
            <a:r>
              <a:rPr lang="en-US" altLang="zh-CN" dirty="0"/>
              <a:t>Container</a:t>
            </a:r>
            <a:r>
              <a:rPr lang="zh-CN" altLang="en-US" dirty="0"/>
              <a:t>）是有状态的，容器在运行时生成的数据是被保存在容器内的，当整个容器被删除时也会跟着被删除。如果生成的文件包含重要资料，则需要把对应生成的目录指向宿主机目录或者数据卷容器。</a:t>
            </a:r>
            <a:endParaRPr lang="en-US" altLang="zh-CN" dirty="0"/>
          </a:p>
          <a:p>
            <a:r>
              <a:rPr lang="zh-CN" altLang="en-US" dirty="0"/>
              <a:t>● </a:t>
            </a:r>
            <a:r>
              <a:rPr lang="en-US" altLang="zh-CN" dirty="0"/>
              <a:t>Docker </a:t>
            </a:r>
            <a:r>
              <a:rPr lang="zh-CN" altLang="en-US" dirty="0"/>
              <a:t>的每个容器只运行单一应用，完成最基本的服务。要实现一个产品功能，往往需要多个基本服务共同协作完成。</a:t>
            </a:r>
            <a:endParaRPr lang="en-US" dirty="0"/>
          </a:p>
        </p:txBody>
      </p:sp>
    </p:spTree>
    <p:extLst>
      <p:ext uri="{BB962C8B-B14F-4D97-AF65-F5344CB8AC3E}">
        <p14:creationId xmlns:p14="http://schemas.microsoft.com/office/powerpoint/2010/main" val="223186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3B8F-30DE-477E-A6A5-51FDCD7AB32C}"/>
              </a:ext>
            </a:extLst>
          </p:cNvPr>
          <p:cNvSpPr>
            <a:spLocks noGrp="1"/>
          </p:cNvSpPr>
          <p:nvPr>
            <p:ph type="title"/>
          </p:nvPr>
        </p:nvSpPr>
        <p:spPr/>
        <p:txBody>
          <a:bodyPr/>
          <a:lstStyle/>
          <a:p>
            <a:r>
              <a:rPr lang="en-US" altLang="zh-CN" dirty="0"/>
              <a:t>6.1 Docker</a:t>
            </a:r>
            <a:r>
              <a:rPr lang="zh-CN" altLang="en-US" dirty="0"/>
              <a:t>原理</a:t>
            </a:r>
            <a:endParaRPr lang="en-US" dirty="0"/>
          </a:p>
        </p:txBody>
      </p:sp>
      <p:sp>
        <p:nvSpPr>
          <p:cNvPr id="3" name="Content Placeholder 2">
            <a:extLst>
              <a:ext uri="{FF2B5EF4-FFF2-40B4-BE49-F238E27FC236}">
                <a16:creationId xmlns:a16="http://schemas.microsoft.com/office/drawing/2014/main" id="{5DE86D1B-C714-4E90-8510-0FAAD92B4793}"/>
              </a:ext>
            </a:extLst>
          </p:cNvPr>
          <p:cNvSpPr>
            <a:spLocks noGrp="1"/>
          </p:cNvSpPr>
          <p:nvPr>
            <p:ph idx="1"/>
          </p:nvPr>
        </p:nvSpPr>
        <p:spPr>
          <a:xfrm>
            <a:off x="727969" y="2084832"/>
            <a:ext cx="3639846" cy="4224528"/>
          </a:xfrm>
        </p:spPr>
        <p:txBody>
          <a:bodyPr>
            <a:normAutofit/>
          </a:bodyPr>
          <a:lstStyle/>
          <a:p>
            <a:r>
              <a:rPr lang="en-US" altLang="zh-CN" dirty="0"/>
              <a:t>Docker </a:t>
            </a:r>
            <a:r>
              <a:rPr lang="zh-CN" altLang="en-US" dirty="0"/>
              <a:t>的运行涉及到</a:t>
            </a:r>
            <a:r>
              <a:rPr lang="en-US" altLang="zh-CN" dirty="0"/>
              <a:t>3</a:t>
            </a:r>
            <a:r>
              <a:rPr lang="zh-CN" altLang="en-US" dirty="0"/>
              <a:t>个基本组件：</a:t>
            </a:r>
          </a:p>
          <a:p>
            <a:r>
              <a:rPr lang="zh-CN" altLang="en-US" dirty="0"/>
              <a:t>● 一个运行 </a:t>
            </a:r>
            <a:r>
              <a:rPr lang="en-US" altLang="zh-CN" dirty="0"/>
              <a:t>docker </a:t>
            </a:r>
            <a:r>
              <a:rPr lang="zh-CN" altLang="en-US" dirty="0"/>
              <a:t>命令的客户端（</a:t>
            </a:r>
            <a:r>
              <a:rPr lang="en-US" altLang="zh-CN" dirty="0"/>
              <a:t>Docker Client</a:t>
            </a:r>
            <a:r>
              <a:rPr lang="zh-CN" altLang="en-US" dirty="0"/>
              <a:t>）</a:t>
            </a:r>
          </a:p>
          <a:p>
            <a:r>
              <a:rPr lang="zh-CN" altLang="en-US" dirty="0"/>
              <a:t>● 一个以容器（</a:t>
            </a:r>
            <a:r>
              <a:rPr lang="en-US" altLang="zh-CN" dirty="0"/>
              <a:t>Docker Container</a:t>
            </a:r>
            <a:r>
              <a:rPr lang="zh-CN" altLang="en-US" dirty="0"/>
              <a:t>）形式运行镜像（</a:t>
            </a:r>
            <a:r>
              <a:rPr lang="en-US" altLang="zh-CN" dirty="0"/>
              <a:t>Docker Image</a:t>
            </a:r>
            <a:r>
              <a:rPr lang="zh-CN" altLang="en-US" dirty="0"/>
              <a:t>）的主机（</a:t>
            </a:r>
            <a:r>
              <a:rPr lang="en-US" altLang="zh-CN" dirty="0"/>
              <a:t>Docker Host</a:t>
            </a:r>
            <a:r>
              <a:rPr lang="zh-CN" altLang="en-US" dirty="0"/>
              <a:t>）</a:t>
            </a:r>
          </a:p>
          <a:p>
            <a:r>
              <a:rPr lang="zh-CN" altLang="en-US" dirty="0"/>
              <a:t>● 一个镜像（</a:t>
            </a:r>
            <a:r>
              <a:rPr lang="en-US" altLang="zh-CN" dirty="0"/>
              <a:t>Docker Image</a:t>
            </a:r>
            <a:r>
              <a:rPr lang="zh-CN" altLang="en-US" dirty="0"/>
              <a:t>）的仓库（</a:t>
            </a:r>
            <a:r>
              <a:rPr lang="en-US" altLang="zh-CN" dirty="0"/>
              <a:t>Registry</a:t>
            </a:r>
            <a:r>
              <a:rPr lang="zh-CN" altLang="en-US" dirty="0"/>
              <a:t>）</a:t>
            </a:r>
            <a:endParaRPr lang="en-US" dirty="0"/>
          </a:p>
        </p:txBody>
      </p:sp>
      <p:pic>
        <p:nvPicPr>
          <p:cNvPr id="5" name="Picture 4">
            <a:extLst>
              <a:ext uri="{FF2B5EF4-FFF2-40B4-BE49-F238E27FC236}">
                <a16:creationId xmlns:a16="http://schemas.microsoft.com/office/drawing/2014/main" id="{1BC68E5B-38E7-48CC-8CC3-E312482A5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895" y="1822810"/>
            <a:ext cx="7413447" cy="4449974"/>
          </a:xfrm>
          <a:prstGeom prst="rect">
            <a:avLst/>
          </a:prstGeom>
        </p:spPr>
      </p:pic>
    </p:spTree>
    <p:extLst>
      <p:ext uri="{BB962C8B-B14F-4D97-AF65-F5344CB8AC3E}">
        <p14:creationId xmlns:p14="http://schemas.microsoft.com/office/powerpoint/2010/main" val="206138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56A1-EA4D-4F7A-9290-4DDC0B154B58}"/>
              </a:ext>
            </a:extLst>
          </p:cNvPr>
          <p:cNvSpPr>
            <a:spLocks noGrp="1"/>
          </p:cNvSpPr>
          <p:nvPr>
            <p:ph type="title"/>
          </p:nvPr>
        </p:nvSpPr>
        <p:spPr/>
        <p:txBody>
          <a:bodyPr/>
          <a:lstStyle/>
          <a:p>
            <a:r>
              <a:rPr lang="en-US" altLang="zh-CN" dirty="0"/>
              <a:t>6.1 Docker</a:t>
            </a:r>
            <a:r>
              <a:rPr lang="zh-CN" altLang="en-US" dirty="0"/>
              <a:t>原理</a:t>
            </a:r>
            <a:endParaRPr lang="en-US" dirty="0"/>
          </a:p>
        </p:txBody>
      </p:sp>
      <p:sp>
        <p:nvSpPr>
          <p:cNvPr id="3" name="Content Placeholder 2">
            <a:extLst>
              <a:ext uri="{FF2B5EF4-FFF2-40B4-BE49-F238E27FC236}">
                <a16:creationId xmlns:a16="http://schemas.microsoft.com/office/drawing/2014/main" id="{86654B17-44CC-45A7-A673-7B7973D2A549}"/>
              </a:ext>
            </a:extLst>
          </p:cNvPr>
          <p:cNvSpPr>
            <a:spLocks noGrp="1"/>
          </p:cNvSpPr>
          <p:nvPr>
            <p:ph idx="1"/>
          </p:nvPr>
        </p:nvSpPr>
        <p:spPr>
          <a:xfrm>
            <a:off x="1024128" y="2286000"/>
            <a:ext cx="9720073" cy="4328556"/>
          </a:xfrm>
        </p:spPr>
        <p:txBody>
          <a:bodyPr>
            <a:normAutofit lnSpcReduction="10000"/>
          </a:bodyPr>
          <a:lstStyle/>
          <a:p>
            <a:r>
              <a:rPr lang="en-US" altLang="zh-CN" dirty="0"/>
              <a:t>Docker</a:t>
            </a:r>
            <a:r>
              <a:rPr lang="zh-CN" altLang="en-US" dirty="0"/>
              <a:t>使用以下操作系统的功能来提高容器技术效率：</a:t>
            </a:r>
          </a:p>
          <a:p>
            <a:r>
              <a:rPr lang="zh-CN" altLang="en-US" dirty="0"/>
              <a:t>● </a:t>
            </a:r>
            <a:r>
              <a:rPr lang="en-US" altLang="zh-CN" dirty="0"/>
              <a:t>Namespaces </a:t>
            </a:r>
            <a:r>
              <a:rPr lang="zh-CN" altLang="en-US" dirty="0"/>
              <a:t>充当隔离的第一级。确保一个容器中运行一个进程而且不能看到或影响容器外的其它进程。</a:t>
            </a:r>
          </a:p>
          <a:p>
            <a:r>
              <a:rPr lang="zh-CN" altLang="en-US" dirty="0"/>
              <a:t>● </a:t>
            </a:r>
            <a:r>
              <a:rPr lang="en-US" altLang="zh-CN" dirty="0"/>
              <a:t>Control Groups </a:t>
            </a:r>
            <a:r>
              <a:rPr lang="zh-CN" altLang="en-US" dirty="0"/>
              <a:t>是 </a:t>
            </a:r>
            <a:r>
              <a:rPr lang="en-US" altLang="zh-CN" dirty="0"/>
              <a:t>LXC </a:t>
            </a:r>
            <a:r>
              <a:rPr lang="zh-CN" altLang="en-US" dirty="0"/>
              <a:t>的重要组成部分，具有资源核算与限制的关键功能。</a:t>
            </a:r>
          </a:p>
          <a:p>
            <a:r>
              <a:rPr lang="zh-CN" altLang="en-US" dirty="0"/>
              <a:t>● </a:t>
            </a:r>
            <a:r>
              <a:rPr lang="en-US" altLang="zh-CN" dirty="0" err="1"/>
              <a:t>UnionFS</a:t>
            </a:r>
            <a:r>
              <a:rPr lang="en-US" altLang="zh-CN" dirty="0"/>
              <a:t> </a:t>
            </a:r>
            <a:r>
              <a:rPr lang="zh-CN" altLang="en-US" dirty="0"/>
              <a:t>文件系统作为容器的构建块。为了支持 </a:t>
            </a:r>
            <a:r>
              <a:rPr lang="en-US" altLang="zh-CN" dirty="0"/>
              <a:t>Docker </a:t>
            </a:r>
            <a:r>
              <a:rPr lang="zh-CN" altLang="en-US" dirty="0"/>
              <a:t>的轻量级以及速度快的特性，它创建了用户层。</a:t>
            </a:r>
          </a:p>
          <a:p>
            <a:endParaRPr lang="zh-CN" altLang="en-US" dirty="0"/>
          </a:p>
          <a:p>
            <a:r>
              <a:rPr lang="zh-CN" altLang="en-US" dirty="0"/>
              <a:t>利用 </a:t>
            </a:r>
            <a:r>
              <a:rPr lang="en-US" altLang="zh-CN" dirty="0"/>
              <a:t>Docker </a:t>
            </a:r>
            <a:r>
              <a:rPr lang="zh-CN" altLang="en-US" dirty="0"/>
              <a:t>来运行任何应用程序，需要两个步骤：</a:t>
            </a:r>
          </a:p>
          <a:p>
            <a:r>
              <a:rPr lang="zh-CN" altLang="en-US" dirty="0"/>
              <a:t>● 构建一个镜像；</a:t>
            </a:r>
          </a:p>
          <a:p>
            <a:r>
              <a:rPr lang="zh-CN" altLang="en-US" dirty="0"/>
              <a:t>● 运行容器。</a:t>
            </a:r>
            <a:endParaRPr lang="en-US" dirty="0"/>
          </a:p>
        </p:txBody>
      </p:sp>
    </p:spTree>
    <p:extLst>
      <p:ext uri="{BB962C8B-B14F-4D97-AF65-F5344CB8AC3E}">
        <p14:creationId xmlns:p14="http://schemas.microsoft.com/office/powerpoint/2010/main" val="207792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1152</TotalTime>
  <Words>4010</Words>
  <Application>Microsoft Office PowerPoint</Application>
  <PresentationFormat>Widescreen</PresentationFormat>
  <Paragraphs>326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Consolas</vt:lpstr>
      <vt:lpstr>Tw Cen MT</vt:lpstr>
      <vt:lpstr>Tw Cen MT Condensed</vt:lpstr>
      <vt:lpstr>Wingdings 3</vt:lpstr>
      <vt:lpstr>Integral</vt:lpstr>
      <vt:lpstr>云应用系统开发技术</vt:lpstr>
      <vt:lpstr>内容提要</vt:lpstr>
      <vt:lpstr>6 容器（Docker）</vt:lpstr>
      <vt:lpstr>6 容器（Docker）</vt:lpstr>
      <vt:lpstr>6 容器（Docker）</vt:lpstr>
      <vt:lpstr>6 容器（Docker）</vt:lpstr>
      <vt:lpstr>6.1 Docker原理</vt:lpstr>
      <vt:lpstr>6.1 Docker原理</vt:lpstr>
      <vt:lpstr>6.1 Docker原理</vt:lpstr>
      <vt:lpstr>6.1 Docker原理</vt:lpstr>
      <vt:lpstr>6.1 Docker原理</vt:lpstr>
      <vt:lpstr>6.2 安装Docker</vt:lpstr>
      <vt:lpstr>6.3 使用 Docker</vt:lpstr>
      <vt:lpstr>6.3 使用 Docker</vt:lpstr>
      <vt:lpstr>6.3 使用 Docker</vt:lpstr>
      <vt:lpstr>6.3 使用 Docker</vt:lpstr>
      <vt:lpstr>6.3 使用 Docker</vt:lpstr>
      <vt:lpstr>6.3 使用 Docker</vt:lpstr>
      <vt:lpstr>6.4 运行Docker</vt:lpstr>
      <vt:lpstr>6.4 运行Docker</vt:lpstr>
      <vt:lpstr>6.4 运行Docker</vt:lpstr>
      <vt:lpstr>6.4 运行Docker</vt:lpstr>
      <vt:lpstr>6.4 运行Docker</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6.5 生成Docker镜像</vt:lpstr>
      <vt:lpstr>习题 1/2</vt:lpstr>
      <vt:lpstr>习题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云应用系统开发技术</dc:title>
  <dc:creator>Yuan Bob</dc:creator>
  <cp:lastModifiedBy>Yuan Bob</cp:lastModifiedBy>
  <cp:revision>88</cp:revision>
  <dcterms:created xsi:type="dcterms:W3CDTF">2019-10-03T07:55:39Z</dcterms:created>
  <dcterms:modified xsi:type="dcterms:W3CDTF">2019-11-11T06:37:34Z</dcterms:modified>
</cp:coreProperties>
</file>