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3" r:id="rId1"/>
  </p:sldMasterIdLst>
  <p:notesMasterIdLst>
    <p:notesMasterId r:id="rId24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7" r:id="rId17"/>
    <p:sldId id="301" r:id="rId18"/>
    <p:sldId id="302" r:id="rId19"/>
    <p:sldId id="303" r:id="rId20"/>
    <p:sldId id="305" r:id="rId21"/>
    <p:sldId id="306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5914-6A2E-4DF1-8FC0-396DFA2D7972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0F5FE-0532-4733-9725-7EE74AC8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0F5FE-0532-4733-9725-7EE74AC811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0F5FE-0532-4733-9725-7EE74AC811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1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3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311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4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6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7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3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bobyuan/20190224_cloudappdev_code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ify.com/continuous-delivery-git-jenkins/" TargetMode="External"/><Relationship Id="rId2" Type="http://schemas.openxmlformats.org/officeDocument/2006/relationships/hyperlink" Target="https://www.tutorialspoint.com/jenkins/jenkins_continuous_deployment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C21D-5F53-4E6C-8D5C-3FD6D7EE0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云应用系统开发技术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76114-AEFA-435B-A634-C6814203A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</a:t>
            </a:r>
            <a:r>
              <a:rPr lang="en-US" altLang="zh-CN" dirty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902E-1C64-4CEA-B02D-493F9223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AA99-272D-4D1C-955C-F93942D0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指定 </a:t>
            </a:r>
            <a:r>
              <a:rPr lang="en-US" altLang="zh-CN" dirty="0"/>
              <a:t>GitLab </a:t>
            </a:r>
            <a:r>
              <a:rPr lang="zh-CN" altLang="en-US" dirty="0"/>
              <a:t>代码库的</a:t>
            </a:r>
            <a:r>
              <a:rPr lang="en-US" altLang="zh-CN" dirty="0"/>
              <a:t>URL</a:t>
            </a:r>
            <a:r>
              <a:rPr lang="zh-CN" altLang="en-US" dirty="0"/>
              <a:t>： </a:t>
            </a:r>
            <a:r>
              <a:rPr lang="en-US" altLang="zh-CN" dirty="0">
                <a:hlinkClick r:id="rId2"/>
              </a:rPr>
              <a:t>https://gitlab.com/bobyuan/20190224_cloudappdev_code.git</a:t>
            </a:r>
            <a:r>
              <a:rPr lang="en-US" altLang="zh-CN" dirty="0"/>
              <a:t>  </a:t>
            </a:r>
            <a:r>
              <a:rPr lang="zh-CN" altLang="en-US" dirty="0"/>
              <a:t>这个代码库是公开的，不需要设置访问密码。如果代码库是私有的，则必须设置访问密码，并且测试好能够正常访问才行。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提示！</a:t>
            </a:r>
          </a:p>
          <a:p>
            <a:r>
              <a:rPr lang="zh-CN" altLang="en-US" dirty="0"/>
              <a:t>上面的代码仓库 </a:t>
            </a:r>
            <a:r>
              <a:rPr lang="en-US" altLang="zh-CN" dirty="0"/>
              <a:t>URL </a:t>
            </a:r>
            <a:r>
              <a:rPr lang="zh-CN" altLang="en-US" dirty="0"/>
              <a:t>是本书的配套代码，您做实验的时候</a:t>
            </a:r>
            <a:r>
              <a:rPr lang="zh-CN" altLang="en-US" dirty="0">
                <a:solidFill>
                  <a:srgbClr val="FF0000"/>
                </a:solidFill>
              </a:rPr>
              <a:t>不应该用它</a:t>
            </a:r>
            <a:r>
              <a:rPr lang="zh-CN" altLang="en-US" dirty="0"/>
              <a:t>，而是应该自己申请一个 </a:t>
            </a:r>
            <a:r>
              <a:rPr lang="en-US" altLang="zh-CN" dirty="0"/>
              <a:t>GitLab </a:t>
            </a:r>
            <a:r>
              <a:rPr lang="zh-CN" altLang="en-US" dirty="0"/>
              <a:t>或 </a:t>
            </a:r>
            <a:r>
              <a:rPr lang="en-US" altLang="zh-CN" dirty="0"/>
              <a:t>GitHub </a:t>
            </a:r>
            <a:r>
              <a:rPr lang="zh-CN" altLang="en-US" dirty="0"/>
              <a:t>账号，并在自己的账号下，建立和导入这个项目的代码，用于下面的自动化持续部署实验。</a:t>
            </a:r>
          </a:p>
        </p:txBody>
      </p:sp>
    </p:spTree>
    <p:extLst>
      <p:ext uri="{BB962C8B-B14F-4D97-AF65-F5344CB8AC3E}">
        <p14:creationId xmlns:p14="http://schemas.microsoft.com/office/powerpoint/2010/main" val="284346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5DE-79CB-455D-B2AA-C317B30B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4448-9C15-4662-8609-3F617F55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046636" cy="4023360"/>
          </a:xfrm>
        </p:spPr>
        <p:txBody>
          <a:bodyPr/>
          <a:lstStyle/>
          <a:p>
            <a:r>
              <a:rPr lang="zh-CN" altLang="en-US" dirty="0"/>
              <a:t>以下继续以本书配套代码仓库的 </a:t>
            </a:r>
            <a:r>
              <a:rPr lang="en-US" altLang="zh-CN" dirty="0"/>
              <a:t>URL </a:t>
            </a:r>
            <a:r>
              <a:rPr lang="zh-CN" altLang="en-US" dirty="0"/>
              <a:t>为例（</a:t>
            </a:r>
            <a:r>
              <a:rPr lang="zh-CN" altLang="en-US" dirty="0">
                <a:solidFill>
                  <a:srgbClr val="FF0000"/>
                </a:solidFill>
              </a:rPr>
              <a:t>注意：您必须填写自己的项目 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/>
              <a:t>），配置 </a:t>
            </a:r>
            <a:r>
              <a:rPr lang="en-US" altLang="zh-CN" dirty="0"/>
              <a:t>Jenkins </a:t>
            </a:r>
            <a:r>
              <a:rPr lang="zh-CN" altLang="en-US" dirty="0"/>
              <a:t>自动化持续部署。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27460-EDF7-48D4-9D3F-A13027706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70" y="1514930"/>
            <a:ext cx="6762571" cy="53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FF82-7077-405D-86AA-BC82165B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8EC9-E90B-4D23-A41C-4E08BED3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680358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Build Triggers </a:t>
            </a:r>
            <a:r>
              <a:rPr lang="zh-CN" altLang="en-US" dirty="0"/>
              <a:t>里面，设置 “</a:t>
            </a:r>
            <a:r>
              <a:rPr lang="en-US" altLang="zh-CN" dirty="0"/>
              <a:t>Poll SCM” </a:t>
            </a:r>
            <a:r>
              <a:rPr lang="zh-CN" altLang="en-US" dirty="0"/>
              <a:t>每</a:t>
            </a:r>
            <a:r>
              <a:rPr lang="en-US" altLang="zh-CN" dirty="0"/>
              <a:t>15</a:t>
            </a:r>
            <a:r>
              <a:rPr lang="zh-CN" altLang="en-US" dirty="0"/>
              <a:t>分钟检查一次（实际应用中可能不需要轮询这么频繁），一旦检查到有代码提交将触发构建动作。</a:t>
            </a:r>
            <a:endParaRPr lang="en-US" altLang="zh-CN" dirty="0"/>
          </a:p>
          <a:p>
            <a:r>
              <a:rPr lang="zh-CN" altLang="en-US" dirty="0"/>
              <a:t>如果您不清楚配置该怎样填写，在每个输入框右边有一个问号按钮</a:t>
            </a:r>
            <a:r>
              <a:rPr lang="en-US" altLang="zh-CN" dirty="0"/>
              <a:t>help icon</a:t>
            </a:r>
            <a:r>
              <a:rPr lang="zh-CN" altLang="en-US" dirty="0"/>
              <a:t>，点击后会弹出详细的帮助信息。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ECBBC-9510-4DB2-85D5-A5847C39E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080" y="3095501"/>
            <a:ext cx="333499" cy="333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07BFB-0302-4218-BE39-3505E53E0F93}"/>
              </a:ext>
            </a:extLst>
          </p:cNvPr>
          <p:cNvSpPr txBox="1"/>
          <p:nvPr/>
        </p:nvSpPr>
        <p:spPr>
          <a:xfrm>
            <a:off x="1186979" y="4086182"/>
            <a:ext cx="955722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TZ=Asia/Chongqing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This job needs to be run in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every fifteen minutes (perhaps at :07, :22, :37, :52)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H/15 * * * *</a:t>
            </a:r>
          </a:p>
        </p:txBody>
      </p:sp>
    </p:spTree>
    <p:extLst>
      <p:ext uri="{BB962C8B-B14F-4D97-AF65-F5344CB8AC3E}">
        <p14:creationId xmlns:p14="http://schemas.microsoft.com/office/powerpoint/2010/main" val="258248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767E-DDE6-45E7-BCB0-FF7DEA1B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05F0-F02D-49A8-9288-9720B48D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/>
          <a:lstStyle/>
          <a:p>
            <a:r>
              <a:rPr lang="zh-CN" altLang="en-US" dirty="0"/>
              <a:t>执行构建的命令脚本如下，很容易懂。它先是到项目文件夹内执行 </a:t>
            </a:r>
            <a:r>
              <a:rPr lang="en-US" altLang="zh-CN" dirty="0"/>
              <a:t>Maven </a:t>
            </a:r>
            <a:r>
              <a:rPr lang="zh-CN" altLang="en-US" dirty="0"/>
              <a:t>构建，包括测试、打成 </a:t>
            </a:r>
            <a:r>
              <a:rPr lang="en-US" altLang="zh-CN" dirty="0"/>
              <a:t>war </a:t>
            </a:r>
            <a:r>
              <a:rPr lang="zh-CN" altLang="en-US" dirty="0"/>
              <a:t>包、建立项目网页站点，然后将 </a:t>
            </a:r>
            <a:r>
              <a:rPr lang="en-US" altLang="zh-CN" dirty="0"/>
              <a:t>war </a:t>
            </a:r>
            <a:r>
              <a:rPr lang="zh-CN" altLang="en-US" dirty="0"/>
              <a:t>包复制到 </a:t>
            </a:r>
            <a:r>
              <a:rPr lang="en-US" altLang="zh-CN" dirty="0"/>
              <a:t>Tomcat </a:t>
            </a:r>
            <a:r>
              <a:rPr lang="zh-CN" altLang="en-US" dirty="0"/>
              <a:t>的 </a:t>
            </a:r>
            <a:r>
              <a:rPr lang="en-US" altLang="zh-CN" dirty="0" err="1"/>
              <a:t>webapps</a:t>
            </a:r>
            <a:r>
              <a:rPr lang="en-US" altLang="zh-CN" dirty="0"/>
              <a:t> </a:t>
            </a:r>
            <a:r>
              <a:rPr lang="zh-CN" altLang="en-US" dirty="0"/>
              <a:t>文件夹内。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68C69-4C1D-4BAB-9C02-2115F60FF2BC}"/>
              </a:ext>
            </a:extLst>
          </p:cNvPr>
          <p:cNvSpPr txBox="1"/>
          <p:nvPr/>
        </p:nvSpPr>
        <p:spPr>
          <a:xfrm>
            <a:off x="1186978" y="3429000"/>
            <a:ext cx="955722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goes to the web application project directory.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cd </a:t>
            </a:r>
            <a:r>
              <a:rPr lang="en-US" sz="1600" dirty="0" err="1">
                <a:latin typeface="Consolas" panose="020B0609020204030204" pitchFamily="49" charset="0"/>
              </a:rPr>
              <a:t>spring_maven_webapp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CounterWebApp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run Maven goals.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mvn</a:t>
            </a:r>
            <a:r>
              <a:rPr lang="en-US" sz="1600" dirty="0">
                <a:latin typeface="Consolas" panose="020B0609020204030204" pitchFamily="49" charset="0"/>
              </a:rPr>
              <a:t> clean package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copy the release war file to Tomcat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cp target/</a:t>
            </a:r>
            <a:r>
              <a:rPr lang="en-US" sz="1600" dirty="0" err="1">
                <a:latin typeface="Consolas" panose="020B0609020204030204" pitchFamily="49" charset="0"/>
              </a:rPr>
              <a:t>CounterWebApp.war</a:t>
            </a:r>
            <a:r>
              <a:rPr lang="en-US" sz="1600" dirty="0">
                <a:latin typeface="Consolas" panose="020B0609020204030204" pitchFamily="49" charset="0"/>
              </a:rPr>
              <a:t> /</a:t>
            </a:r>
            <a:r>
              <a:rPr lang="en-US" sz="1600" dirty="0" err="1">
                <a:latin typeface="Consolas" panose="020B0609020204030204" pitchFamily="49" charset="0"/>
              </a:rPr>
              <a:t>usr</a:t>
            </a:r>
            <a:r>
              <a:rPr lang="en-US" sz="1600" dirty="0">
                <a:latin typeface="Consolas" panose="020B0609020204030204" pitchFamily="49" charset="0"/>
              </a:rPr>
              <a:t>/local/apache-tomcat/</a:t>
            </a:r>
            <a:r>
              <a:rPr lang="en-US" sz="1600" dirty="0" err="1">
                <a:latin typeface="Consolas" panose="020B0609020204030204" pitchFamily="49" charset="0"/>
              </a:rPr>
              <a:t>webapps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0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9B01-1BB3-4796-97FD-9A934DFB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05BE31-FE1F-4A73-B6E6-C3DFC5EDD00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5165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以上最后一步，如果文件复制因为权限失败，可以做如下调整：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9E68D-3A4B-42E9-ACBD-56C9C4E9E69D}"/>
              </a:ext>
            </a:extLst>
          </p:cNvPr>
          <p:cNvSpPr txBox="1"/>
          <p:nvPr/>
        </p:nvSpPr>
        <p:spPr>
          <a:xfrm>
            <a:off x="1186978" y="2799608"/>
            <a:ext cx="955722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login as bobyuan.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let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webapps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folder to be accessed by others.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chmod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775 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/local/apache-tomcat/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webapps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add "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jenkins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 user into group "bobyuan", because Tomcat is owned by "bobyuan" user.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usermod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bobyuan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jenkins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6A2423-1F38-4904-8216-51A7799108A8}"/>
              </a:ext>
            </a:extLst>
          </p:cNvPr>
          <p:cNvSpPr txBox="1">
            <a:spLocks/>
          </p:cNvSpPr>
          <p:nvPr/>
        </p:nvSpPr>
        <p:spPr>
          <a:xfrm>
            <a:off x="1024128" y="4773169"/>
            <a:ext cx="9720073" cy="9982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B0F0"/>
                </a:solidFill>
              </a:rPr>
              <a:t>注意</a:t>
            </a:r>
            <a:r>
              <a:rPr lang="zh-CN" altLang="en-US" dirty="0"/>
              <a:t>，我们这里的示例是用于测试，并未考虑到安全因素。若是目标部署环境是生产环境，则应该更加谨慎地考虑和设置文件夹的访问权限。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785D-7925-46B8-A4F6-9BBEFFFF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50E8-F475-4B0B-AFA7-B6FC14C2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2759516" cy="4463288"/>
          </a:xfrm>
        </p:spPr>
        <p:txBody>
          <a:bodyPr>
            <a:normAutofit/>
          </a:bodyPr>
          <a:lstStyle/>
          <a:p>
            <a:r>
              <a:rPr lang="zh-CN" altLang="en-US" dirty="0"/>
              <a:t>至此，整个自动化构建流程已配置完毕，自动构建执行后如图。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以上整个持续部署的流程，正常情况下是：</a:t>
            </a:r>
            <a:r>
              <a:rPr lang="en-US" altLang="zh-CN" dirty="0"/>
              <a:t>Jenkins </a:t>
            </a:r>
            <a:r>
              <a:rPr lang="zh-CN" altLang="en-US" dirty="0"/>
              <a:t>配置为每</a:t>
            </a:r>
            <a:r>
              <a:rPr lang="en-US" altLang="zh-CN" dirty="0"/>
              <a:t>15</a:t>
            </a:r>
            <a:r>
              <a:rPr lang="zh-CN" altLang="en-US" dirty="0"/>
              <a:t>分钟检测一次代码提交，若有更新，则启动自动化构建脚本，完成测试、构建到部署的全过程。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1533C-5A20-412B-B8FE-FF249E3BB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44" y="1698171"/>
            <a:ext cx="8408356" cy="50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4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785D-7925-46B8-A4F6-9BBEFFFF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50E8-F475-4B0B-AFA7-B6FC14C2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48516" cy="4463288"/>
          </a:xfrm>
        </p:spPr>
        <p:txBody>
          <a:bodyPr>
            <a:normAutofit/>
          </a:bodyPr>
          <a:lstStyle/>
          <a:p>
            <a:r>
              <a:rPr lang="zh-CN" altLang="en-US" dirty="0"/>
              <a:t>打开浏览器，假设这里虚拟机 </a:t>
            </a:r>
            <a:r>
              <a:rPr lang="en-US" altLang="zh-CN" dirty="0"/>
              <a:t>ubuntuvm1 </a:t>
            </a:r>
            <a:r>
              <a:rPr lang="zh-CN" altLang="en-US" dirty="0"/>
              <a:t>的 </a:t>
            </a:r>
            <a:r>
              <a:rPr lang="en-US" altLang="zh-CN" dirty="0"/>
              <a:t>IP </a:t>
            </a:r>
            <a:r>
              <a:rPr lang="zh-CN" altLang="en-US" dirty="0"/>
              <a:t>地址是 </a:t>
            </a:r>
            <a:r>
              <a:rPr lang="en-US" altLang="zh-CN" dirty="0"/>
              <a:t>192.168.42.61</a:t>
            </a:r>
            <a:r>
              <a:rPr lang="zh-CN" altLang="en-US" dirty="0"/>
              <a:t>，我们访问这个地址： </a:t>
            </a:r>
            <a:r>
              <a:rPr lang="en-US" altLang="zh-CN" dirty="0"/>
              <a:t>http://192.168.42.61:8080/CounterWebApp/ </a:t>
            </a:r>
            <a:r>
              <a:rPr lang="zh-CN" altLang="en-US" dirty="0"/>
              <a:t>，应当能够看到 </a:t>
            </a:r>
            <a:r>
              <a:rPr lang="en-US" altLang="zh-CN" dirty="0" err="1"/>
              <a:t>CounterWebApp</a:t>
            </a:r>
            <a:r>
              <a:rPr lang="en-US" altLang="zh-CN" dirty="0"/>
              <a:t> </a:t>
            </a:r>
            <a:r>
              <a:rPr lang="zh-CN" altLang="en-US" dirty="0"/>
              <a:t>正常运行。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7F6BF-9221-41B1-ADBB-365F06128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96" y="2028629"/>
            <a:ext cx="663985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0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03BC-DB60-48AE-BF99-3A148E5D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F266-D84F-4DDA-8D2C-169D3DC0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667129" cy="4023360"/>
          </a:xfrm>
        </p:spPr>
        <p:txBody>
          <a:bodyPr/>
          <a:lstStyle/>
          <a:p>
            <a:r>
              <a:rPr lang="zh-CN" altLang="en-US" dirty="0"/>
              <a:t>我们简单修改一下 </a:t>
            </a:r>
            <a:r>
              <a:rPr lang="en-US" altLang="zh-CN" dirty="0" err="1"/>
              <a:t>CounterWebApp</a:t>
            </a:r>
            <a:r>
              <a:rPr lang="en-US" altLang="zh-CN" dirty="0"/>
              <a:t> </a:t>
            </a:r>
            <a:r>
              <a:rPr lang="zh-CN" altLang="en-US" dirty="0"/>
              <a:t>项目的 </a:t>
            </a:r>
            <a:r>
              <a:rPr lang="en-US" altLang="zh-CN" dirty="0"/>
              <a:t>JSP </a:t>
            </a:r>
            <a:r>
              <a:rPr lang="zh-CN" altLang="en-US" dirty="0"/>
              <a:t>页面，添加一行字符并保存。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E43B1-A385-4082-9131-CB9FA062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58" y="2084832"/>
            <a:ext cx="851050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6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03BC-DB60-48AE-BF99-3A148E5D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F266-D84F-4DDA-8D2C-169D3DC0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890478" cy="4023360"/>
          </a:xfrm>
        </p:spPr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 err="1"/>
              <a:t>TortoiseGit</a:t>
            </a:r>
            <a:r>
              <a:rPr lang="en-US" altLang="zh-CN" dirty="0"/>
              <a:t> </a:t>
            </a:r>
            <a:r>
              <a:rPr lang="zh-CN" altLang="en-US" dirty="0"/>
              <a:t>将修改提交并 </a:t>
            </a:r>
            <a:r>
              <a:rPr lang="en-US" altLang="zh-CN" dirty="0"/>
              <a:t>Push </a:t>
            </a:r>
            <a:r>
              <a:rPr lang="zh-CN" altLang="en-US" dirty="0"/>
              <a:t>到 </a:t>
            </a:r>
            <a:r>
              <a:rPr lang="en-US" altLang="zh-CN" dirty="0"/>
              <a:t>GitLab </a:t>
            </a:r>
            <a:r>
              <a:rPr lang="zh-CN" altLang="en-US" dirty="0"/>
              <a:t>的代码仓库里。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CD7F-1443-405C-BEA7-8F5BD3753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07" y="1757547"/>
            <a:ext cx="8056085" cy="48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4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03BC-DB60-48AE-BF99-3A148E5D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F266-D84F-4DDA-8D2C-169D3DC0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1" cy="4023360"/>
          </a:xfrm>
        </p:spPr>
        <p:txBody>
          <a:bodyPr/>
          <a:lstStyle/>
          <a:p>
            <a:r>
              <a:rPr lang="zh-CN" altLang="en-US" dirty="0"/>
              <a:t>等一小会（最长</a:t>
            </a:r>
            <a:r>
              <a:rPr lang="en-US" altLang="zh-CN" dirty="0"/>
              <a:t>15</a:t>
            </a:r>
            <a:r>
              <a:rPr lang="zh-CN" altLang="en-US" dirty="0"/>
              <a:t>分钟）后，我们看到 </a:t>
            </a:r>
            <a:r>
              <a:rPr lang="en-US" altLang="zh-CN" dirty="0"/>
              <a:t>Jenkins </a:t>
            </a:r>
            <a:r>
              <a:rPr lang="zh-CN" altLang="en-US" dirty="0"/>
              <a:t>已经侦测到 </a:t>
            </a:r>
            <a:r>
              <a:rPr lang="en-US" altLang="zh-CN" dirty="0"/>
              <a:t>GitLab </a:t>
            </a:r>
            <a:r>
              <a:rPr lang="zh-CN" altLang="en-US" dirty="0"/>
              <a:t>代码仓库的 </a:t>
            </a:r>
            <a:r>
              <a:rPr lang="en-US" altLang="zh-CN" dirty="0" err="1"/>
              <a:t>CounterWebApp</a:t>
            </a:r>
            <a:r>
              <a:rPr lang="en-US" altLang="zh-CN" dirty="0"/>
              <a:t> </a:t>
            </a:r>
            <a:r>
              <a:rPr lang="zh-CN" altLang="en-US" dirty="0"/>
              <a:t>有新的提交，并执行了自动化构建，部署到 </a:t>
            </a:r>
            <a:r>
              <a:rPr lang="en-US" altLang="zh-CN" dirty="0"/>
              <a:t>Tomcat </a:t>
            </a:r>
            <a:r>
              <a:rPr lang="zh-CN" altLang="en-US" dirty="0"/>
              <a:t>中运行。从构建历史中可以看到，之前的构建是“</a:t>
            </a:r>
            <a:r>
              <a:rPr lang="en-US" altLang="zh-CN" dirty="0"/>
              <a:t>#16”</a:t>
            </a:r>
            <a:r>
              <a:rPr lang="zh-CN" altLang="en-US" dirty="0"/>
              <a:t>，新的构建是“</a:t>
            </a:r>
            <a:r>
              <a:rPr lang="en-US" altLang="zh-CN" dirty="0"/>
              <a:t>#17”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33D6E-11F0-47EE-A9D6-D13461B2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31" y="1317512"/>
            <a:ext cx="5886769" cy="55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944D-053B-4C51-AFF9-9D1EEEA6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2661-714B-4D10-A56F-E5084156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8</a:t>
            </a:r>
            <a:r>
              <a:rPr lang="zh-CN" altLang="en-US" b="1" dirty="0"/>
              <a:t>章 </a:t>
            </a:r>
            <a:r>
              <a:rPr lang="en-US" altLang="zh-CN" b="1" dirty="0"/>
              <a:t>DevOps</a:t>
            </a:r>
          </a:p>
          <a:p>
            <a:r>
              <a:rPr lang="en-US" altLang="zh-CN" dirty="0"/>
              <a:t>8.1 DevOps</a:t>
            </a:r>
            <a:r>
              <a:rPr lang="zh-CN" altLang="en-US" dirty="0"/>
              <a:t>原理</a:t>
            </a:r>
            <a:endParaRPr lang="en-US" altLang="zh-CN" dirty="0"/>
          </a:p>
          <a:p>
            <a:r>
              <a:rPr lang="en-US" altLang="zh-CN" dirty="0"/>
              <a:t>8.2 </a:t>
            </a:r>
            <a:r>
              <a:rPr lang="zh-CN" altLang="en-US" dirty="0"/>
              <a:t>持续交付</a:t>
            </a:r>
            <a:endParaRPr lang="en-US" altLang="zh-CN" dirty="0"/>
          </a:p>
          <a:p>
            <a:r>
              <a:rPr lang="en-US" altLang="zh-CN" dirty="0"/>
              <a:t>8.3 </a:t>
            </a:r>
            <a:r>
              <a:rPr lang="zh-CN" altLang="en-US" dirty="0"/>
              <a:t>持续部署</a:t>
            </a:r>
            <a:endParaRPr lang="en-US" altLang="zh-CN" dirty="0"/>
          </a:p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49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03BC-DB60-48AE-BF99-3A148E5D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F266-D84F-4DDA-8D2C-169D3DC0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30" y="2286000"/>
            <a:ext cx="2514718" cy="4023360"/>
          </a:xfrm>
        </p:spPr>
        <p:txBody>
          <a:bodyPr/>
          <a:lstStyle/>
          <a:p>
            <a:r>
              <a:rPr lang="zh-CN" altLang="en-US" dirty="0"/>
              <a:t>点击新构建“</a:t>
            </a:r>
            <a:r>
              <a:rPr lang="en-US" altLang="zh-CN" dirty="0"/>
              <a:t>#17”</a:t>
            </a:r>
            <a:r>
              <a:rPr lang="zh-CN" altLang="en-US" dirty="0"/>
              <a:t>，在左边栏选择“</a:t>
            </a:r>
            <a:r>
              <a:rPr lang="en-US" altLang="zh-CN" dirty="0"/>
              <a:t>Changes”</a:t>
            </a:r>
            <a:r>
              <a:rPr lang="zh-CN" altLang="en-US" dirty="0"/>
              <a:t>，我们可以在右边看到，显示的修改正是我们刚才提交的那次变更。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B1F77-7AED-4C09-94A2-BF1B5E5B2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52" y="1903548"/>
            <a:ext cx="8625148" cy="41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2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03BC-DB60-48AE-BF99-3A148E5D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F266-D84F-4DDA-8D2C-169D3DC0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30" y="2286000"/>
            <a:ext cx="3039894" cy="4023360"/>
          </a:xfrm>
        </p:spPr>
        <p:txBody>
          <a:bodyPr/>
          <a:lstStyle/>
          <a:p>
            <a:r>
              <a:rPr lang="zh-CN" altLang="en-US" dirty="0"/>
              <a:t>我们刷新浏览器中 </a:t>
            </a:r>
            <a:r>
              <a:rPr lang="en-US" altLang="zh-CN" dirty="0" err="1"/>
              <a:t>CounterWebApp</a:t>
            </a:r>
            <a:r>
              <a:rPr lang="en-US" altLang="zh-CN" dirty="0"/>
              <a:t> </a:t>
            </a:r>
            <a:r>
              <a:rPr lang="zh-CN" altLang="en-US" dirty="0"/>
              <a:t>的页面，即可以看到之前的变更已经体现在输出的网页上了。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A8821-30DE-483D-81C2-10B3B3A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24" y="1920240"/>
            <a:ext cx="8268826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9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128F-242F-4F68-A408-E0CB9E15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4E48-A9E5-4E66-AADE-E0129976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持续集成的英文全称是什么？实现持续集成的意义是什么？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名词解释：持续集成、持续交付、持续部署， 它们的英文全称是什么？并简述它们各自包含的工作范围和区别。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持续集成常见的工具软件有哪些？试列举</a:t>
            </a:r>
            <a:r>
              <a:rPr lang="en-US" altLang="zh-CN" dirty="0"/>
              <a:t>1~2</a:t>
            </a:r>
            <a:r>
              <a:rPr lang="zh-CN" altLang="en-US" dirty="0"/>
              <a:t>个免费的，适合</a:t>
            </a:r>
            <a:r>
              <a:rPr lang="en-US" altLang="zh-CN" dirty="0"/>
              <a:t>3~5</a:t>
            </a:r>
            <a:r>
              <a:rPr lang="zh-CN" altLang="en-US" dirty="0"/>
              <a:t>人小团队的产品。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对于一个 </a:t>
            </a:r>
            <a:r>
              <a:rPr lang="en-US" altLang="zh-CN" dirty="0"/>
              <a:t>Java Web </a:t>
            </a:r>
            <a:r>
              <a:rPr lang="zh-CN" altLang="en-US" dirty="0"/>
              <a:t>应用程序，实现其持续部署需要用到哪些工具软件？大致需要怎样的步骤来实现呢？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 持续集成</a:t>
            </a:r>
            <a:r>
              <a:rPr lang="en-US" altLang="zh-CN" dirty="0"/>
              <a:t>/</a:t>
            </a:r>
            <a:r>
              <a:rPr lang="zh-CN" altLang="en-US" dirty="0"/>
              <a:t>交付</a:t>
            </a:r>
            <a:r>
              <a:rPr lang="en-US" altLang="zh-CN" dirty="0"/>
              <a:t>/</a:t>
            </a:r>
            <a:r>
              <a:rPr lang="zh-CN" altLang="en-US" dirty="0"/>
              <a:t>部署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0" y="2084832"/>
            <a:ext cx="10664042" cy="438722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持续集成（</a:t>
            </a:r>
            <a:r>
              <a:rPr lang="en-US" altLang="zh-CN" sz="2800" dirty="0">
                <a:solidFill>
                  <a:srgbClr val="00B0F0"/>
                </a:solidFill>
              </a:rPr>
              <a:t>Continuous Integration</a:t>
            </a:r>
            <a:r>
              <a:rPr lang="zh-CN" altLang="en-US" sz="2800" dirty="0">
                <a:solidFill>
                  <a:srgbClr val="00B0F0"/>
                </a:solidFill>
              </a:rPr>
              <a:t>）、持续交付（</a:t>
            </a:r>
            <a:r>
              <a:rPr lang="en-US" altLang="zh-CN" sz="2800" dirty="0">
                <a:solidFill>
                  <a:srgbClr val="00B0F0"/>
                </a:solidFill>
              </a:rPr>
              <a:t>Continuous Delivery</a:t>
            </a:r>
            <a:r>
              <a:rPr lang="zh-CN" altLang="en-US" sz="2800" dirty="0">
                <a:solidFill>
                  <a:srgbClr val="00B0F0"/>
                </a:solidFill>
              </a:rPr>
              <a:t>）和持续部署（</a:t>
            </a:r>
            <a:r>
              <a:rPr lang="en-US" altLang="zh-CN" sz="2800" dirty="0">
                <a:solidFill>
                  <a:srgbClr val="00B0F0"/>
                </a:solidFill>
              </a:rPr>
              <a:t>Continuous Deployment</a:t>
            </a:r>
            <a:r>
              <a:rPr lang="zh-CN" altLang="en-US" sz="2800" dirty="0">
                <a:solidFill>
                  <a:srgbClr val="00B0F0"/>
                </a:solidFill>
              </a:rPr>
              <a:t>）</a:t>
            </a:r>
            <a:r>
              <a:rPr lang="zh-CN" altLang="en-US" sz="2800" dirty="0"/>
              <a:t>这三个概念的作用范围不同，但背后的理念是一致的。即提前发现系统问题，提前暴露问题，这比在开发后期发现问题处理的成本低很多。</a:t>
            </a:r>
          </a:p>
          <a:p>
            <a:r>
              <a:rPr lang="zh-CN" altLang="en-US" sz="2800" dirty="0"/>
              <a:t>●</a:t>
            </a:r>
            <a:r>
              <a:rPr lang="zh-CN" altLang="en-US" sz="2800" b="1" dirty="0">
                <a:solidFill>
                  <a:srgbClr val="00B0F0"/>
                </a:solidFill>
              </a:rPr>
              <a:t>持续集成</a:t>
            </a:r>
            <a:r>
              <a:rPr lang="zh-CN" altLang="en-US" sz="2800" dirty="0"/>
              <a:t>是指开发者在代码开发过程中，可以频繁的将代码部署集成到主干，并执行自动化测试。</a:t>
            </a:r>
          </a:p>
          <a:p>
            <a:r>
              <a:rPr lang="zh-CN" altLang="en-US" sz="2800" dirty="0"/>
              <a:t>●</a:t>
            </a:r>
            <a:r>
              <a:rPr lang="zh-CN" altLang="en-US" sz="2800" b="1" dirty="0">
                <a:solidFill>
                  <a:srgbClr val="00B0F0"/>
                </a:solidFill>
              </a:rPr>
              <a:t>持续交付</a:t>
            </a:r>
            <a:r>
              <a:rPr lang="zh-CN" altLang="en-US" sz="2800" dirty="0"/>
              <a:t>指的是在持续集成的基础之上，将代码部署到预生产环境的过程自动化。</a:t>
            </a:r>
          </a:p>
          <a:p>
            <a:r>
              <a:rPr lang="zh-CN" altLang="en-US" sz="2800" dirty="0"/>
              <a:t>●</a:t>
            </a:r>
            <a:r>
              <a:rPr lang="zh-CN" altLang="en-US" sz="2800" b="1" dirty="0">
                <a:solidFill>
                  <a:srgbClr val="00B0F0"/>
                </a:solidFill>
              </a:rPr>
              <a:t>持续部署</a:t>
            </a:r>
            <a:r>
              <a:rPr lang="zh-CN" altLang="en-US" sz="2800" dirty="0"/>
              <a:t>指的是在持续交付的基础之上，把代码部署到最终生产环境（上线）的过程自动化。</a:t>
            </a:r>
          </a:p>
        </p:txBody>
      </p:sp>
    </p:spTree>
    <p:extLst>
      <p:ext uri="{BB962C8B-B14F-4D97-AF65-F5344CB8AC3E}">
        <p14:creationId xmlns:p14="http://schemas.microsoft.com/office/powerpoint/2010/main" val="101060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4976-AF9D-4020-A404-09B4630C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 持续集成</a:t>
            </a:r>
            <a:r>
              <a:rPr lang="en-US" altLang="zh-CN" dirty="0"/>
              <a:t>/</a:t>
            </a:r>
            <a:r>
              <a:rPr lang="zh-CN" altLang="en-US" dirty="0"/>
              <a:t>交付</a:t>
            </a:r>
            <a:r>
              <a:rPr lang="en-US" altLang="zh-CN" dirty="0"/>
              <a:t>/</a:t>
            </a:r>
            <a:r>
              <a:rPr lang="zh-CN" altLang="en-US" dirty="0"/>
              <a:t>部署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A76AC-6270-4532-939B-FD360CBB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4" y="2172074"/>
            <a:ext cx="11433302" cy="4252475"/>
          </a:xfrm>
        </p:spPr>
      </p:pic>
    </p:spTree>
    <p:extLst>
      <p:ext uri="{BB962C8B-B14F-4D97-AF65-F5344CB8AC3E}">
        <p14:creationId xmlns:p14="http://schemas.microsoft.com/office/powerpoint/2010/main" val="288625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6CE6-DB68-4C45-94A9-DC31B2C5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8.1 </a:t>
            </a:r>
            <a:r>
              <a:rPr lang="zh-CN" altLang="en-US" dirty="0"/>
              <a:t>持续集成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85D0-B149-4777-AF23-80EA85C8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00542"/>
          </a:xfrm>
        </p:spPr>
        <p:txBody>
          <a:bodyPr/>
          <a:lstStyle/>
          <a:p>
            <a:r>
              <a:rPr lang="zh-CN" altLang="en-US" dirty="0"/>
              <a:t>持续集成就是把多个开发人员写的代码集成到同一个分支，然后经过编译、测试、打包之后将程序保存到项目存储库（</a:t>
            </a:r>
            <a:r>
              <a:rPr lang="en-US" altLang="zh-CN" dirty="0"/>
              <a:t>Artifact Repository</a:t>
            </a:r>
            <a:r>
              <a:rPr lang="zh-CN" altLang="en-US" dirty="0"/>
              <a:t>）里。 它强调开发人员提交了新代码之后，立刻进行构建、（单元）测试。根据测试结果，我们可以确定新代码和原有代码能否正确地集成在一起。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60BA6-C1B0-428C-BBDC-A395E1F7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686542"/>
            <a:ext cx="9220107" cy="29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7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14B1-7AE4-4B01-B0A5-9C27BC1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持续交付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2F59-BDE2-4804-B8BC-178943E7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/>
          <a:lstStyle/>
          <a:p>
            <a:r>
              <a:rPr lang="zh-CN" altLang="en-US" dirty="0"/>
              <a:t>持续交付就是定时地、自动地从项目存储库（</a:t>
            </a:r>
            <a:r>
              <a:rPr lang="en-US" altLang="zh-CN" dirty="0"/>
              <a:t>Artifact Repository</a:t>
            </a:r>
            <a:r>
              <a:rPr lang="zh-CN" altLang="en-US" dirty="0"/>
              <a:t>） 将最新的程序部署到测试环境里。持续交付建立在持续集成的基础上，将集成后的代码部署到更贴近真实运行环境的“类生产环境”（</a:t>
            </a:r>
            <a:r>
              <a:rPr lang="en-US" altLang="zh-CN" dirty="0"/>
              <a:t>production-like environments</a:t>
            </a:r>
            <a:r>
              <a:rPr lang="zh-CN" altLang="en-US" dirty="0"/>
              <a:t>）中。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24F10-EA35-4853-9B0F-F564FAA6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5" y="3429000"/>
            <a:ext cx="10226030" cy="32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3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E21-1953-40C4-A401-06E3217B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8.3 </a:t>
            </a:r>
            <a:r>
              <a:rPr lang="zh-CN" altLang="en-US" dirty="0"/>
              <a:t>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D8DB-C9B8-4D19-ADFB-CACC5EC4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60961"/>
          </a:xfrm>
        </p:spPr>
        <p:txBody>
          <a:bodyPr/>
          <a:lstStyle/>
          <a:p>
            <a:r>
              <a:rPr lang="zh-CN" altLang="en-US" dirty="0"/>
              <a:t>持续部署就是定时地、自动地将过去一个稳定的发布版本部署到生产环境里。持续部署是在持续交付的基础上，把部署到生产环境的过程自动化。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2A64D-F471-478A-8EB0-11F17A181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64" y="3104006"/>
            <a:ext cx="9720072" cy="37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1490-3FB5-4D72-9C70-54ABDCA9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6CD2-B449-468A-8CAF-238620CF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45429"/>
          </a:xfrm>
        </p:spPr>
        <p:txBody>
          <a:bodyPr>
            <a:normAutofit/>
          </a:bodyPr>
          <a:lstStyle/>
          <a:p>
            <a:r>
              <a:rPr lang="en-US" altLang="zh-CN" dirty="0"/>
              <a:t>Jenkins </a:t>
            </a:r>
            <a:r>
              <a:rPr lang="zh-CN" altLang="en-US" dirty="0"/>
              <a:t>对持续集成和持续交付提供了很好的支持，大多数软件开发流程都是：编码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单元测试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系统测试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发布到</a:t>
            </a:r>
            <a:r>
              <a:rPr lang="en-US" altLang="zh-CN" dirty="0"/>
              <a:t>Staging</a:t>
            </a:r>
            <a:r>
              <a:rPr lang="zh-CN" altLang="en-US" dirty="0"/>
              <a:t>环境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用户接收测试（</a:t>
            </a:r>
            <a:r>
              <a:rPr lang="en-US" altLang="zh-CN" dirty="0"/>
              <a:t>UAT</a:t>
            </a:r>
            <a:r>
              <a:rPr lang="zh-CN" altLang="en-US" dirty="0"/>
              <a:t>）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部署到生产环境。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利用 </a:t>
            </a:r>
            <a:r>
              <a:rPr lang="en-US" dirty="0"/>
              <a:t>Git </a:t>
            </a:r>
            <a:r>
              <a:rPr lang="zh-CN" altLang="en-US" dirty="0"/>
              <a:t>和 </a:t>
            </a:r>
            <a:r>
              <a:rPr lang="en-US" dirty="0"/>
              <a:t>Jenkins </a:t>
            </a:r>
            <a:r>
              <a:rPr lang="zh-CN" altLang="en-US" dirty="0"/>
              <a:t>来实现持续交付，原文请参考：</a:t>
            </a:r>
          </a:p>
          <a:p>
            <a:r>
              <a:rPr lang="zh-CN" altLang="en-US" dirty="0"/>
              <a:t>● </a:t>
            </a:r>
            <a:r>
              <a:rPr lang="en-US" dirty="0"/>
              <a:t>Jenkins - Continuous Deployment </a:t>
            </a:r>
            <a:r>
              <a:rPr lang="en-US" dirty="0">
                <a:hlinkClick r:id="rId2"/>
              </a:rPr>
              <a:t>https://www.tutorialspoint.com/jenkins/jenkins_continuous_deployment.htm</a:t>
            </a:r>
            <a:r>
              <a:rPr lang="en-US" dirty="0"/>
              <a:t> </a:t>
            </a:r>
          </a:p>
          <a:p>
            <a:r>
              <a:rPr lang="zh-CN" altLang="en-US" dirty="0"/>
              <a:t>● </a:t>
            </a:r>
            <a:r>
              <a:rPr lang="en-US" dirty="0"/>
              <a:t>Building a Continuous Delivery Pipeline with Git &amp; Jenkins </a:t>
            </a:r>
            <a:r>
              <a:rPr lang="en-US" dirty="0">
                <a:hlinkClick r:id="rId3"/>
              </a:rPr>
              <a:t>https://stackify.com/continuous-delivery-git-jenkins/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58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4961-BDB0-459B-98B2-E5E119DB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04E7-1BF6-4BD1-800F-749D6EEE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42208"/>
          </a:xfrm>
        </p:spPr>
        <p:txBody>
          <a:bodyPr/>
          <a:lstStyle/>
          <a:p>
            <a:r>
              <a:rPr lang="zh-CN" altLang="en-US" dirty="0"/>
              <a:t>新建一个 “</a:t>
            </a:r>
            <a:r>
              <a:rPr lang="en-US" dirty="0"/>
              <a:t>Freestyle project” 。</a:t>
            </a:r>
            <a:r>
              <a:rPr lang="zh-CN" altLang="en-US" dirty="0"/>
              <a:t>下面的例子中命名为 “</a:t>
            </a:r>
            <a:r>
              <a:rPr lang="en-US" dirty="0" err="1"/>
              <a:t>cloudappdevtech</a:t>
            </a:r>
            <a:r>
              <a:rPr lang="en-US" dirty="0"/>
              <a:t>”，</a:t>
            </a:r>
            <a:r>
              <a:rPr lang="zh-CN" altLang="en-US" dirty="0"/>
              <a:t>当然也可以取任何其他名字。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00AC4-5665-4FDD-BF84-D1E5256B8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3028208"/>
            <a:ext cx="8594885" cy="376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3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1186</TotalTime>
  <Words>1317</Words>
  <Application>Microsoft Office PowerPoint</Application>
  <PresentationFormat>Widescreen</PresentationFormat>
  <Paragraphs>85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Consolas</vt:lpstr>
      <vt:lpstr>Tw Cen MT</vt:lpstr>
      <vt:lpstr>Tw Cen MT Condensed</vt:lpstr>
      <vt:lpstr>Wingdings 3</vt:lpstr>
      <vt:lpstr>Integral</vt:lpstr>
      <vt:lpstr>云应用系统开发技术</vt:lpstr>
      <vt:lpstr>内容提要</vt:lpstr>
      <vt:lpstr>8 持续集成/交付/部署</vt:lpstr>
      <vt:lpstr>8 持续集成/交付/部署</vt:lpstr>
      <vt:lpstr> 8.1 持续集成</vt:lpstr>
      <vt:lpstr>8.2 持续交付</vt:lpstr>
      <vt:lpstr> 8.3 持续部署</vt:lpstr>
      <vt:lpstr> 8.4 实现持续部署</vt:lpstr>
      <vt:lpstr>8.4 实现持续部署</vt:lpstr>
      <vt:lpstr>8.4 实现持续部署</vt:lpstr>
      <vt:lpstr>8.4 实现持续部署</vt:lpstr>
      <vt:lpstr>8.4 实现持续部署</vt:lpstr>
      <vt:lpstr>8.4 实现持续部署</vt:lpstr>
      <vt:lpstr>8.4 实现持续部署</vt:lpstr>
      <vt:lpstr>8.4 实现持续部署</vt:lpstr>
      <vt:lpstr>8.4 实现持续部署</vt:lpstr>
      <vt:lpstr>8.4 实现持续部署</vt:lpstr>
      <vt:lpstr>8.4 实现持续部署</vt:lpstr>
      <vt:lpstr>8.4 实现持续部署</vt:lpstr>
      <vt:lpstr>8.4 实现持续部署</vt:lpstr>
      <vt:lpstr>8.4 实现持续部署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云应用系统开发技术</dc:title>
  <dc:creator>Yuan Bob</dc:creator>
  <cp:lastModifiedBy>Yuan Bob</cp:lastModifiedBy>
  <cp:revision>95</cp:revision>
  <dcterms:created xsi:type="dcterms:W3CDTF">2019-10-03T07:55:39Z</dcterms:created>
  <dcterms:modified xsi:type="dcterms:W3CDTF">2020-01-20T03:07:26Z</dcterms:modified>
</cp:coreProperties>
</file>