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notesMasterIdLst>
    <p:notesMasterId r:id="rId26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5914-6A2E-4DF1-8FC0-396DFA2D7972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F5FE-0532-4733-9725-7EE74AC8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3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1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1D678-B7F5-45F5-B2CE-696FCF50A3FF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amazonaws-chin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21D-5F53-4E6C-8D5C-3FD6D7EE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云应用系统开发技术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76114-AEFA-435B-A634-C6814203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云平台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7292-E2BA-482D-BD73-8168583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创建 </a:t>
            </a:r>
            <a:r>
              <a:rPr lang="en-US" dirty="0"/>
              <a:t>AWS </a:t>
            </a:r>
            <a:r>
              <a:rPr lang="zh-CN" altLang="en-US" dirty="0"/>
              <a:t>账号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AC7D-963F-437E-834E-1FE288E5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● 新注册的 </a:t>
            </a:r>
            <a:r>
              <a:rPr lang="en-US" dirty="0"/>
              <a:t>AWS </a:t>
            </a:r>
            <a:r>
              <a:rPr lang="zh-CN" altLang="en-US" dirty="0"/>
              <a:t>账号是</a:t>
            </a:r>
            <a:r>
              <a:rPr lang="zh-CN" altLang="en-US" dirty="0">
                <a:solidFill>
                  <a:srgbClr val="00B0F0"/>
                </a:solidFill>
              </a:rPr>
              <a:t>根用户账号（</a:t>
            </a:r>
            <a:r>
              <a:rPr lang="en-US" dirty="0">
                <a:solidFill>
                  <a:srgbClr val="00B0F0"/>
                </a:solidFill>
              </a:rPr>
              <a:t>root）</a:t>
            </a:r>
            <a:r>
              <a:rPr lang="en-US" dirty="0"/>
              <a:t>，</a:t>
            </a:r>
            <a:r>
              <a:rPr lang="zh-CN" altLang="en-US" dirty="0"/>
              <a:t>可以用它登入 </a:t>
            </a:r>
            <a:r>
              <a:rPr lang="en-US" dirty="0"/>
              <a:t>AWS </a:t>
            </a:r>
            <a:r>
              <a:rPr lang="zh-CN" altLang="en-US" dirty="0"/>
              <a:t>管理控制台（</a:t>
            </a:r>
            <a:r>
              <a:rPr lang="en-US" dirty="0"/>
              <a:t>AWS Management Console）。</a:t>
            </a:r>
            <a:r>
              <a:rPr lang="zh-CN" altLang="en-US" dirty="0"/>
              <a:t>为了账号安全，强烈建议打开多重身份认证（</a:t>
            </a:r>
            <a:r>
              <a:rPr lang="en-US" dirty="0"/>
              <a:t>Multifactor </a:t>
            </a:r>
            <a:r>
              <a:rPr lang="en-US" dirty="0" err="1"/>
              <a:t>Authentication，MFA</a:t>
            </a:r>
            <a:r>
              <a:rPr lang="en-US" dirty="0"/>
              <a:t>)，</a:t>
            </a:r>
            <a:r>
              <a:rPr lang="zh-CN" altLang="en-US" dirty="0"/>
              <a:t>若是账号被盗，黑客肯定会用你绑定的信用卡去支付，导致财产损失。</a:t>
            </a:r>
            <a:endParaRPr lang="en-US" altLang="zh-CN" dirty="0"/>
          </a:p>
          <a:p>
            <a:r>
              <a:rPr lang="zh-CN" altLang="en-US" dirty="0"/>
              <a:t>● 多重身份认证可以通过在智能手机上安装免费开源的“</a:t>
            </a:r>
            <a:r>
              <a:rPr lang="en-US" dirty="0"/>
              <a:t>Google Authenticator”</a:t>
            </a:r>
            <a:r>
              <a:rPr lang="zh-CN" altLang="en-US" dirty="0"/>
              <a:t>应用，扫描屏幕上的二维码来添加。登录的时候，将用电子邮件和密码，以及 </a:t>
            </a:r>
            <a:r>
              <a:rPr lang="en-US" dirty="0"/>
              <a:t>Google Authenticator </a:t>
            </a:r>
            <a:r>
              <a:rPr lang="zh-CN" altLang="en-US" dirty="0"/>
              <a:t>应用上动态显示的</a:t>
            </a:r>
            <a:r>
              <a:rPr lang="en-US" altLang="zh-CN" dirty="0"/>
              <a:t>6</a:t>
            </a:r>
            <a:r>
              <a:rPr lang="zh-CN" altLang="en-US" dirty="0"/>
              <a:t>位数字，登录进入 </a:t>
            </a:r>
            <a:r>
              <a:rPr lang="en-US" dirty="0"/>
              <a:t>AWS </a:t>
            </a:r>
            <a:r>
              <a:rPr lang="zh-CN" altLang="en-US" dirty="0"/>
              <a:t>管理控制台。</a:t>
            </a:r>
            <a:endParaRPr lang="en-US" altLang="zh-CN" dirty="0"/>
          </a:p>
          <a:p>
            <a:r>
              <a:rPr lang="zh-CN" altLang="en-US" dirty="0"/>
              <a:t>● 一个 </a:t>
            </a:r>
            <a:r>
              <a:rPr lang="en-US" dirty="0"/>
              <a:t>AWS </a:t>
            </a:r>
            <a:r>
              <a:rPr lang="zh-CN" altLang="en-US" dirty="0"/>
              <a:t>根用户账号可以添加多个</a:t>
            </a:r>
            <a:r>
              <a:rPr lang="zh-CN" altLang="en-US" dirty="0">
                <a:solidFill>
                  <a:srgbClr val="00B0F0"/>
                </a:solidFill>
              </a:rPr>
              <a:t>普通用户</a:t>
            </a:r>
            <a:r>
              <a:rPr lang="zh-CN" altLang="en-US" dirty="0"/>
              <a:t>（称为“</a:t>
            </a:r>
            <a:r>
              <a:rPr lang="en-US" dirty="0"/>
              <a:t>IAM</a:t>
            </a:r>
            <a:r>
              <a:rPr lang="zh-CN" altLang="en-US" dirty="0"/>
              <a:t>用户”</a:t>
            </a:r>
            <a:r>
              <a:rPr lang="en-US" dirty="0"/>
              <a:t>），</a:t>
            </a:r>
            <a:r>
              <a:rPr lang="zh-CN" altLang="en-US" dirty="0"/>
              <a:t>并为它分配权限组（即角色）。实际使用中，强烈建议您不使用根用户执行日常任务，即使是管理任务。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B575-EB28-4FA0-BABD-2DD95AF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</a:t>
            </a:r>
            <a:r>
              <a:rPr lang="zh-CN" altLang="en-US" dirty="0"/>
              <a:t>管理控制台</a:t>
            </a:r>
            <a:endParaRPr lang="en-US" dirty="0"/>
          </a:p>
        </p:txBody>
      </p:sp>
      <p:pic>
        <p:nvPicPr>
          <p:cNvPr id="3074" name="Picture 2" descr="AWS_Management_Console_1">
            <a:extLst>
              <a:ext uri="{FF2B5EF4-FFF2-40B4-BE49-F238E27FC236}">
                <a16:creationId xmlns:a16="http://schemas.microsoft.com/office/drawing/2014/main" id="{FEA2578A-1450-4508-9087-FB44F840E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78" y="1784308"/>
            <a:ext cx="9235422" cy="50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969506-6FAA-4D4A-9232-BF9EBF0A5309}"/>
              </a:ext>
            </a:extLst>
          </p:cNvPr>
          <p:cNvSpPr txBox="1"/>
          <p:nvPr/>
        </p:nvSpPr>
        <p:spPr>
          <a:xfrm>
            <a:off x="771896" y="1914332"/>
            <a:ext cx="2184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用根用户登录进入 </a:t>
            </a:r>
            <a:r>
              <a:rPr lang="en-US" altLang="zh-CN" sz="2400" dirty="0"/>
              <a:t>AWS </a:t>
            </a:r>
            <a:r>
              <a:rPr lang="zh-CN" altLang="en-US" sz="2400" dirty="0"/>
              <a:t>管理控制台后，界面显示如图。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98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B575-EB28-4FA0-BABD-2DD95AF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</a:t>
            </a:r>
            <a:r>
              <a:rPr lang="zh-CN" altLang="en-US" dirty="0"/>
              <a:t>启动实例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69506-6FAA-4D4A-9232-BF9EBF0A5309}"/>
              </a:ext>
            </a:extLst>
          </p:cNvPr>
          <p:cNvSpPr txBox="1"/>
          <p:nvPr/>
        </p:nvSpPr>
        <p:spPr>
          <a:xfrm>
            <a:off x="771896" y="1914332"/>
            <a:ext cx="2184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点击“启动实例”以创建和启动一个虚拟服务器实例。</a:t>
            </a:r>
            <a:endParaRPr lang="en-US" sz="2400" dirty="0"/>
          </a:p>
        </p:txBody>
      </p:sp>
      <p:pic>
        <p:nvPicPr>
          <p:cNvPr id="4098" name="Picture 2" descr="AWS_Management_Console_2">
            <a:extLst>
              <a:ext uri="{FF2B5EF4-FFF2-40B4-BE49-F238E27FC236}">
                <a16:creationId xmlns:a16="http://schemas.microsoft.com/office/drawing/2014/main" id="{DF723184-CC44-49DD-9007-7027C7B5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47" y="1783080"/>
            <a:ext cx="8674353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1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B575-EB28-4FA0-BABD-2DD95AF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</a:t>
            </a:r>
            <a:r>
              <a:rPr lang="zh-CN" altLang="en-US" dirty="0"/>
              <a:t>连接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69506-6FAA-4D4A-9232-BF9EBF0A5309}"/>
              </a:ext>
            </a:extLst>
          </p:cNvPr>
          <p:cNvSpPr txBox="1"/>
          <p:nvPr/>
        </p:nvSpPr>
        <p:spPr>
          <a:xfrm>
            <a:off x="771896" y="1914332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PuTTY </a:t>
            </a:r>
            <a:r>
              <a:rPr lang="zh-CN" altLang="en-US" sz="2400" dirty="0"/>
              <a:t>进行 </a:t>
            </a:r>
            <a:r>
              <a:rPr lang="en-US" altLang="zh-CN" sz="2400" dirty="0"/>
              <a:t>SSH </a:t>
            </a:r>
            <a:r>
              <a:rPr lang="zh-CN" altLang="en-US" sz="2400" dirty="0"/>
              <a:t>连接的设置，登录成功。</a:t>
            </a:r>
            <a:endParaRPr lang="en-US" sz="2400" dirty="0"/>
          </a:p>
        </p:txBody>
      </p:sp>
      <p:pic>
        <p:nvPicPr>
          <p:cNvPr id="5122" name="Picture 2" descr="putty login">
            <a:extLst>
              <a:ext uri="{FF2B5EF4-FFF2-40B4-BE49-F238E27FC236}">
                <a16:creationId xmlns:a16="http://schemas.microsoft.com/office/drawing/2014/main" id="{53E4511C-8FA2-4D77-AB09-B0B87EC4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62" y="1783080"/>
            <a:ext cx="763343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00D8-86DB-454D-9567-1EA2FB4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</a:t>
            </a:r>
            <a:r>
              <a:rPr lang="zh-CN" altLang="en-US" dirty="0"/>
              <a:t>微软 </a:t>
            </a:r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9E93-7221-4110-9A14-383DC60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578063" cy="14996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Azure </a:t>
            </a:r>
            <a:r>
              <a:rPr lang="zh-CN" altLang="en-US" sz="2800" dirty="0">
                <a:solidFill>
                  <a:srgbClr val="00B0F0"/>
                </a:solidFill>
              </a:rPr>
              <a:t>中国区服务网站</a:t>
            </a:r>
            <a:r>
              <a:rPr lang="zh-CN" altLang="en-US" sz="2800" dirty="0"/>
              <a:t>，因中国国内法律和监管要求，是单独的网站。我们可以从中国区网站虚拟机的价格看到，服务器可以选择的地区仅限于国内。</a:t>
            </a:r>
            <a:endParaRPr lang="en-US" sz="2800" dirty="0"/>
          </a:p>
        </p:txBody>
      </p:sp>
      <p:pic>
        <p:nvPicPr>
          <p:cNvPr id="6146" name="Picture 2" descr="Azure Linux Server Locations">
            <a:extLst>
              <a:ext uri="{FF2B5EF4-FFF2-40B4-BE49-F238E27FC236}">
                <a16:creationId xmlns:a16="http://schemas.microsoft.com/office/drawing/2014/main" id="{6D498AFA-F381-48DE-ABDD-BD9D8B7D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05" y="3092435"/>
            <a:ext cx="9527708" cy="37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00D8-86DB-454D-9567-1EA2FB4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</a:t>
            </a:r>
            <a:r>
              <a:rPr lang="zh-CN" altLang="en-US" dirty="0"/>
              <a:t>微软 </a:t>
            </a:r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9E93-7221-4110-9A14-383DC60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155249" cy="410221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而 </a:t>
            </a:r>
            <a:r>
              <a:rPr lang="en-US" altLang="zh-CN" sz="2800" dirty="0">
                <a:solidFill>
                  <a:srgbClr val="00B0F0"/>
                </a:solidFill>
              </a:rPr>
              <a:t>Azure </a:t>
            </a:r>
            <a:r>
              <a:rPr lang="zh-CN" altLang="en-US" sz="2800" dirty="0">
                <a:solidFill>
                  <a:srgbClr val="00B0F0"/>
                </a:solidFill>
              </a:rPr>
              <a:t>国际网站</a:t>
            </a:r>
            <a:r>
              <a:rPr lang="zh-CN" altLang="en-US" sz="2800" dirty="0"/>
              <a:t>的选择项很多，分布于世界各地。</a:t>
            </a:r>
            <a:endParaRPr lang="en-US" sz="2800" dirty="0"/>
          </a:p>
        </p:txBody>
      </p:sp>
      <p:pic>
        <p:nvPicPr>
          <p:cNvPr id="7170" name="Picture 2" descr="Azure Linux Server Locations - Global">
            <a:extLst>
              <a:ext uri="{FF2B5EF4-FFF2-40B4-BE49-F238E27FC236}">
                <a16:creationId xmlns:a16="http://schemas.microsoft.com/office/drawing/2014/main" id="{6880CF19-9E0B-4058-B80D-370ECE0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77" y="1783080"/>
            <a:ext cx="8012623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5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00D8-86DB-454D-9567-1EA2FB4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</a:t>
            </a:r>
            <a:r>
              <a:rPr lang="zh-CN" altLang="en-US" dirty="0"/>
              <a:t>微软 </a:t>
            </a:r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9E93-7221-4110-9A14-383DC60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577"/>
            <a:ext cx="10661191" cy="410221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用于常规用途的 </a:t>
            </a:r>
            <a:r>
              <a:rPr lang="en-US" altLang="zh-CN" sz="2000" dirty="0"/>
              <a:t>B </a:t>
            </a:r>
            <a:r>
              <a:rPr lang="zh-CN" altLang="en-US" sz="2000" dirty="0"/>
              <a:t>系列</a:t>
            </a:r>
            <a:r>
              <a:rPr lang="zh-CN" altLang="en-US" sz="2000" dirty="0">
                <a:solidFill>
                  <a:srgbClr val="00B0F0"/>
                </a:solidFill>
              </a:rPr>
              <a:t>经济型 </a:t>
            </a:r>
            <a:r>
              <a:rPr lang="en-US" altLang="zh-CN" sz="2000" dirty="0">
                <a:solidFill>
                  <a:srgbClr val="00B0F0"/>
                </a:solidFill>
              </a:rPr>
              <a:t>Linux </a:t>
            </a:r>
            <a:r>
              <a:rPr lang="zh-CN" altLang="en-US" sz="2000" dirty="0">
                <a:solidFill>
                  <a:srgbClr val="00B0F0"/>
                </a:solidFill>
              </a:rPr>
              <a:t>虚拟机</a:t>
            </a:r>
            <a:r>
              <a:rPr lang="zh-CN" altLang="en-US" sz="2000" dirty="0"/>
              <a:t>，即 </a:t>
            </a:r>
            <a:r>
              <a:rPr lang="en-US" altLang="zh-CN" sz="2000" dirty="0"/>
              <a:t>CPU </a:t>
            </a:r>
            <a:r>
              <a:rPr lang="zh-CN" altLang="en-US" sz="2000" dirty="0"/>
              <a:t>与内存之间配比平衡， 适用于测试和开发、小到中型数据库和低到中等流量 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服务器。这种虚拟机的价格，</a:t>
            </a:r>
            <a:r>
              <a:rPr lang="zh-CN" altLang="en-US" sz="2000" dirty="0">
                <a:solidFill>
                  <a:srgbClr val="00B0F0"/>
                </a:solidFill>
              </a:rPr>
              <a:t>在国际网站中</a:t>
            </a:r>
            <a:r>
              <a:rPr lang="zh-CN" altLang="en-US" sz="2000" dirty="0"/>
              <a:t>，最基础的“</a:t>
            </a:r>
            <a:r>
              <a:rPr lang="en-US" altLang="zh-CN" sz="2000" dirty="0"/>
              <a:t>B1S”</a:t>
            </a:r>
            <a:r>
              <a:rPr lang="zh-CN" altLang="en-US" sz="2000" dirty="0"/>
              <a:t>实例现用现付的定价是每月</a:t>
            </a:r>
            <a:r>
              <a:rPr lang="en-US" altLang="zh-CN" sz="2000" dirty="0"/>
              <a:t>7.592</a:t>
            </a:r>
            <a:r>
              <a:rPr lang="zh-CN" altLang="en-US" sz="2000" dirty="0"/>
              <a:t>美金每月，按</a:t>
            </a:r>
            <a:r>
              <a:rPr lang="en-US" altLang="zh-CN" sz="2000" dirty="0"/>
              <a:t>6.8</a:t>
            </a:r>
            <a:r>
              <a:rPr lang="zh-CN" altLang="en-US" sz="2000" dirty="0"/>
              <a:t>汇率换算约合</a:t>
            </a:r>
            <a:r>
              <a:rPr lang="zh-CN" altLang="en-US" sz="2000" dirty="0">
                <a:solidFill>
                  <a:srgbClr val="00B0F0"/>
                </a:solidFill>
              </a:rPr>
              <a:t>人民币</a:t>
            </a:r>
            <a:r>
              <a:rPr lang="en-US" altLang="zh-CN" sz="2000" dirty="0">
                <a:solidFill>
                  <a:srgbClr val="00B0F0"/>
                </a:solidFill>
              </a:rPr>
              <a:t>51.6</a:t>
            </a:r>
            <a:r>
              <a:rPr lang="zh-CN" altLang="en-US" sz="2000" dirty="0">
                <a:solidFill>
                  <a:srgbClr val="00B0F0"/>
                </a:solidFill>
              </a:rPr>
              <a:t>元每月</a:t>
            </a:r>
            <a:r>
              <a:rPr lang="zh-CN" altLang="en-US" sz="2000" dirty="0"/>
              <a:t>；最优惠的保留</a:t>
            </a:r>
            <a:r>
              <a:rPr lang="en-US" altLang="zh-CN" sz="2000" dirty="0"/>
              <a:t>3</a:t>
            </a:r>
            <a:r>
              <a:rPr lang="zh-CN" altLang="en-US" sz="2000" dirty="0"/>
              <a:t>年实例的价格约</a:t>
            </a:r>
            <a:r>
              <a:rPr lang="en-US" altLang="zh-CN" sz="2000" dirty="0"/>
              <a:t>2.8616</a:t>
            </a:r>
            <a:r>
              <a:rPr lang="zh-CN" altLang="en-US" sz="2000" dirty="0"/>
              <a:t>美金每月，约合</a:t>
            </a:r>
            <a:r>
              <a:rPr lang="zh-CN" altLang="en-US" sz="2000" dirty="0">
                <a:solidFill>
                  <a:srgbClr val="00B0F0"/>
                </a:solidFill>
              </a:rPr>
              <a:t>人民币</a:t>
            </a:r>
            <a:r>
              <a:rPr lang="en-US" altLang="zh-CN" sz="2000" dirty="0">
                <a:solidFill>
                  <a:srgbClr val="00B0F0"/>
                </a:solidFill>
              </a:rPr>
              <a:t>19.5</a:t>
            </a:r>
            <a:r>
              <a:rPr lang="zh-CN" altLang="en-US" sz="2000" dirty="0">
                <a:solidFill>
                  <a:srgbClr val="00B0F0"/>
                </a:solidFill>
              </a:rPr>
              <a:t>元每月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pic>
        <p:nvPicPr>
          <p:cNvPr id="8194" name="Picture 2" descr="Azure Server Series B">
            <a:extLst>
              <a:ext uri="{FF2B5EF4-FFF2-40B4-BE49-F238E27FC236}">
                <a16:creationId xmlns:a16="http://schemas.microsoft.com/office/drawing/2014/main" id="{A3936E28-AA3B-4E9D-9C81-3DE7FD26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81" y="2959924"/>
            <a:ext cx="8823238" cy="38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00D8-86DB-454D-9567-1EA2FB4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</a:t>
            </a:r>
            <a:r>
              <a:rPr lang="zh-CN" altLang="en-US" dirty="0"/>
              <a:t>微软 </a:t>
            </a:r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9E93-7221-4110-9A14-383DC60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577"/>
            <a:ext cx="10661191" cy="410221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为了让用户体验 </a:t>
            </a:r>
            <a:r>
              <a:rPr lang="en-US" altLang="zh-CN" sz="2800" dirty="0"/>
              <a:t>Azure </a:t>
            </a:r>
            <a:r>
              <a:rPr lang="zh-CN" altLang="en-US" sz="2800" dirty="0"/>
              <a:t>提供的各项云服务，新用户可以</a:t>
            </a:r>
            <a:r>
              <a:rPr lang="zh-CN" altLang="en-US" sz="2800" dirty="0">
                <a:solidFill>
                  <a:srgbClr val="00B0F0"/>
                </a:solidFill>
              </a:rPr>
              <a:t>注册申请 </a:t>
            </a:r>
            <a:r>
              <a:rPr lang="en-US" altLang="zh-CN" sz="2800" dirty="0">
                <a:solidFill>
                  <a:srgbClr val="00B0F0"/>
                </a:solidFill>
              </a:rPr>
              <a:t>Azure </a:t>
            </a:r>
            <a:r>
              <a:rPr lang="zh-CN" altLang="en-US" sz="2800" dirty="0">
                <a:solidFill>
                  <a:srgbClr val="00B0F0"/>
                </a:solidFill>
              </a:rPr>
              <a:t>免费帐户</a:t>
            </a:r>
            <a:r>
              <a:rPr lang="zh-CN" altLang="en-US" sz="2800" dirty="0"/>
              <a:t>，获得 </a:t>
            </a:r>
            <a:r>
              <a:rPr lang="en-US" altLang="zh-CN" sz="2800" dirty="0"/>
              <a:t>12 </a:t>
            </a:r>
            <a:r>
              <a:rPr lang="zh-CN" altLang="en-US" sz="2800" dirty="0"/>
              <a:t>个月免费访问虚拟机及</a:t>
            </a:r>
            <a:r>
              <a:rPr lang="en-US" altLang="zh-CN" sz="2800" dirty="0"/>
              <a:t>30</a:t>
            </a:r>
            <a:r>
              <a:rPr lang="zh-CN" altLang="en-US" sz="2800" dirty="0"/>
              <a:t>天的 </a:t>
            </a:r>
            <a:r>
              <a:rPr lang="en-US" altLang="zh-CN" sz="2800" dirty="0"/>
              <a:t>$200 </a:t>
            </a:r>
            <a:r>
              <a:rPr lang="zh-CN" altLang="en-US" sz="2800" dirty="0"/>
              <a:t>信用额度。</a:t>
            </a:r>
            <a:endParaRPr lang="en-US" sz="2800" dirty="0"/>
          </a:p>
        </p:txBody>
      </p:sp>
      <p:pic>
        <p:nvPicPr>
          <p:cNvPr id="9218" name="Picture 2" descr="Azure Free Account Global">
            <a:extLst>
              <a:ext uri="{FF2B5EF4-FFF2-40B4-BE49-F238E27FC236}">
                <a16:creationId xmlns:a16="http://schemas.microsoft.com/office/drawing/2014/main" id="{D37FFA95-35CD-48B2-B897-A35D24EA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3815334"/>
            <a:ext cx="78771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00D8-86DB-454D-9567-1EA2FB4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</a:t>
            </a:r>
            <a:r>
              <a:rPr lang="zh-CN" altLang="en-US" dirty="0"/>
              <a:t>微软 </a:t>
            </a:r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9E93-7221-4110-9A14-383DC60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577"/>
            <a:ext cx="10661191" cy="410221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其中显示的“</a:t>
            </a:r>
            <a:r>
              <a:rPr lang="en-US" altLang="zh-CN" sz="2800" dirty="0"/>
              <a:t>750 </a:t>
            </a:r>
            <a:r>
              <a:rPr lang="zh-CN" altLang="en-US" sz="2800" dirty="0"/>
              <a:t>小时数”是指每月</a:t>
            </a:r>
            <a:r>
              <a:rPr lang="en-US" altLang="zh-CN" sz="2800" dirty="0"/>
              <a:t>750</a:t>
            </a:r>
            <a:r>
              <a:rPr lang="zh-CN" altLang="en-US" sz="2800" dirty="0"/>
              <a:t>小时，按每天</a:t>
            </a:r>
            <a:r>
              <a:rPr lang="en-US" altLang="zh-CN" sz="2800" dirty="0"/>
              <a:t>24</a:t>
            </a:r>
            <a:r>
              <a:rPr lang="zh-CN" altLang="en-US" sz="2800" dirty="0"/>
              <a:t>小时计算是</a:t>
            </a:r>
            <a:r>
              <a:rPr lang="en-US" altLang="zh-CN" sz="2800" dirty="0"/>
              <a:t>31.25</a:t>
            </a:r>
            <a:r>
              <a:rPr lang="zh-CN" altLang="en-US" sz="2800" dirty="0"/>
              <a:t>天，也就是说在整个</a:t>
            </a:r>
            <a:r>
              <a:rPr lang="en-US" altLang="zh-CN" sz="2800" dirty="0"/>
              <a:t>12</a:t>
            </a:r>
            <a:r>
              <a:rPr lang="zh-CN" altLang="en-US" sz="2800" dirty="0"/>
              <a:t>个月期间内都可以免费使用一台虚拟机，即可以免费使用整一年。如果是多台虚拟机，您可以自行按每月“</a:t>
            </a:r>
            <a:r>
              <a:rPr lang="en-US" altLang="zh-CN" sz="2800" dirty="0"/>
              <a:t>750 </a:t>
            </a:r>
            <a:r>
              <a:rPr lang="zh-CN" altLang="en-US" sz="2800" dirty="0"/>
              <a:t>小时数”的额度来计算免费使用的时长。</a:t>
            </a:r>
            <a:endParaRPr lang="en-US" sz="2800" dirty="0"/>
          </a:p>
        </p:txBody>
      </p:sp>
      <p:pic>
        <p:nvPicPr>
          <p:cNvPr id="10242" name="Picture 2" descr="Fee Virtual Machine">
            <a:extLst>
              <a:ext uri="{FF2B5EF4-FFF2-40B4-BE49-F238E27FC236}">
                <a16:creationId xmlns:a16="http://schemas.microsoft.com/office/drawing/2014/main" id="{FC260946-27AF-47CE-8BA8-A390D78E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3418193"/>
            <a:ext cx="8715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1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00D8-86DB-454D-9567-1EA2FB4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</a:t>
            </a:r>
            <a:r>
              <a:rPr lang="zh-CN" altLang="en-US" dirty="0"/>
              <a:t>微软 </a:t>
            </a:r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9E93-7221-4110-9A14-383DC60A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577"/>
            <a:ext cx="10661191" cy="410221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Azure </a:t>
            </a:r>
            <a:r>
              <a:rPr lang="zh-CN" altLang="en-US" sz="2800" b="1" dirty="0"/>
              <a:t>与 </a:t>
            </a:r>
            <a:r>
              <a:rPr lang="en-US" altLang="zh-CN" sz="2800" b="1" dirty="0"/>
              <a:t>AWS </a:t>
            </a:r>
            <a:r>
              <a:rPr lang="zh-CN" altLang="en-US" sz="2800" b="1" dirty="0"/>
              <a:t>价格对比</a:t>
            </a:r>
            <a:endParaRPr lang="en-US" altLang="zh-CN" sz="2800" b="1" dirty="0"/>
          </a:p>
          <a:p>
            <a:r>
              <a:rPr lang="zh-CN" altLang="en-US" sz="2800" dirty="0"/>
              <a:t>● 一般认为， </a:t>
            </a:r>
            <a:r>
              <a:rPr lang="en-US" altLang="zh-CN" sz="2800" dirty="0"/>
              <a:t>Azure </a:t>
            </a:r>
            <a:r>
              <a:rPr lang="zh-CN" altLang="en-US" sz="2800" dirty="0"/>
              <a:t>使用微软自家的 </a:t>
            </a:r>
            <a:r>
              <a:rPr lang="en-US" altLang="zh-CN" sz="2800" dirty="0"/>
              <a:t>Windows </a:t>
            </a:r>
            <a:r>
              <a:rPr lang="zh-CN" altLang="en-US" sz="2800" dirty="0"/>
              <a:t>操作系统，不需要付费，而 </a:t>
            </a:r>
            <a:r>
              <a:rPr lang="en-US" altLang="zh-CN" sz="2800" dirty="0"/>
              <a:t>AWS </a:t>
            </a:r>
            <a:r>
              <a:rPr lang="zh-CN" altLang="en-US" sz="2800" dirty="0"/>
              <a:t>则需要向微软购买 </a:t>
            </a:r>
            <a:r>
              <a:rPr lang="en-US" altLang="zh-CN" sz="2800" dirty="0"/>
              <a:t>Windows </a:t>
            </a:r>
            <a:r>
              <a:rPr lang="zh-CN" altLang="en-US" sz="2800" dirty="0"/>
              <a:t>操作系统的使用授权。因此，若您选择使用 </a:t>
            </a:r>
            <a:r>
              <a:rPr lang="en-US" altLang="zh-CN" sz="2800" dirty="0"/>
              <a:t>Windows </a:t>
            </a:r>
            <a:r>
              <a:rPr lang="zh-CN" altLang="en-US" sz="2800" dirty="0"/>
              <a:t>虚拟机，应当优先考虑 </a:t>
            </a:r>
            <a:r>
              <a:rPr lang="en-US" altLang="zh-CN" sz="2800" dirty="0"/>
              <a:t>Azure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● 除了价格因素，还有虚拟机所处的地理区域，预留实例的时间长度，服务器 </a:t>
            </a:r>
            <a:r>
              <a:rPr lang="en-US" altLang="zh-CN" sz="2800" dirty="0"/>
              <a:t>CPU</a:t>
            </a:r>
            <a:r>
              <a:rPr lang="zh-CN" altLang="en-US" sz="2800" dirty="0"/>
              <a:t>、内存、硬盘存储、网络带宽等硬件配置，网络性能等诸多考量因素。总之，我们需要根据自身实际需求来选择。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06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44D-053B-4C51-AFF9-9D1EEEA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2661-714B-4D10-A56F-E5084156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 云平台</a:t>
            </a:r>
            <a:endParaRPr lang="en-US" altLang="zh-CN" b="1" dirty="0"/>
          </a:p>
          <a:p>
            <a:r>
              <a:rPr lang="en-US" altLang="zh-CN" dirty="0"/>
              <a:t>9.1 </a:t>
            </a:r>
            <a:r>
              <a:rPr lang="zh-CN" altLang="en-US" dirty="0"/>
              <a:t>云平台的选择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亚马逊云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微软</a:t>
            </a:r>
            <a:r>
              <a:rPr lang="en-US" altLang="zh-CN" dirty="0"/>
              <a:t>Azure</a:t>
            </a:r>
          </a:p>
          <a:p>
            <a:r>
              <a:rPr lang="en-US" altLang="zh-CN" dirty="0"/>
              <a:t>9.4 </a:t>
            </a:r>
            <a:r>
              <a:rPr lang="zh-CN" altLang="en-US" dirty="0"/>
              <a:t>阿里云</a:t>
            </a:r>
            <a:endParaRPr lang="en-US" altLang="zh-CN" dirty="0"/>
          </a:p>
          <a:p>
            <a:r>
              <a:rPr lang="en-US" altLang="zh-CN" dirty="0"/>
              <a:t>9.5 </a:t>
            </a:r>
            <a:r>
              <a:rPr lang="zh-CN" altLang="en-US" dirty="0"/>
              <a:t>其他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9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890-69BC-480B-B53B-10133819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阿里云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79F0-AA03-45F4-BB8A-692D4771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2084832"/>
            <a:ext cx="2826328" cy="4187952"/>
          </a:xfrm>
        </p:spPr>
        <p:txBody>
          <a:bodyPr/>
          <a:lstStyle/>
          <a:p>
            <a:r>
              <a:rPr lang="zh-CN" altLang="en-US" dirty="0"/>
              <a:t>阿里云成立于</a:t>
            </a:r>
            <a:r>
              <a:rPr lang="en-US" altLang="zh-CN" dirty="0"/>
              <a:t>2009</a:t>
            </a:r>
            <a:r>
              <a:rPr lang="zh-CN" altLang="en-US" dirty="0"/>
              <a:t>年，目前是</a:t>
            </a:r>
            <a:r>
              <a:rPr lang="zh-CN" altLang="en-US" dirty="0">
                <a:solidFill>
                  <a:srgbClr val="00B0F0"/>
                </a:solidFill>
              </a:rPr>
              <a:t>国内最大</a:t>
            </a:r>
            <a:r>
              <a:rPr lang="zh-CN" altLang="en-US" dirty="0"/>
              <a:t>的云服务提供商。</a:t>
            </a:r>
          </a:p>
          <a:p>
            <a:r>
              <a:rPr lang="zh-CN" altLang="en-US" dirty="0"/>
              <a:t>阿里云的数据中心</a:t>
            </a:r>
            <a:r>
              <a:rPr lang="zh-CN" altLang="en-US" dirty="0">
                <a:solidFill>
                  <a:srgbClr val="00B0F0"/>
                </a:solidFill>
              </a:rPr>
              <a:t>分为国内地域和国际地域两部分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11266" name="Picture 2" descr="aliyun_datacenters">
            <a:extLst>
              <a:ext uri="{FF2B5EF4-FFF2-40B4-BE49-F238E27FC236}">
                <a16:creationId xmlns:a16="http://schemas.microsoft.com/office/drawing/2014/main" id="{51CA6226-327D-40D4-872B-242F277D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44" y="1783080"/>
            <a:ext cx="8826256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32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890-69BC-480B-B53B-10133819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阿里云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79F0-AA03-45F4-BB8A-692D4771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2084832"/>
            <a:ext cx="3562598" cy="4187952"/>
          </a:xfrm>
        </p:spPr>
        <p:txBody>
          <a:bodyPr>
            <a:normAutofit/>
          </a:bodyPr>
          <a:lstStyle/>
          <a:p>
            <a:r>
              <a:rPr lang="zh-CN" altLang="en-US" dirty="0"/>
              <a:t>● 阿里云</a:t>
            </a:r>
            <a:r>
              <a:rPr lang="zh-CN" altLang="en-US" dirty="0">
                <a:solidFill>
                  <a:srgbClr val="00B0F0"/>
                </a:solidFill>
              </a:rPr>
              <a:t>国内地域服务器需要备案</a:t>
            </a:r>
            <a:r>
              <a:rPr lang="zh-CN" altLang="en-US" dirty="0"/>
              <a:t>，包括国内的华东，华北，华南，都是国内服务器，而</a:t>
            </a:r>
            <a:r>
              <a:rPr lang="zh-CN" altLang="en-US" dirty="0">
                <a:solidFill>
                  <a:srgbClr val="00B0F0"/>
                </a:solidFill>
              </a:rPr>
              <a:t>国际地域不需要备案</a:t>
            </a:r>
            <a:r>
              <a:rPr lang="zh-CN" altLang="en-US" dirty="0"/>
              <a:t>，包括香港服务器，购买后可直接使用。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● 阿里云对学生有优惠。</a:t>
            </a:r>
            <a:r>
              <a:rPr lang="zh-CN" altLang="en-US" dirty="0">
                <a:solidFill>
                  <a:srgbClr val="00B0F0"/>
                </a:solidFill>
              </a:rPr>
              <a:t>云翼计划</a:t>
            </a:r>
            <a:r>
              <a:rPr lang="zh-CN" altLang="en-US" dirty="0"/>
              <a:t>。每月</a:t>
            </a:r>
            <a:r>
              <a:rPr lang="en-US" altLang="zh-CN" dirty="0"/>
              <a:t>9.5</a:t>
            </a:r>
            <a:r>
              <a:rPr lang="zh-CN" altLang="en-US" dirty="0"/>
              <a:t>元的“轻量应用服务器”配置。</a:t>
            </a:r>
            <a:endParaRPr lang="en-US" dirty="0"/>
          </a:p>
        </p:txBody>
      </p:sp>
      <p:pic>
        <p:nvPicPr>
          <p:cNvPr id="13314" name="Picture 2" descr="aliyun_student_promotion">
            <a:extLst>
              <a:ext uri="{FF2B5EF4-FFF2-40B4-BE49-F238E27FC236}">
                <a16:creationId xmlns:a16="http://schemas.microsoft.com/office/drawing/2014/main" id="{6DFFA8EF-1D66-4366-B929-CC537254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67" y="597087"/>
            <a:ext cx="7940634" cy="62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8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890-69BC-480B-B53B-10133819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阿里云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79F0-AA03-45F4-BB8A-692D4771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2084832"/>
            <a:ext cx="3562598" cy="4187952"/>
          </a:xfrm>
        </p:spPr>
        <p:txBody>
          <a:bodyPr>
            <a:normAutofit/>
          </a:bodyPr>
          <a:lstStyle/>
          <a:p>
            <a:r>
              <a:rPr lang="zh-CN" altLang="en-US" dirty="0"/>
              <a:t>● 阿里云登录以后，即可进入到</a:t>
            </a:r>
            <a:r>
              <a:rPr lang="zh-CN" altLang="en-US" dirty="0">
                <a:solidFill>
                  <a:srgbClr val="00B0F0"/>
                </a:solidFill>
              </a:rPr>
              <a:t>管理控制台</a:t>
            </a:r>
            <a:r>
              <a:rPr lang="zh-CN" altLang="en-US" dirty="0"/>
              <a:t>。在这里可以一站式管理账号内的云资源。</a:t>
            </a:r>
            <a:endParaRPr lang="en-US" altLang="zh-CN" dirty="0"/>
          </a:p>
          <a:p>
            <a:r>
              <a:rPr lang="zh-CN" altLang="en-US" dirty="0"/>
              <a:t>● </a:t>
            </a:r>
            <a:r>
              <a:rPr lang="zh-CN" altLang="en-US" dirty="0">
                <a:solidFill>
                  <a:srgbClr val="00B0F0"/>
                </a:solidFill>
              </a:rPr>
              <a:t>首次注册</a:t>
            </a:r>
            <a:r>
              <a:rPr lang="zh-CN" altLang="en-US" dirty="0"/>
              <a:t>阿里云后，及时完成实名认证，可以领取免费产品。</a:t>
            </a:r>
            <a:r>
              <a:rPr lang="zh-CN" altLang="en-US" dirty="0">
                <a:solidFill>
                  <a:srgbClr val="00B0F0"/>
                </a:solidFill>
              </a:rPr>
              <a:t>免费产品都是入门级产品</a:t>
            </a:r>
            <a:r>
              <a:rPr lang="zh-CN" altLang="en-US" dirty="0"/>
              <a:t>，包括云服务器</a:t>
            </a:r>
            <a:r>
              <a:rPr lang="en-US" altLang="zh-CN" dirty="0"/>
              <a:t>ECS</a:t>
            </a:r>
            <a:r>
              <a:rPr lang="zh-CN" altLang="en-US" dirty="0"/>
              <a:t>、云数据库</a:t>
            </a:r>
            <a:r>
              <a:rPr lang="en-US" altLang="zh-CN" dirty="0"/>
              <a:t>RDS</a:t>
            </a:r>
            <a:r>
              <a:rPr lang="zh-CN" altLang="en-US" dirty="0"/>
              <a:t>，和短信服务。</a:t>
            </a:r>
            <a:endParaRPr lang="en-US" altLang="zh-CN" dirty="0"/>
          </a:p>
          <a:p>
            <a:r>
              <a:rPr lang="zh-CN" altLang="en-US" dirty="0"/>
              <a:t>● </a:t>
            </a:r>
            <a:r>
              <a:rPr lang="zh-CN" altLang="en-US" dirty="0">
                <a:solidFill>
                  <a:srgbClr val="00B0F0"/>
                </a:solidFill>
              </a:rPr>
              <a:t>阿里云大学</a:t>
            </a:r>
            <a:r>
              <a:rPr lang="zh-CN" altLang="en-US" dirty="0"/>
              <a:t>提供了许多免费和收费的学习资源</a:t>
            </a:r>
          </a:p>
        </p:txBody>
      </p:sp>
      <p:pic>
        <p:nvPicPr>
          <p:cNvPr id="14338" name="Picture 2" descr="aliyun_management_console">
            <a:extLst>
              <a:ext uri="{FF2B5EF4-FFF2-40B4-BE49-F238E27FC236}">
                <a16:creationId xmlns:a16="http://schemas.microsoft.com/office/drawing/2014/main" id="{F9A8B68A-585F-4880-9B2E-B38FDA060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6" y="542940"/>
            <a:ext cx="8013694" cy="63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6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B9EF-56BF-40FD-8E92-FDB79574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其他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457-69BF-48A5-8A7A-5313E968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介绍一些涉及云服务的其他一些重要概念。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VPS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B0F0"/>
                </a:solidFill>
              </a:rPr>
              <a:t>Virtual Private Server</a:t>
            </a:r>
            <a:r>
              <a:rPr lang="zh-CN" altLang="en-US" dirty="0">
                <a:solidFill>
                  <a:srgbClr val="00B0F0"/>
                </a:solidFill>
              </a:rPr>
              <a:t>，虚拟专用服务器</a:t>
            </a:r>
            <a:r>
              <a:rPr lang="zh-CN" altLang="en-US" dirty="0"/>
              <a:t>）技术，是将一台服务器分割成多个虚拟专享服务器的优质服务。实现 </a:t>
            </a:r>
            <a:r>
              <a:rPr lang="en-US" altLang="zh-CN" dirty="0"/>
              <a:t>VPS </a:t>
            </a:r>
            <a:r>
              <a:rPr lang="zh-CN" altLang="en-US" dirty="0"/>
              <a:t>的技术分为容器技术和虚拟化技术。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CDN 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B0F0"/>
                </a:solidFill>
              </a:rPr>
              <a:t>Content Delivery Network, Content Distribution Network</a:t>
            </a:r>
            <a:r>
              <a:rPr lang="zh-CN" altLang="en-US" dirty="0">
                <a:solidFill>
                  <a:srgbClr val="00B0F0"/>
                </a:solidFill>
              </a:rPr>
              <a:t>，内容分发网络</a:t>
            </a:r>
            <a:r>
              <a:rPr lang="zh-CN" altLang="en-US" dirty="0"/>
              <a:t>）技术，是指一种通过互联网互相连接的电脑网络系统，利用最靠近每位用户的服务器，更快、更可靠地将音乐、图片、视频、应用程序及其他文件发送给用户，来提供高性能、可扩展性，同时低成本的将网络内容传递给用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7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28F-242F-4F68-A408-E0CB9E1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48-A9E5-4E66-AADE-E012997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公有云的供应商中，全球市场份额占比最大的是谁？国内是谁？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混合云适合什么样的企业采用？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选择一个云平台，应该考虑哪些因素？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作为在校学生，要租用一台云主机，国内和国外有哪些好的选择？怎样获得最低的学生优惠价？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要申请 </a:t>
            </a:r>
            <a:r>
              <a:rPr lang="en-US" altLang="zh-CN" dirty="0"/>
              <a:t>Windows </a:t>
            </a:r>
            <a:r>
              <a:rPr lang="zh-CN" altLang="en-US" dirty="0"/>
              <a:t>云主机，是否去微软的 </a:t>
            </a:r>
            <a:r>
              <a:rPr lang="en-US" altLang="zh-CN" dirty="0"/>
              <a:t>Azure </a:t>
            </a:r>
            <a:r>
              <a:rPr lang="zh-CN" altLang="en-US" dirty="0"/>
              <a:t>申请最优惠？ 为什么？如果是 </a:t>
            </a:r>
            <a:r>
              <a:rPr lang="en-US" altLang="zh-CN" dirty="0"/>
              <a:t>Linux </a:t>
            </a:r>
            <a:r>
              <a:rPr lang="zh-CN" altLang="en-US" dirty="0"/>
              <a:t>云主机呢？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和国外云主机申请相比，国内云主机申请要注意什么？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和国外云主机申请相比，为什么国内的云主机的费用，价格高且配置低？其背后可能的原因是什么？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亚马逊 </a:t>
            </a:r>
            <a:r>
              <a:rPr lang="en-US" altLang="zh-CN" dirty="0"/>
              <a:t>AWS </a:t>
            </a:r>
            <a:r>
              <a:rPr lang="zh-CN" altLang="en-US" dirty="0"/>
              <a:t>的免费政策是怎样的？一年期到期时，应该注意什么来避免产生额外费用？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云平台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2084832"/>
            <a:ext cx="10664042" cy="438722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● 中国国内互联网的网络状况是有“中国特色”的，网站需要实名认证，审查和备案。</a:t>
            </a:r>
            <a:r>
              <a:rPr lang="zh-CN" altLang="en-US" sz="2800" dirty="0">
                <a:solidFill>
                  <a:srgbClr val="00B0F0"/>
                </a:solidFill>
              </a:rPr>
              <a:t>如果网站的目标客户限定在国内，则考虑国内的云平台</a:t>
            </a:r>
            <a:r>
              <a:rPr lang="zh-CN" altLang="en-US" sz="2800" dirty="0"/>
              <a:t>，知名的有阿里、腾讯、华为、百度、新浪、金山等。</a:t>
            </a:r>
            <a:endParaRPr lang="en-US" altLang="zh-CN" sz="2800" dirty="0"/>
          </a:p>
          <a:p>
            <a:r>
              <a:rPr lang="zh-CN" altLang="en-US" sz="2800" dirty="0"/>
              <a:t>● </a:t>
            </a:r>
            <a:r>
              <a:rPr lang="zh-CN" altLang="en-US" sz="2800" dirty="0">
                <a:solidFill>
                  <a:srgbClr val="00B0F0"/>
                </a:solidFill>
              </a:rPr>
              <a:t>如果网站的目标客户在国外，则考虑国外的云平台</a:t>
            </a:r>
            <a:r>
              <a:rPr lang="zh-CN" altLang="en-US" sz="2800" dirty="0"/>
              <a:t>，知名的有亚马逊（</a:t>
            </a:r>
            <a:r>
              <a:rPr lang="en-US" altLang="zh-CN" sz="2800" dirty="0"/>
              <a:t>AWS</a:t>
            </a:r>
            <a:r>
              <a:rPr lang="zh-CN" altLang="en-US" sz="2800" dirty="0"/>
              <a:t>），微软（</a:t>
            </a:r>
            <a:r>
              <a:rPr lang="en-US" altLang="zh-CN" sz="2800" dirty="0"/>
              <a:t>Azure</a:t>
            </a:r>
            <a:r>
              <a:rPr lang="zh-CN" altLang="en-US" sz="2800" dirty="0"/>
              <a:t>）、谷歌（</a:t>
            </a:r>
            <a:r>
              <a:rPr lang="en-US" altLang="zh-CN" sz="2800" dirty="0"/>
              <a:t>Google </a:t>
            </a:r>
            <a:r>
              <a:rPr lang="en-US" altLang="zh-CN" sz="2800" dirty="0" err="1"/>
              <a:t>AppEngine</a:t>
            </a:r>
            <a:r>
              <a:rPr lang="zh-CN" altLang="en-US" sz="2800" dirty="0"/>
              <a:t>）等。其中亚马逊的数据中心分散在全球多个位置，我们还可以选定某个数据中心以便更加贴近客户，提高网络响应速度。</a:t>
            </a:r>
          </a:p>
        </p:txBody>
      </p:sp>
    </p:spTree>
    <p:extLst>
      <p:ext uri="{BB962C8B-B14F-4D97-AF65-F5344CB8AC3E}">
        <p14:creationId xmlns:p14="http://schemas.microsoft.com/office/powerpoint/2010/main" val="10106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7847-AB5E-47F0-8E32-A1BBF99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 云平台的选择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1F37-A6F4-491D-8FFA-DD8893F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选择云平台和买商品一样，主要考量因素是性价比、服务等：</a:t>
            </a:r>
          </a:p>
          <a:p>
            <a:r>
              <a:rPr lang="zh-CN" altLang="en-US" dirty="0"/>
              <a:t>●</a:t>
            </a:r>
            <a:r>
              <a:rPr lang="en-US" altLang="zh-CN" dirty="0"/>
              <a:t> </a:t>
            </a:r>
            <a:r>
              <a:rPr lang="en-US" altLang="zh-CN" b="1" dirty="0"/>
              <a:t>“</a:t>
            </a:r>
            <a:r>
              <a:rPr lang="zh-CN" altLang="en-US" b="1" dirty="0"/>
              <a:t>价”是指价格</a:t>
            </a:r>
            <a:r>
              <a:rPr lang="zh-CN" altLang="en-US" dirty="0"/>
              <a:t>，包括首次购买的价格和后期续费的价格。有些云平台可以给新用户很大的优惠，而后期续费时却远高于其他云平台，或是后期有可能单方面大幅涨价。因此，价格要做综合衡量，毕竟迁移也是要花费时间和成本的，应该看长期平均的租用费用。</a:t>
            </a:r>
          </a:p>
          <a:p>
            <a:r>
              <a:rPr lang="zh-CN" altLang="en-US" dirty="0"/>
              <a:t>● </a:t>
            </a:r>
            <a:r>
              <a:rPr lang="en-US" altLang="zh-CN" b="1" dirty="0"/>
              <a:t>“</a:t>
            </a:r>
            <a:r>
              <a:rPr lang="zh-CN" altLang="en-US" b="1" dirty="0"/>
              <a:t>性”是指综合性能</a:t>
            </a:r>
            <a:r>
              <a:rPr lang="zh-CN" altLang="en-US" dirty="0"/>
              <a:t>，它包括配置、带宽、速度和稳定性等多个方面。配置和带宽等容易比较，而其中速度和稳定性需要留意考察。速度不是某最高配置下，某个闲时时间点测试的最好成绩（厂商的宣传资料里往往会是这样），而应该是长期综合的一个评判。如果某个云平台在闲时的速度很快，在忙时的速度下跌很多，甚至历史情况下出现过宕机，体现出稳定性很差，就应该谨慎考虑了。</a:t>
            </a:r>
          </a:p>
          <a:p>
            <a:r>
              <a:rPr lang="zh-CN" altLang="en-US" dirty="0"/>
              <a:t>● </a:t>
            </a:r>
            <a:r>
              <a:rPr lang="en-US" altLang="zh-CN" b="1" dirty="0"/>
              <a:t>“</a:t>
            </a:r>
            <a:r>
              <a:rPr lang="zh-CN" altLang="en-US" b="1" dirty="0"/>
              <a:t>服务”是指云平台的技术服务</a:t>
            </a:r>
            <a:r>
              <a:rPr lang="zh-CN" altLang="en-US" dirty="0"/>
              <a:t>是否到位，在出现问题或需要帮助时，能否快速响应提供支持，在用户心中是否有口碑效应等。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9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5AD-217E-4A10-AFAC-4235907E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9.2 </a:t>
            </a:r>
            <a:r>
              <a:rPr lang="zh-CN" altLang="en-US" dirty="0"/>
              <a:t>亚马逊云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EF31-002D-4F5D-92CB-41BEF2BA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57430" cy="4023360"/>
          </a:xfrm>
        </p:spPr>
        <p:txBody>
          <a:bodyPr/>
          <a:lstStyle/>
          <a:p>
            <a:r>
              <a:rPr lang="zh-CN" altLang="en-US" sz="2400" dirty="0"/>
              <a:t>● 亚马逊云服务，是当今全球最大的云服务提供商，是当之无愧的业界领导者。它的数据中心广泛分布在美国、欧洲、亚洲、南美洲各地，据</a:t>
            </a:r>
            <a:r>
              <a:rPr lang="en-US" altLang="zh-CN" sz="2400" dirty="0"/>
              <a:t>2014</a:t>
            </a:r>
            <a:r>
              <a:rPr lang="zh-CN" altLang="en-US" sz="2400" dirty="0"/>
              <a:t>年底非官方统计已经有超过</a:t>
            </a:r>
            <a:r>
              <a:rPr lang="en-US" altLang="zh-CN" sz="2400" dirty="0"/>
              <a:t>140</a:t>
            </a:r>
            <a:r>
              <a:rPr lang="zh-CN" altLang="en-US" sz="2400" dirty="0"/>
              <a:t>万台服务器。除了硬件设备，软件平台也是其提供的云服务中重要的组成部分。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国内 </a:t>
            </a:r>
            <a:r>
              <a:rPr lang="en-US" sz="2400" dirty="0">
                <a:hlinkClick r:id="rId2"/>
              </a:rPr>
              <a:t>https://amazonaws-china.com</a:t>
            </a:r>
            <a:r>
              <a:rPr 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 -</a:t>
            </a:r>
            <a:r>
              <a:rPr lang="zh-CN" altLang="en-US" sz="2400" dirty="0"/>
              <a:t>国际 </a:t>
            </a:r>
            <a:r>
              <a:rPr lang="en-US" altLang="zh-CN" sz="2400" dirty="0">
                <a:hlinkClick r:id="rId3"/>
              </a:rPr>
              <a:t>https://aws.amazon.com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79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D1D5-E75A-40D5-8871-EB8F6B9C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初识</a:t>
            </a:r>
            <a:r>
              <a:rPr lang="en-US" altLang="zh-CN" dirty="0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ED38-D698-4D0F-8899-A0676EE4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AWS </a:t>
            </a:r>
            <a:r>
              <a:rPr lang="zh-CN" altLang="en-US" dirty="0"/>
              <a:t>是一个服务全球的“云计算平台” 。</a:t>
            </a:r>
            <a:endParaRPr lang="en-US" altLang="zh-CN" dirty="0"/>
          </a:p>
          <a:p>
            <a:r>
              <a:rPr lang="zh-CN" altLang="en-US" dirty="0"/>
              <a:t>● </a:t>
            </a:r>
            <a:r>
              <a:rPr lang="en-US" altLang="zh-CN" dirty="0"/>
              <a:t>AWS </a:t>
            </a:r>
            <a:r>
              <a:rPr lang="zh-CN" altLang="en-US" dirty="0"/>
              <a:t>是一个完整的云平台解决方案，提供了计算、存储、网络等不同抽象层次的资源，可以利用它来发布网站，运行企业级应用程序等。它的服务提供了网页端图形操作界面，也提供了完备的 </a:t>
            </a:r>
            <a:r>
              <a:rPr lang="en-US" altLang="zh-CN" dirty="0"/>
              <a:t>API </a:t>
            </a:r>
            <a:r>
              <a:rPr lang="zh-CN" altLang="en-US" dirty="0"/>
              <a:t>可供外部程序调用。</a:t>
            </a:r>
            <a:endParaRPr lang="en-US" altLang="zh-CN" dirty="0"/>
          </a:p>
          <a:p>
            <a:r>
              <a:rPr lang="zh-CN" altLang="en-US" dirty="0"/>
              <a:t>● 其中最著名的服务有：</a:t>
            </a:r>
            <a:r>
              <a:rPr lang="en-US" altLang="zh-CN" dirty="0"/>
              <a:t>Amazon EC2 </a:t>
            </a:r>
            <a:r>
              <a:rPr lang="zh-CN" altLang="en-US" dirty="0"/>
              <a:t>（</a:t>
            </a:r>
            <a:r>
              <a:rPr lang="en-US" altLang="zh-CN" dirty="0"/>
              <a:t>Elastic Compute Cloud</a:t>
            </a:r>
            <a:r>
              <a:rPr lang="zh-CN" altLang="en-US" dirty="0"/>
              <a:t>），它提供虚拟服务器服务；</a:t>
            </a:r>
            <a:r>
              <a:rPr lang="en-US" altLang="zh-CN" dirty="0"/>
              <a:t>Amazon S3 </a:t>
            </a:r>
            <a:r>
              <a:rPr lang="zh-CN" altLang="en-US" dirty="0"/>
              <a:t>（</a:t>
            </a:r>
            <a:r>
              <a:rPr lang="en-US" altLang="zh-CN" dirty="0"/>
              <a:t>Simple Storage Service</a:t>
            </a:r>
            <a:r>
              <a:rPr lang="zh-CN" altLang="en-US" dirty="0"/>
              <a:t>），它提供云存储服务。这些服务采用的都是按使用计费的付费模式。</a:t>
            </a:r>
            <a:endParaRPr lang="en-US" altLang="zh-CN" dirty="0"/>
          </a:p>
          <a:p>
            <a:r>
              <a:rPr lang="zh-CN" altLang="en-US" dirty="0"/>
              <a:t>● </a:t>
            </a:r>
            <a:r>
              <a:rPr lang="en-US" altLang="zh-CN" dirty="0"/>
              <a:t>AWS </a:t>
            </a:r>
            <a:r>
              <a:rPr lang="zh-CN" altLang="en-US" dirty="0"/>
              <a:t>的产品众多，涵盖了 </a:t>
            </a:r>
            <a:r>
              <a:rPr lang="en-US" altLang="zh-CN" dirty="0"/>
              <a:t>IaaS</a:t>
            </a:r>
            <a:r>
              <a:rPr lang="zh-CN" altLang="en-US" dirty="0"/>
              <a:t>、</a:t>
            </a:r>
            <a:r>
              <a:rPr lang="en-US" altLang="zh-CN" dirty="0"/>
              <a:t>PaaS</a:t>
            </a:r>
            <a:r>
              <a:rPr lang="zh-CN" altLang="en-US" dirty="0"/>
              <a:t>，和 </a:t>
            </a:r>
            <a:r>
              <a:rPr lang="en-US" altLang="zh-CN" dirty="0"/>
              <a:t>SaaS </a:t>
            </a:r>
            <a:r>
              <a:rPr lang="zh-CN" altLang="en-US" dirty="0"/>
              <a:t>的各个方面。常见的需求如负载均衡，消息队列，发送电子邮件，数据库，文件存储，大数据分布式计算等都可以找到对应的服务。我们只需要根据业务需要，挑选合适的服务来集成和构建自己的商务应用，如个人博客、电子商务网站、企业内部 </a:t>
            </a:r>
            <a:r>
              <a:rPr lang="en-US" altLang="zh-CN" dirty="0"/>
              <a:t>IT </a:t>
            </a:r>
            <a:r>
              <a:rPr lang="zh-CN" altLang="en-US" dirty="0"/>
              <a:t>应用等等。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8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1D4-A2A5-4959-9DFE-29B06435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初识</a:t>
            </a:r>
            <a:r>
              <a:rPr lang="en-US" altLang="zh-CN" dirty="0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F49F-6B1E-4C63-8108-2AAA7DFC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● </a:t>
            </a:r>
            <a:r>
              <a:rPr lang="en-US" altLang="zh-CN" dirty="0"/>
              <a:t>AWS </a:t>
            </a:r>
            <a:r>
              <a:rPr lang="zh-CN" altLang="en-US" dirty="0"/>
              <a:t>提供了完备的 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），通过它可以让一切自动化。我们可以编写代码来创建网络，启动虚拟服务器集群，部署关系型数据库等。自动化能够提高系统可靠性和人员工作效率。</a:t>
            </a:r>
            <a:endParaRPr lang="en-US" altLang="zh-CN" dirty="0"/>
          </a:p>
          <a:p>
            <a:r>
              <a:rPr lang="zh-CN" altLang="en-US" dirty="0"/>
              <a:t>● </a:t>
            </a:r>
            <a:r>
              <a:rPr lang="en-US" altLang="zh-CN" dirty="0"/>
              <a:t>AWS </a:t>
            </a:r>
            <a:r>
              <a:rPr lang="zh-CN" altLang="en-US" dirty="0"/>
              <a:t>的可伸缩性，从运行一台服务器到上万台服务器，或存储 </a:t>
            </a:r>
            <a:r>
              <a:rPr lang="en-US" altLang="zh-CN" dirty="0"/>
              <a:t>GB </a:t>
            </a:r>
            <a:r>
              <a:rPr lang="zh-CN" altLang="en-US" dirty="0"/>
              <a:t>到 </a:t>
            </a:r>
            <a:r>
              <a:rPr lang="en-US" altLang="zh-CN" dirty="0"/>
              <a:t>PB </a:t>
            </a:r>
            <a:r>
              <a:rPr lang="zh-CN" altLang="en-US" dirty="0"/>
              <a:t>级别的数据，都可以轻而易举地通过图形界面快速实现；还能根据用户访问量的监测来动态调整，自动增加或减少虚拟服务器资源，从容应对访问高峰期和低谷期。我们可以认为它的潜力是无限的，不必去担心系统容量限制等问题。</a:t>
            </a:r>
            <a:endParaRPr lang="en-US" altLang="zh-CN" dirty="0"/>
          </a:p>
          <a:p>
            <a:r>
              <a:rPr lang="zh-CN" altLang="en-US" dirty="0"/>
              <a:t>● 大多数 </a:t>
            </a:r>
            <a:r>
              <a:rPr lang="en-US" altLang="zh-CN" dirty="0"/>
              <a:t>AWS </a:t>
            </a:r>
            <a:r>
              <a:rPr lang="zh-CN" altLang="en-US" dirty="0"/>
              <a:t>的服务默认具有容错性和高可用性，可以方便地构建复杂、健壮的企业级应用。自助申请一台虚拟服务器主机，几分钟后即可启动并投入运行，也可以随用随弃，按需动态分配。</a:t>
            </a:r>
            <a:endParaRPr lang="en-US" altLang="zh-CN" dirty="0"/>
          </a:p>
          <a:p>
            <a:r>
              <a:rPr lang="zh-CN" altLang="en-US" dirty="0"/>
              <a:t>● </a:t>
            </a:r>
            <a:r>
              <a:rPr lang="en-US" altLang="zh-CN" dirty="0"/>
              <a:t>AWS </a:t>
            </a:r>
            <a:r>
              <a:rPr lang="zh-CN" altLang="en-US" dirty="0"/>
              <a:t>的账单和电费账单相似，按使用付费，按月计费。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6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2F67-FAF4-4E3C-9005-433192A9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初识</a:t>
            </a:r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5A43-D041-469D-B37E-4FB4899E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对于新注册的用户，</a:t>
            </a:r>
            <a:r>
              <a:rPr lang="en-US" altLang="zh-CN" dirty="0"/>
              <a:t>AWS </a:t>
            </a:r>
            <a:r>
              <a:rPr lang="zh-CN" altLang="en-US" dirty="0"/>
              <a:t>提供</a:t>
            </a:r>
            <a:r>
              <a:rPr lang="en-US" altLang="zh-CN" dirty="0"/>
              <a:t>1</a:t>
            </a:r>
            <a:r>
              <a:rPr lang="zh-CN" altLang="en-US" dirty="0"/>
              <a:t>年的免费使用期，用来熟悉 </a:t>
            </a:r>
            <a:r>
              <a:rPr lang="en-US" altLang="zh-CN" dirty="0"/>
              <a:t>AWS </a:t>
            </a:r>
            <a:r>
              <a:rPr lang="zh-CN" altLang="en-US" dirty="0"/>
              <a:t>上提供的各种服务，包括：</a:t>
            </a:r>
          </a:p>
          <a:p>
            <a:r>
              <a:rPr lang="zh-CN" altLang="en-US" dirty="0"/>
              <a:t>●</a:t>
            </a:r>
            <a:r>
              <a:rPr lang="en-US" altLang="zh-CN" dirty="0"/>
              <a:t> 750 </a:t>
            </a:r>
            <a:r>
              <a:rPr lang="zh-CN" altLang="en-US" dirty="0"/>
              <a:t>小时（大约一个月）的微小型虚拟服务器</a:t>
            </a:r>
          </a:p>
          <a:p>
            <a:r>
              <a:rPr lang="zh-CN" altLang="en-US" dirty="0"/>
              <a:t>●</a:t>
            </a:r>
            <a:r>
              <a:rPr lang="en-US" altLang="zh-CN" dirty="0"/>
              <a:t> 750 </a:t>
            </a:r>
            <a:r>
              <a:rPr lang="zh-CN" altLang="en-US" dirty="0"/>
              <a:t>小时的负载均衡</a:t>
            </a:r>
          </a:p>
          <a:p>
            <a:r>
              <a:rPr lang="zh-CN" altLang="en-US" dirty="0"/>
              <a:t>●</a:t>
            </a:r>
            <a:r>
              <a:rPr lang="en-US" altLang="zh-CN" dirty="0"/>
              <a:t> 5GB </a:t>
            </a:r>
            <a:r>
              <a:rPr lang="zh-CN" altLang="en-US" dirty="0"/>
              <a:t>的对象数据存储</a:t>
            </a:r>
          </a:p>
          <a:p>
            <a:r>
              <a:rPr lang="zh-CN" altLang="en-US" dirty="0"/>
              <a:t>●</a:t>
            </a:r>
            <a:r>
              <a:rPr lang="en-US" altLang="zh-CN" dirty="0"/>
              <a:t> 20GB </a:t>
            </a:r>
            <a:r>
              <a:rPr lang="zh-CN" altLang="en-US" dirty="0"/>
              <a:t>的微小型数据库存储，含数据备份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一年免费期过后，在用的</a:t>
            </a:r>
            <a:r>
              <a:rPr lang="zh-CN" altLang="en-US" dirty="0">
                <a:solidFill>
                  <a:srgbClr val="00B0F0"/>
                </a:solidFill>
              </a:rPr>
              <a:t>部分资源</a:t>
            </a:r>
            <a:r>
              <a:rPr lang="zh-CN" altLang="en-US" dirty="0"/>
              <a:t>也将进入计费范围。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1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4E1-3629-4FD8-8795-E3995E1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创建 </a:t>
            </a:r>
            <a:r>
              <a:rPr lang="en-US" altLang="zh-CN" dirty="0"/>
              <a:t>AWS </a:t>
            </a:r>
            <a:r>
              <a:rPr lang="zh-CN" altLang="en-US" dirty="0"/>
              <a:t>账号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743C-13B1-4F69-BCB6-70B33CF2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10399934" cy="41385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● 使用 </a:t>
            </a:r>
            <a:r>
              <a:rPr lang="en-US" altLang="zh-CN" dirty="0"/>
              <a:t>AWS </a:t>
            </a:r>
            <a:r>
              <a:rPr lang="zh-CN" altLang="en-US" dirty="0"/>
              <a:t>前必须先创建一个账号。需要提供</a:t>
            </a:r>
            <a:r>
              <a:rPr lang="en-US" altLang="zh-CN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一个</a:t>
            </a:r>
            <a:r>
              <a:rPr lang="zh-CN" altLang="en-US" dirty="0">
                <a:solidFill>
                  <a:srgbClr val="00B0F0"/>
                </a:solidFill>
              </a:rPr>
              <a:t>电话号码</a:t>
            </a:r>
            <a:r>
              <a:rPr lang="zh-CN" altLang="en-US" dirty="0"/>
              <a:t>，用于验证身份。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一个</a:t>
            </a:r>
            <a:r>
              <a:rPr lang="zh-CN" altLang="en-US" dirty="0">
                <a:solidFill>
                  <a:srgbClr val="00B0F0"/>
                </a:solidFill>
              </a:rPr>
              <a:t>国际信用卡</a:t>
            </a:r>
            <a:r>
              <a:rPr lang="zh-CN" altLang="en-US" dirty="0"/>
              <a:t>，用于支付账单。</a:t>
            </a:r>
            <a:endParaRPr lang="en-US" altLang="zh-CN" dirty="0"/>
          </a:p>
          <a:p>
            <a:r>
              <a:rPr lang="zh-CN" altLang="en-US" dirty="0"/>
              <a:t>● 访问 </a:t>
            </a:r>
            <a:r>
              <a:rPr lang="en-US" altLang="zh-CN" dirty="0"/>
              <a:t>AWS </a:t>
            </a:r>
            <a:r>
              <a:rPr lang="zh-CN" altLang="en-US" dirty="0"/>
              <a:t>的官网（网址是 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https://aws.amazon.com</a:t>
            </a:r>
            <a:r>
              <a:rPr lang="en-US" altLang="zh-CN" dirty="0"/>
              <a:t> </a:t>
            </a:r>
            <a:r>
              <a:rPr lang="zh-CN" altLang="en-US" dirty="0"/>
              <a:t>），按以下</a:t>
            </a:r>
            <a:r>
              <a:rPr lang="en-US" altLang="zh-CN" dirty="0"/>
              <a:t>5</a:t>
            </a:r>
            <a:r>
              <a:rPr lang="zh-CN" altLang="en-US" dirty="0"/>
              <a:t>个步骤填写并注册新账号：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电子邮件和密码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联系方式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支付方式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验证身份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选择技术支持计划</a:t>
            </a:r>
          </a:p>
          <a:p>
            <a:r>
              <a:rPr lang="zh-CN" altLang="en-US" dirty="0"/>
              <a:t>注册过程并不复杂，其中联系方式等地址信息可以填写中文。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60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1446</TotalTime>
  <Words>2153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Tw Cen MT Condensed</vt:lpstr>
      <vt:lpstr>Wingdings 3</vt:lpstr>
      <vt:lpstr>Integral</vt:lpstr>
      <vt:lpstr>云应用系统开发技术</vt:lpstr>
      <vt:lpstr>内容提要</vt:lpstr>
      <vt:lpstr>9 云平台</vt:lpstr>
      <vt:lpstr>9.1 云平台的选择</vt:lpstr>
      <vt:lpstr>9.2 亚马逊云</vt:lpstr>
      <vt:lpstr>9.2.1 初识AWS</vt:lpstr>
      <vt:lpstr>9.2.1 初识AWS</vt:lpstr>
      <vt:lpstr>9.2.1 初识AWS</vt:lpstr>
      <vt:lpstr>9.2.1 创建 AWS 账号</vt:lpstr>
      <vt:lpstr>9.2.1 创建 AWS 账号</vt:lpstr>
      <vt:lpstr>AWS 管理控制台</vt:lpstr>
      <vt:lpstr>AWS 启动实例</vt:lpstr>
      <vt:lpstr>SSH 连接</vt:lpstr>
      <vt:lpstr>9.3 微软 Azure</vt:lpstr>
      <vt:lpstr>9.3 微软 Azure</vt:lpstr>
      <vt:lpstr>9.3 微软 Azure</vt:lpstr>
      <vt:lpstr>9.3 微软 Azure</vt:lpstr>
      <vt:lpstr>9.3 微软 Azure</vt:lpstr>
      <vt:lpstr>9.3 微软 Azure</vt:lpstr>
      <vt:lpstr>9.4 阿里云</vt:lpstr>
      <vt:lpstr>9.4 阿里云</vt:lpstr>
      <vt:lpstr>9.4 阿里云</vt:lpstr>
      <vt:lpstr>9.5 其他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云应用系统开发技术</dc:title>
  <dc:creator>Yuan Bob</dc:creator>
  <cp:lastModifiedBy>Yuan Bob</cp:lastModifiedBy>
  <cp:revision>107</cp:revision>
  <dcterms:created xsi:type="dcterms:W3CDTF">2019-10-03T07:55:39Z</dcterms:created>
  <dcterms:modified xsi:type="dcterms:W3CDTF">2020-01-20T07:26:16Z</dcterms:modified>
</cp:coreProperties>
</file>