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29" r:id="rId26"/>
  </p:sldMasterIdLst>
  <p:notesMasterIdLst>
    <p:notesMasterId r:id="rId46"/>
  </p:notesMasterIdLst>
  <p:handoutMasterIdLst>
    <p:handoutMasterId r:id="rId47"/>
  </p:handoutMasterIdLst>
  <p:sldIdLst>
    <p:sldId id="284" r:id="rId27"/>
    <p:sldId id="288" r:id="rId28"/>
    <p:sldId id="261" r:id="rId29"/>
    <p:sldId id="262" r:id="rId30"/>
    <p:sldId id="289" r:id="rId31"/>
    <p:sldId id="263" r:id="rId32"/>
    <p:sldId id="291" r:id="rId33"/>
    <p:sldId id="299" r:id="rId34"/>
    <p:sldId id="290" r:id="rId35"/>
    <p:sldId id="292" r:id="rId36"/>
    <p:sldId id="293" r:id="rId37"/>
    <p:sldId id="298" r:id="rId38"/>
    <p:sldId id="294" r:id="rId39"/>
    <p:sldId id="310" r:id="rId40"/>
    <p:sldId id="295" r:id="rId41"/>
    <p:sldId id="283" r:id="rId42"/>
    <p:sldId id="297" r:id="rId43"/>
    <p:sldId id="260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812473-7E00-D335-238B-6C318D8EEF28}" name="Sun, Peng" initials="PS" userId="S::pensun@amd.com::7bd8c4ea-28ea-4a36-8101-d8e5ea38020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C95"/>
    <a:srgbClr val="000000"/>
    <a:srgbClr val="262626"/>
    <a:srgbClr val="131313"/>
    <a:srgbClr val="242428"/>
    <a:srgbClr val="19181C"/>
    <a:srgbClr val="E15310"/>
    <a:srgbClr val="006D85"/>
    <a:srgbClr val="888D91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71E06-61FD-4872-AEEF-E6378D6F05BF}" v="488" dt="2023-09-19T14:51:16.789"/>
    <p1510:client id="{323D4004-089C-4005-8180-4CFCE6D2FFBA}" v="6" dt="2023-09-20T01:25:10.180"/>
    <p1510:client id="{8A694210-94E0-FE46-BC27-021A2E2F4079}" v="203" dt="2023-09-19T16:59:20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slide" Target="slides/slide1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slide" Target="slides/slide15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Lixun" userId="e007cc8c-63df-4a98-948a-38811bad3f46" providerId="ADAL" clId="{323D4004-089C-4005-8180-4CFCE6D2FFBA}"/>
    <pc:docChg chg="undo custSel modSld sldOrd">
      <pc:chgData name="Zhang, Lixun" userId="e007cc8c-63df-4a98-948a-38811bad3f46" providerId="ADAL" clId="{323D4004-089C-4005-8180-4CFCE6D2FFBA}" dt="2023-09-20T01:25:40.902" v="14" actId="1076"/>
      <pc:docMkLst>
        <pc:docMk/>
      </pc:docMkLst>
      <pc:sldChg chg="modSp mod ord">
        <pc:chgData name="Zhang, Lixun" userId="e007cc8c-63df-4a98-948a-38811bad3f46" providerId="ADAL" clId="{323D4004-089C-4005-8180-4CFCE6D2FFBA}" dt="2023-09-20T01:25:40.902" v="14" actId="1076"/>
        <pc:sldMkLst>
          <pc:docMk/>
          <pc:sldMk cId="2434681970" sldId="310"/>
        </pc:sldMkLst>
        <pc:spChg chg="mod">
          <ac:chgData name="Zhang, Lixun" userId="e007cc8c-63df-4a98-948a-38811bad3f46" providerId="ADAL" clId="{323D4004-089C-4005-8180-4CFCE6D2FFBA}" dt="2023-09-20T01:25:37.827" v="13" actId="20577"/>
          <ac:spMkLst>
            <pc:docMk/>
            <pc:sldMk cId="2434681970" sldId="310"/>
            <ac:spMk id="4" creationId="{30F6F58A-72FD-1EA3-BE0C-19DA01D9FE58}"/>
          </ac:spMkLst>
        </pc:spChg>
        <pc:spChg chg="mod">
          <ac:chgData name="Zhang, Lixun" userId="e007cc8c-63df-4a98-948a-38811bad3f46" providerId="ADAL" clId="{323D4004-089C-4005-8180-4CFCE6D2FFBA}" dt="2023-09-20T01:25:40.902" v="14" actId="1076"/>
          <ac:spMkLst>
            <pc:docMk/>
            <pc:sldMk cId="2434681970" sldId="310"/>
            <ac:spMk id="5" creationId="{AB997C72-1911-F576-5DE2-2DE74BB58235}"/>
          </ac:spMkLst>
        </pc:spChg>
        <pc:graphicFrameChg chg="mod">
          <ac:chgData name="Zhang, Lixun" userId="e007cc8c-63df-4a98-948a-38811bad3f46" providerId="ADAL" clId="{323D4004-089C-4005-8180-4CFCE6D2FFBA}" dt="2023-09-20T01:25:10.180" v="6" actId="20577"/>
          <ac:graphicFrameMkLst>
            <pc:docMk/>
            <pc:sldMk cId="2434681970" sldId="310"/>
            <ac:graphicFrameMk id="6" creationId="{7D696387-7957-0498-5D94-80BDEECABB9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Triton/</a:t>
            </a:r>
            <a:r>
              <a:rPr lang="en-US" err="1"/>
              <a:t>rocBLAS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0.62</c:v>
                </c:pt>
                <c:pt idx="1">
                  <c:v>0.88</c:v>
                </c:pt>
                <c:pt idx="2">
                  <c:v>0.81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A-4E5D-85A3-1C892EC239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6139984"/>
        <c:axId val="1279188383"/>
      </c:barChart>
      <c:catAx>
        <c:axId val="128613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M,N,K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188383"/>
        <c:crosses val="autoZero"/>
        <c:auto val="1"/>
        <c:lblAlgn val="ctr"/>
        <c:lblOffset val="100"/>
        <c:noMultiLvlLbl val="0"/>
      </c:catAx>
      <c:valAx>
        <c:axId val="12791883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1000"/>
                </a:schemeClr>
              </a:solidFill>
              <a:prstDash val="sys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3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 </a:t>
            </a:r>
            <a:r>
              <a:rPr lang="en-US" err="1"/>
              <a:t>fwd</a:t>
            </a:r>
            <a:r>
              <a:rPr lang="en-US" baseline="0"/>
              <a:t> bs4-h48-d64, dropout=0, causal=False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Triton-MI250</c:v>
                </c:pt>
              </c:strCache>
            </c:strRef>
          </c:tx>
          <c:spPr>
            <a:solidFill>
              <a:srgbClr val="E1531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</c:numCache>
            </c:numRef>
          </c:cat>
          <c:val>
            <c:numRef>
              <c:f>Sheet1!$C$2:$C$6</c:f>
              <c:numCache>
                <c:formatCode>0</c:formatCode>
                <c:ptCount val="5"/>
                <c:pt idx="0">
                  <c:v>160.82166666666669</c:v>
                </c:pt>
                <c:pt idx="1">
                  <c:v>185.41</c:v>
                </c:pt>
                <c:pt idx="2">
                  <c:v>196.28499999999997</c:v>
                </c:pt>
                <c:pt idx="3">
                  <c:v>202.37333333333331</c:v>
                </c:pt>
                <c:pt idx="4">
                  <c:v>206.17666666666665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9-454B-A8E3-FF35F01A339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Triton-A100SXM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</c:numCache>
            </c:numRef>
          </c:cat>
          <c:val>
            <c:numRef>
              <c:f>Sheet1!$D$2:$D$6</c:f>
              <c:numCache>
                <c:formatCode>0</c:formatCode>
                <c:ptCount val="5"/>
                <c:pt idx="0">
                  <c:v>137.964</c:v>
                </c:pt>
                <c:pt idx="1">
                  <c:v>184.24599999999998</c:v>
                </c:pt>
                <c:pt idx="2">
                  <c:v>193.56599999999997</c:v>
                </c:pt>
                <c:pt idx="3">
                  <c:v>196.13200000000001</c:v>
                </c:pt>
                <c:pt idx="4">
                  <c:v>197.36599999999999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9-454B-A8E3-FF35F01A33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6139984"/>
        <c:axId val="1279188383"/>
      </c:barChart>
      <c:catAx>
        <c:axId val="128613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err="1"/>
                  <a:t>seqLen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188383"/>
        <c:crosses val="autoZero"/>
        <c:auto val="1"/>
        <c:lblAlgn val="ctr"/>
        <c:lblOffset val="100"/>
        <c:noMultiLvlLbl val="0"/>
      </c:catAx>
      <c:valAx>
        <c:axId val="1279188383"/>
        <c:scaling>
          <c:orientation val="minMax"/>
          <c:max val="22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TFLOPS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13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986A5-39F3-4B8E-981B-D615A8BD80B0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A7B3CD-2BC4-485C-81E0-B988619262D1}">
      <dgm:prSet/>
      <dgm:spPr>
        <a:xfrm>
          <a:off x="0" y="0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Support Empty Kernel</a:t>
          </a:r>
        </a:p>
      </dgm:t>
    </dgm:pt>
    <dgm:pt modelId="{A3F81DB5-9488-4A31-8E3E-308045ABABDB}" type="parTrans" cxnId="{129ABEF2-E9CD-4EC7-A999-B861D104023B}">
      <dgm:prSet/>
      <dgm:spPr/>
      <dgm:t>
        <a:bodyPr/>
        <a:lstStyle/>
        <a:p>
          <a:endParaRPr lang="en-US"/>
        </a:p>
      </dgm:t>
    </dgm:pt>
    <dgm:pt modelId="{4345D78D-253D-451B-BC87-DDF07763F4E6}" type="sibTrans" cxnId="{129ABEF2-E9CD-4EC7-A999-B861D104023B}">
      <dgm:prSet/>
      <dgm:spPr>
        <a:xfrm>
          <a:off x="8301541" y="906491"/>
          <a:ext cx="769306" cy="769306"/>
        </a:xfrm>
        <a:prstGeom prst="downArrow">
          <a:avLst>
            <a:gd name="adj1" fmla="val 55000"/>
            <a:gd name="adj2" fmla="val 45000"/>
          </a:avLst>
        </a:prstGeom>
        <a:solidFill>
          <a:srgbClr val="ED1C2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1C2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83F089A-B155-48EC-A330-EBD42AF6FFD7}">
      <dgm:prSet/>
      <dgm:spPr>
        <a:xfrm>
          <a:off x="759683" y="139873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Support base set of Triton Ops</a:t>
          </a:r>
        </a:p>
      </dgm:t>
    </dgm:pt>
    <dgm:pt modelId="{2A3AB951-B338-4CE7-BC7B-0C7748C2AD8D}" type="parTrans" cxnId="{6333CF93-E5C1-4C3A-AE83-B967D6DF173D}">
      <dgm:prSet/>
      <dgm:spPr/>
      <dgm:t>
        <a:bodyPr/>
        <a:lstStyle/>
        <a:p>
          <a:endParaRPr lang="en-US"/>
        </a:p>
      </dgm:t>
    </dgm:pt>
    <dgm:pt modelId="{4F4D2145-3693-49DE-A36F-EBCCB673B711}" type="sibTrans" cxnId="{6333CF93-E5C1-4C3A-AE83-B967D6DF173D}">
      <dgm:prSet/>
      <dgm:spPr>
        <a:xfrm>
          <a:off x="9061224" y="2305231"/>
          <a:ext cx="769306" cy="769306"/>
        </a:xfrm>
        <a:prstGeom prst="downArrow">
          <a:avLst>
            <a:gd name="adj1" fmla="val 55000"/>
            <a:gd name="adj2" fmla="val 45000"/>
          </a:avLst>
        </a:prstGeom>
        <a:solidFill>
          <a:srgbClr val="ED1C2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1C2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A9470C9-931E-400D-9975-C29B412E5ABD}">
      <dgm:prSet/>
      <dgm:spPr>
        <a:xfrm>
          <a:off x="759683" y="139873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Memory, math, creation, </a:t>
          </a:r>
          <a:r>
            <a:rPr lang="en-US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linearAlgebra</a:t>
          </a: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reduction</a:t>
          </a:r>
        </a:p>
      </dgm:t>
    </dgm:pt>
    <dgm:pt modelId="{D66D4B01-C154-4937-A651-FCF28EAFDC70}" type="parTrans" cxnId="{23862F0E-13DB-4F0C-916E-E9D8D9350229}">
      <dgm:prSet/>
      <dgm:spPr/>
      <dgm:t>
        <a:bodyPr/>
        <a:lstStyle/>
        <a:p>
          <a:endParaRPr lang="en-US"/>
        </a:p>
      </dgm:t>
    </dgm:pt>
    <dgm:pt modelId="{084B53E9-233F-4885-B08A-B7F8F98B384D}" type="sibTrans" cxnId="{23862F0E-13DB-4F0C-916E-E9D8D9350229}">
      <dgm:prSet/>
      <dgm:spPr/>
      <dgm:t>
        <a:bodyPr/>
        <a:lstStyle/>
        <a:p>
          <a:endParaRPr lang="en-US"/>
        </a:p>
      </dgm:t>
    </dgm:pt>
    <dgm:pt modelId="{DACF27AB-4D9D-4E3B-8A6C-F041A22D28AD}">
      <dgm:prSet/>
      <dgm:spPr>
        <a:xfrm>
          <a:off x="759683" y="139873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Dot via vector FMA</a:t>
          </a:r>
        </a:p>
      </dgm:t>
    </dgm:pt>
    <dgm:pt modelId="{49668986-3654-4D2E-96F8-BB4C59A338A1}" type="parTrans" cxnId="{F42B554C-D52D-42B3-A78B-8F8953E6BEE8}">
      <dgm:prSet/>
      <dgm:spPr/>
      <dgm:t>
        <a:bodyPr/>
        <a:lstStyle/>
        <a:p>
          <a:endParaRPr lang="en-US"/>
        </a:p>
      </dgm:t>
    </dgm:pt>
    <dgm:pt modelId="{CE5542DF-C46B-40A9-928B-883227592ECA}" type="sibTrans" cxnId="{F42B554C-D52D-42B3-A78B-8F8953E6BEE8}">
      <dgm:prSet/>
      <dgm:spPr/>
      <dgm:t>
        <a:bodyPr/>
        <a:lstStyle/>
        <a:p>
          <a:endParaRPr lang="en-US"/>
        </a:p>
      </dgm:t>
    </dgm:pt>
    <dgm:pt modelId="{E348E739-4F10-4DFB-9A79-E0EB11929406}">
      <dgm:prSet/>
      <dgm:spPr>
        <a:xfrm>
          <a:off x="1508028" y="279747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Enable Matrix Core support </a:t>
          </a:r>
        </a:p>
      </dgm:t>
    </dgm:pt>
    <dgm:pt modelId="{6C916207-CC27-48D6-8E93-63EBC7301D46}" type="parTrans" cxnId="{007636D3-9F41-4495-BC12-E58306A59ACC}">
      <dgm:prSet/>
      <dgm:spPr/>
      <dgm:t>
        <a:bodyPr/>
        <a:lstStyle/>
        <a:p>
          <a:endParaRPr lang="en-US"/>
        </a:p>
      </dgm:t>
    </dgm:pt>
    <dgm:pt modelId="{8DC240A5-4D4F-4C1B-9281-C91F7C63E9DA}" type="sibTrans" cxnId="{007636D3-9F41-4495-BC12-E58306A59ACC}">
      <dgm:prSet/>
      <dgm:spPr>
        <a:xfrm>
          <a:off x="9809569" y="3703970"/>
          <a:ext cx="769306" cy="769306"/>
        </a:xfrm>
        <a:prstGeom prst="downArrow">
          <a:avLst>
            <a:gd name="adj1" fmla="val 55000"/>
            <a:gd name="adj2" fmla="val 45000"/>
          </a:avLst>
        </a:prstGeom>
        <a:solidFill>
          <a:srgbClr val="ED1C2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1C2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0B99F74-F31C-46E8-B22F-FC4E5276C099}">
      <dgm:prSet/>
      <dgm:spPr>
        <a:xfrm>
          <a:off x="1508028" y="279747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dot</a:t>
          </a:r>
        </a:p>
      </dgm:t>
    </dgm:pt>
    <dgm:pt modelId="{0C4C33FE-D6ED-49D0-9BE1-0B8302586552}" type="parTrans" cxnId="{FC896A0B-7BF0-4011-8CC3-93F3544B596B}">
      <dgm:prSet/>
      <dgm:spPr/>
      <dgm:t>
        <a:bodyPr/>
        <a:lstStyle/>
        <a:p>
          <a:endParaRPr lang="en-US"/>
        </a:p>
      </dgm:t>
    </dgm:pt>
    <dgm:pt modelId="{B3223C41-A4E3-4AA1-8D02-8F91F63290A3}" type="sibTrans" cxnId="{FC896A0B-7BF0-4011-8CC3-93F3544B596B}">
      <dgm:prSet/>
      <dgm:spPr/>
      <dgm:t>
        <a:bodyPr/>
        <a:lstStyle/>
        <a:p>
          <a:endParaRPr lang="en-US"/>
        </a:p>
      </dgm:t>
    </dgm:pt>
    <dgm:pt modelId="{5CC2CF10-E251-472D-94E4-B4789695964A}">
      <dgm:prSet/>
      <dgm:spPr>
        <a:xfrm>
          <a:off x="1508028" y="279747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Char char="•"/>
          </a:pPr>
          <a:r>
            <a:rPr lang="en-US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FlashAttention</a:t>
          </a:r>
        </a:p>
      </dgm:t>
    </dgm:pt>
    <dgm:pt modelId="{85D9A0FD-4AAF-41BA-AF0B-84EED2C57E66}" type="parTrans" cxnId="{F7145CFE-B855-48C4-98A8-E2C508EAE3AA}">
      <dgm:prSet/>
      <dgm:spPr/>
      <dgm:t>
        <a:bodyPr/>
        <a:lstStyle/>
        <a:p>
          <a:endParaRPr lang="en-US"/>
        </a:p>
      </dgm:t>
    </dgm:pt>
    <dgm:pt modelId="{FD750D31-8D1C-4043-AEC5-717186880675}" type="sibTrans" cxnId="{F7145CFE-B855-48C4-98A8-E2C508EAE3AA}">
      <dgm:prSet/>
      <dgm:spPr/>
      <dgm:t>
        <a:bodyPr/>
        <a:lstStyle/>
        <a:p>
          <a:endParaRPr lang="en-US"/>
        </a:p>
      </dgm:t>
    </dgm:pt>
    <dgm:pt modelId="{6B0FC757-591C-4AD7-9785-E8745ADCB950}">
      <dgm:prSet/>
      <dgm:spPr>
        <a:xfrm>
          <a:off x="2267711" y="419621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Maximize Occupancy and Efficiency</a:t>
          </a:r>
        </a:p>
      </dgm:t>
    </dgm:pt>
    <dgm:pt modelId="{A13F62CA-DFEB-4442-94F9-E8A569E6E359}" type="parTrans" cxnId="{4CB486FD-BF59-4014-888E-1C34BBD7DDC4}">
      <dgm:prSet/>
      <dgm:spPr/>
      <dgm:t>
        <a:bodyPr/>
        <a:lstStyle/>
        <a:p>
          <a:endParaRPr lang="en-US"/>
        </a:p>
      </dgm:t>
    </dgm:pt>
    <dgm:pt modelId="{FA7E7EB9-E8D4-4DB7-804E-1AF1B9D32C5A}" type="sibTrans" cxnId="{4CB486FD-BF59-4014-888E-1C34BBD7DDC4}">
      <dgm:prSet/>
      <dgm:spPr/>
      <dgm:t>
        <a:bodyPr/>
        <a:lstStyle/>
        <a:p>
          <a:endParaRPr lang="en-US"/>
        </a:p>
      </dgm:t>
    </dgm:pt>
    <dgm:pt modelId="{911B1CC4-AC1F-4BEE-96F2-5F08C77B4863}">
      <dgm:prSet phldr="0"/>
      <dgm:spPr>
        <a:xfrm>
          <a:off x="2267711" y="419621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Increased wavefronts per CU</a:t>
          </a:r>
        </a:p>
      </dgm:t>
    </dgm:pt>
    <dgm:pt modelId="{52CB3AA2-976E-413D-8408-28FDB22D26E0}" type="parTrans" cxnId="{162148B1-6657-401A-A07C-6D3492C266EE}">
      <dgm:prSet/>
      <dgm:spPr/>
      <dgm:t>
        <a:bodyPr/>
        <a:lstStyle/>
        <a:p>
          <a:endParaRPr lang="en-US"/>
        </a:p>
      </dgm:t>
    </dgm:pt>
    <dgm:pt modelId="{EE91437B-B5A4-4F46-8F5E-7CDB678BEA89}" type="sibTrans" cxnId="{162148B1-6657-401A-A07C-6D3492C266EE}">
      <dgm:prSet/>
      <dgm:spPr/>
      <dgm:t>
        <a:bodyPr/>
        <a:lstStyle/>
        <a:p>
          <a:endParaRPr lang="en-US"/>
        </a:p>
      </dgm:t>
    </dgm:pt>
    <dgm:pt modelId="{5E8881F7-FF41-4CDC-9A55-E075DBA06761}">
      <dgm:prSet phldr="0"/>
      <dgm:spPr>
        <a:xfrm>
          <a:off x="2267711" y="419621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Pipelining</a:t>
          </a:r>
        </a:p>
      </dgm:t>
    </dgm:pt>
    <dgm:pt modelId="{D2890F8B-99D2-4813-BBDE-6F657EDA6C06}" type="parTrans" cxnId="{FFF3266D-D9A4-4C71-BA8A-BA7047100067}">
      <dgm:prSet/>
      <dgm:spPr/>
      <dgm:t>
        <a:bodyPr/>
        <a:lstStyle/>
        <a:p>
          <a:endParaRPr lang="en-US"/>
        </a:p>
      </dgm:t>
    </dgm:pt>
    <dgm:pt modelId="{05A61F0C-854B-48FF-B123-098CF717A739}" type="sibTrans" cxnId="{FFF3266D-D9A4-4C71-BA8A-BA7047100067}">
      <dgm:prSet/>
      <dgm:spPr/>
      <dgm:t>
        <a:bodyPr/>
        <a:lstStyle/>
        <a:p>
          <a:endParaRPr lang="en-US"/>
        </a:p>
      </dgm:t>
    </dgm:pt>
    <dgm:pt modelId="{2D43C348-F143-47AC-A7C7-2B29BDED3377}">
      <dgm:prSet phldr="0"/>
      <dgm:spPr>
        <a:xfrm>
          <a:off x="2267711" y="419621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Swizzling</a:t>
          </a:r>
        </a:p>
      </dgm:t>
    </dgm:pt>
    <dgm:pt modelId="{D2084F02-F2E8-4A5B-8F8A-B1A186DA626E}" type="parTrans" cxnId="{001D853F-72CC-42F0-B066-64A4D41FB499}">
      <dgm:prSet/>
      <dgm:spPr/>
      <dgm:t>
        <a:bodyPr/>
        <a:lstStyle/>
        <a:p>
          <a:endParaRPr lang="en-US"/>
        </a:p>
      </dgm:t>
    </dgm:pt>
    <dgm:pt modelId="{94ADC55E-5248-4D9A-A481-A80E7B6014C8}" type="sibTrans" cxnId="{001D853F-72CC-42F0-B066-64A4D41FB499}">
      <dgm:prSet/>
      <dgm:spPr/>
      <dgm:t>
        <a:bodyPr/>
        <a:lstStyle/>
        <a:p>
          <a:endParaRPr lang="en-US"/>
        </a:p>
      </dgm:t>
    </dgm:pt>
    <dgm:pt modelId="{3BBD3BAB-FFC3-4951-A925-13AAD89DEBDC}">
      <dgm:prSet phldr="0"/>
      <dgm:spPr>
        <a:xfrm>
          <a:off x="0" y="0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Wavefront size</a:t>
          </a:r>
        </a:p>
      </dgm:t>
    </dgm:pt>
    <dgm:pt modelId="{2435660F-ECC3-4B70-A57A-D5FE567A5E2F}" type="parTrans" cxnId="{806FC633-2FA8-46F1-9E0F-14061969E3F2}">
      <dgm:prSet/>
      <dgm:spPr/>
      <dgm:t>
        <a:bodyPr/>
        <a:lstStyle/>
        <a:p>
          <a:endParaRPr lang="en-US"/>
        </a:p>
      </dgm:t>
    </dgm:pt>
    <dgm:pt modelId="{827835B5-B338-4816-8BB6-6EA65BF94C41}" type="sibTrans" cxnId="{806FC633-2FA8-46F1-9E0F-14061969E3F2}">
      <dgm:prSet/>
      <dgm:spPr/>
      <dgm:t>
        <a:bodyPr/>
        <a:lstStyle/>
        <a:p>
          <a:endParaRPr lang="en-US"/>
        </a:p>
      </dgm:t>
    </dgm:pt>
    <dgm:pt modelId="{D6EE0FDD-48F0-4FA4-8528-53173A2BBCF8}">
      <dgm:prSet phldr="0"/>
      <dgm:spPr>
        <a:xfrm>
          <a:off x="0" y="0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Char char="•"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Kernel launcher</a:t>
          </a:r>
        </a:p>
      </dgm:t>
    </dgm:pt>
    <dgm:pt modelId="{A66D26B6-B00B-498F-B736-7C0B9DAED560}" type="parTrans" cxnId="{307B6E37-F4AD-4BC9-85F0-287F0F63BF8D}">
      <dgm:prSet/>
      <dgm:spPr/>
      <dgm:t>
        <a:bodyPr/>
        <a:lstStyle/>
        <a:p>
          <a:endParaRPr lang="en-US"/>
        </a:p>
      </dgm:t>
    </dgm:pt>
    <dgm:pt modelId="{DC98C20E-CFDA-4ABD-8DC2-1E38FBCB3888}" type="sibTrans" cxnId="{307B6E37-F4AD-4BC9-85F0-287F0F63BF8D}">
      <dgm:prSet/>
      <dgm:spPr/>
      <dgm:t>
        <a:bodyPr/>
        <a:lstStyle/>
        <a:p>
          <a:endParaRPr lang="en-US"/>
        </a:p>
      </dgm:t>
    </dgm:pt>
    <dgm:pt modelId="{8C42C7D3-3CE0-4E85-89C0-9F00812CDBA9}">
      <dgm:prSet phldr="0"/>
      <dgm:spPr>
        <a:xfrm>
          <a:off x="1508028" y="2797479"/>
          <a:ext cx="9070848" cy="1183549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buChar char="•"/>
          </a:pPr>
          <a:r>
            <a:rPr lang="en-US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Softmax</a:t>
          </a:r>
        </a:p>
      </dgm:t>
    </dgm:pt>
    <dgm:pt modelId="{1AAEEAEA-6A5E-4EBA-978C-C47996FDAA8F}" type="parTrans" cxnId="{5EB05FB7-4F75-45D9-A20D-8B1AECB0D0F3}">
      <dgm:prSet/>
      <dgm:spPr/>
      <dgm:t>
        <a:bodyPr/>
        <a:lstStyle/>
        <a:p>
          <a:endParaRPr lang="en-US"/>
        </a:p>
      </dgm:t>
    </dgm:pt>
    <dgm:pt modelId="{45244F35-6189-47FE-AB54-0A59F797439E}" type="sibTrans" cxnId="{5EB05FB7-4F75-45D9-A20D-8B1AECB0D0F3}">
      <dgm:prSet/>
      <dgm:spPr/>
      <dgm:t>
        <a:bodyPr/>
        <a:lstStyle/>
        <a:p>
          <a:endParaRPr lang="en-US"/>
        </a:p>
      </dgm:t>
    </dgm:pt>
    <dgm:pt modelId="{22E57746-3158-4B18-9707-D0835439DD07}" type="pres">
      <dgm:prSet presAssocID="{0F8986A5-39F3-4B8E-981B-D615A8BD80B0}" presName="outerComposite" presStyleCnt="0">
        <dgm:presLayoutVars>
          <dgm:chMax val="5"/>
          <dgm:dir/>
          <dgm:resizeHandles val="exact"/>
        </dgm:presLayoutVars>
      </dgm:prSet>
      <dgm:spPr/>
    </dgm:pt>
    <dgm:pt modelId="{FFDB4B34-32AC-4809-93DA-047A82E64725}" type="pres">
      <dgm:prSet presAssocID="{0F8986A5-39F3-4B8E-981B-D615A8BD80B0}" presName="dummyMaxCanvas" presStyleCnt="0">
        <dgm:presLayoutVars/>
      </dgm:prSet>
      <dgm:spPr/>
    </dgm:pt>
    <dgm:pt modelId="{BCA3AF7A-A070-4B53-B00F-370EC1851ABD}" type="pres">
      <dgm:prSet presAssocID="{0F8986A5-39F3-4B8E-981B-D615A8BD80B0}" presName="FourNodes_1" presStyleLbl="node1" presStyleIdx="0" presStyleCnt="4">
        <dgm:presLayoutVars>
          <dgm:bulletEnabled val="1"/>
        </dgm:presLayoutVars>
      </dgm:prSet>
      <dgm:spPr/>
    </dgm:pt>
    <dgm:pt modelId="{ACF5F33F-C694-4D4E-B895-C4FA8EB793A2}" type="pres">
      <dgm:prSet presAssocID="{0F8986A5-39F3-4B8E-981B-D615A8BD80B0}" presName="FourNodes_2" presStyleLbl="node1" presStyleIdx="1" presStyleCnt="4">
        <dgm:presLayoutVars>
          <dgm:bulletEnabled val="1"/>
        </dgm:presLayoutVars>
      </dgm:prSet>
      <dgm:spPr/>
    </dgm:pt>
    <dgm:pt modelId="{7E7D60D2-4052-47B2-8F18-8735B0AF08AE}" type="pres">
      <dgm:prSet presAssocID="{0F8986A5-39F3-4B8E-981B-D615A8BD80B0}" presName="FourNodes_3" presStyleLbl="node1" presStyleIdx="2" presStyleCnt="4">
        <dgm:presLayoutVars>
          <dgm:bulletEnabled val="1"/>
        </dgm:presLayoutVars>
      </dgm:prSet>
      <dgm:spPr/>
    </dgm:pt>
    <dgm:pt modelId="{B8D19816-15E4-4639-93C3-4EF7AAA85B7E}" type="pres">
      <dgm:prSet presAssocID="{0F8986A5-39F3-4B8E-981B-D615A8BD80B0}" presName="FourNodes_4" presStyleLbl="node1" presStyleIdx="3" presStyleCnt="4">
        <dgm:presLayoutVars>
          <dgm:bulletEnabled val="1"/>
        </dgm:presLayoutVars>
      </dgm:prSet>
      <dgm:spPr/>
    </dgm:pt>
    <dgm:pt modelId="{31185497-3DED-41AA-B698-4951A37AEB2F}" type="pres">
      <dgm:prSet presAssocID="{0F8986A5-39F3-4B8E-981B-D615A8BD80B0}" presName="FourConn_1-2" presStyleLbl="fgAccFollowNode1" presStyleIdx="0" presStyleCnt="3">
        <dgm:presLayoutVars>
          <dgm:bulletEnabled val="1"/>
        </dgm:presLayoutVars>
      </dgm:prSet>
      <dgm:spPr/>
    </dgm:pt>
    <dgm:pt modelId="{75F63DBA-BBD6-401B-88C4-A64D397CDED0}" type="pres">
      <dgm:prSet presAssocID="{0F8986A5-39F3-4B8E-981B-D615A8BD80B0}" presName="FourConn_2-3" presStyleLbl="fgAccFollowNode1" presStyleIdx="1" presStyleCnt="3">
        <dgm:presLayoutVars>
          <dgm:bulletEnabled val="1"/>
        </dgm:presLayoutVars>
      </dgm:prSet>
      <dgm:spPr/>
    </dgm:pt>
    <dgm:pt modelId="{79573438-1D59-4DB9-BEB0-F40E21756E8C}" type="pres">
      <dgm:prSet presAssocID="{0F8986A5-39F3-4B8E-981B-D615A8BD80B0}" presName="FourConn_3-4" presStyleLbl="fgAccFollowNode1" presStyleIdx="2" presStyleCnt="3">
        <dgm:presLayoutVars>
          <dgm:bulletEnabled val="1"/>
        </dgm:presLayoutVars>
      </dgm:prSet>
      <dgm:spPr/>
    </dgm:pt>
    <dgm:pt modelId="{A18B056F-9999-4FF0-85EB-9456BA0FD3CE}" type="pres">
      <dgm:prSet presAssocID="{0F8986A5-39F3-4B8E-981B-D615A8BD80B0}" presName="FourNodes_1_text" presStyleLbl="node1" presStyleIdx="3" presStyleCnt="4">
        <dgm:presLayoutVars>
          <dgm:bulletEnabled val="1"/>
        </dgm:presLayoutVars>
      </dgm:prSet>
      <dgm:spPr/>
    </dgm:pt>
    <dgm:pt modelId="{9F32F689-119A-4908-B106-56BCC555DD95}" type="pres">
      <dgm:prSet presAssocID="{0F8986A5-39F3-4B8E-981B-D615A8BD80B0}" presName="FourNodes_2_text" presStyleLbl="node1" presStyleIdx="3" presStyleCnt="4">
        <dgm:presLayoutVars>
          <dgm:bulletEnabled val="1"/>
        </dgm:presLayoutVars>
      </dgm:prSet>
      <dgm:spPr/>
    </dgm:pt>
    <dgm:pt modelId="{5CBC44BD-32D8-4966-AAAD-E6E47FEAC5DC}" type="pres">
      <dgm:prSet presAssocID="{0F8986A5-39F3-4B8E-981B-D615A8BD80B0}" presName="FourNodes_3_text" presStyleLbl="node1" presStyleIdx="3" presStyleCnt="4">
        <dgm:presLayoutVars>
          <dgm:bulletEnabled val="1"/>
        </dgm:presLayoutVars>
      </dgm:prSet>
      <dgm:spPr/>
    </dgm:pt>
    <dgm:pt modelId="{C6AE2D3B-8300-4635-A1B7-A93290C63A7F}" type="pres">
      <dgm:prSet presAssocID="{0F8986A5-39F3-4B8E-981B-D615A8BD80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B8BAE03-C66B-4A53-99E3-E8FC713C9E2A}" type="presOf" srcId="{3BBD3BAB-FFC3-4951-A925-13AAD89DEBDC}" destId="{BCA3AF7A-A070-4B53-B00F-370EC1851ABD}" srcOrd="0" destOrd="1" presId="urn:microsoft.com/office/officeart/2005/8/layout/vProcess5"/>
    <dgm:cxn modelId="{09B3DF03-463B-4FE7-A906-C02BECBF28A3}" type="presOf" srcId="{911B1CC4-AC1F-4BEE-96F2-5F08C77B4863}" destId="{B8D19816-15E4-4639-93C3-4EF7AAA85B7E}" srcOrd="0" destOrd="3" presId="urn:microsoft.com/office/officeart/2005/8/layout/vProcess5"/>
    <dgm:cxn modelId="{DCCC3F06-488E-44A3-902E-4954D1E611EB}" type="presOf" srcId="{3BBD3BAB-FFC3-4951-A925-13AAD89DEBDC}" destId="{A18B056F-9999-4FF0-85EB-9456BA0FD3CE}" srcOrd="1" destOrd="1" presId="urn:microsoft.com/office/officeart/2005/8/layout/vProcess5"/>
    <dgm:cxn modelId="{80A9F00A-6D30-4AE5-9C50-7333BA350C42}" type="presOf" srcId="{DACF27AB-4D9D-4E3B-8A6C-F041A22D28AD}" destId="{9F32F689-119A-4908-B106-56BCC555DD95}" srcOrd="1" destOrd="2" presId="urn:microsoft.com/office/officeart/2005/8/layout/vProcess5"/>
    <dgm:cxn modelId="{FC896A0B-7BF0-4011-8CC3-93F3544B596B}" srcId="{E348E739-4F10-4DFB-9A79-E0EB11929406}" destId="{E0B99F74-F31C-46E8-B22F-FC4E5276C099}" srcOrd="1" destOrd="0" parTransId="{0C4C33FE-D6ED-49D0-9BE1-0B8302586552}" sibTransId="{B3223C41-A4E3-4AA1-8D02-8F91F63290A3}"/>
    <dgm:cxn modelId="{23862F0E-13DB-4F0C-916E-E9D8D9350229}" srcId="{F83F089A-B155-48EC-A330-EBD42AF6FFD7}" destId="{BA9470C9-931E-400D-9975-C29B412E5ABD}" srcOrd="0" destOrd="0" parTransId="{D66D4B01-C154-4937-A651-FCF28EAFDC70}" sibTransId="{084B53E9-233F-4885-B08A-B7F8F98B384D}"/>
    <dgm:cxn modelId="{FF46D10F-7EA0-444A-A07E-7854E789F76A}" type="presOf" srcId="{F83F089A-B155-48EC-A330-EBD42AF6FFD7}" destId="{ACF5F33F-C694-4D4E-B895-C4FA8EB793A2}" srcOrd="0" destOrd="0" presId="urn:microsoft.com/office/officeart/2005/8/layout/vProcess5"/>
    <dgm:cxn modelId="{FA573510-4D32-4ECB-BB00-05DF3CE01106}" type="presOf" srcId="{2D43C348-F143-47AC-A7C7-2B29BDED3377}" destId="{C6AE2D3B-8300-4635-A1B7-A93290C63A7F}" srcOrd="1" destOrd="2" presId="urn:microsoft.com/office/officeart/2005/8/layout/vProcess5"/>
    <dgm:cxn modelId="{C22C7B1D-A8E0-44F0-95A7-F17A17C721AC}" type="presOf" srcId="{BA9470C9-931E-400D-9975-C29B412E5ABD}" destId="{ACF5F33F-C694-4D4E-B895-C4FA8EB793A2}" srcOrd="0" destOrd="1" presId="urn:microsoft.com/office/officeart/2005/8/layout/vProcess5"/>
    <dgm:cxn modelId="{718A702C-C7F9-4B02-A75E-DAABEE5FB917}" type="presOf" srcId="{DACF27AB-4D9D-4E3B-8A6C-F041A22D28AD}" destId="{ACF5F33F-C694-4D4E-B895-C4FA8EB793A2}" srcOrd="0" destOrd="2" presId="urn:microsoft.com/office/officeart/2005/8/layout/vProcess5"/>
    <dgm:cxn modelId="{849E112D-0BDC-4E4D-9E5C-FDB8151CD14E}" type="presOf" srcId="{6B0FC757-591C-4AD7-9785-E8745ADCB950}" destId="{C6AE2D3B-8300-4635-A1B7-A93290C63A7F}" srcOrd="1" destOrd="0" presId="urn:microsoft.com/office/officeart/2005/8/layout/vProcess5"/>
    <dgm:cxn modelId="{806FC633-2FA8-46F1-9E0F-14061969E3F2}" srcId="{5AA7B3CD-2BC4-485C-81E0-B988619262D1}" destId="{3BBD3BAB-FFC3-4951-A925-13AAD89DEBDC}" srcOrd="0" destOrd="0" parTransId="{2435660F-ECC3-4B70-A57A-D5FE567A5E2F}" sibTransId="{827835B5-B338-4816-8BB6-6EA65BF94C41}"/>
    <dgm:cxn modelId="{307B6E37-F4AD-4BC9-85F0-287F0F63BF8D}" srcId="{5AA7B3CD-2BC4-485C-81E0-B988619262D1}" destId="{D6EE0FDD-48F0-4FA4-8528-53173A2BBCF8}" srcOrd="1" destOrd="0" parTransId="{A66D26B6-B00B-498F-B736-7C0B9DAED560}" sibTransId="{DC98C20E-CFDA-4ABD-8DC2-1E38FBCB3888}"/>
    <dgm:cxn modelId="{5C66E13A-2C2C-4080-A41D-14EA0F6D764C}" type="presOf" srcId="{911B1CC4-AC1F-4BEE-96F2-5F08C77B4863}" destId="{C6AE2D3B-8300-4635-A1B7-A93290C63A7F}" srcOrd="1" destOrd="3" presId="urn:microsoft.com/office/officeart/2005/8/layout/vProcess5"/>
    <dgm:cxn modelId="{E30F243E-780A-47F7-B78D-6AB863A1C287}" type="presOf" srcId="{F83F089A-B155-48EC-A330-EBD42AF6FFD7}" destId="{9F32F689-119A-4908-B106-56BCC555DD95}" srcOrd="1" destOrd="0" presId="urn:microsoft.com/office/officeart/2005/8/layout/vProcess5"/>
    <dgm:cxn modelId="{001D853F-72CC-42F0-B066-64A4D41FB499}" srcId="{6B0FC757-591C-4AD7-9785-E8745ADCB950}" destId="{2D43C348-F143-47AC-A7C7-2B29BDED3377}" srcOrd="1" destOrd="0" parTransId="{D2084F02-F2E8-4A5B-8F8A-B1A186DA626E}" sibTransId="{94ADC55E-5248-4D9A-A481-A80E7B6014C8}"/>
    <dgm:cxn modelId="{D0213543-CD79-4046-95BD-14CC98A51598}" type="presOf" srcId="{8C42C7D3-3CE0-4E85-89C0-9F00812CDBA9}" destId="{5CBC44BD-32D8-4966-AAAD-E6E47FEAC5DC}" srcOrd="1" destOrd="1" presId="urn:microsoft.com/office/officeart/2005/8/layout/vProcess5"/>
    <dgm:cxn modelId="{8417E147-2D8C-4873-AC7B-1645B4D19058}" type="presOf" srcId="{5CC2CF10-E251-472D-94E4-B4789695964A}" destId="{5CBC44BD-32D8-4966-AAAD-E6E47FEAC5DC}" srcOrd="1" destOrd="3" presId="urn:microsoft.com/office/officeart/2005/8/layout/vProcess5"/>
    <dgm:cxn modelId="{36CC016A-0279-444B-AC94-DA35789AF060}" type="presOf" srcId="{6B0FC757-591C-4AD7-9785-E8745ADCB950}" destId="{B8D19816-15E4-4639-93C3-4EF7AAA85B7E}" srcOrd="0" destOrd="0" presId="urn:microsoft.com/office/officeart/2005/8/layout/vProcess5"/>
    <dgm:cxn modelId="{F42B554C-D52D-42B3-A78B-8F8953E6BEE8}" srcId="{F83F089A-B155-48EC-A330-EBD42AF6FFD7}" destId="{DACF27AB-4D9D-4E3B-8A6C-F041A22D28AD}" srcOrd="1" destOrd="0" parTransId="{49668986-3654-4D2E-96F8-BB4C59A338A1}" sibTransId="{CE5542DF-C46B-40A9-928B-883227592ECA}"/>
    <dgm:cxn modelId="{2017166D-60E9-4C51-9201-4FD77164007C}" type="presOf" srcId="{D6EE0FDD-48F0-4FA4-8528-53173A2BBCF8}" destId="{A18B056F-9999-4FF0-85EB-9456BA0FD3CE}" srcOrd="1" destOrd="2" presId="urn:microsoft.com/office/officeart/2005/8/layout/vProcess5"/>
    <dgm:cxn modelId="{FFF3266D-D9A4-4C71-BA8A-BA7047100067}" srcId="{6B0FC757-591C-4AD7-9785-E8745ADCB950}" destId="{5E8881F7-FF41-4CDC-9A55-E075DBA06761}" srcOrd="0" destOrd="0" parTransId="{D2890F8B-99D2-4813-BBDE-6F657EDA6C06}" sibTransId="{05A61F0C-854B-48FF-B123-098CF717A739}"/>
    <dgm:cxn modelId="{978AA36F-5573-4ABF-B18D-5F70C221FC64}" type="presOf" srcId="{8DC240A5-4D4F-4C1B-9281-C91F7C63E9DA}" destId="{79573438-1D59-4DB9-BEB0-F40E21756E8C}" srcOrd="0" destOrd="0" presId="urn:microsoft.com/office/officeart/2005/8/layout/vProcess5"/>
    <dgm:cxn modelId="{F900BB4F-FA92-4B90-B87A-F7026156EB34}" type="presOf" srcId="{5E8881F7-FF41-4CDC-9A55-E075DBA06761}" destId="{B8D19816-15E4-4639-93C3-4EF7AAA85B7E}" srcOrd="0" destOrd="1" presId="urn:microsoft.com/office/officeart/2005/8/layout/vProcess5"/>
    <dgm:cxn modelId="{8B481A75-1771-4771-84ED-DE9322581862}" type="presOf" srcId="{2D43C348-F143-47AC-A7C7-2B29BDED3377}" destId="{B8D19816-15E4-4639-93C3-4EF7AAA85B7E}" srcOrd="0" destOrd="2" presId="urn:microsoft.com/office/officeart/2005/8/layout/vProcess5"/>
    <dgm:cxn modelId="{070BED89-C204-48A7-99C5-FA5E18980491}" type="presOf" srcId="{E348E739-4F10-4DFB-9A79-E0EB11929406}" destId="{5CBC44BD-32D8-4966-AAAD-E6E47FEAC5DC}" srcOrd="1" destOrd="0" presId="urn:microsoft.com/office/officeart/2005/8/layout/vProcess5"/>
    <dgm:cxn modelId="{A1672D92-9B53-4414-8C14-95E2681CF634}" type="presOf" srcId="{5CC2CF10-E251-472D-94E4-B4789695964A}" destId="{7E7D60D2-4052-47B2-8F18-8735B0AF08AE}" srcOrd="0" destOrd="3" presId="urn:microsoft.com/office/officeart/2005/8/layout/vProcess5"/>
    <dgm:cxn modelId="{6333CF93-E5C1-4C3A-AE83-B967D6DF173D}" srcId="{0F8986A5-39F3-4B8E-981B-D615A8BD80B0}" destId="{F83F089A-B155-48EC-A330-EBD42AF6FFD7}" srcOrd="1" destOrd="0" parTransId="{2A3AB951-B338-4CE7-BC7B-0C7748C2AD8D}" sibTransId="{4F4D2145-3693-49DE-A36F-EBCCB673B711}"/>
    <dgm:cxn modelId="{317C72A0-9100-455B-8D5F-1283A1B1A181}" type="presOf" srcId="{4F4D2145-3693-49DE-A36F-EBCCB673B711}" destId="{75F63DBA-BBD6-401B-88C4-A64D397CDED0}" srcOrd="0" destOrd="0" presId="urn:microsoft.com/office/officeart/2005/8/layout/vProcess5"/>
    <dgm:cxn modelId="{8672D8A1-2DF6-4EB5-906E-1BF3354CCB8E}" type="presOf" srcId="{E0B99F74-F31C-46E8-B22F-FC4E5276C099}" destId="{5CBC44BD-32D8-4966-AAAD-E6E47FEAC5DC}" srcOrd="1" destOrd="2" presId="urn:microsoft.com/office/officeart/2005/8/layout/vProcess5"/>
    <dgm:cxn modelId="{85B7B8AB-CED1-4BB1-A562-5C76D14DE892}" type="presOf" srcId="{5E8881F7-FF41-4CDC-9A55-E075DBA06761}" destId="{C6AE2D3B-8300-4635-A1B7-A93290C63A7F}" srcOrd="1" destOrd="1" presId="urn:microsoft.com/office/officeart/2005/8/layout/vProcess5"/>
    <dgm:cxn modelId="{18631CAD-C330-4C3D-B0A6-97811488DF7A}" type="presOf" srcId="{5AA7B3CD-2BC4-485C-81E0-B988619262D1}" destId="{BCA3AF7A-A070-4B53-B00F-370EC1851ABD}" srcOrd="0" destOrd="0" presId="urn:microsoft.com/office/officeart/2005/8/layout/vProcess5"/>
    <dgm:cxn modelId="{AD5754AE-C670-41FB-ABC3-C436DA9733D7}" type="presOf" srcId="{5AA7B3CD-2BC4-485C-81E0-B988619262D1}" destId="{A18B056F-9999-4FF0-85EB-9456BA0FD3CE}" srcOrd="1" destOrd="0" presId="urn:microsoft.com/office/officeart/2005/8/layout/vProcess5"/>
    <dgm:cxn modelId="{162148B1-6657-401A-A07C-6D3492C266EE}" srcId="{6B0FC757-591C-4AD7-9785-E8745ADCB950}" destId="{911B1CC4-AC1F-4BEE-96F2-5F08C77B4863}" srcOrd="2" destOrd="0" parTransId="{52CB3AA2-976E-413D-8408-28FDB22D26E0}" sibTransId="{EE91437B-B5A4-4F46-8F5E-7CDB678BEA89}"/>
    <dgm:cxn modelId="{5EB05FB7-4F75-45D9-A20D-8B1AECB0D0F3}" srcId="{E348E739-4F10-4DFB-9A79-E0EB11929406}" destId="{8C42C7D3-3CE0-4E85-89C0-9F00812CDBA9}" srcOrd="0" destOrd="0" parTransId="{1AAEEAEA-6A5E-4EBA-978C-C47996FDAA8F}" sibTransId="{45244F35-6189-47FE-AB54-0A59F797439E}"/>
    <dgm:cxn modelId="{49E5F2BA-2F11-44B1-8D3A-CECF111A8B4F}" type="presOf" srcId="{BA9470C9-931E-400D-9975-C29B412E5ABD}" destId="{9F32F689-119A-4908-B106-56BCC555DD95}" srcOrd="1" destOrd="1" presId="urn:microsoft.com/office/officeart/2005/8/layout/vProcess5"/>
    <dgm:cxn modelId="{7ACE5BC8-96C5-47D7-B3D9-D2FEC9DDC5D9}" type="presOf" srcId="{4345D78D-253D-451B-BC87-DDF07763F4E6}" destId="{31185497-3DED-41AA-B698-4951A37AEB2F}" srcOrd="0" destOrd="0" presId="urn:microsoft.com/office/officeart/2005/8/layout/vProcess5"/>
    <dgm:cxn modelId="{2E6ADFCC-C0A9-46D0-A44E-00F308FFB81E}" type="presOf" srcId="{0F8986A5-39F3-4B8E-981B-D615A8BD80B0}" destId="{22E57746-3158-4B18-9707-D0835439DD07}" srcOrd="0" destOrd="0" presId="urn:microsoft.com/office/officeart/2005/8/layout/vProcess5"/>
    <dgm:cxn modelId="{007636D3-9F41-4495-BC12-E58306A59ACC}" srcId="{0F8986A5-39F3-4B8E-981B-D615A8BD80B0}" destId="{E348E739-4F10-4DFB-9A79-E0EB11929406}" srcOrd="2" destOrd="0" parTransId="{6C916207-CC27-48D6-8E93-63EBC7301D46}" sibTransId="{8DC240A5-4D4F-4C1B-9281-C91F7C63E9DA}"/>
    <dgm:cxn modelId="{130540D3-F45C-4CFA-9B5F-B55BF7DBD523}" type="presOf" srcId="{E0B99F74-F31C-46E8-B22F-FC4E5276C099}" destId="{7E7D60D2-4052-47B2-8F18-8735B0AF08AE}" srcOrd="0" destOrd="2" presId="urn:microsoft.com/office/officeart/2005/8/layout/vProcess5"/>
    <dgm:cxn modelId="{87B83AE7-8B4C-498C-BEF4-667C2852331C}" type="presOf" srcId="{D6EE0FDD-48F0-4FA4-8528-53173A2BBCF8}" destId="{BCA3AF7A-A070-4B53-B00F-370EC1851ABD}" srcOrd="0" destOrd="2" presId="urn:microsoft.com/office/officeart/2005/8/layout/vProcess5"/>
    <dgm:cxn modelId="{129ABEF2-E9CD-4EC7-A999-B861D104023B}" srcId="{0F8986A5-39F3-4B8E-981B-D615A8BD80B0}" destId="{5AA7B3CD-2BC4-485C-81E0-B988619262D1}" srcOrd="0" destOrd="0" parTransId="{A3F81DB5-9488-4A31-8E3E-308045ABABDB}" sibTransId="{4345D78D-253D-451B-BC87-DDF07763F4E6}"/>
    <dgm:cxn modelId="{C2328DF4-F939-42CF-9D30-DEC2BA70CA2F}" type="presOf" srcId="{8C42C7D3-3CE0-4E85-89C0-9F00812CDBA9}" destId="{7E7D60D2-4052-47B2-8F18-8735B0AF08AE}" srcOrd="0" destOrd="1" presId="urn:microsoft.com/office/officeart/2005/8/layout/vProcess5"/>
    <dgm:cxn modelId="{D2CEBFF9-12A0-4C86-90E8-A8048CCD2334}" type="presOf" srcId="{E348E739-4F10-4DFB-9A79-E0EB11929406}" destId="{7E7D60D2-4052-47B2-8F18-8735B0AF08AE}" srcOrd="0" destOrd="0" presId="urn:microsoft.com/office/officeart/2005/8/layout/vProcess5"/>
    <dgm:cxn modelId="{4CB486FD-BF59-4014-888E-1C34BBD7DDC4}" srcId="{0F8986A5-39F3-4B8E-981B-D615A8BD80B0}" destId="{6B0FC757-591C-4AD7-9785-E8745ADCB950}" srcOrd="3" destOrd="0" parTransId="{A13F62CA-DFEB-4442-94F9-E8A569E6E359}" sibTransId="{FA7E7EB9-E8D4-4DB7-804E-1AF1B9D32C5A}"/>
    <dgm:cxn modelId="{F7145CFE-B855-48C4-98A8-E2C508EAE3AA}" srcId="{E348E739-4F10-4DFB-9A79-E0EB11929406}" destId="{5CC2CF10-E251-472D-94E4-B4789695964A}" srcOrd="2" destOrd="0" parTransId="{85D9A0FD-4AAF-41BA-AF0B-84EED2C57E66}" sibTransId="{FD750D31-8D1C-4043-AEC5-717186880675}"/>
    <dgm:cxn modelId="{475ED7FC-4650-4E97-AC4E-D61386A9FAFD}" type="presParOf" srcId="{22E57746-3158-4B18-9707-D0835439DD07}" destId="{FFDB4B34-32AC-4809-93DA-047A82E64725}" srcOrd="0" destOrd="0" presId="urn:microsoft.com/office/officeart/2005/8/layout/vProcess5"/>
    <dgm:cxn modelId="{76186499-C8E2-4BB2-B997-CBDBAD42896A}" type="presParOf" srcId="{22E57746-3158-4B18-9707-D0835439DD07}" destId="{BCA3AF7A-A070-4B53-B00F-370EC1851ABD}" srcOrd="1" destOrd="0" presId="urn:microsoft.com/office/officeart/2005/8/layout/vProcess5"/>
    <dgm:cxn modelId="{388E697F-948D-4DBA-871E-5B9B7BBCB556}" type="presParOf" srcId="{22E57746-3158-4B18-9707-D0835439DD07}" destId="{ACF5F33F-C694-4D4E-B895-C4FA8EB793A2}" srcOrd="2" destOrd="0" presId="urn:microsoft.com/office/officeart/2005/8/layout/vProcess5"/>
    <dgm:cxn modelId="{C18DF5C1-E8DD-4837-934B-FE1CC5F21B51}" type="presParOf" srcId="{22E57746-3158-4B18-9707-D0835439DD07}" destId="{7E7D60D2-4052-47B2-8F18-8735B0AF08AE}" srcOrd="3" destOrd="0" presId="urn:microsoft.com/office/officeart/2005/8/layout/vProcess5"/>
    <dgm:cxn modelId="{AEA4BC9B-A686-4CAF-9184-1096F8738194}" type="presParOf" srcId="{22E57746-3158-4B18-9707-D0835439DD07}" destId="{B8D19816-15E4-4639-93C3-4EF7AAA85B7E}" srcOrd="4" destOrd="0" presId="urn:microsoft.com/office/officeart/2005/8/layout/vProcess5"/>
    <dgm:cxn modelId="{A48FE003-2174-4825-9C85-BEC446B629D7}" type="presParOf" srcId="{22E57746-3158-4B18-9707-D0835439DD07}" destId="{31185497-3DED-41AA-B698-4951A37AEB2F}" srcOrd="5" destOrd="0" presId="urn:microsoft.com/office/officeart/2005/8/layout/vProcess5"/>
    <dgm:cxn modelId="{0B75FFB9-BCC3-469C-81B3-D92871B4BBD1}" type="presParOf" srcId="{22E57746-3158-4B18-9707-D0835439DD07}" destId="{75F63DBA-BBD6-401B-88C4-A64D397CDED0}" srcOrd="6" destOrd="0" presId="urn:microsoft.com/office/officeart/2005/8/layout/vProcess5"/>
    <dgm:cxn modelId="{A4A7E2BC-58F5-4807-96BA-3E11946DC9B4}" type="presParOf" srcId="{22E57746-3158-4B18-9707-D0835439DD07}" destId="{79573438-1D59-4DB9-BEB0-F40E21756E8C}" srcOrd="7" destOrd="0" presId="urn:microsoft.com/office/officeart/2005/8/layout/vProcess5"/>
    <dgm:cxn modelId="{01BDC1F0-8A45-4150-BC3E-E03D079D8F5C}" type="presParOf" srcId="{22E57746-3158-4B18-9707-D0835439DD07}" destId="{A18B056F-9999-4FF0-85EB-9456BA0FD3CE}" srcOrd="8" destOrd="0" presId="urn:microsoft.com/office/officeart/2005/8/layout/vProcess5"/>
    <dgm:cxn modelId="{EDEC4342-28A5-46C3-A96E-4666707D90D6}" type="presParOf" srcId="{22E57746-3158-4B18-9707-D0835439DD07}" destId="{9F32F689-119A-4908-B106-56BCC555DD95}" srcOrd="9" destOrd="0" presId="urn:microsoft.com/office/officeart/2005/8/layout/vProcess5"/>
    <dgm:cxn modelId="{24142B3C-F15D-4633-958D-64FCD885D97A}" type="presParOf" srcId="{22E57746-3158-4B18-9707-D0835439DD07}" destId="{5CBC44BD-32D8-4966-AAAD-E6E47FEAC5DC}" srcOrd="10" destOrd="0" presId="urn:microsoft.com/office/officeart/2005/8/layout/vProcess5"/>
    <dgm:cxn modelId="{6E8C9FB9-45B2-471F-AE97-C7095692C426}" type="presParOf" srcId="{22E57746-3158-4B18-9707-D0835439DD07}" destId="{C6AE2D3B-8300-4635-A1B7-A93290C63A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3AF7A-A070-4B53-B00F-370EC1851ABD}">
      <dsp:nvSpPr>
        <dsp:cNvPr id="0" name=""/>
        <dsp:cNvSpPr/>
      </dsp:nvSpPr>
      <dsp:spPr>
        <a:xfrm>
          <a:off x="0" y="0"/>
          <a:ext cx="8940795" cy="1123191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Support Empty Kernel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Wavefront size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Kernel launcher</a:t>
          </a:r>
        </a:p>
      </dsp:txBody>
      <dsp:txXfrm>
        <a:off x="32897" y="32897"/>
        <a:ext cx="7633874" cy="1057397"/>
      </dsp:txXfrm>
    </dsp:sp>
    <dsp:sp modelId="{ACF5F33F-C694-4D4E-B895-C4FA8EB793A2}">
      <dsp:nvSpPr>
        <dsp:cNvPr id="0" name=""/>
        <dsp:cNvSpPr/>
      </dsp:nvSpPr>
      <dsp:spPr>
        <a:xfrm>
          <a:off x="748791" y="1327407"/>
          <a:ext cx="8940795" cy="1123191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Support base set of Triton Ops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Memory, math, creation, </a:t>
          </a:r>
          <a:r>
            <a:rPr lang="en-US" sz="1200" kern="120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linearAlgebra</a:t>
          </a: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reduction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Dot via vector FMA</a:t>
          </a:r>
        </a:p>
      </dsp:txBody>
      <dsp:txXfrm>
        <a:off x="781688" y="1360304"/>
        <a:ext cx="7396135" cy="1057397"/>
      </dsp:txXfrm>
    </dsp:sp>
    <dsp:sp modelId="{7E7D60D2-4052-47B2-8F18-8735B0AF08AE}">
      <dsp:nvSpPr>
        <dsp:cNvPr id="0" name=""/>
        <dsp:cNvSpPr/>
      </dsp:nvSpPr>
      <dsp:spPr>
        <a:xfrm>
          <a:off x="1486407" y="2654815"/>
          <a:ext cx="8940795" cy="1123191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Enable Matrix Core support 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Softmax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FlashAttention</a:t>
          </a:r>
        </a:p>
      </dsp:txBody>
      <dsp:txXfrm>
        <a:off x="1519304" y="2687712"/>
        <a:ext cx="7407311" cy="1057397"/>
      </dsp:txXfrm>
    </dsp:sp>
    <dsp:sp modelId="{B8D19816-15E4-4639-93C3-4EF7AAA85B7E}">
      <dsp:nvSpPr>
        <dsp:cNvPr id="0" name=""/>
        <dsp:cNvSpPr/>
      </dsp:nvSpPr>
      <dsp:spPr>
        <a:xfrm>
          <a:off x="2235198" y="3982223"/>
          <a:ext cx="8940795" cy="1123191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Maximize Occupancy and Efficiency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Pipelining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Swizzling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Increased wavefronts per CU</a:t>
          </a:r>
        </a:p>
      </dsp:txBody>
      <dsp:txXfrm>
        <a:off x="2268095" y="4015120"/>
        <a:ext cx="7396135" cy="1057397"/>
      </dsp:txXfrm>
    </dsp:sp>
    <dsp:sp modelId="{31185497-3DED-41AA-B698-4951A37AEB2F}">
      <dsp:nvSpPr>
        <dsp:cNvPr id="0" name=""/>
        <dsp:cNvSpPr/>
      </dsp:nvSpPr>
      <dsp:spPr>
        <a:xfrm>
          <a:off x="8210720" y="860262"/>
          <a:ext cx="730074" cy="730074"/>
        </a:xfrm>
        <a:prstGeom prst="downArrow">
          <a:avLst>
            <a:gd name="adj1" fmla="val 55000"/>
            <a:gd name="adj2" fmla="val 45000"/>
          </a:avLst>
        </a:prstGeom>
        <a:solidFill>
          <a:srgbClr val="ED1C2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1C2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8374987" y="860262"/>
        <a:ext cx="401540" cy="549381"/>
      </dsp:txXfrm>
    </dsp:sp>
    <dsp:sp modelId="{75F63DBA-BBD6-401B-88C4-A64D397CDED0}">
      <dsp:nvSpPr>
        <dsp:cNvPr id="0" name=""/>
        <dsp:cNvSpPr/>
      </dsp:nvSpPr>
      <dsp:spPr>
        <a:xfrm>
          <a:off x="8959512" y="2187670"/>
          <a:ext cx="730074" cy="730074"/>
        </a:xfrm>
        <a:prstGeom prst="downArrow">
          <a:avLst>
            <a:gd name="adj1" fmla="val 55000"/>
            <a:gd name="adj2" fmla="val 45000"/>
          </a:avLst>
        </a:prstGeom>
        <a:solidFill>
          <a:srgbClr val="ED1C2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1C2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9123779" y="2187670"/>
        <a:ext cx="401540" cy="549381"/>
      </dsp:txXfrm>
    </dsp:sp>
    <dsp:sp modelId="{79573438-1D59-4DB9-BEB0-F40E21756E8C}">
      <dsp:nvSpPr>
        <dsp:cNvPr id="0" name=""/>
        <dsp:cNvSpPr/>
      </dsp:nvSpPr>
      <dsp:spPr>
        <a:xfrm>
          <a:off x="9697128" y="3515078"/>
          <a:ext cx="730074" cy="730074"/>
        </a:xfrm>
        <a:prstGeom prst="downArrow">
          <a:avLst>
            <a:gd name="adj1" fmla="val 55000"/>
            <a:gd name="adj2" fmla="val 45000"/>
          </a:avLst>
        </a:prstGeom>
        <a:solidFill>
          <a:srgbClr val="ED1C24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1C2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9861395" y="3515078"/>
        <a:ext cx="401540" cy="54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7">
            <a:extLst>
              <a:ext uri="{FF2B5EF4-FFF2-40B4-BE49-F238E27FC236}">
                <a16:creationId xmlns:a16="http://schemas.microsoft.com/office/drawing/2014/main" id="{6D9F846D-2CFB-BC42-A87F-3BBAB17363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88408BE6-8E91-914D-8FB2-836E9E3F52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053A4A9A-59E9-FE4E-8C48-82287B8CF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9/19/2023 8:25 PM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CC6F94-A19F-3C4E-B299-330922AF66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6842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9/19/2023 8:24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107052"/>
            <a:ext cx="5486400" cy="43511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67" rtl="0" eaLnBrk="1" latinLnBrk="0" hangingPunct="1">
      <a:lnSpc>
        <a:spcPct val="90000"/>
      </a:lnSpc>
      <a:spcAft>
        <a:spcPts val="333"/>
      </a:spcAft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1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21536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D4C3E2-3CE7-EA80-DFF0-91F7D4F06C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26065288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8856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23914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 userDrawn="1">
          <p15:clr>
            <a:srgbClr val="5ACBF0"/>
          </p15:clr>
        </p15:guide>
        <p15:guide id="8" orient="horz" pos="3648" userDrawn="1">
          <p15:clr>
            <a:srgbClr val="5ACBF0"/>
          </p15:clr>
        </p15:guide>
        <p15:guide id="10" pos="3720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52" userDrawn="1">
          <p15:clr>
            <a:srgbClr val="A4A3A4"/>
          </p15:clr>
        </p15:guide>
        <p15:guide id="14" orient="horz" pos="1440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00493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D67B8-90AB-642F-D3C2-79B0D7999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B2658-BBE5-FF50-3A49-A12C7B1EA044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80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29556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76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227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486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 userDrawn="1">
          <p15:clr>
            <a:srgbClr val="5ACBF0"/>
          </p15:clr>
        </p15:guide>
        <p15:guide id="11" orient="horz" pos="127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005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357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365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 userDrawn="1">
          <p15:clr>
            <a:srgbClr val="5ACBF0"/>
          </p15:clr>
        </p15:guide>
        <p15:guide id="11" orient="horz" pos="245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63317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35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2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3A967-0FBB-34B4-4FB2-6A371308B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 userDrawn="1">
          <p15:clr>
            <a:srgbClr val="5ACBF0"/>
          </p15:clr>
        </p15:guide>
        <p15:guide id="4" orient="horz" pos="2364" userDrawn="1">
          <p15:clr>
            <a:srgbClr val="5ACBF0"/>
          </p15:clr>
        </p15:guide>
        <p15:guide id="5" pos="3840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31CD76-3727-5C5A-936C-21E39A69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7B108C-113D-497F-670A-DDAF72E893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A3218-9FBC-D7FF-A0AC-D9847C153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814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42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8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9C228-A98B-B784-A41C-3C84AE53BD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91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4536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 userDrawn="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 userDrawn="1">
          <p15:clr>
            <a:srgbClr val="5ACBF0"/>
          </p15:clr>
        </p15:guide>
        <p15:guide id="29" orient="horz" pos="232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7773B8-9BA9-711F-EB8B-F0AE5A2A58D1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B59D22C-35B6-475D-EC77-D8E7006785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90500" y="190500"/>
            <a:ext cx="4492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[Public]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20" r:id="rId1"/>
    <p:sldLayoutId id="2147484926" r:id="rId2"/>
    <p:sldLayoutId id="2147484928" r:id="rId3"/>
    <p:sldLayoutId id="2147484710" r:id="rId4"/>
    <p:sldLayoutId id="2147484240" r:id="rId5"/>
    <p:sldLayoutId id="2147484736" r:id="rId6"/>
    <p:sldLayoutId id="2147484474" r:id="rId7"/>
    <p:sldLayoutId id="2147484639" r:id="rId8"/>
    <p:sldLayoutId id="2147484603" r:id="rId9"/>
    <p:sldLayoutId id="2147484919" r:id="rId10"/>
    <p:sldLayoutId id="2147484751" r:id="rId11"/>
    <p:sldLayoutId id="2147484914" r:id="rId12"/>
    <p:sldLayoutId id="2147484835" r:id="rId13"/>
    <p:sldLayoutId id="2147484929" r:id="rId14"/>
    <p:sldLayoutId id="2147484836" r:id="rId15"/>
    <p:sldLayoutId id="2147484837" r:id="rId16"/>
    <p:sldLayoutId id="2147484838" r:id="rId17"/>
    <p:sldLayoutId id="2147484923" r:id="rId18"/>
    <p:sldLayoutId id="2147484925" r:id="rId19"/>
    <p:sldLayoutId id="2147484839" r:id="rId20"/>
    <p:sldLayoutId id="2147484922" r:id="rId21"/>
    <p:sldLayoutId id="2147484783" r:id="rId22"/>
    <p:sldLayoutId id="2147484784" r:id="rId23"/>
    <p:sldLayoutId id="2147484787" r:id="rId24"/>
    <p:sldLayoutId id="2147484249" r:id="rId25"/>
    <p:sldLayoutId id="2147484927" r:id="rId26"/>
    <p:sldLayoutId id="2147484671" r:id="rId27"/>
    <p:sldLayoutId id="2147484585" r:id="rId28"/>
    <p:sldLayoutId id="2147484924" r:id="rId29"/>
    <p:sldLayoutId id="2147484299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OCmSoftwarePlatform/triton" TargetMode="External"/><Relationship Id="rId2" Type="http://schemas.openxmlformats.org/officeDocument/2006/relationships/hyperlink" Target="https://github.com/openai/triton/pull/198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8.xml"/><Relationship Id="rId7" Type="http://schemas.openxmlformats.org/officeDocument/2006/relationships/diagramColors" Target="../diagrams/colors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ai/triton/tree/main/third_party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4D9CA-F34A-7824-0DAE-1C328DB2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BRINGING TRITON TO AMD GPUs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439E4-7F4F-D558-D4BA-B20CC0A9D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0260" y="3875650"/>
            <a:ext cx="6244332" cy="276999"/>
          </a:xfrm>
        </p:spPr>
        <p:txBody>
          <a:bodyPr/>
          <a:lstStyle/>
          <a:p>
            <a:r>
              <a:rPr lang="en-US"/>
              <a:t>Jason </a:t>
            </a:r>
            <a:r>
              <a:rPr lang="en-US" err="1"/>
              <a:t>Furmanek</a:t>
            </a:r>
            <a:r>
              <a:rPr lang="en-US"/>
              <a:t>, Lixun Zhang</a:t>
            </a:r>
          </a:p>
        </p:txBody>
      </p:sp>
    </p:spTree>
    <p:extLst>
      <p:ext uri="{BB962C8B-B14F-4D97-AF65-F5344CB8AC3E}">
        <p14:creationId xmlns:p14="http://schemas.microsoft.com/office/powerpoint/2010/main" val="28590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68D7-56D2-1E8C-C48F-AA3CCF48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pipelining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534C4B7-492E-99D7-395F-DA9BCBDFDFAB}"/>
              </a:ext>
            </a:extLst>
          </p:cNvPr>
          <p:cNvSpPr txBox="1">
            <a:spLocks/>
          </p:cNvSpPr>
          <p:nvPr/>
        </p:nvSpPr>
        <p:spPr>
          <a:xfrm>
            <a:off x="588263" y="1266580"/>
            <a:ext cx="5674392" cy="17588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One buffer in LDS, more buffers in VGPRs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compute contains </a:t>
            </a:r>
            <a:r>
              <a:rPr lang="en-US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LDS_read</a:t>
            </a:r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mfma</a:t>
            </a:r>
            <a:endParaRPr lang="en-US">
              <a:solidFill>
                <a:schemeClr val="tx1"/>
              </a:solidFill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It always starts with data in LDS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One or more compute and </a:t>
            </a:r>
            <a:r>
              <a:rPr lang="en-US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global_load</a:t>
            </a:r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are overlapped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Save LDS, but increase register pressure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0BA61-15DB-A80A-383C-71879064EDD8}"/>
              </a:ext>
            </a:extLst>
          </p:cNvPr>
          <p:cNvGrpSpPr/>
          <p:nvPr/>
        </p:nvGrpSpPr>
        <p:grpSpPr>
          <a:xfrm>
            <a:off x="6897704" y="946393"/>
            <a:ext cx="4826380" cy="4344698"/>
            <a:chOff x="2006600" y="2821743"/>
            <a:chExt cx="4398962" cy="3959937"/>
          </a:xfrm>
        </p:grpSpPr>
        <p:pic>
          <p:nvPicPr>
            <p:cNvPr id="5" name="Picture 4" descr="A chart with different colored squares&#10;&#10;Description automatically generated">
              <a:extLst>
                <a:ext uri="{FF2B5EF4-FFF2-40B4-BE49-F238E27FC236}">
                  <a16:creationId xmlns:a16="http://schemas.microsoft.com/office/drawing/2014/main" id="{558481B9-5010-D407-7DEC-58E18826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600" y="3191075"/>
              <a:ext cx="4398962" cy="35906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43BFA2-ABD6-09C6-02DA-518785189E00}"/>
                </a:ext>
              </a:extLst>
            </p:cNvPr>
            <p:cNvSpPr txBox="1"/>
            <p:nvPr/>
          </p:nvSpPr>
          <p:spPr>
            <a:xfrm>
              <a:off x="3226742" y="2821743"/>
              <a:ext cx="2220480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/>
                <a:t>2 stages </a:t>
              </a:r>
              <a:r>
                <a:rPr lang="en-US">
                  <a:sym typeface="Wingdings" panose="05000000000000000000" pitchFamily="2" charset="2"/>
                </a:rPr>
                <a:t> 1 VGPR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3477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1505-6B95-9CF3-5D8B-98A2C47B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More optimizations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3B74886-C70E-E2DB-A918-1172536DCF8A}"/>
              </a:ext>
            </a:extLst>
          </p:cNvPr>
          <p:cNvSpPr txBox="1">
            <a:spLocks/>
          </p:cNvSpPr>
          <p:nvPr/>
        </p:nvSpPr>
        <p:spPr>
          <a:xfrm>
            <a:off x="588263" y="1300135"/>
            <a:ext cx="10322592" cy="19813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Keep Q in registers for small </a:t>
            </a:r>
            <a:r>
              <a:rPr lang="en-US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head_dim</a:t>
            </a:r>
            <a:endParaRPr lang="en-US">
              <a:solidFill>
                <a:schemeClr val="tx1"/>
              </a:solidFill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Keep wavefronts vertically stacked, (i.e., </a:t>
            </a:r>
            <a:r>
              <a:rPr lang="en-US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warpsPerCTA</a:t>
            </a:r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={n, 1})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Reorder pointer arithmetic to maximize global load vector length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Tune waves-per-</a:t>
            </a:r>
            <a:r>
              <a:rPr lang="en-US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eu</a:t>
            </a:r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attribute</a:t>
            </a: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It can limit the number of registers used by each wavefront, spilling can happen</a:t>
            </a: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It can increase the number of wavefronts running concurrently</a:t>
            </a:r>
          </a:p>
          <a:p>
            <a:pPr fontAlgn="auto"/>
            <a:endParaRPr lang="en-US">
              <a:solidFill>
                <a:schemeClr val="tx1"/>
              </a:solidFill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 fontAlgn="auto"/>
            <a:endParaRPr lang="en-US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3707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72D0-E278-4F26-8440-B0651327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Performance on AMD Instinct GPUs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879605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8FCF-589C-2BB0-4C0F-C3A44A83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Performance with AMD Instinct MI250 --- GEMM</a:t>
            </a:r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A59EE58-D376-EF29-56C8-C46D96A95D3E}"/>
              </a:ext>
            </a:extLst>
          </p:cNvPr>
          <p:cNvSpPr txBox="1">
            <a:spLocks/>
          </p:cNvSpPr>
          <p:nvPr/>
        </p:nvSpPr>
        <p:spPr>
          <a:xfrm>
            <a:off x="588263" y="1300135"/>
            <a:ext cx="4054075" cy="31551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Dense GEMM for M=N=K=1024 ~ 8192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Larger gap with small GEMMs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We have more optimizations on the Todo list</a:t>
            </a:r>
          </a:p>
          <a:p>
            <a:pPr lvl="1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Store </a:t>
            </a:r>
            <a:r>
              <a:rPr lang="en-US" sz="160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mfmaEncodingAttr</a:t>
            </a:r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directly to global memory without going to LDS</a:t>
            </a:r>
          </a:p>
          <a:p>
            <a:pPr lvl="1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Control wavefronts scheduling at finer granularity</a:t>
            </a:r>
          </a:p>
          <a:p>
            <a:pPr lvl="1" fontAlgn="auto"/>
            <a:endParaRPr lang="en-US"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82EF29-EF78-75E3-B479-293199B5B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477865"/>
              </p:ext>
            </p:extLst>
          </p:nvPr>
        </p:nvGraphicFramePr>
        <p:xfrm>
          <a:off x="4642338" y="1538844"/>
          <a:ext cx="7351632" cy="4901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8995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6F58A-72FD-1EA3-BE0C-19DA01D9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0" y="591791"/>
            <a:ext cx="11015651" cy="430887"/>
          </a:xfrm>
        </p:spPr>
        <p:txBody>
          <a:bodyPr/>
          <a:lstStyle/>
          <a:p>
            <a:r>
              <a:rPr lang="en-US" sz="2800" dirty="0"/>
              <a:t>Performance with AMD Instinct MI250 --- Flash </a:t>
            </a:r>
            <a:r>
              <a:rPr lang="en-US" dirty="0"/>
              <a:t>a</a:t>
            </a:r>
            <a:r>
              <a:rPr lang="en-US" sz="2800" dirty="0"/>
              <a:t>ttention </a:t>
            </a:r>
            <a:r>
              <a:rPr lang="en-US" sz="2800" dirty="0" err="1"/>
              <a:t>fwd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997C72-1911-F576-5DE2-2DE74BB58235}"/>
              </a:ext>
            </a:extLst>
          </p:cNvPr>
          <p:cNvSpPr txBox="1">
            <a:spLocks/>
          </p:cNvSpPr>
          <p:nvPr/>
        </p:nvSpPr>
        <p:spPr>
          <a:xfrm>
            <a:off x="588110" y="1434370"/>
            <a:ext cx="4214362" cy="49010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>
                <a:cs typeface="Calibri"/>
                <a:sym typeface="Wingdings" panose="05000000000000000000" pitchFamily="2" charset="2"/>
              </a:rPr>
              <a:t>Standalone flash attention forward kernel performance (triton tutorial)</a:t>
            </a:r>
          </a:p>
          <a:p>
            <a:pPr marL="513715" lvl="1" indent="-285750"/>
            <a:r>
              <a:rPr lang="en-US" err="1">
                <a:cs typeface="Calibri"/>
                <a:sym typeface="Wingdings" panose="05000000000000000000" pitchFamily="2" charset="2"/>
              </a:rPr>
              <a:t>Batchsize</a:t>
            </a:r>
            <a:r>
              <a:rPr lang="en-US">
                <a:cs typeface="Calibri"/>
                <a:sym typeface="Wingdings" panose="05000000000000000000" pitchFamily="2" charset="2"/>
              </a:rPr>
              <a:t>=4, </a:t>
            </a:r>
            <a:r>
              <a:rPr lang="en-US" err="1">
                <a:cs typeface="Calibri"/>
                <a:sym typeface="Wingdings" panose="05000000000000000000" pitchFamily="2" charset="2"/>
              </a:rPr>
              <a:t>nheads</a:t>
            </a:r>
            <a:r>
              <a:rPr lang="en-US">
                <a:cs typeface="Calibri"/>
                <a:sym typeface="Wingdings" panose="05000000000000000000" pitchFamily="2" charset="2"/>
              </a:rPr>
              <a:t>=48, </a:t>
            </a:r>
            <a:r>
              <a:rPr lang="en-US" err="1">
                <a:cs typeface="Calibri"/>
                <a:sym typeface="Wingdings" panose="05000000000000000000" pitchFamily="2" charset="2"/>
              </a:rPr>
              <a:t>head_dim</a:t>
            </a:r>
            <a:r>
              <a:rPr lang="en-US">
                <a:cs typeface="Calibri"/>
                <a:sym typeface="Wingdings" panose="05000000000000000000" pitchFamily="2" charset="2"/>
              </a:rPr>
              <a:t>=64</a:t>
            </a:r>
            <a:endParaRPr lang="en-US">
              <a:cs typeface="Calibri"/>
            </a:endParaRPr>
          </a:p>
          <a:p>
            <a:pPr marL="513715" lvl="1" indent="-285750"/>
            <a:r>
              <a:rPr lang="en-US">
                <a:cs typeface="Calibri"/>
                <a:sym typeface="Wingdings" panose="05000000000000000000" pitchFamily="2" charset="2"/>
              </a:rPr>
              <a:t>dropout=0, causal=False</a:t>
            </a:r>
            <a:endParaRPr lang="en-US">
              <a:cs typeface="Calibri"/>
            </a:endParaRPr>
          </a:p>
          <a:p>
            <a:pPr marL="285115" indent="-285750"/>
            <a:r>
              <a:rPr lang="en-US" sz="1600">
                <a:cs typeface="Calibri"/>
                <a:sym typeface="Wingdings" panose="05000000000000000000" pitchFamily="2" charset="2"/>
              </a:rPr>
              <a:t>NVIDIA DGXA100</a:t>
            </a:r>
            <a:endParaRPr lang="en-US" sz="1600">
              <a:cs typeface="Calibri"/>
            </a:endParaRPr>
          </a:p>
          <a:p>
            <a:pPr marL="513715" lvl="1" indent="-285750"/>
            <a:r>
              <a:rPr lang="en-US">
                <a:cs typeface="Calibri"/>
                <a:sym typeface="Wingdings" panose="05000000000000000000" pitchFamily="2" charset="2"/>
              </a:rPr>
              <a:t>CPU: 2xAMD EPYC 7742 64-core</a:t>
            </a:r>
            <a:endParaRPr lang="en-US">
              <a:cs typeface="Calibri"/>
            </a:endParaRPr>
          </a:p>
          <a:p>
            <a:pPr marL="513715" lvl="1" indent="-285750"/>
            <a:r>
              <a:rPr lang="en-US">
                <a:cs typeface="Calibri"/>
                <a:sym typeface="Wingdings" panose="05000000000000000000" pitchFamily="2" charset="2"/>
              </a:rPr>
              <a:t>GPU: Nvidia A100 80GB SXM</a:t>
            </a:r>
            <a:endParaRPr lang="en-US">
              <a:cs typeface="Calibri" panose="020F0502020204030204" pitchFamily="34" charset="0"/>
            </a:endParaRPr>
          </a:p>
          <a:p>
            <a:pPr marL="285115" indent="-285750"/>
            <a:r>
              <a:rPr lang="en-US" sz="1600">
                <a:cs typeface="Calibri"/>
                <a:sym typeface="Wingdings" panose="05000000000000000000" pitchFamily="2" charset="2"/>
              </a:rPr>
              <a:t>MI250 Supermicro 4124</a:t>
            </a:r>
            <a:endParaRPr lang="en-US" sz="1600">
              <a:cs typeface="Calibri"/>
            </a:endParaRPr>
          </a:p>
          <a:p>
            <a:pPr marL="513715" lvl="1" indent="-285750"/>
            <a:r>
              <a:rPr lang="en-US">
                <a:cs typeface="Calibri"/>
                <a:sym typeface="Wingdings" panose="05000000000000000000" pitchFamily="2" charset="2"/>
              </a:rPr>
              <a:t>CPU: AMD EPYC 7763 64-core</a:t>
            </a:r>
            <a:endParaRPr lang="en-US">
              <a:cs typeface="Calibri"/>
            </a:endParaRPr>
          </a:p>
          <a:p>
            <a:pPr marL="513715" lvl="1" indent="-285750"/>
            <a:r>
              <a:rPr lang="en-US">
                <a:cs typeface="Calibri"/>
                <a:sym typeface="Wingdings" panose="05000000000000000000" pitchFamily="2" charset="2"/>
              </a:rPr>
              <a:t>GPU: AMD Instinct MI250 OAM (128 GB HBM2e) </a:t>
            </a:r>
            <a:endParaRPr lang="en-US">
              <a:cs typeface="Calibri"/>
            </a:endParaRPr>
          </a:p>
          <a:p>
            <a:r>
              <a:rPr lang="en-US" sz="1600">
                <a:cs typeface="Segoe UI"/>
              </a:rPr>
              <a:t>More optimizations</a:t>
            </a:r>
          </a:p>
          <a:p>
            <a:pPr lvl="1"/>
            <a:r>
              <a:rPr lang="en-US"/>
              <a:t>Software pipelining</a:t>
            </a:r>
            <a:endParaRPr lang="en-US">
              <a:cs typeface="Arial"/>
            </a:endParaRPr>
          </a:p>
          <a:p>
            <a:pPr lvl="1"/>
            <a:r>
              <a:rPr lang="en-US"/>
              <a:t>We expect improvement of GEMM helps FA performance</a:t>
            </a:r>
            <a:endParaRPr lang="en-US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696387-7957-0498-5D94-80BDEECAB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519102"/>
              </p:ext>
            </p:extLst>
          </p:nvPr>
        </p:nvGraphicFramePr>
        <p:xfrm>
          <a:off x="4642338" y="1538844"/>
          <a:ext cx="7351632" cy="4901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346819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A87-15D9-739B-ED4C-11E5C587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24751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972489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72D0-E278-4F26-8440-B0651327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176250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ED64-C276-41DF-923B-E59A98BA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Introduction to AMD GPUs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97BF-1636-4FA8-8091-EBA6A8BAC22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auto"/>
            <a:r>
              <a:rPr lang="en-US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Two AMD GPU Families</a:t>
            </a:r>
            <a:endParaRPr lang="en-US"/>
          </a:p>
          <a:p>
            <a:pPr lvl="1"/>
            <a:r>
              <a:rPr lang="en-US" b="1">
                <a:latin typeface="Calibri"/>
                <a:ea typeface="Calibri"/>
                <a:cs typeface="Calibri"/>
              </a:rPr>
              <a:t>AMD Instinct</a:t>
            </a:r>
            <a:r>
              <a:rPr lang="en-US">
                <a:latin typeface="Calibri"/>
                <a:ea typeface="Calibri"/>
                <a:cs typeface="Calibri"/>
              </a:rPr>
              <a:t> (CNDA): Target Data Centers</a:t>
            </a:r>
            <a:endParaRPr lang="en-US">
              <a:ea typeface="Calibri"/>
              <a:cs typeface="Calibri" panose="020F0502020204030204" pitchFamily="34" charset="0"/>
            </a:endParaRPr>
          </a:p>
          <a:p>
            <a:pPr lvl="1"/>
            <a:r>
              <a:rPr lang="en-US" b="1">
                <a:latin typeface="Calibri"/>
                <a:ea typeface="Calibri"/>
                <a:cs typeface="Calibri"/>
              </a:rPr>
              <a:t>AMD Radeon</a:t>
            </a:r>
            <a:r>
              <a:rPr lang="en-US">
                <a:latin typeface="Calibri"/>
                <a:ea typeface="Calibri"/>
                <a:cs typeface="Calibri"/>
              </a:rPr>
              <a:t> (RDNA): Target Workstations and Gaming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Some key differences relevant to Triton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>
                <a:latin typeface="Calibri"/>
                <a:ea typeface="Calibri"/>
                <a:cs typeface="Calibri"/>
              </a:rPr>
              <a:t>CDNA 2 (MI250)</a:t>
            </a:r>
            <a:r>
              <a:rPr lang="en-US">
                <a:latin typeface="Calibri"/>
                <a:ea typeface="Calibri"/>
                <a:cs typeface="Calibri"/>
              </a:rPr>
              <a:t>: </a:t>
            </a:r>
            <a:r>
              <a:rPr lang="en-US" b="1">
                <a:latin typeface="Calibri"/>
                <a:ea typeface="Calibri"/>
                <a:cs typeface="Calibri"/>
              </a:rPr>
              <a:t>64</a:t>
            </a:r>
            <a:r>
              <a:rPr lang="en-US">
                <a:latin typeface="Calibri"/>
                <a:ea typeface="Calibri"/>
                <a:cs typeface="Calibri"/>
              </a:rPr>
              <a:t> threads per Wavefront, </a:t>
            </a:r>
            <a:r>
              <a:rPr lang="en-US" err="1">
                <a:latin typeface="Calibri"/>
                <a:ea typeface="Calibri"/>
                <a:cs typeface="Calibri"/>
              </a:rPr>
              <a:t>MatrixCore</a:t>
            </a:r>
            <a:r>
              <a:rPr lang="en-US">
                <a:latin typeface="Calibri"/>
                <a:ea typeface="Calibri"/>
                <a:cs typeface="Calibri"/>
              </a:rPr>
              <a:t> (MFMA), FP16/BF16/INT8/INT4, OAM/PCIe, </a:t>
            </a:r>
            <a:r>
              <a:rPr lang="en-US" b="1">
                <a:latin typeface="Calibri"/>
                <a:ea typeface="Calibri"/>
                <a:cs typeface="Calibri"/>
              </a:rPr>
              <a:t>Infinity Fabric,</a:t>
            </a:r>
            <a:r>
              <a:rPr lang="en-US">
                <a:latin typeface="Calibri"/>
                <a:ea typeface="Calibri"/>
                <a:cs typeface="Calibri"/>
              </a:rPr>
              <a:t> 128G HBM2,</a:t>
            </a:r>
            <a:r>
              <a:rPr lang="en-US" b="1">
                <a:latin typeface="Calibri"/>
                <a:ea typeface="Calibri"/>
                <a:cs typeface="Calibri"/>
              </a:rPr>
              <a:t> 64k LDS</a:t>
            </a:r>
            <a:endParaRPr lang="en-US" b="1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>
                <a:latin typeface="Calibri"/>
                <a:ea typeface="Calibri"/>
                <a:cs typeface="Calibri"/>
              </a:rPr>
              <a:t>RDNA 3 (Navi)</a:t>
            </a:r>
            <a:r>
              <a:rPr lang="en-US">
                <a:latin typeface="Calibri"/>
                <a:ea typeface="Calibri"/>
                <a:cs typeface="Calibri"/>
              </a:rPr>
              <a:t>: </a:t>
            </a:r>
            <a:r>
              <a:rPr lang="en-US" b="1">
                <a:latin typeface="Calibri"/>
                <a:ea typeface="Calibri"/>
                <a:cs typeface="Calibri"/>
              </a:rPr>
              <a:t>32 </a:t>
            </a:r>
            <a:r>
              <a:rPr lang="en-US">
                <a:latin typeface="Calibri"/>
                <a:ea typeface="Calibri"/>
                <a:cs typeface="Calibri"/>
              </a:rPr>
              <a:t>threads per Wavefront, Wave MMA (WMMA), FP16/BF16/INT8/INT4, PCIe, 12G GDDR6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Architecture Capability Set defined in a "</a:t>
            </a:r>
            <a:r>
              <a:rPr lang="en-US" err="1">
                <a:latin typeface="Calibri"/>
                <a:ea typeface="Calibri"/>
                <a:cs typeface="Calibri"/>
              </a:rPr>
              <a:t>gfx</a:t>
            </a:r>
            <a:r>
              <a:rPr lang="en-US">
                <a:latin typeface="Calibri"/>
                <a:ea typeface="Calibri"/>
                <a:cs typeface="Calibri"/>
              </a:rPr>
              <a:t>" arch</a:t>
            </a: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CNDA 2: gfx9xx (i.e., gfx90a == MI200)</a:t>
            </a: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RDNA 3: gfx11xx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BFC0-B40D-47D0-9F08-DCE0E52510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Software Stack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Triton Dialect (</a:t>
            </a:r>
            <a:r>
              <a:rPr lang="en-US" err="1">
                <a:latin typeface="Calibri"/>
                <a:ea typeface="Calibri"/>
                <a:cs typeface="Calibri"/>
              </a:rPr>
              <a:t>ttir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ttgir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  <a:endParaRPr lang="en-US">
              <a:latin typeface="Calibri"/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LLVM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 err="1">
                <a:latin typeface="Calibri"/>
                <a:ea typeface="Calibri"/>
                <a:cs typeface="Calibri"/>
              </a:rPr>
              <a:t>Amdgcn</a:t>
            </a:r>
            <a:r>
              <a:rPr lang="en-US">
                <a:latin typeface="Calibri"/>
                <a:ea typeface="Calibri"/>
                <a:cs typeface="Calibri"/>
              </a:rPr>
              <a:t> (assembly), </a:t>
            </a:r>
            <a:r>
              <a:rPr lang="en-US" err="1">
                <a:latin typeface="Calibri"/>
                <a:ea typeface="Calibri"/>
                <a:cs typeface="Calibri"/>
              </a:rPr>
              <a:t>hsaco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 err="1">
                <a:latin typeface="Calibri"/>
                <a:ea typeface="Calibri"/>
                <a:cs typeface="Calibri"/>
              </a:rPr>
              <a:t>ROCm</a:t>
            </a:r>
            <a:r>
              <a:rPr lang="en-US">
                <a:latin typeface="Calibri"/>
                <a:ea typeface="Calibri"/>
                <a:cs typeface="Calibri"/>
              </a:rPr>
              <a:t> Runtime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Terminology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Warp =&gt; wavefront  (64)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 err="1">
                <a:latin typeface="Calibri"/>
                <a:ea typeface="Calibri"/>
                <a:cs typeface="Calibri"/>
              </a:rPr>
              <a:t>ThreadBlock</a:t>
            </a:r>
            <a:r>
              <a:rPr lang="en-US">
                <a:latin typeface="Calibri"/>
                <a:ea typeface="Calibri"/>
                <a:cs typeface="Calibri"/>
              </a:rPr>
              <a:t> =&gt; </a:t>
            </a:r>
            <a:r>
              <a:rPr lang="en-US" err="1">
                <a:latin typeface="Calibri"/>
                <a:ea typeface="Calibri"/>
                <a:cs typeface="Calibri"/>
              </a:rPr>
              <a:t>workGroup</a:t>
            </a:r>
            <a:r>
              <a:rPr lang="en-US">
                <a:latin typeface="Calibri"/>
                <a:ea typeface="Calibri"/>
                <a:cs typeface="Calibri"/>
              </a:rPr>
              <a:t> (up to 16)</a:t>
            </a:r>
          </a:p>
          <a:p>
            <a:pPr lvl="1"/>
            <a:r>
              <a:rPr lang="en-US">
                <a:latin typeface="Calibri"/>
                <a:ea typeface="Calibri" pitchFamily="34" charset="0"/>
                <a:cs typeface="Calibri"/>
              </a:rPr>
              <a:t>Thread =&gt; </a:t>
            </a:r>
            <a:r>
              <a:rPr lang="en-US" err="1">
                <a:latin typeface="Calibri"/>
                <a:ea typeface="Calibri" pitchFamily="34" charset="0"/>
                <a:cs typeface="Calibri"/>
              </a:rPr>
              <a:t>workitem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MMA =&gt; MFMA</a:t>
            </a:r>
            <a:endParaRPr lang="en-US">
              <a:ea typeface="Calibri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418000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B0C2-C80E-94FC-B9E4-47F9BA5A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progress on Flash attention </a:t>
            </a:r>
            <a:r>
              <a:rPr lang="en-US" err="1"/>
              <a:t>fwd</a:t>
            </a:r>
            <a:r>
              <a:rPr lang="en-US"/>
              <a:t> kernel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F825B3-7F6B-0B49-E019-5C5F60600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843013"/>
              </p:ext>
            </p:extLst>
          </p:nvPr>
        </p:nvGraphicFramePr>
        <p:xfrm>
          <a:off x="588263" y="1500238"/>
          <a:ext cx="11339512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653709">
                  <a:extLst>
                    <a:ext uri="{9D8B030D-6E8A-4147-A177-3AD203B41FA5}">
                      <a16:colId xmlns:a16="http://schemas.microsoft.com/office/drawing/2014/main" val="1799680738"/>
                    </a:ext>
                  </a:extLst>
                </a:gridCol>
                <a:gridCol w="2685803">
                  <a:extLst>
                    <a:ext uri="{9D8B030D-6E8A-4147-A177-3AD203B41FA5}">
                      <a16:colId xmlns:a16="http://schemas.microsoft.com/office/drawing/2014/main" val="2464183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</a:rPr>
                        <a:t>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</a:rPr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0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</a:rPr>
                        <a:t>Keep qk/p in register, a.k.a. the optimization for chained 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1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Disable swizzling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Keep q in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2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Enable swizzling for k-major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2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Maximize </a:t>
                      </a:r>
                      <a:r>
                        <a:rPr lang="en-US" err="1"/>
                        <a:t>global_load</a:t>
                      </a:r>
                      <a:r>
                        <a:rPr lang="en-US"/>
                        <a:t> vector length via </a:t>
                      </a:r>
                      <a:r>
                        <a:rPr lang="en-US" err="1"/>
                        <a:t>block_ptr</a:t>
                      </a:r>
                      <a:r>
                        <a:rPr lang="en-US"/>
                        <a:t> semantics*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Set qk type to 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5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Set waves-per-eu=3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143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5E5485-26DE-547E-993E-C8F2576A9D69}"/>
              </a:ext>
            </a:extLst>
          </p:cNvPr>
          <p:cNvSpPr txBox="1"/>
          <p:nvPr/>
        </p:nvSpPr>
        <p:spPr>
          <a:xfrm>
            <a:off x="588263" y="5580808"/>
            <a:ext cx="9565439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* Note: we saw 150% perf improvement after maximizing </a:t>
            </a:r>
            <a:r>
              <a:rPr lang="en-US" err="1"/>
              <a:t>global_load</a:t>
            </a:r>
            <a:r>
              <a:rPr lang="en-US"/>
              <a:t> vector length for GEMM</a:t>
            </a:r>
          </a:p>
        </p:txBody>
      </p:sp>
    </p:spTree>
    <p:extLst>
      <p:ext uri="{BB962C8B-B14F-4D97-AF65-F5344CB8AC3E}">
        <p14:creationId xmlns:p14="http://schemas.microsoft.com/office/powerpoint/2010/main" val="18173861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3705-B3B7-5A72-B9FC-0C300C4E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AMD GPU Backend Status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9AAC-F2B5-89E9-E265-578F058B77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Support began about one year ago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libri"/>
                <a:cs typeface="Calibri"/>
              </a:rPr>
              <a:t>Originally explored as dependency of </a:t>
            </a:r>
            <a:r>
              <a:rPr lang="en-US" b="0" i="0" u="none" strike="noStrike" err="1">
                <a:effectLst/>
                <a:latin typeface="Calibri"/>
                <a:cs typeface="Calibri"/>
              </a:rPr>
              <a:t>DeepSpeed</a:t>
            </a:r>
            <a:r>
              <a:rPr lang="en-US" b="0" i="0">
                <a:effectLst/>
                <a:latin typeface="Calibri"/>
                <a:cs typeface="Calibri"/>
              </a:rPr>
              <a:t>​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err="1">
                <a:effectLst/>
                <a:latin typeface="Calibri"/>
                <a:cs typeface="Calibri"/>
              </a:rPr>
              <a:t>Pytorch</a:t>
            </a:r>
            <a:r>
              <a:rPr lang="en-US" b="0" i="0" u="none" strike="noStrike">
                <a:effectLst/>
                <a:latin typeface="Calibri"/>
                <a:cs typeface="Calibri"/>
              </a:rPr>
              <a:t> 2.0 accelerated our involvement</a:t>
            </a:r>
            <a:endParaRPr lang="en-US" b="0" i="0">
              <a:effectLst/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/>
                <a:cs typeface="Arial"/>
              </a:rPr>
              <a:t>Where is the code?</a:t>
            </a:r>
            <a:r>
              <a:rPr lang="en-US" sz="1800" b="0" i="0">
                <a:effectLst/>
                <a:latin typeface="Arial"/>
                <a:cs typeface="Arial"/>
              </a:rPr>
              <a:t>​</a:t>
            </a:r>
            <a:endParaRPr lang="en-US" b="0" i="0">
              <a:effectLst/>
              <a:latin typeface="Arial"/>
              <a:cs typeface="Arial"/>
            </a:endParaRPr>
          </a:p>
          <a:p>
            <a:pPr marL="514350" lvl="1" indent="-285750">
              <a:buFont typeface="Arial,Sans-Serif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Now enabled as a 3rd-party backend! </a:t>
            </a:r>
            <a:r>
              <a:rPr lang="en-US">
                <a:latin typeface="Calibri"/>
                <a:cs typeface="Calibri"/>
                <a:hlinkClick r:id="rId2"/>
              </a:rPr>
              <a:t>https://github.com/openai/triton/pull/1983</a:t>
            </a:r>
            <a:endParaRPr lang="en-US">
              <a:latin typeface="Calibri"/>
              <a:cs typeface="Calibri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Links to a commit in our repository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b="0" i="0" u="sng" strike="noStrike">
                <a:effectLst/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http://github.com/ROCmSoftwarePlatform/triton</a:t>
            </a:r>
            <a:endParaRPr lang="en-US" b="0" i="0">
              <a:effectLst/>
              <a:latin typeface="Calibri"/>
              <a:cs typeface="Calibri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AMD GPU backend development continues here; submodule commit will be periodically updated</a:t>
            </a:r>
            <a:endParaRPr lang="en-US" u="sng">
              <a:latin typeface="Calibri"/>
              <a:cs typeface="Calibri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/>
                <a:cs typeface="Arial"/>
              </a:rPr>
              <a:t>Hardware Support</a:t>
            </a:r>
            <a:r>
              <a:rPr lang="en-US" sz="1800" b="0" i="0">
                <a:effectLst/>
                <a:latin typeface="Arial"/>
                <a:cs typeface="Arial"/>
              </a:rPr>
              <a:t>​</a:t>
            </a:r>
            <a:endParaRPr lang="en-US" b="0" i="0">
              <a:effectLst/>
              <a:latin typeface="Arial"/>
              <a:cs typeface="Arial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libri"/>
                <a:cs typeface="Calibri"/>
              </a:rPr>
              <a:t>Support CDNA GPUs (</a:t>
            </a:r>
            <a:r>
              <a:rPr lang="en-US">
                <a:latin typeface="Calibri"/>
                <a:cs typeface="Calibri"/>
              </a:rPr>
              <a:t>AMD Instinct MI</a:t>
            </a:r>
            <a:r>
              <a:rPr lang="en-US" b="0" i="0" u="none" strike="noStrike">
                <a:effectLst/>
                <a:latin typeface="Calibri"/>
                <a:cs typeface="Calibri"/>
              </a:rPr>
              <a:t>100/</a:t>
            </a:r>
            <a:r>
              <a:rPr lang="en-US">
                <a:latin typeface="Calibri"/>
                <a:cs typeface="Calibri"/>
              </a:rPr>
              <a:t>MI</a:t>
            </a:r>
            <a:r>
              <a:rPr lang="en-US" b="0" i="0" u="none" strike="noStrike">
                <a:effectLst/>
                <a:latin typeface="Calibri"/>
                <a:cs typeface="Calibri"/>
              </a:rPr>
              <a:t>200)</a:t>
            </a:r>
            <a:r>
              <a:rPr lang="en-US" b="0" i="0">
                <a:effectLst/>
                <a:latin typeface="Calibri"/>
                <a:cs typeface="Calibri"/>
              </a:rPr>
              <a:t>​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libri"/>
                <a:cs typeface="Calibri"/>
              </a:rPr>
              <a:t>Experimental support on RDNA GPUs</a:t>
            </a:r>
            <a:r>
              <a:rPr lang="en-US" b="0" i="0">
                <a:effectLst/>
                <a:latin typeface="Calibri"/>
                <a:cs typeface="Calibri"/>
              </a:rPr>
              <a:t>​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libri"/>
                <a:cs typeface="Calibri"/>
              </a:rPr>
              <a:t>Device detection at runtime</a:t>
            </a:r>
            <a:endParaRPr lang="en-US" b="0" i="0">
              <a:effectLst/>
              <a:latin typeface="Calibri"/>
              <a:cs typeface="Calibri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/>
                <a:cs typeface="Arial"/>
              </a:rPr>
              <a:t>Full support for </a:t>
            </a:r>
            <a:r>
              <a:rPr lang="en-US" sz="1800" b="0" i="0" u="none" strike="noStrike" err="1">
                <a:effectLst/>
                <a:latin typeface="Arial"/>
                <a:cs typeface="Arial"/>
              </a:rPr>
              <a:t>torch.compile</a:t>
            </a:r>
            <a:r>
              <a:rPr lang="en-US" sz="1800" b="0" i="0" u="none" strike="noStrike">
                <a:effectLst/>
                <a:latin typeface="Arial"/>
                <a:cs typeface="Arial"/>
              </a:rPr>
              <a:t> in </a:t>
            </a:r>
            <a:r>
              <a:rPr lang="en-US" sz="1800" b="0" i="0" u="none" strike="noStrike" err="1">
                <a:effectLst/>
                <a:latin typeface="Arial"/>
                <a:cs typeface="Arial"/>
              </a:rPr>
              <a:t>Pytorch</a:t>
            </a:r>
            <a:r>
              <a:rPr lang="en-US" sz="1800" b="0" i="0" u="none" strike="noStrike">
                <a:effectLst/>
                <a:latin typeface="Arial"/>
                <a:cs typeface="Arial"/>
              </a:rPr>
              <a:t> 2.0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Pytorch</a:t>
            </a:r>
            <a:r>
              <a:rPr lang="en-US">
                <a:latin typeface="Calibri"/>
                <a:cs typeface="Calibri"/>
              </a:rPr>
              <a:t> 2.1 support in progress</a:t>
            </a: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/>
                <a:cs typeface="Arial"/>
              </a:rPr>
              <a:t>When calling into </a:t>
            </a:r>
            <a:r>
              <a:rPr lang="en-US" sz="1800" b="0" i="0" u="none" strike="noStrike" err="1">
                <a:effectLst/>
                <a:latin typeface="Arial"/>
                <a:cs typeface="Arial"/>
              </a:rPr>
              <a:t>triton.compile</a:t>
            </a:r>
            <a:r>
              <a:rPr lang="en-US" sz="1800" b="0" i="0" u="none" strike="noStrike">
                <a:effectLst/>
                <a:latin typeface="Arial"/>
                <a:cs typeface="Arial"/>
              </a:rPr>
              <a:t>, use </a:t>
            </a:r>
            <a:r>
              <a:rPr lang="en-US" sz="1800" b="0" i="0" u="none" strike="noStrike" err="1">
                <a:effectLst/>
                <a:latin typeface="Arial"/>
                <a:cs typeface="Arial"/>
              </a:rPr>
              <a:t>device_type</a:t>
            </a:r>
            <a:r>
              <a:rPr lang="en-US" sz="1800" b="0" i="0" u="none" strike="noStrike">
                <a:effectLst/>
                <a:latin typeface="Arial"/>
                <a:cs typeface="Arial"/>
              </a:rPr>
              <a:t>="hip"</a:t>
            </a:r>
            <a:r>
              <a:rPr lang="en-US" sz="1800" b="0" i="0">
                <a:effectLst/>
                <a:latin typeface="Arial"/>
                <a:cs typeface="Arial"/>
              </a:rPr>
              <a:t>​</a:t>
            </a:r>
            <a:endParaRPr lang="en-US" b="0" i="0">
              <a:effectLst/>
              <a:latin typeface="Arial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38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32E3-3A55-4D58-B784-C17FA0A3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Scoping the port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2488D-4271-4D44-8150-3611005FC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171611"/>
            <a:ext cx="5191446" cy="3036962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Why Triton (on AMD GPUs)?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Support </a:t>
            </a:r>
            <a:r>
              <a:rPr lang="en-US" err="1">
                <a:latin typeface="Calibri"/>
                <a:ea typeface="Calibri"/>
                <a:cs typeface="Calibri"/>
              </a:rPr>
              <a:t>Deepspeed</a:t>
            </a:r>
            <a:r>
              <a:rPr lang="en-US">
                <a:latin typeface="Calibri"/>
                <a:ea typeface="Calibri"/>
                <a:cs typeface="Calibri"/>
              </a:rPr>
              <a:t> and </a:t>
            </a:r>
            <a:r>
              <a:rPr lang="en-US" err="1">
                <a:latin typeface="Calibri"/>
                <a:ea typeface="Calibri"/>
                <a:cs typeface="Calibri"/>
              </a:rPr>
              <a:t>pytorch</a:t>
            </a:r>
            <a:endParaRPr lang="en-US">
              <a:latin typeface="Calibri"/>
              <a:ea typeface="Calibri"/>
              <a:cs typeface="Calibri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Lots of customer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Triton design to block at the kernel level vs the thread level</a:t>
            </a:r>
            <a:endParaRPr lang="en-US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Designed on NVIDIA but also a natural fit for AMD GPUs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All the good design of the Triton can also benefit AMD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LLVM and MLIR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AMD ROCm toolchain is upstream LLVM based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AMD has already invested heavily in LLVM and MLIR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AAFB6-01A1-499B-9D8E-CD8ED527B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5843" y="1237301"/>
            <a:ext cx="5656438" cy="28886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Dialect needs 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ea typeface="Calibri"/>
                <a:cs typeface="Calibri"/>
              </a:rPr>
              <a:t>TritonGPU</a:t>
            </a:r>
            <a:r>
              <a:rPr lang="en-US">
                <a:latin typeface="Calibri"/>
                <a:ea typeface="Calibri"/>
                <a:cs typeface="Calibri"/>
              </a:rPr>
              <a:t> IR mostly re-used</a:t>
            </a:r>
            <a:endParaRPr lang="en-US">
              <a:ea typeface="Calibri"/>
              <a:cs typeface="Calibri" pitchFamily="34" charset="0"/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no new ops added to </a:t>
            </a:r>
            <a:r>
              <a:rPr lang="en-US" err="1">
                <a:latin typeface="Calibri"/>
                <a:ea typeface="Calibri"/>
                <a:cs typeface="Calibri"/>
              </a:rPr>
              <a:t>TritonGPU</a:t>
            </a:r>
            <a:r>
              <a:rPr lang="en-US">
                <a:latin typeface="Calibri"/>
                <a:ea typeface="Calibri"/>
                <a:cs typeface="Calibri"/>
              </a:rPr>
              <a:t> Dialect</a:t>
            </a:r>
            <a:endParaRPr lang="en-US">
              <a:ea typeface="Calibri"/>
              <a:cs typeface="Calibri" pitchFamily="34" charset="0"/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Lower </a:t>
            </a:r>
            <a:r>
              <a:rPr lang="en-US" err="1">
                <a:latin typeface="Calibri"/>
                <a:ea typeface="Calibri"/>
                <a:cs typeface="Calibri"/>
              </a:rPr>
              <a:t>dotOp</a:t>
            </a:r>
            <a:r>
              <a:rPr lang="en-US">
                <a:latin typeface="Calibri"/>
                <a:ea typeface="Calibri"/>
                <a:cs typeface="Calibri"/>
              </a:rPr>
              <a:t> to MFMA layout added</a:t>
            </a:r>
            <a:endParaRPr lang="en-US">
              <a:ea typeface="Calibri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Shared memory access to avoid shared memory bank conflicts </a:t>
            </a:r>
            <a:endParaRPr lang="en-US">
              <a:ea typeface="Calibri"/>
              <a:cs typeface="Calibri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same swizzling patterns</a:t>
            </a:r>
            <a:endParaRPr lang="en-US">
              <a:cs typeface="Calibri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Conserve LDS space in favor of VGPR usage (example: Keep Q tensors in registers)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Port PTX usage with </a:t>
            </a:r>
            <a:r>
              <a:rPr lang="en-US" err="1">
                <a:latin typeface="Calibri"/>
                <a:ea typeface="Calibri"/>
                <a:cs typeface="Calibri"/>
              </a:rPr>
              <a:t>amdgcn</a:t>
            </a:r>
            <a:r>
              <a:rPr lang="en-US">
                <a:latin typeface="Calibri"/>
                <a:ea typeface="Calibri"/>
                <a:cs typeface="Calibri"/>
              </a:rPr>
              <a:t> assembly and MLIR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4B566-4E4C-EBD3-5E7E-BC6E73BDC7BB}"/>
              </a:ext>
            </a:extLst>
          </p:cNvPr>
          <p:cNvGrpSpPr/>
          <p:nvPr/>
        </p:nvGrpSpPr>
        <p:grpSpPr>
          <a:xfrm>
            <a:off x="2689889" y="4532932"/>
            <a:ext cx="6551907" cy="2122981"/>
            <a:chOff x="5506291" y="1838383"/>
            <a:chExt cx="6551907" cy="21229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D02620-AC48-BF38-A85E-A8B185E127BE}"/>
                </a:ext>
              </a:extLst>
            </p:cNvPr>
            <p:cNvSpPr/>
            <p:nvPr/>
          </p:nvSpPr>
          <p:spPr>
            <a:xfrm>
              <a:off x="5506291" y="1838383"/>
              <a:ext cx="6551907" cy="21229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C308127F-385E-0119-9872-9AC1F26AEACA}"/>
                </a:ext>
              </a:extLst>
            </p:cNvPr>
            <p:cNvSpPr txBox="1">
              <a:spLocks/>
            </p:cNvSpPr>
            <p:nvPr/>
          </p:nvSpPr>
          <p:spPr>
            <a:xfrm>
              <a:off x="5618517" y="2316545"/>
              <a:ext cx="4014019" cy="1501065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ts val="800"/>
                </a:spcBef>
                <a:spcAft>
                  <a:spcPts val="0"/>
                </a:spcAft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548640" indent="-18097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2pPr>
              <a:lvl3pPr marL="914400" indent="-16827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anose="020B0604020202020204" pitchFamily="34" charset="0"/>
                <a:buChar char="•"/>
                <a:defRPr sz="12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3pPr>
              <a:lvl4pPr marL="1371600" indent="-182880" algn="l" defTabSz="914400" rtl="0" eaLnBrk="1" latinLnBrk="0" hangingPunct="1">
                <a:spcBef>
                  <a:spcPts val="300"/>
                </a:spcBef>
                <a:buClrTx/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4pPr>
              <a:lvl5pPr marL="1645920" indent="-164592" algn="l" defTabSz="914400" rtl="0" eaLnBrk="1" latinLnBrk="0" hangingPunct="1">
                <a:spcBef>
                  <a:spcPts val="300"/>
                </a:spcBef>
                <a:buClrTx/>
                <a:buFont typeface="Arial" panose="020B0604020202020204" pitchFamily="34" charset="0"/>
                <a:buChar char="•"/>
                <a:defRPr sz="12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en-US" err="1">
                  <a:latin typeface="Calibri"/>
                  <a:ea typeface="Calibri"/>
                  <a:cs typeface="Calibri"/>
                </a:rPr>
                <a:t>MatrixCore</a:t>
              </a:r>
              <a:r>
                <a:rPr lang="en-US">
                  <a:latin typeface="Calibri"/>
                  <a:ea typeface="Calibri"/>
                  <a:cs typeface="Calibri"/>
                </a:rPr>
                <a:t> (MFMA)</a:t>
              </a:r>
            </a:p>
            <a:p>
              <a:pPr lvl="1" fontAlgn="auto"/>
              <a:r>
                <a:rPr lang="en-US">
                  <a:latin typeface="Calibri"/>
                  <a:ea typeface="Calibri"/>
                  <a:cs typeface="Calibri"/>
                </a:rPr>
                <a:t>Multiple layouts/sizes supported</a:t>
              </a:r>
            </a:p>
            <a:p>
              <a:pPr fontAlgn="auto"/>
              <a:r>
                <a:rPr lang="en-US">
                  <a:latin typeface="Calibri"/>
                  <a:ea typeface="Calibri"/>
                  <a:cs typeface="Calibri"/>
                </a:rPr>
                <a:t>Up to 220 CUs</a:t>
              </a:r>
            </a:p>
            <a:p>
              <a:pPr fontAlgn="auto"/>
              <a:r>
                <a:rPr lang="en-US">
                  <a:latin typeface="Calibri"/>
                  <a:ea typeface="Calibri"/>
                  <a:cs typeface="Calibri"/>
                </a:rPr>
                <a:t>(4) 16 lane SIMDs per CU</a:t>
              </a:r>
              <a:endParaRPr lang="en-US">
                <a:ea typeface="Calibri"/>
                <a:cs typeface="Calibri"/>
              </a:endParaRPr>
            </a:p>
          </p:txBody>
        </p:sp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007F4D0F-C1D9-3433-A2F3-78DFA4FF36D6}"/>
                </a:ext>
              </a:extLst>
            </p:cNvPr>
            <p:cNvSpPr txBox="1">
              <a:spLocks/>
            </p:cNvSpPr>
            <p:nvPr/>
          </p:nvSpPr>
          <p:spPr>
            <a:xfrm>
              <a:off x="8886204" y="2277433"/>
              <a:ext cx="2931506" cy="1501065"/>
            </a:xfrm>
            <a:prstGeom prst="rect">
              <a:avLst/>
            </a:prstGeom>
          </p:spPr>
          <p:txBody>
            <a:bodyPr vert="horz" lIns="0" tIns="45720" rIns="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ts val="800"/>
                </a:spcBef>
                <a:spcAft>
                  <a:spcPts val="0"/>
                </a:spcAft>
                <a:buClrTx/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548640" indent="-18097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2pPr>
              <a:lvl3pPr marL="914400" indent="-16827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anose="020B0604020202020204" pitchFamily="34" charset="0"/>
                <a:buChar char="•"/>
                <a:defRPr sz="12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3pPr>
              <a:lvl4pPr marL="1371600" indent="-182880" algn="l" defTabSz="914400" rtl="0" eaLnBrk="1" latinLnBrk="0" hangingPunct="1">
                <a:spcBef>
                  <a:spcPts val="300"/>
                </a:spcBef>
                <a:buClrTx/>
                <a:buFont typeface="Arial" panose="020B0604020202020204" pitchFamily="34" charset="0"/>
                <a:buChar char="•"/>
                <a:defRPr sz="14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4pPr>
              <a:lvl5pPr marL="1645920" indent="-164592" algn="l" defTabSz="914400" rtl="0" eaLnBrk="1" latinLnBrk="0" hangingPunct="1">
                <a:spcBef>
                  <a:spcPts val="300"/>
                </a:spcBef>
                <a:buClrTx/>
                <a:buFont typeface="Arial" panose="020B0604020202020204" pitchFamily="34" charset="0"/>
                <a:buChar char="•"/>
                <a:defRPr sz="1200" kern="1200">
                  <a:solidFill>
                    <a:schemeClr val="bg1"/>
                  </a:solidFill>
                  <a:latin typeface="Calibri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en-US">
                  <a:latin typeface="Calibri"/>
                  <a:cs typeface="Calibri"/>
                </a:rPr>
                <a:t>512 VGPRs</a:t>
              </a:r>
              <a:endParaRPr lang="en-US"/>
            </a:p>
            <a:p>
              <a:pPr fontAlgn="auto"/>
              <a:r>
                <a:rPr lang="en-US">
                  <a:latin typeface="Calibri"/>
                  <a:ea typeface="Calibri"/>
                  <a:cs typeface="Calibri"/>
                </a:rPr>
                <a:t>Shared Memory</a:t>
              </a:r>
              <a:endParaRPr lang="en-US">
                <a:ea typeface="Calibri"/>
                <a:cs typeface="Calibri"/>
              </a:endParaRPr>
            </a:p>
            <a:p>
              <a:pPr lvl="1" fontAlgn="auto"/>
              <a:r>
                <a:rPr lang="en-US">
                  <a:latin typeface="Calibri"/>
                  <a:ea typeface="Calibri"/>
                  <a:cs typeface="Calibri"/>
                </a:rPr>
                <a:t>64k Local Data Store (LDS)</a:t>
              </a:r>
            </a:p>
            <a:p>
              <a:pPr lvl="1" fontAlgn="auto"/>
              <a:r>
                <a:rPr lang="en-US">
                  <a:latin typeface="Calibri"/>
                  <a:ea typeface="Calibri"/>
                  <a:cs typeface="Calibri"/>
                </a:rPr>
                <a:t>32 banks</a:t>
              </a:r>
            </a:p>
            <a:p>
              <a:r>
                <a:rPr lang="en-US">
                  <a:latin typeface="Calibri"/>
                  <a:ea typeface="Calibri"/>
                  <a:cs typeface="Calibri"/>
                </a:rPr>
                <a:t>128 GB HBM2e</a:t>
              </a:r>
              <a:endParaRPr lang="en-US">
                <a:ea typeface="Calibri"/>
                <a:cs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8CEDCE-2FD9-66CC-4A35-3CFA13F81238}"/>
                </a:ext>
              </a:extLst>
            </p:cNvPr>
            <p:cNvSpPr txBox="1"/>
            <p:nvPr/>
          </p:nvSpPr>
          <p:spPr>
            <a:xfrm>
              <a:off x="7411445" y="1893972"/>
              <a:ext cx="309527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>
                  <a:solidFill>
                    <a:schemeClr val="bg1"/>
                  </a:solidFill>
                  <a:latin typeface="Calibri"/>
                  <a:ea typeface="Calibri"/>
                  <a:cs typeface="Arial"/>
                </a:rPr>
                <a:t>AMD INSTINCT MI200 (CDNA2)</a:t>
              </a:r>
              <a:endParaRPr lang="en-US">
                <a:solidFill>
                  <a:schemeClr val="bg1"/>
                </a:solidFill>
                <a:ea typeface="Calibri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467041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C6B64C7-1F39-DE55-6476-7E56ECFC8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234949"/>
              </p:ext>
            </p:extLst>
          </p:nvPr>
        </p:nvGraphicFramePr>
        <p:xfrm>
          <a:off x="588263" y="1241571"/>
          <a:ext cx="11175994" cy="510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77D33E0D-72FB-AF9D-908B-FE595105E6AA}"/>
              </a:ext>
            </a:extLst>
          </p:cNvPr>
          <p:cNvSpPr/>
          <p:nvPr/>
        </p:nvSpPr>
        <p:spPr>
          <a:xfrm>
            <a:off x="2249633" y="5571363"/>
            <a:ext cx="408290" cy="394429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ACC9A-A726-E4D6-2046-780113955A04}"/>
              </a:ext>
            </a:extLst>
          </p:cNvPr>
          <p:cNvSpPr txBox="1"/>
          <p:nvPr/>
        </p:nvSpPr>
        <p:spPr>
          <a:xfrm rot="20460000">
            <a:off x="935358" y="5862202"/>
            <a:ext cx="1525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1800">
                <a:latin typeface="Calibri"/>
                <a:ea typeface="Calibri"/>
                <a:cs typeface="Arial"/>
              </a:rPr>
              <a:t>“We” are here</a:t>
            </a:r>
            <a:endParaRPr lang="en-US" sz="1800">
              <a:latin typeface="Calibri" pitchFamily="34" charset="0"/>
              <a:cs typeface="Arial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D7324E-C151-11E2-DAA2-952078CC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Triton Enablement Approach</a:t>
            </a:r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947858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7D1B-D1E6-A832-E198-D6140CD6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ROCM third party backend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95EA8E1-C124-AB32-3B79-BC4FC6AA9372}"/>
              </a:ext>
            </a:extLst>
          </p:cNvPr>
          <p:cNvSpPr txBox="1">
            <a:spLocks/>
          </p:cNvSpPr>
          <p:nvPr/>
        </p:nvSpPr>
        <p:spPr>
          <a:xfrm>
            <a:off x="588263" y="1478231"/>
            <a:ext cx="11338560" cy="537976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/>
                <a:ea typeface="Calibri"/>
                <a:cs typeface="Calibri"/>
              </a:rPr>
              <a:t>The </a:t>
            </a:r>
            <a:r>
              <a:rPr lang="en-US" err="1">
                <a:latin typeface="Calibri"/>
                <a:ea typeface="Calibri"/>
                <a:cs typeface="Calibri"/>
              </a:rPr>
              <a:t>ROCm</a:t>
            </a:r>
            <a:r>
              <a:rPr lang="en-US">
                <a:latin typeface="Calibri"/>
                <a:ea typeface="Calibri"/>
                <a:cs typeface="Calibri"/>
              </a:rPr>
              <a:t> build now is a submodule</a:t>
            </a:r>
          </a:p>
          <a:p>
            <a:r>
              <a:rPr lang="en-US">
                <a:latin typeface="Calibri"/>
                <a:ea typeface="Calibri"/>
                <a:cs typeface="Calibri"/>
                <a:hlinkClick r:id="rId2"/>
              </a:rPr>
              <a:t>https://github.com/openai/triton/tree/main/third_party</a:t>
            </a:r>
            <a:endParaRPr lang="en-US">
              <a:cs typeface="Calibri"/>
            </a:endParaRP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-&gt; </a:t>
            </a:r>
            <a:r>
              <a:rPr lang="en-US" b="1" err="1">
                <a:latin typeface="Calibri"/>
                <a:ea typeface="Calibri"/>
                <a:cs typeface="Calibri"/>
              </a:rPr>
              <a:t>amd_hip_backend</a:t>
            </a:r>
            <a:r>
              <a:rPr lang="en-US" b="1">
                <a:latin typeface="Calibri"/>
                <a:ea typeface="Calibri"/>
                <a:cs typeface="Calibri"/>
              </a:rPr>
              <a:t> @ d0ad70d</a:t>
            </a: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Currently links to a branch in github.com/</a:t>
            </a:r>
            <a:r>
              <a:rPr lang="en-US" err="1">
                <a:latin typeface="Calibri"/>
                <a:ea typeface="Calibri"/>
                <a:cs typeface="Calibri"/>
              </a:rPr>
              <a:t>ROCmSoftwarePlatform</a:t>
            </a:r>
            <a:r>
              <a:rPr lang="en-US">
                <a:latin typeface="Calibri"/>
                <a:ea typeface="Calibri"/>
                <a:cs typeface="Calibri"/>
              </a:rPr>
              <a:t>/triton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Built it! Checkout –recursive to grab all submodules</a:t>
            </a:r>
          </a:p>
          <a:p>
            <a:pPr lvl="1"/>
            <a:r>
              <a:rPr lang="en-US">
                <a:latin typeface="Consolas"/>
                <a:ea typeface="Calibri"/>
                <a:cs typeface="Calibri"/>
              </a:rPr>
              <a:t>export TRITON_CODEGEN_AMD_HIP_BACKEND=1</a:t>
            </a:r>
          </a:p>
          <a:p>
            <a:pPr lvl="1"/>
            <a:r>
              <a:rPr lang="en-US">
                <a:latin typeface="Consolas"/>
                <a:ea typeface="Calibri"/>
                <a:cs typeface="Calibri"/>
              </a:rPr>
              <a:t>git clone http://github.com/openai/triton --recursive</a:t>
            </a:r>
          </a:p>
          <a:p>
            <a:pPr lvl="1"/>
            <a:r>
              <a:rPr lang="en-US">
                <a:latin typeface="Consolas"/>
                <a:ea typeface="Calibri"/>
                <a:cs typeface="Calibri"/>
              </a:rPr>
              <a:t>cd triton/python</a:t>
            </a:r>
          </a:p>
          <a:p>
            <a:pPr lvl="1"/>
            <a:r>
              <a:rPr lang="en-US">
                <a:latin typeface="Consolas"/>
                <a:ea typeface="Calibri"/>
                <a:cs typeface="Calibri"/>
              </a:rPr>
              <a:t>pip install –e .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Changes for </a:t>
            </a:r>
            <a:r>
              <a:rPr lang="en-US" err="1">
                <a:latin typeface="Calibri"/>
                <a:ea typeface="Calibri"/>
                <a:cs typeface="Calibri"/>
              </a:rPr>
              <a:t>ROCm</a:t>
            </a:r>
            <a:endParaRPr lang="en-US">
              <a:ea typeface="Calibri"/>
              <a:cs typeface="Calibri" pitchFamily="34" charset="0"/>
            </a:endParaRP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Move dialect changes to </a:t>
            </a:r>
            <a:r>
              <a:rPr lang="en-US" err="1">
                <a:latin typeface="Calibri"/>
                <a:ea typeface="Calibri"/>
                <a:cs typeface="Calibri"/>
              </a:rPr>
              <a:t>TritonGPUROCM</a:t>
            </a:r>
            <a:r>
              <a:rPr lang="en-US">
                <a:latin typeface="Calibri"/>
                <a:ea typeface="Calibri"/>
                <a:cs typeface="Calibri"/>
              </a:rPr>
              <a:t> Dialect</a:t>
            </a:r>
            <a:endParaRPr lang="en-US">
              <a:cs typeface="Calibri"/>
            </a:endParaRPr>
          </a:p>
          <a:p>
            <a:pPr lvl="2">
              <a:spcBef>
                <a:spcPts val="800"/>
              </a:spcBef>
            </a:pPr>
            <a:r>
              <a:rPr lang="en-US" err="1">
                <a:latin typeface="Calibri"/>
                <a:cs typeface="Calibri"/>
              </a:rPr>
              <a:t>Mlir</a:t>
            </a:r>
            <a:r>
              <a:rPr lang="en-US">
                <a:latin typeface="Calibri"/>
                <a:cs typeface="Calibri"/>
              </a:rPr>
              <a:t>::</a:t>
            </a:r>
            <a:r>
              <a:rPr lang="en-US" err="1">
                <a:latin typeface="Calibri"/>
                <a:cs typeface="Calibri"/>
              </a:rPr>
              <a:t>rocm</a:t>
            </a:r>
            <a:r>
              <a:rPr lang="en-US">
                <a:latin typeface="Calibri"/>
                <a:cs typeface="Calibri"/>
              </a:rPr>
              <a:t>::triton::</a:t>
            </a:r>
            <a:r>
              <a:rPr lang="en-US" err="1">
                <a:latin typeface="Calibri"/>
                <a:cs typeface="Calibri"/>
              </a:rPr>
              <a:t>gpu</a:t>
            </a:r>
            <a:endParaRPr lang="en-US">
              <a:latin typeface="Calibri"/>
              <a:cs typeface="Calibri"/>
            </a:endParaRPr>
          </a:p>
          <a:p>
            <a:pPr lvl="2">
              <a:spcBef>
                <a:spcPts val="800"/>
              </a:spcBef>
            </a:pPr>
            <a:r>
              <a:rPr lang="en-US">
                <a:latin typeface="Calibri"/>
                <a:cs typeface="Calibri"/>
              </a:rPr>
              <a:t>/lib/Dialect/</a:t>
            </a:r>
            <a:r>
              <a:rPr lang="en-US" err="1">
                <a:latin typeface="Calibri"/>
                <a:cs typeface="Calibri"/>
              </a:rPr>
              <a:t>TritonGPUROCM</a:t>
            </a:r>
            <a:endParaRPr lang="en-US">
              <a:latin typeface="Calibri"/>
              <a:cs typeface="Calibri"/>
            </a:endParaRPr>
          </a:p>
          <a:p>
            <a:pPr lvl="1">
              <a:spcBef>
                <a:spcPts val="800"/>
              </a:spcBef>
            </a:pPr>
            <a:r>
              <a:rPr lang="en-US">
                <a:latin typeface="Calibri"/>
                <a:cs typeface="Calibri"/>
              </a:rPr>
              <a:t>/lib/Conversion/</a:t>
            </a:r>
            <a:r>
              <a:rPr lang="en-US" err="1">
                <a:latin typeface="Calibri"/>
                <a:cs typeface="Calibri"/>
              </a:rPr>
              <a:t>TritonGPUROCMToLLVM</a:t>
            </a:r>
            <a:r>
              <a:rPr lang="en-US">
                <a:latin typeface="Calibri"/>
                <a:cs typeface="Calibri"/>
              </a:rPr>
              <a:t> is mostly a copy of </a:t>
            </a:r>
            <a:r>
              <a:rPr lang="en-US" err="1">
                <a:latin typeface="Calibri"/>
                <a:cs typeface="Calibri"/>
              </a:rPr>
              <a:t>TritonGPUToLLVM</a:t>
            </a:r>
            <a:r>
              <a:rPr lang="en-US">
                <a:latin typeface="Calibri"/>
                <a:cs typeface="Calibri"/>
              </a:rPr>
              <a:t>, but we're working to make it more precise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54756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72D0-E278-4F26-8440-B0651327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on AMD Instinct GPUs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103202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8ADCB7-0913-DF31-41A0-C90D1B1811B3}"/>
              </a:ext>
            </a:extLst>
          </p:cNvPr>
          <p:cNvGrpSpPr/>
          <p:nvPr/>
        </p:nvGrpSpPr>
        <p:grpSpPr>
          <a:xfrm>
            <a:off x="6149268" y="0"/>
            <a:ext cx="4938992" cy="6858000"/>
            <a:chOff x="6148650" y="0"/>
            <a:chExt cx="4938992" cy="6858000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7D28C3D-1DDC-7D4E-9578-651D09EF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8650" y="0"/>
              <a:ext cx="4600438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E8C53-6D45-7C4E-8EAE-645848D83BBB}"/>
                </a:ext>
              </a:extLst>
            </p:cNvPr>
            <p:cNvSpPr txBox="1"/>
            <p:nvPr/>
          </p:nvSpPr>
          <p:spPr>
            <a:xfrm>
              <a:off x="6654064" y="2064710"/>
              <a:ext cx="1447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/>
                <a:t>Multiplicand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730038-D47F-B492-1DB4-0BE6FF29F00B}"/>
                </a:ext>
              </a:extLst>
            </p:cNvPr>
            <p:cNvSpPr txBox="1"/>
            <p:nvPr/>
          </p:nvSpPr>
          <p:spPr>
            <a:xfrm rot="5400000">
              <a:off x="10188837" y="853400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/>
                <a:t>Multiplicand 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770DFC-8DB1-28C6-6E97-E9EBDEEBC11E}"/>
                </a:ext>
              </a:extLst>
            </p:cNvPr>
            <p:cNvSpPr txBox="1"/>
            <p:nvPr/>
          </p:nvSpPr>
          <p:spPr>
            <a:xfrm rot="5400000">
              <a:off x="9810529" y="3894652"/>
              <a:ext cx="2215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/>
                <a:t>Accumulators (C or D)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E575C0-BF5D-1CD1-4E52-C425032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 Matrix Cores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238BFC6-E91B-46F3-70C9-348EF920A197}"/>
              </a:ext>
            </a:extLst>
          </p:cNvPr>
          <p:cNvSpPr txBox="1">
            <a:spLocks/>
          </p:cNvSpPr>
          <p:nvPr/>
        </p:nvSpPr>
        <p:spPr>
          <a:xfrm>
            <a:off x="588263" y="1274969"/>
            <a:ext cx="6360805" cy="31604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Support full range of mixed precision operations for GEMM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Matrix fused multiply add (</a:t>
            </a:r>
            <a:r>
              <a:rPr lang="en-US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mfma</a:t>
            </a:r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) instructions</a:t>
            </a: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Format: </a:t>
            </a:r>
            <a:r>
              <a:rPr lang="en-US" sz="160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mfma_CDfmt_MxNxKABfmt</a:t>
            </a:r>
            <a:endParaRPr lang="en-US" sz="1600">
              <a:solidFill>
                <a:schemeClr val="tx1"/>
              </a:solidFill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Performance: see table below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Layout of mfma_f32_32x32x8f16</a:t>
            </a: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Layout: elements distribution among threads in a warp</a:t>
            </a:r>
          </a:p>
          <a:p>
            <a:pPr lvl="1" fontAlgn="auto"/>
            <a:r>
              <a:rPr lang="en-US" sz="1600" err="1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warpSize</a:t>
            </a:r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 = 64</a:t>
            </a: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Multiplicand B and Accumulator have the same layout</a:t>
            </a:r>
          </a:p>
          <a:p>
            <a:pPr lvl="1" fontAlgn="auto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Multiplicand A and Accumulator’s layouts are “transposed”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A14815-0401-E390-1534-97E33FCA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59922"/>
              </p:ext>
            </p:extLst>
          </p:nvPr>
        </p:nvGraphicFramePr>
        <p:xfrm>
          <a:off x="1376038" y="4500990"/>
          <a:ext cx="432342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76">
                  <a:extLst>
                    <a:ext uri="{9D8B030D-6E8A-4147-A177-3AD203B41FA5}">
                      <a16:colId xmlns:a16="http://schemas.microsoft.com/office/drawing/2014/main" val="301845015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3155571281"/>
                    </a:ext>
                  </a:extLst>
                </a:gridCol>
              </a:tblGrid>
              <a:tr h="337350">
                <a:tc>
                  <a:txBody>
                    <a:bodyPr/>
                    <a:lstStyle/>
                    <a:p>
                      <a:r>
                        <a:rPr lang="en-US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MI250X flops/Clock/CU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464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r>
                        <a:rPr lang="en-US"/>
                        <a:t>FP64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45528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r>
                        <a:rPr lang="en-US"/>
                        <a:t>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6674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r>
                        <a:rPr lang="en-US"/>
                        <a:t>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79744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r>
                        <a:rPr lang="en-US"/>
                        <a:t>BF16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67239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r>
                        <a:rPr lang="en-US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6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482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B4CE-63BE-F3FB-3244-9D2608A7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Chained dot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3753FCB-A2B1-5CD1-419D-B8D9E2E1CBEB}"/>
              </a:ext>
            </a:extLst>
          </p:cNvPr>
          <p:cNvSpPr txBox="1">
            <a:spLocks/>
          </p:cNvSpPr>
          <p:nvPr/>
        </p:nvSpPr>
        <p:spPr>
          <a:xfrm>
            <a:off x="588263" y="1266580"/>
            <a:ext cx="4907015" cy="24975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The result of first dot is served as input to the second dot</a:t>
            </a:r>
          </a:p>
          <a:p>
            <a:pPr fontAlgn="auto"/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Which input?</a:t>
            </a:r>
          </a:p>
          <a:p>
            <a:pPr lvl="1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For input B, good to go</a:t>
            </a:r>
          </a:p>
          <a:p>
            <a:pPr lvl="1"/>
            <a:r>
              <a:rPr lang="en-US" sz="1600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For input A, naïve implement requires LDS to transpose the output layout</a:t>
            </a:r>
          </a:p>
          <a:p>
            <a:r>
              <a:rPr lang="en-US">
                <a:solidFill>
                  <a:schemeClr val="tx1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For flash attention forward kernel, result of first dot is used as input A of the second dot.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CC8C8B-F7D8-08CC-8EB7-841F4C5C2443}"/>
              </a:ext>
            </a:extLst>
          </p:cNvPr>
          <p:cNvGrpSpPr/>
          <p:nvPr/>
        </p:nvGrpSpPr>
        <p:grpSpPr>
          <a:xfrm>
            <a:off x="6148650" y="0"/>
            <a:ext cx="4938992" cy="6858000"/>
            <a:chOff x="6148650" y="0"/>
            <a:chExt cx="4938992" cy="6858000"/>
          </a:xfrm>
        </p:grpSpPr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9341D55-F073-FE0C-18E5-2EA5BDE8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8650" y="0"/>
              <a:ext cx="4600438" cy="6858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4E2F5D-3624-BBD8-96C2-44C5D4321B8B}"/>
                </a:ext>
              </a:extLst>
            </p:cNvPr>
            <p:cNvSpPr txBox="1"/>
            <p:nvPr/>
          </p:nvSpPr>
          <p:spPr>
            <a:xfrm>
              <a:off x="6654064" y="2064710"/>
              <a:ext cx="1447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/>
                <a:t>Multiplicand 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A0A4-57DD-A5FD-CDA4-F5D4026ED7B1}"/>
                </a:ext>
              </a:extLst>
            </p:cNvPr>
            <p:cNvSpPr txBox="1"/>
            <p:nvPr/>
          </p:nvSpPr>
          <p:spPr>
            <a:xfrm rot="5400000">
              <a:off x="10188837" y="853400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/>
                <a:t>Multiplicand 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0BF57C-649A-E2FA-1AF0-026C43E2BEB3}"/>
                </a:ext>
              </a:extLst>
            </p:cNvPr>
            <p:cNvSpPr txBox="1"/>
            <p:nvPr/>
          </p:nvSpPr>
          <p:spPr>
            <a:xfrm rot="5400000">
              <a:off x="9810529" y="3894652"/>
              <a:ext cx="2215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/>
                <a:t>Accumulators (C or 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217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ED92C8DF-B92E-DCFE-3EB1-147C0A86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58" y="2285750"/>
            <a:ext cx="4062171" cy="398046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F24C0CB7-2C44-63C4-EBFE-A0EA2C85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60" y="134846"/>
            <a:ext cx="4122713" cy="613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8645F-7DF6-4EB6-ECE8-E231B5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z="2800"/>
              <a:t>hained dot --- optimization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A8C11888-6222-53EF-C668-C9C7F9E34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63" y="1487285"/>
                <a:ext cx="4090153" cy="14672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48640" indent="-18097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2pPr>
                <a:lvl3pPr marL="914400" indent="-16827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3pPr>
                <a:lvl4pPr marL="1371600" indent="-182880" algn="l" defTabSz="914400" rtl="0" eaLnBrk="1" latinLnBrk="0" hangingPunct="1">
                  <a:spcBef>
                    <a:spcPts val="300"/>
                  </a:spcBef>
                  <a:buClrTx/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4pPr>
                <a:lvl5pPr marL="1645920" indent="-164592" algn="l" defTabSz="914400" rtl="0" eaLnBrk="1" latinLnBrk="0" hangingPunct="1">
                  <a:spcBef>
                    <a:spcPts val="300"/>
                  </a:spcBef>
                  <a:buClrTx/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>
                    <a:solidFill>
                      <a:schemeClr val="tx1"/>
                    </a:solidFill>
                  </a:rPr>
                  <a:t>SW: swaps operands</a:t>
                </a:r>
              </a:p>
              <a:p>
                <a:pPr fontAlgn="auto"/>
                <a:r>
                  <a:rPr lang="en-US">
                    <a:solidFill>
                      <a:schemeClr val="tx1"/>
                    </a:solidFill>
                  </a:rPr>
                  <a:t>HW: interprets data “transposed”</a:t>
                </a:r>
              </a:p>
              <a:p>
                <a:pPr fontAlgn="auto"/>
                <a:r>
                  <a:rPr lang="en-US">
                    <a:solidFill>
                      <a:schemeClr val="tx1"/>
                    </a:solidFill>
                  </a:rPr>
                  <a:t>Math: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pPr fontAlgn="auto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A8C11888-6222-53EF-C668-C9C7F9E3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3" y="1487285"/>
                <a:ext cx="4090153" cy="1467230"/>
              </a:xfrm>
              <a:prstGeom prst="rect">
                <a:avLst/>
              </a:prstGeom>
              <a:blipFill>
                <a:blip r:embed="rId4"/>
                <a:stretch>
                  <a:fillRect l="-3130" t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C07AB0F-3B39-2342-1398-5DF59A9CA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7505" y="460909"/>
                <a:ext cx="4637777" cy="169214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548640" indent="-18097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2pPr>
                <a:lvl3pPr marL="914400" indent="-16827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3pPr>
                <a:lvl4pPr marL="1371600" indent="-182880" algn="l" defTabSz="914400" rtl="0" eaLnBrk="1" latinLnBrk="0" hangingPunct="1">
                  <a:spcBef>
                    <a:spcPts val="300"/>
                  </a:spcBef>
                  <a:buClrTx/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4pPr>
                <a:lvl5pPr marL="1645920" indent="-164592" algn="l" defTabSz="914400" rtl="0" eaLnBrk="1" latinLnBrk="0" hangingPunct="1">
                  <a:spcBef>
                    <a:spcPts val="300"/>
                  </a:spcBef>
                  <a:buClrTx/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 err="1">
                    <a:solidFill>
                      <a:schemeClr val="tx1"/>
                    </a:solidFill>
                  </a:rPr>
                  <a:t>mfma</a:t>
                </a:r>
                <a:r>
                  <a:rPr lang="en-US">
                    <a:solidFill>
                      <a:schemeClr val="tx1"/>
                    </a:solidFill>
                  </a:rPr>
                  <a:t> layout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= </a:t>
                </a:r>
                <a:r>
                  <a:rPr lang="en-US" err="1">
                    <a:solidFill>
                      <a:schemeClr val="tx1"/>
                    </a:solidFill>
                  </a:rPr>
                  <a:t>mfma.trans</a:t>
                </a:r>
                <a:r>
                  <a:rPr lang="en-US">
                    <a:solidFill>
                      <a:schemeClr val="tx1"/>
                    </a:solidFill>
                  </a:rPr>
                  <a:t> layout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pPr fontAlgn="auto"/>
                <a:r>
                  <a:rPr lang="en-US">
                    <a:solidFill>
                      <a:schemeClr val="tx1"/>
                    </a:solidFill>
                  </a:rPr>
                  <a:t>Now it’s ready to be used as multiplicand A for the next dot</a:t>
                </a:r>
              </a:p>
              <a:p>
                <a:pPr fontAlgn="auto"/>
                <a:r>
                  <a:rPr lang="en-US">
                    <a:solidFill>
                      <a:schemeClr val="tx1"/>
                    </a:solidFill>
                  </a:rPr>
                  <a:t>Transposition is achieved without transposing anything</a:t>
                </a: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C07AB0F-3B39-2342-1398-5DF59A9C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05" y="460909"/>
                <a:ext cx="4637777" cy="1692146"/>
              </a:xfrm>
              <a:prstGeom prst="rect">
                <a:avLst/>
              </a:prstGeom>
              <a:blipFill>
                <a:blip r:embed="rId5"/>
                <a:stretch>
                  <a:fillRect l="-2895" t="-2166" r="-2895" b="-4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B72FF6A3-0740-B70D-5EE3-A5545A399FB4}"/>
              </a:ext>
            </a:extLst>
          </p:cNvPr>
          <p:cNvSpPr/>
          <p:nvPr/>
        </p:nvSpPr>
        <p:spPr>
          <a:xfrm>
            <a:off x="7507505" y="4125667"/>
            <a:ext cx="396454" cy="234950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B57E2-6909-86E7-B647-5EF008038127}"/>
              </a:ext>
            </a:extLst>
          </p:cNvPr>
          <p:cNvSpPr/>
          <p:nvPr/>
        </p:nvSpPr>
        <p:spPr bwMode="auto">
          <a:xfrm>
            <a:off x="3570282" y="2455026"/>
            <a:ext cx="1792904" cy="3811183"/>
          </a:xfrm>
          <a:prstGeom prst="rect">
            <a:avLst/>
          </a:prstGeom>
          <a:noFill/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C63AC-4EC5-90A9-E29B-881F2AC9391F}"/>
              </a:ext>
            </a:extLst>
          </p:cNvPr>
          <p:cNvSpPr/>
          <p:nvPr/>
        </p:nvSpPr>
        <p:spPr bwMode="auto">
          <a:xfrm>
            <a:off x="8233974" y="2475369"/>
            <a:ext cx="1796633" cy="3790840"/>
          </a:xfrm>
          <a:prstGeom prst="rect">
            <a:avLst/>
          </a:prstGeom>
          <a:noFill/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8D402-EED6-E484-2AAD-A1A6D91D5E39}"/>
                  </a:ext>
                </a:extLst>
              </p:cNvPr>
              <p:cNvSpPr txBox="1"/>
              <p:nvPr/>
            </p:nvSpPr>
            <p:spPr>
              <a:xfrm>
                <a:off x="6381907" y="6266209"/>
                <a:ext cx="456215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8D402-EED6-E484-2AAD-A1A6D91D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907" y="6266209"/>
                <a:ext cx="456215" cy="384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75A3A8-7557-F046-A8CB-DE2BD4C94598}"/>
                  </a:ext>
                </a:extLst>
              </p:cNvPr>
              <p:cNvSpPr txBox="1"/>
              <p:nvPr/>
            </p:nvSpPr>
            <p:spPr>
              <a:xfrm>
                <a:off x="9979057" y="6266209"/>
                <a:ext cx="36465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75A3A8-7557-F046-A8CB-DE2BD4C94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57" y="6266209"/>
                <a:ext cx="364652" cy="384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17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8" grpId="0"/>
      <p:bldP spid="10" grpId="0"/>
    </p:bldLst>
  </p:timing>
</p:sld>
</file>

<file path=ppt/theme/theme1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94DDD171-3649-784B-8DFF-0523AEB0E1C6}" vid="{59C6D40F-03E9-B54A-84C3-8AA20355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629098780805369","enableDocumentContentUpdater":tru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7629098780815282","enableDocumentContentUpdater":tru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7629098780818133","enableDocumentContentUpdater":tru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7629098780819298","enableDocumentContentUpdater":tru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],"slideId":"637629098780819298","enableDocumentContentUpdater":tru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637629098780808397","enableDocumentContentUpdater":tru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slideVersion":1,"isValidatorEnabled":false,"isLocked":false,"elementsMetadata":[],"slideId":"637629098780944294","enableDocumentContentUpdater":true,"version":"2.0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637629098780819298","enableDocumentContentUpdater":true,"version":"2.0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TemplateConfiguration><![CDATA[{"slideVersion":1,"isValidatorEnabled":false,"isLocked":false,"elementsMetadata":[],"slideId":"637629098780812520","enableDocumentContentUpdater":true,"version":"2.0"}]]></TemplafySlideTemplateConfiguration>
</file>

<file path=customXml/item3.xml><?xml version="1.0" encoding="utf-8"?>
<TemplafyFormConfiguration><![CDATA[{"formFields":[{"required":false,"placeholder":"Title | Date | Security Setting","lines":1,"shareValue":false,"type":"textBox","name":"Footer","label":"Enter footer description","fullyQualifiedName":"Footer"}],"formDataEntries":[]}]]></TemplafyFormConfiguration>
</file>

<file path=customXml/item4.xml><?xml version="1.0" encoding="utf-8"?>
<TemplafySlideTemplateConfiguration><![CDATA[{"slideVersion":1,"isValidatorEnabled":false,"isLocked":false,"elementsMetadata":[],"slideId":"637629098780802172","enableDocumentContentUpdater":true,"version":"2.0"}]]></TemplafySlideTemplate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f81b10c-0c30-431c-9233-c873ae91d135" xsi:nil="true"/>
    <TaxCatchAll xmlns="671e18e7-0737-47f8-97a6-e543ea4214d2" xsi:nil="true"/>
    <lcf76f155ced4ddcb4097134ff3c332f xmlns="8f81b10c-0c30-431c-9233-c873ae91d135">
      <Terms xmlns="http://schemas.microsoft.com/office/infopath/2007/PartnerControls"/>
    </lcf76f155ced4ddcb4097134ff3c332f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82662C02A5B942A5A1646999FF980C" ma:contentTypeVersion="15" ma:contentTypeDescription="Create a new document." ma:contentTypeScope="" ma:versionID="f221ef16d4d20a91f26e9a6a5cdad6b7">
  <xsd:schema xmlns:xsd="http://www.w3.org/2001/XMLSchema" xmlns:xs="http://www.w3.org/2001/XMLSchema" xmlns:p="http://schemas.microsoft.com/office/2006/metadata/properties" xmlns:ns2="8f81b10c-0c30-431c-9233-c873ae91d135" xmlns:ns3="671e18e7-0737-47f8-97a6-e543ea4214d2" targetNamespace="http://schemas.microsoft.com/office/2006/metadata/properties" ma:root="true" ma:fieldsID="e59f5b42cb53d95ac5cf43e998d3c8dc" ns2:_="" ns3:_="">
    <xsd:import namespace="8f81b10c-0c30-431c-9233-c873ae91d135"/>
    <xsd:import namespace="671e18e7-0737-47f8-97a6-e543ea4214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1b10c-0c30-431c-9233-c873ae91d1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4acc8d3-66d8-4f7f-ac2f-7fccaf6b6e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1e18e7-0737-47f8-97a6-e543ea4214d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f9b88c1-ae9e-4bb9-8f97-876b1929de15}" ma:internalName="TaxCatchAll" ma:showField="CatchAllData" ma:web="671e18e7-0737-47f8-97a6-e543ea4214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SlideFormConfiguration><![CDATA[{"formFields":[],"formDataEntries":[]}]]></TemplafySlideForm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TemplateConfiguration><![CDATA[{"elementsMetadata":[],"transformationConfigurations":[{"colorTheme":"{{DataSources.ColorThemes[\"Corporate\"].ColorTheme}}","disableUpdates":false,"type":"colorTheme"}],"enableDocumentContentUpdater":true,"version":"2.0"}]]></TemplafyTemplateConfiguration>
</file>

<file path=customXml/itemProps1.xml><?xml version="1.0" encoding="utf-8"?>
<ds:datastoreItem xmlns:ds="http://schemas.openxmlformats.org/officeDocument/2006/customXml" ds:itemID="{95AE8F77-448C-4B7C-8669-DC6D4241F9CE}">
  <ds:schemaRefs/>
</ds:datastoreItem>
</file>

<file path=customXml/itemProps10.xml><?xml version="1.0" encoding="utf-8"?>
<ds:datastoreItem xmlns:ds="http://schemas.openxmlformats.org/officeDocument/2006/customXml" ds:itemID="{7BAA13C3-64B7-4D7A-BA49-B0CCD43E2049}">
  <ds:schemaRefs/>
</ds:datastoreItem>
</file>

<file path=customXml/itemProps11.xml><?xml version="1.0" encoding="utf-8"?>
<ds:datastoreItem xmlns:ds="http://schemas.openxmlformats.org/officeDocument/2006/customXml" ds:itemID="{E4C8E36C-E4C3-4DF8-B9A8-546312449852}">
  <ds:schemaRefs/>
</ds:datastoreItem>
</file>

<file path=customXml/itemProps12.xml><?xml version="1.0" encoding="utf-8"?>
<ds:datastoreItem xmlns:ds="http://schemas.openxmlformats.org/officeDocument/2006/customXml" ds:itemID="{D4B66AC3-71C4-4908-9595-93E8B8D76E97}">
  <ds:schemaRefs/>
</ds:datastoreItem>
</file>

<file path=customXml/itemProps13.xml><?xml version="1.0" encoding="utf-8"?>
<ds:datastoreItem xmlns:ds="http://schemas.openxmlformats.org/officeDocument/2006/customXml" ds:itemID="{6B831CAE-95E4-452E-B3C5-B76AAD78A52A}">
  <ds:schemaRefs/>
</ds:datastoreItem>
</file>

<file path=customXml/itemProps14.xml><?xml version="1.0" encoding="utf-8"?>
<ds:datastoreItem xmlns:ds="http://schemas.openxmlformats.org/officeDocument/2006/customXml" ds:itemID="{56B316EE-D9D1-44C3-8C00-AE433A63C836}">
  <ds:schemaRefs/>
</ds:datastoreItem>
</file>

<file path=customXml/itemProps15.xml><?xml version="1.0" encoding="utf-8"?>
<ds:datastoreItem xmlns:ds="http://schemas.openxmlformats.org/officeDocument/2006/customXml" ds:itemID="{33C2836D-CD36-48F0-AE3F-D27BFE792AB7}">
  <ds:schemaRefs/>
</ds:datastoreItem>
</file>

<file path=customXml/itemProps16.xml><?xml version="1.0" encoding="utf-8"?>
<ds:datastoreItem xmlns:ds="http://schemas.openxmlformats.org/officeDocument/2006/customXml" ds:itemID="{DBAFF346-4AF6-4B2D-AF83-52934E100B2B}">
  <ds:schemaRefs/>
</ds:datastoreItem>
</file>

<file path=customXml/itemProps17.xml><?xml version="1.0" encoding="utf-8"?>
<ds:datastoreItem xmlns:ds="http://schemas.openxmlformats.org/officeDocument/2006/customXml" ds:itemID="{FBD162BB-44F6-47F5-830A-F16348329FF0}">
  <ds:schemaRefs/>
</ds:datastoreItem>
</file>

<file path=customXml/itemProps18.xml><?xml version="1.0" encoding="utf-8"?>
<ds:datastoreItem xmlns:ds="http://schemas.openxmlformats.org/officeDocument/2006/customXml" ds:itemID="{0C900B51-9E38-4E44-83A1-EF2B80B3FDC0}">
  <ds:schemaRefs/>
</ds:datastoreItem>
</file>

<file path=customXml/itemProps19.xml><?xml version="1.0" encoding="utf-8"?>
<ds:datastoreItem xmlns:ds="http://schemas.openxmlformats.org/officeDocument/2006/customXml" ds:itemID="{A7A0522C-4989-3F47-9396-8718CD761237}">
  <ds:schemaRefs/>
</ds:datastoreItem>
</file>

<file path=customXml/itemProps2.xml><?xml version="1.0" encoding="utf-8"?>
<ds:datastoreItem xmlns:ds="http://schemas.openxmlformats.org/officeDocument/2006/customXml" ds:itemID="{C5DD1971-334A-45E9-9D2B-FB6BD8AAE58A}">
  <ds:schemaRefs/>
</ds:datastoreItem>
</file>

<file path=customXml/itemProps20.xml><?xml version="1.0" encoding="utf-8"?>
<ds:datastoreItem xmlns:ds="http://schemas.openxmlformats.org/officeDocument/2006/customXml" ds:itemID="{1AB4A281-5EBA-4CA1-A536-6B29C98890B6}">
  <ds:schemaRefs/>
</ds:datastoreItem>
</file>

<file path=customXml/itemProps21.xml><?xml version="1.0" encoding="utf-8"?>
<ds:datastoreItem xmlns:ds="http://schemas.openxmlformats.org/officeDocument/2006/customXml" ds:itemID="{DDCC6A1B-7673-40E9-AC3E-C0D8F2784A83}">
  <ds:schemaRefs/>
</ds:datastoreItem>
</file>

<file path=customXml/itemProps22.xml><?xml version="1.0" encoding="utf-8"?>
<ds:datastoreItem xmlns:ds="http://schemas.openxmlformats.org/officeDocument/2006/customXml" ds:itemID="{30B4128A-861B-493E-BCC7-B7615505FC31}">
  <ds:schemaRefs/>
</ds:datastoreItem>
</file>

<file path=customXml/itemProps23.xml><?xml version="1.0" encoding="utf-8"?>
<ds:datastoreItem xmlns:ds="http://schemas.openxmlformats.org/officeDocument/2006/customXml" ds:itemID="{E31B9C7A-AB4C-44BB-8F79-8E05B7A5E421}">
  <ds:schemaRefs/>
</ds:datastoreItem>
</file>

<file path=customXml/itemProps24.xml><?xml version="1.0" encoding="utf-8"?>
<ds:datastoreItem xmlns:ds="http://schemas.openxmlformats.org/officeDocument/2006/customXml" ds:itemID="{00121D97-98F5-4946-8A5D-87D090F11338}">
  <ds:schemaRefs/>
</ds:datastoreItem>
</file>

<file path=customXml/itemProps25.xml><?xml version="1.0" encoding="utf-8"?>
<ds:datastoreItem xmlns:ds="http://schemas.openxmlformats.org/officeDocument/2006/customXml" ds:itemID="{EC53C6C7-14A0-4237-9C9A-FA78B37E53AB}">
  <ds:schemaRefs/>
</ds:datastoreItem>
</file>

<file path=customXml/itemProps3.xml><?xml version="1.0" encoding="utf-8"?>
<ds:datastoreItem xmlns:ds="http://schemas.openxmlformats.org/officeDocument/2006/customXml" ds:itemID="{43BC5722-1D5B-4915-8247-E6D5F513E549}">
  <ds:schemaRefs/>
</ds:datastoreItem>
</file>

<file path=customXml/itemProps4.xml><?xml version="1.0" encoding="utf-8"?>
<ds:datastoreItem xmlns:ds="http://schemas.openxmlformats.org/officeDocument/2006/customXml" ds:itemID="{BE3BB7DD-0C86-4747-A387-5C5D191BB970}">
  <ds:schemaRefs/>
</ds:datastoreItem>
</file>

<file path=customXml/itemProps5.xml><?xml version="1.0" encoding="utf-8"?>
<ds:datastoreItem xmlns:ds="http://schemas.openxmlformats.org/officeDocument/2006/customXml" ds:itemID="{F990F116-B58F-4255-B05B-DA3808E0E5C6}">
  <ds:schemaRefs>
    <ds:schemaRef ds:uri="671e18e7-0737-47f8-97a6-e543ea4214d2"/>
    <ds:schemaRef ds:uri="8f81b10c-0c30-431c-9233-c873ae91d1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415F112A-A39C-4414-9E9F-F3D8CE0475EE}">
  <ds:schemaRefs>
    <ds:schemaRef ds:uri="671e18e7-0737-47f8-97a6-e543ea4214d2"/>
    <ds:schemaRef ds:uri="8f81b10c-0c30-431c-9233-c873ae91d1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3D719615-E8C3-42D3-B19D-076A1FC4620D}">
  <ds:schemaRefs/>
</ds:datastoreItem>
</file>

<file path=customXml/itemProps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6291F803-2EF0-4E47-96D6-4796950CE6B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AMD Corporate Template_Dark</Template>
  <TotalTime>0</TotalTime>
  <Words>1241</Words>
  <Application>Microsoft Office PowerPoint</Application>
  <PresentationFormat>Widescreen</PresentationFormat>
  <Paragraphs>199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Arial,Sans-Serif</vt:lpstr>
      <vt:lpstr>Arial</vt:lpstr>
      <vt:lpstr>Calibri</vt:lpstr>
      <vt:lpstr>Cambria Math</vt:lpstr>
      <vt:lpstr>Consolas</vt:lpstr>
      <vt:lpstr>AMD Corporate Template_Dark</vt:lpstr>
      <vt:lpstr>BRINGING TRITON TO AMD GPUs</vt:lpstr>
      <vt:lpstr>AMD GPU Backend Status update</vt:lpstr>
      <vt:lpstr>Scoping the port</vt:lpstr>
      <vt:lpstr>Triton Enablement Approach</vt:lpstr>
      <vt:lpstr>ROCM third party backend</vt:lpstr>
      <vt:lpstr>Optimizations on AMD Instinct GPUs</vt:lpstr>
      <vt:lpstr>AMD Matrix Cores</vt:lpstr>
      <vt:lpstr>Chained dot</vt:lpstr>
      <vt:lpstr>Chained dot --- optimization</vt:lpstr>
      <vt:lpstr>Software pipelining</vt:lpstr>
      <vt:lpstr>More optimizations</vt:lpstr>
      <vt:lpstr>Current Performance on AMD Instinct GPUs</vt:lpstr>
      <vt:lpstr>Performance with AMD Instinct MI250 --- GEMM</vt:lpstr>
      <vt:lpstr>Performance with AMD Instinct MI250 --- Flash attention fwd</vt:lpstr>
      <vt:lpstr>Questions?</vt:lpstr>
      <vt:lpstr>PowerPoint Presentation</vt:lpstr>
      <vt:lpstr>Backup slides</vt:lpstr>
      <vt:lpstr>Introduction to AMD GPUs</vt:lpstr>
      <vt:lpstr>Our progress on Flash attention fwd kernel</vt:lpstr>
    </vt:vector>
  </TitlesOfParts>
  <Manager>&lt;Comms manager name here&gt;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AMD Corporate Powerpoint Template</dc:subject>
  <dc:creator>Federico Gasquet</dc:creator>
  <cp:keywords>AMD Corporate Powerpoint Template</cp:keywords>
  <dc:description/>
  <cp:lastModifiedBy>Zhang, Lixun</cp:lastModifiedBy>
  <cp:revision>3</cp:revision>
  <cp:lastPrinted>2020-04-30T18:59:47Z</cp:lastPrinted>
  <dcterms:created xsi:type="dcterms:W3CDTF">2021-04-19T14:31:00Z</dcterms:created>
  <dcterms:modified xsi:type="dcterms:W3CDTF">2023-09-20T01:25:46Z</dcterms:modified>
  <cp:category>AMD Corporate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AMD Creative Studio</vt:lpwstr>
  </property>
  <property fmtid="{D5CDD505-2E9C-101B-9397-08002B2CF9AE}" pid="3" name="Date completed">
    <vt:lpwstr>April 30, 2020</vt:lpwstr>
  </property>
  <property fmtid="{D5CDD505-2E9C-101B-9397-08002B2CF9AE}" pid="4" name="MS_Version">
    <vt:lpwstr>1.0.0</vt:lpwstr>
  </property>
  <property fmtid="{D5CDD505-2E9C-101B-9397-08002B2CF9AE}" pid="5" name="TemplafyTimeStamp">
    <vt:lpwstr>2021-07-26T15:24:38</vt:lpwstr>
  </property>
  <property fmtid="{D5CDD505-2E9C-101B-9397-08002B2CF9AE}" pid="6" name="ContentTypeId">
    <vt:lpwstr>0x0101000182662C02A5B942A5A1646999FF980C</vt:lpwstr>
  </property>
  <property fmtid="{D5CDD505-2E9C-101B-9397-08002B2CF9AE}" pid="7" name="MSIP_Label_d4243a53-6221-4f75-8154-e4b33a5707a1_Enabled">
    <vt:lpwstr>true</vt:lpwstr>
  </property>
  <property fmtid="{D5CDD505-2E9C-101B-9397-08002B2CF9AE}" pid="8" name="MSIP_Label_d4243a53-6221-4f75-8154-e4b33a5707a1_SetDate">
    <vt:lpwstr>2023-09-14T01:29:17Z</vt:lpwstr>
  </property>
  <property fmtid="{D5CDD505-2E9C-101B-9397-08002B2CF9AE}" pid="9" name="MSIP_Label_d4243a53-6221-4f75-8154-e4b33a5707a1_Method">
    <vt:lpwstr>Privileged</vt:lpwstr>
  </property>
  <property fmtid="{D5CDD505-2E9C-101B-9397-08002B2CF9AE}" pid="10" name="MSIP_Label_d4243a53-6221-4f75-8154-e4b33a5707a1_Name">
    <vt:lpwstr>Public-AIP 2.0</vt:lpwstr>
  </property>
  <property fmtid="{D5CDD505-2E9C-101B-9397-08002B2CF9AE}" pid="11" name="MSIP_Label_d4243a53-6221-4f75-8154-e4b33a5707a1_SiteId">
    <vt:lpwstr>3dd8961f-e488-4e60-8e11-a82d994e183d</vt:lpwstr>
  </property>
  <property fmtid="{D5CDD505-2E9C-101B-9397-08002B2CF9AE}" pid="12" name="MSIP_Label_d4243a53-6221-4f75-8154-e4b33a5707a1_ActionId">
    <vt:lpwstr>c3355f80-9301-4048-b375-0b76090bf1b1</vt:lpwstr>
  </property>
  <property fmtid="{D5CDD505-2E9C-101B-9397-08002B2CF9AE}" pid="13" name="MSIP_Label_d4243a53-6221-4f75-8154-e4b33a5707a1_ContentBits">
    <vt:lpwstr>1</vt:lpwstr>
  </property>
  <property fmtid="{D5CDD505-2E9C-101B-9397-08002B2CF9AE}" pid="14" name="ClassificationContentMarkingHeaderLocations">
    <vt:lpwstr>AMD Corporate Template_Dark:34</vt:lpwstr>
  </property>
  <property fmtid="{D5CDD505-2E9C-101B-9397-08002B2CF9AE}" pid="15" name="ClassificationContentMarkingHeaderText">
    <vt:lpwstr>[Public]</vt:lpwstr>
  </property>
</Properties>
</file>