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A445A-935A-8945-93DA-753680C54D32}" v="11" dt="2023-09-19T22:01:19.083"/>
    <p1510:client id="{E19ED93E-2C17-75A3-043A-6E7BA39B8B6A}" v="36" dt="2023-09-19T21:58:43.296"/>
    <p1510:client id="{F523DA7C-A9D6-C5EA-318B-03586966055D}" v="856" dt="2023-09-20T04:49:07.3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defTabSz="408622">
              <a:lnSpc>
                <a:spcPct val="100000"/>
              </a:lnSpc>
              <a:spcBef>
                <a:spcPts val="0"/>
              </a:spcBef>
              <a:buSzTx/>
              <a:buNone/>
              <a:defRPr sz="1782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1"/>
            <a:ext cx="10985500" cy="193715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3"/>
            <a:ext cx="10985500" cy="362079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00" b="1" spc="-124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00" b="1" spc="-124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00" b="1" spc="-124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00" b="1" spc="-124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00" b="1" spc="-12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6"/>
            <a:ext cx="10100027" cy="3184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defTabSz="408622">
              <a:lnSpc>
                <a:spcPct val="100000"/>
              </a:lnSpc>
              <a:spcBef>
                <a:spcPts val="0"/>
              </a:spcBef>
              <a:buSzTx/>
              <a:buNone/>
              <a:defRPr sz="1782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1" y="2469930"/>
            <a:ext cx="10438078" cy="1918140"/>
          </a:xfrm>
          <a:prstGeom prst="rect">
            <a:avLst/>
          </a:prstGeom>
        </p:spPr>
        <p:txBody>
          <a:bodyPr/>
          <a:lstStyle>
            <a:lvl1pPr marL="319461" indent="-234950">
              <a:spcBef>
                <a:spcPts val="0"/>
              </a:spcBef>
              <a:buSzTx/>
              <a:buNone/>
              <a:defRPr sz="4200" spc="-8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1" indent="-234950">
              <a:spcBef>
                <a:spcPts val="0"/>
              </a:spcBef>
              <a:buSzTx/>
              <a:buNone/>
              <a:defRPr sz="4200" spc="-8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1" indent="-234950">
              <a:spcBef>
                <a:spcPts val="0"/>
              </a:spcBef>
              <a:buSzTx/>
              <a:buNone/>
              <a:defRPr sz="4200" spc="-8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1" indent="-234950">
              <a:spcBef>
                <a:spcPts val="0"/>
              </a:spcBef>
              <a:buSzTx/>
              <a:buNone/>
              <a:defRPr sz="4200" spc="-8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1" indent="-234950">
              <a:spcBef>
                <a:spcPts val="0"/>
              </a:spcBef>
              <a:buSzTx/>
              <a:buNone/>
              <a:defRPr sz="4200" spc="-8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750050" y="1989137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TDC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1" y="456443"/>
            <a:ext cx="266384" cy="321553"/>
          </a:xfrm>
          <a:prstGeom prst="rect">
            <a:avLst/>
          </a:prstGeom>
          <a:ln w="3175">
            <a:miter lim="400000"/>
          </a:ln>
        </p:spPr>
      </p:pic>
      <p:sp>
        <p:nvSpPr>
          <p:cNvPr id="150" name="TextBox 10"/>
          <p:cNvSpPr txBox="1"/>
          <p:nvPr/>
        </p:nvSpPr>
        <p:spPr>
          <a:xfrm>
            <a:off x="609600" y="6502400"/>
            <a:ext cx="5486400" cy="127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50000"/>
              </a:lnSpc>
              <a:spcBef>
                <a:spcPts val="0"/>
              </a:spcBef>
              <a:defRPr sz="600" spc="85">
                <a:solidFill>
                  <a:srgbClr val="EE4C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PYTORCH DEVELOPER DAY 2021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61146" y="6431281"/>
            <a:ext cx="273654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 sz="1200" b="1">
                <a:solidFill>
                  <a:srgbClr val="CA583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8"/>
            <a:ext cx="10984311" cy="3184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defTabSz="408622">
              <a:lnSpc>
                <a:spcPct val="100000"/>
              </a:lnSpc>
              <a:spcBef>
                <a:spcPts val="0"/>
              </a:spcBef>
              <a:buSzTx/>
              <a:buNone/>
              <a:defRPr sz="1782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97574" y="6542616"/>
            <a:ext cx="190603" cy="187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49275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97574" y="6542616"/>
            <a:ext cx="190603" cy="187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22859" tIns="22859" rIns="22859" bIns="2285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600" spc="-26"/>
            </a:lvl1pPr>
            <a:lvl2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600" spc="-26"/>
            </a:lvl2pPr>
            <a:lvl3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600" spc="-26"/>
            </a:lvl3pPr>
            <a:lvl4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600" spc="-26"/>
            </a:lvl4pPr>
            <a:lvl5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600" spc="-26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  <a:ln w="3175">
            <a:miter lim="400000"/>
          </a:ln>
        </p:spPr>
        <p:txBody>
          <a:bodyPr wrap="none" lIns="25400" tIns="25400" rIns="25400" bIns="254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5240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1336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7432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3528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9624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5720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81600" marR="0" indent="-304800" algn="l" defTabSz="1219169" rtl="0" latinLnBrk="0">
        <a:lnSpc>
          <a:spcPct val="90000"/>
        </a:lnSpc>
        <a:spcBef>
          <a:spcPts val="220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Rectangle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PHIL TILLET OPENAI"/>
          <p:cNvSpPr txBox="1"/>
          <p:nvPr/>
        </p:nvSpPr>
        <p:spPr>
          <a:xfrm>
            <a:off x="600670" y="5929931"/>
            <a:ext cx="10985502" cy="827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59" tIns="22859" rIns="22859" bIns="22859" anchor="ctr">
            <a:normAutofit/>
          </a:bodyPr>
          <a:lstStyle/>
          <a:p>
            <a:pPr defTabSz="412750">
              <a:lnSpc>
                <a:spcPct val="100000"/>
              </a:lnSpc>
              <a:spcBef>
                <a:spcPts val="0"/>
              </a:spcBef>
              <a:defRPr sz="1400" spc="-14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PHIL TILLET</a:t>
            </a:r>
            <a:br/>
            <a:r>
              <a:t>OPENAI</a:t>
            </a:r>
          </a:p>
        </p:txBody>
      </p:sp>
      <p:pic>
        <p:nvPicPr>
          <p:cNvPr id="165" name="openai-symbol.png" descr="openai-symb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5" y="534496"/>
            <a:ext cx="549630" cy="549630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openai-wordmark.pdf" descr="openai-wordmark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4" y="1283546"/>
            <a:ext cx="1402892" cy="350518"/>
          </a:xfrm>
          <a:prstGeom prst="rect">
            <a:avLst/>
          </a:prstGeom>
          <a:ln w="3175">
            <a:miter lim="400000"/>
          </a:ln>
        </p:spPr>
      </p:pic>
      <p:sp>
        <p:nvSpPr>
          <p:cNvPr id="167" name="Triton: Past, Present, Future"/>
          <p:cNvSpPr txBox="1"/>
          <p:nvPr/>
        </p:nvSpPr>
        <p:spPr>
          <a:xfrm>
            <a:off x="685152" y="3184387"/>
            <a:ext cx="10985503" cy="9732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normAutofit/>
          </a:bodyPr>
          <a:lstStyle/>
          <a:p>
            <a:pPr defTabSz="1194786">
              <a:lnSpc>
                <a:spcPct val="80000"/>
              </a:lnSpc>
              <a:spcBef>
                <a:spcPts val="0"/>
              </a:spcBef>
              <a:defRPr sz="3332" b="1" spc="-66">
                <a:solidFill>
                  <a:srgbClr val="FFFFFF"/>
                </a:solidFill>
              </a:defRPr>
            </a:pPr>
            <a:r>
              <a:t>Triton:</a:t>
            </a:r>
            <a:br/>
            <a:r>
              <a:t>Past, Present, Future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Bertrand Russel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Bertrand Russell</a:t>
            </a:r>
          </a:p>
        </p:txBody>
      </p:sp>
      <p:sp>
        <p:nvSpPr>
          <p:cNvPr id="368" name="“Be scrupulously truthful, even if the truth is inconvenient, for it is more inconvenient when you try to conceal it.”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“Be scrupulously truthful, even if the truth is inconvenient, for it is more inconvenient when you try to conceal it.”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RES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PRESENT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CHNICAL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spc="-59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TECHNICAL STATUS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PERFORMANCE</a:t>
            </a:r>
          </a:p>
        </p:txBody>
      </p:sp>
      <p:sp>
        <p:nvSpPr>
          <p:cNvPr id="375" name="Code samples = font.menlo(14pt Regular)…"/>
          <p:cNvSpPr txBox="1"/>
          <p:nvPr/>
        </p:nvSpPr>
        <p:spPr>
          <a:xfrm>
            <a:off x="572079" y="2471605"/>
            <a:ext cx="9419272" cy="38613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A100 performance is (overall) quite satisfactory:</a:t>
            </a:r>
            <a:endParaRPr lang="en-US" sz="1850" dirty="0"/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Memory-bound workloads often on-par with best known CUDA kernels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 err="1"/>
              <a:t>Matmul</a:t>
            </a:r>
            <a:r>
              <a:rPr sz="1850" dirty="0"/>
              <a:t> / Flash-Attention (</a:t>
            </a:r>
            <a:r>
              <a:rPr sz="1850" dirty="0" err="1"/>
              <a:t>fwd</a:t>
            </a:r>
            <a:r>
              <a:rPr lang="en-US" sz="1850" dirty="0"/>
              <a:t>)</a:t>
            </a:r>
            <a:r>
              <a:rPr sz="1850" dirty="0"/>
              <a:t> on-par with best known CUDA kernels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Flash-Attention (</a:t>
            </a:r>
            <a:r>
              <a:rPr sz="1850" dirty="0" err="1"/>
              <a:t>bwd</a:t>
            </a:r>
            <a:r>
              <a:rPr sz="1850" dirty="0"/>
              <a:t>) lagging behind SOTA</a:t>
            </a:r>
            <a:br>
              <a:rPr sz="1850" dirty="0"/>
            </a:br>
            <a:endParaRPr/>
          </a:p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H100 performance is looking promising: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Matches </a:t>
            </a:r>
            <a:r>
              <a:rPr sz="1850" dirty="0" err="1"/>
              <a:t>cuBLAS</a:t>
            </a:r>
            <a:r>
              <a:rPr sz="1850" dirty="0"/>
              <a:t> on large square matrices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Still </a:t>
            </a:r>
            <a:r>
              <a:rPr sz="1850" i="1" dirty="0"/>
              <a:t>far behind </a:t>
            </a:r>
            <a:r>
              <a:rPr sz="1850" dirty="0"/>
              <a:t>for many shapes</a:t>
            </a:r>
            <a:br>
              <a:rPr sz="1850" dirty="0"/>
            </a:br>
            <a:endParaRPr/>
          </a:p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3P performance is also looking promising: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Next talks will give details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ROBUSTNESS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1072703" y="2474417"/>
            <a:ext cx="3722814" cy="3821410"/>
            <a:chOff x="0" y="0"/>
            <a:chExt cx="3722812" cy="3821409"/>
          </a:xfrm>
        </p:grpSpPr>
        <p:pic>
          <p:nvPicPr>
            <p:cNvPr id="378" name="OIP (1).jpeg" descr="OIP (1)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38422"/>
              <a:ext cx="3722813" cy="328298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79" name="1 year ago"/>
            <p:cNvSpPr txBox="1"/>
            <p:nvPr/>
          </p:nvSpPr>
          <p:spPr>
            <a:xfrm>
              <a:off x="998056" y="-1"/>
              <a:ext cx="1497281" cy="4105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t>1 year ago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7705290" y="2474417"/>
            <a:ext cx="3282988" cy="4012605"/>
            <a:chOff x="0" y="0"/>
            <a:chExt cx="3282986" cy="4012603"/>
          </a:xfrm>
        </p:grpSpPr>
        <p:pic>
          <p:nvPicPr>
            <p:cNvPr id="381" name="DALL·E 2023-09-17 19.57.05 - A bank building with the sign 'Technical Debt Bank'. Outside, there's a long line of anthropomorphic code bugs LEAVING -- walking away from the bank. .png" descr="DALL·E 2023-09-17 19.57.05 - A bank building with the sign 'Technical Debt Bank'. Outside, there's a long line of anthropomorphic code bugs LEAVING -- walking away from the bank. 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29617"/>
              <a:ext cx="3282987" cy="32829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82" name="Today"/>
            <p:cNvSpPr txBox="1"/>
            <p:nvPr/>
          </p:nvSpPr>
          <p:spPr>
            <a:xfrm>
              <a:off x="1299669" y="-1"/>
              <a:ext cx="876403" cy="4105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t>Today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5425380" y="3719017"/>
            <a:ext cx="2079144" cy="649783"/>
            <a:chOff x="0" y="0"/>
            <a:chExt cx="2079142" cy="649782"/>
          </a:xfrm>
        </p:grpSpPr>
        <p:sp>
          <p:nvSpPr>
            <p:cNvPr id="384" name="Line"/>
            <p:cNvSpPr/>
            <p:nvPr/>
          </p:nvSpPr>
          <p:spPr>
            <a:xfrm>
              <a:off x="111819" y="649782"/>
              <a:ext cx="185550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385" name="MLIR Backend"/>
            <p:cNvSpPr txBox="1"/>
            <p:nvPr/>
          </p:nvSpPr>
          <p:spPr>
            <a:xfrm>
              <a:off x="0" y="-1"/>
              <a:ext cx="2079143" cy="4105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t>MLIR Backend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 advAuto="0"/>
      <p:bldP spid="383" grpId="0" animBg="1" advAuto="0"/>
      <p:bldP spid="38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DEBUGGING</a:t>
            </a:r>
          </a:p>
        </p:txBody>
      </p:sp>
      <p:sp>
        <p:nvSpPr>
          <p:cNvPr id="389" name="Rectangle"/>
          <p:cNvSpPr/>
          <p:nvPr/>
        </p:nvSpPr>
        <p:spPr>
          <a:xfrm>
            <a:off x="6048126" y="-78582"/>
            <a:ext cx="6216056" cy="7527877"/>
          </a:xfrm>
          <a:prstGeom prst="rect">
            <a:avLst/>
          </a:prstGeom>
          <a:solidFill>
            <a:srgbClr val="000000">
              <a:alpha val="89768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0" name="Add accent color = yellow(for emphasis)…"/>
          <p:cNvSpPr txBox="1"/>
          <p:nvPr/>
        </p:nvSpPr>
        <p:spPr>
          <a:xfrm>
            <a:off x="6297893" y="563881"/>
            <a:ext cx="5670460" cy="34823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torch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triton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t>triton</a:t>
            </a:r>
            <a:r>
              <a:rPr>
                <a:solidFill>
                  <a:srgbClr val="D4D4D4"/>
                </a:solidFill>
              </a:rPr>
              <a:t>.</a:t>
            </a:r>
            <a:r>
              <a:t>language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as</a:t>
            </a:r>
            <a:r>
              <a:rPr>
                <a:solidFill>
                  <a:srgbClr val="D4D4D4"/>
                </a:solidFill>
              </a:rPr>
              <a:t> </a:t>
            </a:r>
            <a:r>
              <a:t>tl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CDCAA"/>
                </a:solidFill>
              </a:rPr>
              <a:t>@</a:t>
            </a:r>
            <a:r>
              <a:t>triton</a:t>
            </a:r>
            <a:r>
              <a:rPr>
                <a:solidFill>
                  <a:srgbClr val="DCDCAA"/>
                </a:solidFill>
              </a:rPr>
              <a:t>.jit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kernel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Y</a:t>
            </a:r>
            <a:r>
              <a:rPr>
                <a:solidFill>
                  <a:srgbClr val="D4D4D4"/>
                </a:solidFill>
              </a:rPr>
              <a:t>, …, </a:t>
            </a:r>
            <a:r>
              <a:rPr>
                <a:solidFill>
                  <a:srgbClr val="9CDCFE"/>
                </a:solidFill>
              </a:rPr>
              <a:t>BLOCK</a:t>
            </a:r>
            <a:r>
              <a:rPr>
                <a:solidFill>
                  <a:srgbClr val="D4D4D4"/>
                </a:solidFill>
              </a:rPr>
              <a:t>: </a:t>
            </a:r>
            <a:r>
              <a:t>tl</a:t>
            </a:r>
            <a:r>
              <a:rPr>
                <a:solidFill>
                  <a:srgbClr val="D4D4D4"/>
                </a:solidFill>
              </a:rPr>
              <a:t>.</a:t>
            </a:r>
            <a:r>
              <a:t>constexpr</a:t>
            </a:r>
            <a:r>
              <a:rPr>
                <a:solidFill>
                  <a:srgbClr val="D4D4D4"/>
                </a:solidFill>
              </a:rPr>
              <a:t>):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tl</a:t>
            </a:r>
            <a:r>
              <a:rPr>
                <a:solidFill>
                  <a:srgbClr val="D4D4D4"/>
                </a:solidFill>
              </a:rPr>
              <a:t>.</a:t>
            </a:r>
            <a:r>
              <a:t>load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4EC9B0"/>
                </a:solidFill>
              </a:rPr>
              <a:t>tl</a:t>
            </a:r>
            <a:r>
              <a:rPr>
                <a:solidFill>
                  <a:srgbClr val="D4D4D4"/>
                </a:solidFill>
              </a:rPr>
              <a:t>.</a:t>
            </a:r>
            <a:r>
              <a:t>arange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BLOCK</a:t>
            </a:r>
            <a:r>
              <a:rPr>
                <a:solidFill>
                  <a:srgbClr val="D4D4D4"/>
                </a:solidFill>
              </a:rPr>
              <a:t>))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y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tl</a:t>
            </a:r>
            <a:r>
              <a:rPr>
                <a:solidFill>
                  <a:srgbClr val="D4D4D4"/>
                </a:solidFill>
              </a:rPr>
              <a:t>.</a:t>
            </a:r>
            <a:r>
              <a:t>load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Y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4EC9B0"/>
                </a:solidFill>
              </a:rPr>
              <a:t>tl</a:t>
            </a:r>
            <a:r>
              <a:rPr>
                <a:solidFill>
                  <a:srgbClr val="D4D4D4"/>
                </a:solidFill>
              </a:rPr>
              <a:t>.</a:t>
            </a:r>
            <a:r>
              <a:t>arange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BLOCK</a:t>
            </a:r>
            <a:r>
              <a:rPr>
                <a:solidFill>
                  <a:srgbClr val="D4D4D4"/>
                </a:solidFill>
              </a:rPr>
              <a:t>))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breakpoint</a:t>
            </a:r>
            <a:r>
              <a:rPr>
                <a:solidFill>
                  <a:srgbClr val="D4D4D4"/>
                </a:solidFill>
              </a:rPr>
              <a:t>()</a:t>
            </a:r>
            <a:br>
              <a:rPr>
                <a:solidFill>
                  <a:srgbClr val="D4D4D4"/>
                </a:solidFill>
              </a:rPr>
            </a:br>
            <a:r>
              <a:rPr>
                <a:solidFill>
                  <a:srgbClr val="D4D4D4"/>
                </a:solidFill>
              </a:rPr>
              <a:t>    …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x</a:t>
            </a:r>
            <a:r>
              <a:t> = </a:t>
            </a:r>
            <a:r>
              <a:rPr>
                <a:solidFill>
                  <a:srgbClr val="4EC9B0"/>
                </a:solidFill>
              </a:rPr>
              <a:t>torch</a:t>
            </a:r>
            <a:r>
              <a:t>.arange(</a:t>
            </a:r>
            <a:r>
              <a:rPr>
                <a:solidFill>
                  <a:srgbClr val="B5CEA8"/>
                </a:solidFill>
              </a:rPr>
              <a:t>1024</a:t>
            </a:r>
            <a:r>
              <a:t>, </a:t>
            </a:r>
            <a:r>
              <a:rPr>
                <a:solidFill>
                  <a:srgbClr val="9CDCFE"/>
                </a:solidFill>
              </a:rPr>
              <a:t>device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"cuda"</a:t>
            </a:r>
            <a:r>
              <a:t>)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y</a:t>
            </a:r>
            <a:r>
              <a:t> = </a:t>
            </a:r>
            <a:r>
              <a:rPr>
                <a:solidFill>
                  <a:srgbClr val="4EC9B0"/>
                </a:solidFill>
              </a:rPr>
              <a:t>torch</a:t>
            </a:r>
            <a:r>
              <a:t>.arange(</a:t>
            </a:r>
            <a:r>
              <a:rPr>
                <a:solidFill>
                  <a:srgbClr val="B5CEA8"/>
                </a:solidFill>
              </a:rPr>
              <a:t>1024</a:t>
            </a:r>
            <a:r>
              <a:t>, </a:t>
            </a:r>
            <a:r>
              <a:rPr>
                <a:solidFill>
                  <a:srgbClr val="9CDCFE"/>
                </a:solidFill>
              </a:rPr>
              <a:t>device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"cuda"</a:t>
            </a:r>
            <a:r>
              <a:t>)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…</a:t>
            </a:r>
            <a:br>
              <a:rPr>
                <a:solidFill>
                  <a:srgbClr val="9CDCFE"/>
                </a:solidFill>
              </a:rPr>
            </a:br>
            <a:r>
              <a:t>kernel</a:t>
            </a:r>
            <a:r>
              <a:rPr>
                <a:solidFill>
                  <a:srgbClr val="D4D4D4"/>
                </a:solidFill>
              </a:rPr>
              <a:t>[(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,)](</a:t>
            </a:r>
            <a:r>
              <a:rPr>
                <a:solidFill>
                  <a:srgbClr val="9CDCFE"/>
                </a:solidFill>
              </a:rPr>
              <a:t>x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y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…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BLOCK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B5CEA8"/>
                </a:solidFill>
              </a:rPr>
              <a:t>1024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391" name="Code samples = font.menlo(14pt Regular)…"/>
          <p:cNvSpPr txBox="1"/>
          <p:nvPr/>
        </p:nvSpPr>
        <p:spPr>
          <a:xfrm>
            <a:off x="572079" y="2471605"/>
            <a:ext cx="4888310" cy="205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Major pain point for kernel developers:</a:t>
            </a:r>
          </a:p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Release of an “interpreter mode”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Standard Python debugging workflow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Alpha version was a community </a:t>
            </a:r>
            <a:br/>
            <a:r>
              <a:t>contribution(@Mickael Benesty). 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Beta version maintained by OpenAI</a:t>
            </a:r>
          </a:p>
        </p:txBody>
      </p:sp>
      <p:sp>
        <p:nvSpPr>
          <p:cNvPr id="392" name="Add accent color = yellow(for emphasis)…"/>
          <p:cNvSpPr txBox="1"/>
          <p:nvPr/>
        </p:nvSpPr>
        <p:spPr>
          <a:xfrm>
            <a:off x="6260364" y="4567948"/>
            <a:ext cx="5674740" cy="1756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$ TRITON_INTERPRET=1 python 01-vector-add.py 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--Return--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 /root/code/triton/python/tutorials/01-vector-add.py(9)</a:t>
            </a:r>
            <a:br/>
            <a:r>
              <a:t>  kernel()-&gt;None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-&gt; breakpoint()</a:t>
            </a:r>
            <a:br/>
            <a:br/>
            <a:r>
              <a:t>(Pdb)</a:t>
            </a:r>
          </a:p>
        </p:txBody>
      </p:sp>
      <p:sp>
        <p:nvSpPr>
          <p:cNvPr id="393" name="Add accent color = yellow(for emphasis)…"/>
          <p:cNvSpPr txBox="1"/>
          <p:nvPr/>
        </p:nvSpPr>
        <p:spPr>
          <a:xfrm>
            <a:off x="6493443" y="6042414"/>
            <a:ext cx="2891580" cy="556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print(x[7:16])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13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[ 7  8  9 10 11 12 13 14 15]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 animBg="1"/>
      <p:bldP spid="391" grpId="0" build="p" bldLvl="5" advAuto="0"/>
      <p:bldP spid="392" grpId="0" animBg="1"/>
      <p:bldP spid="3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REDUNDANCY</a:t>
            </a:r>
          </a:p>
        </p:txBody>
      </p:sp>
      <p:sp>
        <p:nvSpPr>
          <p:cNvPr id="396" name="AST"/>
          <p:cNvSpPr/>
          <p:nvPr/>
        </p:nvSpPr>
        <p:spPr>
          <a:xfrm>
            <a:off x="1016000" y="3304976"/>
            <a:ext cx="1131888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AST</a:t>
            </a:r>
          </a:p>
        </p:txBody>
      </p:sp>
      <p:sp>
        <p:nvSpPr>
          <p:cNvPr id="397" name="Triton"/>
          <p:cNvSpPr/>
          <p:nvPr/>
        </p:nvSpPr>
        <p:spPr>
          <a:xfrm>
            <a:off x="2933700" y="3304976"/>
            <a:ext cx="1131888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</a:t>
            </a:r>
          </a:p>
        </p:txBody>
      </p:sp>
      <p:sp>
        <p:nvSpPr>
          <p:cNvPr id="398" name="TritonGPU-IR"/>
          <p:cNvSpPr/>
          <p:nvPr/>
        </p:nvSpPr>
        <p:spPr>
          <a:xfrm>
            <a:off x="4764385" y="3304976"/>
            <a:ext cx="1576090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TritonGPU-IR</a:t>
            </a:r>
          </a:p>
        </p:txBody>
      </p:sp>
      <p:sp>
        <p:nvSpPr>
          <p:cNvPr id="399" name="TritonNvidiaGPU-IR"/>
          <p:cNvSpPr/>
          <p:nvPr/>
        </p:nvSpPr>
        <p:spPr>
          <a:xfrm>
            <a:off x="7364965" y="2342239"/>
            <a:ext cx="1608651" cy="7457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TritonNvidiaGPU-IR</a:t>
            </a:r>
          </a:p>
        </p:txBody>
      </p:sp>
      <p:sp>
        <p:nvSpPr>
          <p:cNvPr id="400" name="LLVM-IR (NVPTX)"/>
          <p:cNvSpPr/>
          <p:nvPr/>
        </p:nvSpPr>
        <p:spPr>
          <a:xfrm>
            <a:off x="9337972" y="3304976"/>
            <a:ext cx="1338264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LLVM-IR</a:t>
            </a:r>
            <a:br/>
            <a:r>
              <a:t>(NVPTX)</a:t>
            </a:r>
          </a:p>
        </p:txBody>
      </p:sp>
      <p:sp>
        <p:nvSpPr>
          <p:cNvPr id="401" name="Line"/>
          <p:cNvSpPr/>
          <p:nvPr/>
        </p:nvSpPr>
        <p:spPr>
          <a:xfrm>
            <a:off x="2143174" y="3690838"/>
            <a:ext cx="7271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02" name="Line"/>
          <p:cNvSpPr/>
          <p:nvPr/>
        </p:nvSpPr>
        <p:spPr>
          <a:xfrm>
            <a:off x="4055904" y="3700225"/>
            <a:ext cx="7271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03" name="Line"/>
          <p:cNvSpPr/>
          <p:nvPr/>
        </p:nvSpPr>
        <p:spPr>
          <a:xfrm flipV="1">
            <a:off x="6351364" y="2736478"/>
            <a:ext cx="987971" cy="98797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04" name="Line"/>
          <p:cNvSpPr/>
          <p:nvPr/>
        </p:nvSpPr>
        <p:spPr>
          <a:xfrm>
            <a:off x="8685163" y="2995270"/>
            <a:ext cx="667840" cy="6743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05" name="Line"/>
          <p:cNvSpPr/>
          <p:nvPr/>
        </p:nvSpPr>
        <p:spPr>
          <a:xfrm>
            <a:off x="6359020" y="3728938"/>
            <a:ext cx="297255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06" name="H100"/>
          <p:cNvSpPr txBox="1"/>
          <p:nvPr/>
        </p:nvSpPr>
        <p:spPr>
          <a:xfrm>
            <a:off x="6759025" y="2342845"/>
            <a:ext cx="579502" cy="2987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700">
                <a:solidFill>
                  <a:srgbClr val="5E5E5E"/>
                </a:solidFill>
              </a:defRPr>
            </a:lvl1pPr>
          </a:lstStyle>
          <a:p>
            <a:r>
              <a:t>H100</a:t>
            </a:r>
          </a:p>
        </p:txBody>
      </p:sp>
      <p:sp>
        <p:nvSpPr>
          <p:cNvPr id="407" name="Rounded Rectangle"/>
          <p:cNvSpPr/>
          <p:nvPr/>
        </p:nvSpPr>
        <p:spPr>
          <a:xfrm>
            <a:off x="6650182" y="2260665"/>
            <a:ext cx="2652423" cy="917064"/>
          </a:xfrm>
          <a:prstGeom prst="roundRect">
            <a:avLst>
              <a:gd name="adj" fmla="val 20408"/>
            </a:avLst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8" name="TritonGPU-IR"/>
          <p:cNvSpPr/>
          <p:nvPr/>
        </p:nvSpPr>
        <p:spPr>
          <a:xfrm>
            <a:off x="4764385" y="4397176"/>
            <a:ext cx="1576090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TritonGPU-IR</a:t>
            </a:r>
          </a:p>
        </p:txBody>
      </p:sp>
      <p:sp>
        <p:nvSpPr>
          <p:cNvPr id="409" name="TritonGPU-IR"/>
          <p:cNvSpPr/>
          <p:nvPr/>
        </p:nvSpPr>
        <p:spPr>
          <a:xfrm>
            <a:off x="4764385" y="5489376"/>
            <a:ext cx="1576090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TritonGPU-IR</a:t>
            </a:r>
          </a:p>
        </p:txBody>
      </p:sp>
      <p:sp>
        <p:nvSpPr>
          <p:cNvPr id="410" name="LLVM-IR…"/>
          <p:cNvSpPr/>
          <p:nvPr/>
        </p:nvSpPr>
        <p:spPr>
          <a:xfrm>
            <a:off x="9337972" y="4397176"/>
            <a:ext cx="1338264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LLVM-IR</a:t>
            </a:r>
          </a:p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(ROCM)</a:t>
            </a:r>
          </a:p>
        </p:txBody>
      </p:sp>
      <p:sp>
        <p:nvSpPr>
          <p:cNvPr id="411" name="SPIR-V"/>
          <p:cNvSpPr/>
          <p:nvPr/>
        </p:nvSpPr>
        <p:spPr>
          <a:xfrm>
            <a:off x="9337972" y="5489376"/>
            <a:ext cx="1338264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SPIR-V</a:t>
            </a:r>
          </a:p>
        </p:txBody>
      </p:sp>
      <p:sp>
        <p:nvSpPr>
          <p:cNvPr id="414" name="Line"/>
          <p:cNvSpPr/>
          <p:nvPr/>
        </p:nvSpPr>
        <p:spPr>
          <a:xfrm>
            <a:off x="6337440" y="4778176"/>
            <a:ext cx="301571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15" name="Line"/>
          <p:cNvSpPr/>
          <p:nvPr/>
        </p:nvSpPr>
        <p:spPr>
          <a:xfrm>
            <a:off x="6355200" y="5879033"/>
            <a:ext cx="297255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16" name="Rounded Rectangle"/>
          <p:cNvSpPr/>
          <p:nvPr/>
        </p:nvSpPr>
        <p:spPr>
          <a:xfrm>
            <a:off x="4584695" y="2269678"/>
            <a:ext cx="1935470" cy="4294982"/>
          </a:xfrm>
          <a:prstGeom prst="roundRect">
            <a:avLst>
              <a:gd name="adj" fmla="val 9843"/>
            </a:avLst>
          </a:prstGeom>
          <a:solidFill>
            <a:schemeClr val="accent5">
              <a:hueOff val="-152895"/>
              <a:lumOff val="12368"/>
              <a:alpha val="42939"/>
            </a:schemeClr>
          </a:solidFill>
          <a:ln w="12700">
            <a:solidFill>
              <a:srgbClr val="000000"/>
            </a:solidFill>
            <a:prstDash val="sysDot"/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7" name="BAD"/>
          <p:cNvSpPr txBox="1"/>
          <p:nvPr/>
        </p:nvSpPr>
        <p:spPr>
          <a:xfrm>
            <a:off x="5300779" y="2555384"/>
            <a:ext cx="523368" cy="3112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700" b="1"/>
            </a:lvl1pPr>
          </a:lstStyle>
          <a:p>
            <a:r>
              <a:t>BAD</a:t>
            </a:r>
          </a:p>
        </p:txBody>
      </p:sp>
      <p:sp>
        <p:nvSpPr>
          <p:cNvPr id="418" name="plugin"/>
          <p:cNvSpPr txBox="1"/>
          <p:nvPr/>
        </p:nvSpPr>
        <p:spPr>
          <a:xfrm>
            <a:off x="3779096" y="4649322"/>
            <a:ext cx="547651" cy="2490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r>
              <a:t>plugin</a:t>
            </a:r>
          </a:p>
        </p:txBody>
      </p:sp>
      <p:sp>
        <p:nvSpPr>
          <p:cNvPr id="419" name="plugin"/>
          <p:cNvSpPr txBox="1"/>
          <p:nvPr/>
        </p:nvSpPr>
        <p:spPr>
          <a:xfrm>
            <a:off x="4349800" y="3997505"/>
            <a:ext cx="547651" cy="2490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r>
              <a:t>plugin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F174D850-3D57-0955-98FF-C7C7EB4B3AD3}"/>
              </a:ext>
            </a:extLst>
          </p:cNvPr>
          <p:cNvSpPr/>
          <p:nvPr/>
        </p:nvSpPr>
        <p:spPr>
          <a:xfrm>
            <a:off x="4077308" y="3700225"/>
            <a:ext cx="692909" cy="11430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72F41670-D8B9-9A39-CA55-46A073063512}"/>
              </a:ext>
            </a:extLst>
          </p:cNvPr>
          <p:cNvSpPr/>
          <p:nvPr/>
        </p:nvSpPr>
        <p:spPr>
          <a:xfrm>
            <a:off x="4073026" y="3691663"/>
            <a:ext cx="692909" cy="2307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Box 10"/>
          <p:cNvSpPr txBox="1"/>
          <p:nvPr/>
        </p:nvSpPr>
        <p:spPr>
          <a:xfrm>
            <a:off x="609600" y="1841500"/>
            <a:ext cx="5486400" cy="558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COMPLEXITY</a:t>
            </a:r>
          </a:p>
        </p:txBody>
      </p:sp>
      <p:pic>
        <p:nvPicPr>
          <p:cNvPr id="422" name="triton-loc.png" descr="triton-loc.png"/>
          <p:cNvPicPr>
            <a:picLocks noChangeAspect="1"/>
          </p:cNvPicPr>
          <p:nvPr/>
        </p:nvPicPr>
        <p:blipFill>
          <a:blip r:embed="rId2"/>
          <a:srcRect r="1016"/>
          <a:stretch>
            <a:fillRect/>
          </a:stretch>
        </p:blipFill>
        <p:spPr>
          <a:xfrm>
            <a:off x="1099591" y="2420887"/>
            <a:ext cx="9891267" cy="3997128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425" name="Group"/>
          <p:cNvGrpSpPr/>
          <p:nvPr/>
        </p:nvGrpSpPr>
        <p:grpSpPr>
          <a:xfrm>
            <a:off x="7296201" y="4429328"/>
            <a:ext cx="1266576" cy="1060049"/>
            <a:chOff x="0" y="0"/>
            <a:chExt cx="1266575" cy="1060048"/>
          </a:xfrm>
        </p:grpSpPr>
        <p:sp>
          <p:nvSpPr>
            <p:cNvPr id="423" name="Circle"/>
            <p:cNvSpPr/>
            <p:nvPr/>
          </p:nvSpPr>
          <p:spPr>
            <a:xfrm>
              <a:off x="476198" y="269671"/>
              <a:ext cx="790378" cy="79037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1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" name="MLIR"/>
            <p:cNvSpPr txBox="1"/>
            <p:nvPr/>
          </p:nvSpPr>
          <p:spPr>
            <a:xfrm>
              <a:off x="0" y="-1"/>
              <a:ext cx="635623" cy="3361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900"/>
              </a:lvl1pPr>
            </a:lstStyle>
            <a:p>
              <a:r>
                <a:t>MLIR</a:t>
              </a: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8820201" y="2765628"/>
            <a:ext cx="1821655" cy="1437328"/>
            <a:chOff x="0" y="0"/>
            <a:chExt cx="1821654" cy="1437327"/>
          </a:xfrm>
        </p:grpSpPr>
        <p:sp>
          <p:nvSpPr>
            <p:cNvPr id="426" name="Circle"/>
            <p:cNvSpPr/>
            <p:nvPr/>
          </p:nvSpPr>
          <p:spPr>
            <a:xfrm>
              <a:off x="463498" y="79171"/>
              <a:ext cx="1358157" cy="135815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1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" name="H100"/>
            <p:cNvSpPr txBox="1"/>
            <p:nvPr/>
          </p:nvSpPr>
          <p:spPr>
            <a:xfrm>
              <a:off x="0" y="-1"/>
              <a:ext cx="640207" cy="3361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900"/>
              </a:lvl1pPr>
            </a:lstStyle>
            <a:p>
              <a:r>
                <a:t>H100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animBg="1" advAuto="0"/>
      <p:bldP spid="425" grpId="0" animBg="1" advAuto="0"/>
      <p:bldP spid="428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OMMUNITY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spc="-59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COMMUNITY STATUS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creenshot 2023-09-17 at 8.19.20 PM.png" descr="Screenshot 2023-09-17 at 8.19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30" y="2268715"/>
            <a:ext cx="7098680" cy="4347440"/>
          </a:xfrm>
          <a:prstGeom prst="rect">
            <a:avLst/>
          </a:prstGeom>
          <a:ln w="3175">
            <a:miter lim="400000"/>
          </a:ln>
        </p:spPr>
      </p:pic>
      <p:sp>
        <p:nvSpPr>
          <p:cNvPr id="433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USER GROWTH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NKS FOR BEING HERE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THANKS FOR BEING HERE!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DEVELOPER GROWTH</a:t>
            </a:r>
          </a:p>
        </p:txBody>
      </p:sp>
      <p:pic>
        <p:nvPicPr>
          <p:cNvPr id="436" name="active-contributors.png" descr="active-contribu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468538"/>
            <a:ext cx="9928632" cy="3971454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439" name="Group"/>
          <p:cNvGrpSpPr/>
          <p:nvPr/>
        </p:nvGrpSpPr>
        <p:grpSpPr>
          <a:xfrm>
            <a:off x="7080385" y="4155807"/>
            <a:ext cx="596630" cy="1063893"/>
            <a:chOff x="0" y="0"/>
            <a:chExt cx="596629" cy="1063892"/>
          </a:xfrm>
        </p:grpSpPr>
        <p:sp>
          <p:nvSpPr>
            <p:cNvPr id="437" name="Group"/>
            <p:cNvSpPr txBox="1"/>
            <p:nvPr/>
          </p:nvSpPr>
          <p:spPr>
            <a:xfrm>
              <a:off x="0" y="0"/>
              <a:ext cx="596630" cy="7747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1200"/>
              </a:pPr>
              <a:r>
                <a:t>MLIR</a:t>
              </a:r>
              <a:br/>
              <a:r>
                <a:t>Done</a:t>
              </a: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298314" y="605708"/>
              <a:ext cx="1" cy="458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7359785" y="3266807"/>
            <a:ext cx="799830" cy="1051193"/>
            <a:chOff x="0" y="0"/>
            <a:chExt cx="799829" cy="1051192"/>
          </a:xfrm>
        </p:grpSpPr>
        <p:sp>
          <p:nvSpPr>
            <p:cNvPr id="440" name="Line"/>
            <p:cNvSpPr/>
            <p:nvPr/>
          </p:nvSpPr>
          <p:spPr>
            <a:xfrm flipV="1">
              <a:off x="399914" y="593008"/>
              <a:ext cx="1" cy="458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41" name="Group"/>
            <p:cNvSpPr txBox="1"/>
            <p:nvPr/>
          </p:nvSpPr>
          <p:spPr>
            <a:xfrm>
              <a:off x="0" y="0"/>
              <a:ext cx="799830" cy="7747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>
                <a:defRPr sz="1200"/>
              </a:lvl1pPr>
            </a:lstStyle>
            <a:p>
              <a:r>
                <a:t>PyTorch 2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9277485" y="3054305"/>
            <a:ext cx="596630" cy="1073195"/>
            <a:chOff x="0" y="0"/>
            <a:chExt cx="596629" cy="1073194"/>
          </a:xfrm>
        </p:grpSpPr>
        <p:sp>
          <p:nvSpPr>
            <p:cNvPr id="443" name="Line"/>
            <p:cNvSpPr/>
            <p:nvPr/>
          </p:nvSpPr>
          <p:spPr>
            <a:xfrm flipV="1">
              <a:off x="222114" y="615011"/>
              <a:ext cx="1" cy="458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Group"/>
            <p:cNvSpPr txBox="1"/>
            <p:nvPr/>
          </p:nvSpPr>
          <p:spPr>
            <a:xfrm>
              <a:off x="0" y="0"/>
              <a:ext cx="596630" cy="7747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1200"/>
              </a:pPr>
              <a:r>
                <a:t>H100</a:t>
              </a:r>
              <a:br/>
              <a:r>
                <a:t>lands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7842385" y="2597105"/>
            <a:ext cx="1230043" cy="869996"/>
            <a:chOff x="0" y="0"/>
            <a:chExt cx="1230041" cy="869994"/>
          </a:xfrm>
        </p:grpSpPr>
        <p:sp>
          <p:nvSpPr>
            <p:cNvPr id="446" name="Line"/>
            <p:cNvSpPr/>
            <p:nvPr/>
          </p:nvSpPr>
          <p:spPr>
            <a:xfrm flipV="1">
              <a:off x="425314" y="590594"/>
              <a:ext cx="1" cy="279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47" name="Group"/>
            <p:cNvSpPr txBox="1"/>
            <p:nvPr/>
          </p:nvSpPr>
          <p:spPr>
            <a:xfrm>
              <a:off x="0" y="0"/>
              <a:ext cx="1230042" cy="7747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1200"/>
              </a:pPr>
              <a:r>
                <a:t>Private H100 </a:t>
              </a:r>
              <a:br/>
              <a:r>
                <a:t>development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4910408" y="4143107"/>
            <a:ext cx="1230043" cy="1076593"/>
            <a:chOff x="0" y="0"/>
            <a:chExt cx="1230041" cy="1076592"/>
          </a:xfrm>
        </p:grpSpPr>
        <p:sp>
          <p:nvSpPr>
            <p:cNvPr id="449" name="Line"/>
            <p:cNvSpPr/>
            <p:nvPr/>
          </p:nvSpPr>
          <p:spPr>
            <a:xfrm flipV="1">
              <a:off x="525191" y="618408"/>
              <a:ext cx="1" cy="458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50" name="Group"/>
            <p:cNvSpPr txBox="1"/>
            <p:nvPr/>
          </p:nvSpPr>
          <p:spPr>
            <a:xfrm>
              <a:off x="0" y="0"/>
              <a:ext cx="1230042" cy="7747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1200"/>
              </a:pPr>
              <a:r>
                <a:t>Private MLIR </a:t>
              </a:r>
              <a:br/>
              <a:r>
                <a:t>development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 animBg="1" advAuto="0"/>
      <p:bldP spid="439" grpId="0" animBg="1" advAuto="0"/>
      <p:bldP spid="442" grpId="0" animBg="1" advAuto="0"/>
      <p:bldP spid="445" grpId="0" animBg="1" advAuto="0"/>
      <p:bldP spid="448" grpId="0" animBg="1" advAuto="0"/>
      <p:bldP spid="45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FU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FUTURE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PERFORMANCE</a:t>
            </a:r>
          </a:p>
        </p:txBody>
      </p:sp>
      <p:sp>
        <p:nvSpPr>
          <p:cNvPr id="456" name="Code samples = font.menlo(14pt Regular)…"/>
          <p:cNvSpPr txBox="1"/>
          <p:nvPr/>
        </p:nvSpPr>
        <p:spPr>
          <a:xfrm>
            <a:off x="572079" y="2471605"/>
            <a:ext cx="9419272" cy="2392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We need to keep doing what we’ve been doing — for newer hardware: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H100 matrix multiplication on par with cuBLAS </a:t>
            </a:r>
            <a:r>
              <a:rPr i="0" u="sng"/>
              <a:t>for all shapes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H100 attention w/ FP8 support</a:t>
            </a:r>
          </a:p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We need to improve performance where it can be improved: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Minimize extra layout conversions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Improved vectorization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Improved software pipelining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 build="p" bldLvl="5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PERFORMANCE</a:t>
            </a:r>
          </a:p>
        </p:txBody>
      </p:sp>
      <p:grpSp>
        <p:nvGrpSpPr>
          <p:cNvPr id="469" name="Group"/>
          <p:cNvGrpSpPr/>
          <p:nvPr/>
        </p:nvGrpSpPr>
        <p:grpSpPr>
          <a:xfrm>
            <a:off x="1352934" y="2774797"/>
            <a:ext cx="3210766" cy="2063903"/>
            <a:chOff x="0" y="0"/>
            <a:chExt cx="3210765" cy="2063902"/>
          </a:xfrm>
        </p:grpSpPr>
        <p:sp>
          <p:nvSpPr>
            <p:cNvPr id="459" name="Line"/>
            <p:cNvSpPr/>
            <p:nvPr/>
          </p:nvSpPr>
          <p:spPr>
            <a:xfrm flipV="1">
              <a:off x="18665" y="475601"/>
              <a:ext cx="1" cy="15883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grpSp>
          <p:nvGrpSpPr>
            <p:cNvPr id="468" name="Group"/>
            <p:cNvGrpSpPr/>
            <p:nvPr/>
          </p:nvGrpSpPr>
          <p:grpSpPr>
            <a:xfrm>
              <a:off x="0" y="0"/>
              <a:ext cx="3210766" cy="2063903"/>
              <a:chOff x="0" y="0"/>
              <a:chExt cx="3210765" cy="2063902"/>
            </a:xfrm>
          </p:grpSpPr>
          <p:sp>
            <p:nvSpPr>
              <p:cNvPr id="460" name="Line"/>
              <p:cNvSpPr/>
              <p:nvPr/>
            </p:nvSpPr>
            <p:spPr>
              <a:xfrm>
                <a:off x="18665" y="2063902"/>
                <a:ext cx="319210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1" name="Line"/>
              <p:cNvSpPr/>
              <p:nvPr/>
            </p:nvSpPr>
            <p:spPr>
              <a:xfrm>
                <a:off x="0" y="934256"/>
                <a:ext cx="3111277" cy="1025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42" extrusionOk="0">
                    <a:moveTo>
                      <a:pt x="0" y="20233"/>
                    </a:moveTo>
                    <a:cubicBezTo>
                      <a:pt x="3145" y="21268"/>
                      <a:pt x="6317" y="19696"/>
                      <a:pt x="9241" y="15654"/>
                    </a:cubicBezTo>
                    <a:cubicBezTo>
                      <a:pt x="10594" y="13783"/>
                      <a:pt x="11878" y="11401"/>
                      <a:pt x="13139" y="8910"/>
                    </a:cubicBezTo>
                    <a:cubicBezTo>
                      <a:pt x="14408" y="6406"/>
                      <a:pt x="15665" y="3777"/>
                      <a:pt x="17050" y="2097"/>
                    </a:cubicBezTo>
                    <a:cubicBezTo>
                      <a:pt x="18506" y="331"/>
                      <a:pt x="20059" y="-332"/>
                      <a:pt x="21600" y="155"/>
                    </a:cubicBezTo>
                  </a:path>
                </a:pathLst>
              </a:custGeom>
              <a:noFill/>
              <a:ln w="254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2" name="Line"/>
              <p:cNvSpPr/>
              <p:nvPr/>
            </p:nvSpPr>
            <p:spPr>
              <a:xfrm>
                <a:off x="35582" y="1119570"/>
                <a:ext cx="3049690" cy="659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57" extrusionOk="0">
                    <a:moveTo>
                      <a:pt x="0" y="21357"/>
                    </a:moveTo>
                    <a:cubicBezTo>
                      <a:pt x="726" y="17272"/>
                      <a:pt x="1538" y="13889"/>
                      <a:pt x="2411" y="11310"/>
                    </a:cubicBezTo>
                    <a:cubicBezTo>
                      <a:pt x="4399" y="5438"/>
                      <a:pt x="6596" y="3965"/>
                      <a:pt x="8768" y="2863"/>
                    </a:cubicBezTo>
                    <a:cubicBezTo>
                      <a:pt x="13037" y="694"/>
                      <a:pt x="17318" y="-243"/>
                      <a:pt x="21600" y="53"/>
                    </a:cubicBezTo>
                  </a:path>
                </a:pathLst>
              </a:custGeom>
              <a:noFill/>
              <a:ln w="25400" cap="flat">
                <a:solidFill>
                  <a:schemeClr val="accent4">
                    <a:hueOff val="-476017"/>
                    <a:lumOff val="-10042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3" name="We are here"/>
              <p:cNvSpPr txBox="1"/>
              <p:nvPr/>
            </p:nvSpPr>
            <p:spPr>
              <a:xfrm>
                <a:off x="952156" y="-1"/>
                <a:ext cx="1206908" cy="29875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1700"/>
                </a:lvl1pPr>
              </a:lstStyle>
              <a:p>
                <a:r>
                  <a:t>We are here</a:t>
                </a:r>
              </a:p>
            </p:txBody>
          </p:sp>
          <p:sp>
            <p:nvSpPr>
              <p:cNvPr id="464" name="Triton"/>
              <p:cNvSpPr txBox="1"/>
              <p:nvPr/>
            </p:nvSpPr>
            <p:spPr>
              <a:xfrm>
                <a:off x="406066" y="999236"/>
                <a:ext cx="441758" cy="224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1200"/>
                </a:lvl1pPr>
              </a:lstStyle>
              <a:p>
                <a:r>
                  <a:t>Triton</a:t>
                </a:r>
              </a:p>
            </p:txBody>
          </p:sp>
          <p:sp>
            <p:nvSpPr>
              <p:cNvPr id="465" name="CUDA"/>
              <p:cNvSpPr txBox="1"/>
              <p:nvPr/>
            </p:nvSpPr>
            <p:spPr>
              <a:xfrm>
                <a:off x="1041066" y="1334683"/>
                <a:ext cx="489612" cy="22433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1200"/>
                </a:lvl1pPr>
              </a:lstStyle>
              <a:p>
                <a:r>
                  <a:t>CUDA</a:t>
                </a:r>
              </a:p>
            </p:txBody>
          </p:sp>
          <p:sp>
            <p:nvSpPr>
              <p:cNvPr id="466" name="SASS"/>
              <p:cNvSpPr txBox="1"/>
              <p:nvPr/>
            </p:nvSpPr>
            <p:spPr>
              <a:xfrm>
                <a:off x="1678860" y="1563283"/>
                <a:ext cx="458522" cy="22433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1200"/>
                </a:lvl1pPr>
              </a:lstStyle>
              <a:p>
                <a:r>
                  <a:t>SASS</a:t>
                </a:r>
              </a:p>
            </p:txBody>
          </p:sp>
          <p:sp>
            <p:nvSpPr>
              <p:cNvPr id="467" name="Line"/>
              <p:cNvSpPr/>
              <p:nvPr/>
            </p:nvSpPr>
            <p:spPr>
              <a:xfrm>
                <a:off x="3488" y="841111"/>
                <a:ext cx="3103385" cy="1217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5" extrusionOk="0">
                    <a:moveTo>
                      <a:pt x="0" y="21488"/>
                    </a:moveTo>
                    <a:lnTo>
                      <a:pt x="4374" y="21515"/>
                    </a:lnTo>
                    <a:lnTo>
                      <a:pt x="6281" y="21039"/>
                    </a:lnTo>
                    <a:cubicBezTo>
                      <a:pt x="7185" y="20675"/>
                      <a:pt x="8094" y="20413"/>
                      <a:pt x="9006" y="20252"/>
                    </a:cubicBezTo>
                    <a:cubicBezTo>
                      <a:pt x="9955" y="20085"/>
                      <a:pt x="10909" y="20026"/>
                      <a:pt x="11843" y="19570"/>
                    </a:cubicBezTo>
                    <a:cubicBezTo>
                      <a:pt x="12454" y="19272"/>
                      <a:pt x="13051" y="18806"/>
                      <a:pt x="13623" y="18180"/>
                    </a:cubicBezTo>
                    <a:cubicBezTo>
                      <a:pt x="14096" y="17871"/>
                      <a:pt x="14542" y="17217"/>
                      <a:pt x="14957" y="16257"/>
                    </a:cubicBezTo>
                    <a:cubicBezTo>
                      <a:pt x="15848" y="14194"/>
                      <a:pt x="16540" y="11125"/>
                      <a:pt x="17118" y="8178"/>
                    </a:cubicBezTo>
                    <a:cubicBezTo>
                      <a:pt x="17523" y="6114"/>
                      <a:pt x="17893" y="4063"/>
                      <a:pt x="18264" y="2088"/>
                    </a:cubicBezTo>
                    <a:cubicBezTo>
                      <a:pt x="18674" y="1453"/>
                      <a:pt x="19113" y="957"/>
                      <a:pt x="19569" y="607"/>
                    </a:cubicBezTo>
                    <a:cubicBezTo>
                      <a:pt x="20233" y="97"/>
                      <a:pt x="20918" y="-85"/>
                      <a:pt x="21600" y="37"/>
                    </a:cubicBezTo>
                  </a:path>
                </a:pathLst>
              </a:custGeom>
              <a:noFill/>
              <a:ln w="25400" cap="flat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79" name="Group"/>
          <p:cNvGrpSpPr/>
          <p:nvPr/>
        </p:nvGrpSpPr>
        <p:grpSpPr>
          <a:xfrm>
            <a:off x="7448934" y="2774797"/>
            <a:ext cx="3210766" cy="2063904"/>
            <a:chOff x="0" y="0"/>
            <a:chExt cx="3210765" cy="2063902"/>
          </a:xfrm>
        </p:grpSpPr>
        <p:sp>
          <p:nvSpPr>
            <p:cNvPr id="470" name="Line"/>
            <p:cNvSpPr/>
            <p:nvPr/>
          </p:nvSpPr>
          <p:spPr>
            <a:xfrm>
              <a:off x="18665" y="2063902"/>
              <a:ext cx="319210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8665" y="475601"/>
              <a:ext cx="1" cy="15883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72" name="Line"/>
            <p:cNvSpPr/>
            <p:nvPr/>
          </p:nvSpPr>
          <p:spPr>
            <a:xfrm>
              <a:off x="0" y="922824"/>
              <a:ext cx="3120108" cy="1041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7" extrusionOk="0">
                  <a:moveTo>
                    <a:pt x="0" y="19995"/>
                  </a:moveTo>
                  <a:cubicBezTo>
                    <a:pt x="3138" y="21187"/>
                    <a:pt x="6321" y="19646"/>
                    <a:pt x="9214" y="15521"/>
                  </a:cubicBezTo>
                  <a:cubicBezTo>
                    <a:pt x="10550" y="13617"/>
                    <a:pt x="11804" y="11181"/>
                    <a:pt x="13102" y="8931"/>
                  </a:cubicBezTo>
                  <a:cubicBezTo>
                    <a:pt x="14321" y="6819"/>
                    <a:pt x="15577" y="4865"/>
                    <a:pt x="16842" y="3191"/>
                  </a:cubicBezTo>
                  <a:cubicBezTo>
                    <a:pt x="18365" y="1178"/>
                    <a:pt x="19958" y="-413"/>
                    <a:pt x="21600" y="96"/>
                  </a:cubicBezTo>
                </a:path>
              </a:pathLst>
            </a:cu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30670" y="841111"/>
              <a:ext cx="3103386" cy="121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0" y="21488"/>
                  </a:moveTo>
                  <a:lnTo>
                    <a:pt x="4374" y="21515"/>
                  </a:lnTo>
                  <a:lnTo>
                    <a:pt x="6281" y="21039"/>
                  </a:lnTo>
                  <a:cubicBezTo>
                    <a:pt x="7188" y="20740"/>
                    <a:pt x="8097" y="20477"/>
                    <a:pt x="9006" y="20252"/>
                  </a:cubicBezTo>
                  <a:cubicBezTo>
                    <a:pt x="9951" y="20018"/>
                    <a:pt x="10898" y="19823"/>
                    <a:pt x="11843" y="19570"/>
                  </a:cubicBezTo>
                  <a:cubicBezTo>
                    <a:pt x="12437" y="19411"/>
                    <a:pt x="13030" y="19228"/>
                    <a:pt x="13623" y="19022"/>
                  </a:cubicBezTo>
                  <a:cubicBezTo>
                    <a:pt x="14084" y="18683"/>
                    <a:pt x="14502" y="17926"/>
                    <a:pt x="14916" y="16826"/>
                  </a:cubicBezTo>
                  <a:cubicBezTo>
                    <a:pt x="15776" y="14539"/>
                    <a:pt x="16513" y="11281"/>
                    <a:pt x="17118" y="8178"/>
                  </a:cubicBezTo>
                  <a:cubicBezTo>
                    <a:pt x="17522" y="6105"/>
                    <a:pt x="17890" y="4052"/>
                    <a:pt x="18264" y="2088"/>
                  </a:cubicBezTo>
                  <a:cubicBezTo>
                    <a:pt x="18674" y="1453"/>
                    <a:pt x="19113" y="957"/>
                    <a:pt x="19569" y="607"/>
                  </a:cubicBezTo>
                  <a:cubicBezTo>
                    <a:pt x="20233" y="97"/>
                    <a:pt x="20918" y="-85"/>
                    <a:pt x="21600" y="37"/>
                  </a:cubicBezTo>
                </a:path>
              </a:pathLst>
            </a:custGeom>
            <a:noFill/>
            <a:ln w="254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Line"/>
            <p:cNvSpPr/>
            <p:nvPr/>
          </p:nvSpPr>
          <p:spPr>
            <a:xfrm>
              <a:off x="39898" y="994607"/>
              <a:ext cx="3089779" cy="77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65" y="18250"/>
                    <a:pt x="800" y="15020"/>
                    <a:pt x="1299" y="11941"/>
                  </a:cubicBezTo>
                  <a:cubicBezTo>
                    <a:pt x="1690" y="9534"/>
                    <a:pt x="2127" y="7195"/>
                    <a:pt x="2728" y="5564"/>
                  </a:cubicBezTo>
                  <a:cubicBezTo>
                    <a:pt x="3076" y="4623"/>
                    <a:pt x="3466" y="3956"/>
                    <a:pt x="3871" y="3473"/>
                  </a:cubicBezTo>
                  <a:cubicBezTo>
                    <a:pt x="4369" y="2878"/>
                    <a:pt x="4885" y="2564"/>
                    <a:pt x="5402" y="2321"/>
                  </a:cubicBezTo>
                  <a:cubicBezTo>
                    <a:pt x="6038" y="2023"/>
                    <a:pt x="6676" y="1830"/>
                    <a:pt x="7313" y="1609"/>
                  </a:cubicBezTo>
                  <a:cubicBezTo>
                    <a:pt x="8059" y="1350"/>
                    <a:pt x="8805" y="1052"/>
                    <a:pt x="9554" y="952"/>
                  </a:cubicBezTo>
                  <a:cubicBezTo>
                    <a:pt x="10101" y="879"/>
                    <a:pt x="10650" y="912"/>
                    <a:pt x="11198" y="934"/>
                  </a:cubicBezTo>
                  <a:cubicBezTo>
                    <a:pt x="13148" y="1010"/>
                    <a:pt x="15098" y="937"/>
                    <a:pt x="17047" y="713"/>
                  </a:cubicBezTo>
                  <a:cubicBezTo>
                    <a:pt x="18160" y="585"/>
                    <a:pt x="19272" y="407"/>
                    <a:pt x="20383" y="18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/>
            </a:p>
          </p:txBody>
        </p:sp>
        <p:sp>
          <p:nvSpPr>
            <p:cNvPr id="475" name="We want to be here"/>
            <p:cNvSpPr txBox="1"/>
            <p:nvPr/>
          </p:nvSpPr>
          <p:spPr>
            <a:xfrm>
              <a:off x="617490" y="0"/>
              <a:ext cx="1930605" cy="29875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700"/>
              </a:lvl1pPr>
            </a:lstStyle>
            <a:p>
              <a:r>
                <a:t>We want to be here</a:t>
              </a:r>
            </a:p>
          </p:txBody>
        </p:sp>
        <p:sp>
          <p:nvSpPr>
            <p:cNvPr id="476" name="SASS"/>
            <p:cNvSpPr txBox="1"/>
            <p:nvPr/>
          </p:nvSpPr>
          <p:spPr>
            <a:xfrm>
              <a:off x="1716960" y="1563283"/>
              <a:ext cx="458522" cy="224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SASS</a:t>
              </a:r>
            </a:p>
          </p:txBody>
        </p:sp>
        <p:sp>
          <p:nvSpPr>
            <p:cNvPr id="477" name="CUDA"/>
            <p:cNvSpPr txBox="1"/>
            <p:nvPr/>
          </p:nvSpPr>
          <p:spPr>
            <a:xfrm>
              <a:off x="1129966" y="1337836"/>
              <a:ext cx="489612" cy="224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CUDA</a:t>
              </a:r>
            </a:p>
          </p:txBody>
        </p:sp>
        <p:sp>
          <p:nvSpPr>
            <p:cNvPr id="478" name="Triton"/>
            <p:cNvSpPr txBox="1"/>
            <p:nvPr/>
          </p:nvSpPr>
          <p:spPr>
            <a:xfrm>
              <a:off x="164766" y="884936"/>
              <a:ext cx="441758" cy="2243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Triton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" grpId="0" animBg="1" advAuto="0"/>
      <p:bldP spid="479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DEBUGGING</a:t>
            </a:r>
          </a:p>
        </p:txBody>
      </p:sp>
      <p:sp>
        <p:nvSpPr>
          <p:cNvPr id="482" name="Code samples = font.menlo(14pt Regular)…"/>
          <p:cNvSpPr txBox="1"/>
          <p:nvPr/>
        </p:nvSpPr>
        <p:spPr>
          <a:xfrm>
            <a:off x="572079" y="2471605"/>
            <a:ext cx="5721191" cy="3063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Performance cliffs: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Heuristics are notoriously hard to get right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The compiler knows when it can’t optimize</a:t>
            </a:r>
          </a:p>
          <a:p>
            <a:pPr marL="1456266" lvl="2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Can it warn the users ?</a:t>
            </a:r>
          </a:p>
          <a:p>
            <a:pPr marL="1456266" lvl="2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Provide hints to speed things up?</a:t>
            </a:r>
          </a:p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User tooling: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Production-quality interpreter</a:t>
            </a:r>
          </a:p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Developer tooling: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Better VSCode integration</a:t>
            </a:r>
          </a:p>
        </p:txBody>
      </p:sp>
      <p:pic>
        <p:nvPicPr>
          <p:cNvPr id="483" name="DALL·E 2023-09-18 18.09.10 - A cartoon cliff with the label 'Performance' at the top. At the edge of the cliff, there's a cat teetering on the edge, looking nervous. Below the cli.png" descr="DALL·E 2023-09-18 18.09.10 - A cartoon cliff with the label 'Performance' at the top. At the edge of the cliff, there's a cat teetering on the edge, looking nervous. Below the cl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05" y="1808990"/>
            <a:ext cx="4732106" cy="473210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build="p" bldLvl="5" advAuto="0"/>
      <p:bldP spid="4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ROBUSTNESS</a:t>
            </a:r>
          </a:p>
        </p:txBody>
      </p:sp>
      <p:sp>
        <p:nvSpPr>
          <p:cNvPr id="486" name="Code samples = font.menlo(14pt Regular)…"/>
          <p:cNvSpPr txBox="1"/>
          <p:nvPr/>
        </p:nvSpPr>
        <p:spPr>
          <a:xfrm>
            <a:off x="572079" y="2471605"/>
            <a:ext cx="9419272" cy="3166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Making Triton production-quality, with </a:t>
            </a:r>
            <a:r>
              <a:rPr lang="en-US" dirty="0"/>
              <a:t>one unconventional twist:</a:t>
            </a:r>
            <a:endParaRPr dirty="0"/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850"/>
              <a:t>Performance problems are higher priority than compiler crashes</a:t>
            </a:r>
            <a:br>
              <a:rPr lang="en-US" sz="1850" dirty="0"/>
            </a:br>
            <a:endParaRPr lang="en-US" sz="1850" dirty="0"/>
          </a:p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850"/>
              <a:t>This means:</a:t>
            </a:r>
            <a:endParaRPr lang="en-US" sz="1850" dirty="0"/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trike="sngStrike" dirty="0"/>
              <a:t>More</a:t>
            </a:r>
            <a:r>
              <a:rPr lang="en-US" dirty="0"/>
              <a:t> Better tests</a:t>
            </a:r>
            <a:endParaRPr/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Better user experience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Extreme attention to silent failures</a:t>
            </a:r>
          </a:p>
          <a:p>
            <a:pPr marL="1456266" lvl="2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Bugs are tolerable if they crash the compiler</a:t>
            </a:r>
          </a:p>
          <a:p>
            <a:pPr marL="1456266" lvl="2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Silent failures should be avoided </a:t>
            </a:r>
            <a:r>
              <a:rPr i="1" dirty="0"/>
              <a:t>at all costs</a:t>
            </a:r>
          </a:p>
        </p:txBody>
      </p:sp>
      <p:pic>
        <p:nvPicPr>
          <p:cNvPr id="4" name="Picture 3" descr="A cartoon bug sitting in a chair holding a sign&#10;&#10;Description automatically generated">
            <a:extLst>
              <a:ext uri="{FF2B5EF4-FFF2-40B4-BE49-F238E27FC236}">
                <a16:creationId xmlns:a16="http://schemas.microsoft.com/office/drawing/2014/main" id="{0BFE0622-4DEE-387B-5EE1-3F19BCEA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19" y="3565013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 build="p" bldLvl="5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REDUNDANCY</a:t>
            </a:r>
          </a:p>
        </p:txBody>
      </p:sp>
      <p:sp>
        <p:nvSpPr>
          <p:cNvPr id="489" name="AST"/>
          <p:cNvSpPr/>
          <p:nvPr/>
        </p:nvSpPr>
        <p:spPr>
          <a:xfrm>
            <a:off x="584200" y="3317676"/>
            <a:ext cx="1131888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AST</a:t>
            </a:r>
          </a:p>
        </p:txBody>
      </p:sp>
      <p:sp>
        <p:nvSpPr>
          <p:cNvPr id="490" name="Triton"/>
          <p:cNvSpPr/>
          <p:nvPr/>
        </p:nvSpPr>
        <p:spPr>
          <a:xfrm>
            <a:off x="2501900" y="3317676"/>
            <a:ext cx="1131888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</a:t>
            </a:r>
          </a:p>
        </p:txBody>
      </p:sp>
      <p:sp>
        <p:nvSpPr>
          <p:cNvPr id="491" name="TritonGPU-IR"/>
          <p:cNvSpPr/>
          <p:nvPr/>
        </p:nvSpPr>
        <p:spPr>
          <a:xfrm>
            <a:off x="4332585" y="3317676"/>
            <a:ext cx="1576090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TritonGPU-IR</a:t>
            </a:r>
          </a:p>
        </p:txBody>
      </p:sp>
      <p:sp>
        <p:nvSpPr>
          <p:cNvPr id="492" name="TritonNvidiaGPU-IR"/>
          <p:cNvSpPr/>
          <p:nvPr/>
        </p:nvSpPr>
        <p:spPr>
          <a:xfrm>
            <a:off x="6933165" y="2354939"/>
            <a:ext cx="1633232" cy="7457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TritonNvidiaGPU-IR</a:t>
            </a:r>
          </a:p>
        </p:txBody>
      </p:sp>
      <p:sp>
        <p:nvSpPr>
          <p:cNvPr id="493" name="LLVM-IR (NVPTX)"/>
          <p:cNvSpPr/>
          <p:nvPr/>
        </p:nvSpPr>
        <p:spPr>
          <a:xfrm>
            <a:off x="8906172" y="3317676"/>
            <a:ext cx="1338264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LLVM-IR</a:t>
            </a:r>
            <a:br/>
            <a:r>
              <a:t>(NVPTX)</a:t>
            </a:r>
          </a:p>
        </p:txBody>
      </p:sp>
      <p:sp>
        <p:nvSpPr>
          <p:cNvPr id="494" name="Line"/>
          <p:cNvSpPr/>
          <p:nvPr/>
        </p:nvSpPr>
        <p:spPr>
          <a:xfrm>
            <a:off x="1711374" y="3703538"/>
            <a:ext cx="7271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95" name="Line"/>
          <p:cNvSpPr/>
          <p:nvPr/>
        </p:nvSpPr>
        <p:spPr>
          <a:xfrm>
            <a:off x="3590974" y="3690838"/>
            <a:ext cx="7271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919564" y="2749178"/>
            <a:ext cx="987971" cy="98797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97" name="Line"/>
          <p:cNvSpPr/>
          <p:nvPr/>
        </p:nvSpPr>
        <p:spPr>
          <a:xfrm>
            <a:off x="8253363" y="3007970"/>
            <a:ext cx="667840" cy="6743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98" name="Line"/>
          <p:cNvSpPr/>
          <p:nvPr/>
        </p:nvSpPr>
        <p:spPr>
          <a:xfrm>
            <a:off x="5927220" y="3741638"/>
            <a:ext cx="297255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99" name="H100"/>
          <p:cNvSpPr txBox="1"/>
          <p:nvPr/>
        </p:nvSpPr>
        <p:spPr>
          <a:xfrm>
            <a:off x="6327225" y="2355545"/>
            <a:ext cx="579502" cy="2987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700">
                <a:solidFill>
                  <a:srgbClr val="5E5E5E"/>
                </a:solidFill>
              </a:defRPr>
            </a:lvl1pPr>
          </a:lstStyle>
          <a:p>
            <a:r>
              <a:t>H100</a:t>
            </a:r>
          </a:p>
        </p:txBody>
      </p:sp>
      <p:sp>
        <p:nvSpPr>
          <p:cNvPr id="500" name="Rounded Rectangle"/>
          <p:cNvSpPr/>
          <p:nvPr/>
        </p:nvSpPr>
        <p:spPr>
          <a:xfrm>
            <a:off x="6218382" y="2256978"/>
            <a:ext cx="2726165" cy="933451"/>
          </a:xfrm>
          <a:prstGeom prst="roundRect">
            <a:avLst>
              <a:gd name="adj" fmla="val 20408"/>
            </a:avLst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1" name="LLVM-IR…"/>
          <p:cNvSpPr/>
          <p:nvPr/>
        </p:nvSpPr>
        <p:spPr>
          <a:xfrm>
            <a:off x="8906172" y="4409876"/>
            <a:ext cx="1338264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LLVM-IR</a:t>
            </a:r>
          </a:p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(ROCM)</a:t>
            </a:r>
          </a:p>
        </p:txBody>
      </p:sp>
      <p:sp>
        <p:nvSpPr>
          <p:cNvPr id="502" name="SPIR-V"/>
          <p:cNvSpPr/>
          <p:nvPr/>
        </p:nvSpPr>
        <p:spPr>
          <a:xfrm>
            <a:off x="8906172" y="5502076"/>
            <a:ext cx="1338264" cy="75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41275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SPIR-V</a:t>
            </a:r>
          </a:p>
        </p:txBody>
      </p:sp>
      <p:sp>
        <p:nvSpPr>
          <p:cNvPr id="505" name="TTGIR Plugin"/>
          <p:cNvSpPr txBox="1"/>
          <p:nvPr/>
        </p:nvSpPr>
        <p:spPr>
          <a:xfrm>
            <a:off x="7599648" y="4910587"/>
            <a:ext cx="1113766" cy="2490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r>
              <a:t>TTGIR Plugin</a:t>
            </a:r>
          </a:p>
        </p:txBody>
      </p:sp>
      <p:sp>
        <p:nvSpPr>
          <p:cNvPr id="506" name="TTGIR Plugin"/>
          <p:cNvSpPr txBox="1"/>
          <p:nvPr/>
        </p:nvSpPr>
        <p:spPr>
          <a:xfrm>
            <a:off x="7595668" y="4157105"/>
            <a:ext cx="1113766" cy="2490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r>
              <a:t>TTGIR Plugin</a:t>
            </a:r>
          </a:p>
        </p:txBody>
      </p:sp>
      <p:sp>
        <p:nvSpPr>
          <p:cNvPr id="507" name="Line"/>
          <p:cNvSpPr/>
          <p:nvPr/>
        </p:nvSpPr>
        <p:spPr>
          <a:xfrm flipH="1">
            <a:off x="3075484" y="4063839"/>
            <a:ext cx="1" cy="22514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508" name="TTIR Plugin"/>
          <p:cNvSpPr txBox="1"/>
          <p:nvPr/>
        </p:nvSpPr>
        <p:spPr>
          <a:xfrm>
            <a:off x="1993622" y="5065035"/>
            <a:ext cx="978815" cy="2490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r>
              <a:t>TTIR Plugin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49AC1089-18FF-E099-6200-B066A9CDD7AF}"/>
              </a:ext>
            </a:extLst>
          </p:cNvPr>
          <p:cNvSpPr/>
          <p:nvPr/>
        </p:nvSpPr>
        <p:spPr>
          <a:xfrm>
            <a:off x="5910832" y="3774412"/>
            <a:ext cx="2964361" cy="1024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6D42D2AB-D15D-91D6-F55C-507FF65A7C88}"/>
              </a:ext>
            </a:extLst>
          </p:cNvPr>
          <p:cNvSpPr/>
          <p:nvPr/>
        </p:nvSpPr>
        <p:spPr>
          <a:xfrm>
            <a:off x="5943606" y="3774412"/>
            <a:ext cx="2931587" cy="21958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MANAGING COMPLEXITY</a:t>
            </a:r>
          </a:p>
        </p:txBody>
      </p:sp>
      <p:sp>
        <p:nvSpPr>
          <p:cNvPr id="511" name="Code samples = font.menlo(14pt Regular)…"/>
          <p:cNvSpPr txBox="1"/>
          <p:nvPr/>
        </p:nvSpPr>
        <p:spPr>
          <a:xfrm>
            <a:off x="572079" y="2471605"/>
            <a:ext cx="9556690" cy="21325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The codebase should be as large as necessary…. But as small as possible:</a:t>
            </a:r>
            <a:endParaRPr lang="en-US" sz="1850" dirty="0"/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Refactor TMA abstractions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850" dirty="0"/>
              <a:t>Refactor Pipeline pass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Trim down math module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Modularize </a:t>
            </a:r>
            <a:r>
              <a:rPr sz="1850" dirty="0" err="1"/>
              <a:t>TritonGPU</a:t>
            </a:r>
            <a:r>
              <a:rPr sz="1850" dirty="0"/>
              <a:t>-IR </a:t>
            </a:r>
            <a:br>
              <a:rPr lang="en-US" dirty="0"/>
            </a:br>
            <a:r>
              <a:rPr sz="1850" dirty="0"/>
              <a:t>(i.e., separate abstractions for spatial vs temporal parallelism)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build="p" bldLvl="5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Edsger Dijkstr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Edsger Dijkstra</a:t>
            </a:r>
          </a:p>
        </p:txBody>
      </p:sp>
      <p:sp>
        <p:nvSpPr>
          <p:cNvPr id="514" name="“Simplicity is prerequisite for reliability.”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“Simplicity is prerequisite for reliability.”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HANK YOU FOR YOUR ATTEN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 YOU FOR YOUR ATTENTION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A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- 2016: ISAAC</a:t>
            </a:r>
          </a:p>
        </p:txBody>
      </p:sp>
      <p:sp>
        <p:nvSpPr>
          <p:cNvPr id="174" name="Code samples = font.menlo(14pt Regular)…"/>
          <p:cNvSpPr txBox="1"/>
          <p:nvPr/>
        </p:nvSpPr>
        <p:spPr>
          <a:xfrm>
            <a:off x="572079" y="2471605"/>
            <a:ext cx="9950390" cy="13744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The precursor of Triton was ISAAC, a handwritten PTX generator for GEMM: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Input: 10+ tuning parameters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Output: a PTX string for a (pre-tensor cores) GEMM kernels that follows the specs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Auto-tuning using MLP-based performance model</a:t>
            </a:r>
          </a:p>
        </p:txBody>
      </p:sp>
      <p:sp>
        <p:nvSpPr>
          <p:cNvPr id="175" name="Line"/>
          <p:cNvSpPr/>
          <p:nvPr/>
        </p:nvSpPr>
        <p:spPr>
          <a:xfrm flipH="1" flipV="1">
            <a:off x="405914" y="5789460"/>
            <a:ext cx="11695639" cy="1"/>
          </a:xfrm>
          <a:prstGeom prst="line">
            <a:avLst/>
          </a:prstGeom>
          <a:ln w="101600">
            <a:solidFill>
              <a:srgbClr val="D9D9D9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Rectangle"/>
          <p:cNvSpPr/>
          <p:nvPr/>
        </p:nvSpPr>
        <p:spPr>
          <a:xfrm>
            <a:off x="1246406" y="4868453"/>
            <a:ext cx="7676" cy="875697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" name="Circle"/>
          <p:cNvSpPr/>
          <p:nvPr/>
        </p:nvSpPr>
        <p:spPr>
          <a:xfrm>
            <a:off x="1166665" y="5698020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8" name="Circle"/>
          <p:cNvSpPr/>
          <p:nvPr/>
        </p:nvSpPr>
        <p:spPr>
          <a:xfrm>
            <a:off x="1069931" y="4879254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9" name="ISAAC"/>
          <p:cNvSpPr txBox="1"/>
          <p:nvPr/>
        </p:nvSpPr>
        <p:spPr>
          <a:xfrm>
            <a:off x="917595" y="4510680"/>
            <a:ext cx="69684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ISAAC</a:t>
            </a:r>
          </a:p>
        </p:txBody>
      </p:sp>
      <p:sp>
        <p:nvSpPr>
          <p:cNvPr id="180" name="2016"/>
          <p:cNvSpPr txBox="1"/>
          <p:nvPr/>
        </p:nvSpPr>
        <p:spPr>
          <a:xfrm>
            <a:off x="959676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2016</a:t>
            </a:r>
          </a:p>
        </p:txBody>
      </p:sp>
      <p:sp>
        <p:nvSpPr>
          <p:cNvPr id="181" name="2017"/>
          <p:cNvSpPr txBox="1"/>
          <p:nvPr/>
        </p:nvSpPr>
        <p:spPr>
          <a:xfrm>
            <a:off x="225790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2017</a:t>
            </a:r>
          </a:p>
        </p:txBody>
      </p:sp>
      <p:sp>
        <p:nvSpPr>
          <p:cNvPr id="182" name="2019"/>
          <p:cNvSpPr txBox="1"/>
          <p:nvPr/>
        </p:nvSpPr>
        <p:spPr>
          <a:xfrm>
            <a:off x="483882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2019</a:t>
            </a:r>
          </a:p>
        </p:txBody>
      </p:sp>
      <p:sp>
        <p:nvSpPr>
          <p:cNvPr id="183" name="2020"/>
          <p:cNvSpPr txBox="1"/>
          <p:nvPr/>
        </p:nvSpPr>
        <p:spPr>
          <a:xfrm>
            <a:off x="61370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2020</a:t>
            </a:r>
          </a:p>
        </p:txBody>
      </p:sp>
      <p:sp>
        <p:nvSpPr>
          <p:cNvPr id="184" name="2021"/>
          <p:cNvSpPr txBox="1"/>
          <p:nvPr/>
        </p:nvSpPr>
        <p:spPr>
          <a:xfrm>
            <a:off x="74197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2021</a:t>
            </a:r>
          </a:p>
        </p:txBody>
      </p:sp>
      <p:sp>
        <p:nvSpPr>
          <p:cNvPr id="185" name="2022"/>
          <p:cNvSpPr txBox="1"/>
          <p:nvPr/>
        </p:nvSpPr>
        <p:spPr>
          <a:xfrm>
            <a:off x="871797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2022</a:t>
            </a:r>
          </a:p>
        </p:txBody>
      </p:sp>
      <p:sp>
        <p:nvSpPr>
          <p:cNvPr id="186" name="2023"/>
          <p:cNvSpPr txBox="1"/>
          <p:nvPr/>
        </p:nvSpPr>
        <p:spPr>
          <a:xfrm>
            <a:off x="10016202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build="p" bldLvl="5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0"/>
          <p:cNvSpPr txBox="1"/>
          <p:nvPr/>
        </p:nvSpPr>
        <p:spPr>
          <a:xfrm>
            <a:off x="609600" y="1841500"/>
            <a:ext cx="5807026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2017-2019: EARLY DAYS</a:t>
            </a:r>
          </a:p>
        </p:txBody>
      </p:sp>
      <p:sp>
        <p:nvSpPr>
          <p:cNvPr id="189" name="Code samples = font.menlo(14pt Regular)…"/>
          <p:cNvSpPr txBox="1"/>
          <p:nvPr/>
        </p:nvSpPr>
        <p:spPr>
          <a:xfrm>
            <a:off x="572079" y="2471605"/>
            <a:ext cx="10334863" cy="1386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FreightSansLFPro-Regular"/>
                <a:ea typeface="FreightSansLFPro-Regular"/>
                <a:cs typeface="FreightSansLFPro-Regular"/>
                <a:sym typeface="FreightSansLFPro-Regular"/>
              </a:defRPr>
            </a:pPr>
            <a:r>
              <a:t>When presenting ISAAC at the SC17 conference, I felt great shame: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FreightSansLFPro-Regular"/>
                <a:ea typeface="FreightSansLFPro-Regular"/>
                <a:cs typeface="FreightSansLFPro-Regular"/>
                <a:sym typeface="FreightSansLFPro-Regular"/>
              </a:defRPr>
            </a:pPr>
            <a:r>
              <a:t>It was doing by hand what a compiler should do automatically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FreightSansLFPro-Regular"/>
                <a:ea typeface="FreightSansLFPro-Regular"/>
                <a:cs typeface="FreightSansLFPro-Regular"/>
                <a:sym typeface="FreightSansLFPro-Regular"/>
              </a:defRPr>
            </a:pPr>
            <a:r>
              <a:t>It didn’t generalize beyond GEMM, or to Tensor Cores (a new thing back then)</a:t>
            </a:r>
          </a:p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FreightSansLFPro-Regular"/>
                <a:ea typeface="FreightSansLFPro-Regular"/>
                <a:cs typeface="FreightSansLFPro-Regular"/>
                <a:sym typeface="FreightSansLFPro-Regular"/>
              </a:defRPr>
            </a:pPr>
            <a:r>
              <a:t>After my talk, went straight back to my hotel room and started what would become Triton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405914" y="5789460"/>
            <a:ext cx="11695639" cy="1"/>
          </a:xfrm>
          <a:prstGeom prst="line">
            <a:avLst/>
          </a:prstGeom>
          <a:ln w="101600">
            <a:solidFill>
              <a:srgbClr val="D9D9D9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" name="Rectangle"/>
          <p:cNvSpPr/>
          <p:nvPr/>
        </p:nvSpPr>
        <p:spPr>
          <a:xfrm>
            <a:off x="1246406" y="4868453"/>
            <a:ext cx="7676" cy="87569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2" name="Circle"/>
          <p:cNvSpPr/>
          <p:nvPr/>
        </p:nvSpPr>
        <p:spPr>
          <a:xfrm>
            <a:off x="1166665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3" name="Circle"/>
          <p:cNvSpPr/>
          <p:nvPr/>
        </p:nvSpPr>
        <p:spPr>
          <a:xfrm>
            <a:off x="1069931" y="48792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4" name="ISAAC"/>
          <p:cNvSpPr txBox="1"/>
          <p:nvPr/>
        </p:nvSpPr>
        <p:spPr>
          <a:xfrm>
            <a:off x="917595" y="4510680"/>
            <a:ext cx="69684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ISAAC</a:t>
            </a:r>
          </a:p>
        </p:txBody>
      </p:sp>
      <p:sp>
        <p:nvSpPr>
          <p:cNvPr id="195" name="Rectangle"/>
          <p:cNvSpPr/>
          <p:nvPr/>
        </p:nvSpPr>
        <p:spPr>
          <a:xfrm>
            <a:off x="3225668" y="4722263"/>
            <a:ext cx="15084" cy="102188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6" name="Circle"/>
          <p:cNvSpPr/>
          <p:nvPr/>
        </p:nvSpPr>
        <p:spPr>
          <a:xfrm>
            <a:off x="3145927" y="5698020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Circle"/>
          <p:cNvSpPr/>
          <p:nvPr/>
        </p:nvSpPr>
        <p:spPr>
          <a:xfrm>
            <a:off x="3041256" y="4523654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8" name="SC17"/>
          <p:cNvSpPr txBox="1"/>
          <p:nvPr/>
        </p:nvSpPr>
        <p:spPr>
          <a:xfrm>
            <a:off x="2944373" y="4174890"/>
            <a:ext cx="580671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SC17</a:t>
            </a:r>
          </a:p>
        </p:txBody>
      </p:sp>
      <p:sp>
        <p:nvSpPr>
          <p:cNvPr id="199" name="2016"/>
          <p:cNvSpPr txBox="1"/>
          <p:nvPr/>
        </p:nvSpPr>
        <p:spPr>
          <a:xfrm>
            <a:off x="959676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2016</a:t>
            </a:r>
          </a:p>
        </p:txBody>
      </p:sp>
      <p:sp>
        <p:nvSpPr>
          <p:cNvPr id="200" name="2017"/>
          <p:cNvSpPr txBox="1"/>
          <p:nvPr/>
        </p:nvSpPr>
        <p:spPr>
          <a:xfrm>
            <a:off x="225790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2017</a:t>
            </a:r>
          </a:p>
        </p:txBody>
      </p:sp>
      <p:sp>
        <p:nvSpPr>
          <p:cNvPr id="201" name="2019"/>
          <p:cNvSpPr txBox="1"/>
          <p:nvPr/>
        </p:nvSpPr>
        <p:spPr>
          <a:xfrm>
            <a:off x="483882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2019</a:t>
            </a:r>
          </a:p>
        </p:txBody>
      </p:sp>
      <p:sp>
        <p:nvSpPr>
          <p:cNvPr id="202" name="2020"/>
          <p:cNvSpPr txBox="1"/>
          <p:nvPr/>
        </p:nvSpPr>
        <p:spPr>
          <a:xfrm>
            <a:off x="61370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2020</a:t>
            </a:r>
          </a:p>
        </p:txBody>
      </p:sp>
      <p:sp>
        <p:nvSpPr>
          <p:cNvPr id="203" name="2021"/>
          <p:cNvSpPr txBox="1"/>
          <p:nvPr/>
        </p:nvSpPr>
        <p:spPr>
          <a:xfrm>
            <a:off x="74197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2021</a:t>
            </a:r>
          </a:p>
        </p:txBody>
      </p:sp>
      <p:sp>
        <p:nvSpPr>
          <p:cNvPr id="204" name="2022"/>
          <p:cNvSpPr txBox="1"/>
          <p:nvPr/>
        </p:nvSpPr>
        <p:spPr>
          <a:xfrm>
            <a:off x="871797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2022</a:t>
            </a:r>
          </a:p>
        </p:txBody>
      </p:sp>
      <p:sp>
        <p:nvSpPr>
          <p:cNvPr id="205" name="2023"/>
          <p:cNvSpPr txBox="1"/>
          <p:nvPr/>
        </p:nvSpPr>
        <p:spPr>
          <a:xfrm>
            <a:off x="10016202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10"/>
          <p:cNvSpPr txBox="1"/>
          <p:nvPr/>
        </p:nvSpPr>
        <p:spPr>
          <a:xfrm>
            <a:off x="609600" y="1841500"/>
            <a:ext cx="803022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2019-2020: MAKING TRITON GOOD ENOUGH - V0.1</a:t>
            </a:r>
          </a:p>
        </p:txBody>
      </p:sp>
      <p:sp>
        <p:nvSpPr>
          <p:cNvPr id="208" name="Code samples = font.menlo(14pt Regular)…"/>
          <p:cNvSpPr txBox="1"/>
          <p:nvPr/>
        </p:nvSpPr>
        <p:spPr>
          <a:xfrm>
            <a:off x="572079" y="2471605"/>
            <a:ext cx="9419272" cy="14526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850" dirty="0"/>
              <a:t>Paper rejected many times!</a:t>
            </a:r>
          </a:p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Font typeface="Arial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900" dirty="0"/>
              <a:t>First prototype presented at the MAPL2019 workshop and published on pip</a:t>
            </a:r>
          </a:p>
          <a:p>
            <a:pPr marL="846455" lvl="1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C-based language with custom parser</a:t>
            </a:r>
          </a:p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Internship at OpenAI to work on V100 tensor cores</a:t>
            </a:r>
          </a:p>
        </p:txBody>
      </p:sp>
      <p:sp>
        <p:nvSpPr>
          <p:cNvPr id="209" name="Line"/>
          <p:cNvSpPr/>
          <p:nvPr/>
        </p:nvSpPr>
        <p:spPr>
          <a:xfrm flipH="1" flipV="1">
            <a:off x="405914" y="5789460"/>
            <a:ext cx="11695639" cy="1"/>
          </a:xfrm>
          <a:prstGeom prst="line">
            <a:avLst/>
          </a:prstGeom>
          <a:ln w="101600">
            <a:solidFill>
              <a:srgbClr val="D9D9D9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1246406" y="4868453"/>
            <a:ext cx="7676" cy="87569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1" name="Circle"/>
          <p:cNvSpPr/>
          <p:nvPr/>
        </p:nvSpPr>
        <p:spPr>
          <a:xfrm>
            <a:off x="1166665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2" name="Circle"/>
          <p:cNvSpPr/>
          <p:nvPr/>
        </p:nvSpPr>
        <p:spPr>
          <a:xfrm>
            <a:off x="1069931" y="48792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3" name="ISAAC"/>
          <p:cNvSpPr txBox="1"/>
          <p:nvPr/>
        </p:nvSpPr>
        <p:spPr>
          <a:xfrm>
            <a:off x="917595" y="4510680"/>
            <a:ext cx="69684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ISAAC</a:t>
            </a:r>
          </a:p>
        </p:txBody>
      </p:sp>
      <p:sp>
        <p:nvSpPr>
          <p:cNvPr id="214" name="Rectangle"/>
          <p:cNvSpPr/>
          <p:nvPr/>
        </p:nvSpPr>
        <p:spPr>
          <a:xfrm>
            <a:off x="5112136" y="4699625"/>
            <a:ext cx="9920" cy="1006347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Circle"/>
          <p:cNvSpPr/>
          <p:nvPr/>
        </p:nvSpPr>
        <p:spPr>
          <a:xfrm>
            <a:off x="5032395" y="5716370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6" name="Circle"/>
          <p:cNvSpPr/>
          <p:nvPr/>
        </p:nvSpPr>
        <p:spPr>
          <a:xfrm>
            <a:off x="4910981" y="4344054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MAPL"/>
          <p:cNvSpPr txBox="1"/>
          <p:nvPr/>
        </p:nvSpPr>
        <p:spPr>
          <a:xfrm>
            <a:off x="4799067" y="4058716"/>
            <a:ext cx="64382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MAPL</a:t>
            </a:r>
          </a:p>
        </p:txBody>
      </p:sp>
      <p:sp>
        <p:nvSpPr>
          <p:cNvPr id="218" name="Rectangle"/>
          <p:cNvSpPr/>
          <p:nvPr/>
        </p:nvSpPr>
        <p:spPr>
          <a:xfrm>
            <a:off x="3225668" y="4722263"/>
            <a:ext cx="15084" cy="102188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9" name="Circle"/>
          <p:cNvSpPr/>
          <p:nvPr/>
        </p:nvSpPr>
        <p:spPr>
          <a:xfrm>
            <a:off x="3145927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0" name="Circle"/>
          <p:cNvSpPr/>
          <p:nvPr/>
        </p:nvSpPr>
        <p:spPr>
          <a:xfrm>
            <a:off x="3041256" y="45236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1" name="SC17"/>
          <p:cNvSpPr txBox="1"/>
          <p:nvPr/>
        </p:nvSpPr>
        <p:spPr>
          <a:xfrm>
            <a:off x="2944373" y="4174890"/>
            <a:ext cx="580671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SC17</a:t>
            </a:r>
          </a:p>
        </p:txBody>
      </p:sp>
      <p:sp>
        <p:nvSpPr>
          <p:cNvPr id="222" name="Rectangle"/>
          <p:cNvSpPr/>
          <p:nvPr/>
        </p:nvSpPr>
        <p:spPr>
          <a:xfrm>
            <a:off x="5924936" y="5234439"/>
            <a:ext cx="3801" cy="47862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3" name="Circle"/>
          <p:cNvSpPr/>
          <p:nvPr/>
        </p:nvSpPr>
        <p:spPr>
          <a:xfrm>
            <a:off x="5845195" y="5735556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Circle"/>
          <p:cNvSpPr/>
          <p:nvPr/>
        </p:nvSpPr>
        <p:spPr>
          <a:xfrm>
            <a:off x="5717621" y="5039517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OpenAI (intern)"/>
          <p:cNvSpPr txBox="1"/>
          <p:nvPr/>
        </p:nvSpPr>
        <p:spPr>
          <a:xfrm>
            <a:off x="5184654" y="4772709"/>
            <a:ext cx="1490475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OpenAI (intern)</a:t>
            </a:r>
          </a:p>
        </p:txBody>
      </p:sp>
      <p:sp>
        <p:nvSpPr>
          <p:cNvPr id="226" name="2016"/>
          <p:cNvSpPr txBox="1"/>
          <p:nvPr/>
        </p:nvSpPr>
        <p:spPr>
          <a:xfrm>
            <a:off x="959676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2016</a:t>
            </a:r>
          </a:p>
        </p:txBody>
      </p:sp>
      <p:sp>
        <p:nvSpPr>
          <p:cNvPr id="227" name="2017"/>
          <p:cNvSpPr txBox="1"/>
          <p:nvPr/>
        </p:nvSpPr>
        <p:spPr>
          <a:xfrm>
            <a:off x="225790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2017</a:t>
            </a:r>
          </a:p>
        </p:txBody>
      </p:sp>
      <p:sp>
        <p:nvSpPr>
          <p:cNvPr id="228" name="2019"/>
          <p:cNvSpPr txBox="1"/>
          <p:nvPr/>
        </p:nvSpPr>
        <p:spPr>
          <a:xfrm>
            <a:off x="483882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2019</a:t>
            </a:r>
          </a:p>
        </p:txBody>
      </p:sp>
      <p:sp>
        <p:nvSpPr>
          <p:cNvPr id="229" name="2020"/>
          <p:cNvSpPr txBox="1"/>
          <p:nvPr/>
        </p:nvSpPr>
        <p:spPr>
          <a:xfrm>
            <a:off x="61370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2020</a:t>
            </a:r>
          </a:p>
        </p:txBody>
      </p:sp>
      <p:sp>
        <p:nvSpPr>
          <p:cNvPr id="230" name="2021"/>
          <p:cNvSpPr txBox="1"/>
          <p:nvPr/>
        </p:nvSpPr>
        <p:spPr>
          <a:xfrm>
            <a:off x="74197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2021</a:t>
            </a:r>
          </a:p>
        </p:txBody>
      </p:sp>
      <p:sp>
        <p:nvSpPr>
          <p:cNvPr id="231" name="2022"/>
          <p:cNvSpPr txBox="1"/>
          <p:nvPr/>
        </p:nvSpPr>
        <p:spPr>
          <a:xfrm>
            <a:off x="871797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2022</a:t>
            </a:r>
          </a:p>
        </p:txBody>
      </p:sp>
      <p:sp>
        <p:nvSpPr>
          <p:cNvPr id="232" name="2023"/>
          <p:cNvSpPr txBox="1"/>
          <p:nvPr/>
        </p:nvSpPr>
        <p:spPr>
          <a:xfrm>
            <a:off x="10016202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 bldLvl="5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10"/>
          <p:cNvSpPr txBox="1"/>
          <p:nvPr/>
        </p:nvSpPr>
        <p:spPr>
          <a:xfrm>
            <a:off x="609600" y="1841500"/>
            <a:ext cx="8066237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2020-2022: MAKING TRITON USEFUL</a:t>
            </a:r>
            <a:r>
              <a:rPr lang="en-US" dirty="0"/>
              <a:t> </a:t>
            </a:r>
            <a:r>
              <a:rPr dirty="0"/>
              <a:t>- V1.0</a:t>
            </a:r>
          </a:p>
        </p:txBody>
      </p:sp>
      <p:sp>
        <p:nvSpPr>
          <p:cNvPr id="235" name="Code samples = font.menlo(14pt Regular)…"/>
          <p:cNvSpPr txBox="1"/>
          <p:nvPr/>
        </p:nvSpPr>
        <p:spPr>
          <a:xfrm>
            <a:off x="572079" y="2471605"/>
            <a:ext cx="10022224" cy="7601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sz="1850" dirty="0"/>
              <a:t>Measuring usefulness is difficult</a:t>
            </a:r>
            <a:endParaRPr lang="en-US" sz="1850" dirty="0"/>
          </a:p>
          <a:p>
            <a:pPr marL="236855" indent="-236855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850" dirty="0"/>
              <a:t>Metric: maximizing the number of OpenAI hand-written CUDA kernels it can replace</a:t>
            </a:r>
            <a:endParaRPr sz="1850" dirty="0"/>
          </a:p>
        </p:txBody>
      </p:sp>
      <p:sp>
        <p:nvSpPr>
          <p:cNvPr id="236" name="Line"/>
          <p:cNvSpPr/>
          <p:nvPr/>
        </p:nvSpPr>
        <p:spPr>
          <a:xfrm flipH="1" flipV="1">
            <a:off x="405914" y="5789460"/>
            <a:ext cx="11695639" cy="1"/>
          </a:xfrm>
          <a:prstGeom prst="line">
            <a:avLst/>
          </a:prstGeom>
          <a:ln w="101600">
            <a:solidFill>
              <a:srgbClr val="D9D9D9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1246406" y="4868453"/>
            <a:ext cx="7676" cy="87569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8" name="Circle"/>
          <p:cNvSpPr/>
          <p:nvPr/>
        </p:nvSpPr>
        <p:spPr>
          <a:xfrm>
            <a:off x="1166665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9" name="Circle"/>
          <p:cNvSpPr/>
          <p:nvPr/>
        </p:nvSpPr>
        <p:spPr>
          <a:xfrm>
            <a:off x="1069931" y="48792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0" name="ISAAC"/>
          <p:cNvSpPr txBox="1"/>
          <p:nvPr/>
        </p:nvSpPr>
        <p:spPr>
          <a:xfrm>
            <a:off x="917595" y="4510680"/>
            <a:ext cx="69684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ISAAC</a:t>
            </a:r>
          </a:p>
        </p:txBody>
      </p:sp>
      <p:sp>
        <p:nvSpPr>
          <p:cNvPr id="241" name="Rectangle"/>
          <p:cNvSpPr/>
          <p:nvPr/>
        </p:nvSpPr>
        <p:spPr>
          <a:xfrm>
            <a:off x="5112136" y="4699625"/>
            <a:ext cx="9920" cy="100634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5032395" y="571637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Circle"/>
          <p:cNvSpPr/>
          <p:nvPr/>
        </p:nvSpPr>
        <p:spPr>
          <a:xfrm>
            <a:off x="4910981" y="43440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4" name="MAPL"/>
          <p:cNvSpPr txBox="1"/>
          <p:nvPr/>
        </p:nvSpPr>
        <p:spPr>
          <a:xfrm>
            <a:off x="4799067" y="4058716"/>
            <a:ext cx="64382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MAPL</a:t>
            </a:r>
          </a:p>
        </p:txBody>
      </p:sp>
      <p:sp>
        <p:nvSpPr>
          <p:cNvPr id="245" name="Rectangle"/>
          <p:cNvSpPr/>
          <p:nvPr/>
        </p:nvSpPr>
        <p:spPr>
          <a:xfrm>
            <a:off x="7130134" y="4680506"/>
            <a:ext cx="8402" cy="105821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6" name="Circle"/>
          <p:cNvSpPr/>
          <p:nvPr/>
        </p:nvSpPr>
        <p:spPr>
          <a:xfrm>
            <a:off x="7050392" y="5761213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7" name="Circle"/>
          <p:cNvSpPr/>
          <p:nvPr/>
        </p:nvSpPr>
        <p:spPr>
          <a:xfrm>
            <a:off x="6937708" y="4305954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8" name="OpenAI (full-time)"/>
          <p:cNvSpPr txBox="1"/>
          <p:nvPr/>
        </p:nvSpPr>
        <p:spPr>
          <a:xfrm>
            <a:off x="6282365" y="4002785"/>
            <a:ext cx="1702090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OpenAI (full-time)</a:t>
            </a:r>
          </a:p>
        </p:txBody>
      </p:sp>
      <p:sp>
        <p:nvSpPr>
          <p:cNvPr id="249" name="Rectangle"/>
          <p:cNvSpPr/>
          <p:nvPr/>
        </p:nvSpPr>
        <p:spPr>
          <a:xfrm>
            <a:off x="3225668" y="4722263"/>
            <a:ext cx="15084" cy="102188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0" name="Circle"/>
          <p:cNvSpPr/>
          <p:nvPr/>
        </p:nvSpPr>
        <p:spPr>
          <a:xfrm>
            <a:off x="3145927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Circle"/>
          <p:cNvSpPr/>
          <p:nvPr/>
        </p:nvSpPr>
        <p:spPr>
          <a:xfrm>
            <a:off x="3041256" y="45236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2" name="SC17"/>
          <p:cNvSpPr txBox="1"/>
          <p:nvPr/>
        </p:nvSpPr>
        <p:spPr>
          <a:xfrm>
            <a:off x="2944373" y="4174890"/>
            <a:ext cx="580671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SC17</a:t>
            </a:r>
          </a:p>
        </p:txBody>
      </p:sp>
      <p:sp>
        <p:nvSpPr>
          <p:cNvPr id="253" name="Rectangle"/>
          <p:cNvSpPr/>
          <p:nvPr/>
        </p:nvSpPr>
        <p:spPr>
          <a:xfrm>
            <a:off x="5924936" y="5234439"/>
            <a:ext cx="3801" cy="478626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Circle"/>
          <p:cNvSpPr/>
          <p:nvPr/>
        </p:nvSpPr>
        <p:spPr>
          <a:xfrm>
            <a:off x="5845195" y="5735556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Circle"/>
          <p:cNvSpPr/>
          <p:nvPr/>
        </p:nvSpPr>
        <p:spPr>
          <a:xfrm>
            <a:off x="5717621" y="5039517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OpenAI (intern)"/>
          <p:cNvSpPr txBox="1"/>
          <p:nvPr/>
        </p:nvSpPr>
        <p:spPr>
          <a:xfrm>
            <a:off x="5184654" y="4772709"/>
            <a:ext cx="1490475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OpenAI (intern)</a:t>
            </a:r>
          </a:p>
        </p:txBody>
      </p:sp>
      <p:sp>
        <p:nvSpPr>
          <p:cNvPr id="257" name="Rectangle"/>
          <p:cNvSpPr/>
          <p:nvPr/>
        </p:nvSpPr>
        <p:spPr>
          <a:xfrm>
            <a:off x="8484750" y="4613534"/>
            <a:ext cx="6062" cy="1096484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8" name="Circle"/>
          <p:cNvSpPr/>
          <p:nvPr/>
        </p:nvSpPr>
        <p:spPr>
          <a:xfrm>
            <a:off x="8396592" y="5719809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9" name="Circle"/>
          <p:cNvSpPr/>
          <p:nvPr/>
        </p:nvSpPr>
        <p:spPr>
          <a:xfrm>
            <a:off x="8276976" y="4305954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0" name="v1.0"/>
          <p:cNvSpPr txBox="1"/>
          <p:nvPr/>
        </p:nvSpPr>
        <p:spPr>
          <a:xfrm>
            <a:off x="8264427" y="3856098"/>
            <a:ext cx="47490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v1.0</a:t>
            </a:r>
          </a:p>
        </p:txBody>
      </p:sp>
      <p:sp>
        <p:nvSpPr>
          <p:cNvPr id="261" name="2016"/>
          <p:cNvSpPr txBox="1"/>
          <p:nvPr/>
        </p:nvSpPr>
        <p:spPr>
          <a:xfrm>
            <a:off x="959676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2016</a:t>
            </a:r>
          </a:p>
        </p:txBody>
      </p:sp>
      <p:sp>
        <p:nvSpPr>
          <p:cNvPr id="262" name="2017"/>
          <p:cNvSpPr txBox="1"/>
          <p:nvPr/>
        </p:nvSpPr>
        <p:spPr>
          <a:xfrm>
            <a:off x="225790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2017</a:t>
            </a:r>
          </a:p>
        </p:txBody>
      </p:sp>
      <p:sp>
        <p:nvSpPr>
          <p:cNvPr id="263" name="2019"/>
          <p:cNvSpPr txBox="1"/>
          <p:nvPr/>
        </p:nvSpPr>
        <p:spPr>
          <a:xfrm>
            <a:off x="483882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2019</a:t>
            </a:r>
          </a:p>
        </p:txBody>
      </p:sp>
      <p:sp>
        <p:nvSpPr>
          <p:cNvPr id="264" name="2020"/>
          <p:cNvSpPr txBox="1"/>
          <p:nvPr/>
        </p:nvSpPr>
        <p:spPr>
          <a:xfrm>
            <a:off x="61370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2020</a:t>
            </a:r>
          </a:p>
        </p:txBody>
      </p:sp>
      <p:sp>
        <p:nvSpPr>
          <p:cNvPr id="265" name="2021"/>
          <p:cNvSpPr txBox="1"/>
          <p:nvPr/>
        </p:nvSpPr>
        <p:spPr>
          <a:xfrm>
            <a:off x="74197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2021</a:t>
            </a:r>
          </a:p>
        </p:txBody>
      </p:sp>
      <p:sp>
        <p:nvSpPr>
          <p:cNvPr id="266" name="2022"/>
          <p:cNvSpPr txBox="1"/>
          <p:nvPr/>
        </p:nvSpPr>
        <p:spPr>
          <a:xfrm>
            <a:off x="871797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2022</a:t>
            </a:r>
          </a:p>
        </p:txBody>
      </p:sp>
      <p:sp>
        <p:nvSpPr>
          <p:cNvPr id="267" name="2023"/>
          <p:cNvSpPr txBox="1"/>
          <p:nvPr/>
        </p:nvSpPr>
        <p:spPr>
          <a:xfrm>
            <a:off x="10016202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build="p" bldLvl="5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Box 10"/>
          <p:cNvSpPr txBox="1"/>
          <p:nvPr/>
        </p:nvSpPr>
        <p:spPr>
          <a:xfrm>
            <a:off x="609600" y="1841500"/>
            <a:ext cx="8715822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2022-2023: MAKING TRITON MAINTAINABLE - </a:t>
            </a:r>
            <a:r>
              <a:rPr lang="en-US" dirty="0"/>
              <a:t>V2.0</a:t>
            </a:r>
            <a:endParaRPr dirty="0"/>
          </a:p>
        </p:txBody>
      </p:sp>
      <p:sp>
        <p:nvSpPr>
          <p:cNvPr id="270" name="Code samples = font.menlo(14pt Regular)…"/>
          <p:cNvSpPr txBox="1"/>
          <p:nvPr/>
        </p:nvSpPr>
        <p:spPr>
          <a:xfrm>
            <a:off x="572079" y="2471605"/>
            <a:ext cx="9419272" cy="10515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When trying to make flash attention work, I felt great shame (again):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Abstractions were broken and impossible to fix</a:t>
            </a:r>
          </a:p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Helvetica"/>
                <a:ea typeface="Helvetica"/>
                <a:cs typeface="Helvetica"/>
                <a:sym typeface="Helvetica"/>
              </a:defRPr>
            </a:pPr>
            <a:r>
              <a:t>Eventually flash attention worked, but the compiler backend </a:t>
            </a:r>
            <a:r>
              <a:rPr b="1"/>
              <a:t>had to</a:t>
            </a:r>
            <a:r>
              <a:t> be rewritten</a:t>
            </a:r>
          </a:p>
        </p:txBody>
      </p:sp>
      <p:sp>
        <p:nvSpPr>
          <p:cNvPr id="271" name="Line"/>
          <p:cNvSpPr/>
          <p:nvPr/>
        </p:nvSpPr>
        <p:spPr>
          <a:xfrm flipH="1" flipV="1">
            <a:off x="405914" y="5789460"/>
            <a:ext cx="11695639" cy="1"/>
          </a:xfrm>
          <a:prstGeom prst="line">
            <a:avLst/>
          </a:prstGeom>
          <a:ln w="101600">
            <a:solidFill>
              <a:srgbClr val="D9D9D9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" name="Rectangle"/>
          <p:cNvSpPr/>
          <p:nvPr/>
        </p:nvSpPr>
        <p:spPr>
          <a:xfrm>
            <a:off x="1246406" y="4868453"/>
            <a:ext cx="7676" cy="87569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1166665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4" name="Circle"/>
          <p:cNvSpPr/>
          <p:nvPr/>
        </p:nvSpPr>
        <p:spPr>
          <a:xfrm>
            <a:off x="1069931" y="48792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5" name="ISAAC"/>
          <p:cNvSpPr txBox="1"/>
          <p:nvPr/>
        </p:nvSpPr>
        <p:spPr>
          <a:xfrm>
            <a:off x="917595" y="4510680"/>
            <a:ext cx="69684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ISAAC</a:t>
            </a:r>
          </a:p>
        </p:txBody>
      </p:sp>
      <p:sp>
        <p:nvSpPr>
          <p:cNvPr id="276" name="Rectangle"/>
          <p:cNvSpPr/>
          <p:nvPr/>
        </p:nvSpPr>
        <p:spPr>
          <a:xfrm>
            <a:off x="5112136" y="4699625"/>
            <a:ext cx="9920" cy="100634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" name="Circle"/>
          <p:cNvSpPr/>
          <p:nvPr/>
        </p:nvSpPr>
        <p:spPr>
          <a:xfrm>
            <a:off x="5032395" y="571637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" name="Circle"/>
          <p:cNvSpPr/>
          <p:nvPr/>
        </p:nvSpPr>
        <p:spPr>
          <a:xfrm>
            <a:off x="4910981" y="43440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MAPL"/>
          <p:cNvSpPr txBox="1"/>
          <p:nvPr/>
        </p:nvSpPr>
        <p:spPr>
          <a:xfrm>
            <a:off x="4799067" y="4058716"/>
            <a:ext cx="64382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MAPL</a:t>
            </a:r>
          </a:p>
        </p:txBody>
      </p:sp>
      <p:sp>
        <p:nvSpPr>
          <p:cNvPr id="280" name="Rectangle"/>
          <p:cNvSpPr/>
          <p:nvPr/>
        </p:nvSpPr>
        <p:spPr>
          <a:xfrm>
            <a:off x="7130134" y="4680506"/>
            <a:ext cx="8402" cy="1058216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Circle"/>
          <p:cNvSpPr/>
          <p:nvPr/>
        </p:nvSpPr>
        <p:spPr>
          <a:xfrm>
            <a:off x="7050392" y="5761213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Circle"/>
          <p:cNvSpPr/>
          <p:nvPr/>
        </p:nvSpPr>
        <p:spPr>
          <a:xfrm>
            <a:off x="6937708" y="43059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OpenAI (full-time)"/>
          <p:cNvSpPr txBox="1"/>
          <p:nvPr/>
        </p:nvSpPr>
        <p:spPr>
          <a:xfrm>
            <a:off x="6282365" y="4002785"/>
            <a:ext cx="1702090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OpenAI (full-time)</a:t>
            </a:r>
          </a:p>
        </p:txBody>
      </p:sp>
      <p:sp>
        <p:nvSpPr>
          <p:cNvPr id="284" name="Rectangle"/>
          <p:cNvSpPr/>
          <p:nvPr/>
        </p:nvSpPr>
        <p:spPr>
          <a:xfrm>
            <a:off x="9421270" y="5201125"/>
            <a:ext cx="1325" cy="47079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" name="Circle"/>
          <p:cNvSpPr/>
          <p:nvPr/>
        </p:nvSpPr>
        <p:spPr>
          <a:xfrm>
            <a:off x="9359837" y="5694409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" name="Circle"/>
          <p:cNvSpPr/>
          <p:nvPr/>
        </p:nvSpPr>
        <p:spPr>
          <a:xfrm>
            <a:off x="9217066" y="4855602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Flash Attention"/>
          <p:cNvSpPr txBox="1"/>
          <p:nvPr/>
        </p:nvSpPr>
        <p:spPr>
          <a:xfrm>
            <a:off x="8908117" y="4306299"/>
            <a:ext cx="939997" cy="548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Flash</a:t>
            </a:r>
            <a:br/>
            <a:r>
              <a:t>Attention</a:t>
            </a:r>
          </a:p>
        </p:txBody>
      </p:sp>
      <p:sp>
        <p:nvSpPr>
          <p:cNvPr id="288" name="Rectangle"/>
          <p:cNvSpPr/>
          <p:nvPr/>
        </p:nvSpPr>
        <p:spPr>
          <a:xfrm>
            <a:off x="10472387" y="4311936"/>
            <a:ext cx="10907" cy="137371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" name="Circle"/>
          <p:cNvSpPr/>
          <p:nvPr/>
        </p:nvSpPr>
        <p:spPr>
          <a:xfrm>
            <a:off x="10389778" y="5696896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Circle"/>
          <p:cNvSpPr/>
          <p:nvPr/>
        </p:nvSpPr>
        <p:spPr>
          <a:xfrm>
            <a:off x="10282988" y="3973880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" name="v2.0"/>
          <p:cNvSpPr txBox="1"/>
          <p:nvPr/>
        </p:nvSpPr>
        <p:spPr>
          <a:xfrm>
            <a:off x="10209026" y="3681643"/>
            <a:ext cx="47490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v2.0</a:t>
            </a:r>
          </a:p>
        </p:txBody>
      </p:sp>
      <p:sp>
        <p:nvSpPr>
          <p:cNvPr id="292" name="Rectangle"/>
          <p:cNvSpPr/>
          <p:nvPr/>
        </p:nvSpPr>
        <p:spPr>
          <a:xfrm>
            <a:off x="3225668" y="4722263"/>
            <a:ext cx="15084" cy="102188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3" name="Circle"/>
          <p:cNvSpPr/>
          <p:nvPr/>
        </p:nvSpPr>
        <p:spPr>
          <a:xfrm>
            <a:off x="3145927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Circle"/>
          <p:cNvSpPr/>
          <p:nvPr/>
        </p:nvSpPr>
        <p:spPr>
          <a:xfrm>
            <a:off x="3041256" y="45236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5" name="SC17"/>
          <p:cNvSpPr txBox="1"/>
          <p:nvPr/>
        </p:nvSpPr>
        <p:spPr>
          <a:xfrm>
            <a:off x="2944373" y="4174890"/>
            <a:ext cx="580671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SC17</a:t>
            </a:r>
          </a:p>
        </p:txBody>
      </p:sp>
      <p:sp>
        <p:nvSpPr>
          <p:cNvPr id="296" name="Rectangle"/>
          <p:cNvSpPr/>
          <p:nvPr/>
        </p:nvSpPr>
        <p:spPr>
          <a:xfrm>
            <a:off x="5924936" y="5234439"/>
            <a:ext cx="3801" cy="478626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7" name="Circle"/>
          <p:cNvSpPr/>
          <p:nvPr/>
        </p:nvSpPr>
        <p:spPr>
          <a:xfrm>
            <a:off x="5845195" y="5735556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8" name="Circle"/>
          <p:cNvSpPr/>
          <p:nvPr/>
        </p:nvSpPr>
        <p:spPr>
          <a:xfrm>
            <a:off x="5717621" y="5039517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9" name="OpenAI (intern)"/>
          <p:cNvSpPr txBox="1"/>
          <p:nvPr/>
        </p:nvSpPr>
        <p:spPr>
          <a:xfrm>
            <a:off x="5184654" y="4772709"/>
            <a:ext cx="1490475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OpenAI (intern)</a:t>
            </a:r>
          </a:p>
        </p:txBody>
      </p:sp>
      <p:sp>
        <p:nvSpPr>
          <p:cNvPr id="300" name="Rectangle"/>
          <p:cNvSpPr/>
          <p:nvPr/>
        </p:nvSpPr>
        <p:spPr>
          <a:xfrm>
            <a:off x="8484750" y="4613534"/>
            <a:ext cx="6062" cy="1096484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1" name="Circle"/>
          <p:cNvSpPr/>
          <p:nvPr/>
        </p:nvSpPr>
        <p:spPr>
          <a:xfrm>
            <a:off x="8396592" y="5719809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Circle"/>
          <p:cNvSpPr/>
          <p:nvPr/>
        </p:nvSpPr>
        <p:spPr>
          <a:xfrm>
            <a:off x="8276976" y="43059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3" name="v1.0"/>
          <p:cNvSpPr txBox="1"/>
          <p:nvPr/>
        </p:nvSpPr>
        <p:spPr>
          <a:xfrm>
            <a:off x="8264427" y="3856098"/>
            <a:ext cx="47490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v1.0</a:t>
            </a:r>
          </a:p>
        </p:txBody>
      </p:sp>
      <p:sp>
        <p:nvSpPr>
          <p:cNvPr id="304" name="2016"/>
          <p:cNvSpPr txBox="1"/>
          <p:nvPr/>
        </p:nvSpPr>
        <p:spPr>
          <a:xfrm>
            <a:off x="959676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2016</a:t>
            </a:r>
          </a:p>
        </p:txBody>
      </p:sp>
      <p:sp>
        <p:nvSpPr>
          <p:cNvPr id="305" name="2017"/>
          <p:cNvSpPr txBox="1"/>
          <p:nvPr/>
        </p:nvSpPr>
        <p:spPr>
          <a:xfrm>
            <a:off x="225790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2017</a:t>
            </a:r>
          </a:p>
        </p:txBody>
      </p:sp>
      <p:sp>
        <p:nvSpPr>
          <p:cNvPr id="306" name="2019"/>
          <p:cNvSpPr txBox="1"/>
          <p:nvPr/>
        </p:nvSpPr>
        <p:spPr>
          <a:xfrm>
            <a:off x="483882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2019</a:t>
            </a:r>
          </a:p>
        </p:txBody>
      </p:sp>
      <p:sp>
        <p:nvSpPr>
          <p:cNvPr id="307" name="2020"/>
          <p:cNvSpPr txBox="1"/>
          <p:nvPr/>
        </p:nvSpPr>
        <p:spPr>
          <a:xfrm>
            <a:off x="61370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2020</a:t>
            </a:r>
          </a:p>
        </p:txBody>
      </p:sp>
      <p:sp>
        <p:nvSpPr>
          <p:cNvPr id="308" name="2021"/>
          <p:cNvSpPr txBox="1"/>
          <p:nvPr/>
        </p:nvSpPr>
        <p:spPr>
          <a:xfrm>
            <a:off x="74197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2021</a:t>
            </a:r>
          </a:p>
        </p:txBody>
      </p:sp>
      <p:sp>
        <p:nvSpPr>
          <p:cNvPr id="309" name="2022"/>
          <p:cNvSpPr txBox="1"/>
          <p:nvPr/>
        </p:nvSpPr>
        <p:spPr>
          <a:xfrm>
            <a:off x="871797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2022</a:t>
            </a:r>
          </a:p>
        </p:txBody>
      </p:sp>
      <p:sp>
        <p:nvSpPr>
          <p:cNvPr id="310" name="2023"/>
          <p:cNvSpPr txBox="1"/>
          <p:nvPr/>
        </p:nvSpPr>
        <p:spPr>
          <a:xfrm>
            <a:off x="10016202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build="p" bldLvl="5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 flipH="1" flipV="1">
            <a:off x="405914" y="5789460"/>
            <a:ext cx="11695639" cy="1"/>
          </a:xfrm>
          <a:prstGeom prst="line">
            <a:avLst/>
          </a:prstGeom>
          <a:ln w="101600">
            <a:solidFill>
              <a:srgbClr val="D9D9D9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" name="2016"/>
          <p:cNvSpPr txBox="1"/>
          <p:nvPr/>
        </p:nvSpPr>
        <p:spPr>
          <a:xfrm>
            <a:off x="959676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2016</a:t>
            </a:r>
          </a:p>
        </p:txBody>
      </p:sp>
      <p:sp>
        <p:nvSpPr>
          <p:cNvPr id="314" name="Rectangle"/>
          <p:cNvSpPr/>
          <p:nvPr/>
        </p:nvSpPr>
        <p:spPr>
          <a:xfrm>
            <a:off x="1246406" y="4868453"/>
            <a:ext cx="7676" cy="87569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Circle"/>
          <p:cNvSpPr/>
          <p:nvPr/>
        </p:nvSpPr>
        <p:spPr>
          <a:xfrm>
            <a:off x="1166665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6" name="Circle"/>
          <p:cNvSpPr/>
          <p:nvPr/>
        </p:nvSpPr>
        <p:spPr>
          <a:xfrm>
            <a:off x="1069931" y="48792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7" name="ISAAC"/>
          <p:cNvSpPr txBox="1"/>
          <p:nvPr/>
        </p:nvSpPr>
        <p:spPr>
          <a:xfrm>
            <a:off x="917595" y="4510680"/>
            <a:ext cx="69684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ISAAC</a:t>
            </a:r>
          </a:p>
        </p:txBody>
      </p:sp>
      <p:sp>
        <p:nvSpPr>
          <p:cNvPr id="318" name="2017"/>
          <p:cNvSpPr txBox="1"/>
          <p:nvPr/>
        </p:nvSpPr>
        <p:spPr>
          <a:xfrm>
            <a:off x="225790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2017</a:t>
            </a:r>
          </a:p>
        </p:txBody>
      </p:sp>
      <p:sp>
        <p:nvSpPr>
          <p:cNvPr id="319" name="TextBox 10"/>
          <p:cNvSpPr txBox="1"/>
          <p:nvPr/>
        </p:nvSpPr>
        <p:spPr>
          <a:xfrm>
            <a:off x="609600" y="1841500"/>
            <a:ext cx="5486400" cy="279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1800" b="1" spc="257">
                <a:solidFill>
                  <a:schemeClr val="accent6">
                    <a:satOff val="-16844"/>
                    <a:lumOff val="-3074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2023-: GROWING THE COMMUNITY</a:t>
            </a:r>
          </a:p>
        </p:txBody>
      </p:sp>
      <p:sp>
        <p:nvSpPr>
          <p:cNvPr id="320" name="Code samples = font.menlo(14pt Regular)…"/>
          <p:cNvSpPr txBox="1"/>
          <p:nvPr/>
        </p:nvSpPr>
        <p:spPr>
          <a:xfrm>
            <a:off x="572079" y="2471605"/>
            <a:ext cx="9419272" cy="13744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37066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More maintainable codebase has led to the emergence of an amazing community: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`torch.compile`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H100 support</a:t>
            </a:r>
          </a:p>
          <a:p>
            <a:pPr marL="846666" lvl="1" indent="-237066" defTabSz="457200">
              <a:lnSpc>
                <a:spcPct val="120000"/>
              </a:lnSpc>
              <a:spcBef>
                <a:spcPts val="0"/>
              </a:spcBef>
              <a:buSzPct val="123000"/>
              <a:buChar char="•"/>
              <a:defRPr sz="1866">
                <a:latin typeface="Arial"/>
                <a:ea typeface="Arial"/>
                <a:cs typeface="Arial"/>
                <a:sym typeface="Arial"/>
              </a:defRPr>
            </a:pPr>
            <a:r>
              <a:t>3P backends</a:t>
            </a:r>
          </a:p>
        </p:txBody>
      </p:sp>
      <p:sp>
        <p:nvSpPr>
          <p:cNvPr id="321" name="2019"/>
          <p:cNvSpPr txBox="1"/>
          <p:nvPr/>
        </p:nvSpPr>
        <p:spPr>
          <a:xfrm>
            <a:off x="483882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2019</a:t>
            </a:r>
          </a:p>
        </p:txBody>
      </p:sp>
      <p:sp>
        <p:nvSpPr>
          <p:cNvPr id="322" name="2020"/>
          <p:cNvSpPr txBox="1"/>
          <p:nvPr/>
        </p:nvSpPr>
        <p:spPr>
          <a:xfrm>
            <a:off x="61370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2020</a:t>
            </a:r>
          </a:p>
        </p:txBody>
      </p:sp>
      <p:sp>
        <p:nvSpPr>
          <p:cNvPr id="323" name="2021"/>
          <p:cNvSpPr txBox="1"/>
          <p:nvPr/>
        </p:nvSpPr>
        <p:spPr>
          <a:xfrm>
            <a:off x="7419751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2021</a:t>
            </a:r>
          </a:p>
        </p:txBody>
      </p:sp>
      <p:sp>
        <p:nvSpPr>
          <p:cNvPr id="324" name="2022"/>
          <p:cNvSpPr txBox="1"/>
          <p:nvPr/>
        </p:nvSpPr>
        <p:spPr>
          <a:xfrm>
            <a:off x="8717976" y="5957889"/>
            <a:ext cx="612687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2022</a:t>
            </a:r>
          </a:p>
        </p:txBody>
      </p:sp>
      <p:sp>
        <p:nvSpPr>
          <p:cNvPr id="325" name="2023"/>
          <p:cNvSpPr txBox="1"/>
          <p:nvPr/>
        </p:nvSpPr>
        <p:spPr>
          <a:xfrm>
            <a:off x="10016202" y="5957889"/>
            <a:ext cx="612686" cy="37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44546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2023</a:t>
            </a:r>
          </a:p>
        </p:txBody>
      </p:sp>
      <p:sp>
        <p:nvSpPr>
          <p:cNvPr id="326" name="Rectangle"/>
          <p:cNvSpPr/>
          <p:nvPr/>
        </p:nvSpPr>
        <p:spPr>
          <a:xfrm>
            <a:off x="5112136" y="4699625"/>
            <a:ext cx="9920" cy="100634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7" name="Circle"/>
          <p:cNvSpPr/>
          <p:nvPr/>
        </p:nvSpPr>
        <p:spPr>
          <a:xfrm>
            <a:off x="5032395" y="571637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8" name="Circle"/>
          <p:cNvSpPr/>
          <p:nvPr/>
        </p:nvSpPr>
        <p:spPr>
          <a:xfrm>
            <a:off x="4910981" y="43440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9" name="MAPL"/>
          <p:cNvSpPr txBox="1"/>
          <p:nvPr/>
        </p:nvSpPr>
        <p:spPr>
          <a:xfrm>
            <a:off x="4799067" y="4058716"/>
            <a:ext cx="64382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MAPL</a:t>
            </a:r>
          </a:p>
        </p:txBody>
      </p:sp>
      <p:sp>
        <p:nvSpPr>
          <p:cNvPr id="330" name="Rectangle"/>
          <p:cNvSpPr/>
          <p:nvPr/>
        </p:nvSpPr>
        <p:spPr>
          <a:xfrm>
            <a:off x="7130134" y="4680506"/>
            <a:ext cx="8402" cy="1058216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1" name="Circle"/>
          <p:cNvSpPr/>
          <p:nvPr/>
        </p:nvSpPr>
        <p:spPr>
          <a:xfrm>
            <a:off x="7050392" y="5761213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2" name="Circle"/>
          <p:cNvSpPr/>
          <p:nvPr/>
        </p:nvSpPr>
        <p:spPr>
          <a:xfrm>
            <a:off x="6937708" y="43059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3" name="OpenAI (full-time)"/>
          <p:cNvSpPr txBox="1"/>
          <p:nvPr/>
        </p:nvSpPr>
        <p:spPr>
          <a:xfrm>
            <a:off x="6282365" y="4002785"/>
            <a:ext cx="1702090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OpenAI (full-time)</a:t>
            </a:r>
          </a:p>
        </p:txBody>
      </p:sp>
      <p:sp>
        <p:nvSpPr>
          <p:cNvPr id="334" name="Rectangle"/>
          <p:cNvSpPr/>
          <p:nvPr/>
        </p:nvSpPr>
        <p:spPr>
          <a:xfrm>
            <a:off x="9421270" y="5201125"/>
            <a:ext cx="1325" cy="47079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Circle"/>
          <p:cNvSpPr/>
          <p:nvPr/>
        </p:nvSpPr>
        <p:spPr>
          <a:xfrm>
            <a:off x="9359837" y="5694409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6" name="Circle"/>
          <p:cNvSpPr/>
          <p:nvPr/>
        </p:nvSpPr>
        <p:spPr>
          <a:xfrm>
            <a:off x="9217066" y="4855602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Flash Attention"/>
          <p:cNvSpPr txBox="1"/>
          <p:nvPr/>
        </p:nvSpPr>
        <p:spPr>
          <a:xfrm>
            <a:off x="8908117" y="4306299"/>
            <a:ext cx="939997" cy="548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Flash</a:t>
            </a:r>
            <a:br/>
            <a:r>
              <a:t>Attention</a:t>
            </a:r>
          </a:p>
        </p:txBody>
      </p:sp>
      <p:sp>
        <p:nvSpPr>
          <p:cNvPr id="338" name="Rectangle"/>
          <p:cNvSpPr/>
          <p:nvPr/>
        </p:nvSpPr>
        <p:spPr>
          <a:xfrm>
            <a:off x="10472387" y="4311936"/>
            <a:ext cx="10907" cy="137371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10389778" y="5696896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>
            <a:off x="10282988" y="3973880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1" name="v2.0"/>
          <p:cNvSpPr txBox="1"/>
          <p:nvPr/>
        </p:nvSpPr>
        <p:spPr>
          <a:xfrm>
            <a:off x="10209026" y="3681643"/>
            <a:ext cx="47490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v2.0</a:t>
            </a:r>
          </a:p>
        </p:txBody>
      </p:sp>
      <p:sp>
        <p:nvSpPr>
          <p:cNvPr id="342" name="Rectangle"/>
          <p:cNvSpPr/>
          <p:nvPr/>
        </p:nvSpPr>
        <p:spPr>
          <a:xfrm>
            <a:off x="10816049" y="3595335"/>
            <a:ext cx="2774" cy="2090320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Circle"/>
          <p:cNvSpPr/>
          <p:nvPr/>
        </p:nvSpPr>
        <p:spPr>
          <a:xfrm>
            <a:off x="10736213" y="5696896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Circle"/>
          <p:cNvSpPr/>
          <p:nvPr/>
        </p:nvSpPr>
        <p:spPr>
          <a:xfrm>
            <a:off x="10623906" y="3277321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PyTorch 2"/>
          <p:cNvSpPr txBox="1"/>
          <p:nvPr/>
        </p:nvSpPr>
        <p:spPr>
          <a:xfrm>
            <a:off x="10319692" y="2944950"/>
            <a:ext cx="1011155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PyTorch 2</a:t>
            </a:r>
          </a:p>
        </p:txBody>
      </p:sp>
      <p:sp>
        <p:nvSpPr>
          <p:cNvPr id="346" name="Rectangle"/>
          <p:cNvSpPr/>
          <p:nvPr/>
        </p:nvSpPr>
        <p:spPr>
          <a:xfrm>
            <a:off x="11115189" y="4873055"/>
            <a:ext cx="1082" cy="81439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7" name="Circle"/>
          <p:cNvSpPr/>
          <p:nvPr/>
        </p:nvSpPr>
        <p:spPr>
          <a:xfrm>
            <a:off x="11034304" y="5698689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8" name="Circle"/>
          <p:cNvSpPr/>
          <p:nvPr/>
        </p:nvSpPr>
        <p:spPr>
          <a:xfrm>
            <a:off x="10919642" y="4707859"/>
            <a:ext cx="392176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9" name="3P backends"/>
          <p:cNvSpPr txBox="1"/>
          <p:nvPr/>
        </p:nvSpPr>
        <p:spPr>
          <a:xfrm>
            <a:off x="10586651" y="4374786"/>
            <a:ext cx="126555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3P backends</a:t>
            </a:r>
          </a:p>
        </p:txBody>
      </p:sp>
      <p:sp>
        <p:nvSpPr>
          <p:cNvPr id="350" name="Rectangle"/>
          <p:cNvSpPr/>
          <p:nvPr/>
        </p:nvSpPr>
        <p:spPr>
          <a:xfrm>
            <a:off x="11432928" y="4196359"/>
            <a:ext cx="3333" cy="149108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11352043" y="5698689"/>
            <a:ext cx="182835" cy="182881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Circle"/>
          <p:cNvSpPr/>
          <p:nvPr/>
        </p:nvSpPr>
        <p:spPr>
          <a:xfrm>
            <a:off x="11247372" y="3861454"/>
            <a:ext cx="392177" cy="39217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3" name="H100"/>
          <p:cNvSpPr txBox="1"/>
          <p:nvPr/>
        </p:nvSpPr>
        <p:spPr>
          <a:xfrm>
            <a:off x="11150615" y="3547023"/>
            <a:ext cx="559556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H100</a:t>
            </a:r>
          </a:p>
        </p:txBody>
      </p:sp>
      <p:sp>
        <p:nvSpPr>
          <p:cNvPr id="354" name="Rectangle"/>
          <p:cNvSpPr/>
          <p:nvPr/>
        </p:nvSpPr>
        <p:spPr>
          <a:xfrm>
            <a:off x="3225668" y="4722263"/>
            <a:ext cx="15084" cy="1021887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Circle"/>
          <p:cNvSpPr/>
          <p:nvPr/>
        </p:nvSpPr>
        <p:spPr>
          <a:xfrm>
            <a:off x="3145927" y="5698020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6" name="Circle"/>
          <p:cNvSpPr/>
          <p:nvPr/>
        </p:nvSpPr>
        <p:spPr>
          <a:xfrm>
            <a:off x="3041256" y="45236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7" name="SC17"/>
          <p:cNvSpPr txBox="1"/>
          <p:nvPr/>
        </p:nvSpPr>
        <p:spPr>
          <a:xfrm>
            <a:off x="2944373" y="4174890"/>
            <a:ext cx="580671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SC17</a:t>
            </a:r>
          </a:p>
        </p:txBody>
      </p:sp>
      <p:sp>
        <p:nvSpPr>
          <p:cNvPr id="358" name="Rectangle"/>
          <p:cNvSpPr/>
          <p:nvPr/>
        </p:nvSpPr>
        <p:spPr>
          <a:xfrm>
            <a:off x="5924936" y="5234439"/>
            <a:ext cx="3801" cy="478626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9" name="Circle"/>
          <p:cNvSpPr/>
          <p:nvPr/>
        </p:nvSpPr>
        <p:spPr>
          <a:xfrm>
            <a:off x="5845195" y="5735556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0" name="Circle"/>
          <p:cNvSpPr/>
          <p:nvPr/>
        </p:nvSpPr>
        <p:spPr>
          <a:xfrm>
            <a:off x="5717621" y="5039517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1" name="OpenAI (intern)"/>
          <p:cNvSpPr txBox="1"/>
          <p:nvPr/>
        </p:nvSpPr>
        <p:spPr>
          <a:xfrm>
            <a:off x="5184654" y="4772709"/>
            <a:ext cx="1490475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OpenAI (intern)</a:t>
            </a:r>
          </a:p>
        </p:txBody>
      </p:sp>
      <p:sp>
        <p:nvSpPr>
          <p:cNvPr id="362" name="Rectangle"/>
          <p:cNvSpPr/>
          <p:nvPr/>
        </p:nvSpPr>
        <p:spPr>
          <a:xfrm>
            <a:off x="8484750" y="4613534"/>
            <a:ext cx="6062" cy="1096484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3" name="Circle"/>
          <p:cNvSpPr/>
          <p:nvPr/>
        </p:nvSpPr>
        <p:spPr>
          <a:xfrm>
            <a:off x="8396592" y="5719809"/>
            <a:ext cx="182835" cy="182881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4" name="Circle"/>
          <p:cNvSpPr/>
          <p:nvPr/>
        </p:nvSpPr>
        <p:spPr>
          <a:xfrm>
            <a:off x="8276976" y="4305954"/>
            <a:ext cx="392177" cy="392177"/>
          </a:xfrm>
          <a:prstGeom prst="ellipse">
            <a:avLst/>
          </a:prstGeom>
          <a:solidFill>
            <a:srgbClr val="92929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5" name="v1.0"/>
          <p:cNvSpPr txBox="1"/>
          <p:nvPr/>
        </p:nvSpPr>
        <p:spPr>
          <a:xfrm>
            <a:off x="8264427" y="3856098"/>
            <a:ext cx="474909" cy="32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1828433">
              <a:lnSpc>
                <a:spcPct val="100000"/>
              </a:lnSpc>
              <a:spcBef>
                <a:spcPts val="0"/>
              </a:spcBef>
              <a:defRPr sz="1500"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v1.0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build="p" bldLvl="5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400" tIns="25400" rIns="25400" bIns="25400" numCol="1" spcCol="38100" rtlCol="0" anchor="ctr">
        <a:spAutoFit/>
      </a:bodyPr>
      <a:lstStyle>
        <a:defPPr marL="0" marR="0" indent="0" algn="ctr" defTabSz="412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400" tIns="25400" rIns="25400" bIns="25400" numCol="1" spcCol="38100" rtlCol="0" anchor="ctr">
        <a:spAutoFit/>
      </a:bodyPr>
      <a:lstStyle>
        <a:defPPr marL="0" marR="0" indent="0" algn="l" defTabSz="1219169" rtl="0" fontAlgn="auto" latinLnBrk="0" hangingPunct="0">
          <a:lnSpc>
            <a:spcPct val="9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400" tIns="25400" rIns="25400" bIns="25400" numCol="1" spcCol="38100" rtlCol="0" anchor="ctr">
        <a:spAutoFit/>
      </a:bodyPr>
      <a:lstStyle>
        <a:defPPr marL="0" marR="0" indent="0" algn="ctr" defTabSz="412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400" tIns="25400" rIns="25400" bIns="25400" numCol="1" spcCol="38100" rtlCol="0" anchor="ctr">
        <a:spAutoFit/>
      </a:bodyPr>
      <a:lstStyle>
        <a:defPPr marL="0" marR="0" indent="0" algn="l" defTabSz="1219169" rtl="0" fontAlgn="auto" latinLnBrk="0" hangingPunct="0">
          <a:lnSpc>
            <a:spcPct val="9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21_BasicWhite</vt:lpstr>
      <vt:lpstr>PowerPoint Presentation</vt:lpstr>
      <vt:lpstr>THANKS FOR BEING HERE!</vt:lpstr>
      <vt:lpstr>PAST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</vt:lpstr>
      <vt:lpstr>TECHNICAL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COMMUNITY STATUS</vt:lpstr>
      <vt:lpstr>PowerPoint Presentation</vt:lpstr>
      <vt:lpstr>PowerPoint Presentation</vt:lpstr>
      <vt:lpstr>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131</cp:revision>
  <dcterms:modified xsi:type="dcterms:W3CDTF">2023-09-20T05:02:02Z</dcterms:modified>
</cp:coreProperties>
</file>