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7b4d5c47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f7b4d5c47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7b4d5c4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7b4d5c4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f7b4d5c4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f7b4d5c4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f7b4d5c47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f7b4d5c47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f7b4d5c47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f7b4d5c4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f7b4d5c4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f7b4d5c4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f7b4d5c47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f7b4d5c47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f7b4d5c4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f7b4d5c4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f7b4d5c47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f7b4d5c47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7b4d5c47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f7b4d5c47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7b4d5c4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7b4d5c4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f7b4d5c47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f7b4d5c47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7b4d5c4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7b4d5c4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f7b4d5c4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f7b4d5c4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f7b4d5c4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f7b4d5c4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f7b4d5c4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f7b4d5c4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f7b4d5c47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f7b4d5c4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f7b4d5c4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f7b4d5c4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f7b4d5c47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f7b4d5c47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nvidia.com/cuda/cuda-c-programming-guide/index.html#asynchronous-simt-programming-mode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etacareers.com/v2/jobs/821621672954151/" TargetMode="External"/><Relationship Id="rId4" Type="http://schemas.openxmlformats.org/officeDocument/2006/relationships/hyperlink" Target="https://www.metacareers.com/jobs/823183232553277/" TargetMode="External"/><Relationship Id="rId5" Type="http://schemas.openxmlformats.org/officeDocument/2006/relationships/hyperlink" Target="https://www.metacareers.com/v2/jobs/76141832880232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i.facebook.com/blog/meta-training-inference-accelerator-AI-MTIA/" TargetMode="External"/><Relationship Id="rId4" Type="http://schemas.openxmlformats.org/officeDocument/2006/relationships/hyperlink" Target="https://ai.facebook.com/blog/meta-training-inference-accelerator-AI-MTIA/" TargetMode="External"/><Relationship Id="rId5" Type="http://schemas.openxmlformats.org/officeDocument/2006/relationships/hyperlink" Target="https://ai.facebook.com/blog/meta-training-inference-accelerator-AI-MTIA/" TargetMode="External"/><Relationship Id="rId6" Type="http://schemas.openxmlformats.org/officeDocument/2006/relationships/hyperlink" Target="https://www.youtube.com/watch?v=kO4a75fKDF4" TargetMode="External"/><Relationship Id="rId7" Type="http://schemas.openxmlformats.org/officeDocument/2006/relationships/hyperlink" Target="https://dl.acm.org/doi/10.1145/3579371.3589348" TargetMode="External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Triton for MTIA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Roman Levenstein, </a:t>
            </a:r>
            <a:r>
              <a:rPr lang="en" sz="24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Shintaro Iwasaki, Ilia Cherniavskii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Proving feasibility by developing a working prototype to answer main open questions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Can Triton be efficiently lowered to run on MTIA HW?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Generated kernels should make effective use of major HW units (DPE, SFU, DMA, LS, CB, RISC-V vector cores)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should be comparable to current KNYFE DSL generated kernels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not, what would be critical blockers for Triton on MTIA?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out if blockers are conceptual issues impossible to resolve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 resolution for these blockers (e.g. Triton extensions, HW architecture changes in the future generations of MTIA,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311700" y="2870888"/>
            <a:ext cx="7943700" cy="899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11700" y="1734175"/>
            <a:ext cx="5056800" cy="110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60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Overview: Software Diagram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3561925" y="1171300"/>
            <a:ext cx="1340100" cy="26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 Code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046325" y="1822000"/>
            <a:ext cx="42516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1046325" y="2346434"/>
            <a:ext cx="13401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TritonGPU-MLIR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3131433" y="2346438"/>
            <a:ext cx="22011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TritonMTIA-MLIR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3131425" y="2870863"/>
            <a:ext cx="22011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MTIA-MLIR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131425" y="3794625"/>
            <a:ext cx="4803600" cy="41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RISC-V Binary for MTIA</a:t>
            </a:r>
            <a:endParaRPr b="1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3131425" y="3332738"/>
            <a:ext cx="22011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LLVM-MLIR / LLVM-IR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5734056" y="1774275"/>
            <a:ext cx="2201100" cy="100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Triton for MTIA</a:t>
            </a:r>
            <a:b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Prototype</a:t>
            </a:r>
            <a:endParaRPr b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5706900" y="2870887"/>
            <a:ext cx="22554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C/C++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057625" y="4270088"/>
            <a:ext cx="186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Triton for CUDA</a:t>
            </a:r>
            <a:endParaRPr b="1" sz="1600"/>
          </a:p>
        </p:txBody>
      </p:sp>
      <p:sp>
        <p:nvSpPr>
          <p:cNvPr id="131" name="Google Shape;131;p23"/>
          <p:cNvSpPr/>
          <p:nvPr/>
        </p:nvSpPr>
        <p:spPr>
          <a:xfrm rot="5397968">
            <a:off x="3978181" y="1569145"/>
            <a:ext cx="507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2" name="Google Shape;132;p23"/>
          <p:cNvSpPr/>
          <p:nvPr/>
        </p:nvSpPr>
        <p:spPr>
          <a:xfrm rot="5400000">
            <a:off x="1633875" y="2174414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3" name="Google Shape;133;p23"/>
          <p:cNvSpPr/>
          <p:nvPr/>
        </p:nvSpPr>
        <p:spPr>
          <a:xfrm rot="5400000">
            <a:off x="4149488" y="2174414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4" name="Google Shape;134;p23"/>
          <p:cNvSpPr/>
          <p:nvPr/>
        </p:nvSpPr>
        <p:spPr>
          <a:xfrm rot="5400000">
            <a:off x="4149488" y="2734589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" name="Google Shape;135;p23"/>
          <p:cNvSpPr/>
          <p:nvPr/>
        </p:nvSpPr>
        <p:spPr>
          <a:xfrm rot="5400000">
            <a:off x="4149488" y="3196464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6" name="Google Shape;136;p23"/>
          <p:cNvSpPr/>
          <p:nvPr/>
        </p:nvSpPr>
        <p:spPr>
          <a:xfrm rot="5400000">
            <a:off x="4149463" y="3666089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7" name="Google Shape;137;p23"/>
          <p:cNvSpPr/>
          <p:nvPr/>
        </p:nvSpPr>
        <p:spPr>
          <a:xfrm rot="5400000">
            <a:off x="6531288" y="3478936"/>
            <a:ext cx="606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8" name="Google Shape;138;p23"/>
          <p:cNvSpPr/>
          <p:nvPr/>
        </p:nvSpPr>
        <p:spPr>
          <a:xfrm rot="900919">
            <a:off x="4789144" y="1525557"/>
            <a:ext cx="1464814" cy="2258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9" name="Google Shape;139;p23"/>
          <p:cNvSpPr/>
          <p:nvPr/>
        </p:nvSpPr>
        <p:spPr>
          <a:xfrm>
            <a:off x="628900" y="4326490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0" name="Google Shape;140;p23"/>
          <p:cNvSpPr txBox="1"/>
          <p:nvPr/>
        </p:nvSpPr>
        <p:spPr>
          <a:xfrm>
            <a:off x="3499025" y="4246975"/>
            <a:ext cx="186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Triton for MTIA Prod</a:t>
            </a:r>
            <a:endParaRPr b="1" sz="1600"/>
          </a:p>
        </p:txBody>
      </p:sp>
      <p:sp>
        <p:nvSpPr>
          <p:cNvPr id="141" name="Google Shape;141;p23"/>
          <p:cNvSpPr/>
          <p:nvPr/>
        </p:nvSpPr>
        <p:spPr>
          <a:xfrm>
            <a:off x="3070300" y="4303377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p23"/>
          <p:cNvSpPr txBox="1"/>
          <p:nvPr/>
        </p:nvSpPr>
        <p:spPr>
          <a:xfrm>
            <a:off x="6126138" y="4234150"/>
            <a:ext cx="234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Source Sans Pro"/>
                <a:ea typeface="Source Sans Pro"/>
                <a:cs typeface="Source Sans Pro"/>
                <a:sym typeface="Source Sans Pro"/>
              </a:rPr>
              <a:t>Triton for MTIA Prototype</a:t>
            </a:r>
            <a:endParaRPr b="1" sz="1600" u="sng"/>
          </a:p>
        </p:txBody>
      </p:sp>
      <p:sp>
        <p:nvSpPr>
          <p:cNvPr id="143" name="Google Shape;143;p23"/>
          <p:cNvSpPr/>
          <p:nvPr/>
        </p:nvSpPr>
        <p:spPr>
          <a:xfrm>
            <a:off x="5697413" y="4290540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1686625"/>
            <a:ext cx="8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Triton</a:t>
            </a:r>
            <a:endParaRPr b="1" sz="1300"/>
          </a:p>
        </p:txBody>
      </p:sp>
      <p:sp>
        <p:nvSpPr>
          <p:cNvPr id="145" name="Google Shape;145;p23"/>
          <p:cNvSpPr txBox="1"/>
          <p:nvPr/>
        </p:nvSpPr>
        <p:spPr>
          <a:xfrm>
            <a:off x="368075" y="2860088"/>
            <a:ext cx="12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MTIA Clang/LLVM</a:t>
            </a:r>
            <a:endParaRPr b="1" sz="1300"/>
          </a:p>
        </p:txBody>
      </p:sp>
      <p:sp>
        <p:nvSpPr>
          <p:cNvPr id="146" name="Google Shape;146;p23"/>
          <p:cNvSpPr/>
          <p:nvPr/>
        </p:nvSpPr>
        <p:spPr>
          <a:xfrm>
            <a:off x="311700" y="3286088"/>
            <a:ext cx="2201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561275" y="2860088"/>
            <a:ext cx="310200" cy="50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046325" y="3332749"/>
            <a:ext cx="13401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LLVM-MLIR / LLVM-IR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046325" y="3794638"/>
            <a:ext cx="1340100" cy="41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PTXAS/CUBIN</a:t>
            </a:r>
            <a:endParaRPr b="1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3"/>
          <p:cNvSpPr/>
          <p:nvPr/>
        </p:nvSpPr>
        <p:spPr>
          <a:xfrm rot="5400000">
            <a:off x="1414125" y="2920247"/>
            <a:ext cx="6045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1" name="Google Shape;151;p23"/>
          <p:cNvSpPr/>
          <p:nvPr/>
        </p:nvSpPr>
        <p:spPr>
          <a:xfrm rot="5400000">
            <a:off x="1633875" y="3666064"/>
            <a:ext cx="165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2" name="Google Shape;152;p23"/>
          <p:cNvSpPr txBox="1"/>
          <p:nvPr/>
        </p:nvSpPr>
        <p:spPr>
          <a:xfrm>
            <a:off x="368075" y="4715250"/>
            <a:ext cx="856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Note: Triton DSL -&gt; MTIA C++ lowering is done for a quick prototype purposes only; The proper Triton for MTIA implementation will be MLIR based</a:t>
            </a:r>
            <a:endParaRPr sz="1000"/>
          </a:p>
        </p:txBody>
      </p:sp>
      <p:sp>
        <p:nvSpPr>
          <p:cNvPr id="153" name="Google Shape;153;p23"/>
          <p:cNvSpPr/>
          <p:nvPr/>
        </p:nvSpPr>
        <p:spPr>
          <a:xfrm rot="9900208">
            <a:off x="2117177" y="1525555"/>
            <a:ext cx="1428347" cy="2258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4" name="Google Shape;154;p23"/>
          <p:cNvSpPr/>
          <p:nvPr/>
        </p:nvSpPr>
        <p:spPr>
          <a:xfrm rot="5400000">
            <a:off x="6731850" y="2734586"/>
            <a:ext cx="2055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5" name="Google Shape;155;p23"/>
          <p:cNvSpPr/>
          <p:nvPr/>
        </p:nvSpPr>
        <p:spPr>
          <a:xfrm>
            <a:off x="3028850" y="874225"/>
            <a:ext cx="5488640" cy="3920589"/>
          </a:xfrm>
          <a:custGeom>
            <a:rect b="b" l="l" r="r" t="t"/>
            <a:pathLst>
              <a:path extrusionOk="0" h="165513" w="226359">
                <a:moveTo>
                  <a:pt x="99140" y="153778"/>
                </a:moveTo>
                <a:cubicBezTo>
                  <a:pt x="95775" y="136760"/>
                  <a:pt x="109237" y="82341"/>
                  <a:pt x="98759" y="62338"/>
                </a:cubicBezTo>
                <a:cubicBezTo>
                  <a:pt x="88282" y="42336"/>
                  <a:pt x="52277" y="42018"/>
                  <a:pt x="36275" y="33763"/>
                </a:cubicBezTo>
                <a:cubicBezTo>
                  <a:pt x="20273" y="25508"/>
                  <a:pt x="-9000" y="18333"/>
                  <a:pt x="2747" y="12808"/>
                </a:cubicBezTo>
                <a:cubicBezTo>
                  <a:pt x="14495" y="7284"/>
                  <a:pt x="71454" y="-2495"/>
                  <a:pt x="106760" y="616"/>
                </a:cubicBezTo>
                <a:cubicBezTo>
                  <a:pt x="142066" y="3728"/>
                  <a:pt x="195216" y="13316"/>
                  <a:pt x="214583" y="31477"/>
                </a:cubicBezTo>
                <a:cubicBezTo>
                  <a:pt x="233951" y="49638"/>
                  <a:pt x="223664" y="88627"/>
                  <a:pt x="222965" y="109582"/>
                </a:cubicBezTo>
                <a:cubicBezTo>
                  <a:pt x="222267" y="130537"/>
                  <a:pt x="227728" y="148063"/>
                  <a:pt x="210392" y="157207"/>
                </a:cubicBezTo>
                <a:cubicBezTo>
                  <a:pt x="193057" y="166351"/>
                  <a:pt x="137494" y="165018"/>
                  <a:pt x="118952" y="164446"/>
                </a:cubicBezTo>
                <a:cubicBezTo>
                  <a:pt x="100410" y="163875"/>
                  <a:pt x="102506" y="170796"/>
                  <a:pt x="99140" y="153778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</a:t>
            </a:r>
            <a:r>
              <a:rPr lang="en"/>
              <a:t>Functionality Coverage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50" y="1982825"/>
            <a:ext cx="7137375" cy="20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97150" y="1007400"/>
            <a:ext cx="7740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Triton for MTIA prototype is able to </a:t>
            </a:r>
            <a:r>
              <a:rPr lang="en"/>
              <a:t>generate</a:t>
            </a:r>
            <a:r>
              <a:rPr lang="en"/>
              <a:t> kernels making use of all major HW fixed-function units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performance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00075"/>
            <a:ext cx="85206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Kernels generated by the Triton for MTIA prototype showed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comparable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manual/KNYFE kernels for long-tail operators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Kernels for FCs (fully-connected layers) cannot match the performance of existing optimized kernels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MTIA-specific optimizations are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required to use the HW reduction network and DMA broadcasts in the PE-grid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 need some Triton extensions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2749" r="2759" t="0"/>
          <a:stretch/>
        </p:blipFill>
        <p:spPr>
          <a:xfrm>
            <a:off x="2156855" y="3534925"/>
            <a:ext cx="2087720" cy="12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2856" r="2856" t="0"/>
          <a:stretch/>
        </p:blipFill>
        <p:spPr>
          <a:xfrm>
            <a:off x="73600" y="3544953"/>
            <a:ext cx="2083252" cy="12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275" y="3058850"/>
            <a:ext cx="4836075" cy="17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 rot="5400000">
            <a:off x="178075" y="3252621"/>
            <a:ext cx="2313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p25"/>
          <p:cNvSpPr txBox="1"/>
          <p:nvPr/>
        </p:nvSpPr>
        <p:spPr>
          <a:xfrm>
            <a:off x="373325" y="3196225"/>
            <a:ext cx="18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Execution Time. Lower is better.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Productization of Triton for MTIA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38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is made based on promising results of the Triton for MTIA feasibility study and prototype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Productized version will be a proper </a:t>
            </a:r>
            <a:r>
              <a:rPr lang="en" sz="1800"/>
              <a:t>Triton backend for MTIA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MLIR compilation flows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Introduce MTIA specific dialects and lowerings in the lower part of the compilation pipeline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PT2/TorchInductor -&gt; Triton integration to better support Triton for MTIA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4088125" y="2881275"/>
            <a:ext cx="4208100" cy="899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7159499" y="1745850"/>
            <a:ext cx="1688100" cy="110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088126" y="1741500"/>
            <a:ext cx="3102900" cy="110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4490920" y="1414350"/>
            <a:ext cx="2365500" cy="26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 Code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4490001" y="1957525"/>
            <a:ext cx="23655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4490001" y="2419396"/>
            <a:ext cx="11496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TritonGPU-MLIR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7"/>
          <p:cNvSpPr/>
          <p:nvPr/>
        </p:nvSpPr>
        <p:spPr>
          <a:xfrm rot="5400000">
            <a:off x="4888854" y="1723877"/>
            <a:ext cx="351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2" name="Google Shape;192;p27"/>
          <p:cNvSpPr/>
          <p:nvPr/>
        </p:nvSpPr>
        <p:spPr>
          <a:xfrm>
            <a:off x="5706524" y="2419396"/>
            <a:ext cx="11496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TritonMTIA-MLIR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(MLIR Dialect)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5706525" y="2881250"/>
            <a:ext cx="24729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MTIA-MLIR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5706525" y="3805000"/>
            <a:ext cx="2982000" cy="41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RISC-V Binary for MTIA</a:t>
            </a:r>
            <a:endParaRPr b="1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5706525" y="3343125"/>
            <a:ext cx="24729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LLVM-MLIR / LLVM-IR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303050" y="1957525"/>
            <a:ext cx="13854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FILTER-IR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7351927" y="1414350"/>
            <a:ext cx="1149600" cy="26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KNYFE Code (BLOCK)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27"/>
          <p:cNvSpPr/>
          <p:nvPr/>
        </p:nvSpPr>
        <p:spPr>
          <a:xfrm rot="5400000">
            <a:off x="6080781" y="1723877"/>
            <a:ext cx="351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9" name="Google Shape;199;p27"/>
          <p:cNvSpPr/>
          <p:nvPr/>
        </p:nvSpPr>
        <p:spPr>
          <a:xfrm rot="5400000">
            <a:off x="4982468" y="230442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0" name="Google Shape;200;p27"/>
          <p:cNvSpPr/>
          <p:nvPr/>
        </p:nvSpPr>
        <p:spPr>
          <a:xfrm rot="5400000">
            <a:off x="6198990" y="230442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1" name="Google Shape;201;p27"/>
          <p:cNvSpPr/>
          <p:nvPr/>
        </p:nvSpPr>
        <p:spPr>
          <a:xfrm rot="5400000">
            <a:off x="6198990" y="276117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2" name="Google Shape;202;p27"/>
          <p:cNvSpPr/>
          <p:nvPr/>
        </p:nvSpPr>
        <p:spPr>
          <a:xfrm rot="5400000">
            <a:off x="6199014" y="3223051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3" name="Google Shape;203;p27"/>
          <p:cNvSpPr/>
          <p:nvPr/>
        </p:nvSpPr>
        <p:spPr>
          <a:xfrm rot="5400000">
            <a:off x="7896032" y="3223051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4" name="Google Shape;204;p27"/>
          <p:cNvSpPr/>
          <p:nvPr/>
        </p:nvSpPr>
        <p:spPr>
          <a:xfrm rot="5400000">
            <a:off x="6198993" y="369267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5" name="Google Shape;205;p27"/>
          <p:cNvSpPr/>
          <p:nvPr/>
        </p:nvSpPr>
        <p:spPr>
          <a:xfrm rot="5400000">
            <a:off x="7896010" y="369267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27"/>
          <p:cNvSpPr/>
          <p:nvPr/>
        </p:nvSpPr>
        <p:spPr>
          <a:xfrm rot="5400000">
            <a:off x="7802576" y="1723877"/>
            <a:ext cx="351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7" name="Google Shape;207;p27"/>
          <p:cNvSpPr txBox="1"/>
          <p:nvPr/>
        </p:nvSpPr>
        <p:spPr>
          <a:xfrm>
            <a:off x="8028777" y="1710175"/>
            <a:ext cx="95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KNYFE DSL</a:t>
            </a:r>
            <a:endParaRPr b="1" sz="1300"/>
          </a:p>
        </p:txBody>
      </p:sp>
      <p:sp>
        <p:nvSpPr>
          <p:cNvPr id="208" name="Google Shape;208;p27"/>
          <p:cNvSpPr txBox="1"/>
          <p:nvPr/>
        </p:nvSpPr>
        <p:spPr>
          <a:xfrm>
            <a:off x="4088129" y="1697013"/>
            <a:ext cx="76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Triton</a:t>
            </a:r>
            <a:endParaRPr b="1" sz="1300"/>
          </a:p>
        </p:txBody>
      </p:sp>
      <p:sp>
        <p:nvSpPr>
          <p:cNvPr id="209" name="Google Shape;209;p27"/>
          <p:cNvSpPr txBox="1"/>
          <p:nvPr/>
        </p:nvSpPr>
        <p:spPr>
          <a:xfrm>
            <a:off x="4088126" y="2842575"/>
            <a:ext cx="8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MTIA Clang/LLVM</a:t>
            </a:r>
            <a:endParaRPr b="1" sz="1300"/>
          </a:p>
        </p:txBody>
      </p:sp>
      <p:sp>
        <p:nvSpPr>
          <p:cNvPr id="210" name="Google Shape;210;p27"/>
          <p:cNvSpPr/>
          <p:nvPr/>
        </p:nvSpPr>
        <p:spPr>
          <a:xfrm>
            <a:off x="4088125" y="3296475"/>
            <a:ext cx="16182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932665" y="2858000"/>
            <a:ext cx="266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4490001" y="3343136"/>
            <a:ext cx="1149600" cy="41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LLVM-MLIR / LLVM-IR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490001" y="3805025"/>
            <a:ext cx="1149600" cy="41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PTXAS/CUBIN</a:t>
            </a:r>
            <a:endParaRPr b="1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7"/>
          <p:cNvSpPr/>
          <p:nvPr/>
        </p:nvSpPr>
        <p:spPr>
          <a:xfrm rot="5400000">
            <a:off x="4762718" y="2980922"/>
            <a:ext cx="6045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5" name="Google Shape;215;p27"/>
          <p:cNvSpPr/>
          <p:nvPr/>
        </p:nvSpPr>
        <p:spPr>
          <a:xfrm rot="5400000">
            <a:off x="4982468" y="3692676"/>
            <a:ext cx="1650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6" name="Google Shape;216;p27"/>
          <p:cNvSpPr/>
          <p:nvPr/>
        </p:nvSpPr>
        <p:spPr>
          <a:xfrm rot="5400000">
            <a:off x="7664425" y="2536023"/>
            <a:ext cx="6282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7" name="Google Shape;217;p27"/>
          <p:cNvSpPr txBox="1"/>
          <p:nvPr/>
        </p:nvSpPr>
        <p:spPr>
          <a:xfrm>
            <a:off x="4385575" y="4474288"/>
            <a:ext cx="186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Triton for CUDA</a:t>
            </a:r>
            <a:endParaRPr b="1" sz="1600"/>
          </a:p>
        </p:txBody>
      </p:sp>
      <p:sp>
        <p:nvSpPr>
          <p:cNvPr id="218" name="Google Shape;218;p27"/>
          <p:cNvSpPr/>
          <p:nvPr/>
        </p:nvSpPr>
        <p:spPr>
          <a:xfrm>
            <a:off x="4877675" y="4266915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9" name="Google Shape;219;p27"/>
          <p:cNvSpPr txBox="1"/>
          <p:nvPr/>
        </p:nvSpPr>
        <p:spPr>
          <a:xfrm>
            <a:off x="5792050" y="4490800"/>
            <a:ext cx="186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Source Sans Pro"/>
                <a:ea typeface="Source Sans Pro"/>
                <a:cs typeface="Source Sans Pro"/>
                <a:sym typeface="Source Sans Pro"/>
              </a:rPr>
              <a:t>Triton for MTIA</a:t>
            </a:r>
            <a:endParaRPr b="1" sz="1600" u="sng"/>
          </a:p>
        </p:txBody>
      </p:sp>
      <p:sp>
        <p:nvSpPr>
          <p:cNvPr id="220" name="Google Shape;220;p27"/>
          <p:cNvSpPr/>
          <p:nvPr/>
        </p:nvSpPr>
        <p:spPr>
          <a:xfrm>
            <a:off x="6255175" y="4266927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1" name="Google Shape;221;p27"/>
          <p:cNvSpPr txBox="1"/>
          <p:nvPr/>
        </p:nvSpPr>
        <p:spPr>
          <a:xfrm>
            <a:off x="7191025" y="4490700"/>
            <a:ext cx="17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KNYFE (DSL for MTIA)</a:t>
            </a:r>
            <a:endParaRPr b="1" sz="1600"/>
          </a:p>
        </p:txBody>
      </p:sp>
      <p:sp>
        <p:nvSpPr>
          <p:cNvPr id="222" name="Google Shape;222;p27"/>
          <p:cNvSpPr/>
          <p:nvPr/>
        </p:nvSpPr>
        <p:spPr>
          <a:xfrm>
            <a:off x="7827588" y="4266865"/>
            <a:ext cx="351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3" name="Google Shape;223;p27"/>
          <p:cNvSpPr/>
          <p:nvPr/>
        </p:nvSpPr>
        <p:spPr>
          <a:xfrm>
            <a:off x="8224825" y="2834550"/>
            <a:ext cx="157200" cy="97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8324850" y="2928425"/>
            <a:ext cx="79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Shared between Triton and KNYFE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Open questions about Triton support for heterogeneous HW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Need for improved support for memory subsystems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DMA-friendly memory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accelerators often cannot use random access to memory efficiently or cannot use it at 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use DMAs for </a:t>
            </a:r>
            <a:r>
              <a:rPr lang="en"/>
              <a:t>efficient</a:t>
            </a:r>
            <a:r>
              <a:rPr lang="en"/>
              <a:t>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DMAs can typically only read/write a </a:t>
            </a:r>
            <a:r>
              <a:rPr b="1" lang="en"/>
              <a:t>strided</a:t>
            </a:r>
            <a:r>
              <a:rPr b="1" lang="en"/>
              <a:t> region</a:t>
            </a:r>
            <a:r>
              <a:rPr lang="en"/>
              <a:t> (with other restrictions)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Triton kernels still use a tensor of pointers for tl.load() and tl.store()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Inferring that load()/store() are actually working with DMA-friendly memory region is non-trivial in general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Wider use of Block Pointers is preferred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map to DMAs on ML accelerators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Would help on GPUs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additional/custom levels of memory hierarchies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MTIA has LLS (Last Level Scratch) with configurable size and shared across PEs, </a:t>
            </a:r>
            <a:r>
              <a:rPr lang="en"/>
              <a:t>which</a:t>
            </a:r>
            <a:r>
              <a:rPr lang="en"/>
              <a:t> cannot be easily utilized by Triton currently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good if Triton would allow for defining/using custom levels of memory hierarchy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Need for improved support for asynchronous execution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 as of today is fundamentally an imperative DSL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support for exploiting the asynchronous nature of some </a:t>
            </a:r>
            <a:r>
              <a:rPr lang="en"/>
              <a:t>custom</a:t>
            </a:r>
            <a:r>
              <a:rPr lang="en"/>
              <a:t> HW units or async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on MTIA fixed-function units is </a:t>
            </a:r>
            <a:r>
              <a:rPr lang="en"/>
              <a:t>asynchronous and</a:t>
            </a:r>
            <a:r>
              <a:rPr lang="en"/>
              <a:t> based on a data-flow pattern; DMAs are also asynchronous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 versions of CUDA introduced some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asynchronous APIs</a:t>
            </a:r>
            <a:r>
              <a:rPr lang="en"/>
              <a:t>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requires Triton DSL and semantics extensions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supporting cross-PE primitives and PE topology-aware codegen for </a:t>
            </a:r>
            <a:r>
              <a:rPr lang="en"/>
              <a:t>custom</a:t>
            </a:r>
            <a:r>
              <a:rPr lang="en"/>
              <a:t> HW targets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2355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Lack of support for DMA-broadcast and inter-PE reduction</a:t>
            </a:r>
            <a:r>
              <a:rPr lang="en"/>
              <a:t> significantly hurts the performance of GEMM-like kernels on MTIA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 GEMM implementations are HW topology-aware (row-wise/column-wise synchronizations and reductions)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express them within the current Triton arbitrary and topology-unaware mapping between program instances and 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GEMMs are special (e.g., PT2 has a special template for GEMM-like kernels), we likely just need good abstractions that can be well understood by the Triton-MTIA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Reasonable extension to Triton/special pattern matching in the compiler with reasonable fusion capabilities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lang="en"/>
              <a:t>MTIA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</a:t>
            </a:r>
            <a:r>
              <a:rPr lang="en"/>
              <a:t> Triton for MTIA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 for MTIA feasibility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functionality and performance of the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questions about Triton support for heterogeneous HW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 provides a reasonable and good unifying programming abstraction for GPUs, MTIA and many other HWs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 improves </a:t>
            </a:r>
            <a:r>
              <a:rPr lang="en"/>
              <a:t>developer</a:t>
            </a:r>
            <a:r>
              <a:rPr lang="en"/>
              <a:t> efficiency of kernel authoring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 for MTIA is proven </a:t>
            </a:r>
            <a:r>
              <a:rPr lang="en"/>
              <a:t>feasible</a:t>
            </a:r>
            <a:r>
              <a:rPr lang="en"/>
              <a:t> and it will be productized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welcomes efforts to improve Triton DSL and its implementation towards better support of heterogeneous HW and would like to participate in such efforts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are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hiring</a:t>
            </a:r>
            <a:r>
              <a:rPr lang="en"/>
              <a:t>! :-)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MTIA?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Training and Inference Accelerator (</a:t>
            </a:r>
            <a:r>
              <a:rPr lang="en" u="sng">
                <a:solidFill>
                  <a:schemeClr val="hlink"/>
                </a:solidFill>
                <a:hlinkClick r:id="rId3"/>
              </a:rPr>
              <a:t>MTIA</a:t>
            </a:r>
            <a:r>
              <a:rPr lang="en"/>
              <a:t>)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1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Meta’s </a:t>
            </a:r>
            <a:r>
              <a:rPr lang="en">
                <a:solidFill>
                  <a:schemeClr val="dk1"/>
                </a:solidFill>
              </a:rPr>
              <a:t>first</a:t>
            </a:r>
            <a:r>
              <a:rPr lang="en">
                <a:solidFill>
                  <a:schemeClr val="dk1"/>
                </a:solidFill>
              </a:rPr>
              <a:t> in-house ML accelerator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Main goals: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Perf/TCO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Generality and programmability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High Dev Efficiency via first-class integration with PyTorch and great support for kernel </a:t>
            </a:r>
            <a:r>
              <a:rPr lang="en">
                <a:solidFill>
                  <a:schemeClr val="dk1"/>
                </a:solidFill>
              </a:rPr>
              <a:t>authoring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ublicly announced </a:t>
            </a: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MTIA</a:t>
            </a:r>
            <a:r>
              <a:rPr lang="en">
                <a:solidFill>
                  <a:schemeClr val="dk1"/>
                </a:solidFill>
              </a:rPr>
              <a:t> in May 2023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information: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MTIA blog post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MTIA video presentation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MTIA ISCA’23 paper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4600" y="1170125"/>
            <a:ext cx="5367000" cy="373271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7061425" y="2131025"/>
            <a:ext cx="1860000" cy="93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MTIA high-level HW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8" y="1017725"/>
            <a:ext cx="3828351" cy="3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50" y="1281511"/>
            <a:ext cx="3828350" cy="328143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3370875" y="2907225"/>
            <a:ext cx="1637100" cy="1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36175" y="4612025"/>
            <a:ext cx="339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 of the accelerator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08175" y="4612025"/>
            <a:ext cx="339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PE’s internal organization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MTIA Programming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1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SPMD programming model for kernels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via MTIA-specific KNYFE DSL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Lower-level C++ APIs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typical MTIA kernel does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Loads data from DRAM/LLS to </a:t>
            </a:r>
            <a:r>
              <a:rPr lang="en"/>
              <a:t>CBs (circular buffers) in local memory (LS)</a:t>
            </a:r>
            <a:r>
              <a:rPr lang="en"/>
              <a:t> using DMA </a:t>
            </a:r>
            <a:r>
              <a:rPr lang="en"/>
              <a:t>transfers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Performs computation with data in </a:t>
            </a:r>
            <a:r>
              <a:rPr lang="en"/>
              <a:t>CBs</a:t>
            </a:r>
            <a:r>
              <a:rPr lang="en"/>
              <a:t> using the fixed function units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Writes data back to DRAM using transfers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Execution on fixed-function units is asynchronous and data-flow driven via CB-based data-dependencies between ISA </a:t>
            </a:r>
            <a:r>
              <a:rPr lang="en"/>
              <a:t>instructions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0" y="1523322"/>
            <a:ext cx="4630875" cy="2239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Triton for MTIA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Triton for MTIA?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Triton adoption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Triton gets adopted in the industry (that’s why all of us are here today!)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Triton gets traction at Meta recently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solidFill>
                  <a:srgbClr val="000000"/>
                </a:solidFill>
              </a:rPr>
              <a:t>PyTorch 2.0</a:t>
            </a:r>
            <a:r>
              <a:rPr lang="en"/>
              <a:t> adopted Triton to automatically fuse and optimize PyTorch operators for GPUs (via </a:t>
            </a:r>
            <a:r>
              <a:rPr b="1" lang="en">
                <a:solidFill>
                  <a:schemeClr val="dk1"/>
                </a:solidFill>
              </a:rPr>
              <a:t>TorchInductor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teams </a:t>
            </a:r>
            <a:r>
              <a:rPr b="1" lang="en">
                <a:solidFill>
                  <a:schemeClr val="dk1"/>
                </a:solidFill>
              </a:rPr>
              <a:t>author new kernels in Triton</a:t>
            </a:r>
            <a:r>
              <a:rPr lang="en"/>
              <a:t> since writing Triton is easier than writing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developer efficiency is critical to MTIA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North Star vision:</a:t>
            </a: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improve developer’s efficiency</a:t>
            </a:r>
            <a:r>
              <a:rPr lang="en"/>
              <a:t> by unifying development flows and tools for ML engineers by using Triton for GPUs and MTIA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</a:t>
            </a:r>
            <a:r>
              <a:rPr b="1" lang="en">
                <a:solidFill>
                  <a:schemeClr val="dk1"/>
                </a:solidFill>
              </a:rPr>
              <a:t>Triton is primarily designed for GPUs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Triton for MTIA feasibility study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