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7" r:id="rId5"/>
    <p:sldId id="294" r:id="rId6"/>
    <p:sldId id="295" r:id="rId7"/>
    <p:sldId id="296" r:id="rId8"/>
    <p:sldId id="297" r:id="rId9"/>
    <p:sldId id="274" r:id="rId10"/>
    <p:sldId id="259" r:id="rId11"/>
    <p:sldId id="279" r:id="rId12"/>
    <p:sldId id="281" r:id="rId13"/>
    <p:sldId id="282" r:id="rId14"/>
    <p:sldId id="262" r:id="rId15"/>
    <p:sldId id="263" r:id="rId16"/>
    <p:sldId id="278" r:id="rId17"/>
    <p:sldId id="283" r:id="rId18"/>
    <p:sldId id="284" r:id="rId19"/>
    <p:sldId id="287" r:id="rId20"/>
    <p:sldId id="291" r:id="rId21"/>
    <p:sldId id="292" r:id="rId22"/>
    <p:sldId id="293" r:id="rId23"/>
    <p:sldId id="289" r:id="rId24"/>
    <p:sldId id="29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220" autoAdjust="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．什么是</a:t>
          </a:r>
          <a:r>
            <a:rPr lang="en-US" dirty="0"/>
            <a:t>UML</a:t>
          </a:r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特点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结构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6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中的事物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/>
            <a:t>7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中的关系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/>
            <a:t>8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视图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的背景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作用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/>
            <a:t>9</a:t>
          </a:r>
          <a:r>
            <a:rPr lang="zh-CN"/>
            <a:t>．</a:t>
          </a:r>
          <a:r>
            <a:rPr lang="en-US"/>
            <a:t>UML</a:t>
          </a:r>
          <a:r>
            <a:rPr lang="zh-CN"/>
            <a:t>的图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595CA217-5FB8-4751-9D92-FA205D95B673}" type="sib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  <dgm:t>
        <a:bodyPr/>
        <a:lstStyle/>
        <a:p>
          <a:endParaRPr lang="zh-CN" altLang="en-US"/>
        </a:p>
      </dgm:t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  <dgm:t>
        <a:bodyPr/>
        <a:lstStyle/>
        <a:p>
          <a:endParaRPr lang="zh-CN" altLang="en-US"/>
        </a:p>
      </dgm:t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  <dgm:t>
        <a:bodyPr/>
        <a:lstStyle/>
        <a:p>
          <a:endParaRPr lang="zh-CN" altLang="en-US"/>
        </a:p>
      </dgm:t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  <dgm:t>
        <a:bodyPr/>
        <a:lstStyle/>
        <a:p>
          <a:endParaRPr lang="zh-CN" altLang="en-US"/>
        </a:p>
      </dgm:t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  <dgm:t>
        <a:bodyPr/>
        <a:lstStyle/>
        <a:p>
          <a:endParaRPr lang="zh-CN" altLang="en-US"/>
        </a:p>
      </dgm:t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  <dgm:t>
        <a:bodyPr/>
        <a:lstStyle/>
        <a:p>
          <a:endParaRPr lang="zh-CN" altLang="en-US"/>
        </a:p>
      </dgm:t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  <dgm:t>
        <a:bodyPr/>
        <a:lstStyle/>
        <a:p>
          <a:endParaRPr lang="zh-CN" altLang="en-US"/>
        </a:p>
      </dgm:t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  <dgm:t>
        <a:bodyPr/>
        <a:lstStyle/>
        <a:p>
          <a:endParaRPr lang="zh-CN" altLang="en-US"/>
        </a:p>
      </dgm:t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r>
            <a:rPr lang="en-US"/>
            <a:t>UML</a:t>
          </a:r>
          <a:r>
            <a:rPr lang="zh-CN"/>
            <a:t>统一了</a:t>
          </a:r>
          <a:r>
            <a:rPr lang="en-US"/>
            <a:t>OMT,OOSE,Booch</a:t>
          </a:r>
          <a:r>
            <a:rPr lang="zh-CN"/>
            <a:t>等方法中的基本概念和符号。</a:t>
          </a:r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945BD286-210A-41E0-B938-ACB30AEA698D}">
      <dgm:prSet/>
      <dgm:spPr/>
      <dgm:t>
        <a:bodyPr/>
        <a:lstStyle/>
        <a:p>
          <a:r>
            <a:rPr lang="en-US"/>
            <a:t>UML</a:t>
          </a:r>
          <a:r>
            <a:rPr lang="zh-CN"/>
            <a:t>吸取了面向对象领域中各种优秀的思想。</a:t>
          </a:r>
        </a:p>
      </dgm:t>
    </dgm:pt>
    <dgm:pt modelId="{769A0D81-DBBD-444B-9814-13F093AAF1B2}" type="par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5640C9F5-9F83-47AE-B448-EBCB56A59E25}" type="sib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3E7D623B-B6B2-4B8B-B301-4AD93CAD6599}">
      <dgm:prSet/>
      <dgm:spPr/>
      <dgm:t>
        <a:bodyPr/>
        <a:lstStyle/>
        <a:p>
          <a:r>
            <a:rPr lang="en-US"/>
            <a:t>UML</a:t>
          </a:r>
          <a:r>
            <a:rPr lang="zh-CN"/>
            <a:t>在演变过程中还提出了一些新的概念。</a:t>
          </a:r>
        </a:p>
      </dgm:t>
    </dgm:pt>
    <dgm:pt modelId="{E3A57F47-AB4D-47AF-8640-C0F70FE9C057}" type="par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FE2BFDE-2AED-46C1-9CF9-678408784227}" type="sib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6943FCA-F46C-4223-890A-D3877845AF57}" type="pres">
      <dgm:prSet presAssocID="{8415385F-4C50-4447-9CA3-AB4CA6F6A353}" presName="thickLine" presStyleLbl="alignNode1" presStyleIdx="0" presStyleCnt="3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3" custScaleY="93735"/>
      <dgm:spPr/>
      <dgm:t>
        <a:bodyPr/>
        <a:lstStyle/>
        <a:p>
          <a:endParaRPr lang="zh-CN" altLang="en-US"/>
        </a:p>
      </dgm:t>
    </dgm:pt>
    <dgm:pt modelId="{7DF157A4-7458-4B2A-AD8C-7A21596AF8FE}" type="pres">
      <dgm:prSet presAssocID="{8415385F-4C50-4447-9CA3-AB4CA6F6A353}" presName="vert1" presStyleCnt="0"/>
      <dgm:spPr/>
    </dgm:pt>
    <dgm:pt modelId="{482F682D-2424-4702-A620-C7F23115D366}" type="pres">
      <dgm:prSet presAssocID="{945BD286-210A-41E0-B938-ACB30AEA698D}" presName="thickLine" presStyleLbl="alignNode1" presStyleIdx="1" presStyleCnt="3"/>
      <dgm:spPr/>
    </dgm:pt>
    <dgm:pt modelId="{3D5DE7CE-149A-4DE6-8B68-CF015589663F}" type="pres">
      <dgm:prSet presAssocID="{945BD286-210A-41E0-B938-ACB30AEA698D}" presName="horz1" presStyleCnt="0"/>
      <dgm:spPr/>
    </dgm:pt>
    <dgm:pt modelId="{609E04FB-3A4B-4AC2-BFD1-271844259B3D}" type="pres">
      <dgm:prSet presAssocID="{945BD286-210A-41E0-B938-ACB30AEA698D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963EEE8B-5EF3-44E8-B5AA-CF1CEE0AB87A}" type="pres">
      <dgm:prSet presAssocID="{945BD286-210A-41E0-B938-ACB30AEA698D}" presName="vert1" presStyleCnt="0"/>
      <dgm:spPr/>
    </dgm:pt>
    <dgm:pt modelId="{E96ADFA6-36BA-4A19-AEE1-808A1315C943}" type="pres">
      <dgm:prSet presAssocID="{3E7D623B-B6B2-4B8B-B301-4AD93CAD6599}" presName="thickLine" presStyleLbl="alignNode1" presStyleIdx="2" presStyleCnt="3"/>
      <dgm:spPr/>
    </dgm:pt>
    <dgm:pt modelId="{E4D51F6C-C1BE-4323-A328-FF18374459AD}" type="pres">
      <dgm:prSet presAssocID="{3E7D623B-B6B2-4B8B-B301-4AD93CAD6599}" presName="horz1" presStyleCnt="0"/>
      <dgm:spPr/>
    </dgm:pt>
    <dgm:pt modelId="{746267BE-B5BC-4366-804B-397E0E69C4EE}" type="pres">
      <dgm:prSet presAssocID="{3E7D623B-B6B2-4B8B-B301-4AD93CAD6599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5100AB4F-F5C1-41F7-A951-EAEDA9FA89E3}" type="pres">
      <dgm:prSet presAssocID="{3E7D623B-B6B2-4B8B-B301-4AD93CAD6599}" presName="vert1" presStyleCnt="0"/>
      <dgm:spPr/>
    </dgm:pt>
  </dgm:ptLst>
  <dgm:cxnLst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603C6308-998E-4632-B4D5-B337E21B45A3}" srcId="{A92EB68C-F409-40C5-AAC8-F79C501EA969}" destId="{3E7D623B-B6B2-4B8B-B301-4AD93CAD6599}" srcOrd="2" destOrd="0" parTransId="{E3A57F47-AB4D-47AF-8640-C0F70FE9C057}" sibTransId="{6FE2BFDE-2AED-46C1-9CF9-678408784227}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ECB35473-3020-4B1B-ABCB-557124611E26}" type="presOf" srcId="{3E7D623B-B6B2-4B8B-B301-4AD93CAD6599}" destId="{746267BE-B5BC-4366-804B-397E0E69C4EE}" srcOrd="0" destOrd="0" presId="urn:microsoft.com/office/officeart/2008/layout/LinedList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344863AB-00BC-42A2-9B1E-AED574146F83}" type="presOf" srcId="{945BD286-210A-41E0-B938-ACB30AEA698D}" destId="{609E04FB-3A4B-4AC2-BFD1-271844259B3D}" srcOrd="0" destOrd="0" presId="urn:microsoft.com/office/officeart/2008/layout/LinedList"/>
    <dgm:cxn modelId="{38D5DFEC-E4C9-487E-B6D2-7916B3352CD4}" srcId="{A92EB68C-F409-40C5-AAC8-F79C501EA969}" destId="{945BD286-210A-41E0-B938-ACB30AEA698D}" srcOrd="1" destOrd="0" parTransId="{769A0D81-DBBD-444B-9814-13F093AAF1B2}" sibTransId="{5640C9F5-9F83-47AE-B448-EBCB56A59E25}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13146CBE-0F1D-4907-A2F2-5C7CF4F78C71}" type="presParOf" srcId="{68459F01-3BED-4E5F-9759-3052B9C6D5BF}" destId="{482F682D-2424-4702-A620-C7F23115D366}" srcOrd="2" destOrd="0" presId="urn:microsoft.com/office/officeart/2008/layout/LinedList"/>
    <dgm:cxn modelId="{96B1866E-2E18-4FEF-B1D1-6B4E8A1472DB}" type="presParOf" srcId="{68459F01-3BED-4E5F-9759-3052B9C6D5BF}" destId="{3D5DE7CE-149A-4DE6-8B68-CF015589663F}" srcOrd="3" destOrd="0" presId="urn:microsoft.com/office/officeart/2008/layout/LinedList"/>
    <dgm:cxn modelId="{B34B6FA4-B7AE-474C-99BC-787683BD9D20}" type="presParOf" srcId="{3D5DE7CE-149A-4DE6-8B68-CF015589663F}" destId="{609E04FB-3A4B-4AC2-BFD1-271844259B3D}" srcOrd="0" destOrd="0" presId="urn:microsoft.com/office/officeart/2008/layout/LinedList"/>
    <dgm:cxn modelId="{6ECFE66C-69D2-4D69-9E98-43EBDC741E2B}" type="presParOf" srcId="{3D5DE7CE-149A-4DE6-8B68-CF015589663F}" destId="{963EEE8B-5EF3-44E8-B5AA-CF1CEE0AB87A}" srcOrd="1" destOrd="0" presId="urn:microsoft.com/office/officeart/2008/layout/LinedList"/>
    <dgm:cxn modelId="{BF1A29C3-3ABC-45C3-B49F-2DE5E796CB72}" type="presParOf" srcId="{68459F01-3BED-4E5F-9759-3052B9C6D5BF}" destId="{E96ADFA6-36BA-4A19-AEE1-808A1315C943}" srcOrd="4" destOrd="0" presId="urn:microsoft.com/office/officeart/2008/layout/LinedList"/>
    <dgm:cxn modelId="{95FFBFB8-6211-404B-AC38-E97F57CBCED4}" type="presParOf" srcId="{68459F01-3BED-4E5F-9759-3052B9C6D5BF}" destId="{E4D51F6C-C1BE-4323-A328-FF18374459AD}" srcOrd="5" destOrd="0" presId="urn:microsoft.com/office/officeart/2008/layout/LinedList"/>
    <dgm:cxn modelId="{B8830E84-345E-4876-9660-E74C130BB7C8}" type="presParOf" srcId="{E4D51F6C-C1BE-4323-A328-FF18374459AD}" destId="{746267BE-B5BC-4366-804B-397E0E69C4EE}" srcOrd="0" destOrd="0" presId="urn:microsoft.com/office/officeart/2008/layout/LinedList"/>
    <dgm:cxn modelId="{C42336F8-D54D-4D78-80C4-282FEA16557C}" type="presParOf" srcId="{E4D51F6C-C1BE-4323-A328-FF18374459AD}" destId="{5100AB4F-F5C1-41F7-A951-EAEDA9FA8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67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67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1</a:t>
          </a:r>
          <a:r>
            <a:rPr lang="zh-CN" sz="2700" kern="1200" dirty="0"/>
            <a:t>．什么是</a:t>
          </a:r>
          <a:r>
            <a:rPr lang="en-US" sz="2700" kern="1200" dirty="0"/>
            <a:t>UML</a:t>
          </a:r>
        </a:p>
      </dsp:txBody>
      <dsp:txXfrm>
        <a:off x="0" y="674"/>
        <a:ext cx="6267888" cy="614030"/>
      </dsp:txXfrm>
    </dsp:sp>
    <dsp:sp modelId="{DF0B91BF-B4CA-4353-8D74-953111AFF567}">
      <dsp:nvSpPr>
        <dsp:cNvPr id="0" name=""/>
        <dsp:cNvSpPr/>
      </dsp:nvSpPr>
      <dsp:spPr>
        <a:xfrm>
          <a:off x="0" y="61470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61470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2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的背景</a:t>
          </a:r>
          <a:endParaRPr lang="en-US" sz="2700" kern="1200" dirty="0"/>
        </a:p>
      </dsp:txBody>
      <dsp:txXfrm>
        <a:off x="0" y="614704"/>
        <a:ext cx="6267888" cy="614030"/>
      </dsp:txXfrm>
    </dsp:sp>
    <dsp:sp modelId="{95001912-062E-4B5A-8EC6-8187415768D3}">
      <dsp:nvSpPr>
        <dsp:cNvPr id="0" name=""/>
        <dsp:cNvSpPr/>
      </dsp:nvSpPr>
      <dsp:spPr>
        <a:xfrm>
          <a:off x="0" y="122873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22873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3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作用</a:t>
          </a:r>
          <a:endParaRPr lang="en-US" sz="2700" kern="1200" dirty="0"/>
        </a:p>
      </dsp:txBody>
      <dsp:txXfrm>
        <a:off x="0" y="1228734"/>
        <a:ext cx="6267888" cy="614030"/>
      </dsp:txXfrm>
    </dsp:sp>
    <dsp:sp modelId="{1D5B3A02-00A6-473F-B5E2-9397402134CE}">
      <dsp:nvSpPr>
        <dsp:cNvPr id="0" name=""/>
        <dsp:cNvSpPr/>
      </dsp:nvSpPr>
      <dsp:spPr>
        <a:xfrm>
          <a:off x="0" y="184276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84276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4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特点</a:t>
          </a:r>
          <a:endParaRPr lang="en-US" sz="2700" kern="1200" dirty="0"/>
        </a:p>
      </dsp:txBody>
      <dsp:txXfrm>
        <a:off x="0" y="1842764"/>
        <a:ext cx="6267888" cy="614030"/>
      </dsp:txXfrm>
    </dsp:sp>
    <dsp:sp modelId="{165A2E05-853A-4796-A4F7-9A222BA428E6}">
      <dsp:nvSpPr>
        <dsp:cNvPr id="0" name=""/>
        <dsp:cNvSpPr/>
      </dsp:nvSpPr>
      <dsp:spPr>
        <a:xfrm>
          <a:off x="0" y="245679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245679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5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结构</a:t>
          </a:r>
          <a:endParaRPr lang="en-US" sz="2700" kern="1200" dirty="0"/>
        </a:p>
      </dsp:txBody>
      <dsp:txXfrm>
        <a:off x="0" y="2456794"/>
        <a:ext cx="6267888" cy="614030"/>
      </dsp:txXfrm>
    </dsp:sp>
    <dsp:sp modelId="{7614DB1E-CC9D-4EDF-AD13-F408C753FE43}">
      <dsp:nvSpPr>
        <dsp:cNvPr id="0" name=""/>
        <dsp:cNvSpPr/>
      </dsp:nvSpPr>
      <dsp:spPr>
        <a:xfrm>
          <a:off x="0" y="307082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307082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6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中的事物</a:t>
          </a:r>
          <a:endParaRPr lang="en-US" sz="2700" kern="1200" dirty="0"/>
        </a:p>
      </dsp:txBody>
      <dsp:txXfrm>
        <a:off x="0" y="3070825"/>
        <a:ext cx="6267888" cy="614030"/>
      </dsp:txXfrm>
    </dsp:sp>
    <dsp:sp modelId="{DF47E796-67DE-4A50-A12B-6A4070492B53}">
      <dsp:nvSpPr>
        <dsp:cNvPr id="0" name=""/>
        <dsp:cNvSpPr/>
      </dsp:nvSpPr>
      <dsp:spPr>
        <a:xfrm>
          <a:off x="0" y="368485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368485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7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中的关系</a:t>
          </a:r>
          <a:endParaRPr lang="en-US" sz="2700" kern="1200" dirty="0"/>
        </a:p>
      </dsp:txBody>
      <dsp:txXfrm>
        <a:off x="0" y="3684855"/>
        <a:ext cx="6267888" cy="614030"/>
      </dsp:txXfrm>
    </dsp:sp>
    <dsp:sp modelId="{762091DB-15F5-4D68-9F10-46BD9D28E7F0}">
      <dsp:nvSpPr>
        <dsp:cNvPr id="0" name=""/>
        <dsp:cNvSpPr/>
      </dsp:nvSpPr>
      <dsp:spPr>
        <a:xfrm>
          <a:off x="0" y="429888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429888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8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视图</a:t>
          </a:r>
          <a:endParaRPr lang="en-US" sz="2700" kern="1200" dirty="0"/>
        </a:p>
      </dsp:txBody>
      <dsp:txXfrm>
        <a:off x="0" y="4298885"/>
        <a:ext cx="6267888" cy="614030"/>
      </dsp:txXfrm>
    </dsp:sp>
    <dsp:sp modelId="{6DA84E7F-847E-4B70-BC40-484FD73FF94C}">
      <dsp:nvSpPr>
        <dsp:cNvPr id="0" name=""/>
        <dsp:cNvSpPr/>
      </dsp:nvSpPr>
      <dsp:spPr>
        <a:xfrm>
          <a:off x="0" y="491291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1DCFD-79DC-47DA-ACD7-E31D5B356590}">
      <dsp:nvSpPr>
        <dsp:cNvPr id="0" name=""/>
        <dsp:cNvSpPr/>
      </dsp:nvSpPr>
      <dsp:spPr>
        <a:xfrm>
          <a:off x="0" y="491291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9</a:t>
          </a:r>
          <a:r>
            <a:rPr lang="zh-CN" sz="2700" kern="1200"/>
            <a:t>．</a:t>
          </a:r>
          <a:r>
            <a:rPr lang="en-US" sz="2700" kern="1200"/>
            <a:t>UML</a:t>
          </a:r>
          <a:r>
            <a:rPr lang="zh-CN" sz="2700" kern="1200"/>
            <a:t>的图</a:t>
          </a:r>
          <a:endParaRPr lang="en-US" sz="2700" kern="1200" dirty="0"/>
        </a:p>
      </dsp:txBody>
      <dsp:txXfrm>
        <a:off x="0" y="4912915"/>
        <a:ext cx="6267888" cy="61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719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719"/>
          <a:ext cx="6125937" cy="140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统一了</a:t>
          </a:r>
          <a:r>
            <a:rPr lang="en-US" sz="3300" kern="1200"/>
            <a:t>OMT,OOSE,Booch</a:t>
          </a:r>
          <a:r>
            <a:rPr lang="zh-CN" sz="3300" kern="1200"/>
            <a:t>等方法中的基本概念和符号。</a:t>
          </a:r>
          <a:endParaRPr lang="en-US" sz="3300" kern="1200" dirty="0"/>
        </a:p>
      </dsp:txBody>
      <dsp:txXfrm>
        <a:off x="0" y="719"/>
        <a:ext cx="6125937" cy="1409866"/>
      </dsp:txXfrm>
    </dsp:sp>
    <dsp:sp modelId="{482F682D-2424-4702-A620-C7F23115D366}">
      <dsp:nvSpPr>
        <dsp:cNvPr id="0" name=""/>
        <dsp:cNvSpPr/>
      </dsp:nvSpPr>
      <dsp:spPr>
        <a:xfrm>
          <a:off x="0" y="1410585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E04FB-3A4B-4AC2-BFD1-271844259B3D}">
      <dsp:nvSpPr>
        <dsp:cNvPr id="0" name=""/>
        <dsp:cNvSpPr/>
      </dsp:nvSpPr>
      <dsp:spPr>
        <a:xfrm>
          <a:off x="0" y="1410585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吸取了面向对象领域中各种优秀的思想。</a:t>
          </a:r>
        </a:p>
      </dsp:txBody>
      <dsp:txXfrm>
        <a:off x="0" y="1410585"/>
        <a:ext cx="6125937" cy="1504097"/>
      </dsp:txXfrm>
    </dsp:sp>
    <dsp:sp modelId="{E96ADFA6-36BA-4A19-AEE1-808A1315C943}">
      <dsp:nvSpPr>
        <dsp:cNvPr id="0" name=""/>
        <dsp:cNvSpPr/>
      </dsp:nvSpPr>
      <dsp:spPr>
        <a:xfrm>
          <a:off x="0" y="2914683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267BE-B5BC-4366-804B-397E0E69C4EE}">
      <dsp:nvSpPr>
        <dsp:cNvPr id="0" name=""/>
        <dsp:cNvSpPr/>
      </dsp:nvSpPr>
      <dsp:spPr>
        <a:xfrm>
          <a:off x="0" y="2914683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在演变过程中还提出了一些新的概念。</a:t>
          </a:r>
        </a:p>
      </dsp:txBody>
      <dsp:txXfrm>
        <a:off x="0" y="2914683"/>
        <a:ext cx="6125937" cy="150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6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7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henxiaochan/article/details/39252823" TargetMode="External"/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的特点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03300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构成：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基本构造块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规则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公共机制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322DC1F1-CF7B-4B97-8239-ED0A0AA9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981" y="0"/>
            <a:ext cx="5536019" cy="6858000"/>
          </a:xfrm>
        </p:spPr>
      </p:pic>
      <p:sp>
        <p:nvSpPr>
          <p:cNvPr id="4" name="TextBox 3"/>
          <p:cNvSpPr txBox="1"/>
          <p:nvPr/>
        </p:nvSpPr>
        <p:spPr>
          <a:xfrm>
            <a:off x="555171" y="3118758"/>
            <a:ext cx="55027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主要由事物、图和关系组成。事物是</a:t>
            </a:r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中组成元素，关系把元素紧密联系在一起 ，图是有相互关系的事物的组。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的事物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构建事物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、类    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、接口  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、协作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、用例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、构件</a:t>
            </a:r>
            <a:endParaRPr lang="en-US" altLang="zh-CN" dirty="0"/>
          </a:p>
          <a:p>
            <a:pPr algn="ctr"/>
            <a:r>
              <a:rPr lang="en-US" altLang="zh-CN" dirty="0"/>
              <a:t>6</a:t>
            </a:r>
            <a:r>
              <a:rPr lang="zh-CN" altLang="en-US" dirty="0"/>
              <a:t>、节点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、主动类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、制品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行为事物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   1</a:t>
            </a:r>
            <a:r>
              <a:rPr lang="zh-CN" altLang="en-US" dirty="0"/>
              <a:t>、交互</a:t>
            </a:r>
            <a:endParaRPr lang="en-US" altLang="zh-CN" dirty="0"/>
          </a:p>
          <a:p>
            <a:r>
              <a:rPr lang="en-US" altLang="zh-CN" dirty="0"/>
              <a:t>         2</a:t>
            </a:r>
            <a:r>
              <a:rPr lang="zh-CN" altLang="en-US" dirty="0"/>
              <a:t>、状态机 </a:t>
            </a:r>
            <a:endParaRPr lang="en-US" altLang="zh-CN" dirty="0"/>
          </a:p>
          <a:p>
            <a:r>
              <a:rPr lang="en-US" altLang="zh-CN" dirty="0"/>
              <a:t>         3</a:t>
            </a:r>
            <a:r>
              <a:rPr lang="zh-CN" altLang="en-US" dirty="0"/>
              <a:t>、活动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注释事物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en-US" altLang="zh-CN" dirty="0"/>
              <a:t>     1</a:t>
            </a:r>
            <a:r>
              <a:rPr lang="zh-CN" altLang="en-US" dirty="0"/>
              <a:t>、注解</a:t>
            </a:r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8569A67-5C39-44DB-A938-392E732A0BF4}"/>
              </a:ext>
            </a:extLst>
          </p:cNvPr>
          <p:cNvSpPr/>
          <p:nvPr/>
        </p:nvSpPr>
        <p:spPr>
          <a:xfrm>
            <a:off x="6187414" y="2330340"/>
            <a:ext cx="482892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1739E7F-8D37-46F3-A0AB-2013E8564C52}"/>
              </a:ext>
            </a:extLst>
          </p:cNvPr>
          <p:cNvSpPr/>
          <p:nvPr/>
        </p:nvSpPr>
        <p:spPr>
          <a:xfrm>
            <a:off x="6187414" y="4526314"/>
            <a:ext cx="485069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98740C3D-1798-47B2-8196-0DF8066D4EDE}"/>
              </a:ext>
            </a:extLst>
          </p:cNvPr>
          <p:cNvSpPr txBox="1"/>
          <p:nvPr/>
        </p:nvSpPr>
        <p:spPr>
          <a:xfrm>
            <a:off x="701143" y="4845049"/>
            <a:ext cx="461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泛化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                                                   父类               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D006F9C7-AE01-4281-9A20-1FD69B3BA225}"/>
              </a:ext>
            </a:extLst>
          </p:cNvPr>
          <p:cNvSpPr/>
          <p:nvPr/>
        </p:nvSpPr>
        <p:spPr>
          <a:xfrm>
            <a:off x="809999" y="4538444"/>
            <a:ext cx="4545771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524000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29ACA48C-64BC-4D5F-BBA7-FE293E7CCB2B}"/>
              </a:ext>
            </a:extLst>
          </p:cNvPr>
          <p:cNvSpPr txBox="1"/>
          <p:nvPr/>
        </p:nvSpPr>
        <p:spPr>
          <a:xfrm>
            <a:off x="810000" y="2682326"/>
            <a:ext cx="456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依赖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独立元素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</a:t>
            </a:r>
            <a:r>
              <a:rPr lang="zh-CN" altLang="en-US" dirty="0"/>
              <a:t>依赖元素  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985E6DBE-2AA1-4337-BB25-D4C8F22A18F3}"/>
              </a:ext>
            </a:extLst>
          </p:cNvPr>
          <p:cNvSpPr txBox="1"/>
          <p:nvPr/>
        </p:nvSpPr>
        <p:spPr>
          <a:xfrm>
            <a:off x="7448512" y="2407485"/>
            <a:ext cx="2855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关联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0..1   </a:t>
            </a:r>
          </a:p>
          <a:p>
            <a:r>
              <a:rPr lang="en-US" altLang="zh-CN" dirty="0"/>
              <a:t>                            .</a:t>
            </a:r>
          </a:p>
          <a:p>
            <a:endParaRPr lang="en-US" altLang="zh-CN" dirty="0"/>
          </a:p>
          <a:p>
            <a:r>
              <a:rPr lang="zh-CN" altLang="en-US" dirty="0"/>
              <a:t>读者                     管理员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46232BBC-F007-45B9-A6FB-D82E254AE3EE}"/>
              </a:ext>
            </a:extLst>
          </p:cNvPr>
          <p:cNvSpPr txBox="1"/>
          <p:nvPr/>
        </p:nvSpPr>
        <p:spPr>
          <a:xfrm>
            <a:off x="6171086" y="4784591"/>
            <a:ext cx="522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0" lvl="5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接口                                                   接口</a:t>
            </a:r>
            <a:endParaRPr lang="en-US" altLang="zh-CN" dirty="0"/>
          </a:p>
        </p:txBody>
      </p:sp>
      <p:pic>
        <p:nvPicPr>
          <p:cNvPr id="1027" name="Picture 3" descr="C:\Users\Administrator\Desktop\d\软件需求分析\关联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1996" y="3309392"/>
            <a:ext cx="2528047" cy="36115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d\软件需求分析\泛化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0255" y="5752137"/>
            <a:ext cx="3083858" cy="379693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\软件需求分析\实现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8133" y="5746077"/>
            <a:ext cx="3196198" cy="510448"/>
          </a:xfrm>
          <a:prstGeom prst="rect">
            <a:avLst/>
          </a:prstGeom>
          <a:noFill/>
        </p:spPr>
      </p:pic>
      <p:pic>
        <p:nvPicPr>
          <p:cNvPr id="1030" name="Picture 6" descr="C:\Users\Administrator\Desktop\d\软件需求分析\依赖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4660" y="3478307"/>
            <a:ext cx="2348296" cy="396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4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的视图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用例视图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逻辑视图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并发视图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组件视图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配置视图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en-US" altLang="zh-CN" sz="6000" dirty="0"/>
              <a:t>UML</a:t>
            </a:r>
            <a:r>
              <a:rPr lang="zh-CN" altLang="en-US" sz="6000" dirty="0"/>
              <a:t>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图是描述</a:t>
            </a:r>
            <a:r>
              <a:rPr lang="en-US" altLang="zh-CN" sz="2800" dirty="0"/>
              <a:t>UML</a:t>
            </a:r>
            <a:r>
              <a:rPr lang="zh-CN" altLang="en-US" sz="2800" dirty="0"/>
              <a:t>视图内容的图形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种不同的图，可以归结于</a:t>
            </a:r>
            <a:r>
              <a:rPr lang="en-US" altLang="zh-CN" dirty="0"/>
              <a:t>5</a:t>
            </a:r>
            <a:r>
              <a:rPr lang="zh-CN" altLang="en-US" dirty="0"/>
              <a:t>大类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静态图（类图、对象图、包图、组合结构图）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行为图（状态机图和活动图）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用例图（用例图）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交互图（通信图、时间图、顺序图、交互概况图）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实现图（构件图、部署图）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用例图</a:t>
            </a:r>
            <a:endParaRPr lang="en-US" altLang="zh-CN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64" y="0"/>
            <a:ext cx="6583235" cy="57289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596" y="1791478"/>
            <a:ext cx="4287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描述用户需求，从用户的角度描述系统的功能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椭圆表示某个用例；人形符号表示角色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帮组开发团队以一种可视化的方式理解系统的功能需求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08741" y="6017208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xmlns="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1804081"/>
            <a:ext cx="4000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显示系统的静态结构，表示不同的实体是如何相关联的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三个矩形  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表示一个逻辑类或实现类，逻辑类通常是用户的业务所涉及的事物；实现类是程序员处理的实体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264"/>
            <a:ext cx="6809017" cy="44390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5828" y="5941996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对象图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793" y="2791242"/>
            <a:ext cx="421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类图的一个实例，描述系统在具体时间点上所包含的对象以及各个对象的关系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95486"/>
            <a:ext cx="6553200" cy="2867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98771" y="5588000"/>
            <a:ext cx="448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2817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xmlns="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状态图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130653"/>
            <a:ext cx="40004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描述对象的所有状态以及事件发生而引起的状态之间的转移</a:t>
            </a:r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表示某个类所处的不同状态以及该类在这些状态中的转换过程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7223793" cy="3282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919" y="5282366"/>
            <a:ext cx="438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25416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概述目录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2380048104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活动图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72248"/>
            <a:ext cx="4216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描述满足用例要求所要进行的活动以及活动时间的约束关系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描述方式</a:t>
            </a:r>
            <a:r>
              <a:rPr lang="en-US" altLang="zh-CN" sz="2800" dirty="0"/>
              <a:t>】 </a:t>
            </a:r>
          </a:p>
          <a:p>
            <a:pPr lvl="1"/>
            <a:r>
              <a:rPr lang="zh-CN" altLang="en-US" sz="2800" dirty="0"/>
              <a:t>起始点：实心圆 </a:t>
            </a:r>
          </a:p>
          <a:p>
            <a:pPr lvl="1"/>
            <a:r>
              <a:rPr lang="zh-CN" altLang="en-US" sz="2800" dirty="0"/>
              <a:t>活动：圆角矩形 </a:t>
            </a:r>
          </a:p>
          <a:p>
            <a:pPr lvl="1"/>
            <a:r>
              <a:rPr lang="zh-CN" altLang="en-US" sz="2800" dirty="0"/>
              <a:t>终止点：内部包含实心圆的圆 </a:t>
            </a:r>
          </a:p>
          <a:p>
            <a:pPr lvl="1"/>
            <a:r>
              <a:rPr lang="zh-CN" altLang="en-US" sz="2800" dirty="0"/>
              <a:t>泳道：实际执行活动的对象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表示两个或多个对象之间在处理某个活动时的过程控制流程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5" y="2579914"/>
            <a:ext cx="7827115" cy="16496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3563" y="5445756"/>
            <a:ext cx="449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机房收费系统</a:t>
            </a:r>
            <a:r>
              <a:rPr lang="en-US" altLang="zh-CN" sz="3200" dirty="0">
                <a:latin typeface="+mn-ea"/>
              </a:rPr>
              <a:t>——</a:t>
            </a:r>
            <a:r>
              <a:rPr lang="zh-CN" altLang="en-US" sz="3200" dirty="0">
                <a:latin typeface="+mn-ea"/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6491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xmlns="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1" y="-2"/>
            <a:ext cx="2264229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顺序机图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191525" y="1164134"/>
            <a:ext cx="37667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描述对象之间的交互顺序，着重体现对象间消息传递的时间顺序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横跨图的顶部，每个框表示每个类的实例或对象；类实例名称和类名称使用冒号分开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显示流程中不同对象之间的调用关系，还可以显示不同对象的不同调用。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63"/>
            <a:ext cx="6890658" cy="42629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8960" y="567428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机房收费系统</a:t>
            </a:r>
            <a:r>
              <a:rPr lang="en-US" altLang="zh-CN" sz="2800" dirty="0"/>
              <a:t>——</a:t>
            </a:r>
            <a:r>
              <a:rPr lang="zh-CN" altLang="en-US" sz="28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9877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通信</a:t>
            </a:r>
            <a:r>
              <a:rPr lang="zh-CN" altLang="en-US" sz="4000" b="1" dirty="0"/>
              <a:t>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描述对象之间的合作关系，侧重对象之间的消息传递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327744"/>
            <a:ext cx="6591300" cy="40862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8143" y="5588000"/>
            <a:ext cx="4645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xmlns="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构件图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032682"/>
            <a:ext cx="4000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描述代码构件的物理结构以及各构件之间的依赖关系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构件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提供系统的物理视图，根据系统的代码构件显示系统代码的整个物理结构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93"/>
            <a:ext cx="7086600" cy="37473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8592" y="5483860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256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部署图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1455" y="2054107"/>
            <a:ext cx="421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系统中硬件的物理体系结构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 </a:t>
            </a:r>
          </a:p>
          <a:p>
            <a:pPr lvl="1"/>
            <a:r>
              <a:rPr lang="zh-CN" altLang="en-US" sz="2800" dirty="0">
                <a:latin typeface="+mn-ea"/>
              </a:rPr>
              <a:t>三维立方体表示部件 </a:t>
            </a:r>
          </a:p>
          <a:p>
            <a:pPr lvl="1"/>
            <a:r>
              <a:rPr lang="zh-CN" altLang="en-US" sz="2800" dirty="0">
                <a:latin typeface="+mn-ea"/>
              </a:rPr>
              <a:t>节点名称位于立方体上部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显示系统的硬件和软件的物理结构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1" y="584303"/>
            <a:ext cx="6607629" cy="5085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12495" y="5947229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39819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xmlns="" id="{220C1E04-0FAA-4810-9EB8-4FB5668628C3}"/>
              </a:ext>
            </a:extLst>
          </p:cNvPr>
          <p:cNvSpPr txBox="1"/>
          <p:nvPr/>
        </p:nvSpPr>
        <p:spPr>
          <a:xfrm>
            <a:off x="854014" y="2734575"/>
            <a:ext cx="10546477" cy="36933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2"/>
              </a:rPr>
              <a:t>https://www.ibm.com/developerworks/rational/library/769.html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3"/>
              </a:rPr>
              <a:t>http://blog.csdn.net/chenxiaochan/article/details/39252823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http://blog.csdn.net/wind19/article/details</a:t>
            </a:r>
            <a:r>
              <a:rPr lang="en-US" altLang="zh-CN" sz="2400"/>
              <a:t>/7583357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 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概述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</a:t>
            </a:r>
            <a:r>
              <a:rPr lang="zh-CN" altLang="en-US" sz="2400" dirty="0"/>
              <a:t>用户指南（第</a:t>
            </a:r>
            <a:r>
              <a:rPr lang="en-US" altLang="zh-CN" sz="2400" dirty="0"/>
              <a:t>2</a:t>
            </a:r>
            <a:r>
              <a:rPr lang="zh-CN" altLang="en-US" sz="2400" dirty="0"/>
              <a:t>版</a:t>
            </a:r>
            <a:r>
              <a:rPr lang="en-US" altLang="zh-CN" sz="2400" dirty="0"/>
              <a:t>·</a:t>
            </a:r>
            <a:r>
              <a:rPr lang="zh-CN" altLang="en-US" sz="2400" dirty="0"/>
              <a:t>修订版）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</a:t>
            </a:r>
            <a:r>
              <a:rPr lang="zh-CN" altLang="en-US" sz="2400" dirty="0"/>
              <a:t>为什么要建模；第</a:t>
            </a:r>
            <a:r>
              <a:rPr lang="en-US" altLang="zh-CN" sz="2400" dirty="0"/>
              <a:t>2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黄栋材搜集资料</a:t>
            </a:r>
            <a:r>
              <a:rPr lang="en-US" altLang="zh-CN" sz="2800" dirty="0"/>
              <a:t>——3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冯涛部分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徐鹏部分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陈泓见（负责人）部分制作</a:t>
            </a:r>
            <a:r>
              <a:rPr lang="en-US" altLang="zh-CN" sz="2800" dirty="0"/>
              <a:t>PPT+</a:t>
            </a:r>
            <a:r>
              <a:rPr lang="zh-CN" altLang="en-US" sz="2800" dirty="0"/>
              <a:t>整合</a:t>
            </a:r>
            <a:r>
              <a:rPr lang="en-US" altLang="zh-CN" sz="2800" dirty="0"/>
              <a:t>PPT——4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UML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没有实际操作</a:t>
            </a:r>
            <a:r>
              <a:rPr lang="en-US" altLang="zh-CN" sz="3200" dirty="0"/>
              <a:t>UML</a:t>
            </a:r>
            <a:r>
              <a:rPr lang="zh-CN" altLang="en-US" sz="3200" dirty="0"/>
              <a:t>的经验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收集资料时一些英文网站翻译的字过于生硬，难以理解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了解的</a:t>
            </a:r>
            <a:r>
              <a:rPr lang="en-US" altLang="zh-CN" sz="3200" dirty="0"/>
              <a:t>UML</a:t>
            </a:r>
            <a:r>
              <a:rPr lang="zh-CN" altLang="en-US" sz="3200" dirty="0"/>
              <a:t>比较地书面化，不够透彻与全面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zh-CN" altLang="zh-CN" sz="6000" dirty="0"/>
              <a:t>什么是</a:t>
            </a:r>
            <a:r>
              <a:rPr lang="en-US" altLang="zh-CN" sz="6000" dirty="0"/>
              <a:t>UML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647299"/>
            <a:ext cx="10845204" cy="3502490"/>
          </a:xfrm>
        </p:spPr>
        <p:txBody>
          <a:bodyPr/>
          <a:lstStyle/>
          <a:p>
            <a:r>
              <a:rPr lang="zh-CN" altLang="en-US" sz="3200" dirty="0">
                <a:latin typeface="+mn-ea"/>
              </a:rPr>
              <a:t>    </a:t>
            </a:r>
            <a:r>
              <a:rPr lang="en-US" altLang="zh-CN" sz="3200" dirty="0">
                <a:latin typeface="+mn-ea"/>
              </a:rPr>
              <a:t>UML</a:t>
            </a:r>
            <a:r>
              <a:rPr lang="zh-CN" altLang="en-US" sz="3200" dirty="0">
                <a:latin typeface="+mn-ea"/>
              </a:rPr>
              <a:t>这三个字母的全称是</a:t>
            </a:r>
            <a:r>
              <a:rPr lang="en-US" altLang="zh-CN" sz="3200" dirty="0">
                <a:latin typeface="+mn-ea"/>
              </a:rPr>
              <a:t>Unified Modeling Language</a:t>
            </a:r>
            <a:r>
              <a:rPr lang="zh-CN" altLang="en-US" sz="3200" dirty="0">
                <a:latin typeface="+mn-ea"/>
              </a:rPr>
              <a:t>，直接翻译就是统一建模语言</a:t>
            </a:r>
            <a:r>
              <a:rPr lang="zh-CN" altLang="zh-CN" sz="3200" dirty="0"/>
              <a:t>。</a:t>
            </a:r>
            <a:endParaRPr lang="en-US" altLang="zh-CN" sz="3200" dirty="0">
              <a:latin typeface="+mn-ea"/>
            </a:endParaRPr>
          </a:p>
          <a:p>
            <a:pPr>
              <a:buNone/>
            </a:pPr>
            <a:r>
              <a:rPr lang="en-US" altLang="zh-CN" sz="3200" dirty="0">
                <a:latin typeface="+mn-ea"/>
              </a:rPr>
              <a:t>      </a:t>
            </a:r>
            <a:r>
              <a:rPr lang="zh-CN" altLang="zh-CN" sz="3200" dirty="0"/>
              <a:t>一种对软件密集型系统的制品进行可视化，详述，构造，文档化的语言。</a:t>
            </a: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zh-CN" sz="6000" dirty="0"/>
              <a:t>的背景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dirty="0">
                <a:latin typeface="+mn-ea"/>
              </a:rPr>
              <a:t>UML</a:t>
            </a:r>
            <a:r>
              <a:rPr lang="zh-CN" altLang="zh-CN" sz="3200" dirty="0">
                <a:latin typeface="+mn-ea"/>
              </a:rPr>
              <a:t>意在成为一个统一的语言，使</a:t>
            </a:r>
            <a:r>
              <a:rPr lang="en-US" altLang="zh-CN" sz="3200" dirty="0">
                <a:latin typeface="+mn-ea"/>
              </a:rPr>
              <a:t>IT</a:t>
            </a:r>
            <a:r>
              <a:rPr lang="zh-CN" altLang="zh-CN" sz="3200" dirty="0">
                <a:latin typeface="+mn-ea"/>
              </a:rPr>
              <a:t>专业人员可以建模计算机应用程序。主要作者是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 err="1">
                <a:latin typeface="+mn-ea"/>
              </a:rPr>
              <a:t>Ivar</a:t>
            </a:r>
            <a:r>
              <a:rPr lang="en-US" altLang="zh-CN" sz="3200" dirty="0">
                <a:latin typeface="+mn-ea"/>
              </a:rPr>
              <a:t> Jacobson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，他们最初有自己的竞争方法（</a:t>
            </a:r>
            <a:r>
              <a:rPr lang="en-US" altLang="zh-CN" sz="3200" dirty="0">
                <a:latin typeface="+mn-ea"/>
              </a:rPr>
              <a:t>OMT-Object Modeling Technology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OOSE-Object-oriented software engineering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）。最终，他们联合起来，实现了开放的标准。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>
                <a:latin typeface="+mn-ea"/>
              </a:rPr>
              <a:t>James </a:t>
            </a:r>
            <a:r>
              <a:rPr lang="en-US" altLang="zh-CN" sz="6000" dirty="0" err="1">
                <a:latin typeface="+mn-ea"/>
              </a:rPr>
              <a:t>Rumbaugh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James E.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（</a:t>
            </a:r>
            <a:r>
              <a:rPr lang="en-US" altLang="zh-CN" sz="3200" dirty="0">
                <a:latin typeface="+mn-ea"/>
              </a:rPr>
              <a:t>1947</a:t>
            </a:r>
            <a:r>
              <a:rPr lang="zh-CN" altLang="zh-CN" sz="3200" dirty="0">
                <a:latin typeface="+mn-ea"/>
              </a:rPr>
              <a:t>年</a:t>
            </a:r>
            <a:r>
              <a:rPr lang="en-US" altLang="zh-CN" sz="3200" dirty="0">
                <a:latin typeface="+mn-ea"/>
              </a:rPr>
              <a:t>8</a:t>
            </a:r>
            <a:r>
              <a:rPr lang="zh-CN" altLang="zh-CN" sz="3200" dirty="0">
                <a:latin typeface="+mn-ea"/>
              </a:rPr>
              <a:t>月</a:t>
            </a:r>
            <a:r>
              <a:rPr lang="en-US" altLang="zh-CN" sz="3200" dirty="0">
                <a:latin typeface="+mn-ea"/>
              </a:rPr>
              <a:t>22</a:t>
            </a:r>
            <a:r>
              <a:rPr lang="zh-CN" altLang="zh-CN" sz="3200" dirty="0">
                <a:latin typeface="+mn-ea"/>
              </a:rPr>
              <a:t>日出生）是美国</a:t>
            </a:r>
            <a:r>
              <a:rPr lang="en-US" altLang="zh-CN" sz="3200" dirty="0" err="1">
                <a:latin typeface="+mn-ea"/>
              </a:rPr>
              <a:t>计算机科学家</a:t>
            </a:r>
            <a:r>
              <a:rPr lang="zh-CN" altLang="zh-CN" sz="3200" dirty="0" smtClean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面向对象的</a:t>
            </a:r>
            <a:r>
              <a:rPr lang="zh-CN" altLang="zh-CN" sz="3200" dirty="0">
                <a:latin typeface="+mn-ea"/>
              </a:rPr>
              <a:t>方法</a:t>
            </a:r>
            <a:r>
              <a:rPr lang="en-US" altLang="zh-CN" sz="3200" dirty="0" err="1">
                <a:latin typeface="+mn-ea"/>
              </a:rPr>
              <a:t>学家</a:t>
            </a:r>
            <a:r>
              <a:rPr lang="zh-CN" altLang="zh-CN" sz="3200" dirty="0" smtClean="0">
                <a:latin typeface="+mn-ea"/>
              </a:rPr>
              <a:t>，</a:t>
            </a:r>
            <a:r>
              <a:rPr lang="zh-CN" altLang="zh-CN" sz="3200" dirty="0"/>
              <a:t>主要研究兴趣是形式描述语言</a:t>
            </a:r>
            <a:r>
              <a:rPr lang="zh-CN" altLang="zh-CN" sz="3200" dirty="0" smtClean="0"/>
              <a:t>，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“ </a:t>
            </a:r>
            <a:r>
              <a:rPr lang="zh-CN" altLang="zh-CN" sz="3200" dirty="0" smtClean="0"/>
              <a:t>计算</a:t>
            </a:r>
            <a:r>
              <a:rPr lang="zh-CN" altLang="zh-CN" sz="3200" dirty="0"/>
              <a:t>语义，编程生产力工具，以及使用复杂算法和数据结构的</a:t>
            </a:r>
            <a:r>
              <a:rPr lang="zh-CN" altLang="zh-CN" sz="3200" dirty="0" smtClean="0"/>
              <a:t>应用程序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，</a:t>
            </a:r>
            <a:r>
              <a:rPr lang="zh-CN" altLang="zh-CN" sz="3200" dirty="0" smtClean="0"/>
              <a:t>以</a:t>
            </a:r>
            <a:r>
              <a:rPr lang="zh-CN" altLang="zh-CN" sz="3200" dirty="0"/>
              <a:t>创作</a:t>
            </a:r>
            <a:r>
              <a:rPr lang="en-US" altLang="zh-CN" sz="3200" dirty="0" err="1"/>
              <a:t>对象建模技术</a:t>
            </a:r>
            <a:r>
              <a:rPr lang="zh-CN" altLang="zh-CN" sz="3200" dirty="0"/>
              <a:t>（</a:t>
            </a:r>
            <a:r>
              <a:rPr lang="en-US" altLang="zh-CN" sz="3200" dirty="0"/>
              <a:t>OMT</a:t>
            </a:r>
            <a:r>
              <a:rPr lang="zh-CN" altLang="zh-CN" sz="3200" dirty="0"/>
              <a:t>）和</a:t>
            </a:r>
            <a:r>
              <a:rPr lang="en-US" altLang="zh-CN" sz="3200" dirty="0" err="1"/>
              <a:t>统一建模语言</a:t>
            </a:r>
            <a:r>
              <a:rPr lang="zh-CN" altLang="zh-CN" sz="3200" dirty="0"/>
              <a:t>（</a:t>
            </a:r>
            <a:r>
              <a:rPr lang="en-US" altLang="zh-CN" sz="3200" dirty="0"/>
              <a:t>UML</a:t>
            </a:r>
            <a:r>
              <a:rPr lang="zh-CN" altLang="zh-CN" sz="3200" dirty="0"/>
              <a:t>）而着称</a:t>
            </a:r>
            <a:r>
              <a:rPr lang="zh-CN" altLang="zh-CN" sz="3200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157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err="1"/>
              <a:t>Ivar</a:t>
            </a:r>
            <a:r>
              <a:rPr lang="en-US" altLang="zh-CN" sz="6000" dirty="0"/>
              <a:t> </a:t>
            </a:r>
            <a:r>
              <a:rPr lang="en-US" altLang="zh-CN" sz="6000" dirty="0" smtClean="0"/>
              <a:t>Jacobson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b="1" dirty="0" err="1"/>
              <a:t>Ivar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Hjalmar</a:t>
            </a:r>
            <a:r>
              <a:rPr lang="en-US" altLang="zh-CN" sz="3200" b="1" dirty="0"/>
              <a:t> Jacobson</a:t>
            </a:r>
            <a:r>
              <a:rPr lang="zh-CN" altLang="zh-CN" sz="3200" dirty="0"/>
              <a:t>（生于</a:t>
            </a:r>
            <a:r>
              <a:rPr lang="en-US" altLang="zh-CN" sz="3200" dirty="0"/>
              <a:t>1939</a:t>
            </a:r>
            <a:r>
              <a:rPr lang="zh-CN" altLang="zh-CN" sz="3200" dirty="0"/>
              <a:t>年）是</a:t>
            </a:r>
            <a:r>
              <a:rPr lang="en-US" altLang="zh-CN" sz="3200" dirty="0" err="1"/>
              <a:t>瑞典</a:t>
            </a:r>
            <a:r>
              <a:rPr lang="en-US" altLang="zh-CN" sz="3200" dirty="0"/>
              <a:t> </a:t>
            </a:r>
            <a:r>
              <a:rPr lang="en-US" altLang="zh-CN" sz="3200" dirty="0" err="1"/>
              <a:t>计算机科学家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软件工程师</a:t>
            </a:r>
            <a:r>
              <a:rPr lang="zh-CN" altLang="zh-CN" sz="3200" dirty="0"/>
              <a:t>，被称为</a:t>
            </a:r>
            <a:r>
              <a:rPr lang="en-US" altLang="zh-CN" sz="3200" dirty="0"/>
              <a:t>UML</a:t>
            </a:r>
            <a:r>
              <a:rPr lang="zh-CN" altLang="zh-CN" sz="3200" dirty="0"/>
              <a:t>，</a:t>
            </a:r>
            <a:r>
              <a:rPr lang="en-US" altLang="zh-CN" sz="3200" dirty="0" err="1"/>
              <a:t>Objectory</a:t>
            </a:r>
            <a:r>
              <a:rPr lang="zh-CN" altLang="zh-CN" sz="3200" dirty="0"/>
              <a:t>，</a:t>
            </a:r>
            <a:r>
              <a:rPr lang="en-US" altLang="zh-CN" sz="3200" dirty="0"/>
              <a:t>Rational Unified Process</a:t>
            </a:r>
            <a:r>
              <a:rPr lang="zh-CN" altLang="zh-CN" sz="3200" dirty="0"/>
              <a:t>（</a:t>
            </a:r>
            <a:r>
              <a:rPr lang="en-US" altLang="zh-CN" sz="3200" dirty="0"/>
              <a:t>RUP</a:t>
            </a:r>
            <a:r>
              <a:rPr lang="zh-CN" altLang="zh-CN" sz="3200" dirty="0"/>
              <a:t>），</a:t>
            </a:r>
            <a:r>
              <a:rPr lang="en-US" altLang="zh-CN" sz="3200" dirty="0" err="1"/>
              <a:t>面向方面的软件开发</a:t>
            </a:r>
            <a:r>
              <a:rPr lang="zh-CN" altLang="zh-CN" sz="3200" dirty="0"/>
              <a:t>和</a:t>
            </a:r>
            <a:r>
              <a:rPr lang="en-US" altLang="zh-CN" sz="3200" dirty="0"/>
              <a:t>Essence</a:t>
            </a:r>
            <a:r>
              <a:rPr lang="zh-CN" altLang="zh-CN" sz="3200" dirty="0"/>
              <a:t>的主要贡献</a:t>
            </a:r>
            <a:r>
              <a:rPr lang="zh-CN" altLang="zh-CN" sz="3200" dirty="0" smtClean="0"/>
              <a:t>者</a:t>
            </a:r>
            <a:r>
              <a:rPr lang="zh-CN" altLang="en-US" sz="3200" dirty="0" smtClean="0"/>
              <a:t>。</a:t>
            </a:r>
            <a:endParaRPr lang="zh-CN" altLang="zh-CN" sz="3200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1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/>
              <a:t>Grady </a:t>
            </a:r>
            <a:r>
              <a:rPr lang="en-US" altLang="zh-CN" sz="6000" b="0" dirty="0" err="1" smtClean="0"/>
              <a:t>Booch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b="1" dirty="0"/>
              <a:t>Grady </a:t>
            </a:r>
            <a:r>
              <a:rPr lang="en-US" altLang="zh-CN" sz="3200" b="1" dirty="0" err="1"/>
              <a:t>Booch</a:t>
            </a:r>
            <a:r>
              <a:rPr lang="zh-CN" altLang="en-US" sz="3200" dirty="0"/>
              <a:t>（生于</a:t>
            </a:r>
            <a:r>
              <a:rPr lang="en-US" altLang="zh-CN" sz="3200" dirty="0"/>
              <a:t>1955</a:t>
            </a:r>
            <a:r>
              <a:rPr lang="zh-CN" altLang="en-US" sz="3200" dirty="0"/>
              <a:t>年</a:t>
            </a:r>
            <a:r>
              <a:rPr lang="en-US" altLang="zh-CN" sz="3200" dirty="0"/>
              <a:t>2</a:t>
            </a:r>
            <a:r>
              <a:rPr lang="zh-CN" altLang="en-US" sz="3200" dirty="0"/>
              <a:t>月</a:t>
            </a:r>
            <a:r>
              <a:rPr lang="en-US" altLang="zh-CN" sz="3200" dirty="0"/>
              <a:t>27</a:t>
            </a:r>
            <a:r>
              <a:rPr lang="zh-CN" altLang="en-US" sz="3200" dirty="0"/>
              <a:t>日）是美国软件工程</a:t>
            </a:r>
            <a:r>
              <a:rPr lang="zh-CN" altLang="en-US" sz="3200" dirty="0" smtClean="0"/>
              <a:t>师以</a:t>
            </a:r>
            <a:r>
              <a:rPr lang="en-US" altLang="zh-CN" sz="3200" dirty="0" err="1"/>
              <a:t>Ivar</a:t>
            </a:r>
            <a:r>
              <a:rPr lang="en-US" altLang="zh-CN" sz="3200" dirty="0"/>
              <a:t> Jacobson</a:t>
            </a:r>
            <a:r>
              <a:rPr lang="zh-CN" altLang="en-US" sz="3200" dirty="0"/>
              <a:t>和</a:t>
            </a:r>
            <a:r>
              <a:rPr lang="en-US" altLang="zh-CN" sz="3200" dirty="0"/>
              <a:t>James </a:t>
            </a:r>
            <a:r>
              <a:rPr lang="en-US" altLang="zh-CN" sz="3200" dirty="0" err="1"/>
              <a:t>Rumbaugh</a:t>
            </a:r>
            <a:r>
              <a:rPr lang="zh-CN" altLang="en-US" sz="3200" dirty="0"/>
              <a:t>开发统一建模</a:t>
            </a:r>
            <a:r>
              <a:rPr lang="zh-CN" altLang="en-US" sz="3200" dirty="0" smtClean="0"/>
              <a:t>语言（</a:t>
            </a:r>
            <a:r>
              <a:rPr lang="en-US" altLang="zh-CN" sz="3200" dirty="0"/>
              <a:t>UML</a:t>
            </a:r>
            <a:r>
              <a:rPr lang="zh-CN" altLang="en-US" sz="3200" dirty="0"/>
              <a:t>）而闻名。他在软件架构，软件工程和协作开发环境方面的创新工作被国际公认</a:t>
            </a:r>
            <a:r>
              <a:rPr lang="zh-CN" altLang="zh-CN" sz="3200" dirty="0" smtClean="0">
                <a:latin typeface="+mn-ea"/>
              </a:rPr>
              <a:t>。 </a:t>
            </a:r>
            <a:endParaRPr lang="zh-CN" altLang="zh-CN" sz="32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87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 err="1"/>
              <a:t>Shlaer</a:t>
            </a:r>
            <a:r>
              <a:rPr lang="en-US" altLang="zh-CN" sz="6000" b="0" dirty="0"/>
              <a:t> and Mellor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/>
              <a:t> Object-Oriented Analysis (OOA) </a:t>
            </a:r>
            <a:r>
              <a:rPr lang="zh-CN" altLang="en-US" sz="3200" dirty="0" smtClean="0"/>
              <a:t>也被称为</a:t>
            </a:r>
            <a:r>
              <a:rPr lang="en-US" altLang="zh-CN" sz="3200" dirty="0" err="1" smtClean="0"/>
              <a:t>Shlaer</a:t>
            </a:r>
            <a:r>
              <a:rPr lang="en-US" altLang="zh-CN" sz="3200" dirty="0" smtClean="0"/>
              <a:t>-Mellor</a:t>
            </a:r>
            <a:r>
              <a:rPr lang="zh-CN" altLang="en-US" sz="3200" dirty="0" smtClean="0"/>
              <a:t>方法</a:t>
            </a:r>
            <a:r>
              <a:rPr lang="en-US" altLang="zh-CN" sz="3200" dirty="0" err="1"/>
              <a:t>Shlaer</a:t>
            </a:r>
            <a:r>
              <a:rPr lang="en-US" altLang="zh-CN" sz="3200" dirty="0"/>
              <a:t>-Mellor</a:t>
            </a:r>
            <a:r>
              <a:rPr lang="zh-CN" altLang="en-US" sz="3200" dirty="0" smtClean="0"/>
              <a:t>方法，是</a:t>
            </a:r>
            <a:r>
              <a:rPr lang="en-US" altLang="zh-CN" sz="3200" dirty="0"/>
              <a:t>1980</a:t>
            </a:r>
            <a:r>
              <a:rPr lang="zh-CN" altLang="en-US" sz="3200" dirty="0"/>
              <a:t>年代末期到达的许多软件开发方法之一</a:t>
            </a:r>
            <a:r>
              <a:rPr lang="zh-CN" altLang="zh-CN" sz="3200" dirty="0" smtClean="0">
                <a:latin typeface="+mn-ea"/>
              </a:rPr>
              <a:t>。 </a:t>
            </a:r>
            <a:endParaRPr lang="zh-CN" altLang="zh-CN" sz="32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89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66064C-5EDB-4BCA-AC68-6C951C8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dirty="0"/>
              <a:t>UML</a:t>
            </a:r>
            <a:r>
              <a:rPr lang="zh-CN" altLang="zh-CN" sz="5400" dirty="0"/>
              <a:t>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5AF313-D740-4308-BC08-BFF7F6AE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有很多人认为，</a:t>
            </a:r>
            <a:r>
              <a:rPr lang="en-US" altLang="zh-CN" sz="2800" dirty="0"/>
              <a:t>UML</a:t>
            </a:r>
            <a:r>
              <a:rPr lang="zh-CN" altLang="en-US" sz="2800" dirty="0"/>
              <a:t>的主要用途就是软件设计！也有人认为，如果你不是开发人员，是难以理解</a:t>
            </a:r>
            <a:r>
              <a:rPr lang="en-US" altLang="zh-CN" sz="2800" dirty="0"/>
              <a:t>UML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r>
              <a:rPr lang="zh-CN" altLang="en-US" sz="2800" dirty="0"/>
              <a:t>然而我第一次在实际工作中应用</a:t>
            </a:r>
            <a:r>
              <a:rPr lang="en-US" altLang="zh-CN" sz="2800" dirty="0"/>
              <a:t>UML</a:t>
            </a:r>
            <a:r>
              <a:rPr lang="zh-CN" altLang="en-US" sz="2800" dirty="0"/>
              <a:t>的却不是软件设计，而是软件需求分析！当时我们和客户面对面沟通调研需求的时候，直接用类图、顺序图、活动图、用例图等</a:t>
            </a:r>
            <a:r>
              <a:rPr lang="en-US" altLang="zh-CN" sz="2800" dirty="0"/>
              <a:t>UML</a:t>
            </a:r>
            <a:r>
              <a:rPr lang="zh-CN" altLang="en-US" sz="2800" dirty="0"/>
              <a:t>。我们并没有因此和客户无法沟通，反而是沟通得更加顺畅。客户在我们的引导下，很快就会读懂这些</a:t>
            </a:r>
            <a:r>
              <a:rPr lang="en-US" altLang="zh-CN" sz="2800" dirty="0"/>
              <a:t>UML</a:t>
            </a:r>
            <a:r>
              <a:rPr lang="zh-CN" altLang="en-US" sz="2800" dirty="0"/>
              <a:t>图，因为</a:t>
            </a:r>
            <a:r>
              <a:rPr lang="en-US" altLang="zh-CN" sz="2800" dirty="0"/>
              <a:t>UML</a:t>
            </a:r>
            <a:r>
              <a:rPr lang="zh-CN" altLang="en-US" sz="2800" dirty="0"/>
              <a:t>图，让我们和客户的沟通效率和效果更好！</a:t>
            </a:r>
            <a:r>
              <a:rPr lang="en-US" altLang="zh-CN" sz="2800" dirty="0"/>
              <a:t>  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摘自博客网页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</TotalTime>
  <Words>1183</Words>
  <Application>Microsoft Office PowerPoint</Application>
  <PresentationFormat>宽屏</PresentationFormat>
  <Paragraphs>184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 Unicode MS</vt:lpstr>
      <vt:lpstr>等线</vt:lpstr>
      <vt:lpstr>宋体</vt:lpstr>
      <vt:lpstr>Arial</vt:lpstr>
      <vt:lpstr>Century Gothic</vt:lpstr>
      <vt:lpstr>Wingdings</vt:lpstr>
      <vt:lpstr>Wingdings 2</vt:lpstr>
      <vt:lpstr>引用</vt:lpstr>
      <vt:lpstr> UML概述 </vt:lpstr>
      <vt:lpstr>UML概述目录</vt:lpstr>
      <vt:lpstr>什么是UML</vt:lpstr>
      <vt:lpstr>UML的背景</vt:lpstr>
      <vt:lpstr>James Rumbaugh</vt:lpstr>
      <vt:lpstr>Ivar Jacobson</vt:lpstr>
      <vt:lpstr>Grady Booch</vt:lpstr>
      <vt:lpstr>Shlaer and Mellor</vt:lpstr>
      <vt:lpstr>UML作用</vt:lpstr>
      <vt:lpstr>UML的特点</vt:lpstr>
      <vt:lpstr>UML构成： 基本构造块 规则 公共机制</vt:lpstr>
      <vt:lpstr>UML的事物</vt:lpstr>
      <vt:lpstr>UML的关系</vt:lpstr>
      <vt:lpstr>UML的视图</vt:lpstr>
      <vt:lpstr>UML图</vt:lpstr>
      <vt:lpstr>用例图</vt:lpstr>
      <vt:lpstr>类图</vt:lpstr>
      <vt:lpstr>对象图</vt:lpstr>
      <vt:lpstr>状态图</vt:lpstr>
      <vt:lpstr>活动图</vt:lpstr>
      <vt:lpstr>顺序机图</vt:lpstr>
      <vt:lpstr>通信图</vt:lpstr>
      <vt:lpstr>构件图</vt:lpstr>
      <vt:lpstr>部署图</vt:lpstr>
      <vt:lpstr>参考资料</vt:lpstr>
      <vt:lpstr>小组成员分工与评价(总分5分）</vt:lpstr>
      <vt:lpstr>了解UML的过程遇到的问题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Administrator</cp:lastModifiedBy>
  <cp:revision>104</cp:revision>
  <dcterms:created xsi:type="dcterms:W3CDTF">2017-10-04T02:32:28Z</dcterms:created>
  <dcterms:modified xsi:type="dcterms:W3CDTF">2017-10-29T07:06:07Z</dcterms:modified>
</cp:coreProperties>
</file>