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98" r:id="rId5"/>
    <p:sldId id="294" r:id="rId6"/>
    <p:sldId id="295" r:id="rId7"/>
    <p:sldId id="296" r:id="rId8"/>
    <p:sldId id="297" r:id="rId9"/>
    <p:sldId id="274" r:id="rId10"/>
    <p:sldId id="259" r:id="rId11"/>
    <p:sldId id="279" r:id="rId12"/>
    <p:sldId id="281" r:id="rId13"/>
    <p:sldId id="282" r:id="rId14"/>
    <p:sldId id="262" r:id="rId15"/>
    <p:sldId id="263" r:id="rId16"/>
    <p:sldId id="278" r:id="rId17"/>
    <p:sldId id="283" r:id="rId18"/>
    <p:sldId id="284" r:id="rId19"/>
    <p:sldId id="287" r:id="rId20"/>
    <p:sldId id="291" r:id="rId21"/>
    <p:sldId id="292" r:id="rId22"/>
    <p:sldId id="293" r:id="rId23"/>
    <p:sldId id="289" r:id="rId24"/>
    <p:sldId id="290" r:id="rId25"/>
    <p:sldId id="299" r:id="rId26"/>
    <p:sldId id="271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．什么是</a:t>
          </a:r>
          <a:r>
            <a:rPr lang="en-US" dirty="0"/>
            <a:t>UML</a:t>
          </a:r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/>
            <a:t>9</a:t>
          </a:r>
          <a:r>
            <a:rPr lang="zh-CN"/>
            <a:t>．</a:t>
          </a:r>
          <a:r>
            <a:rPr lang="en-US"/>
            <a:t>UML</a:t>
          </a:r>
          <a:r>
            <a:rPr lang="zh-CN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595CA217-5FB8-4751-9D92-FA205D95B673}" type="sib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/>
            <a:t>UML</a:t>
          </a:r>
          <a:r>
            <a:rPr lang="zh-CN"/>
            <a:t>统一了</a:t>
          </a:r>
          <a:r>
            <a:rPr lang="en-US"/>
            <a:t>OMT,OOSE,Booch</a:t>
          </a:r>
          <a:r>
            <a:rPr lang="zh-CN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/>
            <a:t>UML</a:t>
          </a:r>
          <a:r>
            <a:rPr lang="zh-CN"/>
            <a:t>吸取了面向对象领域中各种优秀的思想。</a:t>
          </a:r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/>
            <a:t>UML</a:t>
          </a:r>
          <a:r>
            <a:rPr lang="zh-CN"/>
            <a:t>在演变过程中还提出了一些新的概念。</a:t>
          </a:r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  <a:r>
            <a:rPr lang="zh-CN" sz="2700" kern="1200" dirty="0"/>
            <a:t>．什么是</a:t>
          </a:r>
          <a:r>
            <a:rPr lang="en-US" sz="2700" kern="1200" dirty="0"/>
            <a:t>UML</a:t>
          </a:r>
        </a:p>
      </dsp:txBody>
      <dsp:txXfrm>
        <a:off x="0" y="674"/>
        <a:ext cx="6267888" cy="614030"/>
      </dsp:txXfrm>
    </dsp:sp>
    <dsp:sp modelId="{DF0B91BF-B4CA-4353-8D74-953111AFF567}">
      <dsp:nvSpPr>
        <dsp:cNvPr id="0" name=""/>
        <dsp:cNvSpPr/>
      </dsp:nvSpPr>
      <dsp:spPr>
        <a:xfrm>
          <a:off x="0" y="61470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61470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的背景</a:t>
          </a:r>
          <a:endParaRPr lang="en-US" sz="2700" kern="1200" dirty="0"/>
        </a:p>
      </dsp:txBody>
      <dsp:txXfrm>
        <a:off x="0" y="614704"/>
        <a:ext cx="6267888" cy="614030"/>
      </dsp:txXfrm>
    </dsp:sp>
    <dsp:sp modelId="{95001912-062E-4B5A-8EC6-8187415768D3}">
      <dsp:nvSpPr>
        <dsp:cNvPr id="0" name=""/>
        <dsp:cNvSpPr/>
      </dsp:nvSpPr>
      <dsp:spPr>
        <a:xfrm>
          <a:off x="0" y="122873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22873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作用</a:t>
          </a:r>
          <a:endParaRPr lang="en-US" sz="2700" kern="1200" dirty="0"/>
        </a:p>
      </dsp:txBody>
      <dsp:txXfrm>
        <a:off x="0" y="1228734"/>
        <a:ext cx="6267888" cy="614030"/>
      </dsp:txXfrm>
    </dsp:sp>
    <dsp:sp modelId="{1D5B3A02-00A6-473F-B5E2-9397402134CE}">
      <dsp:nvSpPr>
        <dsp:cNvPr id="0" name=""/>
        <dsp:cNvSpPr/>
      </dsp:nvSpPr>
      <dsp:spPr>
        <a:xfrm>
          <a:off x="0" y="184276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84276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特点</a:t>
          </a:r>
          <a:endParaRPr lang="en-US" sz="2700" kern="1200" dirty="0"/>
        </a:p>
      </dsp:txBody>
      <dsp:txXfrm>
        <a:off x="0" y="1842764"/>
        <a:ext cx="6267888" cy="614030"/>
      </dsp:txXfrm>
    </dsp:sp>
    <dsp:sp modelId="{165A2E05-853A-4796-A4F7-9A222BA428E6}">
      <dsp:nvSpPr>
        <dsp:cNvPr id="0" name=""/>
        <dsp:cNvSpPr/>
      </dsp:nvSpPr>
      <dsp:spPr>
        <a:xfrm>
          <a:off x="0" y="245679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45679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结构</a:t>
          </a:r>
          <a:endParaRPr lang="en-US" sz="2700" kern="1200" dirty="0"/>
        </a:p>
      </dsp:txBody>
      <dsp:txXfrm>
        <a:off x="0" y="2456794"/>
        <a:ext cx="6267888" cy="614030"/>
      </dsp:txXfrm>
    </dsp:sp>
    <dsp:sp modelId="{7614DB1E-CC9D-4EDF-AD13-F408C753FE43}">
      <dsp:nvSpPr>
        <dsp:cNvPr id="0" name=""/>
        <dsp:cNvSpPr/>
      </dsp:nvSpPr>
      <dsp:spPr>
        <a:xfrm>
          <a:off x="0" y="307082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307082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中的事物</a:t>
          </a:r>
          <a:endParaRPr lang="en-US" sz="2700" kern="1200" dirty="0"/>
        </a:p>
      </dsp:txBody>
      <dsp:txXfrm>
        <a:off x="0" y="3070825"/>
        <a:ext cx="6267888" cy="614030"/>
      </dsp:txXfrm>
    </dsp:sp>
    <dsp:sp modelId="{DF47E796-67DE-4A50-A12B-6A4070492B53}">
      <dsp:nvSpPr>
        <dsp:cNvPr id="0" name=""/>
        <dsp:cNvSpPr/>
      </dsp:nvSpPr>
      <dsp:spPr>
        <a:xfrm>
          <a:off x="0" y="368485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68485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中的关系</a:t>
          </a:r>
          <a:endParaRPr lang="en-US" sz="2700" kern="1200" dirty="0"/>
        </a:p>
      </dsp:txBody>
      <dsp:txXfrm>
        <a:off x="0" y="3684855"/>
        <a:ext cx="6267888" cy="614030"/>
      </dsp:txXfrm>
    </dsp:sp>
    <dsp:sp modelId="{762091DB-15F5-4D68-9F10-46BD9D28E7F0}">
      <dsp:nvSpPr>
        <dsp:cNvPr id="0" name=""/>
        <dsp:cNvSpPr/>
      </dsp:nvSpPr>
      <dsp:spPr>
        <a:xfrm>
          <a:off x="0" y="429888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429888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视图</a:t>
          </a:r>
          <a:endParaRPr lang="en-US" sz="2700" kern="1200" dirty="0"/>
        </a:p>
      </dsp:txBody>
      <dsp:txXfrm>
        <a:off x="0" y="4298885"/>
        <a:ext cx="6267888" cy="614030"/>
      </dsp:txXfrm>
    </dsp:sp>
    <dsp:sp modelId="{6DA84E7F-847E-4B70-BC40-484FD73FF94C}">
      <dsp:nvSpPr>
        <dsp:cNvPr id="0" name=""/>
        <dsp:cNvSpPr/>
      </dsp:nvSpPr>
      <dsp:spPr>
        <a:xfrm>
          <a:off x="0" y="491291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491291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9</a:t>
          </a:r>
          <a:r>
            <a:rPr lang="zh-CN" sz="2700" kern="1200"/>
            <a:t>．</a:t>
          </a:r>
          <a:r>
            <a:rPr lang="en-US" sz="2700" kern="1200"/>
            <a:t>UML</a:t>
          </a:r>
          <a:r>
            <a:rPr lang="zh-CN" sz="2700" kern="1200"/>
            <a:t>的图</a:t>
          </a:r>
          <a:endParaRPr lang="en-US" sz="2700" kern="1200" dirty="0"/>
        </a:p>
      </dsp:txBody>
      <dsp:txXfrm>
        <a:off x="0" y="4912915"/>
        <a:ext cx="6267888" cy="61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统一了</a:t>
          </a:r>
          <a:r>
            <a:rPr lang="en-US" sz="3300" kern="1200"/>
            <a:t>OMT,OOSE,Booch</a:t>
          </a:r>
          <a:r>
            <a:rPr lang="zh-CN" sz="3300" kern="1200"/>
            <a:t>等方法中的基本概念和符号。</a:t>
          </a:r>
          <a:endParaRPr lang="en-US" sz="33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吸取了面向对象领域中各种优秀的思想。</a:t>
          </a:r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UML</a:t>
          </a:r>
          <a:r>
            <a:rPr lang="zh-CN" sz="3300" kern="1200"/>
            <a:t>在演变过程中还提出了一些新的概念。</a:t>
          </a:r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1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xiaochan/article/details/39252823" TargetMode="External"/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的特点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主要由事物、图和关系组成。事物是</a:t>
            </a:r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58" y="0"/>
            <a:ext cx="5448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</a:p>
          <a:p>
            <a:r>
              <a:rPr lang="en-US" altLang="zh-CN" dirty="0"/>
              <a:t>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静态图（类图、对象图、包图、组合结构图）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行为图（状态机图和活动图）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实现图（构件图、部署图）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椭圆表示某个用例；人形符号表示角色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三个矩形  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表示一个逻辑类或实现类，逻辑类通常是用户的业务所涉及的事物；实现类是程序员处理的实体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类图的一个实例，描述系统在具体时间点上所包含的对象以及各个对象的关系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描述对象的所有状态以及事件发生而引起的状态之间的转移</a:t>
            </a:r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2380048104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772248"/>
            <a:ext cx="4216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描述方式</a:t>
            </a:r>
            <a:r>
              <a:rPr lang="en-US" altLang="zh-CN" sz="2800" dirty="0"/>
              <a:t>】 </a:t>
            </a:r>
          </a:p>
          <a:p>
            <a:pPr lvl="1"/>
            <a:r>
              <a:rPr lang="zh-CN" altLang="en-US" sz="2800" dirty="0"/>
              <a:t>起始点：实心圆 </a:t>
            </a:r>
          </a:p>
          <a:p>
            <a:pPr lvl="1"/>
            <a:r>
              <a:rPr lang="zh-CN" altLang="en-US" sz="2800" dirty="0"/>
              <a:t>活动：圆角矩形 </a:t>
            </a:r>
          </a:p>
          <a:p>
            <a:pPr lvl="1"/>
            <a:r>
              <a:rPr lang="zh-CN" altLang="en-US" sz="2800" dirty="0"/>
              <a:t>终止点：内部包含实心圆的圆 </a:t>
            </a:r>
          </a:p>
          <a:p>
            <a:pPr lvl="1"/>
            <a:r>
              <a:rPr lang="zh-CN" altLang="en-US" sz="2800" dirty="0"/>
              <a:t>泳道：实际执行活动的对象</a:t>
            </a:r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机房收费系统</a:t>
            </a:r>
            <a:r>
              <a:rPr lang="en-US" altLang="zh-CN" sz="3200" dirty="0">
                <a:latin typeface="+mn-ea"/>
              </a:rPr>
              <a:t>——</a:t>
            </a:r>
            <a:r>
              <a:rPr lang="zh-CN" altLang="en-US" sz="3200" dirty="0">
                <a:latin typeface="+mn-ea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顺序机图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164134"/>
            <a:ext cx="376679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横跨图的顶部，每个框表示每个类的实例或对象；类实例名称和类名称使用冒号分开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通信</a:t>
            </a:r>
            <a:r>
              <a:rPr lang="zh-CN" altLang="en-US" sz="4000" b="1" dirty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构件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系统中硬件的物理体系结构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描述方式</a:t>
            </a:r>
            <a:r>
              <a:rPr lang="en-US" altLang="zh-CN" sz="2800" dirty="0">
                <a:latin typeface="+mn-ea"/>
              </a:rPr>
              <a:t>】 </a:t>
            </a:r>
          </a:p>
          <a:p>
            <a:pPr lvl="1"/>
            <a:r>
              <a:rPr lang="zh-CN" altLang="en-US" sz="2800" dirty="0">
                <a:latin typeface="+mn-ea"/>
              </a:rPr>
              <a:t>三维立方体表示部件 </a:t>
            </a:r>
          </a:p>
          <a:p>
            <a:pPr lvl="1"/>
            <a:r>
              <a:rPr lang="zh-CN" altLang="en-US" sz="2800" dirty="0">
                <a:latin typeface="+mn-ea"/>
              </a:rPr>
              <a:t>节点名称位于立方体上部</a:t>
            </a: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en-US" altLang="zh-CN" b="0" dirty="0"/>
              <a:t>UML 2.0</a:t>
            </a:r>
            <a:endParaRPr lang="zh-CN" altLang="en-US" b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1726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UML2.0</a:t>
            </a:r>
            <a:r>
              <a:rPr lang="zh-CN" altLang="en-US" sz="2800" dirty="0"/>
              <a:t>不仅在用例图、顺序图、活动图和构件图上增加了新特性，还增加了</a:t>
            </a:r>
            <a:r>
              <a:rPr lang="en-US" altLang="zh-CN" sz="2800" dirty="0"/>
              <a:t>4</a:t>
            </a:r>
            <a:r>
              <a:rPr lang="zh-CN" altLang="en-US" sz="2800" dirty="0"/>
              <a:t>中新的图。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、包图：展现模型要素的基本组织单元。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、组合结构图：描述系统中的某一部分的内部内容。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、交互概览图：使用顺序图表示活动的务个步骤。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、时间图：显示消息和对象状态的准确时间限制。</a:t>
            </a:r>
          </a:p>
        </p:txBody>
      </p:sp>
    </p:spTree>
    <p:extLst>
      <p:ext uri="{BB962C8B-B14F-4D97-AF65-F5344CB8AC3E}">
        <p14:creationId xmlns:p14="http://schemas.microsoft.com/office/powerpoint/2010/main" val="11248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772734" y="2145295"/>
            <a:ext cx="10546477" cy="44319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3"/>
              </a:rPr>
              <a:t>http://blog.csdn.net/chenxiaochan/article/details/39252823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http://blog.csdn.net/wind19/article/details/7583357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 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</a:t>
            </a:r>
            <a:r>
              <a:rPr lang="zh-CN" altLang="en-US" sz="2400" dirty="0"/>
              <a:t>用户指南（第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修订版）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</a:t>
            </a:r>
            <a:r>
              <a:rPr lang="zh-CN" altLang="en-US" sz="2400" dirty="0"/>
              <a:t>为什么要建模；第</a:t>
            </a:r>
            <a:r>
              <a:rPr lang="en-US" altLang="zh-CN" sz="2400" dirty="0"/>
              <a:t>2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https://en.wikipedia.org/wiki/Grady_Booch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黄栋材搜集资料</a:t>
            </a:r>
            <a:r>
              <a:rPr lang="en-US" altLang="zh-CN" sz="2800" dirty="0"/>
              <a:t>——87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/>
              <a:t>——82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——84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陈泓见（负责人）部分制作</a:t>
            </a:r>
            <a:r>
              <a:rPr lang="en-US" altLang="zh-CN" sz="2800" dirty="0"/>
              <a:t>PPT+</a:t>
            </a:r>
            <a:r>
              <a:rPr lang="zh-CN" altLang="en-US" sz="2800" dirty="0"/>
              <a:t>整合</a:t>
            </a:r>
            <a:r>
              <a:rPr lang="en-US" altLang="zh-CN" sz="2800" dirty="0"/>
              <a:t>PPT——98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——85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/>
              <a:t>什么是</a:t>
            </a:r>
            <a:r>
              <a:rPr lang="en-US" altLang="zh-CN" sz="6000" dirty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>
                <a:latin typeface="+mn-ea"/>
              </a:rPr>
              <a:t>    </a:t>
            </a:r>
            <a:r>
              <a:rPr lang="en-US" altLang="zh-CN" sz="3200" dirty="0">
                <a:latin typeface="+mn-ea"/>
              </a:rPr>
              <a:t>UML</a:t>
            </a:r>
            <a:r>
              <a:rPr lang="zh-CN" altLang="en-US" sz="3200" dirty="0">
                <a:latin typeface="+mn-ea"/>
              </a:rPr>
              <a:t>这三个字母的全称是</a:t>
            </a:r>
            <a:r>
              <a:rPr lang="en-US" altLang="zh-CN" sz="3200" dirty="0">
                <a:latin typeface="+mn-ea"/>
              </a:rPr>
              <a:t>Unified Modeling Language</a:t>
            </a:r>
            <a:r>
              <a:rPr lang="zh-CN" altLang="en-US" sz="3200" dirty="0">
                <a:latin typeface="+mn-ea"/>
              </a:rPr>
              <a:t>，直接翻译就是统一建模语言</a:t>
            </a:r>
            <a:r>
              <a:rPr lang="zh-CN" altLang="zh-CN" sz="3200" dirty="0"/>
              <a:t>。</a:t>
            </a:r>
            <a:endParaRPr lang="en-US" altLang="zh-CN" sz="3200" dirty="0">
              <a:latin typeface="+mn-ea"/>
            </a:endParaRPr>
          </a:p>
          <a:p>
            <a:pPr>
              <a:buNone/>
            </a:pPr>
            <a:r>
              <a:rPr lang="en-US" altLang="zh-CN" sz="3200" dirty="0">
                <a:latin typeface="+mn-ea"/>
              </a:rPr>
              <a:t>      </a:t>
            </a:r>
            <a:r>
              <a:rPr lang="zh-CN" altLang="zh-CN" sz="3200" dirty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97" y="2067878"/>
            <a:ext cx="10845204" cy="4129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dirty="0">
                <a:latin typeface="+mn-ea"/>
              </a:rPr>
              <a:t>UML</a:t>
            </a:r>
            <a:r>
              <a:rPr lang="zh-CN" altLang="zh-CN" sz="3200" dirty="0">
                <a:latin typeface="+mn-ea"/>
              </a:rPr>
              <a:t>意在成为一个统一的语言，使</a:t>
            </a:r>
            <a:r>
              <a:rPr lang="en-US" altLang="zh-CN" sz="3200" dirty="0">
                <a:latin typeface="+mn-ea"/>
              </a:rPr>
              <a:t>IT</a:t>
            </a:r>
            <a:r>
              <a:rPr lang="zh-CN" altLang="zh-CN" sz="3200" dirty="0">
                <a:latin typeface="+mn-ea"/>
              </a:rPr>
              <a:t>专业人员可以建模计算机应用程序。主要作者是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Ivar</a:t>
            </a:r>
            <a:r>
              <a:rPr lang="en-US" altLang="zh-CN" sz="3200" dirty="0">
                <a:latin typeface="+mn-ea"/>
              </a:rPr>
              <a:t> Jacobson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，他们最初有自己的竞争方法（</a:t>
            </a:r>
            <a:r>
              <a:rPr lang="en-US" altLang="zh-CN" sz="3200" dirty="0">
                <a:latin typeface="+mn-ea"/>
              </a:rPr>
              <a:t>OMT-Object Modeling Technology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OOSE-Object-oriented software engineering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）。</a:t>
            </a:r>
            <a:endParaRPr lang="en-US" altLang="zh-CN" sz="3200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GB" altLang="zh-CN" sz="3200" dirty="0" err="1">
                <a:latin typeface="+mn-ea"/>
              </a:rPr>
              <a:t>Rumbaugh</a:t>
            </a:r>
            <a:r>
              <a:rPr lang="zh-CN" altLang="en-US" sz="3200" dirty="0">
                <a:latin typeface="+mn-ea"/>
              </a:rPr>
              <a:t>于</a:t>
            </a:r>
            <a:r>
              <a:rPr lang="en-US" altLang="zh-CN" sz="3200" dirty="0">
                <a:latin typeface="+mn-ea"/>
              </a:rPr>
              <a:t>1994</a:t>
            </a:r>
            <a:r>
              <a:rPr lang="zh-CN" altLang="en-US" sz="3200" dirty="0">
                <a:latin typeface="+mn-ea"/>
              </a:rPr>
              <a:t>年离开</a:t>
            </a:r>
            <a:r>
              <a:rPr lang="en-GB" altLang="zh-CN" sz="3200" dirty="0">
                <a:latin typeface="+mn-ea"/>
              </a:rPr>
              <a:t>GE</a:t>
            </a:r>
            <a:r>
              <a:rPr lang="zh-CN" altLang="en-US" sz="3200" dirty="0">
                <a:latin typeface="+mn-ea"/>
              </a:rPr>
              <a:t>加入</a:t>
            </a:r>
            <a:r>
              <a:rPr lang="en-GB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所在的</a:t>
            </a:r>
            <a:r>
              <a:rPr lang="en-GB" altLang="zh-CN" sz="3200" dirty="0">
                <a:latin typeface="+mn-ea"/>
              </a:rPr>
              <a:t>Rational</a:t>
            </a:r>
            <a:r>
              <a:rPr lang="zh-CN" altLang="en-US" sz="3200" dirty="0">
                <a:latin typeface="+mn-ea"/>
              </a:rPr>
              <a:t>公司，他们一起研究一种统一的方法，一年后，</a:t>
            </a:r>
            <a:r>
              <a:rPr lang="en-GB" altLang="zh-CN" sz="3200" dirty="0">
                <a:latin typeface="+mn-ea"/>
              </a:rPr>
              <a:t>Unified Method0.8</a:t>
            </a:r>
            <a:r>
              <a:rPr lang="zh-CN" altLang="en-US" sz="3200" dirty="0">
                <a:latin typeface="+mn-ea"/>
              </a:rPr>
              <a:t>诞生，同年，</a:t>
            </a:r>
            <a:r>
              <a:rPr lang="en-GB" altLang="zh-CN" sz="3200" dirty="0">
                <a:latin typeface="+mn-ea"/>
              </a:rPr>
              <a:t>Rational</a:t>
            </a:r>
            <a:r>
              <a:rPr lang="zh-CN" altLang="en-US" sz="3200" dirty="0">
                <a:latin typeface="+mn-ea"/>
              </a:rPr>
              <a:t>收购了</a:t>
            </a:r>
            <a:r>
              <a:rPr lang="en-GB" altLang="zh-CN" sz="3200" dirty="0">
                <a:latin typeface="+mn-ea"/>
              </a:rPr>
              <a:t>Jacobson</a:t>
            </a:r>
            <a:r>
              <a:rPr lang="zh-CN" altLang="en-US" sz="3200" dirty="0">
                <a:latin typeface="+mn-ea"/>
              </a:rPr>
              <a:t>所在的</a:t>
            </a:r>
            <a:r>
              <a:rPr lang="en-GB" altLang="zh-CN" sz="3200" dirty="0" err="1">
                <a:latin typeface="+mn-ea"/>
              </a:rPr>
              <a:t>Objectory</a:t>
            </a:r>
            <a:r>
              <a:rPr lang="en-GB" altLang="zh-CN" sz="3200" dirty="0">
                <a:latin typeface="+mn-ea"/>
              </a:rPr>
              <a:t> AB </a:t>
            </a:r>
            <a:r>
              <a:rPr lang="zh-CN" altLang="en-US" sz="3200" dirty="0">
                <a:latin typeface="+mn-ea"/>
              </a:rPr>
              <a:t>公司。经过三年的共同努力，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</a:t>
            </a:r>
            <a:r>
              <a:rPr lang="zh-CN" altLang="en-US" sz="3200" dirty="0">
                <a:latin typeface="+mn-ea"/>
              </a:rPr>
              <a:t>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９１</a:t>
            </a:r>
            <a:r>
              <a:rPr lang="zh-CN" altLang="en-US" sz="3200" dirty="0">
                <a:latin typeface="+mn-ea"/>
              </a:rPr>
              <a:t>于１９９６年相继面世。</a:t>
            </a:r>
            <a:endParaRPr lang="en-US" altLang="zh-CN" sz="3200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CN" altLang="en-US" sz="3200" dirty="0">
                <a:latin typeface="+mn-ea"/>
              </a:rPr>
              <a:t>此后ＵＭＬ的创始人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等邀请计算机软件工程界的著名人士和著名的企业如</a:t>
            </a:r>
            <a:r>
              <a:rPr lang="en-US" altLang="zh-CN" sz="3200" dirty="0">
                <a:latin typeface="+mn-ea"/>
              </a:rPr>
              <a:t>IBM</a:t>
            </a:r>
            <a:r>
              <a:rPr lang="zh-CN" altLang="en-US" sz="3200" dirty="0">
                <a:latin typeface="+mn-ea"/>
              </a:rPr>
              <a:t>，Ｏｒａｃｌｅ等对ＵＭＬ进行评论，提出修改意见。１９９７年１月Ｒａｔｉｏｎａｌ公司向ＯＭＧ提交了ＵＭＬ１</a:t>
            </a:r>
            <a:r>
              <a:rPr lang="en-US" altLang="zh-CN" sz="3200" dirty="0">
                <a:latin typeface="+mn-ea"/>
              </a:rPr>
              <a:t>.</a:t>
            </a:r>
            <a:r>
              <a:rPr lang="zh-CN" altLang="en-US" sz="3200" dirty="0">
                <a:latin typeface="+mn-ea"/>
              </a:rPr>
              <a:t>０标准文本。１９９７年１１月ＯＭＧ宣布接受ＵＭＬ，认定为标准的建模语言。ＵＭＬ目前还在不断地发展和完善。</a:t>
            </a:r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910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>
                <a:latin typeface="+mn-ea"/>
              </a:rPr>
              <a:t>James </a:t>
            </a:r>
            <a:r>
              <a:rPr lang="en-US" altLang="zh-CN" sz="6000" dirty="0" err="1">
                <a:latin typeface="+mn-ea"/>
              </a:rPr>
              <a:t>Rumbaugh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James E.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（</a:t>
            </a:r>
            <a:r>
              <a:rPr lang="en-US" altLang="zh-CN" sz="3200" dirty="0">
                <a:latin typeface="+mn-ea"/>
              </a:rPr>
              <a:t>1947</a:t>
            </a:r>
            <a:r>
              <a:rPr lang="zh-CN" altLang="zh-CN" sz="3200" dirty="0">
                <a:latin typeface="+mn-ea"/>
              </a:rPr>
              <a:t>年</a:t>
            </a:r>
            <a:r>
              <a:rPr lang="en-US" altLang="zh-CN" sz="3200" dirty="0">
                <a:latin typeface="+mn-ea"/>
              </a:rPr>
              <a:t>8</a:t>
            </a:r>
            <a:r>
              <a:rPr lang="zh-CN" altLang="zh-CN" sz="3200" dirty="0">
                <a:latin typeface="+mn-ea"/>
              </a:rPr>
              <a:t>月</a:t>
            </a:r>
            <a:r>
              <a:rPr lang="en-US" altLang="zh-CN" sz="3200" dirty="0">
                <a:latin typeface="+mn-ea"/>
              </a:rPr>
              <a:t>22</a:t>
            </a:r>
            <a:r>
              <a:rPr lang="zh-CN" altLang="zh-CN" sz="3200" dirty="0">
                <a:latin typeface="+mn-ea"/>
              </a:rPr>
              <a:t>日出生）是美国</a:t>
            </a:r>
            <a:r>
              <a:rPr lang="en-US" altLang="zh-CN" sz="3200" dirty="0" err="1">
                <a:latin typeface="+mn-ea"/>
              </a:rPr>
              <a:t>计算机科学家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面向对象的</a:t>
            </a:r>
            <a:r>
              <a:rPr lang="zh-CN" altLang="zh-CN" sz="3200" dirty="0">
                <a:latin typeface="+mn-ea"/>
              </a:rPr>
              <a:t>方法</a:t>
            </a:r>
            <a:r>
              <a:rPr lang="en-US" altLang="zh-CN" sz="3200" dirty="0" err="1">
                <a:latin typeface="+mn-ea"/>
              </a:rPr>
              <a:t>学家</a:t>
            </a:r>
            <a:r>
              <a:rPr lang="zh-CN" altLang="zh-CN" sz="3200" dirty="0">
                <a:latin typeface="+mn-ea"/>
              </a:rPr>
              <a:t>，</a:t>
            </a:r>
            <a:r>
              <a:rPr lang="zh-CN" altLang="zh-CN" sz="3200" dirty="0"/>
              <a:t>主要研究兴趣是形式描述语言，</a:t>
            </a:r>
            <a:r>
              <a:rPr lang="en-US" altLang="zh-CN" sz="3200" dirty="0"/>
              <a:t> “ </a:t>
            </a:r>
            <a:r>
              <a:rPr lang="zh-CN" altLang="zh-CN" sz="3200" dirty="0"/>
              <a:t>计算语义，编程生产力工具，以及使用复杂算法和数据结构的应用程序</a:t>
            </a:r>
            <a:r>
              <a:rPr lang="en-US" altLang="zh-CN" sz="3200" dirty="0"/>
              <a:t>”</a:t>
            </a:r>
            <a:r>
              <a:rPr lang="zh-CN" altLang="en-US" sz="3200" dirty="0"/>
              <a:t>，</a:t>
            </a:r>
            <a:r>
              <a:rPr lang="zh-CN" altLang="zh-CN" sz="3200" dirty="0"/>
              <a:t>以创作</a:t>
            </a:r>
            <a:r>
              <a:rPr lang="en-US" altLang="zh-CN" sz="3200" dirty="0" err="1"/>
              <a:t>对象建模技术</a:t>
            </a:r>
            <a:r>
              <a:rPr lang="zh-CN" altLang="zh-CN" sz="3200" dirty="0"/>
              <a:t>（</a:t>
            </a:r>
            <a:r>
              <a:rPr lang="en-US" altLang="zh-CN" sz="3200" dirty="0"/>
              <a:t>OMT</a:t>
            </a:r>
            <a:r>
              <a:rPr lang="zh-CN" altLang="zh-CN" sz="3200" dirty="0"/>
              <a:t>）和</a:t>
            </a:r>
            <a:r>
              <a:rPr lang="en-US" altLang="zh-CN" sz="3200" dirty="0" err="1"/>
              <a:t>统一建模语言</a:t>
            </a:r>
            <a:r>
              <a:rPr lang="zh-CN" altLang="zh-CN" sz="3200" dirty="0"/>
              <a:t>（</a:t>
            </a:r>
            <a:r>
              <a:rPr lang="en-US" altLang="zh-CN" sz="3200" dirty="0"/>
              <a:t>UML</a:t>
            </a:r>
            <a:r>
              <a:rPr lang="zh-CN" altLang="zh-CN" sz="3200" dirty="0"/>
              <a:t>）而着称。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157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err="1"/>
              <a:t>Ivar</a:t>
            </a:r>
            <a:r>
              <a:rPr lang="en-US" altLang="zh-CN" sz="6000" dirty="0"/>
              <a:t> Jacobson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b="1" dirty="0" err="1"/>
              <a:t>Ivar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Hjalmar</a:t>
            </a:r>
            <a:r>
              <a:rPr lang="en-US" altLang="zh-CN" sz="3200" b="1" dirty="0"/>
              <a:t> Jacobson</a:t>
            </a:r>
            <a:r>
              <a:rPr lang="zh-CN" altLang="zh-CN" sz="3200" dirty="0"/>
              <a:t>（生于</a:t>
            </a:r>
            <a:r>
              <a:rPr lang="en-US" altLang="zh-CN" sz="3200" dirty="0"/>
              <a:t>1939</a:t>
            </a:r>
            <a:r>
              <a:rPr lang="zh-CN" altLang="zh-CN" sz="3200" dirty="0"/>
              <a:t>年）是</a:t>
            </a:r>
            <a:r>
              <a:rPr lang="en-US" altLang="zh-CN" sz="3200" dirty="0" err="1"/>
              <a:t>瑞典</a:t>
            </a:r>
            <a:r>
              <a:rPr lang="en-US" altLang="zh-CN" sz="3200" dirty="0"/>
              <a:t> </a:t>
            </a:r>
            <a:r>
              <a:rPr lang="en-US" altLang="zh-CN" sz="3200" dirty="0" err="1"/>
              <a:t>计算机科学家</a:t>
            </a:r>
            <a:r>
              <a:rPr lang="zh-CN" altLang="zh-CN" sz="3200" dirty="0"/>
              <a:t>和</a:t>
            </a:r>
            <a:r>
              <a:rPr lang="en-US" altLang="zh-CN" sz="3200" dirty="0" err="1"/>
              <a:t>软件工程师</a:t>
            </a:r>
            <a:r>
              <a:rPr lang="zh-CN" altLang="zh-CN" sz="3200" dirty="0"/>
              <a:t>，被称为</a:t>
            </a:r>
            <a:r>
              <a:rPr lang="en-US" altLang="zh-CN" sz="3200" dirty="0"/>
              <a:t>UML</a:t>
            </a:r>
            <a:r>
              <a:rPr lang="zh-CN" altLang="zh-CN" sz="3200" dirty="0"/>
              <a:t>，</a:t>
            </a:r>
            <a:r>
              <a:rPr lang="en-US" altLang="zh-CN" sz="3200" dirty="0" err="1"/>
              <a:t>Objectory</a:t>
            </a:r>
            <a:r>
              <a:rPr lang="zh-CN" altLang="zh-CN" sz="3200" dirty="0"/>
              <a:t>，</a:t>
            </a:r>
            <a:r>
              <a:rPr lang="en-US" altLang="zh-CN" sz="3200" dirty="0"/>
              <a:t>Rational Unified Process</a:t>
            </a:r>
            <a:r>
              <a:rPr lang="zh-CN" altLang="zh-CN" sz="3200" dirty="0"/>
              <a:t>（</a:t>
            </a:r>
            <a:r>
              <a:rPr lang="en-US" altLang="zh-CN" sz="3200" dirty="0"/>
              <a:t>RUP</a:t>
            </a:r>
            <a:r>
              <a:rPr lang="zh-CN" altLang="zh-CN" sz="3200" dirty="0"/>
              <a:t>），</a:t>
            </a:r>
            <a:r>
              <a:rPr lang="en-US" altLang="zh-CN" sz="3200" dirty="0" err="1"/>
              <a:t>面向方面的软件开发</a:t>
            </a:r>
            <a:r>
              <a:rPr lang="zh-CN" altLang="zh-CN" sz="3200" dirty="0"/>
              <a:t>和</a:t>
            </a:r>
            <a:r>
              <a:rPr lang="en-US" altLang="zh-CN" sz="3200" dirty="0"/>
              <a:t>Essence</a:t>
            </a:r>
            <a:r>
              <a:rPr lang="zh-CN" altLang="zh-CN" sz="3200" dirty="0"/>
              <a:t>的主要贡献者</a:t>
            </a:r>
            <a:r>
              <a:rPr lang="zh-CN" altLang="en-US" sz="3200" dirty="0"/>
              <a:t>。</a:t>
            </a:r>
            <a:endParaRPr lang="zh-CN" altLang="zh-CN" sz="3200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1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/>
              <a:t>Grady </a:t>
            </a:r>
            <a:r>
              <a:rPr lang="en-US" altLang="zh-CN" sz="6000" b="0" dirty="0" err="1"/>
              <a:t>Booch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23548"/>
            <a:ext cx="10845204" cy="4690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b="1" dirty="0"/>
              <a:t>Grady </a:t>
            </a:r>
            <a:r>
              <a:rPr lang="en-US" altLang="zh-CN" sz="3200" b="1" dirty="0" err="1"/>
              <a:t>Booch</a:t>
            </a:r>
            <a:r>
              <a:rPr lang="zh-CN" altLang="en-US" sz="3200" dirty="0"/>
              <a:t>（生于</a:t>
            </a:r>
            <a:r>
              <a:rPr lang="en-US" altLang="zh-CN" sz="3200" dirty="0"/>
              <a:t>1955</a:t>
            </a:r>
            <a:r>
              <a:rPr lang="zh-CN" altLang="en-US" sz="3200" dirty="0"/>
              <a:t>年</a:t>
            </a:r>
            <a:r>
              <a:rPr lang="en-US" altLang="zh-CN" sz="3200" dirty="0"/>
              <a:t>2</a:t>
            </a:r>
            <a:r>
              <a:rPr lang="zh-CN" altLang="en-US" sz="3200" dirty="0"/>
              <a:t>月</a:t>
            </a:r>
            <a:r>
              <a:rPr lang="en-US" altLang="zh-CN" sz="3200" dirty="0"/>
              <a:t>27</a:t>
            </a:r>
            <a:r>
              <a:rPr lang="zh-CN" altLang="en-US" sz="3200" dirty="0"/>
              <a:t>日）是美国软件工程师以</a:t>
            </a:r>
            <a:r>
              <a:rPr lang="en-US" altLang="zh-CN" sz="3200" dirty="0" err="1"/>
              <a:t>Ivar</a:t>
            </a:r>
            <a:r>
              <a:rPr lang="en-US" altLang="zh-CN" sz="3200" dirty="0"/>
              <a:t> Jacobson</a:t>
            </a:r>
            <a:r>
              <a:rPr lang="zh-CN" altLang="en-US" sz="3200" dirty="0"/>
              <a:t>和</a:t>
            </a:r>
            <a:r>
              <a:rPr lang="en-US" altLang="zh-CN" sz="3200" dirty="0"/>
              <a:t>James </a:t>
            </a:r>
            <a:r>
              <a:rPr lang="en-US" altLang="zh-CN" sz="3200" dirty="0" err="1"/>
              <a:t>Rumbaugh</a:t>
            </a:r>
            <a:r>
              <a:rPr lang="zh-CN" altLang="en-US" sz="3200" dirty="0"/>
              <a:t>开发统一建模语言（</a:t>
            </a:r>
            <a:r>
              <a:rPr lang="en-US" altLang="zh-CN" sz="3200" dirty="0"/>
              <a:t>UML</a:t>
            </a:r>
            <a:r>
              <a:rPr lang="zh-CN" altLang="en-US" sz="3200" dirty="0"/>
              <a:t>）而闻名。他在软件架构，软件工程和协作开发环境方面的创新工作被国际公认</a:t>
            </a:r>
            <a:r>
              <a:rPr lang="zh-CN" altLang="zh-CN" sz="3200" dirty="0">
                <a:latin typeface="+mn-ea"/>
              </a:rPr>
              <a:t>。</a:t>
            </a: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1977</a:t>
            </a:r>
            <a:r>
              <a:rPr lang="zh-CN" altLang="en-US" sz="3200" dirty="0">
                <a:latin typeface="+mn-ea"/>
              </a:rPr>
              <a:t>年美国空军学院获得了学士学位，在</a:t>
            </a:r>
            <a:r>
              <a:rPr lang="en-US" altLang="zh-CN" sz="3200" dirty="0">
                <a:latin typeface="+mn-ea"/>
              </a:rPr>
              <a:t>1979</a:t>
            </a:r>
            <a:r>
              <a:rPr lang="zh-CN" altLang="en-US" sz="3200" dirty="0">
                <a:latin typeface="+mn-ea"/>
              </a:rPr>
              <a:t>年美国加州大学</a:t>
            </a:r>
            <a:r>
              <a:rPr lang="en-US" altLang="zh-CN" sz="3200" dirty="0">
                <a:latin typeface="+mn-ea"/>
              </a:rPr>
              <a:t>-</a:t>
            </a:r>
            <a:r>
              <a:rPr lang="zh-CN" altLang="en-US" sz="3200" dirty="0">
                <a:latin typeface="+mn-ea"/>
              </a:rPr>
              <a:t>圣塔芭芭拉分校获得电气工程硕士学位。</a:t>
            </a:r>
            <a:endParaRPr lang="en-US" altLang="zh-CN" sz="3200" dirty="0">
              <a:latin typeface="+mn-ea"/>
            </a:endParaRPr>
          </a:p>
          <a:p>
            <a:pPr lvl="0"/>
            <a:r>
              <a:rPr lang="en-US" altLang="zh-CN" sz="3200" dirty="0" err="1">
                <a:latin typeface="+mn-ea"/>
              </a:rPr>
              <a:t>Booch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自</a:t>
            </a:r>
            <a:r>
              <a:rPr lang="en-US" altLang="zh-CN" sz="3200" dirty="0">
                <a:latin typeface="+mn-ea"/>
              </a:rPr>
              <a:t>1981</a:t>
            </a:r>
            <a:r>
              <a:rPr lang="zh-CN" altLang="en-US" sz="3200" dirty="0">
                <a:latin typeface="+mn-ea"/>
              </a:rPr>
              <a:t>年创立以来一直担任</a:t>
            </a:r>
            <a:r>
              <a:rPr lang="en-US" altLang="zh-CN" sz="3200" dirty="0">
                <a:latin typeface="+mn-ea"/>
              </a:rPr>
              <a:t>Rational Software Corporation</a:t>
            </a:r>
            <a:r>
              <a:rPr lang="zh-CN" altLang="en-US" sz="3200" dirty="0">
                <a:latin typeface="+mn-ea"/>
              </a:rPr>
              <a:t>的首席科学家，</a:t>
            </a:r>
            <a:r>
              <a:rPr lang="en-US" altLang="zh-CN" sz="3200" dirty="0">
                <a:latin typeface="+mn-ea"/>
              </a:rPr>
              <a:t>2003</a:t>
            </a:r>
            <a:r>
              <a:rPr lang="zh-CN" altLang="en-US" sz="3200" dirty="0">
                <a:latin typeface="+mn-ea"/>
              </a:rPr>
              <a:t>年被</a:t>
            </a:r>
            <a:r>
              <a:rPr lang="en-US" altLang="zh-CN" sz="3200" dirty="0">
                <a:latin typeface="+mn-ea"/>
              </a:rPr>
              <a:t>IBM</a:t>
            </a:r>
            <a:r>
              <a:rPr lang="zh-CN" altLang="en-US" sz="3200" dirty="0">
                <a:latin typeface="+mn-ea"/>
              </a:rPr>
              <a:t>收购，直到</a:t>
            </a:r>
            <a:r>
              <a:rPr lang="en-US" altLang="zh-CN" sz="3200" dirty="0">
                <a:latin typeface="+mn-ea"/>
              </a:rPr>
              <a:t>2008</a:t>
            </a:r>
            <a:r>
              <a:rPr lang="zh-CN" altLang="en-US" sz="3200" dirty="0">
                <a:latin typeface="+mn-ea"/>
              </a:rPr>
              <a:t>年</a:t>
            </a:r>
            <a:r>
              <a:rPr lang="en-US" altLang="zh-CN" sz="3200" dirty="0">
                <a:latin typeface="+mn-ea"/>
              </a:rPr>
              <a:t>3</a:t>
            </a:r>
            <a:r>
              <a:rPr lang="zh-CN" altLang="en-US" sz="3200" dirty="0">
                <a:latin typeface="+mn-ea"/>
              </a:rPr>
              <a:t>月一直工作。之后，他成为</a:t>
            </a:r>
            <a:r>
              <a:rPr lang="en-US" altLang="zh-CN" sz="3200" dirty="0">
                <a:latin typeface="+mn-ea"/>
              </a:rPr>
              <a:t>IBM Research</a:t>
            </a:r>
            <a:r>
              <a:rPr lang="zh-CN" altLang="en-US" sz="3200" dirty="0">
                <a:latin typeface="+mn-ea"/>
              </a:rPr>
              <a:t>的软件工程首席科学家。</a:t>
            </a:r>
          </a:p>
          <a:p>
            <a:pPr lvl="0"/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一生致力于改善软件开发的艺术和科学。在</a:t>
            </a:r>
            <a:r>
              <a:rPr lang="en-US" altLang="zh-CN" sz="3200" dirty="0">
                <a:latin typeface="+mn-ea"/>
              </a:rPr>
              <a:t>20</a:t>
            </a:r>
            <a:r>
              <a:rPr lang="zh-CN" altLang="en-US" sz="3200" dirty="0">
                <a:latin typeface="+mn-ea"/>
              </a:rPr>
              <a:t>世纪</a:t>
            </a:r>
            <a:r>
              <a:rPr lang="en-US" altLang="zh-CN" sz="3200" dirty="0">
                <a:latin typeface="+mn-ea"/>
              </a:rPr>
              <a:t>80</a:t>
            </a:r>
            <a:r>
              <a:rPr lang="zh-CN" altLang="en-US" sz="3200" dirty="0">
                <a:latin typeface="+mn-ea"/>
              </a:rPr>
              <a:t>年代，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写了一本关于</a:t>
            </a:r>
            <a:r>
              <a:rPr lang="en-US" altLang="zh-CN" sz="3200" dirty="0">
                <a:latin typeface="+mn-ea"/>
              </a:rPr>
              <a:t>Ada</a:t>
            </a:r>
            <a:r>
              <a:rPr lang="zh-CN" altLang="en-US" sz="3200" dirty="0">
                <a:latin typeface="+mn-ea"/>
              </a:rPr>
              <a:t>编程的非常受欢迎的书籍。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en-US" altLang="zh-CN" sz="3200" dirty="0">
                <a:latin typeface="+mn-ea"/>
              </a:rPr>
              <a:t> </a:t>
            </a: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20</a:t>
            </a:r>
            <a:r>
              <a:rPr lang="zh-CN" altLang="en-US" sz="3200" dirty="0">
                <a:latin typeface="+mn-ea"/>
              </a:rPr>
              <a:t>世纪</a:t>
            </a:r>
            <a:r>
              <a:rPr lang="en-US" altLang="zh-CN" sz="3200" dirty="0">
                <a:latin typeface="+mn-ea"/>
              </a:rPr>
              <a:t>90</a:t>
            </a:r>
            <a:r>
              <a:rPr lang="zh-CN" altLang="en-US" sz="3200" dirty="0">
                <a:latin typeface="+mn-ea"/>
              </a:rPr>
              <a:t>年代与</a:t>
            </a:r>
            <a:r>
              <a:rPr lang="en-US" altLang="zh-CN" sz="3200" dirty="0">
                <a:latin typeface="+mn-ea"/>
              </a:rPr>
              <a:t>Ivar Jacobson</a:t>
            </a:r>
            <a:r>
              <a:rPr lang="zh-CN" altLang="en-US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en-US" sz="3200" dirty="0">
                <a:latin typeface="+mn-ea"/>
              </a:rPr>
              <a:t>一起发展了统一建模语言。</a:t>
            </a:r>
            <a:endParaRPr lang="en-US" altLang="zh-CN" sz="3200" dirty="0">
              <a:latin typeface="+mn-ea"/>
            </a:endParaRPr>
          </a:p>
          <a:p>
            <a:pPr lvl="0"/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87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dirty="0" err="1"/>
              <a:t>Shlaer</a:t>
            </a:r>
            <a:r>
              <a:rPr lang="en-US" altLang="zh-CN" sz="6000" b="0" dirty="0"/>
              <a:t> and Mellor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360428"/>
            <a:ext cx="10845204" cy="3838352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r>
              <a:rPr lang="en-US" altLang="zh-CN" sz="3200" dirty="0"/>
              <a:t> Object-Oriented Analysis (OOA) </a:t>
            </a:r>
            <a:r>
              <a:rPr lang="zh-CN" altLang="en-US" sz="3200" dirty="0"/>
              <a:t>也被称为</a:t>
            </a:r>
            <a:r>
              <a:rPr lang="en-US" altLang="zh-CN" sz="3200" dirty="0" err="1"/>
              <a:t>Shlaer</a:t>
            </a:r>
            <a:r>
              <a:rPr lang="en-US" altLang="zh-CN" sz="3200" dirty="0"/>
              <a:t>-Mellor</a:t>
            </a:r>
            <a:r>
              <a:rPr lang="zh-CN" altLang="en-US" sz="3200" dirty="0"/>
              <a:t>方法</a:t>
            </a:r>
            <a:r>
              <a:rPr lang="en-US" altLang="zh-CN" sz="3200" dirty="0" err="1"/>
              <a:t>Shlaer</a:t>
            </a:r>
            <a:r>
              <a:rPr lang="en-US" altLang="zh-CN" sz="3200" dirty="0"/>
              <a:t>-Mellor</a:t>
            </a:r>
            <a:r>
              <a:rPr lang="zh-CN" altLang="en-US" sz="3200" dirty="0"/>
              <a:t>方法，是</a:t>
            </a:r>
            <a:r>
              <a:rPr lang="en-US" altLang="zh-CN" sz="3200" dirty="0"/>
              <a:t>1980</a:t>
            </a:r>
            <a:r>
              <a:rPr lang="zh-CN" altLang="en-US" sz="3200" dirty="0"/>
              <a:t>年代末期到达的许多软件开发方法之一</a:t>
            </a:r>
            <a:r>
              <a:rPr lang="zh-CN" altLang="zh-CN" sz="3200" dirty="0">
                <a:latin typeface="+mn-ea"/>
              </a:rPr>
              <a:t>。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089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zh-CN" sz="5400" dirty="0"/>
              <a:t>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1558</Words>
  <Application>Microsoft Office PowerPoint</Application>
  <PresentationFormat>宽屏</PresentationFormat>
  <Paragraphs>197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什么是UML</vt:lpstr>
      <vt:lpstr>UML的背景</vt:lpstr>
      <vt:lpstr>James Rumbaugh</vt:lpstr>
      <vt:lpstr>Ivar Jacobson</vt:lpstr>
      <vt:lpstr>Grady Booch</vt:lpstr>
      <vt:lpstr>Shlaer and Mellor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UML 2.0</vt:lpstr>
      <vt:lpstr>参考资料</vt:lpstr>
      <vt:lpstr>小组成员分工与评价(总分5分）</vt:lpstr>
      <vt:lpstr>了解UML的过程遇到的问题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wn t</cp:lastModifiedBy>
  <cp:revision>113</cp:revision>
  <dcterms:created xsi:type="dcterms:W3CDTF">2017-10-04T02:32:28Z</dcterms:created>
  <dcterms:modified xsi:type="dcterms:W3CDTF">2017-11-11T02:27:13Z</dcterms:modified>
</cp:coreProperties>
</file>