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309" r:id="rId4"/>
    <p:sldId id="314" r:id="rId5"/>
    <p:sldId id="313" r:id="rId6"/>
    <p:sldId id="315" r:id="rId7"/>
    <p:sldId id="316" r:id="rId8"/>
    <p:sldId id="317" r:id="rId9"/>
    <p:sldId id="318" r:id="rId10"/>
    <p:sldId id="310" r:id="rId11"/>
    <p:sldId id="319" r:id="rId12"/>
    <p:sldId id="320" r:id="rId13"/>
    <p:sldId id="321" r:id="rId14"/>
    <p:sldId id="322" r:id="rId15"/>
    <p:sldId id="323" r:id="rId16"/>
    <p:sldId id="324" r:id="rId17"/>
    <p:sldId id="325" r:id="rId18"/>
    <p:sldId id="326" r:id="rId19"/>
    <p:sldId id="330" r:id="rId20"/>
    <p:sldId id="328" r:id="rId21"/>
    <p:sldId id="331" r:id="rId22"/>
    <p:sldId id="329" r:id="rId23"/>
    <p:sldId id="273"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220" autoAdjust="0"/>
  </p:normalViewPr>
  <p:slideViewPr>
    <p:cSldViewPr snapToGrid="0">
      <p:cViewPr varScale="1">
        <p:scale>
          <a:sx n="73" d="100"/>
          <a:sy n="73" d="100"/>
        </p:scale>
        <p:origin x="1027"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344293-A1DE-4EC5-9A38-FAB9B9B4968C}" type="doc">
      <dgm:prSet loTypeId="urn:microsoft.com/office/officeart/2008/layout/LinedList" loCatId="Inbox" qsTypeId="urn:microsoft.com/office/officeart/2005/8/quickstyle/simple4" qsCatId="simple" csTypeId="urn:microsoft.com/office/officeart/2005/8/colors/accent1_2" csCatId="accent1" phldr="1"/>
      <dgm:spPr/>
      <dgm:t>
        <a:bodyPr/>
        <a:lstStyle/>
        <a:p>
          <a:endParaRPr lang="en-US"/>
        </a:p>
      </dgm:t>
    </dgm:pt>
    <dgm:pt modelId="{1FA03D0B-431E-4552-972E-930F5F39D8D4}">
      <dgm:prSet/>
      <dgm:spPr/>
      <dgm:t>
        <a:bodyPr/>
        <a:lstStyle/>
        <a:p>
          <a:r>
            <a:rPr lang="en-US" altLang="zh-CN" dirty="0"/>
            <a:t>1</a:t>
          </a:r>
          <a:r>
            <a:rPr lang="zh-CN" dirty="0"/>
            <a:t>．</a:t>
          </a:r>
          <a:r>
            <a:rPr lang="zh-CN" altLang="en-US" dirty="0"/>
            <a:t>用例图 </a:t>
          </a:r>
          <a:endParaRPr lang="en-US" dirty="0"/>
        </a:p>
      </dgm:t>
    </dgm:pt>
    <dgm:pt modelId="{DCA24973-8AA7-41B9-9B6A-AC4F09257488}" type="parTrans" cxnId="{72C78C39-D2FD-4657-A685-C850D72D9035}">
      <dgm:prSet/>
      <dgm:spPr/>
      <dgm:t>
        <a:bodyPr/>
        <a:lstStyle/>
        <a:p>
          <a:endParaRPr lang="en-US"/>
        </a:p>
      </dgm:t>
    </dgm:pt>
    <dgm:pt modelId="{7A188E71-997C-494E-B9C2-BAD4C716D4A0}" type="sibTrans" cxnId="{72C78C39-D2FD-4657-A685-C850D72D9035}">
      <dgm:prSet/>
      <dgm:spPr/>
      <dgm:t>
        <a:bodyPr/>
        <a:lstStyle/>
        <a:p>
          <a:endParaRPr lang="en-US"/>
        </a:p>
      </dgm:t>
    </dgm:pt>
    <dgm:pt modelId="{CBCE7A0C-1162-4DD8-8348-0E467EC325E0}">
      <dgm:prSet/>
      <dgm:spPr/>
      <dgm:t>
        <a:bodyPr/>
        <a:lstStyle/>
        <a:p>
          <a:r>
            <a:rPr lang="en-US" altLang="zh-CN" dirty="0"/>
            <a:t>4</a:t>
          </a:r>
          <a:r>
            <a:rPr lang="zh-CN" dirty="0"/>
            <a:t>．</a:t>
          </a:r>
          <a:r>
            <a:rPr lang="zh-CN" altLang="en-US" dirty="0"/>
            <a:t>顺序图</a:t>
          </a:r>
          <a:endParaRPr lang="en-US" dirty="0"/>
        </a:p>
      </dgm:t>
    </dgm:pt>
    <dgm:pt modelId="{041D4F31-93BC-4168-A092-8AACF0FAE0A1}" type="parTrans" cxnId="{97F1CCC4-1B19-4070-8C49-D818B7D503A3}">
      <dgm:prSet/>
      <dgm:spPr/>
      <dgm:t>
        <a:bodyPr/>
        <a:lstStyle/>
        <a:p>
          <a:endParaRPr lang="en-US"/>
        </a:p>
      </dgm:t>
    </dgm:pt>
    <dgm:pt modelId="{932E490C-516F-4D6F-9F44-B7FE8A9CCDAD}" type="sibTrans" cxnId="{97F1CCC4-1B19-4070-8C49-D818B7D503A3}">
      <dgm:prSet/>
      <dgm:spPr/>
      <dgm:t>
        <a:bodyPr/>
        <a:lstStyle/>
        <a:p>
          <a:endParaRPr lang="en-US"/>
        </a:p>
      </dgm:t>
    </dgm:pt>
    <dgm:pt modelId="{390B9C77-7995-4357-AF04-9565041C9BF1}">
      <dgm:prSet/>
      <dgm:spPr/>
      <dgm:t>
        <a:bodyPr/>
        <a:lstStyle/>
        <a:p>
          <a:r>
            <a:rPr lang="en-US" altLang="zh-CN" dirty="0"/>
            <a:t>5</a:t>
          </a:r>
          <a:r>
            <a:rPr lang="zh-CN" dirty="0"/>
            <a:t>．</a:t>
          </a:r>
          <a:r>
            <a:rPr lang="zh-CN" altLang="en-US" dirty="0"/>
            <a:t>协作图</a:t>
          </a:r>
          <a:endParaRPr lang="en-US" dirty="0"/>
        </a:p>
      </dgm:t>
    </dgm:pt>
    <dgm:pt modelId="{EE403F8B-8568-4987-80D7-7FB2D18D7D16}" type="parTrans" cxnId="{25EC110C-6EF6-4C65-80E0-1871BBCC94F3}">
      <dgm:prSet/>
      <dgm:spPr/>
      <dgm:t>
        <a:bodyPr/>
        <a:lstStyle/>
        <a:p>
          <a:endParaRPr lang="en-US"/>
        </a:p>
      </dgm:t>
    </dgm:pt>
    <dgm:pt modelId="{290EC355-F468-41D9-90C5-D907CF21D967}" type="sibTrans" cxnId="{25EC110C-6EF6-4C65-80E0-1871BBCC94F3}">
      <dgm:prSet/>
      <dgm:spPr/>
      <dgm:t>
        <a:bodyPr/>
        <a:lstStyle/>
        <a:p>
          <a:endParaRPr lang="en-US"/>
        </a:p>
      </dgm:t>
    </dgm:pt>
    <dgm:pt modelId="{141B5341-4F8F-4B74-854E-A5FBA43D6D1E}">
      <dgm:prSet/>
      <dgm:spPr/>
      <dgm:t>
        <a:bodyPr/>
        <a:lstStyle/>
        <a:p>
          <a:r>
            <a:rPr lang="en-US" altLang="zh-CN" dirty="0"/>
            <a:t>6</a:t>
          </a:r>
          <a:r>
            <a:rPr lang="zh-CN" dirty="0"/>
            <a:t>．</a:t>
          </a:r>
          <a:r>
            <a:rPr lang="zh-CN" altLang="en-US" dirty="0"/>
            <a:t>部署图</a:t>
          </a:r>
          <a:endParaRPr lang="en-US" dirty="0"/>
        </a:p>
      </dgm:t>
    </dgm:pt>
    <dgm:pt modelId="{856EFA81-5ECF-4D6F-A8FF-5EA95BCEAF47}" type="parTrans" cxnId="{D51ECB21-5218-49D4-980D-D86570A78CC9}">
      <dgm:prSet/>
      <dgm:spPr/>
      <dgm:t>
        <a:bodyPr/>
        <a:lstStyle/>
        <a:p>
          <a:endParaRPr lang="en-US"/>
        </a:p>
      </dgm:t>
    </dgm:pt>
    <dgm:pt modelId="{7A5DD433-F8FE-43BF-B663-090CAB808284}" type="sibTrans" cxnId="{D51ECB21-5218-49D4-980D-D86570A78CC9}">
      <dgm:prSet/>
      <dgm:spPr/>
      <dgm:t>
        <a:bodyPr/>
        <a:lstStyle/>
        <a:p>
          <a:endParaRPr lang="en-US"/>
        </a:p>
      </dgm:t>
    </dgm:pt>
    <dgm:pt modelId="{F4D98294-6926-4BC8-9678-4AE0179FD98D}">
      <dgm:prSet/>
      <dgm:spPr/>
      <dgm:t>
        <a:bodyPr/>
        <a:lstStyle/>
        <a:p>
          <a:r>
            <a:rPr lang="en-US" altLang="zh-CN" dirty="0"/>
            <a:t>2</a:t>
          </a:r>
          <a:r>
            <a:rPr lang="zh-CN" dirty="0"/>
            <a:t>．</a:t>
          </a:r>
          <a:r>
            <a:rPr lang="zh-CN" altLang="en-US" dirty="0"/>
            <a:t>类图</a:t>
          </a:r>
          <a:endParaRPr lang="en-US" dirty="0"/>
        </a:p>
      </dgm:t>
    </dgm:pt>
    <dgm:pt modelId="{A14163C1-0CF1-4D38-B620-EB744E35794C}" type="parTrans" cxnId="{FC96EF33-F0CD-420E-9A7B-30F9B6896026}">
      <dgm:prSet/>
      <dgm:spPr/>
      <dgm:t>
        <a:bodyPr/>
        <a:lstStyle/>
        <a:p>
          <a:endParaRPr lang="zh-CN" altLang="en-US"/>
        </a:p>
      </dgm:t>
    </dgm:pt>
    <dgm:pt modelId="{3796F5A7-8CBE-40D5-9D1D-9C0979F64A9C}" type="sibTrans" cxnId="{FC96EF33-F0CD-420E-9A7B-30F9B6896026}">
      <dgm:prSet/>
      <dgm:spPr/>
      <dgm:t>
        <a:bodyPr/>
        <a:lstStyle/>
        <a:p>
          <a:endParaRPr lang="zh-CN" altLang="en-US"/>
        </a:p>
      </dgm:t>
    </dgm:pt>
    <dgm:pt modelId="{F26DE089-A9FD-4546-96AF-71432FD40C75}">
      <dgm:prSet/>
      <dgm:spPr/>
      <dgm:t>
        <a:bodyPr/>
        <a:lstStyle/>
        <a:p>
          <a:r>
            <a:rPr lang="en-US" altLang="zh-CN" dirty="0"/>
            <a:t>3</a:t>
          </a:r>
          <a:r>
            <a:rPr lang="zh-CN" dirty="0"/>
            <a:t>．</a:t>
          </a:r>
          <a:r>
            <a:rPr lang="zh-CN" altLang="en-US" dirty="0"/>
            <a:t>状态图</a:t>
          </a:r>
          <a:endParaRPr lang="en-US" dirty="0"/>
        </a:p>
      </dgm:t>
    </dgm:pt>
    <dgm:pt modelId="{1A63B470-973A-4426-A553-6A92D4588D20}" type="parTrans" cxnId="{6F74CE48-579E-431D-9583-58A5F2ED3C85}">
      <dgm:prSet/>
      <dgm:spPr/>
      <dgm:t>
        <a:bodyPr/>
        <a:lstStyle/>
        <a:p>
          <a:endParaRPr lang="zh-CN" altLang="en-US"/>
        </a:p>
      </dgm:t>
    </dgm:pt>
    <dgm:pt modelId="{F05992B1-9FD4-41E0-8709-1F3CDB8109B3}" type="sibTrans" cxnId="{6F74CE48-579E-431D-9583-58A5F2ED3C85}">
      <dgm:prSet/>
      <dgm:spPr/>
      <dgm:t>
        <a:bodyPr/>
        <a:lstStyle/>
        <a:p>
          <a:endParaRPr lang="zh-CN" altLang="en-US"/>
        </a:p>
      </dgm:t>
    </dgm:pt>
    <dgm:pt modelId="{16C4A9B8-6EFE-4EE6-A024-B6B528189985}" type="pres">
      <dgm:prSet presAssocID="{61344293-A1DE-4EC5-9A38-FAB9B9B4968C}" presName="vert0" presStyleCnt="0">
        <dgm:presLayoutVars>
          <dgm:dir/>
          <dgm:animOne val="branch"/>
          <dgm:animLvl val="lvl"/>
        </dgm:presLayoutVars>
      </dgm:prSet>
      <dgm:spPr/>
    </dgm:pt>
    <dgm:pt modelId="{BB10B3FE-71B2-44C4-9881-9B1B6C4ED30A}" type="pres">
      <dgm:prSet presAssocID="{1FA03D0B-431E-4552-972E-930F5F39D8D4}" presName="thickLine" presStyleLbl="alignNode1" presStyleIdx="0" presStyleCnt="6"/>
      <dgm:spPr/>
    </dgm:pt>
    <dgm:pt modelId="{963CAB5B-C43A-4ACF-989E-11E2303E77FD}" type="pres">
      <dgm:prSet presAssocID="{1FA03D0B-431E-4552-972E-930F5F39D8D4}" presName="horz1" presStyleCnt="0"/>
      <dgm:spPr/>
    </dgm:pt>
    <dgm:pt modelId="{FC9D7768-4563-493E-B454-DDCFD4BDB902}" type="pres">
      <dgm:prSet presAssocID="{1FA03D0B-431E-4552-972E-930F5F39D8D4}" presName="tx1" presStyleLbl="revTx" presStyleIdx="0" presStyleCnt="6"/>
      <dgm:spPr/>
    </dgm:pt>
    <dgm:pt modelId="{AD1CF356-254A-496B-8B30-7E65A8D385E9}" type="pres">
      <dgm:prSet presAssocID="{1FA03D0B-431E-4552-972E-930F5F39D8D4}" presName="vert1" presStyleCnt="0"/>
      <dgm:spPr/>
    </dgm:pt>
    <dgm:pt modelId="{DF0B91BF-B4CA-4353-8D74-953111AFF567}" type="pres">
      <dgm:prSet presAssocID="{F4D98294-6926-4BC8-9678-4AE0179FD98D}" presName="thickLine" presStyleLbl="alignNode1" presStyleIdx="1" presStyleCnt="6"/>
      <dgm:spPr/>
    </dgm:pt>
    <dgm:pt modelId="{A98FBA0E-0CB2-4998-B8F8-C375C5C16B25}" type="pres">
      <dgm:prSet presAssocID="{F4D98294-6926-4BC8-9678-4AE0179FD98D}" presName="horz1" presStyleCnt="0"/>
      <dgm:spPr/>
    </dgm:pt>
    <dgm:pt modelId="{BB3D9FB9-476E-49C0-B80D-9BE2F7650722}" type="pres">
      <dgm:prSet presAssocID="{F4D98294-6926-4BC8-9678-4AE0179FD98D}" presName="tx1" presStyleLbl="revTx" presStyleIdx="1" presStyleCnt="6"/>
      <dgm:spPr/>
    </dgm:pt>
    <dgm:pt modelId="{D99806E3-20C1-4E7F-8374-0210A0C1A8AE}" type="pres">
      <dgm:prSet presAssocID="{F4D98294-6926-4BC8-9678-4AE0179FD98D}" presName="vert1" presStyleCnt="0"/>
      <dgm:spPr/>
    </dgm:pt>
    <dgm:pt modelId="{95001912-062E-4B5A-8EC6-8187415768D3}" type="pres">
      <dgm:prSet presAssocID="{F26DE089-A9FD-4546-96AF-71432FD40C75}" presName="thickLine" presStyleLbl="alignNode1" presStyleIdx="2" presStyleCnt="6"/>
      <dgm:spPr/>
    </dgm:pt>
    <dgm:pt modelId="{B3003E84-12F6-4FAE-BACB-0A89DBED0137}" type="pres">
      <dgm:prSet presAssocID="{F26DE089-A9FD-4546-96AF-71432FD40C75}" presName="horz1" presStyleCnt="0"/>
      <dgm:spPr/>
    </dgm:pt>
    <dgm:pt modelId="{4115A148-7C9F-4251-95F8-2A051B52D5AC}" type="pres">
      <dgm:prSet presAssocID="{F26DE089-A9FD-4546-96AF-71432FD40C75}" presName="tx1" presStyleLbl="revTx" presStyleIdx="2" presStyleCnt="6"/>
      <dgm:spPr/>
    </dgm:pt>
    <dgm:pt modelId="{394814FA-CDAF-4CC8-8109-62E7A5FA331D}" type="pres">
      <dgm:prSet presAssocID="{F26DE089-A9FD-4546-96AF-71432FD40C75}" presName="vert1" presStyleCnt="0"/>
      <dgm:spPr/>
    </dgm:pt>
    <dgm:pt modelId="{1D5B3A02-00A6-473F-B5E2-9397402134CE}" type="pres">
      <dgm:prSet presAssocID="{CBCE7A0C-1162-4DD8-8348-0E467EC325E0}" presName="thickLine" presStyleLbl="alignNode1" presStyleIdx="3" presStyleCnt="6"/>
      <dgm:spPr/>
    </dgm:pt>
    <dgm:pt modelId="{CC891E2F-B6BA-495F-9368-4A8F307D8BC8}" type="pres">
      <dgm:prSet presAssocID="{CBCE7A0C-1162-4DD8-8348-0E467EC325E0}" presName="horz1" presStyleCnt="0"/>
      <dgm:spPr/>
    </dgm:pt>
    <dgm:pt modelId="{CF187C55-D274-4C80-A81A-7C74892EF144}" type="pres">
      <dgm:prSet presAssocID="{CBCE7A0C-1162-4DD8-8348-0E467EC325E0}" presName="tx1" presStyleLbl="revTx" presStyleIdx="3" presStyleCnt="6"/>
      <dgm:spPr/>
    </dgm:pt>
    <dgm:pt modelId="{6B0C92B1-B619-46DC-9D61-064133EACD45}" type="pres">
      <dgm:prSet presAssocID="{CBCE7A0C-1162-4DD8-8348-0E467EC325E0}" presName="vert1" presStyleCnt="0"/>
      <dgm:spPr/>
    </dgm:pt>
    <dgm:pt modelId="{165A2E05-853A-4796-A4F7-9A222BA428E6}" type="pres">
      <dgm:prSet presAssocID="{390B9C77-7995-4357-AF04-9565041C9BF1}" presName="thickLine" presStyleLbl="alignNode1" presStyleIdx="4" presStyleCnt="6"/>
      <dgm:spPr/>
    </dgm:pt>
    <dgm:pt modelId="{F851A241-F911-4F81-BFE1-7EF44193B511}" type="pres">
      <dgm:prSet presAssocID="{390B9C77-7995-4357-AF04-9565041C9BF1}" presName="horz1" presStyleCnt="0"/>
      <dgm:spPr/>
    </dgm:pt>
    <dgm:pt modelId="{6D455BFA-CC98-472A-BB95-E26F8322A529}" type="pres">
      <dgm:prSet presAssocID="{390B9C77-7995-4357-AF04-9565041C9BF1}" presName="tx1" presStyleLbl="revTx" presStyleIdx="4" presStyleCnt="6"/>
      <dgm:spPr/>
    </dgm:pt>
    <dgm:pt modelId="{6566A669-B31A-4342-B2F2-E8D66C00D8D2}" type="pres">
      <dgm:prSet presAssocID="{390B9C77-7995-4357-AF04-9565041C9BF1}" presName="vert1" presStyleCnt="0"/>
      <dgm:spPr/>
    </dgm:pt>
    <dgm:pt modelId="{7614DB1E-CC9D-4EDF-AD13-F408C753FE43}" type="pres">
      <dgm:prSet presAssocID="{141B5341-4F8F-4B74-854E-A5FBA43D6D1E}" presName="thickLine" presStyleLbl="alignNode1" presStyleIdx="5" presStyleCnt="6"/>
      <dgm:spPr/>
    </dgm:pt>
    <dgm:pt modelId="{170ADD95-F712-4A0E-A2F3-94840C73F1E0}" type="pres">
      <dgm:prSet presAssocID="{141B5341-4F8F-4B74-854E-A5FBA43D6D1E}" presName="horz1" presStyleCnt="0"/>
      <dgm:spPr/>
    </dgm:pt>
    <dgm:pt modelId="{733AD6BA-9EF6-487F-AE39-A6AB87079B67}" type="pres">
      <dgm:prSet presAssocID="{141B5341-4F8F-4B74-854E-A5FBA43D6D1E}" presName="tx1" presStyleLbl="revTx" presStyleIdx="5" presStyleCnt="6"/>
      <dgm:spPr/>
    </dgm:pt>
    <dgm:pt modelId="{5F0C84B1-2009-464B-89D6-B90556266101}" type="pres">
      <dgm:prSet presAssocID="{141B5341-4F8F-4B74-854E-A5FBA43D6D1E}" presName="vert1" presStyleCnt="0"/>
      <dgm:spPr/>
    </dgm:pt>
  </dgm:ptLst>
  <dgm:cxnLst>
    <dgm:cxn modelId="{25EC110C-6EF6-4C65-80E0-1871BBCC94F3}" srcId="{61344293-A1DE-4EC5-9A38-FAB9B9B4968C}" destId="{390B9C77-7995-4357-AF04-9565041C9BF1}" srcOrd="4" destOrd="0" parTransId="{EE403F8B-8568-4987-80D7-7FB2D18D7D16}" sibTransId="{290EC355-F468-41D9-90C5-D907CF21D967}"/>
    <dgm:cxn modelId="{D51ECB21-5218-49D4-980D-D86570A78CC9}" srcId="{61344293-A1DE-4EC5-9A38-FAB9B9B4968C}" destId="{141B5341-4F8F-4B74-854E-A5FBA43D6D1E}" srcOrd="5" destOrd="0" parTransId="{856EFA81-5ECF-4D6F-A8FF-5EA95BCEAF47}" sibTransId="{7A5DD433-F8FE-43BF-B663-090CAB808284}"/>
    <dgm:cxn modelId="{FC96EF33-F0CD-420E-9A7B-30F9B6896026}" srcId="{61344293-A1DE-4EC5-9A38-FAB9B9B4968C}" destId="{F4D98294-6926-4BC8-9678-4AE0179FD98D}" srcOrd="1" destOrd="0" parTransId="{A14163C1-0CF1-4D38-B620-EB744E35794C}" sibTransId="{3796F5A7-8CBE-40D5-9D1D-9C0979F64A9C}"/>
    <dgm:cxn modelId="{72C78C39-D2FD-4657-A685-C850D72D9035}" srcId="{61344293-A1DE-4EC5-9A38-FAB9B9B4968C}" destId="{1FA03D0B-431E-4552-972E-930F5F39D8D4}" srcOrd="0" destOrd="0" parTransId="{DCA24973-8AA7-41B9-9B6A-AC4F09257488}" sibTransId="{7A188E71-997C-494E-B9C2-BAD4C716D4A0}"/>
    <dgm:cxn modelId="{A9CD8E45-8868-446C-87E7-FD9639311884}" type="presOf" srcId="{CBCE7A0C-1162-4DD8-8348-0E467EC325E0}" destId="{CF187C55-D274-4C80-A81A-7C74892EF144}" srcOrd="0" destOrd="0" presId="urn:microsoft.com/office/officeart/2008/layout/LinedList"/>
    <dgm:cxn modelId="{6F74CE48-579E-431D-9583-58A5F2ED3C85}" srcId="{61344293-A1DE-4EC5-9A38-FAB9B9B4968C}" destId="{F26DE089-A9FD-4546-96AF-71432FD40C75}" srcOrd="2" destOrd="0" parTransId="{1A63B470-973A-4426-A553-6A92D4588D20}" sibTransId="{F05992B1-9FD4-41E0-8709-1F3CDB8109B3}"/>
    <dgm:cxn modelId="{33D50369-788E-49A7-8974-C3AD880B79B4}" type="presOf" srcId="{61344293-A1DE-4EC5-9A38-FAB9B9B4968C}" destId="{16C4A9B8-6EFE-4EE6-A024-B6B528189985}" srcOrd="0" destOrd="0" presId="urn:microsoft.com/office/officeart/2008/layout/LinedList"/>
    <dgm:cxn modelId="{7F5EA755-5397-447E-8563-35AA830B062F}" type="presOf" srcId="{F26DE089-A9FD-4546-96AF-71432FD40C75}" destId="{4115A148-7C9F-4251-95F8-2A051B52D5AC}" srcOrd="0" destOrd="0" presId="urn:microsoft.com/office/officeart/2008/layout/LinedList"/>
    <dgm:cxn modelId="{019B2B88-52C0-44DC-A31D-EB539DDD5F9C}" type="presOf" srcId="{F4D98294-6926-4BC8-9678-4AE0179FD98D}" destId="{BB3D9FB9-476E-49C0-B80D-9BE2F7650722}" srcOrd="0" destOrd="0" presId="urn:microsoft.com/office/officeart/2008/layout/LinedList"/>
    <dgm:cxn modelId="{6A2EA8A9-EBEF-48E7-B9F2-7CB1FDE358E5}" type="presOf" srcId="{390B9C77-7995-4357-AF04-9565041C9BF1}" destId="{6D455BFA-CC98-472A-BB95-E26F8322A529}" srcOrd="0" destOrd="0" presId="urn:microsoft.com/office/officeart/2008/layout/LinedList"/>
    <dgm:cxn modelId="{8E1C14AC-2079-4A12-AF3E-1349383E49D1}" type="presOf" srcId="{141B5341-4F8F-4B74-854E-A5FBA43D6D1E}" destId="{733AD6BA-9EF6-487F-AE39-A6AB87079B67}" srcOrd="0" destOrd="0" presId="urn:microsoft.com/office/officeart/2008/layout/LinedList"/>
    <dgm:cxn modelId="{97F1CCC4-1B19-4070-8C49-D818B7D503A3}" srcId="{61344293-A1DE-4EC5-9A38-FAB9B9B4968C}" destId="{CBCE7A0C-1162-4DD8-8348-0E467EC325E0}" srcOrd="3" destOrd="0" parTransId="{041D4F31-93BC-4168-A092-8AACF0FAE0A1}" sibTransId="{932E490C-516F-4D6F-9F44-B7FE8A9CCDAD}"/>
    <dgm:cxn modelId="{9DD076D9-AC81-439C-A348-2FB3AC572D0A}" type="presOf" srcId="{1FA03D0B-431E-4552-972E-930F5F39D8D4}" destId="{FC9D7768-4563-493E-B454-DDCFD4BDB902}" srcOrd="0" destOrd="0" presId="urn:microsoft.com/office/officeart/2008/layout/LinedList"/>
    <dgm:cxn modelId="{77DD7C31-63B6-4C01-8761-9C15C8F9BD45}" type="presParOf" srcId="{16C4A9B8-6EFE-4EE6-A024-B6B528189985}" destId="{BB10B3FE-71B2-44C4-9881-9B1B6C4ED30A}" srcOrd="0" destOrd="0" presId="urn:microsoft.com/office/officeart/2008/layout/LinedList"/>
    <dgm:cxn modelId="{5796BB8F-5EC0-4417-999B-DAFF62576680}" type="presParOf" srcId="{16C4A9B8-6EFE-4EE6-A024-B6B528189985}" destId="{963CAB5B-C43A-4ACF-989E-11E2303E77FD}" srcOrd="1" destOrd="0" presId="urn:microsoft.com/office/officeart/2008/layout/LinedList"/>
    <dgm:cxn modelId="{C9007472-206A-4E90-B7D8-3FA684009B81}" type="presParOf" srcId="{963CAB5B-C43A-4ACF-989E-11E2303E77FD}" destId="{FC9D7768-4563-493E-B454-DDCFD4BDB902}" srcOrd="0" destOrd="0" presId="urn:microsoft.com/office/officeart/2008/layout/LinedList"/>
    <dgm:cxn modelId="{A9311CA7-45EE-4330-9BDE-FAE31D1D7299}" type="presParOf" srcId="{963CAB5B-C43A-4ACF-989E-11E2303E77FD}" destId="{AD1CF356-254A-496B-8B30-7E65A8D385E9}" srcOrd="1" destOrd="0" presId="urn:microsoft.com/office/officeart/2008/layout/LinedList"/>
    <dgm:cxn modelId="{4B6BE807-7046-4E96-B9F0-22CA025E5033}" type="presParOf" srcId="{16C4A9B8-6EFE-4EE6-A024-B6B528189985}" destId="{DF0B91BF-B4CA-4353-8D74-953111AFF567}" srcOrd="2" destOrd="0" presId="urn:microsoft.com/office/officeart/2008/layout/LinedList"/>
    <dgm:cxn modelId="{44C69DC1-1671-45B6-AAB0-B2A7357B0997}" type="presParOf" srcId="{16C4A9B8-6EFE-4EE6-A024-B6B528189985}" destId="{A98FBA0E-0CB2-4998-B8F8-C375C5C16B25}" srcOrd="3" destOrd="0" presId="urn:microsoft.com/office/officeart/2008/layout/LinedList"/>
    <dgm:cxn modelId="{ECD958D5-5D62-44E3-AAF8-8DC03FDF0F62}" type="presParOf" srcId="{A98FBA0E-0CB2-4998-B8F8-C375C5C16B25}" destId="{BB3D9FB9-476E-49C0-B80D-9BE2F7650722}" srcOrd="0" destOrd="0" presId="urn:microsoft.com/office/officeart/2008/layout/LinedList"/>
    <dgm:cxn modelId="{16AACF43-8FAF-466C-B78E-67214FEED475}" type="presParOf" srcId="{A98FBA0E-0CB2-4998-B8F8-C375C5C16B25}" destId="{D99806E3-20C1-4E7F-8374-0210A0C1A8AE}" srcOrd="1" destOrd="0" presId="urn:microsoft.com/office/officeart/2008/layout/LinedList"/>
    <dgm:cxn modelId="{301BE242-ADF5-4BC9-81ED-1DB255CB30EB}" type="presParOf" srcId="{16C4A9B8-6EFE-4EE6-A024-B6B528189985}" destId="{95001912-062E-4B5A-8EC6-8187415768D3}" srcOrd="4" destOrd="0" presId="urn:microsoft.com/office/officeart/2008/layout/LinedList"/>
    <dgm:cxn modelId="{90333F6C-A180-4746-BE38-B4504BB7E6DF}" type="presParOf" srcId="{16C4A9B8-6EFE-4EE6-A024-B6B528189985}" destId="{B3003E84-12F6-4FAE-BACB-0A89DBED0137}" srcOrd="5" destOrd="0" presId="urn:microsoft.com/office/officeart/2008/layout/LinedList"/>
    <dgm:cxn modelId="{944502BC-9C91-483D-A001-15AADFAB98A3}" type="presParOf" srcId="{B3003E84-12F6-4FAE-BACB-0A89DBED0137}" destId="{4115A148-7C9F-4251-95F8-2A051B52D5AC}" srcOrd="0" destOrd="0" presId="urn:microsoft.com/office/officeart/2008/layout/LinedList"/>
    <dgm:cxn modelId="{37FB537E-FD0E-48CC-BD7C-88C9DEEA36A9}" type="presParOf" srcId="{B3003E84-12F6-4FAE-BACB-0A89DBED0137}" destId="{394814FA-CDAF-4CC8-8109-62E7A5FA331D}" srcOrd="1" destOrd="0" presId="urn:microsoft.com/office/officeart/2008/layout/LinedList"/>
    <dgm:cxn modelId="{F5B15186-2A7A-49FB-9356-C83EC97A9FD6}" type="presParOf" srcId="{16C4A9B8-6EFE-4EE6-A024-B6B528189985}" destId="{1D5B3A02-00A6-473F-B5E2-9397402134CE}" srcOrd="6" destOrd="0" presId="urn:microsoft.com/office/officeart/2008/layout/LinedList"/>
    <dgm:cxn modelId="{8F7E89ED-28BE-4183-BA13-EEB59BED6605}" type="presParOf" srcId="{16C4A9B8-6EFE-4EE6-A024-B6B528189985}" destId="{CC891E2F-B6BA-495F-9368-4A8F307D8BC8}" srcOrd="7" destOrd="0" presId="urn:microsoft.com/office/officeart/2008/layout/LinedList"/>
    <dgm:cxn modelId="{3670ABE4-FEA3-4457-820C-C811F517BCB0}" type="presParOf" srcId="{CC891E2F-B6BA-495F-9368-4A8F307D8BC8}" destId="{CF187C55-D274-4C80-A81A-7C74892EF144}" srcOrd="0" destOrd="0" presId="urn:microsoft.com/office/officeart/2008/layout/LinedList"/>
    <dgm:cxn modelId="{E283141D-7B34-47F0-95DD-788E143A2AA4}" type="presParOf" srcId="{CC891E2F-B6BA-495F-9368-4A8F307D8BC8}" destId="{6B0C92B1-B619-46DC-9D61-064133EACD45}" srcOrd="1" destOrd="0" presId="urn:microsoft.com/office/officeart/2008/layout/LinedList"/>
    <dgm:cxn modelId="{1D74B7F3-829D-4904-9BC2-0032F89A6F58}" type="presParOf" srcId="{16C4A9B8-6EFE-4EE6-A024-B6B528189985}" destId="{165A2E05-853A-4796-A4F7-9A222BA428E6}" srcOrd="8" destOrd="0" presId="urn:microsoft.com/office/officeart/2008/layout/LinedList"/>
    <dgm:cxn modelId="{C5860983-C04E-459A-A25C-50947DFAB7EF}" type="presParOf" srcId="{16C4A9B8-6EFE-4EE6-A024-B6B528189985}" destId="{F851A241-F911-4F81-BFE1-7EF44193B511}" srcOrd="9" destOrd="0" presId="urn:microsoft.com/office/officeart/2008/layout/LinedList"/>
    <dgm:cxn modelId="{95173033-9C70-4DDC-B319-342D09E7C1D3}" type="presParOf" srcId="{F851A241-F911-4F81-BFE1-7EF44193B511}" destId="{6D455BFA-CC98-472A-BB95-E26F8322A529}" srcOrd="0" destOrd="0" presId="urn:microsoft.com/office/officeart/2008/layout/LinedList"/>
    <dgm:cxn modelId="{9B63A89C-86FF-4B2D-9C91-3CAB85E3C02E}" type="presParOf" srcId="{F851A241-F911-4F81-BFE1-7EF44193B511}" destId="{6566A669-B31A-4342-B2F2-E8D66C00D8D2}" srcOrd="1" destOrd="0" presId="urn:microsoft.com/office/officeart/2008/layout/LinedList"/>
    <dgm:cxn modelId="{6F8CBB51-77B6-4613-8CEC-7AE340B1D688}" type="presParOf" srcId="{16C4A9B8-6EFE-4EE6-A024-B6B528189985}" destId="{7614DB1E-CC9D-4EDF-AD13-F408C753FE43}" srcOrd="10" destOrd="0" presId="urn:microsoft.com/office/officeart/2008/layout/LinedList"/>
    <dgm:cxn modelId="{E4B17F9C-2970-4AAD-8C70-4C3F1E5527E5}" type="presParOf" srcId="{16C4A9B8-6EFE-4EE6-A024-B6B528189985}" destId="{170ADD95-F712-4A0E-A2F3-94840C73F1E0}" srcOrd="11" destOrd="0" presId="urn:microsoft.com/office/officeart/2008/layout/LinedList"/>
    <dgm:cxn modelId="{ACBEDF12-E4D8-4F3B-9216-5729E93E70FC}" type="presParOf" srcId="{170ADD95-F712-4A0E-A2F3-94840C73F1E0}" destId="{733AD6BA-9EF6-487F-AE39-A6AB87079B67}" srcOrd="0" destOrd="0" presId="urn:microsoft.com/office/officeart/2008/layout/LinedList"/>
    <dgm:cxn modelId="{3569ACE4-3199-49DF-81C9-F16C76A53021}" type="presParOf" srcId="{170ADD95-F712-4A0E-A2F3-94840C73F1E0}" destId="{5F0C84B1-2009-464B-89D6-B9055626610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0B3FE-71B2-44C4-9881-9B1B6C4ED30A}">
      <dsp:nvSpPr>
        <dsp:cNvPr id="0" name=""/>
        <dsp:cNvSpPr/>
      </dsp:nvSpPr>
      <dsp:spPr>
        <a:xfrm>
          <a:off x="0" y="2699"/>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C9D7768-4563-493E-B454-DDCFD4BDB902}">
      <dsp:nvSpPr>
        <dsp:cNvPr id="0" name=""/>
        <dsp:cNvSpPr/>
      </dsp:nvSpPr>
      <dsp:spPr>
        <a:xfrm>
          <a:off x="0" y="2699"/>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1</a:t>
          </a:r>
          <a:r>
            <a:rPr lang="zh-CN" sz="4000" kern="1200" dirty="0"/>
            <a:t>．</a:t>
          </a:r>
          <a:r>
            <a:rPr lang="zh-CN" altLang="en-US" sz="4000" kern="1200" dirty="0"/>
            <a:t>用例图 </a:t>
          </a:r>
          <a:endParaRPr lang="en-US" sz="4000" kern="1200" dirty="0"/>
        </a:p>
      </dsp:txBody>
      <dsp:txXfrm>
        <a:off x="0" y="2699"/>
        <a:ext cx="6267888" cy="920370"/>
      </dsp:txXfrm>
    </dsp:sp>
    <dsp:sp modelId="{DF0B91BF-B4CA-4353-8D74-953111AFF567}">
      <dsp:nvSpPr>
        <dsp:cNvPr id="0" name=""/>
        <dsp:cNvSpPr/>
      </dsp:nvSpPr>
      <dsp:spPr>
        <a:xfrm>
          <a:off x="0" y="923069"/>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B3D9FB9-476E-49C0-B80D-9BE2F7650722}">
      <dsp:nvSpPr>
        <dsp:cNvPr id="0" name=""/>
        <dsp:cNvSpPr/>
      </dsp:nvSpPr>
      <dsp:spPr>
        <a:xfrm>
          <a:off x="0" y="923069"/>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2</a:t>
          </a:r>
          <a:r>
            <a:rPr lang="zh-CN" sz="4000" kern="1200" dirty="0"/>
            <a:t>．</a:t>
          </a:r>
          <a:r>
            <a:rPr lang="zh-CN" altLang="en-US" sz="4000" kern="1200" dirty="0"/>
            <a:t>类图</a:t>
          </a:r>
          <a:endParaRPr lang="en-US" sz="4000" kern="1200" dirty="0"/>
        </a:p>
      </dsp:txBody>
      <dsp:txXfrm>
        <a:off x="0" y="923069"/>
        <a:ext cx="6267888" cy="920370"/>
      </dsp:txXfrm>
    </dsp:sp>
    <dsp:sp modelId="{95001912-062E-4B5A-8EC6-8187415768D3}">
      <dsp:nvSpPr>
        <dsp:cNvPr id="0" name=""/>
        <dsp:cNvSpPr/>
      </dsp:nvSpPr>
      <dsp:spPr>
        <a:xfrm>
          <a:off x="0" y="1843439"/>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115A148-7C9F-4251-95F8-2A051B52D5AC}">
      <dsp:nvSpPr>
        <dsp:cNvPr id="0" name=""/>
        <dsp:cNvSpPr/>
      </dsp:nvSpPr>
      <dsp:spPr>
        <a:xfrm>
          <a:off x="0" y="1843439"/>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3</a:t>
          </a:r>
          <a:r>
            <a:rPr lang="zh-CN" sz="4000" kern="1200" dirty="0"/>
            <a:t>．</a:t>
          </a:r>
          <a:r>
            <a:rPr lang="zh-CN" altLang="en-US" sz="4000" kern="1200" dirty="0"/>
            <a:t>状态图</a:t>
          </a:r>
          <a:endParaRPr lang="en-US" sz="4000" kern="1200" dirty="0"/>
        </a:p>
      </dsp:txBody>
      <dsp:txXfrm>
        <a:off x="0" y="1843439"/>
        <a:ext cx="6267888" cy="920370"/>
      </dsp:txXfrm>
    </dsp:sp>
    <dsp:sp modelId="{1D5B3A02-00A6-473F-B5E2-9397402134CE}">
      <dsp:nvSpPr>
        <dsp:cNvPr id="0" name=""/>
        <dsp:cNvSpPr/>
      </dsp:nvSpPr>
      <dsp:spPr>
        <a:xfrm>
          <a:off x="0" y="2763809"/>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F187C55-D274-4C80-A81A-7C74892EF144}">
      <dsp:nvSpPr>
        <dsp:cNvPr id="0" name=""/>
        <dsp:cNvSpPr/>
      </dsp:nvSpPr>
      <dsp:spPr>
        <a:xfrm>
          <a:off x="0" y="2763810"/>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4</a:t>
          </a:r>
          <a:r>
            <a:rPr lang="zh-CN" sz="4000" kern="1200" dirty="0"/>
            <a:t>．</a:t>
          </a:r>
          <a:r>
            <a:rPr lang="zh-CN" altLang="en-US" sz="4000" kern="1200" dirty="0"/>
            <a:t>顺序图</a:t>
          </a:r>
          <a:endParaRPr lang="en-US" sz="4000" kern="1200" dirty="0"/>
        </a:p>
      </dsp:txBody>
      <dsp:txXfrm>
        <a:off x="0" y="2763810"/>
        <a:ext cx="6267888" cy="920370"/>
      </dsp:txXfrm>
    </dsp:sp>
    <dsp:sp modelId="{165A2E05-853A-4796-A4F7-9A222BA428E6}">
      <dsp:nvSpPr>
        <dsp:cNvPr id="0" name=""/>
        <dsp:cNvSpPr/>
      </dsp:nvSpPr>
      <dsp:spPr>
        <a:xfrm>
          <a:off x="0" y="3684180"/>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455BFA-CC98-472A-BB95-E26F8322A529}">
      <dsp:nvSpPr>
        <dsp:cNvPr id="0" name=""/>
        <dsp:cNvSpPr/>
      </dsp:nvSpPr>
      <dsp:spPr>
        <a:xfrm>
          <a:off x="0" y="3684180"/>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5</a:t>
          </a:r>
          <a:r>
            <a:rPr lang="zh-CN" sz="4000" kern="1200" dirty="0"/>
            <a:t>．</a:t>
          </a:r>
          <a:r>
            <a:rPr lang="zh-CN" altLang="en-US" sz="4000" kern="1200" dirty="0"/>
            <a:t>协作图</a:t>
          </a:r>
          <a:endParaRPr lang="en-US" sz="4000" kern="1200" dirty="0"/>
        </a:p>
      </dsp:txBody>
      <dsp:txXfrm>
        <a:off x="0" y="3684180"/>
        <a:ext cx="6267888" cy="920370"/>
      </dsp:txXfrm>
    </dsp:sp>
    <dsp:sp modelId="{7614DB1E-CC9D-4EDF-AD13-F408C753FE43}">
      <dsp:nvSpPr>
        <dsp:cNvPr id="0" name=""/>
        <dsp:cNvSpPr/>
      </dsp:nvSpPr>
      <dsp:spPr>
        <a:xfrm>
          <a:off x="0" y="4604550"/>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33AD6BA-9EF6-487F-AE39-A6AB87079B67}">
      <dsp:nvSpPr>
        <dsp:cNvPr id="0" name=""/>
        <dsp:cNvSpPr/>
      </dsp:nvSpPr>
      <dsp:spPr>
        <a:xfrm>
          <a:off x="0" y="4604550"/>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6</a:t>
          </a:r>
          <a:r>
            <a:rPr lang="zh-CN" sz="4000" kern="1200" dirty="0"/>
            <a:t>．</a:t>
          </a:r>
          <a:r>
            <a:rPr lang="zh-CN" altLang="en-US" sz="4000" kern="1200" dirty="0"/>
            <a:t>部署图</a:t>
          </a:r>
          <a:endParaRPr lang="en-US" sz="4000" kern="1200" dirty="0"/>
        </a:p>
      </dsp:txBody>
      <dsp:txXfrm>
        <a:off x="0" y="4604550"/>
        <a:ext cx="6267888" cy="92037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2ACD8-9D28-445F-BAFE-92DA3311E912}" type="datetimeFigureOut">
              <a:rPr lang="zh-CN" altLang="en-US" smtClean="0"/>
              <a:pPr/>
              <a:t>2017/11/17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95241-9A56-403A-B917-C50E8DA6F1E5}" type="slidenum">
              <a:rPr lang="zh-CN" altLang="en-US" smtClean="0"/>
              <a:pPr/>
              <a:t>‹#›</a:t>
            </a:fld>
            <a:endParaRPr lang="zh-CN" altLang="en-US"/>
          </a:p>
        </p:txBody>
      </p:sp>
    </p:spTree>
    <p:extLst>
      <p:ext uri="{BB962C8B-B14F-4D97-AF65-F5344CB8AC3E}">
        <p14:creationId xmlns:p14="http://schemas.microsoft.com/office/powerpoint/2010/main" val="4201606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11/17/2017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11/17/2017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11/17/2017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11/17/2017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11/17/2017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blog.csdn.net/jiuqiyuliang/article/details/8552956" TargetMode="External"/><Relationship Id="rId2" Type="http://schemas.openxmlformats.org/officeDocument/2006/relationships/hyperlink" Target="https://www.ibm.com/developerworks/rational/library/769.html"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CBC26-BCC2-4455-AAF6-E0DADAD90334}"/>
              </a:ext>
            </a:extLst>
          </p:cNvPr>
          <p:cNvSpPr>
            <a:spLocks noGrp="1"/>
          </p:cNvSpPr>
          <p:nvPr>
            <p:ph type="ctrTitle"/>
          </p:nvPr>
        </p:nvSpPr>
        <p:spPr>
          <a:xfrm>
            <a:off x="828068" y="614281"/>
            <a:ext cx="10572000" cy="2971051"/>
          </a:xfrm>
        </p:spPr>
        <p:txBody>
          <a:bodyPr/>
          <a:lstStyle/>
          <a:p>
            <a:pPr algn="ctr"/>
            <a:r>
              <a:rPr lang="en-US" altLang="zh-CN" dirty="0"/>
              <a:t> </a:t>
            </a:r>
            <a:r>
              <a:rPr lang="en-US" altLang="zh-CN" sz="9600" dirty="0"/>
              <a:t>UML</a:t>
            </a:r>
            <a:r>
              <a:rPr lang="zh-CN" altLang="en-US" sz="9600" dirty="0"/>
              <a:t>基础</a:t>
            </a:r>
            <a:r>
              <a:rPr lang="en-US" altLang="zh-CN" sz="9600" dirty="0"/>
              <a:t>Ⅰ</a:t>
            </a:r>
            <a:r>
              <a:rPr lang="en-US" altLang="zh-CN" dirty="0"/>
              <a:t>	</a:t>
            </a:r>
            <a:endParaRPr lang="zh-CN" altLang="en-US" dirty="0"/>
          </a:p>
        </p:txBody>
      </p:sp>
      <p:sp>
        <p:nvSpPr>
          <p:cNvPr id="3" name="副标题 2">
            <a:extLst>
              <a:ext uri="{FF2B5EF4-FFF2-40B4-BE49-F238E27FC236}">
                <a16:creationId xmlns:a16="http://schemas.microsoft.com/office/drawing/2014/main" id="{F79290E5-D6EA-4C55-91E4-864E78CD1D53}"/>
              </a:ext>
            </a:extLst>
          </p:cNvPr>
          <p:cNvSpPr>
            <a:spLocks noGrp="1"/>
          </p:cNvSpPr>
          <p:nvPr>
            <p:ph type="subTitle" idx="1"/>
          </p:nvPr>
        </p:nvSpPr>
        <p:spPr>
          <a:xfrm>
            <a:off x="2573080" y="5220586"/>
            <a:ext cx="6847366" cy="1267552"/>
          </a:xfrm>
        </p:spPr>
        <p:txBody>
          <a:bodyPr>
            <a:normAutofit/>
          </a:bodyPr>
          <a:lstStyle/>
          <a:p>
            <a:pPr algn="ctr"/>
            <a:r>
              <a:rPr lang="zh-CN" altLang="en-US" sz="2000" dirty="0">
                <a:latin typeface="+mn-ea"/>
              </a:rPr>
              <a:t>小组：</a:t>
            </a:r>
            <a:r>
              <a:rPr lang="en-US" altLang="zh-CN" sz="2000" dirty="0">
                <a:latin typeface="+mn-ea"/>
              </a:rPr>
              <a:t>PRD-G24</a:t>
            </a:r>
          </a:p>
          <a:p>
            <a:pPr algn="ctr"/>
            <a:r>
              <a:rPr lang="zh-CN" altLang="en-US" sz="2000" dirty="0">
                <a:latin typeface="+mn-ea"/>
              </a:rPr>
              <a:t>小组成员：童威男（组长）、黄栋材、冯涛、徐鹏、陈泓见</a:t>
            </a:r>
            <a:endParaRPr lang="en-US" altLang="zh-CN" sz="2000" dirty="0">
              <a:latin typeface="+mn-ea"/>
            </a:endParaRPr>
          </a:p>
          <a:p>
            <a:pPr algn="ctr"/>
            <a:endParaRPr lang="zh-CN" altLang="en-US" dirty="0"/>
          </a:p>
        </p:txBody>
      </p:sp>
      <p:pic>
        <p:nvPicPr>
          <p:cNvPr id="2050" name="Picture 2" descr="C:\Users\Administrator\Desktop\d\软件需求分析\logoG24_副本.png"/>
          <p:cNvPicPr>
            <a:picLocks noChangeAspect="1" noChangeArrowheads="1"/>
          </p:cNvPicPr>
          <p:nvPr/>
        </p:nvPicPr>
        <p:blipFill>
          <a:blip r:embed="rId2"/>
          <a:srcRect/>
          <a:stretch>
            <a:fillRect/>
          </a:stretch>
        </p:blipFill>
        <p:spPr bwMode="auto">
          <a:xfrm>
            <a:off x="10575582" y="1"/>
            <a:ext cx="1616418" cy="1729945"/>
          </a:xfrm>
          <a:prstGeom prst="rect">
            <a:avLst/>
          </a:prstGeom>
          <a:noFill/>
        </p:spPr>
      </p:pic>
    </p:spTree>
    <p:extLst>
      <p:ext uri="{BB962C8B-B14F-4D97-AF65-F5344CB8AC3E}">
        <p14:creationId xmlns:p14="http://schemas.microsoft.com/office/powerpoint/2010/main" val="180623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D41F4-5EA9-4288-9F6B-AC877256EC40}"/>
              </a:ext>
            </a:extLst>
          </p:cNvPr>
          <p:cNvSpPr>
            <a:spLocks noGrp="1"/>
          </p:cNvSpPr>
          <p:nvPr>
            <p:ph type="title"/>
          </p:nvPr>
        </p:nvSpPr>
        <p:spPr>
          <a:xfrm>
            <a:off x="497126" y="566776"/>
            <a:ext cx="6315629" cy="970450"/>
          </a:xfrm>
        </p:spPr>
        <p:txBody>
          <a:bodyPr/>
          <a:lstStyle/>
          <a:p>
            <a:r>
              <a:rPr lang="zh-CN" altLang="en-US" sz="4400" dirty="0"/>
              <a:t>类图（</a:t>
            </a:r>
            <a:r>
              <a:rPr lang="en-US" altLang="zh-CN" sz="4400" dirty="0"/>
              <a:t>Class Diagram</a:t>
            </a:r>
            <a:r>
              <a:rPr lang="zh-CN" altLang="en-US" sz="4400" dirty="0"/>
              <a:t>）</a:t>
            </a:r>
          </a:p>
        </p:txBody>
      </p:sp>
      <p:sp>
        <p:nvSpPr>
          <p:cNvPr id="3" name="矩形 2">
            <a:extLst>
              <a:ext uri="{FF2B5EF4-FFF2-40B4-BE49-F238E27FC236}">
                <a16:creationId xmlns:a16="http://schemas.microsoft.com/office/drawing/2014/main" id="{577AADDD-496B-4A3B-B466-7873290EC238}"/>
              </a:ext>
            </a:extLst>
          </p:cNvPr>
          <p:cNvSpPr/>
          <p:nvPr/>
        </p:nvSpPr>
        <p:spPr>
          <a:xfrm>
            <a:off x="357351" y="2412153"/>
            <a:ext cx="10342180" cy="461665"/>
          </a:xfrm>
          <a:prstGeom prst="rect">
            <a:avLst/>
          </a:prstGeom>
        </p:spPr>
        <p:txBody>
          <a:bodyPr wrap="square">
            <a:spAutoFit/>
          </a:bodyPr>
          <a:lstStyle/>
          <a:p>
            <a:r>
              <a:rPr lang="en-US" altLang="zh-CN" sz="2400" dirty="0"/>
              <a:t>【</a:t>
            </a:r>
            <a:r>
              <a:rPr lang="zh-CN" altLang="en-US" sz="2400" dirty="0"/>
              <a:t>概念</a:t>
            </a:r>
            <a:r>
              <a:rPr lang="en-US" altLang="zh-CN" sz="2400" dirty="0"/>
              <a:t>】</a:t>
            </a:r>
            <a:r>
              <a:rPr lang="zh-CN" altLang="en-US" sz="2400" dirty="0"/>
              <a:t>显示系统的静态结构，表示不同的实体是如何相关联的</a:t>
            </a:r>
          </a:p>
        </p:txBody>
      </p:sp>
      <p:sp>
        <p:nvSpPr>
          <p:cNvPr id="4" name="矩形 3">
            <a:extLst>
              <a:ext uri="{FF2B5EF4-FFF2-40B4-BE49-F238E27FC236}">
                <a16:creationId xmlns:a16="http://schemas.microsoft.com/office/drawing/2014/main" id="{5BBF53CE-590B-4A01-8AA6-93DAB9AD1B67}"/>
              </a:ext>
            </a:extLst>
          </p:cNvPr>
          <p:cNvSpPr/>
          <p:nvPr/>
        </p:nvSpPr>
        <p:spPr>
          <a:xfrm>
            <a:off x="357351" y="3055148"/>
            <a:ext cx="3262432" cy="461665"/>
          </a:xfrm>
          <a:prstGeom prst="rect">
            <a:avLst/>
          </a:prstGeom>
        </p:spPr>
        <p:txBody>
          <a:bodyPr wrap="none">
            <a:spAutoFit/>
          </a:bodyPr>
          <a:lstStyle/>
          <a:p>
            <a:r>
              <a:rPr lang="en-US" altLang="zh-CN" sz="2400" dirty="0"/>
              <a:t>【</a:t>
            </a:r>
            <a:r>
              <a:rPr lang="zh-CN" altLang="en-US" sz="2400" dirty="0"/>
              <a:t>描述方式</a:t>
            </a:r>
            <a:r>
              <a:rPr lang="en-US" altLang="zh-CN" sz="2400" dirty="0"/>
              <a:t>】</a:t>
            </a:r>
            <a:r>
              <a:rPr lang="zh-CN" altLang="en-US" sz="2400" dirty="0"/>
              <a:t>三个矩形</a:t>
            </a:r>
          </a:p>
        </p:txBody>
      </p:sp>
      <p:sp>
        <p:nvSpPr>
          <p:cNvPr id="5" name="矩形 4">
            <a:extLst>
              <a:ext uri="{FF2B5EF4-FFF2-40B4-BE49-F238E27FC236}">
                <a16:creationId xmlns:a16="http://schemas.microsoft.com/office/drawing/2014/main" id="{F499F232-0FB0-4416-A5E2-15F2BF7D81B3}"/>
              </a:ext>
            </a:extLst>
          </p:cNvPr>
          <p:cNvSpPr/>
          <p:nvPr/>
        </p:nvSpPr>
        <p:spPr>
          <a:xfrm>
            <a:off x="497126" y="5289144"/>
            <a:ext cx="8639504" cy="830997"/>
          </a:xfrm>
          <a:prstGeom prst="rect">
            <a:avLst/>
          </a:prstGeom>
        </p:spPr>
        <p:txBody>
          <a:bodyPr wrap="square">
            <a:spAutoFit/>
          </a:bodyPr>
          <a:lstStyle/>
          <a:p>
            <a:r>
              <a:rPr lang="en-US" altLang="zh-CN" sz="2400" dirty="0"/>
              <a:t>【</a:t>
            </a:r>
            <a:r>
              <a:rPr lang="zh-CN" altLang="en-US" sz="2400" dirty="0"/>
              <a:t>目的</a:t>
            </a:r>
            <a:r>
              <a:rPr lang="en-US" altLang="zh-CN" sz="2400" dirty="0"/>
              <a:t>】</a:t>
            </a:r>
            <a:r>
              <a:rPr lang="zh-CN" altLang="en-US" sz="2400" dirty="0"/>
              <a:t>表示一个逻辑类或实现类，逻辑类通常是用户的业务所涉及的事物；实现类是程序员处理的实体</a:t>
            </a:r>
          </a:p>
        </p:txBody>
      </p:sp>
      <p:pic>
        <p:nvPicPr>
          <p:cNvPr id="7" name="图片 6">
            <a:extLst>
              <a:ext uri="{FF2B5EF4-FFF2-40B4-BE49-F238E27FC236}">
                <a16:creationId xmlns:a16="http://schemas.microsoft.com/office/drawing/2014/main" id="{7DEBCEA1-1A70-4736-AFA8-3F3E9F6BC350}"/>
              </a:ext>
            </a:extLst>
          </p:cNvPr>
          <p:cNvPicPr>
            <a:picLocks noChangeAspect="1"/>
          </p:cNvPicPr>
          <p:nvPr/>
        </p:nvPicPr>
        <p:blipFill>
          <a:blip r:embed="rId2"/>
          <a:stretch>
            <a:fillRect/>
          </a:stretch>
        </p:blipFill>
        <p:spPr>
          <a:xfrm>
            <a:off x="3885378" y="2869794"/>
            <a:ext cx="3286125" cy="2419350"/>
          </a:xfrm>
          <a:prstGeom prst="rect">
            <a:avLst/>
          </a:prstGeom>
        </p:spPr>
      </p:pic>
      <p:sp>
        <p:nvSpPr>
          <p:cNvPr id="8" name="矩形 7">
            <a:extLst>
              <a:ext uri="{FF2B5EF4-FFF2-40B4-BE49-F238E27FC236}">
                <a16:creationId xmlns:a16="http://schemas.microsoft.com/office/drawing/2014/main" id="{5BBF53CE-590B-4A01-8AA6-93DAB9AD1B67}"/>
              </a:ext>
            </a:extLst>
          </p:cNvPr>
          <p:cNvSpPr/>
          <p:nvPr/>
        </p:nvSpPr>
        <p:spPr>
          <a:xfrm>
            <a:off x="7505414" y="2910267"/>
            <a:ext cx="3687384" cy="369332"/>
          </a:xfrm>
          <a:prstGeom prst="rect">
            <a:avLst/>
          </a:prstGeom>
        </p:spPr>
        <p:txBody>
          <a:bodyPr wrap="square">
            <a:spAutoFit/>
          </a:bodyPr>
          <a:lstStyle/>
          <a:p>
            <a:r>
              <a:rPr lang="zh-CN" altLang="en-US" dirty="0"/>
              <a:t>类名：和其他类区分的名称</a:t>
            </a:r>
          </a:p>
        </p:txBody>
      </p:sp>
      <p:sp>
        <p:nvSpPr>
          <p:cNvPr id="9" name="矩形 8">
            <a:extLst>
              <a:ext uri="{FF2B5EF4-FFF2-40B4-BE49-F238E27FC236}">
                <a16:creationId xmlns:a16="http://schemas.microsoft.com/office/drawing/2014/main" id="{5BBF53CE-590B-4A01-8AA6-93DAB9AD1B67}"/>
              </a:ext>
            </a:extLst>
          </p:cNvPr>
          <p:cNvSpPr/>
          <p:nvPr/>
        </p:nvSpPr>
        <p:spPr>
          <a:xfrm>
            <a:off x="7505414" y="3617804"/>
            <a:ext cx="3416320" cy="369332"/>
          </a:xfrm>
          <a:prstGeom prst="rect">
            <a:avLst/>
          </a:prstGeom>
        </p:spPr>
        <p:txBody>
          <a:bodyPr wrap="none">
            <a:spAutoFit/>
          </a:bodyPr>
          <a:lstStyle/>
          <a:p>
            <a:r>
              <a:rPr lang="zh-CN" altLang="en-US" dirty="0"/>
              <a:t>属性：类在系统中所具有的特性</a:t>
            </a:r>
          </a:p>
        </p:txBody>
      </p:sp>
      <p:sp>
        <p:nvSpPr>
          <p:cNvPr id="10" name="矩形 9">
            <a:extLst>
              <a:ext uri="{FF2B5EF4-FFF2-40B4-BE49-F238E27FC236}">
                <a16:creationId xmlns:a16="http://schemas.microsoft.com/office/drawing/2014/main" id="{5BBF53CE-590B-4A01-8AA6-93DAB9AD1B67}"/>
              </a:ext>
            </a:extLst>
          </p:cNvPr>
          <p:cNvSpPr/>
          <p:nvPr/>
        </p:nvSpPr>
        <p:spPr>
          <a:xfrm>
            <a:off x="7505414" y="4444777"/>
            <a:ext cx="3185487" cy="369332"/>
          </a:xfrm>
          <a:prstGeom prst="rect">
            <a:avLst/>
          </a:prstGeom>
        </p:spPr>
        <p:txBody>
          <a:bodyPr wrap="none">
            <a:spAutoFit/>
          </a:bodyPr>
          <a:lstStyle/>
          <a:p>
            <a:r>
              <a:rPr lang="zh-CN" altLang="en-US" dirty="0"/>
              <a:t>操作：此类对象所能做的事务</a:t>
            </a:r>
          </a:p>
        </p:txBody>
      </p:sp>
    </p:spTree>
    <p:extLst>
      <p:ext uri="{BB962C8B-B14F-4D97-AF65-F5344CB8AC3E}">
        <p14:creationId xmlns:p14="http://schemas.microsoft.com/office/powerpoint/2010/main" val="181293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D556F-68A6-44D3-BCB0-25E249FFA273}"/>
              </a:ext>
            </a:extLst>
          </p:cNvPr>
          <p:cNvSpPr>
            <a:spLocks noGrp="1"/>
          </p:cNvSpPr>
          <p:nvPr>
            <p:ph type="title"/>
          </p:nvPr>
        </p:nvSpPr>
        <p:spPr/>
        <p:txBody>
          <a:bodyPr/>
          <a:lstStyle/>
          <a:p>
            <a:r>
              <a:rPr lang="zh-CN" altLang="en-US" dirty="0"/>
              <a:t>类图</a:t>
            </a:r>
            <a:r>
              <a:rPr lang="en-US" altLang="zh-CN" dirty="0"/>
              <a:t>——</a:t>
            </a:r>
            <a:r>
              <a:rPr lang="zh-CN" altLang="en-US" dirty="0"/>
              <a:t>关联关系</a:t>
            </a:r>
          </a:p>
        </p:txBody>
      </p:sp>
      <p:pic>
        <p:nvPicPr>
          <p:cNvPr id="4" name="内容占位符 3">
            <a:extLst>
              <a:ext uri="{FF2B5EF4-FFF2-40B4-BE49-F238E27FC236}">
                <a16:creationId xmlns:a16="http://schemas.microsoft.com/office/drawing/2014/main" id="{B320343D-EDD2-4983-A012-61D1A140A74C}"/>
              </a:ext>
            </a:extLst>
          </p:cNvPr>
          <p:cNvPicPr>
            <a:picLocks noGrp="1" noChangeAspect="1"/>
          </p:cNvPicPr>
          <p:nvPr>
            <p:ph idx="1"/>
          </p:nvPr>
        </p:nvPicPr>
        <p:blipFill>
          <a:blip r:embed="rId2"/>
          <a:stretch>
            <a:fillRect/>
          </a:stretch>
        </p:blipFill>
        <p:spPr>
          <a:xfrm>
            <a:off x="977626" y="4313922"/>
            <a:ext cx="7419975" cy="1619250"/>
          </a:xfrm>
          <a:prstGeom prst="rect">
            <a:avLst/>
          </a:prstGeom>
        </p:spPr>
      </p:pic>
      <p:sp>
        <p:nvSpPr>
          <p:cNvPr id="5" name="矩形 4">
            <a:extLst>
              <a:ext uri="{FF2B5EF4-FFF2-40B4-BE49-F238E27FC236}">
                <a16:creationId xmlns:a16="http://schemas.microsoft.com/office/drawing/2014/main" id="{0B7DE453-E1D4-459C-8160-D78BDD504031}"/>
              </a:ext>
            </a:extLst>
          </p:cNvPr>
          <p:cNvSpPr/>
          <p:nvPr/>
        </p:nvSpPr>
        <p:spPr>
          <a:xfrm>
            <a:off x="720309" y="2438878"/>
            <a:ext cx="10751380" cy="1200329"/>
          </a:xfrm>
          <a:prstGeom prst="rect">
            <a:avLst/>
          </a:prstGeom>
        </p:spPr>
        <p:txBody>
          <a:bodyPr wrap="square">
            <a:spAutoFit/>
          </a:bodyPr>
          <a:lstStyle/>
          <a:p>
            <a:r>
              <a:rPr lang="en-US" altLang="zh-CN" sz="2400" dirty="0"/>
              <a:t>【</a:t>
            </a:r>
            <a:r>
              <a:rPr lang="zh-CN" altLang="en-US" sz="2400" dirty="0"/>
              <a:t>关联关系</a:t>
            </a:r>
            <a:r>
              <a:rPr lang="en-US" altLang="zh-CN" sz="2400" dirty="0"/>
              <a:t>】</a:t>
            </a:r>
            <a:r>
              <a:rPr lang="zh-CN" altLang="en-US" sz="2400" dirty="0"/>
              <a:t>：是一种拥有的关系</a:t>
            </a:r>
            <a:r>
              <a:rPr lang="en-US" altLang="zh-CN" sz="2400" dirty="0">
                <a:solidFill>
                  <a:srgbClr val="FF0000"/>
                </a:solidFill>
              </a:rPr>
              <a:t>, </a:t>
            </a:r>
            <a:r>
              <a:rPr lang="zh-CN" altLang="en-US" sz="2400" dirty="0"/>
              <a:t>它使一个类知道另一个类的属性和方法</a:t>
            </a:r>
            <a:endParaRPr lang="en-US" altLang="zh-CN" sz="2400" dirty="0"/>
          </a:p>
          <a:p>
            <a:r>
              <a:rPr lang="en-US" altLang="zh-CN" sz="2400" dirty="0"/>
              <a:t>【</a:t>
            </a:r>
            <a:r>
              <a:rPr lang="zh-CN" altLang="en-US" sz="2400" dirty="0"/>
              <a:t>代码体现</a:t>
            </a:r>
            <a:r>
              <a:rPr lang="en-US" altLang="zh-CN" sz="2400" dirty="0"/>
              <a:t>】</a:t>
            </a:r>
            <a:r>
              <a:rPr lang="zh-CN" altLang="en-US" sz="2400" dirty="0"/>
              <a:t>：成员变量</a:t>
            </a:r>
            <a:endParaRPr lang="en-US" altLang="zh-CN" sz="2400" dirty="0"/>
          </a:p>
          <a:p>
            <a:r>
              <a:rPr lang="en-US" altLang="zh-CN" sz="2400" dirty="0"/>
              <a:t>【</a:t>
            </a:r>
            <a:r>
              <a:rPr lang="zh-CN" altLang="en-US" sz="2400" dirty="0"/>
              <a:t>箭头及指向</a:t>
            </a:r>
            <a:r>
              <a:rPr lang="en-US" altLang="zh-CN" sz="2400" dirty="0"/>
              <a:t>】</a:t>
            </a:r>
            <a:r>
              <a:rPr lang="zh-CN" altLang="en-US" sz="2400" dirty="0"/>
              <a:t>：带普通箭头（或实心三角形箭头）的实心线，指向被拥有者</a:t>
            </a:r>
          </a:p>
        </p:txBody>
      </p:sp>
    </p:spTree>
    <p:extLst>
      <p:ext uri="{BB962C8B-B14F-4D97-AF65-F5344CB8AC3E}">
        <p14:creationId xmlns:p14="http://schemas.microsoft.com/office/powerpoint/2010/main" val="3682419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C4467-A81B-4C71-84BD-247D14A72600}"/>
              </a:ext>
            </a:extLst>
          </p:cNvPr>
          <p:cNvSpPr>
            <a:spLocks noGrp="1"/>
          </p:cNvSpPr>
          <p:nvPr>
            <p:ph type="title"/>
          </p:nvPr>
        </p:nvSpPr>
        <p:spPr/>
        <p:txBody>
          <a:bodyPr/>
          <a:lstStyle/>
          <a:p>
            <a:r>
              <a:rPr lang="zh-CN" altLang="en-US" sz="4400" dirty="0"/>
              <a:t>类图</a:t>
            </a:r>
            <a:r>
              <a:rPr lang="en-US" altLang="zh-CN" sz="4400" dirty="0"/>
              <a:t>——</a:t>
            </a:r>
            <a:r>
              <a:rPr lang="zh-CN" altLang="en-US" sz="4400" dirty="0"/>
              <a:t>聚合</a:t>
            </a:r>
          </a:p>
        </p:txBody>
      </p:sp>
      <p:sp>
        <p:nvSpPr>
          <p:cNvPr id="3" name="内容占位符 2">
            <a:extLst>
              <a:ext uri="{FF2B5EF4-FFF2-40B4-BE49-F238E27FC236}">
                <a16:creationId xmlns:a16="http://schemas.microsoft.com/office/drawing/2014/main" id="{133D2DFE-C8A1-4EA4-BA1A-11F6F3910F7A}"/>
              </a:ext>
            </a:extLst>
          </p:cNvPr>
          <p:cNvSpPr>
            <a:spLocks noGrp="1"/>
          </p:cNvSpPr>
          <p:nvPr>
            <p:ph idx="1"/>
          </p:nvPr>
        </p:nvSpPr>
        <p:spPr>
          <a:xfrm>
            <a:off x="125030" y="2358921"/>
            <a:ext cx="7610585" cy="3636511"/>
          </a:xfrm>
        </p:spPr>
        <p:txBody>
          <a:bodyPr>
            <a:normAutofit/>
          </a:bodyPr>
          <a:lstStyle/>
          <a:p>
            <a:r>
              <a:rPr lang="en-US" altLang="zh-CN" sz="2400" dirty="0"/>
              <a:t>【</a:t>
            </a:r>
            <a:r>
              <a:rPr lang="zh-CN" altLang="en-US" sz="2400" dirty="0"/>
              <a:t>聚合关系</a:t>
            </a:r>
            <a:r>
              <a:rPr lang="en-US" altLang="zh-CN" sz="2400" dirty="0"/>
              <a:t>】</a:t>
            </a:r>
            <a:r>
              <a:rPr lang="zh-CN" altLang="en-US" sz="2400" dirty="0"/>
              <a:t>：是整体与部分的关系</a:t>
            </a:r>
            <a:r>
              <a:rPr lang="en-US" altLang="zh-CN" sz="2400" dirty="0"/>
              <a:t>, </a:t>
            </a:r>
            <a:r>
              <a:rPr lang="zh-CN" altLang="en-US" sz="2400" dirty="0"/>
              <a:t>且部分可以离开整体而单独存在</a:t>
            </a:r>
            <a:r>
              <a:rPr lang="en-US" altLang="zh-CN" sz="2400" dirty="0"/>
              <a:t>. </a:t>
            </a:r>
            <a:r>
              <a:rPr lang="zh-CN" altLang="en-US" sz="2400" dirty="0"/>
              <a:t>如车和轮胎是整体和部分的关系</a:t>
            </a:r>
            <a:r>
              <a:rPr lang="en-US" altLang="zh-CN" sz="2400" dirty="0"/>
              <a:t>, </a:t>
            </a:r>
            <a:r>
              <a:rPr lang="zh-CN" altLang="en-US" sz="2400" dirty="0"/>
              <a:t>轮胎离开车仍然可以存在</a:t>
            </a:r>
            <a:r>
              <a:rPr lang="en-US" altLang="zh-CN" sz="2400" dirty="0"/>
              <a:t>.</a:t>
            </a:r>
          </a:p>
          <a:p>
            <a:r>
              <a:rPr lang="zh-CN" altLang="en-US" sz="2400" dirty="0"/>
              <a:t>聚合关系是关联关系的一种，是强的关联关系；关联和聚合在语法上无法区分，必须考察具体的逻辑关系。</a:t>
            </a:r>
            <a:endParaRPr lang="en-US" altLang="zh-CN" sz="2400" dirty="0"/>
          </a:p>
          <a:p>
            <a:r>
              <a:rPr lang="en-US" altLang="zh-CN" sz="2400" dirty="0"/>
              <a:t>【</a:t>
            </a:r>
            <a:r>
              <a:rPr lang="zh-CN" altLang="en-US" sz="2400" dirty="0"/>
              <a:t>代码体现</a:t>
            </a:r>
            <a:r>
              <a:rPr lang="en-US" altLang="zh-CN" sz="2400" dirty="0"/>
              <a:t>】</a:t>
            </a:r>
            <a:r>
              <a:rPr lang="zh-CN" altLang="en-US" sz="2400" dirty="0"/>
              <a:t>：成员变量</a:t>
            </a:r>
            <a:endParaRPr lang="en-US" altLang="zh-CN" sz="2400" dirty="0"/>
          </a:p>
          <a:p>
            <a:r>
              <a:rPr lang="en-US" altLang="zh-CN" sz="2400" dirty="0"/>
              <a:t>【</a:t>
            </a:r>
            <a:r>
              <a:rPr lang="zh-CN" altLang="en-US" sz="2400" dirty="0"/>
              <a:t>箭头及指向</a:t>
            </a:r>
            <a:r>
              <a:rPr lang="en-US" altLang="zh-CN" sz="2400" dirty="0"/>
              <a:t>】</a:t>
            </a:r>
            <a:r>
              <a:rPr lang="zh-CN" altLang="en-US" sz="2400" dirty="0"/>
              <a:t>：带空心菱形的实心线，菱形指向整体</a:t>
            </a:r>
          </a:p>
        </p:txBody>
      </p:sp>
      <p:pic>
        <p:nvPicPr>
          <p:cNvPr id="4" name="图片 3">
            <a:extLst>
              <a:ext uri="{FF2B5EF4-FFF2-40B4-BE49-F238E27FC236}">
                <a16:creationId xmlns:a16="http://schemas.microsoft.com/office/drawing/2014/main" id="{C27A22FA-A40C-4D08-8839-25B5BFCE9611}"/>
              </a:ext>
            </a:extLst>
          </p:cNvPr>
          <p:cNvPicPr>
            <a:picLocks noChangeAspect="1"/>
          </p:cNvPicPr>
          <p:nvPr/>
        </p:nvPicPr>
        <p:blipFill>
          <a:blip r:embed="rId2"/>
          <a:stretch>
            <a:fillRect/>
          </a:stretch>
        </p:blipFill>
        <p:spPr>
          <a:xfrm>
            <a:off x="7777252" y="2358921"/>
            <a:ext cx="4289718" cy="3636511"/>
          </a:xfrm>
          <a:prstGeom prst="rect">
            <a:avLst/>
          </a:prstGeom>
        </p:spPr>
      </p:pic>
      <p:sp>
        <p:nvSpPr>
          <p:cNvPr id="5" name="文本框 4">
            <a:extLst>
              <a:ext uri="{FF2B5EF4-FFF2-40B4-BE49-F238E27FC236}">
                <a16:creationId xmlns:a16="http://schemas.microsoft.com/office/drawing/2014/main" id="{FF7B392F-483C-4B08-B80A-C8ED30428EC5}"/>
              </a:ext>
            </a:extLst>
          </p:cNvPr>
          <p:cNvSpPr txBox="1"/>
          <p:nvPr/>
        </p:nvSpPr>
        <p:spPr>
          <a:xfrm>
            <a:off x="8124497" y="6190593"/>
            <a:ext cx="774571" cy="369332"/>
          </a:xfrm>
          <a:prstGeom prst="rect">
            <a:avLst/>
          </a:prstGeom>
          <a:noFill/>
        </p:spPr>
        <p:txBody>
          <a:bodyPr wrap="none" rtlCol="0">
            <a:spAutoFit/>
          </a:bodyPr>
          <a:lstStyle/>
          <a:p>
            <a:r>
              <a:rPr lang="en-US" altLang="zh-CN" dirty="0"/>
              <a:t>【1】</a:t>
            </a:r>
            <a:endParaRPr lang="zh-CN" altLang="en-US" dirty="0"/>
          </a:p>
        </p:txBody>
      </p:sp>
    </p:spTree>
    <p:extLst>
      <p:ext uri="{BB962C8B-B14F-4D97-AF65-F5344CB8AC3E}">
        <p14:creationId xmlns:p14="http://schemas.microsoft.com/office/powerpoint/2010/main" val="3167945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E7F43-FBBE-4D63-ABA3-A6EA6F7D4D80}"/>
              </a:ext>
            </a:extLst>
          </p:cNvPr>
          <p:cNvSpPr>
            <a:spLocks noGrp="1"/>
          </p:cNvSpPr>
          <p:nvPr>
            <p:ph type="title"/>
          </p:nvPr>
        </p:nvSpPr>
        <p:spPr/>
        <p:txBody>
          <a:bodyPr/>
          <a:lstStyle/>
          <a:p>
            <a:r>
              <a:rPr lang="zh-CN" altLang="en-US" sz="4400" dirty="0"/>
              <a:t>类图</a:t>
            </a:r>
            <a:r>
              <a:rPr lang="en-US" altLang="zh-CN" sz="4400" dirty="0"/>
              <a:t>——</a:t>
            </a:r>
            <a:r>
              <a:rPr lang="zh-CN" altLang="en-US" sz="4400" dirty="0"/>
              <a:t>组合</a:t>
            </a:r>
          </a:p>
        </p:txBody>
      </p:sp>
      <p:sp>
        <p:nvSpPr>
          <p:cNvPr id="3" name="内容占位符 2">
            <a:extLst>
              <a:ext uri="{FF2B5EF4-FFF2-40B4-BE49-F238E27FC236}">
                <a16:creationId xmlns:a16="http://schemas.microsoft.com/office/drawing/2014/main" id="{EA2B2B79-066B-48A7-9468-276F38289E56}"/>
              </a:ext>
            </a:extLst>
          </p:cNvPr>
          <p:cNvSpPr>
            <a:spLocks noGrp="1"/>
          </p:cNvSpPr>
          <p:nvPr>
            <p:ph idx="1"/>
          </p:nvPr>
        </p:nvSpPr>
        <p:spPr>
          <a:xfrm>
            <a:off x="219623" y="2493612"/>
            <a:ext cx="7547522" cy="3636511"/>
          </a:xfrm>
        </p:spPr>
        <p:txBody>
          <a:bodyPr/>
          <a:lstStyle/>
          <a:p>
            <a:r>
              <a:rPr lang="en-US" altLang="zh-CN" sz="2400" dirty="0"/>
              <a:t>【</a:t>
            </a:r>
            <a:r>
              <a:rPr lang="zh-CN" altLang="en-US" sz="2400" dirty="0"/>
              <a:t>组合关系</a:t>
            </a:r>
            <a:r>
              <a:rPr lang="en-US" altLang="zh-CN" sz="2400" dirty="0"/>
              <a:t>】</a:t>
            </a:r>
            <a:r>
              <a:rPr lang="zh-CN" altLang="en-US" sz="2400" dirty="0"/>
              <a:t>：是整体与部分的关系</a:t>
            </a:r>
            <a:r>
              <a:rPr lang="en-US" altLang="zh-CN" sz="2400" dirty="0"/>
              <a:t>, </a:t>
            </a:r>
            <a:r>
              <a:rPr lang="zh-CN" altLang="en-US" sz="2400" dirty="0"/>
              <a:t>但部分不能离开整体而单独存在</a:t>
            </a:r>
            <a:r>
              <a:rPr lang="en-US" altLang="zh-CN" sz="2400" dirty="0"/>
              <a:t>.</a:t>
            </a:r>
            <a:r>
              <a:rPr lang="zh-CN" altLang="en-US" sz="2400" dirty="0"/>
              <a:t> 如公司和部门是整体和部分的关系</a:t>
            </a:r>
            <a:r>
              <a:rPr lang="en-US" altLang="zh-CN" sz="2400" dirty="0"/>
              <a:t>, </a:t>
            </a:r>
            <a:r>
              <a:rPr lang="zh-CN" altLang="en-US" sz="2400" dirty="0"/>
              <a:t>没有公司就不存在部门</a:t>
            </a:r>
            <a:r>
              <a:rPr lang="en-US" altLang="zh-CN" sz="2400" dirty="0"/>
              <a:t>.</a:t>
            </a:r>
          </a:p>
          <a:p>
            <a:r>
              <a:rPr lang="zh-CN" altLang="en-US" sz="2400" dirty="0"/>
              <a:t>组合关系是关联关系的一种，是比聚合关系还要强的关系，它要求普通的聚合关系中代表整体的对象负责代表部分的对象的生命周期</a:t>
            </a:r>
            <a:endParaRPr lang="en-US" altLang="zh-CN" sz="2400" dirty="0"/>
          </a:p>
          <a:p>
            <a:r>
              <a:rPr lang="en-US" altLang="zh-CN" sz="2400" dirty="0"/>
              <a:t>【</a:t>
            </a:r>
            <a:r>
              <a:rPr lang="zh-CN" altLang="en-US" sz="2400" dirty="0"/>
              <a:t>代码体现</a:t>
            </a:r>
            <a:r>
              <a:rPr lang="en-US" altLang="zh-CN" sz="2400" dirty="0"/>
              <a:t>】</a:t>
            </a:r>
            <a:r>
              <a:rPr lang="zh-CN" altLang="en-US" sz="2400" dirty="0"/>
              <a:t>：成员变量</a:t>
            </a:r>
          </a:p>
          <a:p>
            <a:r>
              <a:rPr lang="en-US" altLang="zh-CN" sz="2400" dirty="0"/>
              <a:t>【</a:t>
            </a:r>
            <a:r>
              <a:rPr lang="zh-CN" altLang="en-US" sz="2400" dirty="0"/>
              <a:t>箭头及指向</a:t>
            </a:r>
            <a:r>
              <a:rPr lang="en-US" altLang="zh-CN" sz="2400" dirty="0"/>
              <a:t>】</a:t>
            </a:r>
            <a:r>
              <a:rPr lang="zh-CN" altLang="en-US" sz="2400" dirty="0"/>
              <a:t>：带实心菱形的实线，菱形指向整体</a:t>
            </a:r>
          </a:p>
          <a:p>
            <a:endParaRPr lang="zh-CN" altLang="en-US" dirty="0"/>
          </a:p>
        </p:txBody>
      </p:sp>
      <p:pic>
        <p:nvPicPr>
          <p:cNvPr id="4" name="图片 3">
            <a:extLst>
              <a:ext uri="{FF2B5EF4-FFF2-40B4-BE49-F238E27FC236}">
                <a16:creationId xmlns:a16="http://schemas.microsoft.com/office/drawing/2014/main" id="{76E3A2C4-C86F-4D27-964A-EB18859BB5AC}"/>
              </a:ext>
            </a:extLst>
          </p:cNvPr>
          <p:cNvPicPr>
            <a:picLocks noChangeAspect="1"/>
          </p:cNvPicPr>
          <p:nvPr/>
        </p:nvPicPr>
        <p:blipFill>
          <a:blip r:embed="rId2"/>
          <a:stretch>
            <a:fillRect/>
          </a:stretch>
        </p:blipFill>
        <p:spPr>
          <a:xfrm>
            <a:off x="8408276" y="2144274"/>
            <a:ext cx="2522482" cy="4558861"/>
          </a:xfrm>
          <a:prstGeom prst="rect">
            <a:avLst/>
          </a:prstGeom>
        </p:spPr>
      </p:pic>
      <p:sp>
        <p:nvSpPr>
          <p:cNvPr id="5" name="矩形 4">
            <a:extLst>
              <a:ext uri="{FF2B5EF4-FFF2-40B4-BE49-F238E27FC236}">
                <a16:creationId xmlns:a16="http://schemas.microsoft.com/office/drawing/2014/main" id="{9525FD3F-AD15-4F36-83CF-4CFA5C7185E4}"/>
              </a:ext>
            </a:extLst>
          </p:cNvPr>
          <p:cNvSpPr/>
          <p:nvPr/>
        </p:nvSpPr>
        <p:spPr>
          <a:xfrm>
            <a:off x="10994712" y="2645245"/>
            <a:ext cx="774571" cy="369332"/>
          </a:xfrm>
          <a:prstGeom prst="rect">
            <a:avLst/>
          </a:prstGeom>
        </p:spPr>
        <p:txBody>
          <a:bodyPr wrap="none">
            <a:spAutoFit/>
          </a:bodyPr>
          <a:lstStyle/>
          <a:p>
            <a:r>
              <a:rPr lang="en-US" altLang="zh-CN" dirty="0"/>
              <a:t>【1】</a:t>
            </a:r>
            <a:endParaRPr lang="zh-CN" altLang="en-US" dirty="0"/>
          </a:p>
        </p:txBody>
      </p:sp>
    </p:spTree>
    <p:extLst>
      <p:ext uri="{BB962C8B-B14F-4D97-AF65-F5344CB8AC3E}">
        <p14:creationId xmlns:p14="http://schemas.microsoft.com/office/powerpoint/2010/main" val="1467138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AF651-DB2E-49BF-9CE4-5E2B99D7769D}"/>
              </a:ext>
            </a:extLst>
          </p:cNvPr>
          <p:cNvSpPr>
            <a:spLocks noGrp="1"/>
          </p:cNvSpPr>
          <p:nvPr>
            <p:ph type="title"/>
          </p:nvPr>
        </p:nvSpPr>
        <p:spPr/>
        <p:txBody>
          <a:bodyPr/>
          <a:lstStyle/>
          <a:p>
            <a:r>
              <a:rPr lang="zh-CN" altLang="en-US" sz="4400" dirty="0"/>
              <a:t>类图</a:t>
            </a:r>
            <a:r>
              <a:rPr lang="en-US" altLang="zh-CN" sz="4400" dirty="0"/>
              <a:t>——</a:t>
            </a:r>
            <a:r>
              <a:rPr lang="zh-CN" altLang="en-US" sz="4400" dirty="0"/>
              <a:t>泛化关系</a:t>
            </a:r>
          </a:p>
        </p:txBody>
      </p:sp>
      <p:sp>
        <p:nvSpPr>
          <p:cNvPr id="3" name="内容占位符 2">
            <a:extLst>
              <a:ext uri="{FF2B5EF4-FFF2-40B4-BE49-F238E27FC236}">
                <a16:creationId xmlns:a16="http://schemas.microsoft.com/office/drawing/2014/main" id="{EDA20134-99AD-403F-9B23-D204EE798CE8}"/>
              </a:ext>
            </a:extLst>
          </p:cNvPr>
          <p:cNvSpPr>
            <a:spLocks noGrp="1"/>
          </p:cNvSpPr>
          <p:nvPr>
            <p:ph idx="1"/>
          </p:nvPr>
        </p:nvSpPr>
        <p:spPr>
          <a:xfrm>
            <a:off x="650547" y="1497074"/>
            <a:ext cx="10554574" cy="3636511"/>
          </a:xfrm>
        </p:spPr>
        <p:txBody>
          <a:bodyPr>
            <a:normAutofit/>
          </a:bodyPr>
          <a:lstStyle/>
          <a:p>
            <a:r>
              <a:rPr lang="en-US" altLang="zh-CN" sz="2400" dirty="0"/>
              <a:t>【</a:t>
            </a:r>
            <a:r>
              <a:rPr lang="zh-CN" altLang="en-US" sz="2400" dirty="0"/>
              <a:t>泛化关系</a:t>
            </a:r>
            <a:r>
              <a:rPr lang="en-US" altLang="zh-CN" sz="2400" dirty="0"/>
              <a:t>】</a:t>
            </a:r>
            <a:r>
              <a:rPr lang="zh-CN" altLang="en-US" sz="2400" dirty="0"/>
              <a:t>：是一种继承关系</a:t>
            </a:r>
            <a:r>
              <a:rPr lang="en-US" altLang="zh-CN" sz="2400" dirty="0"/>
              <a:t>, </a:t>
            </a:r>
            <a:r>
              <a:rPr lang="zh-CN" altLang="en-US" sz="2400" dirty="0"/>
              <a:t>表示一般与特殊的关系</a:t>
            </a:r>
            <a:r>
              <a:rPr lang="en-US" altLang="zh-CN" sz="2400" dirty="0"/>
              <a:t>, </a:t>
            </a:r>
            <a:r>
              <a:rPr lang="zh-CN" altLang="en-US" sz="2400" dirty="0"/>
              <a:t>它指定了子类如何特化父类的所有特征和行为</a:t>
            </a:r>
            <a:r>
              <a:rPr lang="en-US" altLang="zh-CN" sz="2400" dirty="0"/>
              <a:t>.</a:t>
            </a:r>
            <a:r>
              <a:rPr lang="zh-CN" altLang="en-US" sz="2400" dirty="0"/>
              <a:t> 例如：游客是用户的一种</a:t>
            </a:r>
            <a:r>
              <a:rPr lang="en-US" altLang="zh-CN" sz="2400" dirty="0"/>
              <a:t>, </a:t>
            </a:r>
            <a:r>
              <a:rPr lang="zh-CN" altLang="en-US" sz="2400" dirty="0"/>
              <a:t>即有游客的特性也有用户的共性</a:t>
            </a:r>
            <a:r>
              <a:rPr lang="en-US" altLang="zh-CN" sz="2400" dirty="0"/>
              <a:t>.</a:t>
            </a:r>
          </a:p>
          <a:p>
            <a:r>
              <a:rPr lang="en-US" altLang="zh-CN" sz="2400" dirty="0"/>
              <a:t>【</a:t>
            </a:r>
            <a:r>
              <a:rPr lang="zh-CN" altLang="en-US" sz="2400" dirty="0"/>
              <a:t>箭头指向</a:t>
            </a:r>
            <a:r>
              <a:rPr lang="en-US" altLang="zh-CN" sz="2400" dirty="0"/>
              <a:t>】</a:t>
            </a:r>
            <a:r>
              <a:rPr lang="zh-CN" altLang="en-US" sz="2400" dirty="0"/>
              <a:t>：带三角箭头的实线，箭头指向父类</a:t>
            </a:r>
          </a:p>
        </p:txBody>
      </p:sp>
      <p:pic>
        <p:nvPicPr>
          <p:cNvPr id="4" name="图片 3">
            <a:extLst>
              <a:ext uri="{FF2B5EF4-FFF2-40B4-BE49-F238E27FC236}">
                <a16:creationId xmlns:a16="http://schemas.microsoft.com/office/drawing/2014/main" id="{36E66013-7941-48A6-B98C-AEC9AC95F14F}"/>
              </a:ext>
            </a:extLst>
          </p:cNvPr>
          <p:cNvPicPr>
            <a:picLocks noChangeAspect="1"/>
          </p:cNvPicPr>
          <p:nvPr/>
        </p:nvPicPr>
        <p:blipFill>
          <a:blip r:embed="rId2"/>
          <a:stretch>
            <a:fillRect/>
          </a:stretch>
        </p:blipFill>
        <p:spPr>
          <a:xfrm>
            <a:off x="1363389" y="4519222"/>
            <a:ext cx="7258050" cy="1228725"/>
          </a:xfrm>
          <a:prstGeom prst="rect">
            <a:avLst/>
          </a:prstGeom>
        </p:spPr>
      </p:pic>
    </p:spTree>
    <p:extLst>
      <p:ext uri="{BB962C8B-B14F-4D97-AF65-F5344CB8AC3E}">
        <p14:creationId xmlns:p14="http://schemas.microsoft.com/office/powerpoint/2010/main" val="4191828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17F2D-659F-4FAF-90EC-5931F7522BEA}"/>
              </a:ext>
            </a:extLst>
          </p:cNvPr>
          <p:cNvSpPr>
            <a:spLocks noGrp="1"/>
          </p:cNvSpPr>
          <p:nvPr>
            <p:ph type="title"/>
          </p:nvPr>
        </p:nvSpPr>
        <p:spPr/>
        <p:txBody>
          <a:bodyPr/>
          <a:lstStyle/>
          <a:p>
            <a:r>
              <a:rPr lang="zh-CN" altLang="en-US" sz="4400" dirty="0"/>
              <a:t>类图</a:t>
            </a:r>
            <a:r>
              <a:rPr lang="en-US" altLang="zh-CN" sz="4400" dirty="0"/>
              <a:t>——</a:t>
            </a:r>
            <a:r>
              <a:rPr lang="zh-CN" altLang="en-US" sz="4400" dirty="0"/>
              <a:t>依赖关系</a:t>
            </a:r>
          </a:p>
        </p:txBody>
      </p:sp>
      <p:sp>
        <p:nvSpPr>
          <p:cNvPr id="3" name="内容占位符 2">
            <a:extLst>
              <a:ext uri="{FF2B5EF4-FFF2-40B4-BE49-F238E27FC236}">
                <a16:creationId xmlns:a16="http://schemas.microsoft.com/office/drawing/2014/main" id="{A78725AA-A7EB-4423-A01E-D7004E93EA22}"/>
              </a:ext>
            </a:extLst>
          </p:cNvPr>
          <p:cNvSpPr>
            <a:spLocks noGrp="1"/>
          </p:cNvSpPr>
          <p:nvPr>
            <p:ph idx="1"/>
          </p:nvPr>
        </p:nvSpPr>
        <p:spPr>
          <a:xfrm>
            <a:off x="682624" y="1610744"/>
            <a:ext cx="10826750" cy="3636511"/>
          </a:xfrm>
        </p:spPr>
        <p:txBody>
          <a:bodyPr>
            <a:normAutofit/>
          </a:bodyPr>
          <a:lstStyle/>
          <a:p>
            <a:r>
              <a:rPr lang="en-US" altLang="zh-CN" sz="2400" dirty="0"/>
              <a:t>【</a:t>
            </a:r>
            <a:r>
              <a:rPr lang="zh-CN" altLang="en-US" sz="2400" dirty="0"/>
              <a:t>依赖关系</a:t>
            </a:r>
            <a:r>
              <a:rPr lang="en-US" altLang="zh-CN" sz="2400" dirty="0"/>
              <a:t>】</a:t>
            </a:r>
            <a:r>
              <a:rPr lang="zh-CN" altLang="en-US" sz="2400" dirty="0"/>
              <a:t>：是一种使用的关系</a:t>
            </a:r>
            <a:r>
              <a:rPr lang="en-US" altLang="zh-CN" sz="2400" dirty="0"/>
              <a:t>,  </a:t>
            </a:r>
            <a:r>
              <a:rPr lang="zh-CN" altLang="en-US" sz="2400" dirty="0"/>
              <a:t>即一个类的实现需要另一个类的协助</a:t>
            </a:r>
            <a:r>
              <a:rPr lang="en-US" altLang="zh-CN" sz="2400" dirty="0"/>
              <a:t>, </a:t>
            </a:r>
            <a:r>
              <a:rPr lang="zh-CN" altLang="en-US" sz="2400" dirty="0"/>
              <a:t>所以要尽量不使用双向的互相依赖</a:t>
            </a:r>
            <a:endParaRPr lang="en-US" altLang="zh-CN" sz="2400" dirty="0"/>
          </a:p>
          <a:p>
            <a:r>
              <a:rPr lang="en-US" altLang="zh-CN" sz="2400" dirty="0"/>
              <a:t>【</a:t>
            </a:r>
            <a:r>
              <a:rPr lang="zh-CN" altLang="en-US" sz="2400" dirty="0"/>
              <a:t>代码表现</a:t>
            </a:r>
            <a:r>
              <a:rPr lang="en-US" altLang="zh-CN" sz="2400" dirty="0"/>
              <a:t>】</a:t>
            </a:r>
            <a:r>
              <a:rPr lang="zh-CN" altLang="en-US" sz="2400" dirty="0"/>
              <a:t>：局部变量、方法的参数或者对静态方法的调用</a:t>
            </a:r>
            <a:endParaRPr lang="en-US" altLang="zh-CN" sz="2400" dirty="0"/>
          </a:p>
          <a:p>
            <a:r>
              <a:rPr lang="en-US" altLang="zh-CN" sz="2400" dirty="0"/>
              <a:t>【</a:t>
            </a:r>
            <a:r>
              <a:rPr lang="zh-CN" altLang="en-US" sz="2400" dirty="0"/>
              <a:t>箭头及指向</a:t>
            </a:r>
            <a:r>
              <a:rPr lang="en-US" altLang="zh-CN" sz="2400" dirty="0"/>
              <a:t>】</a:t>
            </a:r>
            <a:r>
              <a:rPr lang="zh-CN" altLang="en-US" sz="2400" dirty="0"/>
              <a:t>：带箭头的虚线，指向被使用者</a:t>
            </a:r>
          </a:p>
        </p:txBody>
      </p:sp>
      <p:pic>
        <p:nvPicPr>
          <p:cNvPr id="4" name="图片 3">
            <a:extLst>
              <a:ext uri="{FF2B5EF4-FFF2-40B4-BE49-F238E27FC236}">
                <a16:creationId xmlns:a16="http://schemas.microsoft.com/office/drawing/2014/main" id="{60688CA4-D314-4339-89C5-0E57C5E999AC}"/>
              </a:ext>
            </a:extLst>
          </p:cNvPr>
          <p:cNvPicPr>
            <a:picLocks noChangeAspect="1"/>
          </p:cNvPicPr>
          <p:nvPr/>
        </p:nvPicPr>
        <p:blipFill>
          <a:blip r:embed="rId2"/>
          <a:stretch>
            <a:fillRect/>
          </a:stretch>
        </p:blipFill>
        <p:spPr>
          <a:xfrm>
            <a:off x="1208361" y="4647179"/>
            <a:ext cx="8017884" cy="1354227"/>
          </a:xfrm>
          <a:prstGeom prst="rect">
            <a:avLst/>
          </a:prstGeom>
        </p:spPr>
      </p:pic>
    </p:spTree>
    <p:extLst>
      <p:ext uri="{BB962C8B-B14F-4D97-AF65-F5344CB8AC3E}">
        <p14:creationId xmlns:p14="http://schemas.microsoft.com/office/powerpoint/2010/main" val="38296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5A5B7-B117-495F-844B-FA21B19C0E19}"/>
              </a:ext>
            </a:extLst>
          </p:cNvPr>
          <p:cNvSpPr>
            <a:spLocks noGrp="1"/>
          </p:cNvSpPr>
          <p:nvPr>
            <p:ph type="title"/>
          </p:nvPr>
        </p:nvSpPr>
        <p:spPr/>
        <p:txBody>
          <a:bodyPr/>
          <a:lstStyle/>
          <a:p>
            <a:r>
              <a:rPr lang="zh-CN" altLang="en-US" sz="4400" dirty="0"/>
              <a:t>状态图</a:t>
            </a:r>
            <a:r>
              <a:rPr lang="en-US" altLang="zh-CN" sz="4400" dirty="0"/>
              <a:t>(</a:t>
            </a:r>
            <a:r>
              <a:rPr lang="en-US" altLang="zh-CN" sz="4400" dirty="0" err="1"/>
              <a:t>Statechart</a:t>
            </a:r>
            <a:r>
              <a:rPr lang="en-US" altLang="zh-CN" sz="4400" dirty="0"/>
              <a:t> Diagram)</a:t>
            </a:r>
            <a:endParaRPr lang="zh-CN" altLang="en-US" sz="4400" dirty="0"/>
          </a:p>
        </p:txBody>
      </p:sp>
      <p:sp>
        <p:nvSpPr>
          <p:cNvPr id="3" name="内容占位符 2">
            <a:extLst>
              <a:ext uri="{FF2B5EF4-FFF2-40B4-BE49-F238E27FC236}">
                <a16:creationId xmlns:a16="http://schemas.microsoft.com/office/drawing/2014/main" id="{B01F8323-CDBD-4233-B877-573F344C43AB}"/>
              </a:ext>
            </a:extLst>
          </p:cNvPr>
          <p:cNvSpPr>
            <a:spLocks noGrp="1"/>
          </p:cNvSpPr>
          <p:nvPr>
            <p:ph idx="1"/>
          </p:nvPr>
        </p:nvSpPr>
        <p:spPr>
          <a:xfrm>
            <a:off x="519713" y="1417638"/>
            <a:ext cx="11152571" cy="4125961"/>
          </a:xfrm>
        </p:spPr>
        <p:txBody>
          <a:bodyPr>
            <a:normAutofit/>
          </a:bodyPr>
          <a:lstStyle/>
          <a:p>
            <a:r>
              <a:rPr lang="en-US" altLang="zh-CN" sz="2400" dirty="0"/>
              <a:t>【</a:t>
            </a:r>
            <a:r>
              <a:rPr lang="zh-CN" altLang="en-US" sz="2400" dirty="0"/>
              <a:t>概念</a:t>
            </a:r>
            <a:r>
              <a:rPr lang="en-US" altLang="zh-CN" sz="2400" dirty="0"/>
              <a:t>】</a:t>
            </a:r>
            <a:r>
              <a:rPr lang="zh-CN" altLang="en-US" sz="2400" dirty="0"/>
              <a:t>描述对象的所有状态以及事件发生而引起的状态之间的转移</a:t>
            </a:r>
            <a:endParaRPr lang="en-US" altLang="zh-CN" sz="2400" dirty="0"/>
          </a:p>
          <a:p>
            <a:r>
              <a:rPr lang="en-US" altLang="zh-CN" sz="2400" dirty="0"/>
              <a:t>【</a:t>
            </a:r>
            <a:r>
              <a:rPr lang="zh-CN" altLang="en-US" sz="2400" dirty="0"/>
              <a:t>描述方式</a:t>
            </a:r>
            <a:r>
              <a:rPr lang="en-US" altLang="zh-CN" sz="2400" dirty="0"/>
              <a:t>】 1.</a:t>
            </a:r>
            <a:r>
              <a:rPr lang="zh-CN" altLang="en-US" sz="2400" dirty="0"/>
              <a:t>起始点：实心圆 </a:t>
            </a:r>
            <a:r>
              <a:rPr lang="en-US" altLang="zh-CN" sz="2400" dirty="0"/>
              <a:t>2.</a:t>
            </a:r>
            <a:r>
              <a:rPr lang="zh-CN" altLang="en-US" sz="2400" dirty="0"/>
              <a:t>状态之间的转换：使用开箭头的线段 </a:t>
            </a:r>
            <a:r>
              <a:rPr lang="en-US" altLang="zh-CN" sz="2400" dirty="0"/>
              <a:t>3.</a:t>
            </a:r>
            <a:r>
              <a:rPr lang="zh-CN" altLang="en-US" sz="2400" dirty="0"/>
              <a:t>状态：圆角矩形 </a:t>
            </a:r>
            <a:r>
              <a:rPr lang="en-US" altLang="zh-CN" sz="2400" dirty="0"/>
              <a:t>4.</a:t>
            </a:r>
            <a:r>
              <a:rPr lang="zh-CN" altLang="en-US" sz="2400" dirty="0"/>
              <a:t>判断点：空心圆 </a:t>
            </a:r>
            <a:r>
              <a:rPr lang="en-US" altLang="zh-CN" sz="2400" dirty="0"/>
              <a:t>5.</a:t>
            </a:r>
            <a:r>
              <a:rPr lang="zh-CN" altLang="en-US" sz="2400" dirty="0"/>
              <a:t>一个或多个终止点：内部包含实心圆的圆</a:t>
            </a:r>
            <a:endParaRPr lang="en-US" altLang="zh-CN" sz="2400" dirty="0"/>
          </a:p>
          <a:p>
            <a:r>
              <a:rPr lang="en-US" altLang="zh-CN" sz="2400" dirty="0"/>
              <a:t>【</a:t>
            </a:r>
            <a:r>
              <a:rPr lang="zh-CN" altLang="en-US" sz="2400" dirty="0"/>
              <a:t>目的</a:t>
            </a:r>
            <a:r>
              <a:rPr lang="en-US" altLang="zh-CN" sz="2400" dirty="0"/>
              <a:t>】</a:t>
            </a:r>
            <a:r>
              <a:rPr lang="zh-CN" altLang="en-US" sz="2400" dirty="0"/>
              <a:t>表示某个类所处的不同状态以及该类在这些状态中的转换过程</a:t>
            </a:r>
          </a:p>
        </p:txBody>
      </p:sp>
      <p:pic>
        <p:nvPicPr>
          <p:cNvPr id="4" name="图片 3">
            <a:extLst>
              <a:ext uri="{FF2B5EF4-FFF2-40B4-BE49-F238E27FC236}">
                <a16:creationId xmlns:a16="http://schemas.microsoft.com/office/drawing/2014/main" id="{52FF99B7-36A5-420B-9A3E-F7DCC47BD02D}"/>
              </a:ext>
            </a:extLst>
          </p:cNvPr>
          <p:cNvPicPr>
            <a:picLocks noChangeAspect="1"/>
          </p:cNvPicPr>
          <p:nvPr/>
        </p:nvPicPr>
        <p:blipFill>
          <a:blip r:embed="rId2"/>
          <a:stretch>
            <a:fillRect/>
          </a:stretch>
        </p:blipFill>
        <p:spPr>
          <a:xfrm>
            <a:off x="179089" y="4621874"/>
            <a:ext cx="11833821" cy="1305959"/>
          </a:xfrm>
          <a:prstGeom prst="rect">
            <a:avLst/>
          </a:prstGeom>
        </p:spPr>
      </p:pic>
      <p:sp>
        <p:nvSpPr>
          <p:cNvPr id="5" name="文本框 4">
            <a:extLst>
              <a:ext uri="{FF2B5EF4-FFF2-40B4-BE49-F238E27FC236}">
                <a16:creationId xmlns:a16="http://schemas.microsoft.com/office/drawing/2014/main" id="{965BD2E8-B833-4F29-88FF-BACFE9C682E0}"/>
              </a:ext>
            </a:extLst>
          </p:cNvPr>
          <p:cNvSpPr txBox="1"/>
          <p:nvPr/>
        </p:nvSpPr>
        <p:spPr>
          <a:xfrm>
            <a:off x="810000" y="5558501"/>
            <a:ext cx="646331" cy="369332"/>
          </a:xfrm>
          <a:prstGeom prst="rect">
            <a:avLst/>
          </a:prstGeom>
          <a:noFill/>
        </p:spPr>
        <p:txBody>
          <a:bodyPr wrap="none" rtlCol="0">
            <a:spAutoFit/>
          </a:bodyPr>
          <a:lstStyle/>
          <a:p>
            <a:r>
              <a:rPr lang="zh-CN" altLang="en-US" dirty="0">
                <a:solidFill>
                  <a:schemeClr val="bg1"/>
                </a:solidFill>
              </a:rPr>
              <a:t>登陆</a:t>
            </a:r>
          </a:p>
        </p:txBody>
      </p:sp>
      <p:sp>
        <p:nvSpPr>
          <p:cNvPr id="6" name="文本框 5">
            <a:extLst>
              <a:ext uri="{FF2B5EF4-FFF2-40B4-BE49-F238E27FC236}">
                <a16:creationId xmlns:a16="http://schemas.microsoft.com/office/drawing/2014/main" id="{CD64719D-B749-4E76-AE43-40ADEDD51B9E}"/>
              </a:ext>
            </a:extLst>
          </p:cNvPr>
          <p:cNvSpPr txBox="1"/>
          <p:nvPr/>
        </p:nvSpPr>
        <p:spPr>
          <a:xfrm>
            <a:off x="11545669" y="5558501"/>
            <a:ext cx="646331" cy="369332"/>
          </a:xfrm>
          <a:prstGeom prst="rect">
            <a:avLst/>
          </a:prstGeom>
          <a:noFill/>
        </p:spPr>
        <p:txBody>
          <a:bodyPr wrap="none" rtlCol="0">
            <a:spAutoFit/>
          </a:bodyPr>
          <a:lstStyle/>
          <a:p>
            <a:r>
              <a:rPr lang="zh-CN" altLang="en-US" dirty="0">
                <a:solidFill>
                  <a:schemeClr val="bg1"/>
                </a:solidFill>
              </a:rPr>
              <a:t>登陆</a:t>
            </a:r>
          </a:p>
        </p:txBody>
      </p:sp>
    </p:spTree>
    <p:extLst>
      <p:ext uri="{BB962C8B-B14F-4D97-AF65-F5344CB8AC3E}">
        <p14:creationId xmlns:p14="http://schemas.microsoft.com/office/powerpoint/2010/main" val="2835706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6FFB2-0007-40AA-AE0D-0D3E8C9F28BC}"/>
              </a:ext>
            </a:extLst>
          </p:cNvPr>
          <p:cNvSpPr>
            <a:spLocks noGrp="1"/>
          </p:cNvSpPr>
          <p:nvPr>
            <p:ph type="title"/>
          </p:nvPr>
        </p:nvSpPr>
        <p:spPr/>
        <p:txBody>
          <a:bodyPr/>
          <a:lstStyle/>
          <a:p>
            <a:r>
              <a:rPr lang="zh-CN" altLang="en-US" sz="4400" dirty="0"/>
              <a:t>顺序图</a:t>
            </a:r>
            <a:r>
              <a:rPr lang="en-US" altLang="zh-CN" sz="4400" dirty="0"/>
              <a:t>(Sequence Diagram)</a:t>
            </a:r>
            <a:endParaRPr lang="zh-CN" altLang="en-US" sz="4400" dirty="0"/>
          </a:p>
        </p:txBody>
      </p:sp>
      <p:sp>
        <p:nvSpPr>
          <p:cNvPr id="3" name="内容占位符 2">
            <a:extLst>
              <a:ext uri="{FF2B5EF4-FFF2-40B4-BE49-F238E27FC236}">
                <a16:creationId xmlns:a16="http://schemas.microsoft.com/office/drawing/2014/main" id="{C74FA6F7-AB63-4B6B-BE6B-CD922C8B655B}"/>
              </a:ext>
            </a:extLst>
          </p:cNvPr>
          <p:cNvSpPr>
            <a:spLocks noGrp="1"/>
          </p:cNvSpPr>
          <p:nvPr>
            <p:ph idx="1"/>
          </p:nvPr>
        </p:nvSpPr>
        <p:spPr>
          <a:xfrm>
            <a:off x="362058" y="2020648"/>
            <a:ext cx="6469666" cy="4506276"/>
          </a:xfrm>
        </p:spPr>
        <p:txBody>
          <a:bodyPr>
            <a:normAutofit/>
          </a:bodyPr>
          <a:lstStyle/>
          <a:p>
            <a:r>
              <a:rPr lang="en-US" altLang="zh-CN" sz="2400" dirty="0"/>
              <a:t>【</a:t>
            </a:r>
            <a:r>
              <a:rPr lang="zh-CN" altLang="en-US" sz="2400" dirty="0"/>
              <a:t>概念</a:t>
            </a:r>
            <a:r>
              <a:rPr lang="en-US" altLang="zh-CN" sz="2400" dirty="0"/>
              <a:t>】</a:t>
            </a:r>
            <a:r>
              <a:rPr lang="zh-CN" altLang="en-US" sz="2400" dirty="0"/>
              <a:t>描述对象之间的交互顺序，着重体现对象间消息传递的时间顺序</a:t>
            </a:r>
            <a:endParaRPr lang="en-US" altLang="zh-CN" sz="2400" dirty="0"/>
          </a:p>
          <a:p>
            <a:r>
              <a:rPr lang="en-US" altLang="zh-CN" sz="2400" dirty="0"/>
              <a:t>【</a:t>
            </a:r>
            <a:r>
              <a:rPr lang="zh-CN" altLang="en-US" sz="2400" dirty="0"/>
              <a:t>描述方式</a:t>
            </a:r>
            <a:r>
              <a:rPr lang="en-US" altLang="zh-CN" sz="2400" dirty="0"/>
              <a:t>】</a:t>
            </a:r>
            <a:r>
              <a:rPr lang="zh-CN" altLang="en-US" sz="2400" dirty="0"/>
              <a:t>横跨图的顶部，每个框表示每个类的实例或对象；类实例名称和类名称使用冒号分开</a:t>
            </a:r>
            <a:endParaRPr lang="en-US" altLang="zh-CN" sz="2400" dirty="0"/>
          </a:p>
          <a:p>
            <a:r>
              <a:rPr lang="en-US" altLang="zh-CN" sz="2400" dirty="0"/>
              <a:t>【</a:t>
            </a:r>
            <a:r>
              <a:rPr lang="zh-CN" altLang="en-US" sz="2400" dirty="0"/>
              <a:t>目的</a:t>
            </a:r>
            <a:r>
              <a:rPr lang="en-US" altLang="zh-CN" sz="2400" dirty="0"/>
              <a:t>】</a:t>
            </a:r>
            <a:r>
              <a:rPr lang="zh-CN" altLang="en-US" sz="2400" dirty="0"/>
              <a:t>显示流程中不同对象之间的调用关系，还可以显示不同对象的不同调用。</a:t>
            </a:r>
          </a:p>
        </p:txBody>
      </p:sp>
      <p:pic>
        <p:nvPicPr>
          <p:cNvPr id="6" name="图片 5">
            <a:extLst>
              <a:ext uri="{FF2B5EF4-FFF2-40B4-BE49-F238E27FC236}">
                <a16:creationId xmlns:a16="http://schemas.microsoft.com/office/drawing/2014/main" id="{9A39D29E-5460-40BD-9104-833F3404B9BA}"/>
              </a:ext>
            </a:extLst>
          </p:cNvPr>
          <p:cNvPicPr>
            <a:picLocks noChangeAspect="1"/>
          </p:cNvPicPr>
          <p:nvPr/>
        </p:nvPicPr>
        <p:blipFill>
          <a:blip r:embed="rId2"/>
          <a:stretch>
            <a:fillRect/>
          </a:stretch>
        </p:blipFill>
        <p:spPr>
          <a:xfrm>
            <a:off x="6831724" y="2539580"/>
            <a:ext cx="4867275" cy="3657600"/>
          </a:xfrm>
          <a:prstGeom prst="rect">
            <a:avLst/>
          </a:prstGeom>
        </p:spPr>
      </p:pic>
      <p:sp>
        <p:nvSpPr>
          <p:cNvPr id="5" name="矩形 4">
            <a:extLst>
              <a:ext uri="{FF2B5EF4-FFF2-40B4-BE49-F238E27FC236}">
                <a16:creationId xmlns:a16="http://schemas.microsoft.com/office/drawing/2014/main" id="{5BBF53CE-590B-4A01-8AA6-93DAB9AD1B67}"/>
              </a:ext>
            </a:extLst>
          </p:cNvPr>
          <p:cNvSpPr/>
          <p:nvPr/>
        </p:nvSpPr>
        <p:spPr>
          <a:xfrm>
            <a:off x="7343928" y="1884132"/>
            <a:ext cx="1999068" cy="400110"/>
          </a:xfrm>
          <a:prstGeom prst="rect">
            <a:avLst/>
          </a:prstGeom>
        </p:spPr>
        <p:txBody>
          <a:bodyPr wrap="square">
            <a:spAutoFit/>
          </a:bodyPr>
          <a:lstStyle/>
          <a:p>
            <a:r>
              <a:rPr lang="zh-CN" altLang="en-US" sz="2000" dirty="0"/>
              <a:t>对象：同 类图 </a:t>
            </a:r>
          </a:p>
        </p:txBody>
      </p:sp>
      <p:cxnSp>
        <p:nvCxnSpPr>
          <p:cNvPr id="7" name="直接箭头连接符 6"/>
          <p:cNvCxnSpPr>
            <a:cxnSpLocks/>
            <a:stCxn id="5" idx="2"/>
          </p:cNvCxnSpPr>
          <p:nvPr/>
        </p:nvCxnSpPr>
        <p:spPr>
          <a:xfrm>
            <a:off x="8343462" y="2284242"/>
            <a:ext cx="546745" cy="46649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8" name="矩形 7">
            <a:extLst>
              <a:ext uri="{FF2B5EF4-FFF2-40B4-BE49-F238E27FC236}">
                <a16:creationId xmlns:a16="http://schemas.microsoft.com/office/drawing/2014/main" id="{5BBF53CE-590B-4A01-8AA6-93DAB9AD1B67}"/>
              </a:ext>
            </a:extLst>
          </p:cNvPr>
          <p:cNvSpPr/>
          <p:nvPr/>
        </p:nvSpPr>
        <p:spPr>
          <a:xfrm>
            <a:off x="9265361" y="6346780"/>
            <a:ext cx="2479040" cy="369332"/>
          </a:xfrm>
          <a:prstGeom prst="rect">
            <a:avLst/>
          </a:prstGeom>
        </p:spPr>
        <p:txBody>
          <a:bodyPr wrap="square">
            <a:spAutoFit/>
          </a:bodyPr>
          <a:lstStyle/>
          <a:p>
            <a:r>
              <a:rPr lang="zh-CN" altLang="en-US" dirty="0"/>
              <a:t>消息：对象之间的通信</a:t>
            </a:r>
          </a:p>
        </p:txBody>
      </p:sp>
      <p:sp>
        <p:nvSpPr>
          <p:cNvPr id="10" name="矩形 9">
            <a:extLst>
              <a:ext uri="{FF2B5EF4-FFF2-40B4-BE49-F238E27FC236}">
                <a16:creationId xmlns:a16="http://schemas.microsoft.com/office/drawing/2014/main" id="{5BBF53CE-590B-4A01-8AA6-93DAB9AD1B67}"/>
              </a:ext>
            </a:extLst>
          </p:cNvPr>
          <p:cNvSpPr/>
          <p:nvPr/>
        </p:nvSpPr>
        <p:spPr>
          <a:xfrm>
            <a:off x="10027465" y="1831694"/>
            <a:ext cx="1981970" cy="707886"/>
          </a:xfrm>
          <a:prstGeom prst="rect">
            <a:avLst/>
          </a:prstGeom>
        </p:spPr>
        <p:txBody>
          <a:bodyPr wrap="square">
            <a:spAutoFit/>
          </a:bodyPr>
          <a:lstStyle/>
          <a:p>
            <a:r>
              <a:rPr lang="zh-CN" altLang="en-US" sz="2000" dirty="0"/>
              <a:t>激活期：执行一项操作的时期</a:t>
            </a:r>
          </a:p>
        </p:txBody>
      </p:sp>
      <p:sp>
        <p:nvSpPr>
          <p:cNvPr id="11" name="矩形 10">
            <a:extLst>
              <a:ext uri="{FF2B5EF4-FFF2-40B4-BE49-F238E27FC236}">
                <a16:creationId xmlns:a16="http://schemas.microsoft.com/office/drawing/2014/main" id="{5BBF53CE-590B-4A01-8AA6-93DAB9AD1B67}"/>
              </a:ext>
            </a:extLst>
          </p:cNvPr>
          <p:cNvSpPr/>
          <p:nvPr/>
        </p:nvSpPr>
        <p:spPr>
          <a:xfrm>
            <a:off x="4450488" y="1936570"/>
            <a:ext cx="2313678" cy="707886"/>
          </a:xfrm>
          <a:prstGeom prst="rect">
            <a:avLst/>
          </a:prstGeom>
        </p:spPr>
        <p:txBody>
          <a:bodyPr wrap="square">
            <a:spAutoFit/>
          </a:bodyPr>
          <a:lstStyle/>
          <a:p>
            <a:r>
              <a:rPr lang="zh-CN" altLang="en-US" sz="2000" dirty="0"/>
              <a:t>生命线：对象在一段时间内的存在</a:t>
            </a:r>
          </a:p>
        </p:txBody>
      </p:sp>
      <p:cxnSp>
        <p:nvCxnSpPr>
          <p:cNvPr id="12" name="直接箭头连接符 11"/>
          <p:cNvCxnSpPr>
            <a:cxnSpLocks/>
          </p:cNvCxnSpPr>
          <p:nvPr/>
        </p:nvCxnSpPr>
        <p:spPr>
          <a:xfrm>
            <a:off x="5843752" y="2582334"/>
            <a:ext cx="3421609" cy="72867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p:cNvCxnSpPr>
            <a:cxnSpLocks/>
            <a:stCxn id="10" idx="2"/>
          </p:cNvCxnSpPr>
          <p:nvPr/>
        </p:nvCxnSpPr>
        <p:spPr>
          <a:xfrm flipH="1">
            <a:off x="9417269" y="2539580"/>
            <a:ext cx="1601181" cy="156110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p:cNvCxnSpPr>
            <a:cxnSpLocks/>
            <a:stCxn id="8" idx="0"/>
          </p:cNvCxnSpPr>
          <p:nvPr/>
        </p:nvCxnSpPr>
        <p:spPr>
          <a:xfrm flipH="1" flipV="1">
            <a:off x="10027465" y="5222629"/>
            <a:ext cx="477416" cy="11241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4661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099D2-B1DF-4662-AC69-67E0A7584550}"/>
              </a:ext>
            </a:extLst>
          </p:cNvPr>
          <p:cNvSpPr>
            <a:spLocks noGrp="1"/>
          </p:cNvSpPr>
          <p:nvPr>
            <p:ph type="title"/>
          </p:nvPr>
        </p:nvSpPr>
        <p:spPr/>
        <p:txBody>
          <a:bodyPr/>
          <a:lstStyle/>
          <a:p>
            <a:r>
              <a:rPr lang="zh-CN" altLang="en-US" sz="4400" dirty="0"/>
              <a:t>协作图</a:t>
            </a:r>
            <a:r>
              <a:rPr lang="en-US" altLang="zh-CN" sz="4400" dirty="0"/>
              <a:t>/</a:t>
            </a:r>
            <a:r>
              <a:rPr lang="zh-CN" altLang="en-US" sz="4400" dirty="0"/>
              <a:t>通信图</a:t>
            </a:r>
            <a:r>
              <a:rPr lang="en-US" altLang="zh-CN" sz="4400" dirty="0"/>
              <a:t>(Collaboration Diagram)</a:t>
            </a:r>
            <a:endParaRPr lang="zh-CN" altLang="en-US" sz="4400" dirty="0"/>
          </a:p>
        </p:txBody>
      </p:sp>
      <p:sp>
        <p:nvSpPr>
          <p:cNvPr id="3" name="内容占位符 2">
            <a:extLst>
              <a:ext uri="{FF2B5EF4-FFF2-40B4-BE49-F238E27FC236}">
                <a16:creationId xmlns:a16="http://schemas.microsoft.com/office/drawing/2014/main" id="{3AA3FA38-D36A-4A2F-B3FB-F76B7B46E8AC}"/>
              </a:ext>
            </a:extLst>
          </p:cNvPr>
          <p:cNvSpPr>
            <a:spLocks noGrp="1"/>
          </p:cNvSpPr>
          <p:nvPr>
            <p:ph idx="1"/>
          </p:nvPr>
        </p:nvSpPr>
        <p:spPr>
          <a:xfrm>
            <a:off x="619016" y="1286866"/>
            <a:ext cx="10554574" cy="3636511"/>
          </a:xfrm>
        </p:spPr>
        <p:txBody>
          <a:bodyPr>
            <a:normAutofit/>
          </a:bodyPr>
          <a:lstStyle/>
          <a:p>
            <a:r>
              <a:rPr lang="en-US" altLang="zh-CN" sz="2400" dirty="0"/>
              <a:t>【</a:t>
            </a:r>
            <a:r>
              <a:rPr lang="zh-CN" altLang="en-US" sz="2400" dirty="0"/>
              <a:t>概念</a:t>
            </a:r>
            <a:r>
              <a:rPr lang="en-US" altLang="zh-CN" sz="2400" dirty="0"/>
              <a:t>】</a:t>
            </a:r>
            <a:r>
              <a:rPr lang="zh-CN" altLang="en-US" sz="2400" dirty="0"/>
              <a:t>描述对象之间的合作关系，侧重对象之间的消息传递</a:t>
            </a:r>
            <a:endParaRPr lang="en-US" altLang="zh-CN" sz="2400" dirty="0"/>
          </a:p>
          <a:p>
            <a:r>
              <a:rPr lang="zh-CN" altLang="en-US" sz="2400" dirty="0"/>
              <a:t>协作图表现的是对象在空间上的联系</a:t>
            </a:r>
            <a:endParaRPr lang="en-US" altLang="zh-CN" sz="2400" dirty="0"/>
          </a:p>
          <a:p>
            <a:r>
              <a:rPr lang="en-US" altLang="zh-CN" sz="2400" dirty="0"/>
              <a:t>【</a:t>
            </a:r>
            <a:r>
              <a:rPr lang="zh-CN" altLang="en-US" sz="2400" dirty="0"/>
              <a:t>描述方式</a:t>
            </a:r>
            <a:r>
              <a:rPr lang="en-US" altLang="zh-CN" sz="2400" dirty="0"/>
              <a:t>】</a:t>
            </a:r>
            <a:r>
              <a:rPr lang="zh-CN" altLang="en-US" sz="2400" dirty="0"/>
              <a:t>与顺序图相似</a:t>
            </a:r>
          </a:p>
        </p:txBody>
      </p:sp>
      <p:pic>
        <p:nvPicPr>
          <p:cNvPr id="4" name="图片 3">
            <a:extLst>
              <a:ext uri="{FF2B5EF4-FFF2-40B4-BE49-F238E27FC236}">
                <a16:creationId xmlns:a16="http://schemas.microsoft.com/office/drawing/2014/main" id="{FBE1490B-7321-47B2-8B4D-8E7FF6B941FC}"/>
              </a:ext>
            </a:extLst>
          </p:cNvPr>
          <p:cNvPicPr>
            <a:picLocks noChangeAspect="1"/>
          </p:cNvPicPr>
          <p:nvPr/>
        </p:nvPicPr>
        <p:blipFill>
          <a:blip r:embed="rId2"/>
          <a:stretch>
            <a:fillRect/>
          </a:stretch>
        </p:blipFill>
        <p:spPr>
          <a:xfrm>
            <a:off x="6954892" y="3429000"/>
            <a:ext cx="3600450" cy="2962275"/>
          </a:xfrm>
          <a:prstGeom prst="rect">
            <a:avLst/>
          </a:prstGeom>
        </p:spPr>
      </p:pic>
    </p:spTree>
    <p:extLst>
      <p:ext uri="{BB962C8B-B14F-4D97-AF65-F5344CB8AC3E}">
        <p14:creationId xmlns:p14="http://schemas.microsoft.com/office/powerpoint/2010/main" val="3231904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C39C1-5728-4DFE-8985-3D59CBD69E5D}"/>
              </a:ext>
            </a:extLst>
          </p:cNvPr>
          <p:cNvSpPr>
            <a:spLocks noGrp="1"/>
          </p:cNvSpPr>
          <p:nvPr>
            <p:ph type="title"/>
          </p:nvPr>
        </p:nvSpPr>
        <p:spPr/>
        <p:txBody>
          <a:bodyPr/>
          <a:lstStyle/>
          <a:p>
            <a:r>
              <a:rPr lang="zh-CN" altLang="en-US" dirty="0"/>
              <a:t>问题二</a:t>
            </a:r>
          </a:p>
        </p:txBody>
      </p:sp>
      <p:sp>
        <p:nvSpPr>
          <p:cNvPr id="3" name="内容占位符 2">
            <a:extLst>
              <a:ext uri="{FF2B5EF4-FFF2-40B4-BE49-F238E27FC236}">
                <a16:creationId xmlns:a16="http://schemas.microsoft.com/office/drawing/2014/main" id="{F277E6E3-B504-4459-98D0-3B894DD1D37D}"/>
              </a:ext>
            </a:extLst>
          </p:cNvPr>
          <p:cNvSpPr>
            <a:spLocks noGrp="1"/>
          </p:cNvSpPr>
          <p:nvPr>
            <p:ph idx="1"/>
          </p:nvPr>
        </p:nvSpPr>
        <p:spPr>
          <a:xfrm>
            <a:off x="703099" y="1055638"/>
            <a:ext cx="10554574" cy="3636511"/>
          </a:xfrm>
        </p:spPr>
        <p:txBody>
          <a:bodyPr>
            <a:normAutofit/>
          </a:bodyPr>
          <a:lstStyle/>
          <a:p>
            <a:r>
              <a:rPr lang="zh-CN" altLang="en-US" sz="2400" dirty="0"/>
              <a:t>顺序图和协作图之间的不同点？</a:t>
            </a:r>
            <a:endParaRPr lang="en-US" altLang="zh-CN" sz="2400" dirty="0"/>
          </a:p>
        </p:txBody>
      </p:sp>
      <p:sp>
        <p:nvSpPr>
          <p:cNvPr id="4" name="矩形 3">
            <a:extLst>
              <a:ext uri="{FF2B5EF4-FFF2-40B4-BE49-F238E27FC236}">
                <a16:creationId xmlns:a16="http://schemas.microsoft.com/office/drawing/2014/main" id="{012DDA03-7A41-46E9-9C47-A84B81BF3510}"/>
              </a:ext>
            </a:extLst>
          </p:cNvPr>
          <p:cNvSpPr/>
          <p:nvPr/>
        </p:nvSpPr>
        <p:spPr>
          <a:xfrm>
            <a:off x="1187668" y="3861152"/>
            <a:ext cx="8996855" cy="830997"/>
          </a:xfrm>
          <a:prstGeom prst="rect">
            <a:avLst/>
          </a:prstGeom>
        </p:spPr>
        <p:txBody>
          <a:bodyPr wrap="square">
            <a:spAutoFit/>
          </a:bodyPr>
          <a:lstStyle/>
          <a:p>
            <a:r>
              <a:rPr lang="zh-CN" altLang="en-US" sz="2400" dirty="0"/>
              <a:t>顺序图更关注消息调用的时间顺序，协作图更关注系统成分如何协同工作，强调对象间的结构关系，交互参与者间的链接。</a:t>
            </a:r>
          </a:p>
        </p:txBody>
      </p:sp>
    </p:spTree>
    <p:extLst>
      <p:ext uri="{BB962C8B-B14F-4D97-AF65-F5344CB8AC3E}">
        <p14:creationId xmlns:p14="http://schemas.microsoft.com/office/powerpoint/2010/main" val="181487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2" name="Freeform 6">
            <a:extLst>
              <a:ext uri="{FF2B5EF4-FFF2-40B4-BE49-F238E27FC236}">
                <a16:creationId xmlns:a16="http://schemas.microsoft.com/office/drawing/2014/main" id="{B9D93730-8C7D-423D-9137-597B5FA657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4" name="Rectangle 13">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竖排标题 1">
            <a:extLst>
              <a:ext uri="{FF2B5EF4-FFF2-40B4-BE49-F238E27FC236}">
                <a16:creationId xmlns:a16="http://schemas.microsoft.com/office/drawing/2014/main" id="{1177557D-E743-446B-B3A2-19511CAEF50D}"/>
              </a:ext>
            </a:extLst>
          </p:cNvPr>
          <p:cNvSpPr>
            <a:spLocks noGrp="1"/>
          </p:cNvSpPr>
          <p:nvPr>
            <p:ph type="title" orient="vert"/>
          </p:nvPr>
        </p:nvSpPr>
        <p:spPr>
          <a:xfrm>
            <a:off x="641754" y="1918252"/>
            <a:ext cx="3365439" cy="3997635"/>
          </a:xfrm>
        </p:spPr>
        <p:txBody>
          <a:bodyPr vert="horz" lIns="91440" tIns="45720" rIns="91440" bIns="45720" rtlCol="0" anchor="t">
            <a:normAutofit/>
          </a:bodyPr>
          <a:lstStyle/>
          <a:p>
            <a:r>
              <a:rPr lang="en-US" altLang="zh-CN" sz="4400" dirty="0"/>
              <a:t>UML</a:t>
            </a:r>
            <a:r>
              <a:rPr lang="zh-CN" altLang="en-US" sz="4400" dirty="0"/>
              <a:t>基础</a:t>
            </a:r>
            <a:r>
              <a:rPr lang="en-US" altLang="zh-CN" sz="4400" dirty="0"/>
              <a:t>Ⅰ</a:t>
            </a:r>
            <a:r>
              <a:rPr lang="zh-CN" altLang="en-US" sz="4400" dirty="0"/>
              <a:t>目录</a:t>
            </a:r>
          </a:p>
        </p:txBody>
      </p:sp>
      <p:graphicFrame>
        <p:nvGraphicFramePr>
          <p:cNvPr id="5" name="竖排文字占位符 2"/>
          <p:cNvGraphicFramePr/>
          <p:nvPr>
            <p:extLst>
              <p:ext uri="{D42A27DB-BD31-4B8C-83A1-F6EECF244321}">
                <p14:modId xmlns:p14="http://schemas.microsoft.com/office/powerpoint/2010/main" val="1413275905"/>
              </p:ext>
            </p:extLst>
          </p:nvPr>
        </p:nvGraphicFramePr>
        <p:xfrm>
          <a:off x="5188388" y="557871"/>
          <a:ext cx="6267888" cy="5527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457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47818-BECA-49BD-AB98-452ADBC2AA52}"/>
              </a:ext>
            </a:extLst>
          </p:cNvPr>
          <p:cNvSpPr>
            <a:spLocks noGrp="1"/>
          </p:cNvSpPr>
          <p:nvPr>
            <p:ph type="title"/>
          </p:nvPr>
        </p:nvSpPr>
        <p:spPr/>
        <p:txBody>
          <a:bodyPr/>
          <a:lstStyle/>
          <a:p>
            <a:r>
              <a:rPr lang="zh-CN" altLang="en-US" sz="4400" dirty="0"/>
              <a:t>部署图</a:t>
            </a:r>
            <a:r>
              <a:rPr lang="en-US" altLang="zh-CN" sz="4400" dirty="0"/>
              <a:t>(</a:t>
            </a:r>
            <a:r>
              <a:rPr lang="en-US" altLang="zh-CN" sz="4400"/>
              <a:t>Deployment Diagram)</a:t>
            </a:r>
            <a:endParaRPr lang="zh-CN" altLang="en-US" sz="4400" dirty="0"/>
          </a:p>
        </p:txBody>
      </p:sp>
      <p:sp>
        <p:nvSpPr>
          <p:cNvPr id="3" name="内容占位符 2">
            <a:extLst>
              <a:ext uri="{FF2B5EF4-FFF2-40B4-BE49-F238E27FC236}">
                <a16:creationId xmlns:a16="http://schemas.microsoft.com/office/drawing/2014/main" id="{9CE176C9-9B2B-4151-ACF2-E469ED6665F9}"/>
              </a:ext>
            </a:extLst>
          </p:cNvPr>
          <p:cNvSpPr>
            <a:spLocks noGrp="1"/>
          </p:cNvSpPr>
          <p:nvPr>
            <p:ph idx="1"/>
          </p:nvPr>
        </p:nvSpPr>
        <p:spPr>
          <a:xfrm>
            <a:off x="265278" y="2085652"/>
            <a:ext cx="5567963" cy="3636511"/>
          </a:xfrm>
        </p:spPr>
        <p:txBody>
          <a:bodyPr/>
          <a:lstStyle/>
          <a:p>
            <a:r>
              <a:rPr lang="en-US" altLang="zh-CN" sz="2400" dirty="0"/>
              <a:t>【</a:t>
            </a:r>
            <a:r>
              <a:rPr lang="zh-CN" altLang="en-US" sz="2400" dirty="0"/>
              <a:t>概念</a:t>
            </a:r>
            <a:r>
              <a:rPr lang="en-US" altLang="zh-CN" sz="2400" dirty="0"/>
              <a:t>】</a:t>
            </a:r>
            <a:r>
              <a:rPr lang="zh-CN" altLang="en-US" sz="2400" dirty="0"/>
              <a:t>系统中硬件的物理体系结构</a:t>
            </a:r>
            <a:endParaRPr lang="en-US" altLang="zh-CN" sz="2400" dirty="0"/>
          </a:p>
          <a:p>
            <a:r>
              <a:rPr lang="en-US" altLang="zh-CN" sz="2400" dirty="0"/>
              <a:t>【</a:t>
            </a:r>
            <a:r>
              <a:rPr lang="zh-CN" altLang="en-US" sz="2400" dirty="0"/>
              <a:t>描述方式</a:t>
            </a:r>
            <a:r>
              <a:rPr lang="en-US" altLang="zh-CN" sz="2400" dirty="0"/>
              <a:t>】  </a:t>
            </a:r>
            <a:endParaRPr lang="zh-CN" altLang="en-US" sz="2400" dirty="0"/>
          </a:p>
          <a:p>
            <a:r>
              <a:rPr lang="en-US" altLang="zh-CN" sz="2400" dirty="0"/>
              <a:t>1</a:t>
            </a:r>
            <a:r>
              <a:rPr lang="zh-CN" altLang="en-US" sz="2400" dirty="0"/>
              <a:t>、三维立方体表示节点 </a:t>
            </a:r>
          </a:p>
          <a:p>
            <a:r>
              <a:rPr lang="en-US" altLang="zh-CN" sz="2400" dirty="0"/>
              <a:t>2</a:t>
            </a:r>
            <a:r>
              <a:rPr lang="zh-CN" altLang="en-US" sz="2400" dirty="0"/>
              <a:t>、大括号表示约束</a:t>
            </a:r>
            <a:endParaRPr lang="en-US" altLang="zh-CN" sz="2400" dirty="0"/>
          </a:p>
          <a:p>
            <a:r>
              <a:rPr lang="en-US" altLang="zh-CN" sz="2400" dirty="0"/>
              <a:t>【</a:t>
            </a:r>
            <a:r>
              <a:rPr lang="zh-CN" altLang="en-US" sz="2400" dirty="0"/>
              <a:t>目的</a:t>
            </a:r>
            <a:r>
              <a:rPr lang="en-US" altLang="zh-CN" sz="2400" dirty="0"/>
              <a:t>】</a:t>
            </a:r>
            <a:r>
              <a:rPr lang="zh-CN" altLang="en-US" sz="2400" dirty="0"/>
              <a:t>显示系统的硬件和软件的物理结构</a:t>
            </a:r>
          </a:p>
          <a:p>
            <a:endParaRPr lang="zh-CN" altLang="en-US" dirty="0"/>
          </a:p>
        </p:txBody>
      </p:sp>
      <p:pic>
        <p:nvPicPr>
          <p:cNvPr id="6" name="图片 5">
            <a:extLst>
              <a:ext uri="{FF2B5EF4-FFF2-40B4-BE49-F238E27FC236}">
                <a16:creationId xmlns:a16="http://schemas.microsoft.com/office/drawing/2014/main" id="{22CDD592-769F-441C-943F-30FA0E1848D2}"/>
              </a:ext>
            </a:extLst>
          </p:cNvPr>
          <p:cNvPicPr>
            <a:picLocks noChangeAspect="1"/>
          </p:cNvPicPr>
          <p:nvPr/>
        </p:nvPicPr>
        <p:blipFill>
          <a:blip r:embed="rId2"/>
          <a:stretch>
            <a:fillRect/>
          </a:stretch>
        </p:blipFill>
        <p:spPr>
          <a:xfrm>
            <a:off x="5686097" y="2235063"/>
            <a:ext cx="6356239" cy="3499431"/>
          </a:xfrm>
          <a:prstGeom prst="rect">
            <a:avLst/>
          </a:prstGeom>
        </p:spPr>
      </p:pic>
    </p:spTree>
    <p:extLst>
      <p:ext uri="{BB962C8B-B14F-4D97-AF65-F5344CB8AC3E}">
        <p14:creationId xmlns:p14="http://schemas.microsoft.com/office/powerpoint/2010/main" val="3356706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A1625-93DE-488B-9518-9B4678A679A7}"/>
              </a:ext>
            </a:extLst>
          </p:cNvPr>
          <p:cNvSpPr>
            <a:spLocks noGrp="1"/>
          </p:cNvSpPr>
          <p:nvPr>
            <p:ph type="title"/>
          </p:nvPr>
        </p:nvSpPr>
        <p:spPr/>
        <p:txBody>
          <a:bodyPr/>
          <a:lstStyle/>
          <a:p>
            <a:r>
              <a:rPr lang="zh-CN" altLang="en-US" dirty="0"/>
              <a:t>问题三</a:t>
            </a:r>
          </a:p>
        </p:txBody>
      </p:sp>
      <p:sp>
        <p:nvSpPr>
          <p:cNvPr id="3" name="内容占位符 2">
            <a:extLst>
              <a:ext uri="{FF2B5EF4-FFF2-40B4-BE49-F238E27FC236}">
                <a16:creationId xmlns:a16="http://schemas.microsoft.com/office/drawing/2014/main" id="{50DEABF5-ACC2-4341-9FEB-7F8729ED9C5F}"/>
              </a:ext>
            </a:extLst>
          </p:cNvPr>
          <p:cNvSpPr>
            <a:spLocks noGrp="1"/>
          </p:cNvSpPr>
          <p:nvPr>
            <p:ph idx="1"/>
          </p:nvPr>
        </p:nvSpPr>
        <p:spPr>
          <a:xfrm>
            <a:off x="810000" y="1417638"/>
            <a:ext cx="10554574" cy="3636511"/>
          </a:xfrm>
        </p:spPr>
        <p:txBody>
          <a:bodyPr>
            <a:normAutofit/>
          </a:bodyPr>
          <a:lstStyle/>
          <a:p>
            <a:r>
              <a:rPr lang="zh-CN" altLang="en-US" sz="2400" dirty="0"/>
              <a:t>在软件开发生命周期中，只有需求阶段要使用</a:t>
            </a:r>
            <a:r>
              <a:rPr lang="en-US" altLang="zh-CN" sz="2400" dirty="0"/>
              <a:t>UML</a:t>
            </a:r>
            <a:r>
              <a:rPr lang="zh-CN" altLang="en-US" sz="2400" dirty="0"/>
              <a:t>的图吗？</a:t>
            </a:r>
          </a:p>
        </p:txBody>
      </p:sp>
      <p:sp>
        <p:nvSpPr>
          <p:cNvPr id="4" name="文本框 3">
            <a:extLst>
              <a:ext uri="{FF2B5EF4-FFF2-40B4-BE49-F238E27FC236}">
                <a16:creationId xmlns:a16="http://schemas.microsoft.com/office/drawing/2014/main" id="{71EA573D-800B-4D81-BEEA-D4F75B5BD126}"/>
              </a:ext>
            </a:extLst>
          </p:cNvPr>
          <p:cNvSpPr txBox="1"/>
          <p:nvPr/>
        </p:nvSpPr>
        <p:spPr>
          <a:xfrm>
            <a:off x="2312275" y="4235669"/>
            <a:ext cx="3581430" cy="461665"/>
          </a:xfrm>
          <a:prstGeom prst="rect">
            <a:avLst/>
          </a:prstGeom>
          <a:noFill/>
        </p:spPr>
        <p:txBody>
          <a:bodyPr wrap="none" rtlCol="0">
            <a:spAutoFit/>
          </a:bodyPr>
          <a:lstStyle/>
          <a:p>
            <a:r>
              <a:rPr lang="zh-CN" altLang="en-US" sz="2400" dirty="0"/>
              <a:t>不是，</a:t>
            </a:r>
            <a:r>
              <a:rPr lang="en-US" altLang="zh-CN" sz="2400" dirty="0"/>
              <a:t>UML</a:t>
            </a:r>
            <a:r>
              <a:rPr lang="zh-CN" altLang="en-US" sz="2400" dirty="0"/>
              <a:t>的图全程参与</a:t>
            </a:r>
          </a:p>
        </p:txBody>
      </p:sp>
    </p:spTree>
    <p:extLst>
      <p:ext uri="{BB962C8B-B14F-4D97-AF65-F5344CB8AC3E}">
        <p14:creationId xmlns:p14="http://schemas.microsoft.com/office/powerpoint/2010/main" val="118201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261DD-73E4-4180-97FD-1EE25B466BF2}"/>
              </a:ext>
            </a:extLst>
          </p:cNvPr>
          <p:cNvSpPr>
            <a:spLocks noGrp="1"/>
          </p:cNvSpPr>
          <p:nvPr>
            <p:ph type="title"/>
          </p:nvPr>
        </p:nvSpPr>
        <p:spPr>
          <a:xfrm>
            <a:off x="3430451" y="302357"/>
            <a:ext cx="10571998" cy="970450"/>
          </a:xfrm>
        </p:spPr>
        <p:txBody>
          <a:bodyPr/>
          <a:lstStyle/>
          <a:p>
            <a:r>
              <a:rPr lang="zh-CN" altLang="en-US" dirty="0"/>
              <a:t>小组成员分工与评价</a:t>
            </a:r>
          </a:p>
        </p:txBody>
      </p:sp>
      <p:sp>
        <p:nvSpPr>
          <p:cNvPr id="3" name="内容占位符 2">
            <a:extLst>
              <a:ext uri="{FF2B5EF4-FFF2-40B4-BE49-F238E27FC236}">
                <a16:creationId xmlns:a16="http://schemas.microsoft.com/office/drawing/2014/main" id="{2C3B77C6-9D77-4837-923D-3F06EBDDE5C8}"/>
              </a:ext>
            </a:extLst>
          </p:cNvPr>
          <p:cNvSpPr>
            <a:spLocks noGrp="1"/>
          </p:cNvSpPr>
          <p:nvPr>
            <p:ph sz="half" idx="1"/>
          </p:nvPr>
        </p:nvSpPr>
        <p:spPr>
          <a:xfrm>
            <a:off x="1480863" y="2527087"/>
            <a:ext cx="8787743" cy="3638763"/>
          </a:xfrm>
        </p:spPr>
        <p:txBody>
          <a:bodyPr>
            <a:normAutofit/>
          </a:bodyPr>
          <a:lstStyle/>
          <a:p>
            <a:r>
              <a:rPr lang="zh-CN" altLang="en-US" sz="2800" dirty="0"/>
              <a:t>黄栋材搜集资料</a:t>
            </a:r>
            <a:r>
              <a:rPr lang="en-US" altLang="zh-CN" sz="2800" dirty="0"/>
              <a:t>——80</a:t>
            </a:r>
            <a:r>
              <a:rPr lang="zh-CN" altLang="en-US" sz="2800" dirty="0"/>
              <a:t>分</a:t>
            </a:r>
            <a:endParaRPr lang="en-US" altLang="zh-CN" sz="2800" dirty="0"/>
          </a:p>
          <a:p>
            <a:r>
              <a:rPr lang="zh-CN" altLang="en-US" sz="2800" dirty="0"/>
              <a:t>冯涛提意见</a:t>
            </a:r>
            <a:r>
              <a:rPr lang="en-US" altLang="zh-CN" sz="2800" dirty="0"/>
              <a:t>——75</a:t>
            </a:r>
            <a:r>
              <a:rPr lang="zh-CN" altLang="en-US" sz="2800" dirty="0"/>
              <a:t>分</a:t>
            </a:r>
            <a:endParaRPr lang="en-US" altLang="zh-CN" sz="2800" dirty="0"/>
          </a:p>
          <a:p>
            <a:r>
              <a:rPr lang="zh-CN" altLang="en-US" sz="2800" dirty="0"/>
              <a:t>徐鹏</a:t>
            </a:r>
            <a:r>
              <a:rPr lang="en-US" altLang="zh-CN" sz="2800" dirty="0"/>
              <a:t>ppt</a:t>
            </a:r>
            <a:r>
              <a:rPr lang="zh-CN" altLang="en-US" sz="2800" dirty="0"/>
              <a:t>初版</a:t>
            </a:r>
            <a:r>
              <a:rPr lang="en-US" altLang="zh-CN" sz="2800" dirty="0"/>
              <a:t>——87</a:t>
            </a:r>
            <a:r>
              <a:rPr lang="zh-CN" altLang="en-US" sz="2800" dirty="0"/>
              <a:t>分</a:t>
            </a:r>
            <a:endParaRPr lang="en-US" altLang="zh-CN" sz="2800" dirty="0"/>
          </a:p>
          <a:p>
            <a:r>
              <a:rPr lang="zh-CN" altLang="en-US" sz="2800" dirty="0"/>
              <a:t>陈泓见查验</a:t>
            </a:r>
            <a:r>
              <a:rPr lang="en-US" altLang="zh-CN" sz="2800" dirty="0"/>
              <a:t>PPT——83</a:t>
            </a:r>
            <a:r>
              <a:rPr lang="zh-CN" altLang="en-US" sz="2800" dirty="0"/>
              <a:t>分</a:t>
            </a:r>
            <a:endParaRPr lang="en-US" altLang="zh-CN" sz="2800" dirty="0"/>
          </a:p>
          <a:p>
            <a:r>
              <a:rPr lang="zh-CN" altLang="en-US" sz="2800" dirty="0"/>
              <a:t>童威男（负责人）</a:t>
            </a:r>
            <a:r>
              <a:rPr lang="en-US" altLang="zh-CN" sz="2800" dirty="0"/>
              <a:t>PPT</a:t>
            </a:r>
            <a:r>
              <a:rPr lang="zh-CN" altLang="en-US" sz="2800" dirty="0"/>
              <a:t>制作</a:t>
            </a:r>
            <a:r>
              <a:rPr lang="en-US" altLang="zh-CN" sz="2800" dirty="0"/>
              <a:t>——92</a:t>
            </a:r>
            <a:r>
              <a:rPr lang="zh-CN" altLang="en-US" sz="2800" dirty="0"/>
              <a:t>分</a:t>
            </a:r>
          </a:p>
          <a:p>
            <a:endParaRPr lang="zh-CN" altLang="en-US" sz="2800" dirty="0"/>
          </a:p>
        </p:txBody>
      </p:sp>
    </p:spTree>
    <p:extLst>
      <p:ext uri="{BB962C8B-B14F-4D97-AF65-F5344CB8AC3E}">
        <p14:creationId xmlns:p14="http://schemas.microsoft.com/office/powerpoint/2010/main" val="1997443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0F867-BC96-4BDE-8D9B-B611C1196787}"/>
              </a:ext>
            </a:extLst>
          </p:cNvPr>
          <p:cNvSpPr>
            <a:spLocks noGrp="1"/>
          </p:cNvSpPr>
          <p:nvPr>
            <p:ph type="title"/>
          </p:nvPr>
        </p:nvSpPr>
        <p:spPr>
          <a:xfrm>
            <a:off x="2630173" y="429935"/>
            <a:ext cx="10571998" cy="970450"/>
          </a:xfrm>
        </p:spPr>
        <p:txBody>
          <a:bodyPr/>
          <a:lstStyle/>
          <a:p>
            <a:r>
              <a:rPr lang="zh-CN" altLang="en-US" dirty="0"/>
              <a:t>了解</a:t>
            </a:r>
            <a:r>
              <a:rPr lang="en-US" altLang="zh-CN" dirty="0"/>
              <a:t>UML</a:t>
            </a:r>
            <a:r>
              <a:rPr lang="zh-CN" altLang="en-US" dirty="0"/>
              <a:t>基础</a:t>
            </a:r>
            <a:r>
              <a:rPr lang="en-US" altLang="zh-CN" dirty="0"/>
              <a:t>Ⅰ</a:t>
            </a:r>
            <a:r>
              <a:rPr lang="zh-CN" altLang="en-US" dirty="0"/>
              <a:t>过程遇到的问题</a:t>
            </a:r>
          </a:p>
        </p:txBody>
      </p:sp>
      <p:sp>
        <p:nvSpPr>
          <p:cNvPr id="3" name="文本框 2">
            <a:extLst>
              <a:ext uri="{FF2B5EF4-FFF2-40B4-BE49-F238E27FC236}">
                <a16:creationId xmlns:a16="http://schemas.microsoft.com/office/drawing/2014/main" id="{4CDAD1FD-D4D8-48D1-81CD-F860BAF3F91C}"/>
              </a:ext>
            </a:extLst>
          </p:cNvPr>
          <p:cNvSpPr txBox="1"/>
          <p:nvPr/>
        </p:nvSpPr>
        <p:spPr>
          <a:xfrm>
            <a:off x="1121433" y="2675467"/>
            <a:ext cx="9230478" cy="461665"/>
          </a:xfrm>
          <a:prstGeom prst="rect">
            <a:avLst/>
          </a:prstGeom>
          <a:noFill/>
        </p:spPr>
        <p:txBody>
          <a:bodyPr wrap="square" rtlCol="0">
            <a:spAutoFit/>
          </a:bodyPr>
          <a:lstStyle/>
          <a:p>
            <a:r>
              <a:rPr lang="zh-CN" altLang="en-US" sz="2400" dirty="0"/>
              <a:t>实战经验不足</a:t>
            </a:r>
          </a:p>
        </p:txBody>
      </p:sp>
    </p:spTree>
    <p:extLst>
      <p:ext uri="{BB962C8B-B14F-4D97-AF65-F5344CB8AC3E}">
        <p14:creationId xmlns:p14="http://schemas.microsoft.com/office/powerpoint/2010/main" val="2655558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433F6-C7F9-4690-9C8A-51E513DA7BE9}"/>
              </a:ext>
            </a:extLst>
          </p:cNvPr>
          <p:cNvSpPr>
            <a:spLocks noGrp="1"/>
          </p:cNvSpPr>
          <p:nvPr>
            <p:ph type="title"/>
          </p:nvPr>
        </p:nvSpPr>
        <p:spPr>
          <a:xfrm>
            <a:off x="4584966" y="362111"/>
            <a:ext cx="10571998" cy="970450"/>
          </a:xfrm>
        </p:spPr>
        <p:txBody>
          <a:bodyPr/>
          <a:lstStyle/>
          <a:p>
            <a:r>
              <a:rPr lang="zh-CN" altLang="en-US" dirty="0"/>
              <a:t>参考资料</a:t>
            </a:r>
          </a:p>
        </p:txBody>
      </p:sp>
      <p:sp>
        <p:nvSpPr>
          <p:cNvPr id="3" name="文本框 2">
            <a:hlinkClick r:id="rId2"/>
            <a:extLst>
              <a:ext uri="{FF2B5EF4-FFF2-40B4-BE49-F238E27FC236}">
                <a16:creationId xmlns:a16="http://schemas.microsoft.com/office/drawing/2014/main" id="{220C1E04-0FAA-4810-9EB8-4FB5668628C3}"/>
              </a:ext>
            </a:extLst>
          </p:cNvPr>
          <p:cNvSpPr txBox="1"/>
          <p:nvPr/>
        </p:nvSpPr>
        <p:spPr>
          <a:xfrm>
            <a:off x="667631" y="2828835"/>
            <a:ext cx="10657266" cy="1200329"/>
          </a:xfrm>
          <a:prstGeom prst="rect">
            <a:avLst/>
          </a:prstGeom>
          <a:noFill/>
          <a:ln>
            <a:noFill/>
          </a:ln>
        </p:spPr>
        <p:txBody>
          <a:bodyPr wrap="square" rtlCol="0">
            <a:spAutoFit/>
          </a:bodyPr>
          <a:lstStyle/>
          <a:p>
            <a:pPr marL="285750" indent="-285750">
              <a:buFont typeface="Wingdings" panose="05000000000000000000" pitchFamily="2" charset="2"/>
              <a:buChar char="l"/>
            </a:pPr>
            <a:r>
              <a:rPr lang="en-US" altLang="zh-CN" sz="2400" dirty="0"/>
              <a:t>《UML2</a:t>
            </a:r>
            <a:r>
              <a:rPr lang="zh-CN" altLang="en-US" sz="2400" dirty="0"/>
              <a:t>基础、建模与设计教程</a:t>
            </a:r>
            <a:r>
              <a:rPr lang="en-US" altLang="zh-CN" sz="2400" dirty="0"/>
              <a:t>》 </a:t>
            </a:r>
            <a:r>
              <a:rPr lang="zh-CN" altLang="en-US" sz="2400" dirty="0"/>
              <a:t>杨弘平 等 编著</a:t>
            </a:r>
            <a:endParaRPr lang="en-US" altLang="zh-CN" sz="2400" dirty="0"/>
          </a:p>
          <a:p>
            <a:pPr marL="285750" indent="-285750">
              <a:buFont typeface="Wingdings" panose="05000000000000000000" pitchFamily="2" charset="2"/>
              <a:buChar char="l"/>
            </a:pPr>
            <a:r>
              <a:rPr lang="en-US" altLang="zh-CN" sz="2400" dirty="0">
                <a:hlinkClick r:id="rId3"/>
              </a:rPr>
              <a:t>http://blog.csdn.net/jiuqiyuliang/article/details/8552956</a:t>
            </a:r>
            <a:r>
              <a:rPr lang="en-US" altLang="zh-CN" sz="2400" dirty="0"/>
              <a:t>——【1】</a:t>
            </a:r>
          </a:p>
          <a:p>
            <a:pPr marL="285750" indent="-285750">
              <a:buFont typeface="Wingdings" panose="05000000000000000000" pitchFamily="2" charset="2"/>
              <a:buChar char="l"/>
            </a:pPr>
            <a:r>
              <a:rPr lang="en-US" altLang="zh-CN" sz="2400" dirty="0"/>
              <a:t>http://blog.csdn.net/suxinpingtao51/article/details/8011335</a:t>
            </a:r>
          </a:p>
        </p:txBody>
      </p:sp>
    </p:spTree>
    <p:extLst>
      <p:ext uri="{BB962C8B-B14F-4D97-AF65-F5344CB8AC3E}">
        <p14:creationId xmlns:p14="http://schemas.microsoft.com/office/powerpoint/2010/main" val="62252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D41F4-5EA9-4288-9F6B-AC877256EC40}"/>
              </a:ext>
            </a:extLst>
          </p:cNvPr>
          <p:cNvSpPr>
            <a:spLocks noGrp="1"/>
          </p:cNvSpPr>
          <p:nvPr>
            <p:ph type="title"/>
          </p:nvPr>
        </p:nvSpPr>
        <p:spPr>
          <a:xfrm>
            <a:off x="476105" y="451161"/>
            <a:ext cx="9972039" cy="970450"/>
          </a:xfrm>
        </p:spPr>
        <p:txBody>
          <a:bodyPr/>
          <a:lstStyle/>
          <a:p>
            <a:r>
              <a:rPr lang="zh-CN" altLang="en-US" sz="5400" dirty="0"/>
              <a:t>用例图（</a:t>
            </a:r>
            <a:r>
              <a:rPr lang="en-US" altLang="zh-CN" sz="5400" dirty="0"/>
              <a:t>Use Case Diagram</a:t>
            </a:r>
            <a:r>
              <a:rPr lang="zh-CN" altLang="en-US" sz="5400" dirty="0"/>
              <a:t>）</a:t>
            </a:r>
          </a:p>
        </p:txBody>
      </p:sp>
      <p:sp>
        <p:nvSpPr>
          <p:cNvPr id="3" name="文本框 2">
            <a:extLst>
              <a:ext uri="{FF2B5EF4-FFF2-40B4-BE49-F238E27FC236}">
                <a16:creationId xmlns:a16="http://schemas.microsoft.com/office/drawing/2014/main" id="{C0FD93D0-9CE4-4D95-9C65-D0821F6D6102}"/>
              </a:ext>
            </a:extLst>
          </p:cNvPr>
          <p:cNvSpPr txBox="1"/>
          <p:nvPr/>
        </p:nvSpPr>
        <p:spPr>
          <a:xfrm>
            <a:off x="476105" y="2154827"/>
            <a:ext cx="10597773" cy="1661993"/>
          </a:xfrm>
          <a:prstGeom prst="rect">
            <a:avLst/>
          </a:prstGeom>
          <a:noFill/>
        </p:spPr>
        <p:txBody>
          <a:bodyPr wrap="none" rtlCol="0">
            <a:spAutoFit/>
          </a:bodyPr>
          <a:lstStyle/>
          <a:p>
            <a:r>
              <a:rPr lang="en-US" altLang="zh-CN" sz="2800" dirty="0"/>
              <a:t>【</a:t>
            </a:r>
            <a:r>
              <a:rPr lang="zh-CN" altLang="en-US" sz="2800" dirty="0"/>
              <a:t>概念</a:t>
            </a:r>
            <a:r>
              <a:rPr lang="en-US" altLang="zh-CN" sz="2800" dirty="0"/>
              <a:t>】</a:t>
            </a:r>
            <a:r>
              <a:rPr lang="zh-CN" altLang="en-US" sz="2800" dirty="0"/>
              <a:t>描述用户需求，从用户的角度描述系统的功能</a:t>
            </a:r>
          </a:p>
          <a:p>
            <a:r>
              <a:rPr lang="en-US" altLang="zh-CN" sz="2800" dirty="0"/>
              <a:t>【</a:t>
            </a:r>
            <a:r>
              <a:rPr lang="zh-CN" altLang="en-US" sz="2800" dirty="0"/>
              <a:t>目的</a:t>
            </a:r>
            <a:r>
              <a:rPr lang="en-US" altLang="zh-CN" sz="2800" dirty="0"/>
              <a:t>】</a:t>
            </a:r>
            <a:r>
              <a:rPr lang="zh-CN" altLang="en-US" sz="2800" dirty="0"/>
              <a:t>帮助开发团队以一种可视化的方式理解系统的功能需求，</a:t>
            </a:r>
            <a:endParaRPr lang="en-US" altLang="zh-CN" sz="2800" dirty="0"/>
          </a:p>
          <a:p>
            <a:r>
              <a:rPr lang="en-US" altLang="zh-CN" sz="2800" dirty="0"/>
              <a:t>			</a:t>
            </a:r>
            <a:r>
              <a:rPr lang="zh-CN" altLang="en-US" sz="2800" dirty="0"/>
              <a:t>方便与用户确认需求，同时也为系统打下基础。</a:t>
            </a:r>
          </a:p>
          <a:p>
            <a:endParaRPr lang="zh-CN" altLang="en-US" dirty="0"/>
          </a:p>
        </p:txBody>
      </p:sp>
      <p:pic>
        <p:nvPicPr>
          <p:cNvPr id="4" name="图片 3">
            <a:extLst>
              <a:ext uri="{FF2B5EF4-FFF2-40B4-BE49-F238E27FC236}">
                <a16:creationId xmlns:a16="http://schemas.microsoft.com/office/drawing/2014/main" id="{2D285649-5ED4-4CEA-A670-1216D646A533}"/>
              </a:ext>
            </a:extLst>
          </p:cNvPr>
          <p:cNvPicPr>
            <a:picLocks noChangeAspect="1"/>
          </p:cNvPicPr>
          <p:nvPr/>
        </p:nvPicPr>
        <p:blipFill>
          <a:blip r:embed="rId2"/>
          <a:stretch>
            <a:fillRect/>
          </a:stretch>
        </p:blipFill>
        <p:spPr>
          <a:xfrm>
            <a:off x="1250732" y="3554062"/>
            <a:ext cx="8896185" cy="3135773"/>
          </a:xfrm>
          <a:prstGeom prst="rect">
            <a:avLst/>
          </a:prstGeom>
        </p:spPr>
      </p:pic>
    </p:spTree>
    <p:extLst>
      <p:ext uri="{BB962C8B-B14F-4D97-AF65-F5344CB8AC3E}">
        <p14:creationId xmlns:p14="http://schemas.microsoft.com/office/powerpoint/2010/main" val="65752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18EED5-E5FF-464C-813C-4A09C57EB060}"/>
              </a:ext>
            </a:extLst>
          </p:cNvPr>
          <p:cNvSpPr>
            <a:spLocks noGrp="1"/>
          </p:cNvSpPr>
          <p:nvPr>
            <p:ph type="title"/>
          </p:nvPr>
        </p:nvSpPr>
        <p:spPr/>
        <p:txBody>
          <a:bodyPr/>
          <a:lstStyle/>
          <a:p>
            <a:r>
              <a:rPr lang="zh-CN" altLang="en-US" sz="4400" dirty="0"/>
              <a:t>用例图</a:t>
            </a:r>
            <a:r>
              <a:rPr lang="en-US" altLang="zh-CN" sz="4400" dirty="0"/>
              <a:t>——</a:t>
            </a:r>
            <a:r>
              <a:rPr lang="zh-CN" altLang="en-US" sz="4400" dirty="0"/>
              <a:t>关联关系</a:t>
            </a:r>
          </a:p>
        </p:txBody>
      </p:sp>
      <p:sp>
        <p:nvSpPr>
          <p:cNvPr id="3" name="内容占位符 2">
            <a:extLst>
              <a:ext uri="{FF2B5EF4-FFF2-40B4-BE49-F238E27FC236}">
                <a16:creationId xmlns:a16="http://schemas.microsoft.com/office/drawing/2014/main" id="{BA0A741A-5262-4373-84E4-7A3ADA326D91}"/>
              </a:ext>
            </a:extLst>
          </p:cNvPr>
          <p:cNvSpPr>
            <a:spLocks noGrp="1"/>
          </p:cNvSpPr>
          <p:nvPr>
            <p:ph idx="1"/>
          </p:nvPr>
        </p:nvSpPr>
        <p:spPr>
          <a:xfrm>
            <a:off x="713608" y="1417638"/>
            <a:ext cx="10554574" cy="3636511"/>
          </a:xfrm>
        </p:spPr>
        <p:txBody>
          <a:bodyPr/>
          <a:lstStyle/>
          <a:p>
            <a:r>
              <a:rPr lang="zh-CN" altLang="en-US" sz="2400" b="1" dirty="0"/>
              <a:t>定义：</a:t>
            </a:r>
            <a:r>
              <a:rPr lang="zh-CN" altLang="en-US" sz="2400" dirty="0"/>
              <a:t>参与者与用例之间通常用关联关系来描述。</a:t>
            </a:r>
          </a:p>
          <a:p>
            <a:r>
              <a:rPr lang="zh-CN" altLang="en-US" sz="2400" b="1" dirty="0"/>
              <a:t>表示方法：</a:t>
            </a:r>
            <a:r>
              <a:rPr lang="zh-CN" altLang="en-US" sz="2400" dirty="0"/>
              <a:t>带箭头的实线，箭头指向用例。</a:t>
            </a:r>
          </a:p>
          <a:p>
            <a:endParaRPr lang="zh-CN" altLang="en-US" dirty="0"/>
          </a:p>
        </p:txBody>
      </p:sp>
      <p:pic>
        <p:nvPicPr>
          <p:cNvPr id="4" name="图片 3">
            <a:extLst>
              <a:ext uri="{FF2B5EF4-FFF2-40B4-BE49-F238E27FC236}">
                <a16:creationId xmlns:a16="http://schemas.microsoft.com/office/drawing/2014/main" id="{434A3294-717D-4C1C-AE76-B516CE92B0D5}"/>
              </a:ext>
            </a:extLst>
          </p:cNvPr>
          <p:cNvPicPr>
            <a:picLocks noChangeAspect="1"/>
          </p:cNvPicPr>
          <p:nvPr/>
        </p:nvPicPr>
        <p:blipFill>
          <a:blip r:embed="rId2"/>
          <a:stretch>
            <a:fillRect/>
          </a:stretch>
        </p:blipFill>
        <p:spPr>
          <a:xfrm>
            <a:off x="1327423" y="3644449"/>
            <a:ext cx="8086725" cy="2819400"/>
          </a:xfrm>
          <a:prstGeom prst="rect">
            <a:avLst/>
          </a:prstGeom>
        </p:spPr>
      </p:pic>
    </p:spTree>
    <p:extLst>
      <p:ext uri="{BB962C8B-B14F-4D97-AF65-F5344CB8AC3E}">
        <p14:creationId xmlns:p14="http://schemas.microsoft.com/office/powerpoint/2010/main" val="204022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8391E-02A9-488C-8B45-9AF8D1F20D5B}"/>
              </a:ext>
            </a:extLst>
          </p:cNvPr>
          <p:cNvSpPr>
            <a:spLocks noGrp="1"/>
          </p:cNvSpPr>
          <p:nvPr>
            <p:ph type="title"/>
          </p:nvPr>
        </p:nvSpPr>
        <p:spPr/>
        <p:txBody>
          <a:bodyPr/>
          <a:lstStyle/>
          <a:p>
            <a:r>
              <a:rPr lang="zh-CN" altLang="en-US" sz="4400" dirty="0"/>
              <a:t>用例图</a:t>
            </a:r>
            <a:r>
              <a:rPr lang="en-US" altLang="zh-CN" sz="4400" dirty="0"/>
              <a:t>——</a:t>
            </a:r>
            <a:r>
              <a:rPr lang="zh-CN" altLang="en-US" sz="4400" dirty="0"/>
              <a:t>泛化关系</a:t>
            </a:r>
          </a:p>
        </p:txBody>
      </p:sp>
      <p:sp>
        <p:nvSpPr>
          <p:cNvPr id="3" name="内容占位符 2">
            <a:extLst>
              <a:ext uri="{FF2B5EF4-FFF2-40B4-BE49-F238E27FC236}">
                <a16:creationId xmlns:a16="http://schemas.microsoft.com/office/drawing/2014/main" id="{B4557042-D07A-42E6-BBB3-0D9D78E9DA8F}"/>
              </a:ext>
            </a:extLst>
          </p:cNvPr>
          <p:cNvSpPr>
            <a:spLocks noGrp="1"/>
          </p:cNvSpPr>
          <p:nvPr>
            <p:ph idx="1"/>
          </p:nvPr>
        </p:nvSpPr>
        <p:spPr>
          <a:xfrm>
            <a:off x="567010" y="1328909"/>
            <a:ext cx="11057977" cy="3636511"/>
          </a:xfrm>
        </p:spPr>
        <p:txBody>
          <a:bodyPr/>
          <a:lstStyle/>
          <a:p>
            <a:r>
              <a:rPr lang="zh-CN" altLang="en-US" sz="2400" b="1" dirty="0"/>
              <a:t>定义：</a:t>
            </a:r>
            <a:r>
              <a:rPr lang="zh-CN" altLang="en-US" sz="2400" dirty="0"/>
              <a:t>一个用例可以被特别列举为一个或多个子用例，这被称为用例泛化。</a:t>
            </a:r>
            <a:endParaRPr lang="en-US" altLang="zh-CN" sz="2400" dirty="0"/>
          </a:p>
          <a:p>
            <a:r>
              <a:rPr lang="zh-CN" altLang="en-US" sz="2400" dirty="0"/>
              <a:t>表示方法：带空心箭头的实线，箭头指向被泛化（被继承）的用例，即父用例。</a:t>
            </a:r>
            <a:endParaRPr lang="en-US" altLang="zh-CN" sz="2400" dirty="0"/>
          </a:p>
          <a:p>
            <a:endParaRPr lang="zh-CN" altLang="en-US" dirty="0"/>
          </a:p>
        </p:txBody>
      </p:sp>
      <p:pic>
        <p:nvPicPr>
          <p:cNvPr id="6" name="图片 5">
            <a:extLst>
              <a:ext uri="{FF2B5EF4-FFF2-40B4-BE49-F238E27FC236}">
                <a16:creationId xmlns:a16="http://schemas.microsoft.com/office/drawing/2014/main" id="{FAF2501D-3BE6-4D21-9E59-7D9D3FDFF257}"/>
              </a:ext>
            </a:extLst>
          </p:cNvPr>
          <p:cNvPicPr>
            <a:picLocks noChangeAspect="1"/>
          </p:cNvPicPr>
          <p:nvPr/>
        </p:nvPicPr>
        <p:blipFill>
          <a:blip r:embed="rId2"/>
          <a:stretch>
            <a:fillRect/>
          </a:stretch>
        </p:blipFill>
        <p:spPr>
          <a:xfrm>
            <a:off x="1169439" y="3553312"/>
            <a:ext cx="8486775" cy="2857500"/>
          </a:xfrm>
          <a:prstGeom prst="rect">
            <a:avLst/>
          </a:prstGeom>
        </p:spPr>
      </p:pic>
    </p:spTree>
    <p:extLst>
      <p:ext uri="{BB962C8B-B14F-4D97-AF65-F5344CB8AC3E}">
        <p14:creationId xmlns:p14="http://schemas.microsoft.com/office/powerpoint/2010/main" val="663207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FEC9B-7F04-407B-87B7-2A20A5C65FF1}"/>
              </a:ext>
            </a:extLst>
          </p:cNvPr>
          <p:cNvSpPr>
            <a:spLocks noGrp="1"/>
          </p:cNvSpPr>
          <p:nvPr>
            <p:ph type="title"/>
          </p:nvPr>
        </p:nvSpPr>
        <p:spPr/>
        <p:txBody>
          <a:bodyPr/>
          <a:lstStyle/>
          <a:p>
            <a:r>
              <a:rPr lang="zh-CN" altLang="en-US" sz="4400" dirty="0"/>
              <a:t>用例图</a:t>
            </a:r>
            <a:r>
              <a:rPr lang="en-US" altLang="zh-CN" sz="4400" dirty="0"/>
              <a:t>——</a:t>
            </a:r>
            <a:r>
              <a:rPr lang="zh-CN" altLang="en-US" sz="4400" dirty="0"/>
              <a:t>包含关系</a:t>
            </a:r>
          </a:p>
        </p:txBody>
      </p:sp>
      <p:sp>
        <p:nvSpPr>
          <p:cNvPr id="3" name="内容占位符 2">
            <a:extLst>
              <a:ext uri="{FF2B5EF4-FFF2-40B4-BE49-F238E27FC236}">
                <a16:creationId xmlns:a16="http://schemas.microsoft.com/office/drawing/2014/main" id="{B996EB5C-AA9E-43C9-BE8A-AC563CE0F35D}"/>
              </a:ext>
            </a:extLst>
          </p:cNvPr>
          <p:cNvSpPr>
            <a:spLocks noGrp="1"/>
          </p:cNvSpPr>
          <p:nvPr>
            <p:ph idx="1"/>
          </p:nvPr>
        </p:nvSpPr>
        <p:spPr>
          <a:xfrm>
            <a:off x="578071" y="1129211"/>
            <a:ext cx="11267088" cy="3636511"/>
          </a:xfrm>
        </p:spPr>
        <p:txBody>
          <a:bodyPr>
            <a:normAutofit/>
          </a:bodyPr>
          <a:lstStyle/>
          <a:p>
            <a:r>
              <a:rPr lang="zh-CN" altLang="en-US" sz="2400" b="1" dirty="0"/>
              <a:t>定义：</a:t>
            </a:r>
            <a:r>
              <a:rPr lang="zh-CN" altLang="en-US" sz="2400" dirty="0"/>
              <a:t>其中一个用例（基础用例）的行为包含了另一个用例（包含用例）的行为。</a:t>
            </a:r>
            <a:endParaRPr lang="en-US" altLang="zh-CN" sz="2400" dirty="0"/>
          </a:p>
          <a:p>
            <a:r>
              <a:rPr lang="zh-CN" altLang="en-US" sz="2400" dirty="0"/>
              <a:t>表示方法：虚线箭头</a:t>
            </a:r>
            <a:r>
              <a:rPr lang="en-US" altLang="zh-CN" sz="2400" dirty="0"/>
              <a:t>+&lt;&lt;include&gt;&gt;</a:t>
            </a:r>
            <a:r>
              <a:rPr lang="zh-CN" altLang="en-US" sz="2400" dirty="0"/>
              <a:t>字样，箭头指向被包含的用例。</a:t>
            </a:r>
          </a:p>
        </p:txBody>
      </p:sp>
      <p:pic>
        <p:nvPicPr>
          <p:cNvPr id="4" name="图片 3">
            <a:extLst>
              <a:ext uri="{FF2B5EF4-FFF2-40B4-BE49-F238E27FC236}">
                <a16:creationId xmlns:a16="http://schemas.microsoft.com/office/drawing/2014/main" id="{AEB40E2F-FA81-4A74-959C-9590AFF560DB}"/>
              </a:ext>
            </a:extLst>
          </p:cNvPr>
          <p:cNvPicPr>
            <a:picLocks noChangeAspect="1"/>
          </p:cNvPicPr>
          <p:nvPr/>
        </p:nvPicPr>
        <p:blipFill>
          <a:blip r:embed="rId2"/>
          <a:stretch>
            <a:fillRect/>
          </a:stretch>
        </p:blipFill>
        <p:spPr>
          <a:xfrm>
            <a:off x="1316913" y="3534262"/>
            <a:ext cx="8086725" cy="2876550"/>
          </a:xfrm>
          <a:prstGeom prst="rect">
            <a:avLst/>
          </a:prstGeom>
        </p:spPr>
      </p:pic>
    </p:spTree>
    <p:extLst>
      <p:ext uri="{BB962C8B-B14F-4D97-AF65-F5344CB8AC3E}">
        <p14:creationId xmlns:p14="http://schemas.microsoft.com/office/powerpoint/2010/main" val="334312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F3119-9187-4B28-8F0F-CD0B58173301}"/>
              </a:ext>
            </a:extLst>
          </p:cNvPr>
          <p:cNvSpPr>
            <a:spLocks noGrp="1"/>
          </p:cNvSpPr>
          <p:nvPr>
            <p:ph type="title"/>
          </p:nvPr>
        </p:nvSpPr>
        <p:spPr/>
        <p:txBody>
          <a:bodyPr/>
          <a:lstStyle/>
          <a:p>
            <a:r>
              <a:rPr lang="zh-CN" altLang="en-US" sz="4400" dirty="0"/>
              <a:t>用例图</a:t>
            </a:r>
            <a:r>
              <a:rPr lang="en-US" altLang="zh-CN" sz="4400" dirty="0"/>
              <a:t>——</a:t>
            </a:r>
            <a:r>
              <a:rPr lang="zh-CN" altLang="en-US" sz="4400" dirty="0"/>
              <a:t>扩展关系</a:t>
            </a:r>
          </a:p>
        </p:txBody>
      </p:sp>
      <p:sp>
        <p:nvSpPr>
          <p:cNvPr id="3" name="内容占位符 2">
            <a:extLst>
              <a:ext uri="{FF2B5EF4-FFF2-40B4-BE49-F238E27FC236}">
                <a16:creationId xmlns:a16="http://schemas.microsoft.com/office/drawing/2014/main" id="{6EE0D28D-D366-48D3-8F75-2161BB9A6726}"/>
              </a:ext>
            </a:extLst>
          </p:cNvPr>
          <p:cNvSpPr>
            <a:spLocks noGrp="1"/>
          </p:cNvSpPr>
          <p:nvPr>
            <p:ph idx="1"/>
          </p:nvPr>
        </p:nvSpPr>
        <p:spPr>
          <a:xfrm>
            <a:off x="394136" y="932413"/>
            <a:ext cx="11403725" cy="3636511"/>
          </a:xfrm>
        </p:spPr>
        <p:txBody>
          <a:bodyPr>
            <a:normAutofit/>
          </a:bodyPr>
          <a:lstStyle/>
          <a:p>
            <a:r>
              <a:rPr lang="zh-CN" altLang="en-US" sz="2400" b="1" dirty="0"/>
              <a:t>定义：</a:t>
            </a:r>
            <a:r>
              <a:rPr lang="zh-CN" altLang="en-US" sz="2400" dirty="0"/>
              <a:t>是把新行为插入到已有用例的方法。</a:t>
            </a:r>
            <a:endParaRPr lang="en-US" altLang="zh-CN" sz="2400" dirty="0"/>
          </a:p>
          <a:p>
            <a:r>
              <a:rPr lang="zh-CN" altLang="en-US" sz="2400" b="1" dirty="0"/>
              <a:t>表示方法：</a:t>
            </a:r>
            <a:r>
              <a:rPr lang="zh-CN" altLang="en-US" sz="2400" dirty="0"/>
              <a:t>虚线箭头</a:t>
            </a:r>
            <a:r>
              <a:rPr lang="en-US" altLang="zh-CN" sz="2400" dirty="0"/>
              <a:t>+&lt;&lt;extend&gt;&gt;</a:t>
            </a:r>
            <a:r>
              <a:rPr lang="zh-CN" altLang="en-US" sz="2400" dirty="0"/>
              <a:t>字样，箭头指向</a:t>
            </a:r>
            <a:r>
              <a:rPr lang="zh-CN" altLang="en-US" sz="2400" b="1" dirty="0"/>
              <a:t>被扩展</a:t>
            </a:r>
            <a:r>
              <a:rPr lang="zh-CN" altLang="en-US" sz="2400" dirty="0"/>
              <a:t>的用例（即基础用例）。</a:t>
            </a:r>
          </a:p>
        </p:txBody>
      </p:sp>
      <p:pic>
        <p:nvPicPr>
          <p:cNvPr id="4" name="图片 3">
            <a:extLst>
              <a:ext uri="{FF2B5EF4-FFF2-40B4-BE49-F238E27FC236}">
                <a16:creationId xmlns:a16="http://schemas.microsoft.com/office/drawing/2014/main" id="{219A3C98-C90F-486A-9405-D17B20971B1A}"/>
              </a:ext>
            </a:extLst>
          </p:cNvPr>
          <p:cNvPicPr>
            <a:picLocks noChangeAspect="1"/>
          </p:cNvPicPr>
          <p:nvPr/>
        </p:nvPicPr>
        <p:blipFill>
          <a:blip r:embed="rId2"/>
          <a:stretch>
            <a:fillRect/>
          </a:stretch>
        </p:blipFill>
        <p:spPr>
          <a:xfrm>
            <a:off x="1451085" y="3629517"/>
            <a:ext cx="8343900" cy="2962275"/>
          </a:xfrm>
          <a:prstGeom prst="rect">
            <a:avLst/>
          </a:prstGeom>
        </p:spPr>
      </p:pic>
    </p:spTree>
    <p:extLst>
      <p:ext uri="{BB962C8B-B14F-4D97-AF65-F5344CB8AC3E}">
        <p14:creationId xmlns:p14="http://schemas.microsoft.com/office/powerpoint/2010/main" val="3508719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29249-DEEE-4EC8-89E9-42434FADA236}"/>
              </a:ext>
            </a:extLst>
          </p:cNvPr>
          <p:cNvSpPr>
            <a:spLocks noGrp="1"/>
          </p:cNvSpPr>
          <p:nvPr>
            <p:ph type="title"/>
          </p:nvPr>
        </p:nvSpPr>
        <p:spPr/>
        <p:txBody>
          <a:bodyPr/>
          <a:lstStyle/>
          <a:p>
            <a:r>
              <a:rPr lang="zh-CN" altLang="en-US" dirty="0"/>
              <a:t>扩展关系和包含关系区别</a:t>
            </a:r>
          </a:p>
        </p:txBody>
      </p:sp>
      <p:sp>
        <p:nvSpPr>
          <p:cNvPr id="3" name="内容占位符 2">
            <a:extLst>
              <a:ext uri="{FF2B5EF4-FFF2-40B4-BE49-F238E27FC236}">
                <a16:creationId xmlns:a16="http://schemas.microsoft.com/office/drawing/2014/main" id="{EEFD478C-46CA-4227-8E88-EF47C9506CCD}"/>
              </a:ext>
            </a:extLst>
          </p:cNvPr>
          <p:cNvSpPr>
            <a:spLocks noGrp="1"/>
          </p:cNvSpPr>
          <p:nvPr>
            <p:ph idx="1"/>
          </p:nvPr>
        </p:nvSpPr>
        <p:spPr>
          <a:xfrm>
            <a:off x="818712" y="2201266"/>
            <a:ext cx="10554574" cy="3636511"/>
          </a:xfrm>
        </p:spPr>
        <p:txBody>
          <a:bodyPr>
            <a:normAutofit/>
          </a:bodyPr>
          <a:lstStyle/>
          <a:p>
            <a:r>
              <a:rPr lang="zh-CN" altLang="en-US" sz="2400" dirty="0"/>
              <a:t>扩展关系：一个基本用例执行时，可以执行、也可以不执行扩展部分。一般是指用例功能的延伸，相当于为基础用例提供一个附加功能。</a:t>
            </a:r>
            <a:endParaRPr lang="en-US" altLang="zh-CN" sz="2400" dirty="0"/>
          </a:p>
          <a:p>
            <a:r>
              <a:rPr lang="zh-CN" altLang="en-US" sz="2400" dirty="0"/>
              <a:t>包含关系：在执行基本用例时，一定会执行包含用例部分。一般用来把一个较复杂用例所表示的功能分解成较小的步骤。</a:t>
            </a:r>
          </a:p>
        </p:txBody>
      </p:sp>
    </p:spTree>
    <p:extLst>
      <p:ext uri="{BB962C8B-B14F-4D97-AF65-F5344CB8AC3E}">
        <p14:creationId xmlns:p14="http://schemas.microsoft.com/office/powerpoint/2010/main" val="1610647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5A4E7-3CFF-4C2D-BF82-F4BCCBD18E3E}"/>
              </a:ext>
            </a:extLst>
          </p:cNvPr>
          <p:cNvSpPr>
            <a:spLocks noGrp="1"/>
          </p:cNvSpPr>
          <p:nvPr>
            <p:ph type="title"/>
          </p:nvPr>
        </p:nvSpPr>
        <p:spPr/>
        <p:txBody>
          <a:bodyPr/>
          <a:lstStyle/>
          <a:p>
            <a:r>
              <a:rPr lang="zh-CN" altLang="en-US" dirty="0"/>
              <a:t>问题一</a:t>
            </a:r>
          </a:p>
        </p:txBody>
      </p:sp>
      <p:sp>
        <p:nvSpPr>
          <p:cNvPr id="3" name="内容占位符 2">
            <a:extLst>
              <a:ext uri="{FF2B5EF4-FFF2-40B4-BE49-F238E27FC236}">
                <a16:creationId xmlns:a16="http://schemas.microsoft.com/office/drawing/2014/main" id="{A8A5B396-2863-41E0-A8BD-FB048EC43336}"/>
              </a:ext>
            </a:extLst>
          </p:cNvPr>
          <p:cNvSpPr>
            <a:spLocks noGrp="1"/>
          </p:cNvSpPr>
          <p:nvPr>
            <p:ph idx="1"/>
          </p:nvPr>
        </p:nvSpPr>
        <p:spPr>
          <a:xfrm>
            <a:off x="810000" y="1024108"/>
            <a:ext cx="10554574" cy="3636511"/>
          </a:xfrm>
        </p:spPr>
        <p:txBody>
          <a:bodyPr>
            <a:normAutofit/>
          </a:bodyPr>
          <a:lstStyle/>
          <a:p>
            <a:r>
              <a:rPr lang="zh-CN" altLang="en-US" sz="2800" dirty="0"/>
              <a:t>以下两个用例之间的关系？</a:t>
            </a:r>
          </a:p>
        </p:txBody>
      </p:sp>
      <p:pic>
        <p:nvPicPr>
          <p:cNvPr id="5" name="图片 4">
            <a:extLst>
              <a:ext uri="{FF2B5EF4-FFF2-40B4-BE49-F238E27FC236}">
                <a16:creationId xmlns:a16="http://schemas.microsoft.com/office/drawing/2014/main" id="{43AF87F4-04D8-4168-B371-4794DFD228D9}"/>
              </a:ext>
            </a:extLst>
          </p:cNvPr>
          <p:cNvPicPr>
            <a:picLocks noChangeAspect="1"/>
          </p:cNvPicPr>
          <p:nvPr/>
        </p:nvPicPr>
        <p:blipFill>
          <a:blip r:embed="rId2"/>
          <a:stretch>
            <a:fillRect/>
          </a:stretch>
        </p:blipFill>
        <p:spPr>
          <a:xfrm>
            <a:off x="1125592" y="3468680"/>
            <a:ext cx="4391433" cy="1376589"/>
          </a:xfrm>
          <a:prstGeom prst="rect">
            <a:avLst/>
          </a:prstGeom>
        </p:spPr>
      </p:pic>
      <p:sp>
        <p:nvSpPr>
          <p:cNvPr id="6" name="文本框 5">
            <a:extLst>
              <a:ext uri="{FF2B5EF4-FFF2-40B4-BE49-F238E27FC236}">
                <a16:creationId xmlns:a16="http://schemas.microsoft.com/office/drawing/2014/main" id="{2EEC7202-5E41-4653-9A99-864467681BC9}"/>
              </a:ext>
            </a:extLst>
          </p:cNvPr>
          <p:cNvSpPr txBox="1"/>
          <p:nvPr/>
        </p:nvSpPr>
        <p:spPr>
          <a:xfrm>
            <a:off x="6674977" y="3429000"/>
            <a:ext cx="1620957" cy="523220"/>
          </a:xfrm>
          <a:prstGeom prst="rect">
            <a:avLst/>
          </a:prstGeom>
          <a:noFill/>
        </p:spPr>
        <p:txBody>
          <a:bodyPr wrap="none" rtlCol="0">
            <a:spAutoFit/>
          </a:bodyPr>
          <a:lstStyle/>
          <a:p>
            <a:r>
              <a:rPr lang="zh-CN" altLang="en-US" sz="2800" dirty="0"/>
              <a:t>包含关系</a:t>
            </a:r>
          </a:p>
        </p:txBody>
      </p:sp>
      <p:pic>
        <p:nvPicPr>
          <p:cNvPr id="7" name="图片 6">
            <a:extLst>
              <a:ext uri="{FF2B5EF4-FFF2-40B4-BE49-F238E27FC236}">
                <a16:creationId xmlns:a16="http://schemas.microsoft.com/office/drawing/2014/main" id="{91A8DF26-E1FD-44CF-B9E4-67FDC7D186FF}"/>
              </a:ext>
            </a:extLst>
          </p:cNvPr>
          <p:cNvPicPr>
            <a:picLocks noChangeAspect="1"/>
          </p:cNvPicPr>
          <p:nvPr/>
        </p:nvPicPr>
        <p:blipFill>
          <a:blip r:embed="rId3"/>
          <a:stretch>
            <a:fillRect/>
          </a:stretch>
        </p:blipFill>
        <p:spPr>
          <a:xfrm>
            <a:off x="992445" y="3442599"/>
            <a:ext cx="4657725" cy="1428750"/>
          </a:xfrm>
          <a:prstGeom prst="rect">
            <a:avLst/>
          </a:prstGeom>
        </p:spPr>
      </p:pic>
    </p:spTree>
    <p:extLst>
      <p:ext uri="{BB962C8B-B14F-4D97-AF65-F5344CB8AC3E}">
        <p14:creationId xmlns:p14="http://schemas.microsoft.com/office/powerpoint/2010/main" val="157240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2458</TotalTime>
  <Words>929</Words>
  <Application>Microsoft Office PowerPoint</Application>
  <PresentationFormat>宽屏</PresentationFormat>
  <Paragraphs>104</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宋体</vt:lpstr>
      <vt:lpstr>Century Gothic</vt:lpstr>
      <vt:lpstr>Wingdings</vt:lpstr>
      <vt:lpstr>Wingdings 2</vt:lpstr>
      <vt:lpstr>引用</vt:lpstr>
      <vt:lpstr> UML基础Ⅰ </vt:lpstr>
      <vt:lpstr>UML基础Ⅰ目录</vt:lpstr>
      <vt:lpstr>用例图（Use Case Diagram）</vt:lpstr>
      <vt:lpstr>用例图——关联关系</vt:lpstr>
      <vt:lpstr>用例图——泛化关系</vt:lpstr>
      <vt:lpstr>用例图——包含关系</vt:lpstr>
      <vt:lpstr>用例图——扩展关系</vt:lpstr>
      <vt:lpstr>扩展关系和包含关系区别</vt:lpstr>
      <vt:lpstr>问题一</vt:lpstr>
      <vt:lpstr>类图（Class Diagram）</vt:lpstr>
      <vt:lpstr>类图——关联关系</vt:lpstr>
      <vt:lpstr>类图——聚合</vt:lpstr>
      <vt:lpstr>类图——组合</vt:lpstr>
      <vt:lpstr>类图——泛化关系</vt:lpstr>
      <vt:lpstr>类图——依赖关系</vt:lpstr>
      <vt:lpstr>状态图(Statechart Diagram)</vt:lpstr>
      <vt:lpstr>顺序图(Sequence Diagram)</vt:lpstr>
      <vt:lpstr>协作图/通信图(Collaboration Diagram)</vt:lpstr>
      <vt:lpstr>问题二</vt:lpstr>
      <vt:lpstr>部署图(Deployment Diagram)</vt:lpstr>
      <vt:lpstr>问题三</vt:lpstr>
      <vt:lpstr>小组成员分工与评价</vt:lpstr>
      <vt:lpstr>了解UML基础Ⅰ过程遇到的问题</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UML概述</dc:title>
  <dc:creator>zlzlzl</dc:creator>
  <cp:lastModifiedBy>wn t</cp:lastModifiedBy>
  <cp:revision>173</cp:revision>
  <dcterms:created xsi:type="dcterms:W3CDTF">2017-10-04T02:32:28Z</dcterms:created>
  <dcterms:modified xsi:type="dcterms:W3CDTF">2017-11-17T12:00:38Z</dcterms:modified>
</cp:coreProperties>
</file>