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58" r:id="rId5"/>
    <p:sldId id="259" r:id="rId6"/>
    <p:sldId id="260" r:id="rId7"/>
    <p:sldId id="261" r:id="rId8"/>
    <p:sldId id="264" r:id="rId9"/>
    <p:sldId id="262" r:id="rId10"/>
    <p:sldId id="265" r:id="rId11"/>
    <p:sldId id="268" r:id="rId12"/>
    <p:sldId id="269" r:id="rId13"/>
    <p:sldId id="270" r:id="rId14"/>
    <p:sldId id="271" r:id="rId15"/>
    <p:sldId id="266" r:id="rId16"/>
    <p:sldId id="267" r:id="rId17"/>
    <p:sldId id="272" r:id="rId18"/>
    <p:sldId id="273" r:id="rId19"/>
    <p:sldId id="274" r:id="rId20"/>
    <p:sldId id="275" r:id="rId21"/>
    <p:sldId id="276" r:id="rId22"/>
    <p:sldId id="277" r:id="rId23"/>
    <p:sldId id="278" r:id="rId24"/>
    <p:sldId id="279"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CFD6F61-489B-400E-962F-73BB7A0018B6}" type="datetimeFigureOut">
              <a:rPr lang="zh-CN" altLang="en-US" smtClean="0"/>
              <a:t>2017/11/2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6ECB26-7DD1-4709-8A6B-816D396CC2C1}" type="slidenum">
              <a:rPr lang="zh-CN" altLang="en-US" smtClean="0"/>
              <a:t>‹#›</a:t>
            </a:fld>
            <a:endParaRPr lang="zh-CN" altLang="en-US"/>
          </a:p>
        </p:txBody>
      </p:sp>
    </p:spTree>
    <p:extLst>
      <p:ext uri="{BB962C8B-B14F-4D97-AF65-F5344CB8AC3E}">
        <p14:creationId xmlns:p14="http://schemas.microsoft.com/office/powerpoint/2010/main" val="3523932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CCFD6F61-489B-400E-962F-73BB7A0018B6}" type="datetimeFigureOut">
              <a:rPr lang="zh-CN" altLang="en-US" smtClean="0"/>
              <a:t>2017/11/2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B6ECB26-7DD1-4709-8A6B-816D396CC2C1}" type="slidenum">
              <a:rPr lang="zh-CN" altLang="en-US" smtClean="0"/>
              <a:t>‹#›</a:t>
            </a:fld>
            <a:endParaRPr lang="zh-CN" altLang="en-US"/>
          </a:p>
        </p:txBody>
      </p:sp>
    </p:spTree>
    <p:extLst>
      <p:ext uri="{BB962C8B-B14F-4D97-AF65-F5344CB8AC3E}">
        <p14:creationId xmlns:p14="http://schemas.microsoft.com/office/powerpoint/2010/main" val="2753892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a:t>编辑母版文本样式</a:t>
            </a:r>
          </a:p>
        </p:txBody>
      </p:sp>
      <p:sp>
        <p:nvSpPr>
          <p:cNvPr id="4" name="Date Placeholder 3"/>
          <p:cNvSpPr>
            <a:spLocks noGrp="1"/>
          </p:cNvSpPr>
          <p:nvPr>
            <p:ph type="dt" sz="half" idx="10"/>
          </p:nvPr>
        </p:nvSpPr>
        <p:spPr/>
        <p:txBody>
          <a:bodyPr/>
          <a:lstStyle/>
          <a:p>
            <a:fld id="{CCFD6F61-489B-400E-962F-73BB7A0018B6}" type="datetimeFigureOut">
              <a:rPr lang="zh-CN" altLang="en-US" smtClean="0"/>
              <a:t>2017/11/2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6ECB26-7DD1-4709-8A6B-816D396CC2C1}" type="slidenum">
              <a:rPr lang="zh-CN" altLang="en-US" smtClean="0"/>
              <a:t>‹#›</a:t>
            </a:fld>
            <a:endParaRPr lang="zh-CN" altLang="en-US"/>
          </a:p>
        </p:txBody>
      </p:sp>
    </p:spTree>
    <p:extLst>
      <p:ext uri="{BB962C8B-B14F-4D97-AF65-F5344CB8AC3E}">
        <p14:creationId xmlns:p14="http://schemas.microsoft.com/office/powerpoint/2010/main" val="847356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a:t>编辑母版文本样式</a:t>
            </a:r>
          </a:p>
        </p:txBody>
      </p:sp>
      <p:sp>
        <p:nvSpPr>
          <p:cNvPr id="2" name="Date Placeholder 1"/>
          <p:cNvSpPr>
            <a:spLocks noGrp="1"/>
          </p:cNvSpPr>
          <p:nvPr>
            <p:ph type="dt" sz="half" idx="10"/>
          </p:nvPr>
        </p:nvSpPr>
        <p:spPr/>
        <p:txBody>
          <a:bodyPr/>
          <a:lstStyle/>
          <a:p>
            <a:fld id="{CCFD6F61-489B-400E-962F-73BB7A0018B6}" type="datetimeFigureOut">
              <a:rPr lang="zh-CN" altLang="en-US" smtClean="0"/>
              <a:t>2017/11/2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B6ECB26-7DD1-4709-8A6B-816D396CC2C1}" type="slidenum">
              <a:rPr lang="zh-CN" altLang="en-US" smtClean="0"/>
              <a:t>‹#›</a:t>
            </a:fld>
            <a:endParaRPr lang="zh-CN" altLang="en-US"/>
          </a:p>
        </p:txBody>
      </p:sp>
    </p:spTree>
    <p:extLst>
      <p:ext uri="{BB962C8B-B14F-4D97-AF65-F5344CB8AC3E}">
        <p14:creationId xmlns:p14="http://schemas.microsoft.com/office/powerpoint/2010/main" val="3222808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CFD6F61-489B-400E-962F-73BB7A0018B6}" type="datetimeFigureOut">
              <a:rPr lang="zh-CN" altLang="en-US" smtClean="0"/>
              <a:t>2017/11/2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6ECB26-7DD1-4709-8A6B-816D396CC2C1}" type="slidenum">
              <a:rPr lang="zh-CN" altLang="en-US" smtClean="0"/>
              <a:t>‹#›</a:t>
            </a:fld>
            <a:endParaRPr lang="zh-CN" altLang="en-US"/>
          </a:p>
        </p:txBody>
      </p:sp>
    </p:spTree>
    <p:extLst>
      <p:ext uri="{BB962C8B-B14F-4D97-AF65-F5344CB8AC3E}">
        <p14:creationId xmlns:p14="http://schemas.microsoft.com/office/powerpoint/2010/main" val="3303922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CFD6F61-489B-400E-962F-73BB7A0018B6}" type="datetimeFigureOut">
              <a:rPr lang="zh-CN" altLang="en-US" smtClean="0"/>
              <a:t>2017/11/2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6ECB26-7DD1-4709-8A6B-816D396CC2C1}" type="slidenum">
              <a:rPr lang="zh-CN" altLang="en-US" smtClean="0"/>
              <a:t>‹#›</a:t>
            </a:fld>
            <a:endParaRPr lang="zh-CN" altLang="en-US"/>
          </a:p>
        </p:txBody>
      </p:sp>
    </p:spTree>
    <p:extLst>
      <p:ext uri="{BB962C8B-B14F-4D97-AF65-F5344CB8AC3E}">
        <p14:creationId xmlns:p14="http://schemas.microsoft.com/office/powerpoint/2010/main" val="1639121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CFD6F61-489B-400E-962F-73BB7A0018B6}" type="datetimeFigureOut">
              <a:rPr lang="zh-CN" altLang="en-US" smtClean="0"/>
              <a:t>2017/11/2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6ECB26-7DD1-4709-8A6B-816D396CC2C1}" type="slidenum">
              <a:rPr lang="zh-CN" altLang="en-US" smtClean="0"/>
              <a:t>‹#›</a:t>
            </a:fld>
            <a:endParaRPr lang="zh-CN" altLang="en-US"/>
          </a:p>
        </p:txBody>
      </p:sp>
    </p:spTree>
    <p:extLst>
      <p:ext uri="{BB962C8B-B14F-4D97-AF65-F5344CB8AC3E}">
        <p14:creationId xmlns:p14="http://schemas.microsoft.com/office/powerpoint/2010/main" val="1468253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CFD6F61-489B-400E-962F-73BB7A0018B6}" type="datetimeFigureOut">
              <a:rPr lang="zh-CN" altLang="en-US" smtClean="0"/>
              <a:t>2017/11/2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6ECB26-7DD1-4709-8A6B-816D396CC2C1}" type="slidenum">
              <a:rPr lang="zh-CN" altLang="en-US" smtClean="0"/>
              <a:t>‹#›</a:t>
            </a:fld>
            <a:endParaRPr lang="zh-CN" altLang="en-US"/>
          </a:p>
        </p:txBody>
      </p:sp>
    </p:spTree>
    <p:extLst>
      <p:ext uri="{BB962C8B-B14F-4D97-AF65-F5344CB8AC3E}">
        <p14:creationId xmlns:p14="http://schemas.microsoft.com/office/powerpoint/2010/main" val="1844584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CFD6F61-489B-400E-962F-73BB7A0018B6}" type="datetimeFigureOut">
              <a:rPr lang="zh-CN" altLang="en-US" smtClean="0"/>
              <a:t>2017/11/2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B6ECB26-7DD1-4709-8A6B-816D396CC2C1}" type="slidenum">
              <a:rPr lang="zh-CN" altLang="en-US" smtClean="0"/>
              <a:t>‹#›</a:t>
            </a:fld>
            <a:endParaRPr lang="zh-CN" altLang="en-US"/>
          </a:p>
        </p:txBody>
      </p:sp>
    </p:spTree>
    <p:extLst>
      <p:ext uri="{BB962C8B-B14F-4D97-AF65-F5344CB8AC3E}">
        <p14:creationId xmlns:p14="http://schemas.microsoft.com/office/powerpoint/2010/main" val="3790992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CFD6F61-489B-400E-962F-73BB7A0018B6}" type="datetimeFigureOut">
              <a:rPr lang="zh-CN" altLang="en-US" smtClean="0"/>
              <a:t>2017/11/2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B6ECB26-7DD1-4709-8A6B-816D396CC2C1}" type="slidenum">
              <a:rPr lang="zh-CN" altLang="en-US" smtClean="0"/>
              <a:t>‹#›</a:t>
            </a:fld>
            <a:endParaRPr lang="zh-CN" altLang="en-US"/>
          </a:p>
        </p:txBody>
      </p:sp>
    </p:spTree>
    <p:extLst>
      <p:ext uri="{BB962C8B-B14F-4D97-AF65-F5344CB8AC3E}">
        <p14:creationId xmlns:p14="http://schemas.microsoft.com/office/powerpoint/2010/main" val="825091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CFD6F61-489B-400E-962F-73BB7A0018B6}" type="datetimeFigureOut">
              <a:rPr lang="zh-CN" altLang="en-US" smtClean="0"/>
              <a:t>2017/11/2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B6ECB26-7DD1-4709-8A6B-816D396CC2C1}" type="slidenum">
              <a:rPr lang="zh-CN" altLang="en-US" smtClean="0"/>
              <a:t>‹#›</a:t>
            </a:fld>
            <a:endParaRPr lang="zh-CN" altLang="en-US"/>
          </a:p>
        </p:txBody>
      </p:sp>
    </p:spTree>
    <p:extLst>
      <p:ext uri="{BB962C8B-B14F-4D97-AF65-F5344CB8AC3E}">
        <p14:creationId xmlns:p14="http://schemas.microsoft.com/office/powerpoint/2010/main" val="3575638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FD6F61-489B-400E-962F-73BB7A0018B6}" type="datetimeFigureOut">
              <a:rPr lang="zh-CN" altLang="en-US" smtClean="0"/>
              <a:t>2017/11/2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B6ECB26-7DD1-4709-8A6B-816D396CC2C1}" type="slidenum">
              <a:rPr lang="zh-CN" altLang="en-US" smtClean="0"/>
              <a:t>‹#›</a:t>
            </a:fld>
            <a:endParaRPr lang="zh-CN" altLang="en-US"/>
          </a:p>
        </p:txBody>
      </p:sp>
    </p:spTree>
    <p:extLst>
      <p:ext uri="{BB962C8B-B14F-4D97-AF65-F5344CB8AC3E}">
        <p14:creationId xmlns:p14="http://schemas.microsoft.com/office/powerpoint/2010/main" val="2272170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CCFD6F61-489B-400E-962F-73BB7A0018B6}" type="datetimeFigureOut">
              <a:rPr lang="zh-CN" altLang="en-US" smtClean="0"/>
              <a:t>2017/11/2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B6ECB26-7DD1-4709-8A6B-816D396CC2C1}" type="slidenum">
              <a:rPr lang="zh-CN" altLang="en-US" smtClean="0"/>
              <a:t>‹#›</a:t>
            </a:fld>
            <a:endParaRPr lang="zh-CN" altLang="en-US"/>
          </a:p>
        </p:txBody>
      </p:sp>
    </p:spTree>
    <p:extLst>
      <p:ext uri="{BB962C8B-B14F-4D97-AF65-F5344CB8AC3E}">
        <p14:creationId xmlns:p14="http://schemas.microsoft.com/office/powerpoint/2010/main" val="4163773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885810" y="6041362"/>
            <a:ext cx="976879" cy="365125"/>
          </a:xfrm>
        </p:spPr>
        <p:txBody>
          <a:bodyPr/>
          <a:lstStyle/>
          <a:p>
            <a:fld id="{CCFD6F61-489B-400E-962F-73BB7A0018B6}" type="datetimeFigureOut">
              <a:rPr lang="zh-CN" altLang="en-US" smtClean="0"/>
              <a:t>2017/11/2</a:t>
            </a:fld>
            <a:endParaRPr lang="zh-CN" altLang="en-US"/>
          </a:p>
        </p:txBody>
      </p:sp>
      <p:sp>
        <p:nvSpPr>
          <p:cNvPr id="6" name="Footer Placeholder 5"/>
          <p:cNvSpPr>
            <a:spLocks noGrp="1"/>
          </p:cNvSpPr>
          <p:nvPr>
            <p:ph type="ftr" sz="quarter" idx="11"/>
          </p:nvPr>
        </p:nvSpPr>
        <p:spPr>
          <a:xfrm>
            <a:off x="590396" y="6041362"/>
            <a:ext cx="3295413" cy="365125"/>
          </a:xfrm>
        </p:spPr>
        <p:txBody>
          <a:bodyPr/>
          <a:lstStyle/>
          <a:p>
            <a:endParaRPr lang="zh-CN" altLang="en-US"/>
          </a:p>
        </p:txBody>
      </p:sp>
      <p:sp>
        <p:nvSpPr>
          <p:cNvPr id="7" name="Slide Number Placeholder 6"/>
          <p:cNvSpPr>
            <a:spLocks noGrp="1"/>
          </p:cNvSpPr>
          <p:nvPr>
            <p:ph type="sldNum" sz="quarter" idx="12"/>
          </p:nvPr>
        </p:nvSpPr>
        <p:spPr>
          <a:xfrm>
            <a:off x="4862689" y="5915888"/>
            <a:ext cx="1062155" cy="490599"/>
          </a:xfrm>
        </p:spPr>
        <p:txBody>
          <a:bodyPr/>
          <a:lstStyle/>
          <a:p>
            <a:fld id="{1B6ECB26-7DD1-4709-8A6B-816D396CC2C1}" type="slidenum">
              <a:rPr lang="zh-CN" altLang="en-US" smtClean="0"/>
              <a:t>‹#›</a:t>
            </a:fld>
            <a:endParaRPr lang="zh-CN" altLang="en-US"/>
          </a:p>
        </p:txBody>
      </p:sp>
    </p:spTree>
    <p:extLst>
      <p:ext uri="{BB962C8B-B14F-4D97-AF65-F5344CB8AC3E}">
        <p14:creationId xmlns:p14="http://schemas.microsoft.com/office/powerpoint/2010/main" val="2004060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zh-CN" alt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CCFD6F61-489B-400E-962F-73BB7A0018B6}" type="datetimeFigureOut">
              <a:rPr lang="zh-CN" altLang="en-US" smtClean="0"/>
              <a:t>2017/11/2</a:t>
            </a:fld>
            <a:endParaRPr lang="zh-CN" alt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1B6ECB26-7DD1-4709-8A6B-816D396CC2C1}" type="slidenum">
              <a:rPr lang="zh-CN" altLang="en-US" smtClean="0"/>
              <a:t>‹#›</a:t>
            </a:fld>
            <a:endParaRPr lang="zh-CN" altLang="en-US"/>
          </a:p>
        </p:txBody>
      </p:sp>
    </p:spTree>
    <p:extLst>
      <p:ext uri="{BB962C8B-B14F-4D97-AF65-F5344CB8AC3E}">
        <p14:creationId xmlns:p14="http://schemas.microsoft.com/office/powerpoint/2010/main" val="345510192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mailto:31401377@stu.zucc.edu.c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29976;&#29305;&#22270;.mp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LRC&#32447;&#24615;&#36131;&#20219;&#34920;.xlsx"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WBS&#26641;&#29366;&#22270;2.jpg" TargetMode="External"/><Relationship Id="rId2" Type="http://schemas.openxmlformats.org/officeDocument/2006/relationships/hyperlink" Target="WBS&#26641;&#29366;&#22270;1.pn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20219;&#21153;&#36755;&#20837;&#21450;&#36755;&#20986;.xlsx"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7CBC26-BCC2-4455-AAF6-E0DADAD90334}"/>
              </a:ext>
            </a:extLst>
          </p:cNvPr>
          <p:cNvSpPr>
            <a:spLocks noGrp="1"/>
          </p:cNvSpPr>
          <p:nvPr>
            <p:ph type="ctrTitle"/>
          </p:nvPr>
        </p:nvSpPr>
        <p:spPr>
          <a:xfrm>
            <a:off x="828068" y="614281"/>
            <a:ext cx="10572000" cy="2971051"/>
          </a:xfrm>
        </p:spPr>
        <p:txBody>
          <a:bodyPr/>
          <a:lstStyle/>
          <a:p>
            <a:pPr algn="ctr"/>
            <a:r>
              <a:rPr lang="zh-CN" altLang="en-US" sz="8000" dirty="0"/>
              <a:t>需求工程项目计划</a:t>
            </a:r>
            <a:br>
              <a:rPr lang="en-US" altLang="zh-CN" sz="16200" dirty="0"/>
            </a:br>
            <a:r>
              <a:rPr lang="zh-CN" altLang="zh-CN" sz="2800" dirty="0"/>
              <a:t>软件工程系列课程教学辅助网站</a:t>
            </a:r>
            <a:r>
              <a:rPr lang="en-US" altLang="zh-CN" dirty="0"/>
              <a:t>		</a:t>
            </a:r>
            <a:endParaRPr lang="zh-CN" altLang="en-US" dirty="0"/>
          </a:p>
        </p:txBody>
      </p:sp>
      <p:sp>
        <p:nvSpPr>
          <p:cNvPr id="3" name="副标题 2">
            <a:extLst>
              <a:ext uri="{FF2B5EF4-FFF2-40B4-BE49-F238E27FC236}">
                <a16:creationId xmlns:a16="http://schemas.microsoft.com/office/drawing/2014/main" id="{F79290E5-D6EA-4C55-91E4-864E78CD1D53}"/>
              </a:ext>
            </a:extLst>
          </p:cNvPr>
          <p:cNvSpPr>
            <a:spLocks noGrp="1"/>
          </p:cNvSpPr>
          <p:nvPr>
            <p:ph type="subTitle" idx="1"/>
          </p:nvPr>
        </p:nvSpPr>
        <p:spPr>
          <a:xfrm>
            <a:off x="2573080" y="5220586"/>
            <a:ext cx="6847366" cy="1267552"/>
          </a:xfrm>
        </p:spPr>
        <p:txBody>
          <a:bodyPr>
            <a:normAutofit/>
          </a:bodyPr>
          <a:lstStyle/>
          <a:p>
            <a:pPr algn="ctr"/>
            <a:r>
              <a:rPr lang="zh-CN" altLang="en-US" sz="2000" dirty="0">
                <a:latin typeface="+mn-ea"/>
              </a:rPr>
              <a:t>小组：</a:t>
            </a:r>
            <a:r>
              <a:rPr lang="en-US" altLang="zh-CN" sz="2000" dirty="0">
                <a:latin typeface="+mn-ea"/>
              </a:rPr>
              <a:t>PRD-G24</a:t>
            </a:r>
          </a:p>
          <a:p>
            <a:pPr algn="ctr"/>
            <a:r>
              <a:rPr lang="zh-CN" altLang="en-US" sz="2000" dirty="0">
                <a:latin typeface="+mn-ea"/>
              </a:rPr>
              <a:t>小组成员：童威男（组长）、黄栋材、冯涛、徐鹏、陈泓见</a:t>
            </a:r>
            <a:endParaRPr lang="en-US" altLang="zh-CN" sz="2000" dirty="0">
              <a:latin typeface="+mn-ea"/>
            </a:endParaRPr>
          </a:p>
          <a:p>
            <a:pPr algn="ctr"/>
            <a:endParaRPr lang="zh-CN" altLang="en-US" dirty="0"/>
          </a:p>
        </p:txBody>
      </p:sp>
      <p:pic>
        <p:nvPicPr>
          <p:cNvPr id="2050" name="Picture 2" descr="C:\Users\Administrator\Desktop\d\软件需求分析\logoG24_副本.png"/>
          <p:cNvPicPr>
            <a:picLocks noChangeAspect="1" noChangeArrowheads="1"/>
          </p:cNvPicPr>
          <p:nvPr/>
        </p:nvPicPr>
        <p:blipFill>
          <a:blip r:embed="rId2"/>
          <a:srcRect/>
          <a:stretch>
            <a:fillRect/>
          </a:stretch>
        </p:blipFill>
        <p:spPr bwMode="auto">
          <a:xfrm>
            <a:off x="10575582" y="1"/>
            <a:ext cx="1616418" cy="1729945"/>
          </a:xfrm>
          <a:prstGeom prst="rect">
            <a:avLst/>
          </a:prstGeom>
          <a:noFill/>
        </p:spPr>
      </p:pic>
    </p:spTree>
    <p:extLst>
      <p:ext uri="{BB962C8B-B14F-4D97-AF65-F5344CB8AC3E}">
        <p14:creationId xmlns:p14="http://schemas.microsoft.com/office/powerpoint/2010/main" val="1806236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randombar(horizont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1B522C-240D-4841-9CA8-F74EE27ADE8F}"/>
              </a:ext>
            </a:extLst>
          </p:cNvPr>
          <p:cNvSpPr>
            <a:spLocks noGrp="1"/>
          </p:cNvSpPr>
          <p:nvPr>
            <p:ph type="title"/>
          </p:nvPr>
        </p:nvSpPr>
        <p:spPr/>
        <p:txBody>
          <a:bodyPr/>
          <a:lstStyle/>
          <a:p>
            <a:r>
              <a:rPr lang="zh-CN" altLang="zh-CN" dirty="0"/>
              <a:t>工作内容</a:t>
            </a:r>
            <a:endParaRPr lang="zh-CN" altLang="en-US" dirty="0"/>
          </a:p>
        </p:txBody>
      </p:sp>
      <p:sp>
        <p:nvSpPr>
          <p:cNvPr id="3" name="内容占位符 2">
            <a:extLst>
              <a:ext uri="{FF2B5EF4-FFF2-40B4-BE49-F238E27FC236}">
                <a16:creationId xmlns:a16="http://schemas.microsoft.com/office/drawing/2014/main" id="{03615E4A-1014-431F-9DE4-09E70AAEBDD8}"/>
              </a:ext>
            </a:extLst>
          </p:cNvPr>
          <p:cNvSpPr>
            <a:spLocks noGrp="1"/>
          </p:cNvSpPr>
          <p:nvPr>
            <p:ph idx="1"/>
          </p:nvPr>
        </p:nvSpPr>
        <p:spPr>
          <a:xfrm>
            <a:off x="810000" y="2446222"/>
            <a:ext cx="10554574" cy="3636511"/>
          </a:xfrm>
        </p:spPr>
        <p:txBody>
          <a:bodyPr/>
          <a:lstStyle/>
          <a:p>
            <a:r>
              <a:rPr lang="zh-CN" altLang="zh-CN" sz="2400" dirty="0"/>
              <a:t>1、需求获取</a:t>
            </a:r>
          </a:p>
          <a:p>
            <a:r>
              <a:rPr lang="zh-CN" altLang="zh-CN" sz="2400" dirty="0"/>
              <a:t>2、需求分析</a:t>
            </a:r>
          </a:p>
          <a:p>
            <a:r>
              <a:rPr lang="zh-CN" altLang="zh-CN" sz="2400" dirty="0"/>
              <a:t>3、需求规</a:t>
            </a:r>
            <a:r>
              <a:rPr lang="zh-CN" altLang="en-US" sz="2400" dirty="0"/>
              <a:t>格</a:t>
            </a:r>
            <a:r>
              <a:rPr lang="zh-CN" altLang="zh-CN" sz="2400" dirty="0"/>
              <a:t>说明</a:t>
            </a:r>
          </a:p>
          <a:p>
            <a:r>
              <a:rPr lang="zh-CN" altLang="zh-CN" sz="2400" dirty="0"/>
              <a:t>4、需求验证</a:t>
            </a:r>
          </a:p>
          <a:p>
            <a:r>
              <a:rPr lang="zh-CN" altLang="zh-CN" sz="2400" dirty="0"/>
              <a:t>5、需求管理</a:t>
            </a:r>
          </a:p>
          <a:p>
            <a:r>
              <a:rPr lang="zh-CN" altLang="zh-CN" sz="2400" dirty="0"/>
              <a:t>6、需求知识普及</a:t>
            </a:r>
          </a:p>
          <a:p>
            <a:r>
              <a:rPr lang="zh-CN" altLang="zh-CN" sz="2400" dirty="0"/>
              <a:t>7、项目管理</a:t>
            </a:r>
          </a:p>
          <a:p>
            <a:endParaRPr lang="zh-CN" altLang="en-US" dirty="0"/>
          </a:p>
        </p:txBody>
      </p:sp>
    </p:spTree>
    <p:extLst>
      <p:ext uri="{BB962C8B-B14F-4D97-AF65-F5344CB8AC3E}">
        <p14:creationId xmlns:p14="http://schemas.microsoft.com/office/powerpoint/2010/main" val="2525736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项目所需软件</a:t>
            </a:r>
          </a:p>
        </p:txBody>
      </p:sp>
      <p:sp>
        <p:nvSpPr>
          <p:cNvPr id="3" name="内容占位符 2"/>
          <p:cNvSpPr>
            <a:spLocks noGrp="1"/>
          </p:cNvSpPr>
          <p:nvPr>
            <p:ph idx="1"/>
          </p:nvPr>
        </p:nvSpPr>
        <p:spPr/>
        <p:txBody>
          <a:bodyPr/>
          <a:lstStyle/>
          <a:p>
            <a:r>
              <a:rPr lang="en-US" altLang="zh-CN" sz="2400" dirty="0"/>
              <a:t>IBM Rational Rose</a:t>
            </a:r>
            <a:r>
              <a:rPr lang="zh-CN" altLang="zh-CN" sz="2400" dirty="0"/>
              <a:t>——</a:t>
            </a:r>
            <a:r>
              <a:rPr lang="en-US" altLang="zh-CN" sz="2400" dirty="0"/>
              <a:t>UML</a:t>
            </a:r>
            <a:r>
              <a:rPr lang="zh-CN" altLang="zh-CN" sz="2400" dirty="0"/>
              <a:t>分析与建模工具</a:t>
            </a:r>
          </a:p>
          <a:p>
            <a:r>
              <a:rPr lang="en-US" altLang="zh-CN" sz="2400" dirty="0"/>
              <a:t>IBM Rational DOORS Next Generation</a:t>
            </a:r>
            <a:r>
              <a:rPr lang="zh-CN" altLang="zh-CN" sz="2400" dirty="0"/>
              <a:t>——软件需求管理工具</a:t>
            </a:r>
          </a:p>
          <a:p>
            <a:r>
              <a:rPr lang="en-US" altLang="zh-CN" sz="2400" dirty="0"/>
              <a:t>Microsoft Project</a:t>
            </a:r>
            <a:r>
              <a:rPr lang="zh-CN" altLang="zh-CN" sz="2400" dirty="0"/>
              <a:t>——项目管理工具</a:t>
            </a:r>
          </a:p>
          <a:p>
            <a:r>
              <a:rPr lang="en-US" altLang="zh-CN" sz="2400" dirty="0"/>
              <a:t>Microsoft Office</a:t>
            </a:r>
            <a:r>
              <a:rPr lang="zh-CN" altLang="zh-CN" sz="2400" dirty="0"/>
              <a:t>——文档编写工具</a:t>
            </a:r>
          </a:p>
          <a:p>
            <a:r>
              <a:rPr lang="en-US" altLang="zh-CN" sz="2400" dirty="0" err="1"/>
              <a:t>Git</a:t>
            </a:r>
            <a:r>
              <a:rPr lang="zh-CN" altLang="zh-CN" sz="2400" dirty="0"/>
              <a:t>——配置管理工具</a:t>
            </a:r>
          </a:p>
          <a:p>
            <a:r>
              <a:rPr lang="en-US" altLang="zh-CN" sz="2400" dirty="0" err="1"/>
              <a:t>Axure</a:t>
            </a:r>
            <a:r>
              <a:rPr lang="en-US" altLang="zh-CN" sz="2400" dirty="0"/>
              <a:t> RP</a:t>
            </a:r>
            <a:r>
              <a:rPr lang="zh-CN" altLang="zh-CN" sz="2400" dirty="0"/>
              <a:t>——交互概念原型设计工具</a:t>
            </a:r>
          </a:p>
          <a:p>
            <a:endParaRPr lang="zh-CN" altLang="en-US" dirty="0"/>
          </a:p>
        </p:txBody>
      </p:sp>
    </p:spTree>
    <p:extLst>
      <p:ext uri="{BB962C8B-B14F-4D97-AF65-F5344CB8AC3E}">
        <p14:creationId xmlns:p14="http://schemas.microsoft.com/office/powerpoint/2010/main" val="3903389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系统运行环境</a:t>
            </a:r>
          </a:p>
        </p:txBody>
      </p:sp>
      <p:sp>
        <p:nvSpPr>
          <p:cNvPr id="3" name="内容占位符 2"/>
          <p:cNvSpPr>
            <a:spLocks noGrp="1"/>
          </p:cNvSpPr>
          <p:nvPr>
            <p:ph idx="1"/>
          </p:nvPr>
        </p:nvSpPr>
        <p:spPr>
          <a:xfrm>
            <a:off x="810000" y="1920950"/>
            <a:ext cx="10554574" cy="3636511"/>
          </a:xfrm>
        </p:spPr>
        <p:txBody>
          <a:bodyPr>
            <a:normAutofit/>
          </a:bodyPr>
          <a:lstStyle/>
          <a:p>
            <a:r>
              <a:rPr lang="zh-CN" altLang="zh-CN" sz="2800" dirty="0"/>
              <a:t>本网站要求提供对外服务的能力</a:t>
            </a:r>
            <a:r>
              <a:rPr lang="en-US" altLang="zh-CN" sz="2800" dirty="0"/>
              <a:t>,</a:t>
            </a:r>
            <a:r>
              <a:rPr lang="zh-CN" altLang="zh-CN" sz="2800" dirty="0"/>
              <a:t>保证至少</a:t>
            </a:r>
            <a:r>
              <a:rPr lang="en-US" altLang="zh-CN" sz="2800" dirty="0"/>
              <a:t>300</a:t>
            </a:r>
            <a:r>
              <a:rPr lang="zh-CN" altLang="zh-CN" sz="2800" dirty="0"/>
              <a:t>名同学上课辅助服务的要求</a:t>
            </a:r>
            <a:r>
              <a:rPr lang="en-US" altLang="zh-CN" sz="2800" dirty="0"/>
              <a:t>.</a:t>
            </a:r>
            <a:r>
              <a:rPr lang="zh-CN" altLang="zh-CN" sz="2800" dirty="0"/>
              <a:t>包括数据存储能力</a:t>
            </a:r>
            <a:r>
              <a:rPr lang="en-US" altLang="zh-CN" sz="2800" dirty="0"/>
              <a:t>,</a:t>
            </a:r>
            <a:r>
              <a:rPr lang="zh-CN" altLang="zh-CN" sz="2800" dirty="0"/>
              <a:t>网络服务吞吐能力</a:t>
            </a:r>
            <a:r>
              <a:rPr lang="en-US" altLang="zh-CN" sz="2800" dirty="0"/>
              <a:t>,</a:t>
            </a:r>
            <a:r>
              <a:rPr lang="zh-CN" altLang="zh-CN" sz="2800" dirty="0"/>
              <a:t>数据安全特性等</a:t>
            </a:r>
            <a:r>
              <a:rPr lang="en-US" altLang="zh-CN" sz="2800" dirty="0"/>
              <a:t>.</a:t>
            </a:r>
            <a:endParaRPr lang="zh-CN" altLang="zh-CN" sz="2800" dirty="0"/>
          </a:p>
          <a:p>
            <a:r>
              <a:rPr lang="zh-CN" altLang="zh-CN" sz="2800" dirty="0"/>
              <a:t>服务器运行在</a:t>
            </a:r>
            <a:r>
              <a:rPr lang="en-US" altLang="zh-CN" sz="2800" dirty="0"/>
              <a:t>windows</a:t>
            </a:r>
            <a:endParaRPr lang="zh-CN" altLang="zh-CN" sz="2800" dirty="0"/>
          </a:p>
          <a:p>
            <a:r>
              <a:rPr lang="zh-CN" altLang="zh-CN" sz="2800" dirty="0"/>
              <a:t>开发平台</a:t>
            </a:r>
            <a:r>
              <a:rPr lang="en-US" altLang="zh-CN" sz="2800" dirty="0"/>
              <a:t>IIS.NET</a:t>
            </a:r>
            <a:endParaRPr lang="zh-CN" altLang="zh-CN" sz="2800" dirty="0"/>
          </a:p>
        </p:txBody>
      </p:sp>
    </p:spTree>
    <p:extLst>
      <p:ext uri="{BB962C8B-B14F-4D97-AF65-F5344CB8AC3E}">
        <p14:creationId xmlns:p14="http://schemas.microsoft.com/office/powerpoint/2010/main" val="635723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人员、分工、说明</a:t>
            </a:r>
          </a:p>
        </p:txBody>
      </p:sp>
      <p:graphicFrame>
        <p:nvGraphicFramePr>
          <p:cNvPr id="4" name="表格 3">
            <a:extLst>
              <a:ext uri="{FF2B5EF4-FFF2-40B4-BE49-F238E27FC236}">
                <a16:creationId xmlns:a16="http://schemas.microsoft.com/office/drawing/2014/main" id="{17E30CC4-0765-43A7-BD72-D332AAC9D483}"/>
              </a:ext>
            </a:extLst>
          </p:cNvPr>
          <p:cNvGraphicFramePr>
            <a:graphicFrameLocks noGrp="1"/>
          </p:cNvGraphicFramePr>
          <p:nvPr>
            <p:extLst/>
          </p:nvPr>
        </p:nvGraphicFramePr>
        <p:xfrm>
          <a:off x="675409" y="2306782"/>
          <a:ext cx="10678392" cy="3923912"/>
        </p:xfrm>
        <a:graphic>
          <a:graphicData uri="http://schemas.openxmlformats.org/drawingml/2006/table">
            <a:tbl>
              <a:tblPr firstRow="1" firstCol="1" bandRow="1">
                <a:tableStyleId>{5C22544A-7EE6-4342-B048-85BDC9FD1C3A}</a:tableStyleId>
              </a:tblPr>
              <a:tblGrid>
                <a:gridCol w="5339196">
                  <a:extLst>
                    <a:ext uri="{9D8B030D-6E8A-4147-A177-3AD203B41FA5}">
                      <a16:colId xmlns:a16="http://schemas.microsoft.com/office/drawing/2014/main" val="1006740294"/>
                    </a:ext>
                  </a:extLst>
                </a:gridCol>
                <a:gridCol w="5339196">
                  <a:extLst>
                    <a:ext uri="{9D8B030D-6E8A-4147-A177-3AD203B41FA5}">
                      <a16:colId xmlns:a16="http://schemas.microsoft.com/office/drawing/2014/main" val="3920299134"/>
                    </a:ext>
                  </a:extLst>
                </a:gridCol>
              </a:tblGrid>
              <a:tr h="490489">
                <a:tc>
                  <a:txBody>
                    <a:bodyPr/>
                    <a:lstStyle/>
                    <a:p>
                      <a:pPr>
                        <a:lnSpc>
                          <a:spcPct val="125000"/>
                        </a:lnSpc>
                        <a:spcAft>
                          <a:spcPts val="0"/>
                        </a:spcAft>
                      </a:pPr>
                      <a:r>
                        <a:rPr lang="zh-CN" sz="2400" cap="all" dirty="0">
                          <a:effectLst/>
                        </a:rPr>
                        <a:t>名称</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cap="all">
                          <a:effectLst/>
                        </a:rPr>
                        <a:t>角色</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65080533"/>
                  </a:ext>
                </a:extLst>
              </a:tr>
              <a:tr h="490489">
                <a:tc>
                  <a:txBody>
                    <a:bodyPr/>
                    <a:lstStyle/>
                    <a:p>
                      <a:pPr>
                        <a:lnSpc>
                          <a:spcPct val="125000"/>
                        </a:lnSpc>
                        <a:spcAft>
                          <a:spcPts val="0"/>
                        </a:spcAft>
                      </a:pPr>
                      <a:r>
                        <a:rPr lang="zh-CN" sz="2400" cap="all" dirty="0">
                          <a:effectLst/>
                        </a:rPr>
                        <a:t>童威男</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dirty="0">
                          <a:effectLst/>
                        </a:rPr>
                        <a:t>组长</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98859434"/>
                  </a:ext>
                </a:extLst>
              </a:tr>
              <a:tr h="490489">
                <a:tc>
                  <a:txBody>
                    <a:bodyPr/>
                    <a:lstStyle/>
                    <a:p>
                      <a:pPr>
                        <a:lnSpc>
                          <a:spcPct val="125000"/>
                        </a:lnSpc>
                        <a:spcAft>
                          <a:spcPts val="0"/>
                        </a:spcAft>
                      </a:pPr>
                      <a:r>
                        <a:rPr lang="zh-CN" sz="2400" cap="all" dirty="0">
                          <a:effectLst/>
                        </a:rPr>
                        <a:t>黄栋材</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a:effectLst/>
                        </a:rPr>
                        <a:t>组员</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31737916"/>
                  </a:ext>
                </a:extLst>
              </a:tr>
              <a:tr h="490489">
                <a:tc>
                  <a:txBody>
                    <a:bodyPr/>
                    <a:lstStyle/>
                    <a:p>
                      <a:pPr>
                        <a:lnSpc>
                          <a:spcPct val="125000"/>
                        </a:lnSpc>
                        <a:spcAft>
                          <a:spcPts val="0"/>
                        </a:spcAft>
                      </a:pPr>
                      <a:r>
                        <a:rPr lang="zh-CN" sz="2400" cap="all">
                          <a:effectLst/>
                        </a:rPr>
                        <a:t>徐鹏</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a:effectLst/>
                        </a:rPr>
                        <a:t>组员</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71940344"/>
                  </a:ext>
                </a:extLst>
              </a:tr>
              <a:tr h="490489">
                <a:tc>
                  <a:txBody>
                    <a:bodyPr/>
                    <a:lstStyle/>
                    <a:p>
                      <a:pPr>
                        <a:lnSpc>
                          <a:spcPct val="125000"/>
                        </a:lnSpc>
                        <a:spcAft>
                          <a:spcPts val="0"/>
                        </a:spcAft>
                      </a:pPr>
                      <a:r>
                        <a:rPr lang="zh-CN" sz="2400" cap="all">
                          <a:effectLst/>
                        </a:rPr>
                        <a:t>冯涛</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a:effectLst/>
                        </a:rPr>
                        <a:t>组员</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68631962"/>
                  </a:ext>
                </a:extLst>
              </a:tr>
              <a:tr h="490489">
                <a:tc>
                  <a:txBody>
                    <a:bodyPr/>
                    <a:lstStyle/>
                    <a:p>
                      <a:pPr>
                        <a:lnSpc>
                          <a:spcPct val="125000"/>
                        </a:lnSpc>
                        <a:spcAft>
                          <a:spcPts val="0"/>
                        </a:spcAft>
                      </a:pPr>
                      <a:r>
                        <a:rPr lang="zh-CN" sz="2400" cap="all">
                          <a:effectLst/>
                        </a:rPr>
                        <a:t>陈泓见</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a:effectLst/>
                        </a:rPr>
                        <a:t>组员</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10483720"/>
                  </a:ext>
                </a:extLst>
              </a:tr>
              <a:tr h="490489">
                <a:tc>
                  <a:txBody>
                    <a:bodyPr/>
                    <a:lstStyle/>
                    <a:p>
                      <a:pPr>
                        <a:lnSpc>
                          <a:spcPct val="125000"/>
                        </a:lnSpc>
                        <a:spcAft>
                          <a:spcPts val="0"/>
                        </a:spcAft>
                      </a:pPr>
                      <a:r>
                        <a:rPr lang="zh-CN" sz="2400" cap="all" dirty="0">
                          <a:effectLst/>
                        </a:rPr>
                        <a:t>侯宏</a:t>
                      </a:r>
                      <a:r>
                        <a:rPr lang="zh-CN" altLang="en-US" sz="2400" cap="all" dirty="0">
                          <a:effectLst/>
                        </a:rPr>
                        <a:t>仑</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a:effectLst/>
                        </a:rPr>
                        <a:t>项目下达人</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00629014"/>
                  </a:ext>
                </a:extLst>
              </a:tr>
              <a:tr h="490489">
                <a:tc>
                  <a:txBody>
                    <a:bodyPr/>
                    <a:lstStyle/>
                    <a:p>
                      <a:pPr>
                        <a:lnSpc>
                          <a:spcPct val="125000"/>
                        </a:lnSpc>
                        <a:spcAft>
                          <a:spcPts val="0"/>
                        </a:spcAft>
                      </a:pPr>
                      <a:r>
                        <a:rPr lang="zh-CN" sz="2400" cap="all">
                          <a:effectLst/>
                        </a:rPr>
                        <a:t>杨枨</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dirty="0">
                          <a:effectLst/>
                        </a:rPr>
                        <a:t>客户代表</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94308235"/>
                  </a:ext>
                </a:extLst>
              </a:tr>
            </a:tbl>
          </a:graphicData>
        </a:graphic>
      </p:graphicFrame>
    </p:spTree>
    <p:extLst>
      <p:ext uri="{BB962C8B-B14F-4D97-AF65-F5344CB8AC3E}">
        <p14:creationId xmlns:p14="http://schemas.microsoft.com/office/powerpoint/2010/main" val="1514692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AC1B4A-649F-4A63-9C80-A728B950FDCB}"/>
              </a:ext>
            </a:extLst>
          </p:cNvPr>
          <p:cNvSpPr>
            <a:spLocks noGrp="1"/>
          </p:cNvSpPr>
          <p:nvPr>
            <p:ph type="title"/>
          </p:nvPr>
        </p:nvSpPr>
        <p:spPr/>
        <p:txBody>
          <a:bodyPr/>
          <a:lstStyle/>
          <a:p>
            <a:r>
              <a:rPr lang="zh-CN" altLang="en-US" dirty="0"/>
              <a:t>人员、分工、说明</a:t>
            </a:r>
            <a:r>
              <a:rPr lang="en-US" altLang="zh-CN" dirty="0"/>
              <a:t>——</a:t>
            </a:r>
            <a:r>
              <a:rPr lang="zh-CN" altLang="zh-CN" dirty="0"/>
              <a:t>分析</a:t>
            </a:r>
            <a:endParaRPr lang="zh-CN" altLang="en-US" dirty="0"/>
          </a:p>
        </p:txBody>
      </p:sp>
      <p:sp>
        <p:nvSpPr>
          <p:cNvPr id="3" name="内容占位符 2">
            <a:extLst>
              <a:ext uri="{FF2B5EF4-FFF2-40B4-BE49-F238E27FC236}">
                <a16:creationId xmlns:a16="http://schemas.microsoft.com/office/drawing/2014/main" id="{1885CC6A-D16E-49E5-B312-CE0D3EE73170}"/>
              </a:ext>
            </a:extLst>
          </p:cNvPr>
          <p:cNvSpPr>
            <a:spLocks noGrp="1"/>
          </p:cNvSpPr>
          <p:nvPr>
            <p:ph idx="1"/>
          </p:nvPr>
        </p:nvSpPr>
        <p:spPr>
          <a:xfrm>
            <a:off x="810000" y="2409323"/>
            <a:ext cx="10554574" cy="3636511"/>
          </a:xfrm>
        </p:spPr>
        <p:txBody>
          <a:bodyPr>
            <a:normAutofit lnSpcReduction="10000"/>
          </a:bodyPr>
          <a:lstStyle/>
          <a:p>
            <a:pPr lvl="0"/>
            <a:r>
              <a:rPr lang="zh-CN" altLang="zh-CN" sz="2400" dirty="0"/>
              <a:t>客户代表向我们提出需求，如果需求合理，我们应该满足他们。他们影响着这个项目的进展，同时决定了这个项目是否成功。他们也对这个项目很有兴趣想清楚开发的进度和内容。</a:t>
            </a:r>
          </a:p>
          <a:p>
            <a:pPr lvl="0"/>
            <a:r>
              <a:rPr lang="zh-CN" altLang="zh-CN" sz="2400" dirty="0"/>
              <a:t>项目下达人是批准、监督项目实施的人，他们需要知道我们项目开展得如何，有没有出现偏差，困难的地方，如果我们拟出一个计划，需要经过下达人的批准才能执行同时他还要知道项目每个阶段的成果。</a:t>
            </a:r>
          </a:p>
          <a:p>
            <a:r>
              <a:rPr lang="zh-CN" altLang="zh-CN" sz="2400" dirty="0"/>
              <a:t>开发组员和组长负责开发产品，他们需要通力合作才能达到目标，所有的活动，进展和问题必须第一时间互相沟通，保持消息流通，这样才能避免沟通不足产生的误解和错误。</a:t>
            </a:r>
          </a:p>
          <a:p>
            <a:endParaRPr lang="zh-CN" altLang="en-US" dirty="0"/>
          </a:p>
        </p:txBody>
      </p:sp>
    </p:spTree>
    <p:extLst>
      <p:ext uri="{BB962C8B-B14F-4D97-AF65-F5344CB8AC3E}">
        <p14:creationId xmlns:p14="http://schemas.microsoft.com/office/powerpoint/2010/main" val="245168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FDF64F-8549-48A4-A8D1-9465B7FF4C8A}"/>
              </a:ext>
            </a:extLst>
          </p:cNvPr>
          <p:cNvSpPr>
            <a:spLocks noGrp="1"/>
          </p:cNvSpPr>
          <p:nvPr>
            <p:ph type="title"/>
          </p:nvPr>
        </p:nvSpPr>
        <p:spPr/>
        <p:txBody>
          <a:bodyPr/>
          <a:lstStyle/>
          <a:p>
            <a:r>
              <a:rPr lang="zh-CN" altLang="zh-CN" dirty="0"/>
              <a:t>人员基本信息</a:t>
            </a:r>
            <a:endParaRPr lang="zh-CN" altLang="en-US" dirty="0"/>
          </a:p>
        </p:txBody>
      </p:sp>
      <p:graphicFrame>
        <p:nvGraphicFramePr>
          <p:cNvPr id="4" name="内容占位符 3">
            <a:extLst>
              <a:ext uri="{FF2B5EF4-FFF2-40B4-BE49-F238E27FC236}">
                <a16:creationId xmlns:a16="http://schemas.microsoft.com/office/drawing/2014/main" id="{2EA93414-AF30-4B61-A3F7-26A75E78B761}"/>
              </a:ext>
            </a:extLst>
          </p:cNvPr>
          <p:cNvGraphicFramePr>
            <a:graphicFrameLocks noGrp="1"/>
          </p:cNvGraphicFramePr>
          <p:nvPr>
            <p:ph idx="1"/>
            <p:extLst>
              <p:ext uri="{D42A27DB-BD31-4B8C-83A1-F6EECF244321}">
                <p14:modId xmlns:p14="http://schemas.microsoft.com/office/powerpoint/2010/main" val="155634261"/>
              </p:ext>
            </p:extLst>
          </p:nvPr>
        </p:nvGraphicFramePr>
        <p:xfrm>
          <a:off x="653143" y="2258008"/>
          <a:ext cx="11084767" cy="4161453"/>
        </p:xfrm>
        <a:graphic>
          <a:graphicData uri="http://schemas.openxmlformats.org/drawingml/2006/table">
            <a:tbl>
              <a:tblPr>
                <a:tableStyleId>{5C22544A-7EE6-4342-B048-85BDC9FD1C3A}</a:tableStyleId>
              </a:tblPr>
              <a:tblGrid>
                <a:gridCol w="1019622">
                  <a:extLst>
                    <a:ext uri="{9D8B030D-6E8A-4147-A177-3AD203B41FA5}">
                      <a16:colId xmlns:a16="http://schemas.microsoft.com/office/drawing/2014/main" val="2795773891"/>
                    </a:ext>
                  </a:extLst>
                </a:gridCol>
                <a:gridCol w="1118296">
                  <a:extLst>
                    <a:ext uri="{9D8B030D-6E8A-4147-A177-3AD203B41FA5}">
                      <a16:colId xmlns:a16="http://schemas.microsoft.com/office/drawing/2014/main" val="1611630483"/>
                    </a:ext>
                  </a:extLst>
                </a:gridCol>
                <a:gridCol w="2039245">
                  <a:extLst>
                    <a:ext uri="{9D8B030D-6E8A-4147-A177-3AD203B41FA5}">
                      <a16:colId xmlns:a16="http://schemas.microsoft.com/office/drawing/2014/main" val="1314262874"/>
                    </a:ext>
                  </a:extLst>
                </a:gridCol>
                <a:gridCol w="1776116">
                  <a:extLst>
                    <a:ext uri="{9D8B030D-6E8A-4147-A177-3AD203B41FA5}">
                      <a16:colId xmlns:a16="http://schemas.microsoft.com/office/drawing/2014/main" val="4105630530"/>
                    </a:ext>
                  </a:extLst>
                </a:gridCol>
                <a:gridCol w="2401047">
                  <a:extLst>
                    <a:ext uri="{9D8B030D-6E8A-4147-A177-3AD203B41FA5}">
                      <a16:colId xmlns:a16="http://schemas.microsoft.com/office/drawing/2014/main" val="208053806"/>
                    </a:ext>
                  </a:extLst>
                </a:gridCol>
                <a:gridCol w="2730441">
                  <a:extLst>
                    <a:ext uri="{9D8B030D-6E8A-4147-A177-3AD203B41FA5}">
                      <a16:colId xmlns:a16="http://schemas.microsoft.com/office/drawing/2014/main" val="2342643292"/>
                    </a:ext>
                  </a:extLst>
                </a:gridCol>
              </a:tblGrid>
              <a:tr h="575260">
                <a:tc>
                  <a:txBody>
                    <a:bodyPr/>
                    <a:lstStyle/>
                    <a:p>
                      <a:pPr algn="just" fontAlgn="ctr"/>
                      <a:r>
                        <a:rPr lang="zh-CN" altLang="en-US" sz="1400"/>
                        <a:t>利益相关者</a:t>
                      </a:r>
                    </a:p>
                  </a:txBody>
                  <a:tcPr marL="7620" marR="7620" marT="7620" marB="0" anchor="ctr"/>
                </a:tc>
                <a:tc>
                  <a:txBody>
                    <a:bodyPr/>
                    <a:lstStyle/>
                    <a:p>
                      <a:pPr algn="just" fontAlgn="ctr"/>
                      <a:r>
                        <a:rPr lang="zh-CN" altLang="en-US" sz="1400"/>
                        <a:t>角色</a:t>
                      </a:r>
                    </a:p>
                  </a:txBody>
                  <a:tcPr marL="7620" marR="7620" marT="7620" marB="0" anchor="ctr"/>
                </a:tc>
                <a:tc>
                  <a:txBody>
                    <a:bodyPr/>
                    <a:lstStyle/>
                    <a:p>
                      <a:pPr algn="just" fontAlgn="ctr"/>
                      <a:r>
                        <a:rPr lang="zh-CN" altLang="en-US" sz="1400"/>
                        <a:t>微信</a:t>
                      </a:r>
                    </a:p>
                  </a:txBody>
                  <a:tcPr marL="7620" marR="7620" marT="7620" marB="0" anchor="ctr"/>
                </a:tc>
                <a:tc>
                  <a:txBody>
                    <a:bodyPr/>
                    <a:lstStyle/>
                    <a:p>
                      <a:pPr algn="just" fontAlgn="ctr"/>
                      <a:r>
                        <a:rPr lang="zh-CN" altLang="en-US" sz="1400"/>
                        <a:t>手机号</a:t>
                      </a:r>
                    </a:p>
                  </a:txBody>
                  <a:tcPr marL="7620" marR="7620" marT="7620" marB="0" anchor="ctr"/>
                </a:tc>
                <a:tc>
                  <a:txBody>
                    <a:bodyPr/>
                    <a:lstStyle/>
                    <a:p>
                      <a:pPr algn="just" fontAlgn="ctr"/>
                      <a:r>
                        <a:rPr lang="zh-CN" altLang="en-US" sz="1400"/>
                        <a:t>邮箱</a:t>
                      </a:r>
                    </a:p>
                  </a:txBody>
                  <a:tcPr marL="7620" marR="7620" marT="7620" marB="0" anchor="ctr"/>
                </a:tc>
                <a:tc>
                  <a:txBody>
                    <a:bodyPr/>
                    <a:lstStyle/>
                    <a:p>
                      <a:pPr algn="just" fontAlgn="ctr"/>
                      <a:r>
                        <a:rPr lang="zh-CN" altLang="en-US" sz="1400"/>
                        <a:t>办公地点</a:t>
                      </a:r>
                    </a:p>
                  </a:txBody>
                  <a:tcPr marL="7620" marR="7620" marT="7620" marB="0" anchor="ctr"/>
                </a:tc>
                <a:extLst>
                  <a:ext uri="{0D108BD9-81ED-4DB2-BD59-A6C34878D82A}">
                    <a16:rowId xmlns:a16="http://schemas.microsoft.com/office/drawing/2014/main" val="3312696591"/>
                  </a:ext>
                </a:extLst>
              </a:tr>
              <a:tr h="966926">
                <a:tc>
                  <a:txBody>
                    <a:bodyPr/>
                    <a:lstStyle/>
                    <a:p>
                      <a:pPr algn="just" fontAlgn="ctr"/>
                      <a:r>
                        <a:rPr lang="zh-CN" altLang="en-US" sz="1400"/>
                        <a:t>童威男</a:t>
                      </a:r>
                    </a:p>
                  </a:txBody>
                  <a:tcPr marL="7620" marR="7620" marT="7620" marB="0" anchor="ctr"/>
                </a:tc>
                <a:tc>
                  <a:txBody>
                    <a:bodyPr/>
                    <a:lstStyle/>
                    <a:p>
                      <a:pPr algn="just" fontAlgn="ctr"/>
                      <a:r>
                        <a:rPr lang="zh-CN" altLang="en-US" sz="1400"/>
                        <a:t>项目经理</a:t>
                      </a:r>
                    </a:p>
                  </a:txBody>
                  <a:tcPr marL="7620" marR="7620" marT="7620" marB="0" anchor="ctr"/>
                </a:tc>
                <a:tc>
                  <a:txBody>
                    <a:bodyPr/>
                    <a:lstStyle/>
                    <a:p>
                      <a:pPr algn="just" fontAlgn="ctr"/>
                      <a:r>
                        <a:rPr lang="en-US" altLang="zh-CN" sz="1400"/>
                        <a:t>13588224816</a:t>
                      </a:r>
                    </a:p>
                  </a:txBody>
                  <a:tcPr marL="7620" marR="7620" marT="7620" marB="0" anchor="ctr"/>
                </a:tc>
                <a:tc>
                  <a:txBody>
                    <a:bodyPr/>
                    <a:lstStyle/>
                    <a:p>
                      <a:pPr algn="just" fontAlgn="ctr"/>
                      <a:r>
                        <a:rPr lang="en-US" altLang="zh-CN" sz="1400"/>
                        <a:t>13588224816</a:t>
                      </a:r>
                    </a:p>
                  </a:txBody>
                  <a:tcPr marL="7620" marR="7620" marT="7620" marB="0" anchor="ctr"/>
                </a:tc>
                <a:tc>
                  <a:txBody>
                    <a:bodyPr/>
                    <a:lstStyle/>
                    <a:p>
                      <a:pPr algn="just" fontAlgn="ctr"/>
                      <a:r>
                        <a:rPr lang="en-US" sz="1400">
                          <a:hlinkClick r:id="rId2"/>
                        </a:rPr>
                        <a:t>31401377@stu.zucc.edu.cn</a:t>
                      </a:r>
                      <a:endParaRPr lang="en-US" sz="1400"/>
                    </a:p>
                  </a:txBody>
                  <a:tcPr marL="7620" marR="7620" marT="7620" marB="0" anchor="ctr"/>
                </a:tc>
                <a:tc>
                  <a:txBody>
                    <a:bodyPr/>
                    <a:lstStyle/>
                    <a:p>
                      <a:pPr algn="just" fontAlgn="ctr"/>
                      <a:r>
                        <a:rPr lang="zh-CN" altLang="en-US" sz="1400"/>
                        <a:t>图书馆</a:t>
                      </a:r>
                    </a:p>
                  </a:txBody>
                  <a:tcPr marL="7620" marR="7620" marT="7620" marB="0" anchor="ctr"/>
                </a:tc>
                <a:extLst>
                  <a:ext uri="{0D108BD9-81ED-4DB2-BD59-A6C34878D82A}">
                    <a16:rowId xmlns:a16="http://schemas.microsoft.com/office/drawing/2014/main" val="3737555708"/>
                  </a:ext>
                </a:extLst>
              </a:tr>
              <a:tr h="660936">
                <a:tc>
                  <a:txBody>
                    <a:bodyPr/>
                    <a:lstStyle/>
                    <a:p>
                      <a:pPr algn="just" fontAlgn="ctr"/>
                      <a:r>
                        <a:rPr lang="zh-CN" altLang="en-US" sz="1400"/>
                        <a:t>黄栋材</a:t>
                      </a:r>
                    </a:p>
                  </a:txBody>
                  <a:tcPr marL="7620" marR="7620" marT="7620" marB="0" anchor="ctr"/>
                </a:tc>
                <a:tc>
                  <a:txBody>
                    <a:bodyPr/>
                    <a:lstStyle/>
                    <a:p>
                      <a:pPr algn="just" fontAlgn="ctr"/>
                      <a:r>
                        <a:rPr lang="zh-CN" altLang="en-US" sz="1400"/>
                        <a:t>开发人员</a:t>
                      </a:r>
                    </a:p>
                  </a:txBody>
                  <a:tcPr marL="7620" marR="7620" marT="7620" marB="0" anchor="ctr"/>
                </a:tc>
                <a:tc>
                  <a:txBody>
                    <a:bodyPr/>
                    <a:lstStyle/>
                    <a:p>
                      <a:pPr algn="just" fontAlgn="ctr"/>
                      <a:r>
                        <a:rPr lang="en-US" sz="1400"/>
                        <a:t>hdctcw</a:t>
                      </a:r>
                    </a:p>
                  </a:txBody>
                  <a:tcPr marL="7620" marR="7620" marT="7620" marB="0" anchor="ctr"/>
                </a:tc>
                <a:tc>
                  <a:txBody>
                    <a:bodyPr/>
                    <a:lstStyle/>
                    <a:p>
                      <a:pPr algn="just" fontAlgn="ctr"/>
                      <a:r>
                        <a:rPr lang="en-US" altLang="zh-CN" sz="1400"/>
                        <a:t>17774009207</a:t>
                      </a:r>
                    </a:p>
                  </a:txBody>
                  <a:tcPr marL="7620" marR="7620" marT="7620" marB="0" anchor="ctr"/>
                </a:tc>
                <a:tc>
                  <a:txBody>
                    <a:bodyPr/>
                    <a:lstStyle/>
                    <a:p>
                      <a:pPr algn="just" fontAlgn="ctr"/>
                      <a:r>
                        <a:rPr lang="en-US" sz="1400"/>
                        <a:t>31504051@stu.zucc.edu.cn</a:t>
                      </a:r>
                    </a:p>
                  </a:txBody>
                  <a:tcPr marL="7620" marR="7620" marT="7620" marB="0" anchor="ctr"/>
                </a:tc>
                <a:tc>
                  <a:txBody>
                    <a:bodyPr/>
                    <a:lstStyle/>
                    <a:p>
                      <a:pPr algn="just" fontAlgn="ctr"/>
                      <a:r>
                        <a:rPr lang="zh-CN" altLang="en-US" sz="1400"/>
                        <a:t>图书馆</a:t>
                      </a:r>
                    </a:p>
                  </a:txBody>
                  <a:tcPr marL="7620" marR="7620" marT="7620" marB="0" anchor="ctr"/>
                </a:tc>
                <a:extLst>
                  <a:ext uri="{0D108BD9-81ED-4DB2-BD59-A6C34878D82A}">
                    <a16:rowId xmlns:a16="http://schemas.microsoft.com/office/drawing/2014/main" val="951708994"/>
                  </a:ext>
                </a:extLst>
              </a:tr>
              <a:tr h="648697">
                <a:tc>
                  <a:txBody>
                    <a:bodyPr/>
                    <a:lstStyle/>
                    <a:p>
                      <a:pPr algn="just" fontAlgn="ctr"/>
                      <a:r>
                        <a:rPr lang="zh-CN" altLang="en-US" sz="1400"/>
                        <a:t>陈泓见</a:t>
                      </a:r>
                    </a:p>
                  </a:txBody>
                  <a:tcPr marL="7620" marR="7620" marT="7620" marB="0" anchor="ctr"/>
                </a:tc>
                <a:tc>
                  <a:txBody>
                    <a:bodyPr/>
                    <a:lstStyle/>
                    <a:p>
                      <a:pPr algn="just" fontAlgn="ctr"/>
                      <a:r>
                        <a:rPr lang="zh-CN" altLang="en-US" sz="1400"/>
                        <a:t>开发人员</a:t>
                      </a:r>
                    </a:p>
                  </a:txBody>
                  <a:tcPr marL="7620" marR="7620" marT="7620" marB="0" anchor="ctr"/>
                </a:tc>
                <a:tc>
                  <a:txBody>
                    <a:bodyPr/>
                    <a:lstStyle/>
                    <a:p>
                      <a:pPr algn="just" fontAlgn="ctr"/>
                      <a:r>
                        <a:rPr lang="en-US" sz="1400"/>
                        <a:t>gfx_1997</a:t>
                      </a:r>
                    </a:p>
                  </a:txBody>
                  <a:tcPr marL="7620" marR="7620" marT="7620" marB="0" anchor="ctr"/>
                </a:tc>
                <a:tc>
                  <a:txBody>
                    <a:bodyPr/>
                    <a:lstStyle/>
                    <a:p>
                      <a:pPr algn="just" fontAlgn="ctr"/>
                      <a:r>
                        <a:rPr lang="en-US" altLang="zh-CN" sz="1400"/>
                        <a:t>15858262015</a:t>
                      </a:r>
                    </a:p>
                  </a:txBody>
                  <a:tcPr marL="7620" marR="7620" marT="7620" marB="0" anchor="ctr"/>
                </a:tc>
                <a:tc>
                  <a:txBody>
                    <a:bodyPr/>
                    <a:lstStyle/>
                    <a:p>
                      <a:pPr algn="just" fontAlgn="ctr"/>
                      <a:r>
                        <a:rPr lang="en-US" sz="1400"/>
                        <a:t>31501362@stu.zucc.edu.cn</a:t>
                      </a:r>
                    </a:p>
                  </a:txBody>
                  <a:tcPr marL="7620" marR="7620" marT="7620" marB="0" anchor="ctr"/>
                </a:tc>
                <a:tc>
                  <a:txBody>
                    <a:bodyPr/>
                    <a:lstStyle/>
                    <a:p>
                      <a:pPr algn="just" fontAlgn="ctr"/>
                      <a:r>
                        <a:rPr lang="zh-CN" altLang="en-US" sz="1400"/>
                        <a:t>图书馆</a:t>
                      </a:r>
                    </a:p>
                  </a:txBody>
                  <a:tcPr marL="7620" marR="7620" marT="7620" marB="0" anchor="ctr"/>
                </a:tc>
                <a:extLst>
                  <a:ext uri="{0D108BD9-81ED-4DB2-BD59-A6C34878D82A}">
                    <a16:rowId xmlns:a16="http://schemas.microsoft.com/office/drawing/2014/main" val="2851607043"/>
                  </a:ext>
                </a:extLst>
              </a:tr>
              <a:tr h="673176">
                <a:tc>
                  <a:txBody>
                    <a:bodyPr/>
                    <a:lstStyle/>
                    <a:p>
                      <a:pPr algn="just" fontAlgn="ctr"/>
                      <a:r>
                        <a:rPr lang="zh-CN" altLang="en-US" sz="1400"/>
                        <a:t>冯涛</a:t>
                      </a:r>
                    </a:p>
                  </a:txBody>
                  <a:tcPr marL="7620" marR="7620" marT="7620" marB="0" anchor="ctr"/>
                </a:tc>
                <a:tc>
                  <a:txBody>
                    <a:bodyPr/>
                    <a:lstStyle/>
                    <a:p>
                      <a:pPr algn="just" fontAlgn="ctr"/>
                      <a:r>
                        <a:rPr lang="zh-CN" altLang="en-US" sz="1400"/>
                        <a:t>开发人员</a:t>
                      </a:r>
                    </a:p>
                  </a:txBody>
                  <a:tcPr marL="7620" marR="7620" marT="7620" marB="0" anchor="ctr"/>
                </a:tc>
                <a:tc>
                  <a:txBody>
                    <a:bodyPr/>
                    <a:lstStyle/>
                    <a:p>
                      <a:pPr algn="just" fontAlgn="ctr"/>
                      <a:r>
                        <a:rPr lang="en-US" altLang="zh-CN" sz="1400"/>
                        <a:t>15381123839</a:t>
                      </a:r>
                    </a:p>
                  </a:txBody>
                  <a:tcPr marL="7620" marR="7620" marT="7620" marB="0" anchor="ctr"/>
                </a:tc>
                <a:tc>
                  <a:txBody>
                    <a:bodyPr/>
                    <a:lstStyle/>
                    <a:p>
                      <a:pPr algn="just" fontAlgn="ctr"/>
                      <a:r>
                        <a:rPr lang="en-US" altLang="zh-CN" sz="1400"/>
                        <a:t>15381123839</a:t>
                      </a:r>
                    </a:p>
                  </a:txBody>
                  <a:tcPr marL="7620" marR="7620" marT="7620" marB="0" anchor="ctr"/>
                </a:tc>
                <a:tc>
                  <a:txBody>
                    <a:bodyPr/>
                    <a:lstStyle/>
                    <a:p>
                      <a:pPr algn="just" fontAlgn="ctr"/>
                      <a:r>
                        <a:rPr lang="en-US" sz="1400"/>
                        <a:t>31401401@stu.zucc.edu.cn</a:t>
                      </a:r>
                    </a:p>
                  </a:txBody>
                  <a:tcPr marL="7620" marR="7620" marT="7620" marB="0" anchor="ctr"/>
                </a:tc>
                <a:tc>
                  <a:txBody>
                    <a:bodyPr/>
                    <a:lstStyle/>
                    <a:p>
                      <a:pPr algn="just" fontAlgn="ctr"/>
                      <a:r>
                        <a:rPr lang="zh-CN" altLang="en-US" sz="1400"/>
                        <a:t>图书馆</a:t>
                      </a:r>
                    </a:p>
                  </a:txBody>
                  <a:tcPr marL="7620" marR="7620" marT="7620" marB="0" anchor="ctr"/>
                </a:tc>
                <a:extLst>
                  <a:ext uri="{0D108BD9-81ED-4DB2-BD59-A6C34878D82A}">
                    <a16:rowId xmlns:a16="http://schemas.microsoft.com/office/drawing/2014/main" val="1234831747"/>
                  </a:ext>
                </a:extLst>
              </a:tr>
              <a:tr h="636458">
                <a:tc>
                  <a:txBody>
                    <a:bodyPr/>
                    <a:lstStyle/>
                    <a:p>
                      <a:pPr algn="just" fontAlgn="ctr"/>
                      <a:r>
                        <a:rPr lang="zh-CN" altLang="en-US" sz="1400"/>
                        <a:t>徐鹏</a:t>
                      </a:r>
                    </a:p>
                  </a:txBody>
                  <a:tcPr marL="7620" marR="7620" marT="7620" marB="0" anchor="ctr"/>
                </a:tc>
                <a:tc>
                  <a:txBody>
                    <a:bodyPr/>
                    <a:lstStyle/>
                    <a:p>
                      <a:pPr algn="just" fontAlgn="ctr"/>
                      <a:r>
                        <a:rPr lang="zh-CN" altLang="en-US" sz="1400"/>
                        <a:t>开发人员</a:t>
                      </a:r>
                    </a:p>
                  </a:txBody>
                  <a:tcPr marL="7620" marR="7620" marT="7620" marB="0" anchor="ctr"/>
                </a:tc>
                <a:tc>
                  <a:txBody>
                    <a:bodyPr/>
                    <a:lstStyle/>
                    <a:p>
                      <a:pPr algn="just" fontAlgn="ctr"/>
                      <a:r>
                        <a:rPr lang="en-US" sz="1400"/>
                        <a:t>wxid_gr1jikiuk8di22</a:t>
                      </a:r>
                    </a:p>
                  </a:txBody>
                  <a:tcPr marL="7620" marR="7620" marT="7620" marB="0" anchor="ctr"/>
                </a:tc>
                <a:tc>
                  <a:txBody>
                    <a:bodyPr/>
                    <a:lstStyle/>
                    <a:p>
                      <a:pPr algn="just" fontAlgn="ctr"/>
                      <a:r>
                        <a:rPr lang="en-US" altLang="zh-CN" sz="1400"/>
                        <a:t>15578223672</a:t>
                      </a:r>
                    </a:p>
                  </a:txBody>
                  <a:tcPr marL="7620" marR="7620" marT="7620" marB="0" anchor="ctr"/>
                </a:tc>
                <a:tc>
                  <a:txBody>
                    <a:bodyPr/>
                    <a:lstStyle/>
                    <a:p>
                      <a:pPr algn="just" fontAlgn="ctr"/>
                      <a:r>
                        <a:rPr lang="en-US" sz="1400"/>
                        <a:t>31501346@stu.zucc.edu.cn</a:t>
                      </a:r>
                    </a:p>
                  </a:txBody>
                  <a:tcPr marL="7620" marR="7620" marT="7620" marB="0" anchor="ctr"/>
                </a:tc>
                <a:tc>
                  <a:txBody>
                    <a:bodyPr/>
                    <a:lstStyle/>
                    <a:p>
                      <a:pPr algn="just" fontAlgn="ctr"/>
                      <a:r>
                        <a:rPr lang="zh-CN" altLang="en-US" sz="1400" dirty="0"/>
                        <a:t>图书馆</a:t>
                      </a:r>
                    </a:p>
                  </a:txBody>
                  <a:tcPr marL="7620" marR="7620" marT="7620" marB="0" anchor="ctr"/>
                </a:tc>
                <a:extLst>
                  <a:ext uri="{0D108BD9-81ED-4DB2-BD59-A6C34878D82A}">
                    <a16:rowId xmlns:a16="http://schemas.microsoft.com/office/drawing/2014/main" val="2346663582"/>
                  </a:ext>
                </a:extLst>
              </a:tr>
            </a:tbl>
          </a:graphicData>
        </a:graphic>
      </p:graphicFrame>
    </p:spTree>
    <p:extLst>
      <p:ext uri="{BB962C8B-B14F-4D97-AF65-F5344CB8AC3E}">
        <p14:creationId xmlns:p14="http://schemas.microsoft.com/office/powerpoint/2010/main" val="2682016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5B2B04-ADE3-4393-9744-47125DACF920}"/>
              </a:ext>
            </a:extLst>
          </p:cNvPr>
          <p:cNvSpPr>
            <a:spLocks noGrp="1"/>
          </p:cNvSpPr>
          <p:nvPr>
            <p:ph type="title"/>
          </p:nvPr>
        </p:nvSpPr>
        <p:spPr/>
        <p:txBody>
          <a:bodyPr/>
          <a:lstStyle/>
          <a:p>
            <a:r>
              <a:rPr lang="zh-CN" altLang="zh-CN" dirty="0"/>
              <a:t>人员总成本</a:t>
            </a:r>
            <a:endParaRPr lang="zh-CN" altLang="en-US" dirty="0"/>
          </a:p>
        </p:txBody>
      </p:sp>
      <p:sp>
        <p:nvSpPr>
          <p:cNvPr id="3" name="内容占位符 2">
            <a:extLst>
              <a:ext uri="{FF2B5EF4-FFF2-40B4-BE49-F238E27FC236}">
                <a16:creationId xmlns:a16="http://schemas.microsoft.com/office/drawing/2014/main" id="{623F1077-E2FE-4852-9B6B-0320A1029294}"/>
              </a:ext>
            </a:extLst>
          </p:cNvPr>
          <p:cNvSpPr>
            <a:spLocks noGrp="1"/>
          </p:cNvSpPr>
          <p:nvPr>
            <p:ph idx="1"/>
          </p:nvPr>
        </p:nvSpPr>
        <p:spPr/>
        <p:txBody>
          <a:bodyPr/>
          <a:lstStyle/>
          <a:p>
            <a:r>
              <a:rPr lang="en-US" altLang="zh-CN" sz="2800" dirty="0"/>
              <a:t>21.75*30.97*8*2*5=53887.8</a:t>
            </a:r>
            <a:r>
              <a:rPr lang="zh-CN" altLang="zh-CN" sz="2800" dirty="0"/>
              <a:t>元</a:t>
            </a:r>
            <a:r>
              <a:rPr lang="en-US" altLang="zh-CN" sz="2800" dirty="0"/>
              <a:t>  </a:t>
            </a:r>
          </a:p>
          <a:p>
            <a:r>
              <a:rPr lang="zh-CN" altLang="zh-CN" sz="2800" dirty="0"/>
              <a:t>每月天数</a:t>
            </a:r>
            <a:r>
              <a:rPr lang="en-US" altLang="zh-CN" sz="2800" dirty="0"/>
              <a:t>*</a:t>
            </a:r>
            <a:r>
              <a:rPr lang="zh-CN" altLang="zh-CN" sz="2800" dirty="0"/>
              <a:t>每人每小时工资</a:t>
            </a:r>
            <a:r>
              <a:rPr lang="en-US" altLang="zh-CN" sz="2800" dirty="0"/>
              <a:t>*</a:t>
            </a:r>
            <a:r>
              <a:rPr lang="zh-CN" altLang="zh-CN" sz="2800" dirty="0"/>
              <a:t>每天工作小时数</a:t>
            </a:r>
            <a:r>
              <a:rPr lang="en-US" altLang="zh-CN" sz="2800" dirty="0"/>
              <a:t>*</a:t>
            </a:r>
            <a:r>
              <a:rPr lang="zh-CN" altLang="zh-CN" sz="2800" dirty="0"/>
              <a:t>工作两个月</a:t>
            </a:r>
            <a:r>
              <a:rPr lang="en-US" altLang="zh-CN" sz="2800" dirty="0"/>
              <a:t>*</a:t>
            </a:r>
            <a:r>
              <a:rPr lang="zh-CN" altLang="zh-CN" sz="2800" dirty="0"/>
              <a:t>五人</a:t>
            </a:r>
          </a:p>
          <a:p>
            <a:r>
              <a:rPr lang="en-US" altLang="zh-CN" sz="2800" dirty="0"/>
              <a:t> </a:t>
            </a:r>
            <a:r>
              <a:rPr lang="zh-CN" altLang="en-US" sz="2800" dirty="0"/>
              <a:t>（工作两个月指需求工程计划工期）</a:t>
            </a:r>
            <a:endParaRPr lang="zh-CN" altLang="zh-CN" sz="2800" dirty="0"/>
          </a:p>
          <a:p>
            <a:endParaRPr lang="zh-CN" altLang="en-US" dirty="0"/>
          </a:p>
        </p:txBody>
      </p:sp>
    </p:spTree>
    <p:extLst>
      <p:ext uri="{BB962C8B-B14F-4D97-AF65-F5344CB8AC3E}">
        <p14:creationId xmlns:p14="http://schemas.microsoft.com/office/powerpoint/2010/main" val="2814655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5AD010-1BEF-42E3-B35E-1640BA7B2B1B}"/>
              </a:ext>
            </a:extLst>
          </p:cNvPr>
          <p:cNvSpPr>
            <a:spLocks noGrp="1"/>
          </p:cNvSpPr>
          <p:nvPr>
            <p:ph type="title"/>
          </p:nvPr>
        </p:nvSpPr>
        <p:spPr/>
        <p:txBody>
          <a:bodyPr/>
          <a:lstStyle/>
          <a:p>
            <a:r>
              <a:rPr lang="zh-CN" altLang="zh-CN" dirty="0"/>
              <a:t>设备成本</a:t>
            </a:r>
            <a:endParaRPr lang="zh-CN" altLang="en-US" dirty="0"/>
          </a:p>
        </p:txBody>
      </p:sp>
      <p:sp>
        <p:nvSpPr>
          <p:cNvPr id="3" name="内容占位符 2">
            <a:extLst>
              <a:ext uri="{FF2B5EF4-FFF2-40B4-BE49-F238E27FC236}">
                <a16:creationId xmlns:a16="http://schemas.microsoft.com/office/drawing/2014/main" id="{25FD02C0-E356-4085-AC95-BBF7D3FBDDD8}"/>
              </a:ext>
            </a:extLst>
          </p:cNvPr>
          <p:cNvSpPr>
            <a:spLocks noGrp="1"/>
          </p:cNvSpPr>
          <p:nvPr>
            <p:ph idx="1"/>
          </p:nvPr>
        </p:nvSpPr>
        <p:spPr>
          <a:xfrm>
            <a:off x="810000" y="1681111"/>
            <a:ext cx="10554574" cy="3636511"/>
          </a:xfrm>
        </p:spPr>
        <p:txBody>
          <a:bodyPr>
            <a:normAutofit/>
          </a:bodyPr>
          <a:lstStyle/>
          <a:p>
            <a:r>
              <a:rPr lang="zh-CN" altLang="en-US" sz="2400" dirty="0"/>
              <a:t>进行需求分析工作的</a:t>
            </a:r>
            <a:r>
              <a:rPr lang="zh-CN" altLang="zh-CN" sz="2400" dirty="0"/>
              <a:t>设备每人都是自带的，</a:t>
            </a:r>
            <a:r>
              <a:rPr lang="zh-CN" altLang="en-US" sz="2400" dirty="0"/>
              <a:t>不计算</a:t>
            </a:r>
            <a:r>
              <a:rPr lang="zh-CN" altLang="zh-CN" sz="2400" dirty="0"/>
              <a:t>成本</a:t>
            </a:r>
            <a:endParaRPr lang="zh-CN" altLang="en-US" sz="2400" dirty="0"/>
          </a:p>
        </p:txBody>
      </p:sp>
    </p:spTree>
    <p:extLst>
      <p:ext uri="{BB962C8B-B14F-4D97-AF65-F5344CB8AC3E}">
        <p14:creationId xmlns:p14="http://schemas.microsoft.com/office/powerpoint/2010/main" val="3222981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B4FC8C-253B-494A-92B0-5B3E33297278}"/>
              </a:ext>
            </a:extLst>
          </p:cNvPr>
          <p:cNvSpPr>
            <a:spLocks noGrp="1"/>
          </p:cNvSpPr>
          <p:nvPr>
            <p:ph type="title"/>
          </p:nvPr>
        </p:nvSpPr>
        <p:spPr/>
        <p:txBody>
          <a:bodyPr/>
          <a:lstStyle/>
          <a:p>
            <a:r>
              <a:rPr lang="zh-CN" altLang="zh-CN" dirty="0"/>
              <a:t>需求获取成本</a:t>
            </a:r>
            <a:endParaRPr lang="zh-CN" altLang="en-US" dirty="0"/>
          </a:p>
        </p:txBody>
      </p:sp>
      <p:sp>
        <p:nvSpPr>
          <p:cNvPr id="3" name="内容占位符 2">
            <a:extLst>
              <a:ext uri="{FF2B5EF4-FFF2-40B4-BE49-F238E27FC236}">
                <a16:creationId xmlns:a16="http://schemas.microsoft.com/office/drawing/2014/main" id="{2E0F8318-41CE-4E41-ACFF-5BA58C167DCE}"/>
              </a:ext>
            </a:extLst>
          </p:cNvPr>
          <p:cNvSpPr>
            <a:spLocks noGrp="1"/>
          </p:cNvSpPr>
          <p:nvPr>
            <p:ph idx="1"/>
          </p:nvPr>
        </p:nvSpPr>
        <p:spPr/>
        <p:txBody>
          <a:bodyPr/>
          <a:lstStyle/>
          <a:p>
            <a:r>
              <a:rPr lang="zh-CN" altLang="zh-CN" sz="2800" dirty="0"/>
              <a:t>问卷调查——</a:t>
            </a:r>
            <a:r>
              <a:rPr lang="en-US" altLang="zh-CN" sz="2800" dirty="0"/>
              <a:t>20</a:t>
            </a:r>
            <a:r>
              <a:rPr lang="zh-CN" altLang="zh-CN" sz="2800" dirty="0"/>
              <a:t>元</a:t>
            </a:r>
            <a:endParaRPr lang="en-US" altLang="zh-CN" sz="2800" dirty="0"/>
          </a:p>
          <a:p>
            <a:r>
              <a:rPr lang="zh-CN" altLang="en-US" sz="2800" dirty="0"/>
              <a:t>其他需要的准备资金</a:t>
            </a:r>
            <a:r>
              <a:rPr lang="en-US" altLang="zh-CN" sz="2800" dirty="0"/>
              <a:t>——100</a:t>
            </a:r>
            <a:r>
              <a:rPr lang="zh-CN" altLang="en-US" sz="2800" dirty="0"/>
              <a:t>元</a:t>
            </a:r>
            <a:endParaRPr lang="zh-CN" altLang="zh-CN" sz="2800" dirty="0"/>
          </a:p>
          <a:p>
            <a:endParaRPr lang="zh-CN" altLang="en-US" dirty="0"/>
          </a:p>
        </p:txBody>
      </p:sp>
    </p:spTree>
    <p:extLst>
      <p:ext uri="{BB962C8B-B14F-4D97-AF65-F5344CB8AC3E}">
        <p14:creationId xmlns:p14="http://schemas.microsoft.com/office/powerpoint/2010/main" val="2382472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85F0DE-A6D6-4BFF-AABC-7C36DFD20721}"/>
              </a:ext>
            </a:extLst>
          </p:cNvPr>
          <p:cNvSpPr>
            <a:spLocks noGrp="1"/>
          </p:cNvSpPr>
          <p:nvPr>
            <p:ph type="title"/>
          </p:nvPr>
        </p:nvSpPr>
        <p:spPr/>
        <p:txBody>
          <a:bodyPr/>
          <a:lstStyle/>
          <a:p>
            <a:r>
              <a:rPr lang="zh-CN" altLang="zh-CN" dirty="0"/>
              <a:t>项目管理计划</a:t>
            </a:r>
            <a:endParaRPr lang="zh-CN" altLang="en-US" dirty="0"/>
          </a:p>
        </p:txBody>
      </p:sp>
      <p:sp>
        <p:nvSpPr>
          <p:cNvPr id="3" name="内容占位符 2">
            <a:extLst>
              <a:ext uri="{FF2B5EF4-FFF2-40B4-BE49-F238E27FC236}">
                <a16:creationId xmlns:a16="http://schemas.microsoft.com/office/drawing/2014/main" id="{4DCDD221-6BDE-4355-8427-C37A087D6CF9}"/>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74757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5D121E-B2BF-414F-878E-3CB86E352848}"/>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4F49FDC2-A4FB-4824-9673-3B3D13DEB907}"/>
              </a:ext>
            </a:extLst>
          </p:cNvPr>
          <p:cNvSpPr>
            <a:spLocks noGrp="1"/>
          </p:cNvSpPr>
          <p:nvPr>
            <p:ph idx="1"/>
          </p:nvPr>
        </p:nvSpPr>
        <p:spPr>
          <a:xfrm>
            <a:off x="818712" y="2222287"/>
            <a:ext cx="10554574" cy="4206505"/>
          </a:xfrm>
        </p:spPr>
        <p:txBody>
          <a:bodyPr>
            <a:normAutofit/>
          </a:bodyPr>
          <a:lstStyle/>
          <a:p>
            <a:r>
              <a:rPr lang="zh-CN" altLang="en-US" sz="2400" dirty="0"/>
              <a:t>引言</a:t>
            </a:r>
            <a:endParaRPr lang="en-US" altLang="zh-CN" sz="2400" dirty="0"/>
          </a:p>
          <a:p>
            <a:r>
              <a:rPr lang="zh-CN" altLang="en-US" sz="2400" dirty="0"/>
              <a:t>项目概述</a:t>
            </a:r>
            <a:endParaRPr lang="en-US" altLang="zh-CN" sz="2400" dirty="0"/>
          </a:p>
          <a:p>
            <a:r>
              <a:rPr lang="zh-CN" altLang="en-US" sz="2400" dirty="0"/>
              <a:t>项目管理计划</a:t>
            </a:r>
            <a:endParaRPr lang="en-US" altLang="zh-CN" sz="2400" dirty="0"/>
          </a:p>
          <a:p>
            <a:r>
              <a:rPr lang="zh-CN" altLang="en-US" sz="2400" dirty="0"/>
              <a:t>沟通管理计划</a:t>
            </a:r>
            <a:endParaRPr lang="en-US" altLang="zh-CN" sz="2400" dirty="0"/>
          </a:p>
          <a:p>
            <a:r>
              <a:rPr lang="zh-CN" altLang="en-US" sz="2400" dirty="0"/>
              <a:t>过程定义和数据收集</a:t>
            </a:r>
            <a:endParaRPr lang="en-US" altLang="zh-CN" sz="2400" dirty="0"/>
          </a:p>
          <a:p>
            <a:r>
              <a:rPr lang="zh-CN" altLang="en-US" sz="2400" dirty="0"/>
              <a:t>配置系统管理指南</a:t>
            </a:r>
            <a:endParaRPr lang="en-US" altLang="zh-CN" sz="2400" dirty="0"/>
          </a:p>
          <a:p>
            <a:r>
              <a:rPr lang="zh-CN" altLang="en-US" sz="2400" dirty="0"/>
              <a:t>风险计划</a:t>
            </a:r>
            <a:endParaRPr lang="en-US" altLang="zh-CN" sz="2400" dirty="0"/>
          </a:p>
        </p:txBody>
      </p:sp>
    </p:spTree>
    <p:extLst>
      <p:ext uri="{BB962C8B-B14F-4D97-AF65-F5344CB8AC3E}">
        <p14:creationId xmlns:p14="http://schemas.microsoft.com/office/powerpoint/2010/main" val="1949054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74ADB3-113C-42C2-A2FA-50905CEA789C}"/>
              </a:ext>
            </a:extLst>
          </p:cNvPr>
          <p:cNvSpPr>
            <a:spLocks noGrp="1"/>
          </p:cNvSpPr>
          <p:nvPr>
            <p:ph type="title"/>
          </p:nvPr>
        </p:nvSpPr>
        <p:spPr/>
        <p:txBody>
          <a:bodyPr/>
          <a:lstStyle/>
          <a:p>
            <a:r>
              <a:rPr lang="zh-CN" altLang="zh-CN" dirty="0"/>
              <a:t>甘特图</a:t>
            </a:r>
            <a:endParaRPr lang="zh-CN" altLang="en-US" dirty="0"/>
          </a:p>
        </p:txBody>
      </p:sp>
      <p:sp>
        <p:nvSpPr>
          <p:cNvPr id="3" name="内容占位符 2">
            <a:extLst>
              <a:ext uri="{FF2B5EF4-FFF2-40B4-BE49-F238E27FC236}">
                <a16:creationId xmlns:a16="http://schemas.microsoft.com/office/drawing/2014/main" id="{F3FCABAD-AC03-4CA1-9CE5-55E92F9CD118}"/>
              </a:ext>
            </a:extLst>
          </p:cNvPr>
          <p:cNvSpPr>
            <a:spLocks noGrp="1"/>
          </p:cNvSpPr>
          <p:nvPr>
            <p:ph idx="1"/>
          </p:nvPr>
        </p:nvSpPr>
        <p:spPr/>
        <p:txBody>
          <a:bodyPr>
            <a:normAutofit/>
          </a:bodyPr>
          <a:lstStyle/>
          <a:p>
            <a:r>
              <a:rPr lang="zh-CN" altLang="en-US" sz="2800" dirty="0">
                <a:hlinkClick r:id="rId2" action="ppaction://hlinkfile"/>
              </a:rPr>
              <a:t>甘特图</a:t>
            </a:r>
            <a:endParaRPr lang="en-US" altLang="zh-CN" sz="2800" dirty="0"/>
          </a:p>
          <a:p>
            <a:r>
              <a:rPr lang="zh-CN" altLang="en-US" sz="2800" dirty="0"/>
              <a:t>里面包含了任务、工期、开始时间、截止时间、资源分配、预算成本（每人每天两小时，每小时工资</a:t>
            </a:r>
            <a:r>
              <a:rPr lang="en-US" altLang="zh-CN" sz="2800" dirty="0"/>
              <a:t>30.97</a:t>
            </a:r>
            <a:r>
              <a:rPr lang="zh-CN" altLang="en-US" sz="2800" dirty="0"/>
              <a:t>计算）和任务说明</a:t>
            </a:r>
          </a:p>
        </p:txBody>
      </p:sp>
    </p:spTree>
    <p:extLst>
      <p:ext uri="{BB962C8B-B14F-4D97-AF65-F5344CB8AC3E}">
        <p14:creationId xmlns:p14="http://schemas.microsoft.com/office/powerpoint/2010/main" val="719894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F9398F-EDAF-44AC-8DB3-77B5BEF2174E}"/>
              </a:ext>
            </a:extLst>
          </p:cNvPr>
          <p:cNvSpPr>
            <a:spLocks noGrp="1"/>
          </p:cNvSpPr>
          <p:nvPr>
            <p:ph type="title"/>
          </p:nvPr>
        </p:nvSpPr>
        <p:spPr/>
        <p:txBody>
          <a:bodyPr/>
          <a:lstStyle/>
          <a:p>
            <a:r>
              <a:rPr lang="en-US" altLang="zh-CN" dirty="0"/>
              <a:t>OBS</a:t>
            </a:r>
            <a:r>
              <a:rPr lang="zh-CN" altLang="zh-CN" dirty="0"/>
              <a:t>图</a:t>
            </a:r>
            <a:endParaRPr lang="zh-CN" altLang="en-US" dirty="0"/>
          </a:p>
        </p:txBody>
      </p:sp>
      <p:pic>
        <p:nvPicPr>
          <p:cNvPr id="4" name="内容占位符 3">
            <a:extLst>
              <a:ext uri="{FF2B5EF4-FFF2-40B4-BE49-F238E27FC236}">
                <a16:creationId xmlns:a16="http://schemas.microsoft.com/office/drawing/2014/main" id="{4CA129ED-0C34-4C7D-8254-A5D735361286}"/>
              </a:ext>
            </a:extLst>
          </p:cNvPr>
          <p:cNvPicPr>
            <a:picLocks noGrp="1" noChangeAspect="1"/>
          </p:cNvPicPr>
          <p:nvPr>
            <p:ph idx="1"/>
          </p:nvPr>
        </p:nvPicPr>
        <p:blipFill>
          <a:blip r:embed="rId2"/>
          <a:stretch>
            <a:fillRect/>
          </a:stretch>
        </p:blipFill>
        <p:spPr>
          <a:xfrm>
            <a:off x="3559856" y="319055"/>
            <a:ext cx="7478257" cy="6287371"/>
          </a:xfrm>
          <a:prstGeom prst="rect">
            <a:avLst/>
          </a:prstGeom>
        </p:spPr>
      </p:pic>
    </p:spTree>
    <p:extLst>
      <p:ext uri="{BB962C8B-B14F-4D97-AF65-F5344CB8AC3E}">
        <p14:creationId xmlns:p14="http://schemas.microsoft.com/office/powerpoint/2010/main" val="2147487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B739D0-6719-438B-A119-0E71BEFB5F3D}"/>
              </a:ext>
            </a:extLst>
          </p:cNvPr>
          <p:cNvSpPr>
            <a:spLocks noGrp="1"/>
          </p:cNvSpPr>
          <p:nvPr>
            <p:ph type="title"/>
          </p:nvPr>
        </p:nvSpPr>
        <p:spPr/>
        <p:txBody>
          <a:bodyPr/>
          <a:lstStyle/>
          <a:p>
            <a:r>
              <a:rPr lang="en-US" altLang="zh-CN" dirty="0"/>
              <a:t>LRC</a:t>
            </a:r>
            <a:r>
              <a:rPr lang="zh-CN" altLang="en-US" dirty="0"/>
              <a:t>表</a:t>
            </a:r>
          </a:p>
        </p:txBody>
      </p:sp>
      <p:sp>
        <p:nvSpPr>
          <p:cNvPr id="3" name="内容占位符 2">
            <a:extLst>
              <a:ext uri="{FF2B5EF4-FFF2-40B4-BE49-F238E27FC236}">
                <a16:creationId xmlns:a16="http://schemas.microsoft.com/office/drawing/2014/main" id="{0C2CA9D9-DDE9-4BBA-8AC3-0CC295F75BFB}"/>
              </a:ext>
            </a:extLst>
          </p:cNvPr>
          <p:cNvSpPr>
            <a:spLocks noGrp="1"/>
          </p:cNvSpPr>
          <p:nvPr>
            <p:ph idx="1"/>
          </p:nvPr>
        </p:nvSpPr>
        <p:spPr>
          <a:xfrm>
            <a:off x="810000" y="1550483"/>
            <a:ext cx="10554574" cy="3636511"/>
          </a:xfrm>
        </p:spPr>
        <p:txBody>
          <a:bodyPr>
            <a:normAutofit/>
          </a:bodyPr>
          <a:lstStyle/>
          <a:p>
            <a:r>
              <a:rPr lang="en-US" altLang="zh-CN" sz="2800" dirty="0">
                <a:hlinkClick r:id="rId2" action="ppaction://hlinkfile"/>
              </a:rPr>
              <a:t>LRC</a:t>
            </a:r>
            <a:r>
              <a:rPr lang="zh-CN" altLang="en-US" sz="2800" dirty="0">
                <a:hlinkClick r:id="rId2" action="ppaction://hlinkfile"/>
              </a:rPr>
              <a:t>线性责任表</a:t>
            </a:r>
            <a:endParaRPr lang="zh-CN" altLang="en-US" sz="2800" dirty="0"/>
          </a:p>
        </p:txBody>
      </p:sp>
    </p:spTree>
    <p:extLst>
      <p:ext uri="{BB962C8B-B14F-4D97-AF65-F5344CB8AC3E}">
        <p14:creationId xmlns:p14="http://schemas.microsoft.com/office/powerpoint/2010/main" val="1040531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71FB14-C650-4B92-A40F-86CC646DE4BB}"/>
              </a:ext>
            </a:extLst>
          </p:cNvPr>
          <p:cNvSpPr>
            <a:spLocks noGrp="1"/>
          </p:cNvSpPr>
          <p:nvPr>
            <p:ph type="title"/>
          </p:nvPr>
        </p:nvSpPr>
        <p:spPr/>
        <p:txBody>
          <a:bodyPr/>
          <a:lstStyle/>
          <a:p>
            <a:r>
              <a:rPr lang="en-US" altLang="zh-CN" dirty="0"/>
              <a:t>WBS</a:t>
            </a:r>
            <a:r>
              <a:rPr lang="zh-CN" altLang="zh-CN" dirty="0"/>
              <a:t>树状图</a:t>
            </a:r>
            <a:endParaRPr lang="zh-CN" altLang="en-US" dirty="0"/>
          </a:p>
        </p:txBody>
      </p:sp>
      <p:sp>
        <p:nvSpPr>
          <p:cNvPr id="3" name="内容占位符 2">
            <a:extLst>
              <a:ext uri="{FF2B5EF4-FFF2-40B4-BE49-F238E27FC236}">
                <a16:creationId xmlns:a16="http://schemas.microsoft.com/office/drawing/2014/main" id="{C94F6A93-16C5-4DA6-8AAE-CEF591B46650}"/>
              </a:ext>
            </a:extLst>
          </p:cNvPr>
          <p:cNvSpPr>
            <a:spLocks noGrp="1"/>
          </p:cNvSpPr>
          <p:nvPr>
            <p:ph idx="1"/>
          </p:nvPr>
        </p:nvSpPr>
        <p:spPr>
          <a:xfrm>
            <a:off x="810000" y="1671781"/>
            <a:ext cx="10554574" cy="3636511"/>
          </a:xfrm>
        </p:spPr>
        <p:txBody>
          <a:bodyPr>
            <a:normAutofit/>
          </a:bodyPr>
          <a:lstStyle/>
          <a:p>
            <a:r>
              <a:rPr lang="en-US" altLang="zh-CN" sz="2800" dirty="0">
                <a:hlinkClick r:id="rId2" action="ppaction://hlinkfile"/>
              </a:rPr>
              <a:t>WBS</a:t>
            </a:r>
            <a:r>
              <a:rPr lang="zh-CN" altLang="en-US" sz="2800" dirty="0">
                <a:hlinkClick r:id="rId2" action="ppaction://hlinkfile"/>
              </a:rPr>
              <a:t>图一</a:t>
            </a:r>
            <a:endParaRPr lang="en-US" altLang="zh-CN" sz="2800" dirty="0"/>
          </a:p>
          <a:p>
            <a:r>
              <a:rPr lang="en-US" altLang="zh-CN" sz="2800" dirty="0">
                <a:hlinkClick r:id="rId3" action="ppaction://hlinkfile"/>
              </a:rPr>
              <a:t>WBS</a:t>
            </a:r>
            <a:r>
              <a:rPr lang="zh-CN" altLang="en-US" sz="2800" dirty="0">
                <a:hlinkClick r:id="rId3" action="ppaction://hlinkfile"/>
              </a:rPr>
              <a:t>图二</a:t>
            </a:r>
            <a:endParaRPr lang="zh-CN" altLang="en-US" sz="2800" dirty="0"/>
          </a:p>
        </p:txBody>
      </p:sp>
    </p:spTree>
    <p:extLst>
      <p:ext uri="{BB962C8B-B14F-4D97-AF65-F5344CB8AC3E}">
        <p14:creationId xmlns:p14="http://schemas.microsoft.com/office/powerpoint/2010/main" val="141496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D07F88-F700-429B-BCA1-3B792BFB3A37}"/>
              </a:ext>
            </a:extLst>
          </p:cNvPr>
          <p:cNvSpPr>
            <a:spLocks noGrp="1"/>
          </p:cNvSpPr>
          <p:nvPr>
            <p:ph type="title"/>
          </p:nvPr>
        </p:nvSpPr>
        <p:spPr/>
        <p:txBody>
          <a:bodyPr/>
          <a:lstStyle/>
          <a:p>
            <a:r>
              <a:rPr lang="zh-CN" altLang="zh-CN" dirty="0"/>
              <a:t>每个</a:t>
            </a:r>
            <a:r>
              <a:rPr lang="zh-CN" altLang="en-US" dirty="0"/>
              <a:t>子</a:t>
            </a:r>
            <a:r>
              <a:rPr lang="zh-CN" altLang="zh-CN" dirty="0"/>
              <a:t>任务的输入和输出</a:t>
            </a:r>
            <a:endParaRPr lang="zh-CN" altLang="en-US" dirty="0"/>
          </a:p>
        </p:txBody>
      </p:sp>
      <p:sp>
        <p:nvSpPr>
          <p:cNvPr id="3" name="内容占位符 2">
            <a:extLst>
              <a:ext uri="{FF2B5EF4-FFF2-40B4-BE49-F238E27FC236}">
                <a16:creationId xmlns:a16="http://schemas.microsoft.com/office/drawing/2014/main" id="{459A2F9E-809F-4BCF-833B-3F65701E0ADD}"/>
              </a:ext>
            </a:extLst>
          </p:cNvPr>
          <p:cNvSpPr>
            <a:spLocks noGrp="1"/>
          </p:cNvSpPr>
          <p:nvPr>
            <p:ph idx="1"/>
          </p:nvPr>
        </p:nvSpPr>
        <p:spPr>
          <a:xfrm>
            <a:off x="810000" y="1746426"/>
            <a:ext cx="10554574" cy="3636511"/>
          </a:xfrm>
        </p:spPr>
        <p:txBody>
          <a:bodyPr>
            <a:normAutofit/>
          </a:bodyPr>
          <a:lstStyle/>
          <a:p>
            <a:r>
              <a:rPr lang="zh-CN" altLang="en-US" sz="2800" dirty="0">
                <a:hlinkClick r:id="rId2" action="ppaction://hlinkfile"/>
              </a:rPr>
              <a:t>任务的输入和输出</a:t>
            </a:r>
            <a:endParaRPr lang="zh-CN" altLang="en-US" sz="2800" dirty="0"/>
          </a:p>
        </p:txBody>
      </p:sp>
    </p:spTree>
    <p:extLst>
      <p:ext uri="{BB962C8B-B14F-4D97-AF65-F5344CB8AC3E}">
        <p14:creationId xmlns:p14="http://schemas.microsoft.com/office/powerpoint/2010/main" val="1505435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00646-101E-41D9-8A7E-2AFB0582C2F5}"/>
              </a:ext>
            </a:extLst>
          </p:cNvPr>
          <p:cNvSpPr>
            <a:spLocks noGrp="1"/>
          </p:cNvSpPr>
          <p:nvPr>
            <p:ph type="title"/>
          </p:nvPr>
        </p:nvSpPr>
        <p:spPr/>
        <p:txBody>
          <a:bodyPr/>
          <a:lstStyle/>
          <a:p>
            <a:pPr lvl="0"/>
            <a:r>
              <a:rPr lang="zh-CN" altLang="zh-CN"/>
              <a:t>沟通管理计划</a:t>
            </a:r>
          </a:p>
        </p:txBody>
      </p:sp>
      <p:sp>
        <p:nvSpPr>
          <p:cNvPr id="3" name="内容占位符 2">
            <a:extLst>
              <a:ext uri="{FF2B5EF4-FFF2-40B4-BE49-F238E27FC236}">
                <a16:creationId xmlns:a16="http://schemas.microsoft.com/office/drawing/2014/main" id="{4A23C26C-85AF-4551-B8D2-3C3AA892DF8F}"/>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232589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DDB735-A995-4BD4-9AC0-B42417107A24}"/>
              </a:ext>
            </a:extLst>
          </p:cNvPr>
          <p:cNvSpPr>
            <a:spLocks noGrp="1"/>
          </p:cNvSpPr>
          <p:nvPr>
            <p:ph type="title"/>
          </p:nvPr>
        </p:nvSpPr>
        <p:spPr/>
        <p:txBody>
          <a:bodyPr/>
          <a:lstStyle/>
          <a:p>
            <a:r>
              <a:rPr lang="zh-CN" altLang="zh-CN" dirty="0"/>
              <a:t>沟通计划</a:t>
            </a:r>
            <a:endParaRPr lang="zh-CN" altLang="en-US" dirty="0"/>
          </a:p>
        </p:txBody>
      </p:sp>
      <p:graphicFrame>
        <p:nvGraphicFramePr>
          <p:cNvPr id="8" name="内容占位符 7">
            <a:extLst>
              <a:ext uri="{FF2B5EF4-FFF2-40B4-BE49-F238E27FC236}">
                <a16:creationId xmlns:a16="http://schemas.microsoft.com/office/drawing/2014/main" id="{95D8E8F6-2919-4F3F-922A-A952A344EF78}"/>
              </a:ext>
            </a:extLst>
          </p:cNvPr>
          <p:cNvGraphicFramePr>
            <a:graphicFrameLocks noGrp="1"/>
          </p:cNvGraphicFramePr>
          <p:nvPr>
            <p:ph idx="1"/>
            <p:extLst>
              <p:ext uri="{D42A27DB-BD31-4B8C-83A1-F6EECF244321}">
                <p14:modId xmlns:p14="http://schemas.microsoft.com/office/powerpoint/2010/main" val="3134452157"/>
              </p:ext>
            </p:extLst>
          </p:nvPr>
        </p:nvGraphicFramePr>
        <p:xfrm>
          <a:off x="121298" y="2453951"/>
          <a:ext cx="11821887" cy="3768165"/>
        </p:xfrm>
        <a:graphic>
          <a:graphicData uri="http://schemas.openxmlformats.org/drawingml/2006/table">
            <a:tbl>
              <a:tblPr>
                <a:tableStyleId>{5C22544A-7EE6-4342-B048-85BDC9FD1C3A}</a:tableStyleId>
              </a:tblPr>
              <a:tblGrid>
                <a:gridCol w="2291767">
                  <a:extLst>
                    <a:ext uri="{9D8B030D-6E8A-4147-A177-3AD203B41FA5}">
                      <a16:colId xmlns:a16="http://schemas.microsoft.com/office/drawing/2014/main" val="3861206068"/>
                    </a:ext>
                  </a:extLst>
                </a:gridCol>
                <a:gridCol w="1111848">
                  <a:extLst>
                    <a:ext uri="{9D8B030D-6E8A-4147-A177-3AD203B41FA5}">
                      <a16:colId xmlns:a16="http://schemas.microsoft.com/office/drawing/2014/main" val="147187820"/>
                    </a:ext>
                  </a:extLst>
                </a:gridCol>
                <a:gridCol w="2473293">
                  <a:extLst>
                    <a:ext uri="{9D8B030D-6E8A-4147-A177-3AD203B41FA5}">
                      <a16:colId xmlns:a16="http://schemas.microsoft.com/office/drawing/2014/main" val="1399528935"/>
                    </a:ext>
                  </a:extLst>
                </a:gridCol>
                <a:gridCol w="2564056">
                  <a:extLst>
                    <a:ext uri="{9D8B030D-6E8A-4147-A177-3AD203B41FA5}">
                      <a16:colId xmlns:a16="http://schemas.microsoft.com/office/drawing/2014/main" val="3090801423"/>
                    </a:ext>
                  </a:extLst>
                </a:gridCol>
                <a:gridCol w="1747188">
                  <a:extLst>
                    <a:ext uri="{9D8B030D-6E8A-4147-A177-3AD203B41FA5}">
                      <a16:colId xmlns:a16="http://schemas.microsoft.com/office/drawing/2014/main" val="1074990710"/>
                    </a:ext>
                  </a:extLst>
                </a:gridCol>
                <a:gridCol w="1633735">
                  <a:extLst>
                    <a:ext uri="{9D8B030D-6E8A-4147-A177-3AD203B41FA5}">
                      <a16:colId xmlns:a16="http://schemas.microsoft.com/office/drawing/2014/main" val="2056823543"/>
                    </a:ext>
                  </a:extLst>
                </a:gridCol>
              </a:tblGrid>
              <a:tr h="370425">
                <a:tc gridSpan="6">
                  <a:txBody>
                    <a:bodyPr/>
                    <a:lstStyle/>
                    <a:p>
                      <a:pPr algn="ctr" fontAlgn="ctr"/>
                      <a:r>
                        <a:rPr lang="zh-CN" altLang="en-US" sz="1400" u="none" strike="noStrike">
                          <a:effectLst/>
                        </a:rPr>
                        <a:t>沟通计划</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55018341"/>
                  </a:ext>
                </a:extLst>
              </a:tr>
              <a:tr h="370425">
                <a:tc>
                  <a:txBody>
                    <a:bodyPr/>
                    <a:lstStyle/>
                    <a:p>
                      <a:pPr algn="l" fontAlgn="ctr"/>
                      <a:r>
                        <a:rPr lang="zh-CN" altLang="en-US" sz="1400" u="none" strike="noStrike">
                          <a:effectLst/>
                        </a:rPr>
                        <a:t>什么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谁</a:t>
                      </a:r>
                      <a:r>
                        <a:rPr lang="en-US" altLang="zh-CN" sz="1400" u="none" strike="noStrike">
                          <a:effectLst/>
                        </a:rPr>
                        <a:t>/</a:t>
                      </a:r>
                      <a:r>
                        <a:rPr lang="zh-CN" altLang="en-US" sz="1400" u="none" strike="noStrike">
                          <a:effectLst/>
                        </a:rPr>
                        <a:t>目标</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目的</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何时</a:t>
                      </a:r>
                      <a:r>
                        <a:rPr lang="en-US" altLang="zh-CN" sz="1400" u="none" strike="noStrike">
                          <a:effectLst/>
                        </a:rPr>
                        <a:t>/</a:t>
                      </a:r>
                      <a:r>
                        <a:rPr lang="zh-CN" altLang="en-US" sz="1400" u="none" strike="noStrike">
                          <a:effectLst/>
                        </a:rPr>
                        <a:t>频度</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类型</a:t>
                      </a:r>
                      <a:r>
                        <a:rPr lang="en-US" altLang="zh-CN" sz="1400" u="none" strike="noStrike">
                          <a:effectLst/>
                        </a:rPr>
                        <a:t>/</a:t>
                      </a:r>
                      <a:r>
                        <a:rPr lang="zh-CN" altLang="en-US" sz="1400" u="none" strike="noStrike">
                          <a:effectLst/>
                        </a:rPr>
                        <a:t>方法</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补充</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348617533"/>
                  </a:ext>
                </a:extLst>
              </a:tr>
              <a:tr h="370425">
                <a:tc>
                  <a:txBody>
                    <a:bodyPr/>
                    <a:lstStyle/>
                    <a:p>
                      <a:pPr algn="l" fontAlgn="ctr"/>
                      <a:r>
                        <a:rPr lang="zh-CN" altLang="en-US" sz="1400" u="none" strike="noStrike">
                          <a:effectLst/>
                        </a:rPr>
                        <a:t>小组内部平常沟通</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en-US" sz="1400" u="none" strike="noStrike">
                          <a:effectLst/>
                        </a:rPr>
                        <a:t>G24</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日常事情的沟通</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每天</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微信群（</a:t>
                      </a:r>
                      <a:r>
                        <a:rPr lang="en-US" sz="1400" u="none" strike="noStrike">
                          <a:effectLst/>
                        </a:rPr>
                        <a:t>PRD-G24）</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dirty="0">
                          <a:effectLst/>
                        </a:rPr>
                        <a:t>每人聊天记录要保存</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059918732"/>
                  </a:ext>
                </a:extLst>
              </a:tr>
              <a:tr h="370425">
                <a:tc>
                  <a:txBody>
                    <a:bodyPr/>
                    <a:lstStyle/>
                    <a:p>
                      <a:pPr algn="l" fontAlgn="ctr"/>
                      <a:r>
                        <a:rPr lang="zh-CN" altLang="en-US" sz="1400" u="none" strike="noStrike">
                          <a:effectLst/>
                        </a:rPr>
                        <a:t>小组例会</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en-US" sz="1400" u="none" strike="noStrike">
                          <a:effectLst/>
                        </a:rPr>
                        <a:t>G24</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汇报任务完成情况和任务安排</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每周周三晚</a:t>
                      </a:r>
                      <a:r>
                        <a:rPr lang="en-US" altLang="zh-CN" sz="1400" u="none" strike="noStrike">
                          <a:effectLst/>
                        </a:rPr>
                        <a:t>9</a:t>
                      </a:r>
                      <a:r>
                        <a:rPr lang="zh-CN" altLang="en-US" sz="1400" u="none" strike="noStrike">
                          <a:effectLst/>
                        </a:rPr>
                        <a:t>点和周六下午</a:t>
                      </a:r>
                      <a:r>
                        <a:rPr lang="en-US" altLang="zh-CN" sz="1400" u="none" strike="noStrike">
                          <a:effectLst/>
                        </a:rPr>
                        <a:t>3</a:t>
                      </a:r>
                      <a:r>
                        <a:rPr lang="zh-CN" altLang="en-US" sz="1400" u="none" strike="noStrike">
                          <a:effectLst/>
                        </a:rPr>
                        <a:t>点</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会议</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黄栋材做会议记录</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623075249"/>
                  </a:ext>
                </a:extLst>
              </a:tr>
              <a:tr h="370425">
                <a:tc>
                  <a:txBody>
                    <a:bodyPr/>
                    <a:lstStyle/>
                    <a:p>
                      <a:pPr algn="l" fontAlgn="ctr"/>
                      <a:r>
                        <a:rPr lang="zh-CN" altLang="en-US" sz="1400" u="none" strike="noStrike">
                          <a:effectLst/>
                        </a:rPr>
                        <a:t>访谈预约</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用户</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确定访谈时间和地点</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每周</a:t>
                      </a:r>
                      <a:r>
                        <a:rPr lang="en-US" altLang="zh-CN" sz="1400" u="none" strike="noStrike">
                          <a:effectLst/>
                        </a:rPr>
                        <a:t>1-2</a:t>
                      </a:r>
                      <a:r>
                        <a:rPr lang="zh-CN" altLang="en-US" sz="1400" u="none" strike="noStrike">
                          <a:effectLst/>
                        </a:rPr>
                        <a:t>次</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电子邮件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陈泓见预约用户</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478186401"/>
                  </a:ext>
                </a:extLst>
              </a:tr>
              <a:tr h="370425">
                <a:tc>
                  <a:txBody>
                    <a:bodyPr/>
                    <a:lstStyle/>
                    <a:p>
                      <a:pPr algn="l" fontAlgn="ctr"/>
                      <a:r>
                        <a:rPr lang="zh-CN" altLang="en-US" sz="1400" u="none" strike="noStrike">
                          <a:effectLst/>
                        </a:rPr>
                        <a:t>访谈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用户</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需求获取及确认</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每周</a:t>
                      </a:r>
                      <a:r>
                        <a:rPr lang="en-US" altLang="zh-CN" sz="1400" u="none" strike="noStrike">
                          <a:effectLst/>
                        </a:rPr>
                        <a:t>1-2</a:t>
                      </a:r>
                      <a:r>
                        <a:rPr lang="zh-CN" altLang="en-US" sz="1400" u="none" strike="noStrike">
                          <a:effectLst/>
                        </a:rPr>
                        <a:t>次</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会议</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小组全体在场</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022890260"/>
                  </a:ext>
                </a:extLst>
              </a:tr>
              <a:tr h="370425">
                <a:tc>
                  <a:txBody>
                    <a:bodyPr/>
                    <a:lstStyle/>
                    <a:p>
                      <a:pPr algn="l" fontAlgn="ctr"/>
                      <a:r>
                        <a:rPr lang="en-US" altLang="zh-CN" sz="1400" u="none" strike="noStrike">
                          <a:effectLst/>
                        </a:rPr>
                        <a:t>《</a:t>
                      </a:r>
                      <a:r>
                        <a:rPr lang="zh-CN" altLang="en-US" sz="1400" u="none" strike="noStrike">
                          <a:effectLst/>
                        </a:rPr>
                        <a:t>需求工程计划</a:t>
                      </a:r>
                      <a:r>
                        <a:rPr lang="en-US" altLang="zh-CN" sz="1400" u="none" strike="noStrike">
                          <a:effectLst/>
                        </a:rPr>
                        <a:t>》</a:t>
                      </a:r>
                      <a:r>
                        <a:rPr lang="zh-CN" altLang="en-US" sz="1400" u="none" strike="noStrike">
                          <a:effectLst/>
                        </a:rPr>
                        <a:t>评审</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项目小组</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阶段性工作总结</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第</a:t>
                      </a:r>
                      <a:r>
                        <a:rPr lang="en-US" altLang="zh-CN" sz="1400" u="none" strike="noStrike">
                          <a:effectLst/>
                        </a:rPr>
                        <a:t>6</a:t>
                      </a:r>
                      <a:r>
                        <a:rPr lang="zh-CN" altLang="en-US" sz="1400" u="none" strike="noStrike">
                          <a:effectLst/>
                        </a:rPr>
                        <a:t>周</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会议</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602532364"/>
                  </a:ext>
                </a:extLst>
              </a:tr>
              <a:tr h="370425">
                <a:tc>
                  <a:txBody>
                    <a:bodyPr/>
                    <a:lstStyle/>
                    <a:p>
                      <a:pPr algn="l" fontAlgn="ctr"/>
                      <a:r>
                        <a:rPr lang="en-US" altLang="zh-CN" sz="1400" u="none" strike="noStrike">
                          <a:effectLst/>
                        </a:rPr>
                        <a:t>《</a:t>
                      </a:r>
                      <a:r>
                        <a:rPr lang="zh-CN" altLang="en-US" sz="1400" u="none" strike="noStrike">
                          <a:effectLst/>
                        </a:rPr>
                        <a:t>需求工程计划</a:t>
                      </a:r>
                      <a:r>
                        <a:rPr lang="en-US" altLang="zh-CN" sz="1400" u="none" strike="noStrike">
                          <a:effectLst/>
                        </a:rPr>
                        <a:t>》</a:t>
                      </a:r>
                      <a:r>
                        <a:rPr lang="zh-CN" altLang="en-US" sz="1400" u="none" strike="noStrike">
                          <a:effectLst/>
                        </a:rPr>
                        <a:t>讲解</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项目小组</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分享经验</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第</a:t>
                      </a:r>
                      <a:r>
                        <a:rPr lang="en-US" altLang="zh-CN" sz="1400" u="none" strike="noStrike">
                          <a:effectLst/>
                        </a:rPr>
                        <a:t>7</a:t>
                      </a:r>
                      <a:r>
                        <a:rPr lang="zh-CN" altLang="en-US" sz="1400" u="none" strike="noStrike">
                          <a:effectLst/>
                        </a:rPr>
                        <a:t>周</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会议</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339246873"/>
                  </a:ext>
                </a:extLst>
              </a:tr>
              <a:tr h="370425">
                <a:tc>
                  <a:txBody>
                    <a:bodyPr/>
                    <a:lstStyle/>
                    <a:p>
                      <a:pPr algn="l" fontAlgn="ctr"/>
                      <a:r>
                        <a:rPr lang="en-US" altLang="zh-CN" sz="1400" u="none" strike="noStrike">
                          <a:effectLst/>
                        </a:rPr>
                        <a:t>《</a:t>
                      </a:r>
                      <a:r>
                        <a:rPr lang="zh-CN" altLang="en-US" sz="1400" u="none" strike="noStrike">
                          <a:effectLst/>
                        </a:rPr>
                        <a:t>软件需求规格说明书</a:t>
                      </a:r>
                      <a:r>
                        <a:rPr lang="en-US" altLang="zh-CN" sz="1400" u="none" strike="noStrike">
                          <a:effectLst/>
                        </a:rPr>
                        <a:t>》</a:t>
                      </a:r>
                      <a:r>
                        <a:rPr lang="zh-CN" altLang="en-US" sz="1400" u="none" strike="noStrike">
                          <a:effectLst/>
                        </a:rPr>
                        <a:t>评审</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项目小组</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阶段性工作总结</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第</a:t>
                      </a:r>
                      <a:r>
                        <a:rPr lang="en-US" altLang="zh-CN" sz="1400" u="none" strike="noStrike">
                          <a:effectLst/>
                        </a:rPr>
                        <a:t>11</a:t>
                      </a:r>
                      <a:r>
                        <a:rPr lang="zh-CN" altLang="en-US" sz="1400" u="none" strike="noStrike">
                          <a:effectLst/>
                        </a:rPr>
                        <a:t>周末</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会议</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670602816"/>
                  </a:ext>
                </a:extLst>
              </a:tr>
              <a:tr h="370425">
                <a:tc>
                  <a:txBody>
                    <a:bodyPr/>
                    <a:lstStyle/>
                    <a:p>
                      <a:pPr algn="l" fontAlgn="ctr"/>
                      <a:r>
                        <a:rPr lang="en-US" altLang="zh-CN" sz="1400" u="none" strike="noStrike">
                          <a:effectLst/>
                        </a:rPr>
                        <a:t>《</a:t>
                      </a:r>
                      <a:r>
                        <a:rPr lang="zh-CN" altLang="en-US" sz="1400" u="none" strike="noStrike">
                          <a:effectLst/>
                        </a:rPr>
                        <a:t>软件需求变更文档</a:t>
                      </a:r>
                      <a:r>
                        <a:rPr lang="en-US" altLang="zh-CN" sz="1400" u="none" strike="noStrike">
                          <a:effectLst/>
                        </a:rPr>
                        <a:t>》</a:t>
                      </a:r>
                      <a:r>
                        <a:rPr lang="zh-CN" altLang="en-US" sz="1400" u="none" strike="noStrike">
                          <a:effectLst/>
                        </a:rPr>
                        <a:t>评审</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项目小组</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阶段性工作总结</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第</a:t>
                      </a:r>
                      <a:r>
                        <a:rPr lang="en-US" altLang="zh-CN" sz="1400" u="none" strike="noStrike">
                          <a:effectLst/>
                        </a:rPr>
                        <a:t>13</a:t>
                      </a:r>
                      <a:r>
                        <a:rPr lang="zh-CN" altLang="en-US" sz="1400" u="none" strike="noStrike">
                          <a:effectLst/>
                        </a:rPr>
                        <a:t>周</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会议</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732420454"/>
                  </a:ext>
                </a:extLst>
              </a:tr>
            </a:tbl>
          </a:graphicData>
        </a:graphic>
      </p:graphicFrame>
    </p:spTree>
    <p:extLst>
      <p:ext uri="{BB962C8B-B14F-4D97-AF65-F5344CB8AC3E}">
        <p14:creationId xmlns:p14="http://schemas.microsoft.com/office/powerpoint/2010/main" val="175513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A94E05-68B1-4235-84EF-C26B92536AEE}"/>
              </a:ext>
            </a:extLst>
          </p:cNvPr>
          <p:cNvSpPr>
            <a:spLocks noGrp="1"/>
          </p:cNvSpPr>
          <p:nvPr>
            <p:ph type="title"/>
          </p:nvPr>
        </p:nvSpPr>
        <p:spPr/>
        <p:txBody>
          <a:bodyPr/>
          <a:lstStyle/>
          <a:p>
            <a:r>
              <a:rPr lang="zh-CN" altLang="zh-CN" dirty="0"/>
              <a:t>开发者与客户沟通计划</a:t>
            </a:r>
            <a:endParaRPr lang="zh-CN" altLang="en-US" dirty="0"/>
          </a:p>
        </p:txBody>
      </p:sp>
      <p:sp>
        <p:nvSpPr>
          <p:cNvPr id="3" name="内容占位符 2">
            <a:extLst>
              <a:ext uri="{FF2B5EF4-FFF2-40B4-BE49-F238E27FC236}">
                <a16:creationId xmlns:a16="http://schemas.microsoft.com/office/drawing/2014/main" id="{F641E8F2-B9E4-435C-92FB-E0F9711CDF85}"/>
              </a:ext>
            </a:extLst>
          </p:cNvPr>
          <p:cNvSpPr>
            <a:spLocks noGrp="1"/>
          </p:cNvSpPr>
          <p:nvPr>
            <p:ph idx="1"/>
          </p:nvPr>
        </p:nvSpPr>
        <p:spPr/>
        <p:txBody>
          <a:bodyPr/>
          <a:lstStyle/>
          <a:p>
            <a:r>
              <a:rPr lang="zh-CN" altLang="zh-CN" sz="2800" dirty="0"/>
              <a:t>在此系统中，客户为老师，与客户的沟通计划为进行至少两次的谈话，谈话的时间与地点可以通过电子邮件或者电话短信来确定。其他沟通途径可以通过电子邮件与短信电话来进行。</a:t>
            </a:r>
          </a:p>
          <a:p>
            <a:endParaRPr lang="zh-CN" altLang="en-US" dirty="0"/>
          </a:p>
        </p:txBody>
      </p:sp>
    </p:spTree>
    <p:extLst>
      <p:ext uri="{BB962C8B-B14F-4D97-AF65-F5344CB8AC3E}">
        <p14:creationId xmlns:p14="http://schemas.microsoft.com/office/powerpoint/2010/main" val="1962279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99FF95-BC79-4BD9-B0E7-98C06183B0B3}"/>
              </a:ext>
            </a:extLst>
          </p:cNvPr>
          <p:cNvSpPr>
            <a:spLocks noGrp="1"/>
          </p:cNvSpPr>
          <p:nvPr>
            <p:ph type="title"/>
          </p:nvPr>
        </p:nvSpPr>
        <p:spPr/>
        <p:txBody>
          <a:bodyPr/>
          <a:lstStyle/>
          <a:p>
            <a:r>
              <a:rPr lang="zh-CN" altLang="zh-CN" dirty="0"/>
              <a:t>开发者内部沟通计划</a:t>
            </a:r>
            <a:endParaRPr lang="zh-CN" altLang="en-US" dirty="0"/>
          </a:p>
        </p:txBody>
      </p:sp>
      <p:sp>
        <p:nvSpPr>
          <p:cNvPr id="3" name="内容占位符 2">
            <a:extLst>
              <a:ext uri="{FF2B5EF4-FFF2-40B4-BE49-F238E27FC236}">
                <a16:creationId xmlns:a16="http://schemas.microsoft.com/office/drawing/2014/main" id="{B5E26F63-0934-4388-87B7-17EE5ED856EB}"/>
              </a:ext>
            </a:extLst>
          </p:cNvPr>
          <p:cNvSpPr>
            <a:spLocks noGrp="1"/>
          </p:cNvSpPr>
          <p:nvPr>
            <p:ph idx="1"/>
          </p:nvPr>
        </p:nvSpPr>
        <p:spPr/>
        <p:txBody>
          <a:bodyPr/>
          <a:lstStyle/>
          <a:p>
            <a:r>
              <a:rPr lang="zh-CN" altLang="zh-CN" sz="2800" dirty="0"/>
              <a:t>开发者内部的沟通可以通过开会议、微信联系、电话联系、短信联系、邮件联系、网盘资源的共享来进行。其中会议包括现实面对面会议以及网上视频会议，语音会</a:t>
            </a:r>
          </a:p>
          <a:p>
            <a:endParaRPr lang="zh-CN" altLang="en-US" dirty="0"/>
          </a:p>
        </p:txBody>
      </p:sp>
    </p:spTree>
    <p:extLst>
      <p:ext uri="{BB962C8B-B14F-4D97-AF65-F5344CB8AC3E}">
        <p14:creationId xmlns:p14="http://schemas.microsoft.com/office/powerpoint/2010/main" val="1802448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984823-C9E3-4B32-A3D0-A289A11F5565}"/>
              </a:ext>
            </a:extLst>
          </p:cNvPr>
          <p:cNvSpPr>
            <a:spLocks noGrp="1"/>
          </p:cNvSpPr>
          <p:nvPr>
            <p:ph type="title"/>
          </p:nvPr>
        </p:nvSpPr>
        <p:spPr/>
        <p:txBody>
          <a:bodyPr/>
          <a:lstStyle/>
          <a:p>
            <a:r>
              <a:rPr lang="zh-CN" altLang="zh-CN" dirty="0"/>
              <a:t>过程定义和数据收集</a:t>
            </a:r>
            <a:endParaRPr lang="zh-CN" altLang="en-US" dirty="0"/>
          </a:p>
        </p:txBody>
      </p:sp>
      <p:sp>
        <p:nvSpPr>
          <p:cNvPr id="3" name="内容占位符 2">
            <a:extLst>
              <a:ext uri="{FF2B5EF4-FFF2-40B4-BE49-F238E27FC236}">
                <a16:creationId xmlns:a16="http://schemas.microsoft.com/office/drawing/2014/main" id="{7286132D-9F2D-4E9B-BF5A-2743CFF6C81B}"/>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173778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CA3C10-3556-4D75-8912-A4C93B949C66}"/>
              </a:ext>
            </a:extLst>
          </p:cNvPr>
          <p:cNvSpPr>
            <a:spLocks noGrp="1"/>
          </p:cNvSpPr>
          <p:nvPr>
            <p:ph type="title"/>
          </p:nvPr>
        </p:nvSpPr>
        <p:spPr/>
        <p:txBody>
          <a:bodyPr/>
          <a:lstStyle/>
          <a:p>
            <a:r>
              <a:rPr lang="zh-CN" altLang="en-US" dirty="0"/>
              <a:t>引言</a:t>
            </a:r>
          </a:p>
        </p:txBody>
      </p:sp>
      <p:sp>
        <p:nvSpPr>
          <p:cNvPr id="3" name="内容占位符 2">
            <a:extLst>
              <a:ext uri="{FF2B5EF4-FFF2-40B4-BE49-F238E27FC236}">
                <a16:creationId xmlns:a16="http://schemas.microsoft.com/office/drawing/2014/main" id="{8DD0862B-9E4D-4A67-80F6-BF9243A68DF8}"/>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533638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B0882D-DF9A-43B8-BB6E-1B717D7549A7}"/>
              </a:ext>
            </a:extLst>
          </p:cNvPr>
          <p:cNvSpPr>
            <a:spLocks noGrp="1"/>
          </p:cNvSpPr>
          <p:nvPr>
            <p:ph type="title"/>
          </p:nvPr>
        </p:nvSpPr>
        <p:spPr/>
        <p:txBody>
          <a:bodyPr/>
          <a:lstStyle/>
          <a:p>
            <a:r>
              <a:rPr lang="zh-CN" altLang="zh-CN" dirty="0"/>
              <a:t>生命周期模型</a:t>
            </a:r>
            <a:endParaRPr lang="zh-CN" altLang="en-US" dirty="0"/>
          </a:p>
        </p:txBody>
      </p:sp>
      <p:sp>
        <p:nvSpPr>
          <p:cNvPr id="3" name="内容占位符 2">
            <a:extLst>
              <a:ext uri="{FF2B5EF4-FFF2-40B4-BE49-F238E27FC236}">
                <a16:creationId xmlns:a16="http://schemas.microsoft.com/office/drawing/2014/main" id="{1A0D3589-91B5-4A75-AE1B-67FC84409222}"/>
              </a:ext>
            </a:extLst>
          </p:cNvPr>
          <p:cNvSpPr>
            <a:spLocks noGrp="1"/>
          </p:cNvSpPr>
          <p:nvPr>
            <p:ph idx="1"/>
          </p:nvPr>
        </p:nvSpPr>
        <p:spPr/>
        <p:txBody>
          <a:bodyPr/>
          <a:lstStyle/>
          <a:p>
            <a:r>
              <a:rPr lang="zh-CN" altLang="zh-CN" sz="2400" dirty="0"/>
              <a:t>选择用瀑布模型。</a:t>
            </a:r>
          </a:p>
          <a:p>
            <a:r>
              <a:rPr lang="zh-CN" altLang="zh-CN" sz="2400" dirty="0"/>
              <a:t>因为瀑布模型将软件生命周期划分为制定计划、需求分析、软件设计、程序编写、软件测试和运行维护等六个基本活动，基本符合该项目的活动。</a:t>
            </a:r>
          </a:p>
          <a:p>
            <a:endParaRPr lang="zh-CN" altLang="en-US" dirty="0"/>
          </a:p>
        </p:txBody>
      </p:sp>
    </p:spTree>
    <p:extLst>
      <p:ext uri="{BB962C8B-B14F-4D97-AF65-F5344CB8AC3E}">
        <p14:creationId xmlns:p14="http://schemas.microsoft.com/office/powerpoint/2010/main" val="476661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1ECD86-B80B-4DA0-BFF6-754036ECFB1F}"/>
              </a:ext>
            </a:extLst>
          </p:cNvPr>
          <p:cNvSpPr>
            <a:spLocks noGrp="1"/>
          </p:cNvSpPr>
          <p:nvPr>
            <p:ph type="title"/>
          </p:nvPr>
        </p:nvSpPr>
        <p:spPr/>
        <p:txBody>
          <a:bodyPr/>
          <a:lstStyle/>
          <a:p>
            <a:r>
              <a:rPr lang="zh-CN" altLang="zh-CN" dirty="0"/>
              <a:t>过程定义</a:t>
            </a:r>
            <a:endParaRPr lang="zh-CN" altLang="en-US" dirty="0"/>
          </a:p>
        </p:txBody>
      </p:sp>
      <p:sp>
        <p:nvSpPr>
          <p:cNvPr id="3" name="内容占位符 2">
            <a:extLst>
              <a:ext uri="{FF2B5EF4-FFF2-40B4-BE49-F238E27FC236}">
                <a16:creationId xmlns:a16="http://schemas.microsoft.com/office/drawing/2014/main" id="{5DA13695-018F-4A9C-99BB-C52B45B4B93C}"/>
              </a:ext>
            </a:extLst>
          </p:cNvPr>
          <p:cNvSpPr>
            <a:spLocks noGrp="1"/>
          </p:cNvSpPr>
          <p:nvPr>
            <p:ph idx="1"/>
          </p:nvPr>
        </p:nvSpPr>
        <p:spPr/>
        <p:txBody>
          <a:bodyPr/>
          <a:lstStyle/>
          <a:p>
            <a:r>
              <a:rPr lang="zh-CN" altLang="zh-CN" sz="2400" dirty="0"/>
              <a:t>制定计划、需求分析、软件设计、程序编写、软件测试和运行维护</a:t>
            </a:r>
          </a:p>
          <a:p>
            <a:endParaRPr lang="zh-CN" altLang="en-US" dirty="0"/>
          </a:p>
        </p:txBody>
      </p:sp>
    </p:spTree>
    <p:extLst>
      <p:ext uri="{BB962C8B-B14F-4D97-AF65-F5344CB8AC3E}">
        <p14:creationId xmlns:p14="http://schemas.microsoft.com/office/powerpoint/2010/main" val="9509028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07B3D3-B0B4-411D-827F-423B0E64B39D}"/>
              </a:ext>
            </a:extLst>
          </p:cNvPr>
          <p:cNvSpPr>
            <a:spLocks noGrp="1"/>
          </p:cNvSpPr>
          <p:nvPr>
            <p:ph type="title"/>
          </p:nvPr>
        </p:nvSpPr>
        <p:spPr/>
        <p:txBody>
          <a:bodyPr/>
          <a:lstStyle/>
          <a:p>
            <a:r>
              <a:rPr lang="zh-CN" altLang="zh-CN" dirty="0"/>
              <a:t>数据收集和分析</a:t>
            </a:r>
            <a:endParaRPr lang="zh-CN" altLang="en-US" dirty="0"/>
          </a:p>
        </p:txBody>
      </p:sp>
      <p:graphicFrame>
        <p:nvGraphicFramePr>
          <p:cNvPr id="4" name="内容占位符 3">
            <a:extLst>
              <a:ext uri="{FF2B5EF4-FFF2-40B4-BE49-F238E27FC236}">
                <a16:creationId xmlns:a16="http://schemas.microsoft.com/office/drawing/2014/main" id="{7D2E8344-92CE-4C46-A0F9-CB8C7309CA32}"/>
              </a:ext>
            </a:extLst>
          </p:cNvPr>
          <p:cNvGraphicFramePr>
            <a:graphicFrameLocks noGrp="1"/>
          </p:cNvGraphicFramePr>
          <p:nvPr>
            <p:ph idx="1"/>
            <p:extLst>
              <p:ext uri="{D42A27DB-BD31-4B8C-83A1-F6EECF244321}">
                <p14:modId xmlns:p14="http://schemas.microsoft.com/office/powerpoint/2010/main" val="1371937773"/>
              </p:ext>
            </p:extLst>
          </p:nvPr>
        </p:nvGraphicFramePr>
        <p:xfrm>
          <a:off x="1110342" y="2500605"/>
          <a:ext cx="9554546" cy="3601618"/>
        </p:xfrm>
        <a:graphic>
          <a:graphicData uri="http://schemas.openxmlformats.org/drawingml/2006/table">
            <a:tbl>
              <a:tblPr firstRow="1" firstCol="1" bandRow="1">
                <a:tableStyleId>{5C22544A-7EE6-4342-B048-85BDC9FD1C3A}</a:tableStyleId>
              </a:tblPr>
              <a:tblGrid>
                <a:gridCol w="1910679">
                  <a:extLst>
                    <a:ext uri="{9D8B030D-6E8A-4147-A177-3AD203B41FA5}">
                      <a16:colId xmlns:a16="http://schemas.microsoft.com/office/drawing/2014/main" val="1759836682"/>
                    </a:ext>
                  </a:extLst>
                </a:gridCol>
                <a:gridCol w="1910679">
                  <a:extLst>
                    <a:ext uri="{9D8B030D-6E8A-4147-A177-3AD203B41FA5}">
                      <a16:colId xmlns:a16="http://schemas.microsoft.com/office/drawing/2014/main" val="1736217240"/>
                    </a:ext>
                  </a:extLst>
                </a:gridCol>
                <a:gridCol w="1910679">
                  <a:extLst>
                    <a:ext uri="{9D8B030D-6E8A-4147-A177-3AD203B41FA5}">
                      <a16:colId xmlns:a16="http://schemas.microsoft.com/office/drawing/2014/main" val="670261640"/>
                    </a:ext>
                  </a:extLst>
                </a:gridCol>
                <a:gridCol w="1910679">
                  <a:extLst>
                    <a:ext uri="{9D8B030D-6E8A-4147-A177-3AD203B41FA5}">
                      <a16:colId xmlns:a16="http://schemas.microsoft.com/office/drawing/2014/main" val="2071847793"/>
                    </a:ext>
                  </a:extLst>
                </a:gridCol>
                <a:gridCol w="1911830">
                  <a:extLst>
                    <a:ext uri="{9D8B030D-6E8A-4147-A177-3AD203B41FA5}">
                      <a16:colId xmlns:a16="http://schemas.microsoft.com/office/drawing/2014/main" val="1685623327"/>
                    </a:ext>
                  </a:extLst>
                </a:gridCol>
              </a:tblGrid>
              <a:tr h="444904">
                <a:tc>
                  <a:txBody>
                    <a:bodyPr/>
                    <a:lstStyle/>
                    <a:p>
                      <a:pPr>
                        <a:lnSpc>
                          <a:spcPct val="125000"/>
                        </a:lnSpc>
                        <a:spcAft>
                          <a:spcPts val="0"/>
                        </a:spcAft>
                      </a:pPr>
                      <a:r>
                        <a:rPr lang="zh-CN" sz="1800">
                          <a:effectLst/>
                        </a:rPr>
                        <a:t>数据收集对象</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方式</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输入</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输出</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负责人</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83700456"/>
                  </a:ext>
                </a:extLst>
              </a:tr>
              <a:tr h="444904">
                <a:tc>
                  <a:txBody>
                    <a:bodyPr/>
                    <a:lstStyle/>
                    <a:p>
                      <a:pPr>
                        <a:lnSpc>
                          <a:spcPct val="125000"/>
                        </a:lnSpc>
                        <a:spcAft>
                          <a:spcPts val="0"/>
                        </a:spcAft>
                      </a:pPr>
                      <a:r>
                        <a:rPr lang="zh-CN" sz="1800">
                          <a:effectLst/>
                        </a:rPr>
                        <a:t>客户</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沟通</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客户需求</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项目要求</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童威男</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77807426"/>
                  </a:ext>
                </a:extLst>
              </a:tr>
              <a:tr h="444904">
                <a:tc>
                  <a:txBody>
                    <a:bodyPr/>
                    <a:lstStyle/>
                    <a:p>
                      <a:pPr>
                        <a:lnSpc>
                          <a:spcPct val="125000"/>
                        </a:lnSpc>
                        <a:spcAft>
                          <a:spcPts val="0"/>
                        </a:spcAft>
                      </a:pPr>
                      <a:r>
                        <a:rPr lang="zh-CN" sz="1800">
                          <a:effectLst/>
                        </a:rPr>
                        <a:t>项目下达者</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沟通</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要求</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项目要求</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童威男</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43984018"/>
                  </a:ext>
                </a:extLst>
              </a:tr>
              <a:tr h="444904">
                <a:tc>
                  <a:txBody>
                    <a:bodyPr/>
                    <a:lstStyle/>
                    <a:p>
                      <a:pPr>
                        <a:lnSpc>
                          <a:spcPct val="125000"/>
                        </a:lnSpc>
                        <a:spcAft>
                          <a:spcPts val="0"/>
                        </a:spcAft>
                      </a:pPr>
                      <a:r>
                        <a:rPr lang="zh-CN" sz="1800">
                          <a:effectLst/>
                        </a:rPr>
                        <a:t>用户代表</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访谈</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用户需求</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分析文档</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陈鸿见</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41044134"/>
                  </a:ext>
                </a:extLst>
              </a:tr>
              <a:tr h="444904">
                <a:tc>
                  <a:txBody>
                    <a:bodyPr/>
                    <a:lstStyle/>
                    <a:p>
                      <a:pPr>
                        <a:lnSpc>
                          <a:spcPct val="125000"/>
                        </a:lnSpc>
                        <a:spcAft>
                          <a:spcPts val="0"/>
                        </a:spcAft>
                      </a:pPr>
                      <a:r>
                        <a:rPr lang="zh-CN" sz="1800">
                          <a:effectLst/>
                        </a:rPr>
                        <a:t>普遍用户</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问卷调查</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问卷</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问卷分析图表</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冯涛</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77632837"/>
                  </a:ext>
                </a:extLst>
              </a:tr>
              <a:tr h="932194">
                <a:tc>
                  <a:txBody>
                    <a:bodyPr/>
                    <a:lstStyle/>
                    <a:p>
                      <a:pPr>
                        <a:lnSpc>
                          <a:spcPct val="125000"/>
                        </a:lnSpc>
                        <a:spcAft>
                          <a:spcPts val="0"/>
                        </a:spcAft>
                      </a:pPr>
                      <a:r>
                        <a:rPr lang="zh-CN" sz="1800">
                          <a:effectLst/>
                        </a:rPr>
                        <a:t>普遍用户</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观察用户如何完成工作</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用户行为</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分析文档</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黄栋材</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73241591"/>
                  </a:ext>
                </a:extLst>
              </a:tr>
              <a:tr h="444904">
                <a:tc>
                  <a:txBody>
                    <a:bodyPr/>
                    <a:lstStyle/>
                    <a:p>
                      <a:pPr>
                        <a:lnSpc>
                          <a:spcPct val="125000"/>
                        </a:lnSpc>
                        <a:spcAft>
                          <a:spcPts val="0"/>
                        </a:spcAft>
                      </a:pPr>
                      <a:r>
                        <a:rPr lang="zh-CN" sz="1800">
                          <a:effectLst/>
                        </a:rPr>
                        <a:t>普遍用户</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会议</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会议报告</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分析文档</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dirty="0">
                          <a:effectLst/>
                        </a:rPr>
                        <a:t>徐鹏</a:t>
                      </a:r>
                      <a:endParaRPr lang="zh-CN"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93617191"/>
                  </a:ext>
                </a:extLst>
              </a:tr>
            </a:tbl>
          </a:graphicData>
        </a:graphic>
      </p:graphicFrame>
    </p:spTree>
    <p:extLst>
      <p:ext uri="{BB962C8B-B14F-4D97-AF65-F5344CB8AC3E}">
        <p14:creationId xmlns:p14="http://schemas.microsoft.com/office/powerpoint/2010/main" val="16294833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7004FE-973A-4872-B51D-D0B314E5EB1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CC32BD2-8E0C-472E-BCCC-897BB85F8A27}"/>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7344249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091F2E-D0CB-41FD-AC92-263B3ED87CBF}"/>
              </a:ext>
            </a:extLst>
          </p:cNvPr>
          <p:cNvSpPr>
            <a:spLocks noGrp="1"/>
          </p:cNvSpPr>
          <p:nvPr>
            <p:ph type="title"/>
          </p:nvPr>
        </p:nvSpPr>
        <p:spPr/>
        <p:txBody>
          <a:bodyPr/>
          <a:lstStyle/>
          <a:p>
            <a:r>
              <a:rPr lang="zh-CN" altLang="zh-CN" dirty="0"/>
              <a:t>配置系统管理指南</a:t>
            </a:r>
            <a:endParaRPr lang="zh-CN" altLang="en-US" dirty="0"/>
          </a:p>
        </p:txBody>
      </p:sp>
      <p:sp>
        <p:nvSpPr>
          <p:cNvPr id="3" name="内容占位符 2">
            <a:extLst>
              <a:ext uri="{FF2B5EF4-FFF2-40B4-BE49-F238E27FC236}">
                <a16:creationId xmlns:a16="http://schemas.microsoft.com/office/drawing/2014/main" id="{97E56863-C736-49C3-B5B4-EFA45164697A}"/>
              </a:ext>
            </a:extLst>
          </p:cNvPr>
          <p:cNvSpPr>
            <a:spLocks noGrp="1"/>
          </p:cNvSpPr>
          <p:nvPr>
            <p:ph idx="1"/>
          </p:nvPr>
        </p:nvSpPr>
        <p:spPr/>
        <p:txBody>
          <a:bodyPr/>
          <a:lstStyle/>
          <a:p>
            <a:r>
              <a:rPr lang="zh-CN" altLang="en-US" sz="2400" dirty="0"/>
              <a:t>配置标识</a:t>
            </a:r>
            <a:r>
              <a:rPr lang="en-US" altLang="zh-CN" sz="2400" dirty="0"/>
              <a:t>——</a:t>
            </a:r>
            <a:r>
              <a:rPr lang="zh-CN" altLang="en-US" sz="2400" dirty="0"/>
              <a:t>由项目经理发布</a:t>
            </a:r>
            <a:r>
              <a:rPr lang="zh-CN" altLang="zh-CN" sz="2400" dirty="0"/>
              <a:t>标识</a:t>
            </a:r>
            <a:endParaRPr lang="en-US" altLang="zh-CN" sz="2400" dirty="0"/>
          </a:p>
          <a:p>
            <a:r>
              <a:rPr lang="zh-CN" altLang="zh-CN" sz="2400" dirty="0"/>
              <a:t>版本管理</a:t>
            </a:r>
            <a:r>
              <a:rPr lang="en-US" altLang="zh-CN" sz="2400" dirty="0"/>
              <a:t>——git</a:t>
            </a:r>
            <a:r>
              <a:rPr lang="zh-CN" altLang="en-US" sz="2400" dirty="0"/>
              <a:t>管理员完成相关工作</a:t>
            </a:r>
            <a:endParaRPr lang="en-US" altLang="zh-CN" sz="2400" dirty="0"/>
          </a:p>
          <a:p>
            <a:r>
              <a:rPr lang="zh-CN" altLang="zh-CN" sz="2400" dirty="0"/>
              <a:t>变更控制</a:t>
            </a:r>
            <a:r>
              <a:rPr lang="en-US" altLang="zh-CN" sz="2400" dirty="0"/>
              <a:t>——</a:t>
            </a:r>
            <a:r>
              <a:rPr lang="zh-CN" altLang="en-US" sz="2400" dirty="0"/>
              <a:t>小问题微信聊，大问题在文档里写上修改记录</a:t>
            </a:r>
            <a:endParaRPr lang="en-US" altLang="zh-CN" sz="2400" dirty="0"/>
          </a:p>
          <a:p>
            <a:r>
              <a:rPr lang="zh-CN" altLang="zh-CN" sz="2400" dirty="0"/>
              <a:t>配置状态报告</a:t>
            </a:r>
            <a:r>
              <a:rPr lang="en-US" altLang="zh-CN" sz="2400" dirty="0"/>
              <a:t>——</a:t>
            </a:r>
            <a:r>
              <a:rPr lang="zh-CN" altLang="en-US" sz="2400" dirty="0"/>
              <a:t>每周三发送最新状态，周三周四停更</a:t>
            </a:r>
            <a:endParaRPr lang="en-US" altLang="zh-CN" sz="2400" dirty="0"/>
          </a:p>
          <a:p>
            <a:r>
              <a:rPr lang="zh-CN" altLang="zh-CN" sz="2400" dirty="0"/>
              <a:t>配置审核</a:t>
            </a:r>
            <a:r>
              <a:rPr lang="en-US" altLang="zh-CN" sz="2400" dirty="0"/>
              <a:t>——</a:t>
            </a:r>
            <a:r>
              <a:rPr lang="zh-CN" altLang="en-US" sz="2400" dirty="0"/>
              <a:t>项目经理对每一项配置每周三进行审核</a:t>
            </a:r>
          </a:p>
          <a:p>
            <a:endParaRPr lang="zh-CN" altLang="en-US" dirty="0"/>
          </a:p>
        </p:txBody>
      </p:sp>
    </p:spTree>
    <p:extLst>
      <p:ext uri="{BB962C8B-B14F-4D97-AF65-F5344CB8AC3E}">
        <p14:creationId xmlns:p14="http://schemas.microsoft.com/office/powerpoint/2010/main" val="16141136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8BE9A8-2611-4CF2-B1CC-5718074D69E4}"/>
              </a:ext>
            </a:extLst>
          </p:cNvPr>
          <p:cNvSpPr>
            <a:spLocks noGrp="1"/>
          </p:cNvSpPr>
          <p:nvPr>
            <p:ph type="title"/>
          </p:nvPr>
        </p:nvSpPr>
        <p:spPr/>
        <p:txBody>
          <a:bodyPr/>
          <a:lstStyle/>
          <a:p>
            <a:r>
              <a:rPr lang="zh-CN" altLang="zh-CN" dirty="0"/>
              <a:t>风险计划</a:t>
            </a:r>
            <a:endParaRPr lang="zh-CN" altLang="en-US" dirty="0"/>
          </a:p>
        </p:txBody>
      </p:sp>
      <p:sp>
        <p:nvSpPr>
          <p:cNvPr id="3" name="内容占位符 2">
            <a:extLst>
              <a:ext uri="{FF2B5EF4-FFF2-40B4-BE49-F238E27FC236}">
                <a16:creationId xmlns:a16="http://schemas.microsoft.com/office/drawing/2014/main" id="{9164160E-B46D-4711-AA24-0ADD03A9BEE5}"/>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5972125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1AFAA4-0196-4AF4-A88C-0B1665BCFE16}"/>
              </a:ext>
            </a:extLst>
          </p:cNvPr>
          <p:cNvSpPr>
            <a:spLocks noGrp="1"/>
          </p:cNvSpPr>
          <p:nvPr>
            <p:ph type="title"/>
          </p:nvPr>
        </p:nvSpPr>
        <p:spPr/>
        <p:txBody>
          <a:bodyPr/>
          <a:lstStyle/>
          <a:p>
            <a:r>
              <a:rPr lang="zh-CN" altLang="en-US" dirty="0"/>
              <a:t>访谈</a:t>
            </a:r>
            <a:r>
              <a:rPr lang="zh-CN" altLang="zh-CN" dirty="0"/>
              <a:t>风险计划</a:t>
            </a:r>
            <a:endParaRPr lang="zh-CN" altLang="en-US" dirty="0"/>
          </a:p>
        </p:txBody>
      </p:sp>
      <p:graphicFrame>
        <p:nvGraphicFramePr>
          <p:cNvPr id="4" name="内容占位符 3">
            <a:extLst>
              <a:ext uri="{FF2B5EF4-FFF2-40B4-BE49-F238E27FC236}">
                <a16:creationId xmlns:a16="http://schemas.microsoft.com/office/drawing/2014/main" id="{11B601EE-7385-4FA1-B777-36D1C494A1E6}"/>
              </a:ext>
            </a:extLst>
          </p:cNvPr>
          <p:cNvGraphicFramePr>
            <a:graphicFrameLocks noGrp="1"/>
          </p:cNvGraphicFramePr>
          <p:nvPr>
            <p:ph idx="1"/>
            <p:extLst>
              <p:ext uri="{D42A27DB-BD31-4B8C-83A1-F6EECF244321}">
                <p14:modId xmlns:p14="http://schemas.microsoft.com/office/powerpoint/2010/main" val="2181552923"/>
              </p:ext>
            </p:extLst>
          </p:nvPr>
        </p:nvGraphicFramePr>
        <p:xfrm>
          <a:off x="4376057" y="219272"/>
          <a:ext cx="7483150" cy="6433447"/>
        </p:xfrm>
        <a:graphic>
          <a:graphicData uri="http://schemas.openxmlformats.org/drawingml/2006/table">
            <a:tbl>
              <a:tblPr firstRow="1" firstCol="1" bandRow="1">
                <a:tableStyleId>{5C22544A-7EE6-4342-B048-85BDC9FD1C3A}</a:tableStyleId>
              </a:tblPr>
              <a:tblGrid>
                <a:gridCol w="858449">
                  <a:extLst>
                    <a:ext uri="{9D8B030D-6E8A-4147-A177-3AD203B41FA5}">
                      <a16:colId xmlns:a16="http://schemas.microsoft.com/office/drawing/2014/main" val="3692113301"/>
                    </a:ext>
                  </a:extLst>
                </a:gridCol>
                <a:gridCol w="643780">
                  <a:extLst>
                    <a:ext uri="{9D8B030D-6E8A-4147-A177-3AD203B41FA5}">
                      <a16:colId xmlns:a16="http://schemas.microsoft.com/office/drawing/2014/main" val="3384971093"/>
                    </a:ext>
                  </a:extLst>
                </a:gridCol>
                <a:gridCol w="2677885">
                  <a:extLst>
                    <a:ext uri="{9D8B030D-6E8A-4147-A177-3AD203B41FA5}">
                      <a16:colId xmlns:a16="http://schemas.microsoft.com/office/drawing/2014/main" val="2093922697"/>
                    </a:ext>
                  </a:extLst>
                </a:gridCol>
                <a:gridCol w="3303036">
                  <a:extLst>
                    <a:ext uri="{9D8B030D-6E8A-4147-A177-3AD203B41FA5}">
                      <a16:colId xmlns:a16="http://schemas.microsoft.com/office/drawing/2014/main" val="2934061257"/>
                    </a:ext>
                  </a:extLst>
                </a:gridCol>
              </a:tblGrid>
              <a:tr h="0">
                <a:tc>
                  <a:txBody>
                    <a:bodyPr/>
                    <a:lstStyle/>
                    <a:p>
                      <a:pPr algn="ctr">
                        <a:lnSpc>
                          <a:spcPct val="125000"/>
                        </a:lnSpc>
                        <a:spcAft>
                          <a:spcPts val="0"/>
                        </a:spcAft>
                      </a:pPr>
                      <a:r>
                        <a:rPr lang="zh-CN" sz="1400">
                          <a:effectLst/>
                        </a:rPr>
                        <a:t>风险类型</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gn="ctr">
                        <a:lnSpc>
                          <a:spcPct val="125000"/>
                        </a:lnSpc>
                        <a:spcAft>
                          <a:spcPts val="0"/>
                        </a:spcAft>
                      </a:pPr>
                      <a:r>
                        <a:rPr lang="zh-CN" sz="1400" dirty="0">
                          <a:effectLst/>
                        </a:rPr>
                        <a:t>序号</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gn="ctr">
                        <a:lnSpc>
                          <a:spcPct val="125000"/>
                        </a:lnSpc>
                        <a:spcAft>
                          <a:spcPts val="0"/>
                        </a:spcAft>
                      </a:pPr>
                      <a:r>
                        <a:rPr lang="zh-CN" sz="1400" dirty="0">
                          <a:effectLst/>
                        </a:rPr>
                        <a:t>风险</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gn="ctr">
                        <a:lnSpc>
                          <a:spcPct val="125000"/>
                        </a:lnSpc>
                        <a:spcAft>
                          <a:spcPts val="0"/>
                        </a:spcAft>
                      </a:pPr>
                      <a:r>
                        <a:rPr lang="zh-CN" sz="1400" dirty="0">
                          <a:effectLst/>
                        </a:rPr>
                        <a:t>预防措施</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2647466785"/>
                  </a:ext>
                </a:extLst>
              </a:tr>
              <a:tr h="350574">
                <a:tc rowSpan="3">
                  <a:txBody>
                    <a:bodyPr/>
                    <a:lstStyle/>
                    <a:p>
                      <a:pPr algn="ctr">
                        <a:lnSpc>
                          <a:spcPct val="125000"/>
                        </a:lnSpc>
                        <a:spcAft>
                          <a:spcPts val="0"/>
                        </a:spcAft>
                      </a:pPr>
                      <a:r>
                        <a:rPr lang="en-US" sz="1400">
                          <a:effectLst/>
                        </a:rPr>
                        <a:t>a.</a:t>
                      </a:r>
                      <a:r>
                        <a:rPr lang="zh-CN" sz="1400">
                          <a:effectLst/>
                        </a:rPr>
                        <a:t>准备风险</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nchor="ctr"/>
                </a:tc>
                <a:tc>
                  <a:txBody>
                    <a:bodyPr/>
                    <a:lstStyle/>
                    <a:p>
                      <a:pPr>
                        <a:lnSpc>
                          <a:spcPct val="125000"/>
                        </a:lnSpc>
                        <a:spcAft>
                          <a:spcPts val="0"/>
                        </a:spcAft>
                      </a:pPr>
                      <a:r>
                        <a:rPr lang="en-US" sz="1400">
                          <a:effectLst/>
                        </a:rPr>
                        <a:t>a.1</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400">
                          <a:effectLst/>
                        </a:rPr>
                        <a:t>会议时间与老师空闲时间冲突</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400">
                          <a:effectLst/>
                        </a:rPr>
                        <a:t>预定老师的空余时间</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1451011084"/>
                  </a:ext>
                </a:extLst>
              </a:tr>
              <a:tr h="717074">
                <a:tc vMerge="1">
                  <a:txBody>
                    <a:bodyPr/>
                    <a:lstStyle/>
                    <a:p>
                      <a:endParaRPr lang="zh-CN" altLang="en-US"/>
                    </a:p>
                  </a:txBody>
                  <a:tcPr/>
                </a:tc>
                <a:tc>
                  <a:txBody>
                    <a:bodyPr/>
                    <a:lstStyle/>
                    <a:p>
                      <a:pPr>
                        <a:lnSpc>
                          <a:spcPct val="125000"/>
                        </a:lnSpc>
                        <a:spcAft>
                          <a:spcPts val="0"/>
                        </a:spcAft>
                      </a:pPr>
                      <a:r>
                        <a:rPr lang="en-US" sz="1400">
                          <a:effectLst/>
                        </a:rPr>
                        <a:t>a.2</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400">
                          <a:effectLst/>
                        </a:rPr>
                        <a:t>会议时间与组员空闲时间冲突</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400">
                          <a:effectLst/>
                        </a:rPr>
                        <a:t>了解每个组员的课程空余时间</a:t>
                      </a:r>
                    </a:p>
                    <a:p>
                      <a:pPr marL="342900" lvl="0" indent="-342900" algn="just">
                        <a:lnSpc>
                          <a:spcPct val="125000"/>
                        </a:lnSpc>
                        <a:spcAft>
                          <a:spcPts val="0"/>
                        </a:spcAft>
                        <a:buFont typeface="+mj-lt"/>
                        <a:buAutoNum type="arabicPeriod"/>
                      </a:pPr>
                      <a:r>
                        <a:rPr lang="zh-CN" sz="1400">
                          <a:effectLst/>
                        </a:rPr>
                        <a:t>及时确定组员是否有突发情况</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1869220709"/>
                  </a:ext>
                </a:extLst>
              </a:tr>
              <a:tr h="717074">
                <a:tc vMerge="1">
                  <a:txBody>
                    <a:bodyPr/>
                    <a:lstStyle/>
                    <a:p>
                      <a:endParaRPr lang="zh-CN" altLang="en-US"/>
                    </a:p>
                  </a:txBody>
                  <a:tcPr/>
                </a:tc>
                <a:tc>
                  <a:txBody>
                    <a:bodyPr/>
                    <a:lstStyle/>
                    <a:p>
                      <a:pPr>
                        <a:lnSpc>
                          <a:spcPct val="125000"/>
                        </a:lnSpc>
                        <a:spcAft>
                          <a:spcPts val="0"/>
                        </a:spcAft>
                      </a:pPr>
                      <a:r>
                        <a:rPr lang="en-US" sz="1400">
                          <a:effectLst/>
                        </a:rPr>
                        <a:t>a.3</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400">
                          <a:effectLst/>
                        </a:rPr>
                        <a:t>会议开始时，人员没到齐</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400">
                          <a:effectLst/>
                        </a:rPr>
                        <a:t>组长在会议开始之前做好通知工作</a:t>
                      </a:r>
                    </a:p>
                    <a:p>
                      <a:pPr marL="342900" lvl="0" indent="-342900" algn="just">
                        <a:lnSpc>
                          <a:spcPct val="125000"/>
                        </a:lnSpc>
                        <a:spcAft>
                          <a:spcPts val="0"/>
                        </a:spcAft>
                        <a:buFont typeface="+mj-lt"/>
                        <a:buAutoNum type="arabicPeriod"/>
                      </a:pPr>
                      <a:r>
                        <a:rPr lang="zh-CN" sz="1400">
                          <a:effectLst/>
                        </a:rPr>
                        <a:t>会议开始之前，组员保持自己联络通畅</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4232970130"/>
                  </a:ext>
                </a:extLst>
              </a:tr>
              <a:tr h="433806">
                <a:tc rowSpan="2">
                  <a:txBody>
                    <a:bodyPr/>
                    <a:lstStyle/>
                    <a:p>
                      <a:pPr algn="ctr">
                        <a:lnSpc>
                          <a:spcPct val="125000"/>
                        </a:lnSpc>
                        <a:spcAft>
                          <a:spcPts val="0"/>
                        </a:spcAft>
                      </a:pPr>
                      <a:r>
                        <a:rPr lang="en-US" sz="1400">
                          <a:effectLst/>
                        </a:rPr>
                        <a:t>b.</a:t>
                      </a:r>
                      <a:r>
                        <a:rPr lang="zh-CN" sz="1400">
                          <a:effectLst/>
                        </a:rPr>
                        <a:t>人员风险</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nchor="ctr"/>
                </a:tc>
                <a:tc>
                  <a:txBody>
                    <a:bodyPr/>
                    <a:lstStyle/>
                    <a:p>
                      <a:pPr>
                        <a:lnSpc>
                          <a:spcPct val="125000"/>
                        </a:lnSpc>
                        <a:spcAft>
                          <a:spcPts val="0"/>
                        </a:spcAft>
                      </a:pPr>
                      <a:r>
                        <a:rPr lang="en-US" sz="1400">
                          <a:effectLst/>
                        </a:rPr>
                        <a:t>b.1</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400">
                          <a:effectLst/>
                        </a:rPr>
                        <a:t>小组成员出现难以参加会议程度的不适</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400">
                          <a:effectLst/>
                        </a:rPr>
                        <a:t>及时通知组长</a:t>
                      </a:r>
                    </a:p>
                    <a:p>
                      <a:pPr marL="342900" lvl="0" indent="-342900" algn="just">
                        <a:lnSpc>
                          <a:spcPct val="125000"/>
                        </a:lnSpc>
                        <a:spcAft>
                          <a:spcPts val="0"/>
                        </a:spcAft>
                        <a:buFont typeface="+mj-lt"/>
                        <a:buAutoNum type="arabicPeriod"/>
                      </a:pPr>
                      <a:r>
                        <a:rPr lang="zh-CN" sz="1400">
                          <a:effectLst/>
                        </a:rPr>
                        <a:t>注意身体健康</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2208080924"/>
                  </a:ext>
                </a:extLst>
              </a:tr>
              <a:tr h="533824">
                <a:tc vMerge="1">
                  <a:txBody>
                    <a:bodyPr/>
                    <a:lstStyle/>
                    <a:p>
                      <a:endParaRPr lang="zh-CN" altLang="en-US"/>
                    </a:p>
                  </a:txBody>
                  <a:tcPr/>
                </a:tc>
                <a:tc>
                  <a:txBody>
                    <a:bodyPr/>
                    <a:lstStyle/>
                    <a:p>
                      <a:pPr>
                        <a:lnSpc>
                          <a:spcPct val="125000"/>
                        </a:lnSpc>
                        <a:spcAft>
                          <a:spcPts val="0"/>
                        </a:spcAft>
                      </a:pPr>
                      <a:r>
                        <a:rPr lang="en-US" sz="1400">
                          <a:effectLst/>
                        </a:rPr>
                        <a:t>b.2</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400">
                          <a:effectLst/>
                        </a:rPr>
                        <a:t>小组成员有事请假</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400">
                          <a:effectLst/>
                        </a:rPr>
                        <a:t>提前了解请假时间，及时向组长汇报，视情况取消会议</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571454369"/>
                  </a:ext>
                </a:extLst>
              </a:tr>
              <a:tr h="350574">
                <a:tc rowSpan="2">
                  <a:txBody>
                    <a:bodyPr/>
                    <a:lstStyle/>
                    <a:p>
                      <a:pPr algn="ctr">
                        <a:lnSpc>
                          <a:spcPct val="125000"/>
                        </a:lnSpc>
                        <a:spcAft>
                          <a:spcPts val="0"/>
                        </a:spcAft>
                      </a:pPr>
                      <a:r>
                        <a:rPr lang="en-US" sz="1400">
                          <a:effectLst/>
                        </a:rPr>
                        <a:t>c.</a:t>
                      </a:r>
                      <a:r>
                        <a:rPr lang="zh-CN" sz="1400">
                          <a:effectLst/>
                        </a:rPr>
                        <a:t>场地风险</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nchor="ctr"/>
                </a:tc>
                <a:tc>
                  <a:txBody>
                    <a:bodyPr/>
                    <a:lstStyle/>
                    <a:p>
                      <a:pPr>
                        <a:lnSpc>
                          <a:spcPct val="125000"/>
                        </a:lnSpc>
                        <a:spcAft>
                          <a:spcPts val="0"/>
                        </a:spcAft>
                      </a:pPr>
                      <a:r>
                        <a:rPr lang="en-US" sz="1400">
                          <a:effectLst/>
                        </a:rPr>
                        <a:t>c.1</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400">
                          <a:effectLst/>
                        </a:rPr>
                        <a:t>开会场地出现无法开会的情况</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400">
                          <a:effectLst/>
                        </a:rPr>
                        <a:t>准备好备用地点</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1713802443"/>
                  </a:ext>
                </a:extLst>
              </a:tr>
              <a:tr h="350574">
                <a:tc vMerge="1">
                  <a:txBody>
                    <a:bodyPr/>
                    <a:lstStyle/>
                    <a:p>
                      <a:endParaRPr lang="zh-CN" altLang="en-US"/>
                    </a:p>
                  </a:txBody>
                  <a:tcPr/>
                </a:tc>
                <a:tc>
                  <a:txBody>
                    <a:bodyPr/>
                    <a:lstStyle/>
                    <a:p>
                      <a:pPr>
                        <a:lnSpc>
                          <a:spcPct val="125000"/>
                        </a:lnSpc>
                        <a:spcAft>
                          <a:spcPts val="0"/>
                        </a:spcAft>
                      </a:pPr>
                      <a:r>
                        <a:rPr lang="en-US" sz="1400">
                          <a:effectLst/>
                        </a:rPr>
                        <a:t>c.2</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400">
                          <a:effectLst/>
                        </a:rPr>
                        <a:t>开会人员临时变更场地</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en-US" sz="1400">
                          <a:effectLst/>
                        </a:rPr>
                        <a:t>1</a:t>
                      </a:r>
                      <a:r>
                        <a:rPr lang="zh-CN" sz="1400">
                          <a:effectLst/>
                        </a:rPr>
                        <a:t>、组长及时了解情报并通知给组员</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4267878483"/>
                  </a:ext>
                </a:extLst>
              </a:tr>
              <a:tr h="433806">
                <a:tc rowSpan="4">
                  <a:txBody>
                    <a:bodyPr/>
                    <a:lstStyle/>
                    <a:p>
                      <a:pPr algn="ctr">
                        <a:lnSpc>
                          <a:spcPct val="125000"/>
                        </a:lnSpc>
                        <a:spcAft>
                          <a:spcPts val="0"/>
                        </a:spcAft>
                      </a:pPr>
                      <a:r>
                        <a:rPr lang="en-US" sz="1400" dirty="0">
                          <a:effectLst/>
                        </a:rPr>
                        <a:t>d.</a:t>
                      </a:r>
                      <a:r>
                        <a:rPr lang="zh-CN" sz="1400" dirty="0">
                          <a:effectLst/>
                        </a:rPr>
                        <a:t>会议过程风险</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nchor="ctr"/>
                </a:tc>
                <a:tc>
                  <a:txBody>
                    <a:bodyPr/>
                    <a:lstStyle/>
                    <a:p>
                      <a:pPr>
                        <a:lnSpc>
                          <a:spcPct val="125000"/>
                        </a:lnSpc>
                        <a:spcAft>
                          <a:spcPts val="0"/>
                        </a:spcAft>
                      </a:pPr>
                      <a:r>
                        <a:rPr lang="en-US" sz="1400">
                          <a:effectLst/>
                        </a:rPr>
                        <a:t>d.1</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400">
                          <a:effectLst/>
                        </a:rPr>
                        <a:t>会议开始后发现资料准备不齐或者丢失</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400">
                          <a:effectLst/>
                        </a:rPr>
                        <a:t>开始前检查需要出示的各文档</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3995727330"/>
                  </a:ext>
                </a:extLst>
              </a:tr>
              <a:tr h="650709">
                <a:tc vMerge="1">
                  <a:txBody>
                    <a:bodyPr/>
                    <a:lstStyle/>
                    <a:p>
                      <a:endParaRPr lang="zh-CN" altLang="en-US"/>
                    </a:p>
                  </a:txBody>
                  <a:tcPr/>
                </a:tc>
                <a:tc>
                  <a:txBody>
                    <a:bodyPr/>
                    <a:lstStyle/>
                    <a:p>
                      <a:pPr>
                        <a:lnSpc>
                          <a:spcPct val="125000"/>
                        </a:lnSpc>
                        <a:spcAft>
                          <a:spcPts val="0"/>
                        </a:spcAft>
                      </a:pPr>
                      <a:r>
                        <a:rPr lang="en-US" sz="1400">
                          <a:effectLst/>
                        </a:rPr>
                        <a:t>d.2</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400">
                          <a:effectLst/>
                        </a:rPr>
                        <a:t>会议过程中客户提出无法解答的问题</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400">
                          <a:effectLst/>
                        </a:rPr>
                        <a:t>开会之前参加人员都了解自己的所有文档</a:t>
                      </a:r>
                    </a:p>
                    <a:p>
                      <a:pPr marL="342900" lvl="0" indent="-342900" algn="just">
                        <a:lnSpc>
                          <a:spcPct val="125000"/>
                        </a:lnSpc>
                        <a:spcAft>
                          <a:spcPts val="0"/>
                        </a:spcAft>
                        <a:buFont typeface="+mj-lt"/>
                        <a:buAutoNum type="arabicPeriod"/>
                      </a:pPr>
                      <a:r>
                        <a:rPr lang="zh-CN" sz="1400">
                          <a:effectLst/>
                        </a:rPr>
                        <a:t>准备好相关知识</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2703031197"/>
                  </a:ext>
                </a:extLst>
              </a:tr>
              <a:tr h="533824">
                <a:tc vMerge="1">
                  <a:txBody>
                    <a:bodyPr/>
                    <a:lstStyle/>
                    <a:p>
                      <a:endParaRPr lang="zh-CN" altLang="en-US"/>
                    </a:p>
                  </a:txBody>
                  <a:tcPr/>
                </a:tc>
                <a:tc>
                  <a:txBody>
                    <a:bodyPr/>
                    <a:lstStyle/>
                    <a:p>
                      <a:pPr>
                        <a:lnSpc>
                          <a:spcPct val="125000"/>
                        </a:lnSpc>
                        <a:spcAft>
                          <a:spcPts val="0"/>
                        </a:spcAft>
                      </a:pPr>
                      <a:r>
                        <a:rPr lang="en-US" sz="1400" dirty="0">
                          <a:effectLst/>
                        </a:rPr>
                        <a:t>d.3</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400" dirty="0">
                          <a:effectLst/>
                        </a:rPr>
                        <a:t>客户需求变更</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en-US" sz="1400" dirty="0">
                          <a:effectLst/>
                        </a:rPr>
                        <a:t>1</a:t>
                      </a:r>
                      <a:r>
                        <a:rPr lang="zh-CN" sz="1400" dirty="0">
                          <a:effectLst/>
                        </a:rPr>
                        <a:t>、尽可能和客户交流以减少变更</a:t>
                      </a:r>
                    </a:p>
                    <a:p>
                      <a:pPr>
                        <a:lnSpc>
                          <a:spcPct val="125000"/>
                        </a:lnSpc>
                        <a:spcAft>
                          <a:spcPts val="0"/>
                        </a:spcAft>
                      </a:pPr>
                      <a:r>
                        <a:rPr lang="en-US" sz="1400" dirty="0">
                          <a:effectLst/>
                        </a:rPr>
                        <a:t>2</a:t>
                      </a:r>
                      <a:r>
                        <a:rPr lang="zh-CN" sz="1400" dirty="0">
                          <a:effectLst/>
                        </a:rPr>
                        <a:t>、计划中尽可能做好准备</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1478321580"/>
                  </a:ext>
                </a:extLst>
              </a:tr>
              <a:tr h="533824">
                <a:tc vMerge="1">
                  <a:txBody>
                    <a:bodyPr/>
                    <a:lstStyle/>
                    <a:p>
                      <a:endParaRPr lang="zh-CN" altLang="en-US"/>
                    </a:p>
                  </a:txBody>
                  <a:tcPr/>
                </a:tc>
                <a:tc>
                  <a:txBody>
                    <a:bodyPr/>
                    <a:lstStyle/>
                    <a:p>
                      <a:pPr>
                        <a:lnSpc>
                          <a:spcPct val="125000"/>
                        </a:lnSpc>
                        <a:spcAft>
                          <a:spcPts val="0"/>
                        </a:spcAft>
                      </a:pPr>
                      <a:r>
                        <a:rPr lang="en-US" sz="1400">
                          <a:effectLst/>
                        </a:rPr>
                        <a:t>d.4</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400">
                          <a:effectLst/>
                        </a:rPr>
                        <a:t>客户不满意到当前为止文档所描述的产品</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400" dirty="0">
                          <a:effectLst/>
                        </a:rPr>
                        <a:t>和客户交流，让客户了解我们，也让我们了解客户的需求</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72432093"/>
                  </a:ext>
                </a:extLst>
              </a:tr>
              <a:tr h="216903">
                <a:tc>
                  <a:txBody>
                    <a:bodyPr/>
                    <a:lstStyle/>
                    <a:p>
                      <a:pPr algn="ctr">
                        <a:lnSpc>
                          <a:spcPct val="125000"/>
                        </a:lnSpc>
                        <a:spcAft>
                          <a:spcPts val="0"/>
                        </a:spcAft>
                      </a:pPr>
                      <a:r>
                        <a:rPr lang="en-US" sz="1400">
                          <a:effectLst/>
                        </a:rPr>
                        <a:t>e.</a:t>
                      </a:r>
                      <a:r>
                        <a:rPr lang="zh-CN" sz="1400">
                          <a:effectLst/>
                        </a:rPr>
                        <a:t>其他</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nchor="ctr"/>
                </a:tc>
                <a:tc>
                  <a:txBody>
                    <a:bodyPr/>
                    <a:lstStyle/>
                    <a:p>
                      <a:pPr>
                        <a:lnSpc>
                          <a:spcPct val="125000"/>
                        </a:lnSpc>
                        <a:spcAft>
                          <a:spcPts val="0"/>
                        </a:spcAft>
                      </a:pPr>
                      <a:r>
                        <a:rPr lang="en-US" sz="1400">
                          <a:effectLst/>
                        </a:rPr>
                        <a:t>e.1</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400">
                          <a:effectLst/>
                        </a:rPr>
                        <a:t>发生其他不可预见以外情况</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400" dirty="0">
                          <a:effectLst/>
                        </a:rPr>
                        <a:t>组长尽可能做相关规划</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3817404838"/>
                  </a:ext>
                </a:extLst>
              </a:tr>
            </a:tbl>
          </a:graphicData>
        </a:graphic>
      </p:graphicFrame>
    </p:spTree>
    <p:extLst>
      <p:ext uri="{BB962C8B-B14F-4D97-AF65-F5344CB8AC3E}">
        <p14:creationId xmlns:p14="http://schemas.microsoft.com/office/powerpoint/2010/main" val="11964613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FD8E9-BC7A-4794-96FC-A34BB8C3ECE6}"/>
              </a:ext>
            </a:extLst>
          </p:cNvPr>
          <p:cNvSpPr>
            <a:spLocks noGrp="1"/>
          </p:cNvSpPr>
          <p:nvPr>
            <p:ph type="title"/>
          </p:nvPr>
        </p:nvSpPr>
        <p:spPr/>
        <p:txBody>
          <a:bodyPr/>
          <a:lstStyle/>
          <a:p>
            <a:r>
              <a:rPr lang="zh-CN" altLang="zh-CN" dirty="0"/>
              <a:t>需求工程风险计划</a:t>
            </a:r>
            <a:endParaRPr lang="zh-CN" altLang="en-US" dirty="0"/>
          </a:p>
        </p:txBody>
      </p:sp>
      <p:graphicFrame>
        <p:nvGraphicFramePr>
          <p:cNvPr id="4" name="内容占位符 3">
            <a:extLst>
              <a:ext uri="{FF2B5EF4-FFF2-40B4-BE49-F238E27FC236}">
                <a16:creationId xmlns:a16="http://schemas.microsoft.com/office/drawing/2014/main" id="{584046B4-306B-4995-99A2-B75EE81F83D3}"/>
              </a:ext>
            </a:extLst>
          </p:cNvPr>
          <p:cNvGraphicFramePr>
            <a:graphicFrameLocks noGrp="1"/>
          </p:cNvGraphicFramePr>
          <p:nvPr>
            <p:ph idx="1"/>
            <p:extLst>
              <p:ext uri="{D42A27DB-BD31-4B8C-83A1-F6EECF244321}">
                <p14:modId xmlns:p14="http://schemas.microsoft.com/office/powerpoint/2010/main" val="2038722101"/>
              </p:ext>
            </p:extLst>
          </p:nvPr>
        </p:nvGraphicFramePr>
        <p:xfrm>
          <a:off x="5365102" y="261257"/>
          <a:ext cx="6466116" cy="6382134"/>
        </p:xfrm>
        <a:graphic>
          <a:graphicData uri="http://schemas.openxmlformats.org/drawingml/2006/table">
            <a:tbl>
              <a:tblPr firstRow="1" firstCol="1" bandRow="1">
                <a:tableStyleId>{5C22544A-7EE6-4342-B048-85BDC9FD1C3A}</a:tableStyleId>
              </a:tblPr>
              <a:tblGrid>
                <a:gridCol w="741780">
                  <a:extLst>
                    <a:ext uri="{9D8B030D-6E8A-4147-A177-3AD203B41FA5}">
                      <a16:colId xmlns:a16="http://schemas.microsoft.com/office/drawing/2014/main" val="2348379721"/>
                    </a:ext>
                  </a:extLst>
                </a:gridCol>
                <a:gridCol w="669174">
                  <a:extLst>
                    <a:ext uri="{9D8B030D-6E8A-4147-A177-3AD203B41FA5}">
                      <a16:colId xmlns:a16="http://schemas.microsoft.com/office/drawing/2014/main" val="695225665"/>
                    </a:ext>
                  </a:extLst>
                </a:gridCol>
                <a:gridCol w="1831798">
                  <a:extLst>
                    <a:ext uri="{9D8B030D-6E8A-4147-A177-3AD203B41FA5}">
                      <a16:colId xmlns:a16="http://schemas.microsoft.com/office/drawing/2014/main" val="1556168548"/>
                    </a:ext>
                  </a:extLst>
                </a:gridCol>
                <a:gridCol w="3223364">
                  <a:extLst>
                    <a:ext uri="{9D8B030D-6E8A-4147-A177-3AD203B41FA5}">
                      <a16:colId xmlns:a16="http://schemas.microsoft.com/office/drawing/2014/main" val="237892410"/>
                    </a:ext>
                  </a:extLst>
                </a:gridCol>
              </a:tblGrid>
              <a:tr h="512772">
                <a:tc>
                  <a:txBody>
                    <a:bodyPr/>
                    <a:lstStyle/>
                    <a:p>
                      <a:pPr algn="ctr">
                        <a:lnSpc>
                          <a:spcPct val="125000"/>
                        </a:lnSpc>
                        <a:spcAft>
                          <a:spcPts val="0"/>
                        </a:spcAft>
                      </a:pPr>
                      <a:r>
                        <a:rPr lang="zh-CN" sz="1200" dirty="0">
                          <a:effectLst/>
                        </a:rPr>
                        <a:t>风险类型</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gn="ctr">
                        <a:lnSpc>
                          <a:spcPct val="125000"/>
                        </a:lnSpc>
                        <a:spcAft>
                          <a:spcPts val="0"/>
                        </a:spcAft>
                      </a:pPr>
                      <a:r>
                        <a:rPr lang="zh-CN" sz="1200">
                          <a:effectLst/>
                        </a:rPr>
                        <a:t>序号</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gn="ctr">
                        <a:lnSpc>
                          <a:spcPct val="125000"/>
                        </a:lnSpc>
                        <a:spcAft>
                          <a:spcPts val="0"/>
                        </a:spcAft>
                      </a:pPr>
                      <a:r>
                        <a:rPr lang="zh-CN" sz="1200" dirty="0">
                          <a:effectLst/>
                        </a:rPr>
                        <a:t>风险</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gn="ctr">
                        <a:lnSpc>
                          <a:spcPct val="125000"/>
                        </a:lnSpc>
                        <a:spcAft>
                          <a:spcPts val="0"/>
                        </a:spcAft>
                      </a:pPr>
                      <a:r>
                        <a:rPr lang="zh-CN" sz="1200" dirty="0">
                          <a:effectLst/>
                        </a:rPr>
                        <a:t>预防措施</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1967600410"/>
                  </a:ext>
                </a:extLst>
              </a:tr>
              <a:tr h="512772">
                <a:tc rowSpan="2">
                  <a:txBody>
                    <a:bodyPr/>
                    <a:lstStyle/>
                    <a:p>
                      <a:pPr algn="ctr">
                        <a:lnSpc>
                          <a:spcPct val="125000"/>
                        </a:lnSpc>
                        <a:spcAft>
                          <a:spcPts val="0"/>
                        </a:spcAft>
                      </a:pPr>
                      <a:r>
                        <a:rPr lang="en-US" sz="1200" dirty="0">
                          <a:effectLst/>
                        </a:rPr>
                        <a:t>a.</a:t>
                      </a:r>
                      <a:r>
                        <a:rPr lang="zh-CN" sz="1200" dirty="0">
                          <a:effectLst/>
                        </a:rPr>
                        <a:t>来自用户的风险</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nchor="ctr"/>
                </a:tc>
                <a:tc>
                  <a:txBody>
                    <a:bodyPr/>
                    <a:lstStyle/>
                    <a:p>
                      <a:pPr>
                        <a:lnSpc>
                          <a:spcPct val="125000"/>
                        </a:lnSpc>
                        <a:spcAft>
                          <a:spcPts val="0"/>
                        </a:spcAft>
                      </a:pPr>
                      <a:r>
                        <a:rPr lang="en-US" sz="1200" dirty="0">
                          <a:effectLst/>
                        </a:rPr>
                        <a:t>a.1</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200">
                          <a:effectLst/>
                        </a:rPr>
                        <a:t>没有足够用户参与</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200" dirty="0">
                          <a:effectLst/>
                        </a:rPr>
                        <a:t>做好市场调查，甚至可以适当的增加小赠品</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1188696800"/>
                  </a:ext>
                </a:extLst>
              </a:tr>
              <a:tr h="512772">
                <a:tc vMerge="1">
                  <a:txBody>
                    <a:bodyPr/>
                    <a:lstStyle/>
                    <a:p>
                      <a:endParaRPr lang="zh-CN" altLang="en-US"/>
                    </a:p>
                  </a:txBody>
                  <a:tcPr/>
                </a:tc>
                <a:tc>
                  <a:txBody>
                    <a:bodyPr/>
                    <a:lstStyle/>
                    <a:p>
                      <a:pPr>
                        <a:lnSpc>
                          <a:spcPct val="125000"/>
                        </a:lnSpc>
                        <a:spcAft>
                          <a:spcPts val="0"/>
                        </a:spcAft>
                      </a:pPr>
                      <a:r>
                        <a:rPr lang="en-US" sz="1200" dirty="0">
                          <a:effectLst/>
                        </a:rPr>
                        <a:t>a.2</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200" dirty="0">
                          <a:effectLst/>
                        </a:rPr>
                        <a:t>部分用户分类被忽略</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200">
                          <a:effectLst/>
                        </a:rPr>
                        <a:t>用户部分分析详细</a:t>
                      </a:r>
                    </a:p>
                    <a:p>
                      <a:pPr marL="342900" lvl="0" indent="-342900" algn="just">
                        <a:lnSpc>
                          <a:spcPct val="125000"/>
                        </a:lnSpc>
                        <a:spcAft>
                          <a:spcPts val="0"/>
                        </a:spcAft>
                        <a:buFont typeface="+mj-lt"/>
                        <a:buAutoNum type="arabicPeriod"/>
                      </a:pPr>
                      <a:r>
                        <a:rPr lang="zh-CN" sz="1200">
                          <a:effectLst/>
                        </a:rPr>
                        <a:t>把分析不到的用户归成一个大类</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2512819565"/>
                  </a:ext>
                </a:extLst>
              </a:tr>
              <a:tr h="512772">
                <a:tc rowSpan="2">
                  <a:txBody>
                    <a:bodyPr/>
                    <a:lstStyle/>
                    <a:p>
                      <a:pPr algn="ctr">
                        <a:lnSpc>
                          <a:spcPct val="125000"/>
                        </a:lnSpc>
                        <a:spcAft>
                          <a:spcPts val="0"/>
                        </a:spcAft>
                      </a:pPr>
                      <a:r>
                        <a:rPr lang="en-US" sz="1200">
                          <a:effectLst/>
                        </a:rPr>
                        <a:t>b.</a:t>
                      </a:r>
                      <a:r>
                        <a:rPr lang="zh-CN" sz="1200">
                          <a:effectLst/>
                        </a:rPr>
                        <a:t>文档交付风险</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nchor="ctr"/>
                </a:tc>
                <a:tc>
                  <a:txBody>
                    <a:bodyPr/>
                    <a:lstStyle/>
                    <a:p>
                      <a:pPr>
                        <a:lnSpc>
                          <a:spcPct val="125000"/>
                        </a:lnSpc>
                        <a:spcAft>
                          <a:spcPts val="0"/>
                        </a:spcAft>
                      </a:pPr>
                      <a:r>
                        <a:rPr lang="en-US" sz="1200" dirty="0">
                          <a:effectLst/>
                        </a:rPr>
                        <a:t>b.1</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200" dirty="0">
                          <a:effectLst/>
                        </a:rPr>
                        <a:t>规格说明过于精简</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200">
                          <a:effectLst/>
                        </a:rPr>
                        <a:t>交付时组长监督</a:t>
                      </a:r>
                    </a:p>
                    <a:p>
                      <a:pPr marL="342900" lvl="0" indent="-342900" algn="just">
                        <a:lnSpc>
                          <a:spcPct val="125000"/>
                        </a:lnSpc>
                        <a:spcAft>
                          <a:spcPts val="0"/>
                        </a:spcAft>
                        <a:buFont typeface="+mj-lt"/>
                        <a:buAutoNum type="arabicPeriod"/>
                      </a:pPr>
                      <a:r>
                        <a:rPr lang="zh-CN" sz="1200">
                          <a:effectLst/>
                        </a:rPr>
                        <a:t>其他成员小组例会时提出问题</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3607452240"/>
                  </a:ext>
                </a:extLst>
              </a:tr>
              <a:tr h="512772">
                <a:tc vMerge="1">
                  <a:txBody>
                    <a:bodyPr/>
                    <a:lstStyle/>
                    <a:p>
                      <a:endParaRPr lang="zh-CN" altLang="en-US"/>
                    </a:p>
                  </a:txBody>
                  <a:tcPr/>
                </a:tc>
                <a:tc>
                  <a:txBody>
                    <a:bodyPr/>
                    <a:lstStyle/>
                    <a:p>
                      <a:pPr>
                        <a:lnSpc>
                          <a:spcPct val="125000"/>
                        </a:lnSpc>
                        <a:spcAft>
                          <a:spcPts val="0"/>
                        </a:spcAft>
                      </a:pPr>
                      <a:r>
                        <a:rPr lang="en-US" sz="1200" dirty="0">
                          <a:effectLst/>
                        </a:rPr>
                        <a:t>b.2</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200" dirty="0">
                          <a:effectLst/>
                        </a:rPr>
                        <a:t>产品开发计划不准确</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200">
                          <a:effectLst/>
                        </a:rPr>
                        <a:t>及时与相关负责人交流，了解思想适当修改</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285677100"/>
                  </a:ext>
                </a:extLst>
              </a:tr>
              <a:tr h="512772">
                <a:tc rowSpan="2">
                  <a:txBody>
                    <a:bodyPr/>
                    <a:lstStyle/>
                    <a:p>
                      <a:pPr algn="ctr">
                        <a:lnSpc>
                          <a:spcPct val="125000"/>
                        </a:lnSpc>
                        <a:spcAft>
                          <a:spcPts val="0"/>
                        </a:spcAft>
                      </a:pPr>
                      <a:r>
                        <a:rPr lang="en-US" sz="1200">
                          <a:effectLst/>
                        </a:rPr>
                        <a:t>c.</a:t>
                      </a:r>
                      <a:r>
                        <a:rPr lang="zh-CN" sz="1200">
                          <a:effectLst/>
                        </a:rPr>
                        <a:t>市场风险</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nchor="ctr"/>
                </a:tc>
                <a:tc>
                  <a:txBody>
                    <a:bodyPr/>
                    <a:lstStyle/>
                    <a:p>
                      <a:pPr>
                        <a:lnSpc>
                          <a:spcPct val="125000"/>
                        </a:lnSpc>
                        <a:spcAft>
                          <a:spcPts val="0"/>
                        </a:spcAft>
                      </a:pPr>
                      <a:r>
                        <a:rPr lang="en-US" sz="1200" dirty="0">
                          <a:effectLst/>
                        </a:rPr>
                        <a:t>c.1</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200" dirty="0">
                          <a:effectLst/>
                        </a:rPr>
                        <a:t>市场需求模棱两可</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200" dirty="0">
                          <a:effectLst/>
                        </a:rPr>
                        <a:t>调查充分，对于不确定部分尽可能留空或增加可修改度</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530617701"/>
                  </a:ext>
                </a:extLst>
              </a:tr>
              <a:tr h="512772">
                <a:tc vMerge="1">
                  <a:txBody>
                    <a:bodyPr/>
                    <a:lstStyle/>
                    <a:p>
                      <a:endParaRPr lang="zh-CN" altLang="en-US"/>
                    </a:p>
                  </a:txBody>
                  <a:tcPr/>
                </a:tc>
                <a:tc>
                  <a:txBody>
                    <a:bodyPr/>
                    <a:lstStyle/>
                    <a:p>
                      <a:pPr>
                        <a:lnSpc>
                          <a:spcPct val="125000"/>
                        </a:lnSpc>
                        <a:spcAft>
                          <a:spcPts val="0"/>
                        </a:spcAft>
                      </a:pPr>
                      <a:r>
                        <a:rPr lang="en-US" sz="1200">
                          <a:effectLst/>
                        </a:rPr>
                        <a:t>c.2</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200" dirty="0">
                          <a:effectLst/>
                        </a:rPr>
                        <a:t>市场需求不断变化</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200" dirty="0">
                          <a:effectLst/>
                        </a:rPr>
                        <a:t>开发到一段时间之后，进行市场调查，出现变更之后，小组进行开会修改</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1877041070"/>
                  </a:ext>
                </a:extLst>
              </a:tr>
              <a:tr h="256386">
                <a:tc rowSpan="3">
                  <a:txBody>
                    <a:bodyPr/>
                    <a:lstStyle/>
                    <a:p>
                      <a:pPr algn="ctr">
                        <a:lnSpc>
                          <a:spcPct val="125000"/>
                        </a:lnSpc>
                        <a:spcAft>
                          <a:spcPts val="0"/>
                        </a:spcAft>
                      </a:pPr>
                      <a:r>
                        <a:rPr lang="en-US" sz="1200">
                          <a:effectLst/>
                        </a:rPr>
                        <a:t>d.</a:t>
                      </a:r>
                      <a:r>
                        <a:rPr lang="zh-CN" sz="1200">
                          <a:effectLst/>
                        </a:rPr>
                        <a:t>来自客户的风险</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nchor="ctr"/>
                </a:tc>
                <a:tc>
                  <a:txBody>
                    <a:bodyPr/>
                    <a:lstStyle/>
                    <a:p>
                      <a:pPr>
                        <a:lnSpc>
                          <a:spcPct val="125000"/>
                        </a:lnSpc>
                        <a:spcAft>
                          <a:spcPts val="0"/>
                        </a:spcAft>
                      </a:pPr>
                      <a:r>
                        <a:rPr lang="en-US" sz="1200">
                          <a:effectLst/>
                        </a:rPr>
                        <a:t>d.1</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200" dirty="0">
                          <a:effectLst/>
                        </a:rPr>
                        <a:t>客户参与度不够</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rowSpan="2">
                  <a:txBody>
                    <a:bodyPr/>
                    <a:lstStyle/>
                    <a:p>
                      <a:pPr marL="342900" lvl="0" indent="-342900" algn="just">
                        <a:lnSpc>
                          <a:spcPct val="125000"/>
                        </a:lnSpc>
                        <a:spcAft>
                          <a:spcPts val="0"/>
                        </a:spcAft>
                        <a:buFont typeface="+mj-lt"/>
                        <a:buAutoNum type="arabicPeriod"/>
                      </a:pPr>
                      <a:r>
                        <a:rPr lang="zh-CN" sz="1200" dirty="0">
                          <a:effectLst/>
                        </a:rPr>
                        <a:t>组长尽可能多的和客户预约，进行商讨和修改</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4094669633"/>
                  </a:ext>
                </a:extLst>
              </a:tr>
              <a:tr h="256386">
                <a:tc vMerge="1">
                  <a:txBody>
                    <a:bodyPr/>
                    <a:lstStyle/>
                    <a:p>
                      <a:endParaRPr lang="zh-CN" altLang="en-US"/>
                    </a:p>
                  </a:txBody>
                  <a:tcPr/>
                </a:tc>
                <a:tc>
                  <a:txBody>
                    <a:bodyPr/>
                    <a:lstStyle/>
                    <a:p>
                      <a:pPr>
                        <a:lnSpc>
                          <a:spcPct val="125000"/>
                        </a:lnSpc>
                        <a:spcAft>
                          <a:spcPts val="0"/>
                        </a:spcAft>
                      </a:pPr>
                      <a:r>
                        <a:rPr lang="en-US" sz="1200">
                          <a:effectLst/>
                        </a:rPr>
                        <a:t>d.2</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200" dirty="0">
                          <a:effectLst/>
                        </a:rPr>
                        <a:t>客户对产品缺少认同</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vMerge="1">
                  <a:txBody>
                    <a:bodyPr/>
                    <a:lstStyle/>
                    <a:p>
                      <a:endParaRPr lang="zh-CN" altLang="en-US"/>
                    </a:p>
                  </a:txBody>
                  <a:tcPr/>
                </a:tc>
                <a:extLst>
                  <a:ext uri="{0D108BD9-81ED-4DB2-BD59-A6C34878D82A}">
                    <a16:rowId xmlns:a16="http://schemas.microsoft.com/office/drawing/2014/main" val="2599959035"/>
                  </a:ext>
                </a:extLst>
              </a:tr>
              <a:tr h="512772">
                <a:tc vMerge="1">
                  <a:txBody>
                    <a:bodyPr/>
                    <a:lstStyle/>
                    <a:p>
                      <a:endParaRPr lang="zh-CN" altLang="en-US"/>
                    </a:p>
                  </a:txBody>
                  <a:tcPr/>
                </a:tc>
                <a:tc>
                  <a:txBody>
                    <a:bodyPr/>
                    <a:lstStyle/>
                    <a:p>
                      <a:pPr>
                        <a:lnSpc>
                          <a:spcPct val="125000"/>
                        </a:lnSpc>
                        <a:spcAft>
                          <a:spcPts val="0"/>
                        </a:spcAft>
                      </a:pPr>
                      <a:r>
                        <a:rPr lang="en-US" sz="1200">
                          <a:effectLst/>
                        </a:rPr>
                        <a:t>d.3</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200">
                          <a:effectLst/>
                        </a:rPr>
                        <a:t>客户需求变更</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200" dirty="0">
                          <a:effectLst/>
                        </a:rPr>
                        <a:t>及时与客户交流</a:t>
                      </a:r>
                    </a:p>
                    <a:p>
                      <a:pPr marL="342900" lvl="0" indent="-342900" algn="just">
                        <a:lnSpc>
                          <a:spcPct val="125000"/>
                        </a:lnSpc>
                        <a:spcAft>
                          <a:spcPts val="0"/>
                        </a:spcAft>
                        <a:buFont typeface="+mj-lt"/>
                        <a:buAutoNum type="arabicPeriod"/>
                      </a:pPr>
                      <a:r>
                        <a:rPr lang="zh-CN" sz="1200" dirty="0">
                          <a:effectLst/>
                        </a:rPr>
                        <a:t>在适当的地方增加可供选择的栏目</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4102501297"/>
                  </a:ext>
                </a:extLst>
              </a:tr>
              <a:tr h="512772">
                <a:tc rowSpan="2">
                  <a:txBody>
                    <a:bodyPr/>
                    <a:lstStyle/>
                    <a:p>
                      <a:pPr algn="ctr">
                        <a:lnSpc>
                          <a:spcPct val="125000"/>
                        </a:lnSpc>
                        <a:spcAft>
                          <a:spcPts val="0"/>
                        </a:spcAft>
                      </a:pPr>
                      <a:r>
                        <a:rPr lang="en-US" sz="1200">
                          <a:effectLst/>
                        </a:rPr>
                        <a:t>e.</a:t>
                      </a:r>
                      <a:r>
                        <a:rPr lang="zh-CN" sz="1200">
                          <a:effectLst/>
                        </a:rPr>
                        <a:t>管理风险</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nchor="ctr"/>
                </a:tc>
                <a:tc>
                  <a:txBody>
                    <a:bodyPr/>
                    <a:lstStyle/>
                    <a:p>
                      <a:pPr>
                        <a:lnSpc>
                          <a:spcPct val="125000"/>
                        </a:lnSpc>
                        <a:spcAft>
                          <a:spcPts val="0"/>
                        </a:spcAft>
                      </a:pPr>
                      <a:r>
                        <a:rPr lang="en-US" sz="1200">
                          <a:effectLst/>
                        </a:rPr>
                        <a:t>e.1</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200">
                          <a:effectLst/>
                        </a:rPr>
                        <a:t>缺少有效的需求变化管理过程</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rowSpan="2">
                  <a:txBody>
                    <a:bodyPr/>
                    <a:lstStyle/>
                    <a:p>
                      <a:pPr marL="342900" lvl="0" indent="-342900" algn="just">
                        <a:lnSpc>
                          <a:spcPct val="125000"/>
                        </a:lnSpc>
                        <a:spcAft>
                          <a:spcPts val="0"/>
                        </a:spcAft>
                        <a:buFont typeface="+mj-lt"/>
                        <a:buAutoNum type="arabicPeriod"/>
                      </a:pPr>
                      <a:r>
                        <a:rPr lang="zh-CN" sz="1200" dirty="0">
                          <a:effectLst/>
                        </a:rPr>
                        <a:t>开例会时，组员内部尽可能提出自己的问题，组长进行统一，发现问题，再讨论</a:t>
                      </a:r>
                    </a:p>
                    <a:p>
                      <a:pPr marL="342900" lvl="0" indent="-342900" algn="just">
                        <a:lnSpc>
                          <a:spcPct val="125000"/>
                        </a:lnSpc>
                        <a:spcAft>
                          <a:spcPts val="0"/>
                        </a:spcAft>
                        <a:buFont typeface="+mj-lt"/>
                        <a:buAutoNum type="arabicPeriod"/>
                      </a:pPr>
                      <a:r>
                        <a:rPr lang="zh-CN" sz="1200" dirty="0">
                          <a:effectLst/>
                        </a:rPr>
                        <a:t>组长根据规格文档，检查仔细</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2211025992"/>
                  </a:ext>
                </a:extLst>
              </a:tr>
              <a:tr h="741642">
                <a:tc vMerge="1">
                  <a:txBody>
                    <a:bodyPr/>
                    <a:lstStyle/>
                    <a:p>
                      <a:endParaRPr lang="zh-CN" altLang="en-US"/>
                    </a:p>
                  </a:txBody>
                  <a:tcPr/>
                </a:tc>
                <a:tc>
                  <a:txBody>
                    <a:bodyPr/>
                    <a:lstStyle/>
                    <a:p>
                      <a:pPr>
                        <a:lnSpc>
                          <a:spcPct val="125000"/>
                        </a:lnSpc>
                        <a:spcAft>
                          <a:spcPts val="0"/>
                        </a:spcAft>
                      </a:pPr>
                      <a:r>
                        <a:rPr lang="en-US" sz="1200">
                          <a:effectLst/>
                        </a:rPr>
                        <a:t>e.2</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200" dirty="0">
                          <a:effectLst/>
                        </a:rPr>
                        <a:t>对需求的变化缺少相关分析</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vMerge="1">
                  <a:txBody>
                    <a:bodyPr/>
                    <a:lstStyle/>
                    <a:p>
                      <a:endParaRPr lang="zh-CN" altLang="en-US"/>
                    </a:p>
                  </a:txBody>
                  <a:tcPr/>
                </a:tc>
                <a:extLst>
                  <a:ext uri="{0D108BD9-81ED-4DB2-BD59-A6C34878D82A}">
                    <a16:rowId xmlns:a16="http://schemas.microsoft.com/office/drawing/2014/main" val="1831976877"/>
                  </a:ext>
                </a:extLst>
              </a:tr>
              <a:tr h="512772">
                <a:tc>
                  <a:txBody>
                    <a:bodyPr/>
                    <a:lstStyle/>
                    <a:p>
                      <a:pPr algn="ctr">
                        <a:lnSpc>
                          <a:spcPct val="125000"/>
                        </a:lnSpc>
                        <a:spcAft>
                          <a:spcPts val="0"/>
                        </a:spcAft>
                      </a:pPr>
                      <a:r>
                        <a:rPr lang="en-US" sz="1200">
                          <a:effectLst/>
                        </a:rPr>
                        <a:t>f.</a:t>
                      </a:r>
                      <a:r>
                        <a:rPr lang="zh-CN" sz="1200">
                          <a:effectLst/>
                        </a:rPr>
                        <a:t>其他</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nchor="ctr"/>
                </a:tc>
                <a:tc>
                  <a:txBody>
                    <a:bodyPr/>
                    <a:lstStyle/>
                    <a:p>
                      <a:pPr>
                        <a:lnSpc>
                          <a:spcPct val="125000"/>
                        </a:lnSpc>
                        <a:spcAft>
                          <a:spcPts val="0"/>
                        </a:spcAft>
                      </a:pPr>
                      <a:r>
                        <a:rPr lang="en-US" sz="1200">
                          <a:effectLst/>
                        </a:rPr>
                        <a:t>f.1</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200">
                          <a:effectLst/>
                        </a:rPr>
                        <a:t>需求计划预算出现问题</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200" dirty="0">
                          <a:effectLst/>
                        </a:rPr>
                        <a:t>分析详尽，尽可能节省</a:t>
                      </a:r>
                    </a:p>
                    <a:p>
                      <a:pPr marL="342900" lvl="0" indent="-342900" algn="just">
                        <a:lnSpc>
                          <a:spcPct val="125000"/>
                        </a:lnSpc>
                        <a:spcAft>
                          <a:spcPts val="0"/>
                        </a:spcAft>
                        <a:buFont typeface="+mj-lt"/>
                        <a:buAutoNum type="arabicPeriod"/>
                      </a:pPr>
                      <a:r>
                        <a:rPr lang="zh-CN" sz="1200" dirty="0">
                          <a:effectLst/>
                        </a:rPr>
                        <a:t>组内分摊</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2785447391"/>
                  </a:ext>
                </a:extLst>
              </a:tr>
            </a:tbl>
          </a:graphicData>
        </a:graphic>
      </p:graphicFrame>
    </p:spTree>
    <p:extLst>
      <p:ext uri="{BB962C8B-B14F-4D97-AF65-F5344CB8AC3E}">
        <p14:creationId xmlns:p14="http://schemas.microsoft.com/office/powerpoint/2010/main" val="20456576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87C9F6B-3390-4F17-987F-35579B481624}"/>
              </a:ext>
            </a:extLst>
          </p:cNvPr>
          <p:cNvSpPr>
            <a:spLocks noGrp="1"/>
          </p:cNvSpPr>
          <p:nvPr>
            <p:ph type="title"/>
          </p:nvPr>
        </p:nvSpPr>
        <p:spPr/>
        <p:txBody>
          <a:bodyPr/>
          <a:lstStyle/>
          <a:p>
            <a:r>
              <a:rPr lang="zh-CN" altLang="en-US" dirty="0"/>
              <a:t>小组成员分工与评价</a:t>
            </a:r>
            <a:r>
              <a:rPr lang="en-US" altLang="zh-CN" dirty="0"/>
              <a:t>(</a:t>
            </a:r>
            <a:r>
              <a:rPr lang="zh-CN" altLang="en-US" dirty="0"/>
              <a:t>总分</a:t>
            </a:r>
            <a:r>
              <a:rPr lang="en-US" altLang="zh-CN" dirty="0"/>
              <a:t>5</a:t>
            </a:r>
            <a:r>
              <a:rPr lang="zh-CN" altLang="en-US" dirty="0"/>
              <a:t>分）</a:t>
            </a:r>
          </a:p>
        </p:txBody>
      </p:sp>
      <p:sp>
        <p:nvSpPr>
          <p:cNvPr id="3" name="内容占位符 2">
            <a:extLst>
              <a:ext uri="{FF2B5EF4-FFF2-40B4-BE49-F238E27FC236}">
                <a16:creationId xmlns:a16="http://schemas.microsoft.com/office/drawing/2014/main" id="{47EAB21E-0A67-477D-9130-B242DC4B6825}"/>
              </a:ext>
            </a:extLst>
          </p:cNvPr>
          <p:cNvSpPr>
            <a:spLocks noGrp="1"/>
          </p:cNvSpPr>
          <p:nvPr>
            <p:ph idx="1"/>
          </p:nvPr>
        </p:nvSpPr>
        <p:spPr/>
        <p:txBody>
          <a:bodyPr/>
          <a:lstStyle/>
          <a:p>
            <a:r>
              <a:rPr lang="zh-CN" altLang="en-US" dirty="0"/>
              <a:t>童威男（负责人），</a:t>
            </a:r>
            <a:r>
              <a:rPr lang="en-US" altLang="zh-CN" dirty="0"/>
              <a:t>ppt</a:t>
            </a:r>
            <a:r>
              <a:rPr lang="zh-CN" altLang="en-US" dirty="0"/>
              <a:t>制作，</a:t>
            </a:r>
            <a:r>
              <a:rPr lang="en-US" altLang="zh-CN" dirty="0"/>
              <a:t>word</a:t>
            </a:r>
            <a:r>
              <a:rPr lang="zh-CN" altLang="en-US" dirty="0"/>
              <a:t>制作</a:t>
            </a:r>
            <a:r>
              <a:rPr lang="en-US" altLang="zh-CN" dirty="0"/>
              <a:t>——5</a:t>
            </a:r>
            <a:r>
              <a:rPr lang="zh-CN" altLang="en-US" dirty="0"/>
              <a:t>分</a:t>
            </a:r>
            <a:endParaRPr lang="en-US" altLang="zh-CN" dirty="0"/>
          </a:p>
          <a:p>
            <a:r>
              <a:rPr lang="zh-CN" altLang="en-US" dirty="0"/>
              <a:t>冯涛部分内容的分析，</a:t>
            </a:r>
            <a:r>
              <a:rPr lang="en-US" altLang="zh-CN" dirty="0"/>
              <a:t>word</a:t>
            </a:r>
            <a:r>
              <a:rPr lang="zh-CN" altLang="en-US" dirty="0"/>
              <a:t>制作，</a:t>
            </a:r>
            <a:r>
              <a:rPr lang="en-US" altLang="zh-CN" dirty="0"/>
              <a:t>LRC</a:t>
            </a:r>
            <a:r>
              <a:rPr lang="zh-CN" altLang="en-US" dirty="0"/>
              <a:t>，</a:t>
            </a:r>
            <a:r>
              <a:rPr lang="en-US" altLang="zh-CN" dirty="0"/>
              <a:t>OBS——4</a:t>
            </a:r>
            <a:r>
              <a:rPr lang="zh-CN" altLang="en-US" dirty="0"/>
              <a:t>分</a:t>
            </a:r>
            <a:endParaRPr lang="en-US" altLang="zh-CN" dirty="0"/>
          </a:p>
          <a:p>
            <a:r>
              <a:rPr lang="zh-CN" altLang="en-US" dirty="0"/>
              <a:t>徐鹏部分内容的分析，风险计划</a:t>
            </a:r>
            <a:r>
              <a:rPr lang="en-US" altLang="zh-CN" dirty="0"/>
              <a:t>——2</a:t>
            </a:r>
            <a:r>
              <a:rPr lang="zh-CN" altLang="en-US" dirty="0"/>
              <a:t>分</a:t>
            </a:r>
            <a:endParaRPr lang="en-US" altLang="zh-CN" dirty="0"/>
          </a:p>
          <a:p>
            <a:r>
              <a:rPr lang="zh-CN" altLang="en-US" dirty="0"/>
              <a:t>陈泓见部分内容的分析，</a:t>
            </a:r>
            <a:r>
              <a:rPr lang="en-US" altLang="zh-CN" dirty="0"/>
              <a:t>WBS</a:t>
            </a:r>
            <a:r>
              <a:rPr lang="zh-CN" altLang="en-US" dirty="0"/>
              <a:t>结构图</a:t>
            </a:r>
            <a:r>
              <a:rPr lang="en-US" altLang="zh-CN" dirty="0"/>
              <a:t>——3</a:t>
            </a:r>
            <a:r>
              <a:rPr lang="zh-CN" altLang="en-US" dirty="0"/>
              <a:t>分</a:t>
            </a:r>
            <a:endParaRPr lang="en-US" altLang="zh-CN" dirty="0"/>
          </a:p>
          <a:p>
            <a:r>
              <a:rPr lang="zh-CN" altLang="en-US" dirty="0"/>
              <a:t>黄栋材部分内容的分析，利益相关者</a:t>
            </a:r>
            <a:r>
              <a:rPr lang="en-US" altLang="zh-CN" dirty="0"/>
              <a:t>——1</a:t>
            </a:r>
            <a:r>
              <a:rPr lang="zh-CN" altLang="en-US" dirty="0"/>
              <a:t>分</a:t>
            </a:r>
          </a:p>
        </p:txBody>
      </p:sp>
    </p:spTree>
    <p:extLst>
      <p:ext uri="{BB962C8B-B14F-4D97-AF65-F5344CB8AC3E}">
        <p14:creationId xmlns:p14="http://schemas.microsoft.com/office/powerpoint/2010/main" val="35901662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323441-08DB-47ED-B39A-D13CC76884D0}"/>
              </a:ext>
            </a:extLst>
          </p:cNvPr>
          <p:cNvSpPr>
            <a:spLocks noGrp="1"/>
          </p:cNvSpPr>
          <p:nvPr>
            <p:ph type="title"/>
          </p:nvPr>
        </p:nvSpPr>
        <p:spPr/>
        <p:txBody>
          <a:bodyPr/>
          <a:lstStyle/>
          <a:p>
            <a:r>
              <a:rPr lang="zh-CN" altLang="en-US" dirty="0"/>
              <a:t>参考</a:t>
            </a:r>
          </a:p>
        </p:txBody>
      </p:sp>
      <p:sp>
        <p:nvSpPr>
          <p:cNvPr id="3" name="内容占位符 2">
            <a:extLst>
              <a:ext uri="{FF2B5EF4-FFF2-40B4-BE49-F238E27FC236}">
                <a16:creationId xmlns:a16="http://schemas.microsoft.com/office/drawing/2014/main" id="{BABB0D8F-FFBF-42DB-8916-47C3DF3675F8}"/>
              </a:ext>
            </a:extLst>
          </p:cNvPr>
          <p:cNvSpPr>
            <a:spLocks noGrp="1"/>
          </p:cNvSpPr>
          <p:nvPr>
            <p:ph idx="1"/>
          </p:nvPr>
        </p:nvSpPr>
        <p:spPr/>
        <p:txBody>
          <a:bodyPr>
            <a:normAutofit/>
          </a:bodyPr>
          <a:lstStyle/>
          <a:p>
            <a:r>
              <a:rPr lang="en-US" altLang="zh-CN" sz="2400" dirty="0"/>
              <a:t>GB-T 8567-2006 </a:t>
            </a:r>
            <a:r>
              <a:rPr lang="zh-CN" altLang="en-US" sz="2400" dirty="0"/>
              <a:t>计算机软件文档编制规范</a:t>
            </a:r>
            <a:endParaRPr lang="en-US" altLang="zh-CN" sz="2400" dirty="0"/>
          </a:p>
          <a:p>
            <a:r>
              <a:rPr lang="en-US" altLang="zh-CN" sz="2400" dirty="0"/>
              <a:t>C2-PRD-</a:t>
            </a:r>
            <a:r>
              <a:rPr lang="zh-CN" altLang="zh-CN" sz="2400" dirty="0"/>
              <a:t>项目描述</a:t>
            </a:r>
            <a:r>
              <a:rPr lang="en-US" altLang="zh-CN" sz="2400" dirty="0"/>
              <a:t>-2017</a:t>
            </a:r>
          </a:p>
          <a:p>
            <a:r>
              <a:rPr lang="en-US" altLang="zh-CN" sz="2400" dirty="0"/>
              <a:t>《</a:t>
            </a:r>
            <a:r>
              <a:rPr lang="zh-CN" altLang="en-US" sz="2400" dirty="0"/>
              <a:t>软件项目管理</a:t>
            </a:r>
            <a:r>
              <a:rPr lang="en-US" altLang="zh-CN" sz="2400" dirty="0"/>
              <a:t>》</a:t>
            </a:r>
            <a:r>
              <a:rPr lang="zh-CN" altLang="en-US" sz="2400" dirty="0"/>
              <a:t>第五版</a:t>
            </a:r>
            <a:endParaRPr lang="en-US" altLang="zh-CN" sz="2400" dirty="0"/>
          </a:p>
          <a:p>
            <a:r>
              <a:rPr lang="en-US" altLang="zh-CN" sz="2400" dirty="0"/>
              <a:t>《</a:t>
            </a:r>
            <a:r>
              <a:rPr lang="zh-CN" altLang="en-US" sz="2400" dirty="0"/>
              <a:t>软件需求</a:t>
            </a:r>
            <a:r>
              <a:rPr lang="en-US" altLang="zh-CN" sz="2400" dirty="0"/>
              <a:t>》</a:t>
            </a:r>
            <a:r>
              <a:rPr lang="zh-CN" altLang="en-US" sz="2400" dirty="0"/>
              <a:t>第三版</a:t>
            </a:r>
          </a:p>
        </p:txBody>
      </p:sp>
    </p:spTree>
    <p:extLst>
      <p:ext uri="{BB962C8B-B14F-4D97-AF65-F5344CB8AC3E}">
        <p14:creationId xmlns:p14="http://schemas.microsoft.com/office/powerpoint/2010/main" val="2898680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76B4D0-F65E-47ED-A9CC-AA4C4AB27B51}"/>
              </a:ext>
            </a:extLst>
          </p:cNvPr>
          <p:cNvSpPr>
            <a:spLocks noGrp="1"/>
          </p:cNvSpPr>
          <p:nvPr>
            <p:ph type="title"/>
          </p:nvPr>
        </p:nvSpPr>
        <p:spPr/>
        <p:txBody>
          <a:bodyPr/>
          <a:lstStyle/>
          <a:p>
            <a:r>
              <a:rPr lang="zh-CN" altLang="en-US" dirty="0"/>
              <a:t>背景</a:t>
            </a:r>
          </a:p>
        </p:txBody>
      </p:sp>
      <p:sp>
        <p:nvSpPr>
          <p:cNvPr id="3" name="内容占位符 2">
            <a:extLst>
              <a:ext uri="{FF2B5EF4-FFF2-40B4-BE49-F238E27FC236}">
                <a16:creationId xmlns:a16="http://schemas.microsoft.com/office/drawing/2014/main" id="{0CF5A4A4-E699-4CA5-BF99-5011D6226D50}"/>
              </a:ext>
            </a:extLst>
          </p:cNvPr>
          <p:cNvSpPr>
            <a:spLocks noGrp="1"/>
          </p:cNvSpPr>
          <p:nvPr>
            <p:ph idx="1"/>
          </p:nvPr>
        </p:nvSpPr>
        <p:spPr/>
        <p:txBody>
          <a:bodyPr/>
          <a:lstStyle/>
          <a:p>
            <a:r>
              <a:rPr lang="zh-CN" altLang="zh-CN" sz="2400" dirty="0"/>
              <a:t>为了使学生能够获得最多的资料，使学生及时的了解世界需求工程的最新动态，以及学生和教师的有效地沟通，老师提出了这么一个设想；作为他的学生也需要一个与教师及同学之间相互交流，及获取资料的平台；还有一些同学并没有选这几门课，但是也想了解项目管理，需求工程，统一建模的相关知识，以备到时决定该选不选这门课程。通过这三方提出的需求考虑，我们构思做一个软件工程教学、学习、交流的网站。</a:t>
            </a:r>
          </a:p>
          <a:p>
            <a:endParaRPr lang="zh-CN" altLang="en-US" dirty="0"/>
          </a:p>
        </p:txBody>
      </p:sp>
    </p:spTree>
    <p:extLst>
      <p:ext uri="{BB962C8B-B14F-4D97-AF65-F5344CB8AC3E}">
        <p14:creationId xmlns:p14="http://schemas.microsoft.com/office/powerpoint/2010/main" val="32358796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3C3ED-4769-47B0-B236-4E905940C69E}"/>
              </a:ext>
            </a:extLst>
          </p:cNvPr>
          <p:cNvSpPr>
            <a:spLocks noGrp="1"/>
          </p:cNvSpPr>
          <p:nvPr>
            <p:ph type="title"/>
          </p:nvPr>
        </p:nvSpPr>
        <p:spPr/>
        <p:txBody>
          <a:bodyPr/>
          <a:lstStyle/>
          <a:p>
            <a:r>
              <a:rPr lang="zh-CN" altLang="en-US" dirty="0"/>
              <a:t>需求工程项目计划过程遇到的问题</a:t>
            </a:r>
          </a:p>
        </p:txBody>
      </p:sp>
      <p:sp>
        <p:nvSpPr>
          <p:cNvPr id="3" name="内容占位符 2">
            <a:extLst>
              <a:ext uri="{FF2B5EF4-FFF2-40B4-BE49-F238E27FC236}">
                <a16:creationId xmlns:a16="http://schemas.microsoft.com/office/drawing/2014/main" id="{D8C0D440-C119-4007-B1CB-36541250AEB3}"/>
              </a:ext>
            </a:extLst>
          </p:cNvPr>
          <p:cNvSpPr>
            <a:spLocks noGrp="1"/>
          </p:cNvSpPr>
          <p:nvPr>
            <p:ph idx="1"/>
          </p:nvPr>
        </p:nvSpPr>
        <p:spPr>
          <a:xfrm>
            <a:off x="810000" y="1837823"/>
            <a:ext cx="10554574" cy="3636511"/>
          </a:xfrm>
        </p:spPr>
        <p:txBody>
          <a:bodyPr>
            <a:normAutofit/>
          </a:bodyPr>
          <a:lstStyle/>
          <a:p>
            <a:r>
              <a:rPr lang="zh-CN" altLang="en-US" sz="2800" dirty="0"/>
              <a:t>开始完成该任务的时间过晚导致一直在赶工</a:t>
            </a:r>
            <a:endParaRPr lang="en-US" altLang="zh-CN" sz="2800" dirty="0"/>
          </a:p>
          <a:p>
            <a:r>
              <a:rPr lang="zh-CN" altLang="en-US" sz="2800" dirty="0"/>
              <a:t>人员任务分配不明确</a:t>
            </a:r>
            <a:endParaRPr lang="en-US" altLang="zh-CN" sz="2800" dirty="0"/>
          </a:p>
          <a:p>
            <a:r>
              <a:rPr lang="zh-CN" altLang="en-US" sz="2800" dirty="0"/>
              <a:t>任务安排时间过于紧密</a:t>
            </a:r>
          </a:p>
        </p:txBody>
      </p:sp>
    </p:spTree>
    <p:extLst>
      <p:ext uri="{BB962C8B-B14F-4D97-AF65-F5344CB8AC3E}">
        <p14:creationId xmlns:p14="http://schemas.microsoft.com/office/powerpoint/2010/main" val="1277590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C39133-4ECD-4B2A-8172-F0477DD36E86}"/>
              </a:ext>
            </a:extLst>
          </p:cNvPr>
          <p:cNvSpPr>
            <a:spLocks noGrp="1"/>
          </p:cNvSpPr>
          <p:nvPr>
            <p:ph type="title"/>
          </p:nvPr>
        </p:nvSpPr>
        <p:spPr/>
        <p:txBody>
          <a:bodyPr/>
          <a:lstStyle/>
          <a:p>
            <a:r>
              <a:rPr lang="zh-CN" altLang="en-US" dirty="0"/>
              <a:t>业务机遇</a:t>
            </a:r>
          </a:p>
        </p:txBody>
      </p:sp>
      <p:sp>
        <p:nvSpPr>
          <p:cNvPr id="3" name="内容占位符 2">
            <a:extLst>
              <a:ext uri="{FF2B5EF4-FFF2-40B4-BE49-F238E27FC236}">
                <a16:creationId xmlns:a16="http://schemas.microsoft.com/office/drawing/2014/main" id="{67137E26-A76B-4721-9789-F9B4E8561CC6}"/>
              </a:ext>
            </a:extLst>
          </p:cNvPr>
          <p:cNvSpPr>
            <a:spLocks noGrp="1"/>
          </p:cNvSpPr>
          <p:nvPr>
            <p:ph idx="1"/>
          </p:nvPr>
        </p:nvSpPr>
        <p:spPr>
          <a:xfrm>
            <a:off x="510802" y="2250279"/>
            <a:ext cx="10947190" cy="4234497"/>
          </a:xfrm>
        </p:spPr>
        <p:txBody>
          <a:bodyPr>
            <a:normAutofit/>
          </a:bodyPr>
          <a:lstStyle/>
          <a:p>
            <a:r>
              <a:rPr lang="en-US" altLang="zh-CN" sz="2000" dirty="0"/>
              <a:t>21</a:t>
            </a:r>
            <a:r>
              <a:rPr lang="zh-CN" altLang="zh-CN" sz="2000" dirty="0"/>
              <a:t>世纪是以网络的全面深入运用为特征的世纪。网络环境下的教育不仅是教育信息化的必然产物，也是教育改革发展的必然走向。通过因特网或其他数字化内容进行学习交流与教学的活动即网络化学习（</a:t>
            </a:r>
            <a:r>
              <a:rPr lang="en-US" altLang="zh-CN" sz="2000" dirty="0"/>
              <a:t>e-learning</a:t>
            </a:r>
            <a:r>
              <a:rPr lang="zh-CN" altLang="zh-CN" sz="2000" dirty="0"/>
              <a:t>），可以充分利用现代信息技术所提供的、具有全新沟通机制与丰富资源的学习环境，实现一种全新的学习交流方式；这种学习交流方式将改变传统教学中教师的作用和师生之间的关系，从而根本改变教学结构和教育本质</a:t>
            </a:r>
            <a:r>
              <a:rPr lang="en-US" altLang="zh-CN" sz="2000" dirty="0"/>
              <a:t>[1]</a:t>
            </a:r>
            <a:r>
              <a:rPr lang="zh-CN" altLang="zh-CN" sz="2000" dirty="0"/>
              <a:t>。美国教育部</a:t>
            </a:r>
            <a:r>
              <a:rPr lang="en-US" altLang="zh-CN" sz="2000" dirty="0"/>
              <a:t>2000</a:t>
            </a:r>
            <a:r>
              <a:rPr lang="zh-CN" altLang="zh-CN" sz="2000" dirty="0"/>
              <a:t>年</a:t>
            </a:r>
            <a:r>
              <a:rPr lang="en-US" altLang="zh-CN" sz="2000" dirty="0"/>
              <a:t>12</a:t>
            </a:r>
            <a:r>
              <a:rPr lang="zh-CN" altLang="zh-CN" sz="2000" dirty="0"/>
              <a:t>月向国会递交的</a:t>
            </a:r>
            <a:r>
              <a:rPr lang="en-US" altLang="zh-CN" sz="2000" dirty="0"/>
              <a:t>"</a:t>
            </a:r>
            <a:r>
              <a:rPr lang="zh-CN" altLang="zh-CN" sz="2000" dirty="0"/>
              <a:t>国家教育技术计划</a:t>
            </a:r>
            <a:r>
              <a:rPr lang="en-US" altLang="zh-CN" sz="2000" dirty="0"/>
              <a:t>"</a:t>
            </a:r>
            <a:r>
              <a:rPr lang="zh-CN" altLang="zh-CN" sz="2000" dirty="0"/>
              <a:t>中打算以网络化学习作为提高年青一代</a:t>
            </a:r>
            <a:r>
              <a:rPr lang="en-US" altLang="zh-CN" sz="2000" dirty="0"/>
              <a:t>"21</a:t>
            </a:r>
            <a:r>
              <a:rPr lang="zh-CN" altLang="zh-CN" sz="2000" dirty="0"/>
              <a:t>世纪能力素质</a:t>
            </a:r>
            <a:r>
              <a:rPr lang="en-US" altLang="zh-CN" sz="2000" dirty="0"/>
              <a:t>"</a:t>
            </a:r>
            <a:r>
              <a:rPr lang="zh-CN" altLang="zh-CN" sz="2000" dirty="0"/>
              <a:t>的根本措施。技术的教育应用成为教育改革和人才培养的重要途径之一。</a:t>
            </a:r>
          </a:p>
          <a:p>
            <a:r>
              <a:rPr lang="zh-CN" altLang="zh-CN" sz="2000" dirty="0"/>
              <a:t>在这一大背景下教学、学习、交流网站应运而生。超文本特性可实现对教学信息最有效的组织与管理。网络化的学习有利于充分实现交互与共享，有利于激发学生的学习兴趣和充分体现学习主体作用，有利于培养学习者的信息素养和信息能力。另一方面教师利用教学、学习、交流网站可以充分发挥网络特性，对学生，教学进行更为有效的管理，同时也有了更为便利的信息发布手段。</a:t>
            </a:r>
          </a:p>
          <a:p>
            <a:endParaRPr lang="zh-CN" altLang="en-US" dirty="0"/>
          </a:p>
        </p:txBody>
      </p:sp>
    </p:spTree>
    <p:extLst>
      <p:ext uri="{BB962C8B-B14F-4D97-AF65-F5344CB8AC3E}">
        <p14:creationId xmlns:p14="http://schemas.microsoft.com/office/powerpoint/2010/main" val="3415984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580011-AC0A-4940-8E55-503008CA30A9}"/>
              </a:ext>
            </a:extLst>
          </p:cNvPr>
          <p:cNvSpPr>
            <a:spLocks noGrp="1"/>
          </p:cNvSpPr>
          <p:nvPr>
            <p:ph type="title"/>
          </p:nvPr>
        </p:nvSpPr>
        <p:spPr/>
        <p:txBody>
          <a:bodyPr/>
          <a:lstStyle/>
          <a:p>
            <a:r>
              <a:rPr lang="zh-CN" altLang="en-US" dirty="0"/>
              <a:t>业务目标</a:t>
            </a:r>
          </a:p>
        </p:txBody>
      </p:sp>
      <p:sp>
        <p:nvSpPr>
          <p:cNvPr id="3" name="内容占位符 2">
            <a:extLst>
              <a:ext uri="{FF2B5EF4-FFF2-40B4-BE49-F238E27FC236}">
                <a16:creationId xmlns:a16="http://schemas.microsoft.com/office/drawing/2014/main" id="{4B86C69D-4AE5-469F-A2EE-0D241D2951E0}"/>
              </a:ext>
            </a:extLst>
          </p:cNvPr>
          <p:cNvSpPr>
            <a:spLocks noGrp="1"/>
          </p:cNvSpPr>
          <p:nvPr>
            <p:ph idx="1"/>
          </p:nvPr>
        </p:nvSpPr>
        <p:spPr/>
        <p:txBody>
          <a:bodyPr/>
          <a:lstStyle/>
          <a:p>
            <a:r>
              <a:rPr lang="zh-CN" altLang="zh-CN" sz="2800" dirty="0"/>
              <a:t>虽然如今有很多教学网站，但是专门针对一门新开的大学课程和一位专门的教师；又为学生之间提供交流平台的网站为数不多。这个网站作为一个开课的辅助工具，将有利于教师的教学和学生的学习；也为软件工程系列课程的成熟记录下足迹。</a:t>
            </a:r>
          </a:p>
          <a:p>
            <a:endParaRPr lang="zh-CN" altLang="en-US" dirty="0"/>
          </a:p>
        </p:txBody>
      </p:sp>
    </p:spTree>
    <p:extLst>
      <p:ext uri="{BB962C8B-B14F-4D97-AF65-F5344CB8AC3E}">
        <p14:creationId xmlns:p14="http://schemas.microsoft.com/office/powerpoint/2010/main" val="1077360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D1523D-A320-47C5-B180-A56B136A6A88}"/>
              </a:ext>
            </a:extLst>
          </p:cNvPr>
          <p:cNvSpPr>
            <a:spLocks noGrp="1"/>
          </p:cNvSpPr>
          <p:nvPr>
            <p:ph type="title"/>
          </p:nvPr>
        </p:nvSpPr>
        <p:spPr/>
        <p:txBody>
          <a:bodyPr/>
          <a:lstStyle/>
          <a:p>
            <a:r>
              <a:rPr lang="zh-CN" altLang="en-US" dirty="0"/>
              <a:t>参考资料</a:t>
            </a:r>
          </a:p>
        </p:txBody>
      </p:sp>
      <p:sp>
        <p:nvSpPr>
          <p:cNvPr id="3" name="内容占位符 2">
            <a:extLst>
              <a:ext uri="{FF2B5EF4-FFF2-40B4-BE49-F238E27FC236}">
                <a16:creationId xmlns:a16="http://schemas.microsoft.com/office/drawing/2014/main" id="{673F6DE8-556F-428D-9A9F-CF0CB68A6111}"/>
              </a:ext>
            </a:extLst>
          </p:cNvPr>
          <p:cNvSpPr>
            <a:spLocks noGrp="1"/>
          </p:cNvSpPr>
          <p:nvPr>
            <p:ph idx="1"/>
          </p:nvPr>
        </p:nvSpPr>
        <p:spPr/>
        <p:txBody>
          <a:bodyPr/>
          <a:lstStyle/>
          <a:p>
            <a:r>
              <a:rPr lang="en-US" altLang="zh-CN" sz="2400" u="sng" dirty="0"/>
              <a:t>http://bb.zucc.edu.cn</a:t>
            </a:r>
            <a:r>
              <a:rPr lang="zh-CN" altLang="en-US" sz="2400" u="sng" dirty="0"/>
              <a:t>网站</a:t>
            </a:r>
          </a:p>
          <a:p>
            <a:r>
              <a:rPr lang="en-US" altLang="zh-CN" sz="2400" u="sng" dirty="0"/>
              <a:t>C2-PRD-</a:t>
            </a:r>
            <a:r>
              <a:rPr lang="zh-CN" altLang="en-US" sz="2400" u="sng" dirty="0"/>
              <a:t>项目描述</a:t>
            </a:r>
            <a:r>
              <a:rPr lang="en-US" altLang="zh-CN" sz="2400" u="sng" dirty="0"/>
              <a:t>-2017.doc</a:t>
            </a:r>
            <a:r>
              <a:rPr lang="zh-CN" altLang="en-US" sz="2400" u="sng" dirty="0"/>
              <a:t>文档</a:t>
            </a:r>
          </a:p>
          <a:p>
            <a:r>
              <a:rPr lang="en-US" altLang="zh-CN" sz="2400" u="sng" dirty="0"/>
              <a:t>GB-T 8567-2006 </a:t>
            </a:r>
            <a:r>
              <a:rPr lang="zh-CN" altLang="en-US" sz="2400" u="sng" dirty="0"/>
              <a:t>计算机软件文档编制规范</a:t>
            </a:r>
          </a:p>
          <a:p>
            <a:endParaRPr lang="zh-CN" altLang="en-US" dirty="0"/>
          </a:p>
        </p:txBody>
      </p:sp>
    </p:spTree>
    <p:extLst>
      <p:ext uri="{BB962C8B-B14F-4D97-AF65-F5344CB8AC3E}">
        <p14:creationId xmlns:p14="http://schemas.microsoft.com/office/powerpoint/2010/main" val="3487559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754980-057B-4993-9AE7-9A61D58C7DC9}"/>
              </a:ext>
            </a:extLst>
          </p:cNvPr>
          <p:cNvSpPr>
            <a:spLocks noGrp="1"/>
          </p:cNvSpPr>
          <p:nvPr>
            <p:ph type="title"/>
          </p:nvPr>
        </p:nvSpPr>
        <p:spPr/>
        <p:txBody>
          <a:bodyPr/>
          <a:lstStyle/>
          <a:p>
            <a:r>
              <a:rPr lang="zh-CN" altLang="en-US" dirty="0"/>
              <a:t>项目概述</a:t>
            </a:r>
          </a:p>
        </p:txBody>
      </p:sp>
      <p:sp>
        <p:nvSpPr>
          <p:cNvPr id="3" name="内容占位符 2">
            <a:extLst>
              <a:ext uri="{FF2B5EF4-FFF2-40B4-BE49-F238E27FC236}">
                <a16:creationId xmlns:a16="http://schemas.microsoft.com/office/drawing/2014/main" id="{6DF3851A-2F32-43B6-B3EB-52415FE77D37}"/>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512986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12931A-D08A-44D7-AF98-EC8535286DE7}"/>
              </a:ext>
            </a:extLst>
          </p:cNvPr>
          <p:cNvSpPr>
            <a:spLocks noGrp="1"/>
          </p:cNvSpPr>
          <p:nvPr>
            <p:ph type="title"/>
          </p:nvPr>
        </p:nvSpPr>
        <p:spPr/>
        <p:txBody>
          <a:bodyPr/>
          <a:lstStyle/>
          <a:p>
            <a:r>
              <a:rPr lang="zh-CN" altLang="zh-CN" dirty="0"/>
              <a:t>项目目标</a:t>
            </a:r>
            <a:endParaRPr lang="zh-CN" altLang="en-US" dirty="0"/>
          </a:p>
        </p:txBody>
      </p:sp>
      <p:sp>
        <p:nvSpPr>
          <p:cNvPr id="3" name="内容占位符 2">
            <a:extLst>
              <a:ext uri="{FF2B5EF4-FFF2-40B4-BE49-F238E27FC236}">
                <a16:creationId xmlns:a16="http://schemas.microsoft.com/office/drawing/2014/main" id="{A453157D-14BF-4C51-8FD6-AAC7AF46D336}"/>
              </a:ext>
            </a:extLst>
          </p:cNvPr>
          <p:cNvSpPr>
            <a:spLocks noGrp="1"/>
          </p:cNvSpPr>
          <p:nvPr>
            <p:ph idx="1"/>
          </p:nvPr>
        </p:nvSpPr>
        <p:spPr/>
        <p:txBody>
          <a:bodyPr/>
          <a:lstStyle/>
          <a:p>
            <a:r>
              <a:rPr lang="zh-CN" altLang="zh-CN" sz="2800" dirty="0"/>
              <a:t>为开发一个有利于教师的教学和学生的学习的辅助网站做好需求分析工作，在项目最终期限前提交《</a:t>
            </a:r>
            <a:r>
              <a:rPr lang="en-US" altLang="zh-CN" sz="2800" dirty="0"/>
              <a:t>QA</a:t>
            </a:r>
            <a:r>
              <a:rPr lang="zh-CN" altLang="zh-CN" sz="2800" dirty="0"/>
              <a:t>计划》、《需求工程计划》、《软件需求规格说明书》、《软件需求变更文档》。</a:t>
            </a:r>
          </a:p>
          <a:p>
            <a:endParaRPr lang="zh-CN" altLang="en-US" dirty="0"/>
          </a:p>
        </p:txBody>
      </p:sp>
    </p:spTree>
    <p:extLst>
      <p:ext uri="{BB962C8B-B14F-4D97-AF65-F5344CB8AC3E}">
        <p14:creationId xmlns:p14="http://schemas.microsoft.com/office/powerpoint/2010/main" val="16057886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引用">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引用">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引用">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引用</Template>
  <TotalTime>79</TotalTime>
  <Words>2185</Words>
  <Application>Microsoft Office PowerPoint</Application>
  <PresentationFormat>宽屏</PresentationFormat>
  <Paragraphs>346</Paragraphs>
  <Slides>40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40</vt:i4>
      </vt:variant>
    </vt:vector>
  </HeadingPairs>
  <TitlesOfParts>
    <vt:vector size="47" baseType="lpstr">
      <vt:lpstr>等线</vt:lpstr>
      <vt:lpstr>宋体</vt:lpstr>
      <vt:lpstr>Calibri</vt:lpstr>
      <vt:lpstr>Century Gothic</vt:lpstr>
      <vt:lpstr>Times New Roman</vt:lpstr>
      <vt:lpstr>Wingdings 2</vt:lpstr>
      <vt:lpstr>引用</vt:lpstr>
      <vt:lpstr>需求工程项目计划 软件工程系列课程教学辅助网站  </vt:lpstr>
      <vt:lpstr>目录</vt:lpstr>
      <vt:lpstr>引言</vt:lpstr>
      <vt:lpstr>背景</vt:lpstr>
      <vt:lpstr>业务机遇</vt:lpstr>
      <vt:lpstr>业务目标</vt:lpstr>
      <vt:lpstr>参考资料</vt:lpstr>
      <vt:lpstr>项目概述</vt:lpstr>
      <vt:lpstr>项目目标</vt:lpstr>
      <vt:lpstr>工作内容</vt:lpstr>
      <vt:lpstr>项目所需软件</vt:lpstr>
      <vt:lpstr>系统运行环境</vt:lpstr>
      <vt:lpstr>人员、分工、说明</vt:lpstr>
      <vt:lpstr>人员、分工、说明——分析</vt:lpstr>
      <vt:lpstr>人员基本信息</vt:lpstr>
      <vt:lpstr>人员总成本</vt:lpstr>
      <vt:lpstr>设备成本</vt:lpstr>
      <vt:lpstr>需求获取成本</vt:lpstr>
      <vt:lpstr>项目管理计划</vt:lpstr>
      <vt:lpstr>甘特图</vt:lpstr>
      <vt:lpstr>OBS图</vt:lpstr>
      <vt:lpstr>LRC表</vt:lpstr>
      <vt:lpstr>WBS树状图</vt:lpstr>
      <vt:lpstr>每个子任务的输入和输出</vt:lpstr>
      <vt:lpstr>沟通管理计划</vt:lpstr>
      <vt:lpstr>沟通计划</vt:lpstr>
      <vt:lpstr>开发者与客户沟通计划</vt:lpstr>
      <vt:lpstr>开发者内部沟通计划</vt:lpstr>
      <vt:lpstr>过程定义和数据收集</vt:lpstr>
      <vt:lpstr>生命周期模型</vt:lpstr>
      <vt:lpstr>过程定义</vt:lpstr>
      <vt:lpstr>数据收集和分析</vt:lpstr>
      <vt:lpstr>PowerPoint 演示文稿</vt:lpstr>
      <vt:lpstr>配置系统管理指南</vt:lpstr>
      <vt:lpstr>风险计划</vt:lpstr>
      <vt:lpstr>访谈风险计划</vt:lpstr>
      <vt:lpstr>需求工程风险计划</vt:lpstr>
      <vt:lpstr>小组成员分工与评价(总分5分）</vt:lpstr>
      <vt:lpstr>参考</vt:lpstr>
      <vt:lpstr>需求工程项目计划过程遇到的问题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UML概述 </dc:title>
  <dc:creator>wn t</dc:creator>
  <cp:lastModifiedBy>wn t</cp:lastModifiedBy>
  <cp:revision>9</cp:revision>
  <dcterms:created xsi:type="dcterms:W3CDTF">2017-11-02T13:11:11Z</dcterms:created>
  <dcterms:modified xsi:type="dcterms:W3CDTF">2017-11-02T14:30:59Z</dcterms:modified>
</cp:coreProperties>
</file>