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75" r:id="rId3"/>
    <p:sldId id="273" r:id="rId4"/>
    <p:sldId id="260" r:id="rId5"/>
    <p:sldId id="261" r:id="rId6"/>
    <p:sldId id="257" r:id="rId7"/>
    <p:sldId id="258" r:id="rId8"/>
    <p:sldId id="259" r:id="rId9"/>
    <p:sldId id="277" r:id="rId10"/>
    <p:sldId id="262" r:id="rId11"/>
    <p:sldId id="263" r:id="rId12"/>
    <p:sldId id="264" r:id="rId13"/>
    <p:sldId id="265" r:id="rId14"/>
    <p:sldId id="266" r:id="rId15"/>
    <p:sldId id="267" r:id="rId16"/>
    <p:sldId id="278" r:id="rId17"/>
    <p:sldId id="279" r:id="rId18"/>
    <p:sldId id="280" r:id="rId19"/>
    <p:sldId id="281" r:id="rId20"/>
    <p:sldId id="282" r:id="rId21"/>
    <p:sldId id="268" r:id="rId22"/>
    <p:sldId id="269" r:id="rId23"/>
    <p:sldId id="276" r:id="rId24"/>
    <p:sldId id="270" r:id="rId25"/>
    <p:sldId id="271" r:id="rId26"/>
    <p:sldId id="274" r:id="rId27"/>
    <p:sldId id="272" r:id="rId28"/>
    <p:sldId id="286"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0" autoAdjust="0"/>
    <p:restoredTop sz="86452" autoAdjust="0"/>
  </p:normalViewPr>
  <p:slideViewPr>
    <p:cSldViewPr snapToGrid="0">
      <p:cViewPr varScale="1">
        <p:scale>
          <a:sx n="74" d="100"/>
          <a:sy n="74" d="100"/>
        </p:scale>
        <p:origin x="778" y="77"/>
      </p:cViewPr>
      <p:guideLst/>
    </p:cSldViewPr>
  </p:slideViewPr>
  <p:outlineViewPr>
    <p:cViewPr>
      <p:scale>
        <a:sx n="33" d="100"/>
        <a:sy n="33" d="100"/>
      </p:scale>
      <p:origin x="0" y="-184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71959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62012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47568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835046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554279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54688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416785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28692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11749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03975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24461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325902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71F0B48-F53C-40B1-B5C5-25DD89E7CD34}" type="datetimeFigureOut">
              <a:rPr lang="zh-CN" altLang="en-US" smtClean="0"/>
              <a:t>2017/11/2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183471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371F0B48-F53C-40B1-B5C5-25DD89E7CD34}" type="datetimeFigureOut">
              <a:rPr lang="zh-CN" altLang="en-US" smtClean="0"/>
              <a:t>2017/11/2</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21680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71F0B48-F53C-40B1-B5C5-25DD89E7CD34}" type="datetimeFigureOut">
              <a:rPr lang="zh-CN" altLang="en-US" smtClean="0"/>
              <a:t>2017/11/2</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2F5E065-6231-4B5A-8F3F-BE59FA1930EB}" type="slidenum">
              <a:rPr lang="zh-CN" altLang="en-US" smtClean="0"/>
              <a:t>‹#›</a:t>
            </a:fld>
            <a:endParaRPr lang="zh-CN" altLang="en-US"/>
          </a:p>
        </p:txBody>
      </p:sp>
    </p:spTree>
    <p:extLst>
      <p:ext uri="{BB962C8B-B14F-4D97-AF65-F5344CB8AC3E}">
        <p14:creationId xmlns:p14="http://schemas.microsoft.com/office/powerpoint/2010/main" val="9124464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39118;&#38505;&#20998;&#26512;&#19982;&#24212;&#23545;.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27807;&#36890;&#35745;&#21010;.xls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WBS&#26641;&#29366;&#22270;2.jpg" TargetMode="External"/><Relationship Id="rId2" Type="http://schemas.openxmlformats.org/officeDocument/2006/relationships/hyperlink" Target="WBS&#26641;&#29366;&#22270;1.p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LRC&#32447;&#24615;&#36131;&#20219;&#34920;.xls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29976;&#29305;&#22270;.mp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CBC26-BCC2-4455-AAF6-E0DADAD90334}"/>
              </a:ext>
            </a:extLst>
          </p:cNvPr>
          <p:cNvSpPr>
            <a:spLocks noGrp="1"/>
          </p:cNvSpPr>
          <p:nvPr>
            <p:ph type="ctrTitle"/>
          </p:nvPr>
        </p:nvSpPr>
        <p:spPr>
          <a:xfrm>
            <a:off x="710763" y="864973"/>
            <a:ext cx="10572000" cy="2971051"/>
          </a:xfrm>
        </p:spPr>
        <p:txBody>
          <a:bodyPr/>
          <a:lstStyle/>
          <a:p>
            <a:pPr algn="ctr"/>
            <a:r>
              <a:rPr lang="zh-CN" altLang="en-US" sz="9600" dirty="0"/>
              <a:t>总体项目计划</a:t>
            </a:r>
            <a:br>
              <a:rPr lang="en-US" altLang="zh-CN" sz="9600" dirty="0"/>
            </a:br>
            <a:r>
              <a:rPr lang="zh-CN" altLang="zh-CN" sz="3200" dirty="0"/>
              <a:t>软件工程系列课程教学辅助网站</a:t>
            </a:r>
            <a:r>
              <a:rPr lang="en-US" altLang="zh-CN" dirty="0"/>
              <a:t>	</a:t>
            </a:r>
            <a:endParaRPr lang="zh-CN" altLang="en-US" dirty="0"/>
          </a:p>
        </p:txBody>
      </p:sp>
      <p:sp>
        <p:nvSpPr>
          <p:cNvPr id="3" name="副标题 2">
            <a:extLst>
              <a:ext uri="{FF2B5EF4-FFF2-40B4-BE49-F238E27FC236}">
                <a16:creationId xmlns:a16="http://schemas.microsoft.com/office/drawing/2014/main" id="{F79290E5-D6EA-4C55-91E4-864E78CD1D53}"/>
              </a:ext>
            </a:extLst>
          </p:cNvPr>
          <p:cNvSpPr>
            <a:spLocks noGrp="1"/>
          </p:cNvSpPr>
          <p:nvPr>
            <p:ph type="subTitle" idx="1"/>
          </p:nvPr>
        </p:nvSpPr>
        <p:spPr>
          <a:xfrm>
            <a:off x="2573080" y="5220586"/>
            <a:ext cx="6847366" cy="1267552"/>
          </a:xfrm>
        </p:spPr>
        <p:txBody>
          <a:bodyPr>
            <a:normAutofit/>
          </a:bodyPr>
          <a:lstStyle/>
          <a:p>
            <a:pPr algn="ctr"/>
            <a:r>
              <a:rPr lang="zh-CN" altLang="en-US" sz="2000" dirty="0">
                <a:latin typeface="+mn-ea"/>
              </a:rPr>
              <a:t>小组：</a:t>
            </a:r>
            <a:r>
              <a:rPr lang="en-US" altLang="zh-CN" sz="2000" dirty="0">
                <a:latin typeface="+mn-ea"/>
              </a:rPr>
              <a:t>PRD-G24</a:t>
            </a:r>
          </a:p>
          <a:p>
            <a:pPr algn="ctr"/>
            <a:r>
              <a:rPr lang="zh-CN" altLang="en-US" sz="2000" dirty="0">
                <a:latin typeface="+mn-ea"/>
              </a:rPr>
              <a:t>小组成员：童威男（组长）、黄栋材、冯涛、徐鹏、陈泓见</a:t>
            </a:r>
            <a:endParaRPr lang="en-US" altLang="zh-CN" sz="2000" dirty="0">
              <a:latin typeface="+mn-ea"/>
            </a:endParaRPr>
          </a:p>
          <a:p>
            <a:pPr algn="ctr"/>
            <a:endParaRPr lang="zh-CN" altLang="en-US" dirty="0"/>
          </a:p>
        </p:txBody>
      </p:sp>
      <p:pic>
        <p:nvPicPr>
          <p:cNvPr id="2050" name="Picture 2" descr="C:\Users\Administrator\Desktop\d\软件需求分析\logoG24_副本.png"/>
          <p:cNvPicPr>
            <a:picLocks noChangeAspect="1" noChangeArrowheads="1"/>
          </p:cNvPicPr>
          <p:nvPr/>
        </p:nvPicPr>
        <p:blipFill>
          <a:blip r:embed="rId2"/>
          <a:srcRect/>
          <a:stretch>
            <a:fillRect/>
          </a:stretch>
        </p:blipFill>
        <p:spPr bwMode="auto">
          <a:xfrm>
            <a:off x="10575582" y="1"/>
            <a:ext cx="1616418" cy="1729945"/>
          </a:xfrm>
          <a:prstGeom prst="rect">
            <a:avLst/>
          </a:prstGeom>
          <a:noFill/>
        </p:spPr>
      </p:pic>
    </p:spTree>
    <p:extLst>
      <p:ext uri="{BB962C8B-B14F-4D97-AF65-F5344CB8AC3E}">
        <p14:creationId xmlns:p14="http://schemas.microsoft.com/office/powerpoint/2010/main" val="1806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参考资料</a:t>
            </a:r>
          </a:p>
        </p:txBody>
      </p:sp>
      <p:sp>
        <p:nvSpPr>
          <p:cNvPr id="3" name="内容占位符 2"/>
          <p:cNvSpPr>
            <a:spLocks noGrp="1"/>
          </p:cNvSpPr>
          <p:nvPr>
            <p:ph idx="1"/>
          </p:nvPr>
        </p:nvSpPr>
        <p:spPr>
          <a:xfrm>
            <a:off x="652458" y="1702741"/>
            <a:ext cx="10554574" cy="3636511"/>
          </a:xfrm>
        </p:spPr>
        <p:txBody>
          <a:bodyPr/>
          <a:lstStyle/>
          <a:p>
            <a:r>
              <a:rPr lang="en-US" altLang="zh-CN" sz="2400" u="sng" dirty="0"/>
              <a:t>http://bb.zucc.edu.cn</a:t>
            </a:r>
            <a:r>
              <a:rPr lang="zh-CN" altLang="en-US" sz="2400" u="sng" dirty="0"/>
              <a:t>网站</a:t>
            </a:r>
          </a:p>
          <a:p>
            <a:r>
              <a:rPr lang="en-US" altLang="zh-CN" sz="2400" u="sng" dirty="0"/>
              <a:t>C2-PRD-</a:t>
            </a:r>
            <a:r>
              <a:rPr lang="zh-CN" altLang="en-US" sz="2400" u="sng" dirty="0"/>
              <a:t>项目描述</a:t>
            </a:r>
            <a:r>
              <a:rPr lang="en-US" altLang="zh-CN" sz="2400" u="sng" dirty="0"/>
              <a:t>-2017.doc</a:t>
            </a:r>
            <a:r>
              <a:rPr lang="zh-CN" altLang="en-US" sz="2400" u="sng" dirty="0"/>
              <a:t>文档</a:t>
            </a:r>
          </a:p>
          <a:p>
            <a:r>
              <a:rPr lang="en-US" altLang="zh-CN" sz="2400" u="sng" dirty="0"/>
              <a:t>GB-T 8567-2006 </a:t>
            </a:r>
            <a:r>
              <a:rPr lang="zh-CN" altLang="en-US" sz="2400" u="sng" dirty="0"/>
              <a:t>计算机软件文档编制规范</a:t>
            </a:r>
          </a:p>
          <a:p>
            <a:pPr marL="0" indent="0">
              <a:buNone/>
            </a:pPr>
            <a:endParaRPr lang="zh-CN" altLang="en-US" dirty="0"/>
          </a:p>
        </p:txBody>
      </p:sp>
    </p:spTree>
    <p:extLst>
      <p:ext uri="{BB962C8B-B14F-4D97-AF65-F5344CB8AC3E}">
        <p14:creationId xmlns:p14="http://schemas.microsoft.com/office/powerpoint/2010/main" val="281582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项目概述</a:t>
            </a:r>
            <a:r>
              <a:rPr lang="en-US" altLang="zh-CN" dirty="0"/>
              <a:t>(</a:t>
            </a:r>
            <a:r>
              <a:rPr lang="zh-CN" altLang="en-US" dirty="0"/>
              <a:t>子目录</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sz="3200" dirty="0"/>
              <a:t>项目目的</a:t>
            </a:r>
          </a:p>
          <a:p>
            <a:r>
              <a:rPr lang="zh-CN" altLang="en-US" sz="3200" dirty="0"/>
              <a:t>项目所需软件</a:t>
            </a:r>
          </a:p>
          <a:p>
            <a:r>
              <a:rPr lang="zh-CN" altLang="en-US" sz="3200" dirty="0"/>
              <a:t>系统运行环境</a:t>
            </a:r>
          </a:p>
          <a:p>
            <a:r>
              <a:rPr lang="zh-CN" altLang="en-US" sz="3200" dirty="0"/>
              <a:t>人员、分工、说明</a:t>
            </a:r>
          </a:p>
        </p:txBody>
      </p:sp>
    </p:spTree>
    <p:extLst>
      <p:ext uri="{BB962C8B-B14F-4D97-AF65-F5344CB8AC3E}">
        <p14:creationId xmlns:p14="http://schemas.microsoft.com/office/powerpoint/2010/main" val="180908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项目目的</a:t>
            </a:r>
          </a:p>
        </p:txBody>
      </p:sp>
      <p:sp>
        <p:nvSpPr>
          <p:cNvPr id="3" name="内容占位符 2"/>
          <p:cNvSpPr>
            <a:spLocks noGrp="1"/>
          </p:cNvSpPr>
          <p:nvPr>
            <p:ph idx="1"/>
          </p:nvPr>
        </p:nvSpPr>
        <p:spPr/>
        <p:txBody>
          <a:bodyPr/>
          <a:lstStyle/>
          <a:p>
            <a:r>
              <a:rPr lang="zh-CN" altLang="zh-CN" sz="2800" dirty="0"/>
              <a:t>开发一个有利于教师的教学和学生的学习的辅助网站；也为软件工程系列课程的成熟记录下足迹。</a:t>
            </a:r>
          </a:p>
          <a:p>
            <a:endParaRPr lang="zh-CN" altLang="en-US" dirty="0"/>
          </a:p>
        </p:txBody>
      </p:sp>
    </p:spTree>
    <p:extLst>
      <p:ext uri="{BB962C8B-B14F-4D97-AF65-F5344CB8AC3E}">
        <p14:creationId xmlns:p14="http://schemas.microsoft.com/office/powerpoint/2010/main" val="252339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项目所需软件</a:t>
            </a:r>
          </a:p>
        </p:txBody>
      </p:sp>
      <p:sp>
        <p:nvSpPr>
          <p:cNvPr id="3" name="内容占位符 2"/>
          <p:cNvSpPr>
            <a:spLocks noGrp="1"/>
          </p:cNvSpPr>
          <p:nvPr>
            <p:ph idx="1"/>
          </p:nvPr>
        </p:nvSpPr>
        <p:spPr/>
        <p:txBody>
          <a:bodyPr/>
          <a:lstStyle/>
          <a:p>
            <a:r>
              <a:rPr lang="en-US" altLang="zh-CN" sz="2400" dirty="0"/>
              <a:t>IBM Rational Rose</a:t>
            </a:r>
            <a:r>
              <a:rPr lang="zh-CN" altLang="zh-CN" sz="2400" dirty="0"/>
              <a:t>——</a:t>
            </a:r>
            <a:r>
              <a:rPr lang="en-US" altLang="zh-CN" sz="2400" dirty="0"/>
              <a:t>UML</a:t>
            </a:r>
            <a:r>
              <a:rPr lang="zh-CN" altLang="zh-CN" sz="2400" dirty="0"/>
              <a:t>分析与建模工具</a:t>
            </a:r>
          </a:p>
          <a:p>
            <a:r>
              <a:rPr lang="en-US" altLang="zh-CN" sz="2400" dirty="0"/>
              <a:t>IBM Rational DOORS Next Generation</a:t>
            </a:r>
            <a:r>
              <a:rPr lang="zh-CN" altLang="zh-CN" sz="2400" dirty="0"/>
              <a:t>——软件需求管理工具</a:t>
            </a:r>
          </a:p>
          <a:p>
            <a:r>
              <a:rPr lang="en-US" altLang="zh-CN" sz="2400" dirty="0"/>
              <a:t>Microsoft Project</a:t>
            </a:r>
            <a:r>
              <a:rPr lang="zh-CN" altLang="zh-CN" sz="2400" dirty="0"/>
              <a:t>——项目管理工具</a:t>
            </a:r>
          </a:p>
          <a:p>
            <a:r>
              <a:rPr lang="en-US" altLang="zh-CN" sz="2400" dirty="0"/>
              <a:t>Microsoft Office</a:t>
            </a:r>
            <a:r>
              <a:rPr lang="zh-CN" altLang="zh-CN" sz="2400" dirty="0"/>
              <a:t>——文档编写工具</a:t>
            </a:r>
          </a:p>
          <a:p>
            <a:r>
              <a:rPr lang="en-US" altLang="zh-CN" sz="2400" dirty="0" err="1"/>
              <a:t>Git</a:t>
            </a:r>
            <a:r>
              <a:rPr lang="zh-CN" altLang="zh-CN" sz="2400" dirty="0"/>
              <a:t>——配置管理工具</a:t>
            </a:r>
          </a:p>
          <a:p>
            <a:r>
              <a:rPr lang="en-US" altLang="zh-CN" sz="2400" dirty="0" err="1"/>
              <a:t>Axure</a:t>
            </a:r>
            <a:r>
              <a:rPr lang="en-US" altLang="zh-CN" sz="2400" dirty="0"/>
              <a:t> RP</a:t>
            </a:r>
            <a:r>
              <a:rPr lang="zh-CN" altLang="zh-CN" sz="2400" dirty="0"/>
              <a:t>——交互概念原型设计工具</a:t>
            </a:r>
          </a:p>
          <a:p>
            <a:endParaRPr lang="zh-CN" altLang="en-US" dirty="0"/>
          </a:p>
        </p:txBody>
      </p:sp>
    </p:spTree>
    <p:extLst>
      <p:ext uri="{BB962C8B-B14F-4D97-AF65-F5344CB8AC3E}">
        <p14:creationId xmlns:p14="http://schemas.microsoft.com/office/powerpoint/2010/main" val="390338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系统运行环境</a:t>
            </a:r>
          </a:p>
        </p:txBody>
      </p:sp>
      <p:sp>
        <p:nvSpPr>
          <p:cNvPr id="3" name="内容占位符 2"/>
          <p:cNvSpPr>
            <a:spLocks noGrp="1"/>
          </p:cNvSpPr>
          <p:nvPr>
            <p:ph idx="1"/>
          </p:nvPr>
        </p:nvSpPr>
        <p:spPr>
          <a:xfrm>
            <a:off x="810000" y="1920950"/>
            <a:ext cx="10554574" cy="3636511"/>
          </a:xfrm>
        </p:spPr>
        <p:txBody>
          <a:bodyPr>
            <a:normAutofit/>
          </a:bodyPr>
          <a:lstStyle/>
          <a:p>
            <a:r>
              <a:rPr lang="zh-CN" altLang="zh-CN" sz="2800" dirty="0"/>
              <a:t>本网站要求提供对外服务的能力</a:t>
            </a:r>
            <a:r>
              <a:rPr lang="en-US" altLang="zh-CN" sz="2800" dirty="0"/>
              <a:t>,</a:t>
            </a:r>
            <a:r>
              <a:rPr lang="zh-CN" altLang="zh-CN" sz="2800" dirty="0"/>
              <a:t>保证至少</a:t>
            </a:r>
            <a:r>
              <a:rPr lang="en-US" altLang="zh-CN" sz="2800" dirty="0"/>
              <a:t>300</a:t>
            </a:r>
            <a:r>
              <a:rPr lang="zh-CN" altLang="zh-CN" sz="2800" dirty="0"/>
              <a:t>名同学上课辅助服务的要求</a:t>
            </a:r>
            <a:r>
              <a:rPr lang="en-US" altLang="zh-CN" sz="2800" dirty="0"/>
              <a:t>.</a:t>
            </a:r>
            <a:r>
              <a:rPr lang="zh-CN" altLang="zh-CN" sz="2800" dirty="0"/>
              <a:t>包括数据存储能力</a:t>
            </a:r>
            <a:r>
              <a:rPr lang="en-US" altLang="zh-CN" sz="2800" dirty="0"/>
              <a:t>,</a:t>
            </a:r>
            <a:r>
              <a:rPr lang="zh-CN" altLang="zh-CN" sz="2800" dirty="0"/>
              <a:t>网络服务吞吐能力</a:t>
            </a:r>
            <a:r>
              <a:rPr lang="en-US" altLang="zh-CN" sz="2800" dirty="0"/>
              <a:t>,</a:t>
            </a:r>
            <a:r>
              <a:rPr lang="zh-CN" altLang="zh-CN" sz="2800" dirty="0"/>
              <a:t>数据安全特性等</a:t>
            </a:r>
            <a:r>
              <a:rPr lang="en-US" altLang="zh-CN" sz="2800" dirty="0"/>
              <a:t>.</a:t>
            </a:r>
            <a:endParaRPr lang="zh-CN" altLang="zh-CN" sz="2800" dirty="0"/>
          </a:p>
          <a:p>
            <a:r>
              <a:rPr lang="zh-CN" altLang="zh-CN" sz="2800" dirty="0"/>
              <a:t>服务器运行在</a:t>
            </a:r>
            <a:r>
              <a:rPr lang="en-US" altLang="zh-CN" sz="2800" dirty="0"/>
              <a:t>windows</a:t>
            </a:r>
            <a:endParaRPr lang="zh-CN" altLang="zh-CN" sz="2800" dirty="0"/>
          </a:p>
          <a:p>
            <a:r>
              <a:rPr lang="zh-CN" altLang="zh-CN" sz="2800" dirty="0"/>
              <a:t>开发平台</a:t>
            </a:r>
            <a:r>
              <a:rPr lang="en-US" altLang="zh-CN" sz="2800" dirty="0"/>
              <a:t>IIS.NET</a:t>
            </a:r>
            <a:endParaRPr lang="zh-CN" altLang="zh-CN" sz="2800" dirty="0"/>
          </a:p>
        </p:txBody>
      </p:sp>
    </p:spTree>
    <p:extLst>
      <p:ext uri="{BB962C8B-B14F-4D97-AF65-F5344CB8AC3E}">
        <p14:creationId xmlns:p14="http://schemas.microsoft.com/office/powerpoint/2010/main" val="635723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人员、分工、说明</a:t>
            </a:r>
          </a:p>
        </p:txBody>
      </p:sp>
      <p:graphicFrame>
        <p:nvGraphicFramePr>
          <p:cNvPr id="4" name="表格 3">
            <a:extLst>
              <a:ext uri="{FF2B5EF4-FFF2-40B4-BE49-F238E27FC236}">
                <a16:creationId xmlns:a16="http://schemas.microsoft.com/office/drawing/2014/main" id="{17E30CC4-0765-43A7-BD72-D332AAC9D483}"/>
              </a:ext>
            </a:extLst>
          </p:cNvPr>
          <p:cNvGraphicFramePr>
            <a:graphicFrameLocks noGrp="1"/>
          </p:cNvGraphicFramePr>
          <p:nvPr>
            <p:extLst>
              <p:ext uri="{D42A27DB-BD31-4B8C-83A1-F6EECF244321}">
                <p14:modId xmlns:p14="http://schemas.microsoft.com/office/powerpoint/2010/main" val="3325075597"/>
              </p:ext>
            </p:extLst>
          </p:nvPr>
        </p:nvGraphicFramePr>
        <p:xfrm>
          <a:off x="675409" y="2306782"/>
          <a:ext cx="10678392" cy="3923912"/>
        </p:xfrm>
        <a:graphic>
          <a:graphicData uri="http://schemas.openxmlformats.org/drawingml/2006/table">
            <a:tbl>
              <a:tblPr firstRow="1" firstCol="1" bandRow="1">
                <a:tableStyleId>{5C22544A-7EE6-4342-B048-85BDC9FD1C3A}</a:tableStyleId>
              </a:tblPr>
              <a:tblGrid>
                <a:gridCol w="5339196">
                  <a:extLst>
                    <a:ext uri="{9D8B030D-6E8A-4147-A177-3AD203B41FA5}">
                      <a16:colId xmlns:a16="http://schemas.microsoft.com/office/drawing/2014/main" val="1006740294"/>
                    </a:ext>
                  </a:extLst>
                </a:gridCol>
                <a:gridCol w="5339196">
                  <a:extLst>
                    <a:ext uri="{9D8B030D-6E8A-4147-A177-3AD203B41FA5}">
                      <a16:colId xmlns:a16="http://schemas.microsoft.com/office/drawing/2014/main" val="3920299134"/>
                    </a:ext>
                  </a:extLst>
                </a:gridCol>
              </a:tblGrid>
              <a:tr h="490489">
                <a:tc>
                  <a:txBody>
                    <a:bodyPr/>
                    <a:lstStyle/>
                    <a:p>
                      <a:pPr>
                        <a:lnSpc>
                          <a:spcPct val="125000"/>
                        </a:lnSpc>
                        <a:spcAft>
                          <a:spcPts val="0"/>
                        </a:spcAft>
                      </a:pPr>
                      <a:r>
                        <a:rPr lang="zh-CN" sz="2400" cap="all" dirty="0">
                          <a:effectLst/>
                        </a:rPr>
                        <a:t>名称</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cap="all">
                          <a:effectLst/>
                        </a:rPr>
                        <a:t>角色</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080533"/>
                  </a:ext>
                </a:extLst>
              </a:tr>
              <a:tr h="490489">
                <a:tc>
                  <a:txBody>
                    <a:bodyPr/>
                    <a:lstStyle/>
                    <a:p>
                      <a:pPr>
                        <a:lnSpc>
                          <a:spcPct val="125000"/>
                        </a:lnSpc>
                        <a:spcAft>
                          <a:spcPts val="0"/>
                        </a:spcAft>
                      </a:pPr>
                      <a:r>
                        <a:rPr lang="zh-CN" sz="2400" cap="all" dirty="0">
                          <a:effectLst/>
                        </a:rPr>
                        <a:t>童威男</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组长</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8859434"/>
                  </a:ext>
                </a:extLst>
              </a:tr>
              <a:tr h="490489">
                <a:tc>
                  <a:txBody>
                    <a:bodyPr/>
                    <a:lstStyle/>
                    <a:p>
                      <a:pPr>
                        <a:lnSpc>
                          <a:spcPct val="125000"/>
                        </a:lnSpc>
                        <a:spcAft>
                          <a:spcPts val="0"/>
                        </a:spcAft>
                      </a:pPr>
                      <a:r>
                        <a:rPr lang="zh-CN" sz="2400" cap="all" dirty="0">
                          <a:effectLst/>
                        </a:rPr>
                        <a:t>黄栋材</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737916"/>
                  </a:ext>
                </a:extLst>
              </a:tr>
              <a:tr h="490489">
                <a:tc>
                  <a:txBody>
                    <a:bodyPr/>
                    <a:lstStyle/>
                    <a:p>
                      <a:pPr>
                        <a:lnSpc>
                          <a:spcPct val="125000"/>
                        </a:lnSpc>
                        <a:spcAft>
                          <a:spcPts val="0"/>
                        </a:spcAft>
                      </a:pPr>
                      <a:r>
                        <a:rPr lang="zh-CN" sz="2400" cap="all">
                          <a:effectLst/>
                        </a:rPr>
                        <a:t>徐鹏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1940344"/>
                  </a:ext>
                </a:extLst>
              </a:tr>
              <a:tr h="490489">
                <a:tc>
                  <a:txBody>
                    <a:bodyPr/>
                    <a:lstStyle/>
                    <a:p>
                      <a:pPr>
                        <a:lnSpc>
                          <a:spcPct val="125000"/>
                        </a:lnSpc>
                        <a:spcAft>
                          <a:spcPts val="0"/>
                        </a:spcAft>
                      </a:pPr>
                      <a:r>
                        <a:rPr lang="zh-CN" sz="2400" cap="all">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8631962"/>
                  </a:ext>
                </a:extLst>
              </a:tr>
              <a:tr h="490489">
                <a:tc>
                  <a:txBody>
                    <a:bodyPr/>
                    <a:lstStyle/>
                    <a:p>
                      <a:pPr>
                        <a:lnSpc>
                          <a:spcPct val="125000"/>
                        </a:lnSpc>
                        <a:spcAft>
                          <a:spcPts val="0"/>
                        </a:spcAft>
                      </a:pPr>
                      <a:r>
                        <a:rPr lang="zh-CN" sz="2400" cap="all">
                          <a:effectLst/>
                        </a:rPr>
                        <a:t>陈泓见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组员</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0483720"/>
                  </a:ext>
                </a:extLst>
              </a:tr>
              <a:tr h="490489">
                <a:tc>
                  <a:txBody>
                    <a:bodyPr/>
                    <a:lstStyle/>
                    <a:p>
                      <a:pPr>
                        <a:lnSpc>
                          <a:spcPct val="125000"/>
                        </a:lnSpc>
                        <a:spcAft>
                          <a:spcPts val="0"/>
                        </a:spcAft>
                      </a:pPr>
                      <a:r>
                        <a:rPr lang="zh-CN" sz="2400" cap="all" dirty="0">
                          <a:effectLst/>
                        </a:rPr>
                        <a:t>侯宏</a:t>
                      </a:r>
                      <a:r>
                        <a:rPr lang="zh-CN" altLang="en-US" sz="2400" cap="all" dirty="0">
                          <a:effectLst/>
                        </a:rPr>
                        <a:t>仑</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a:effectLst/>
                        </a:rPr>
                        <a:t>项目下达人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0629014"/>
                  </a:ext>
                </a:extLst>
              </a:tr>
              <a:tr h="490489">
                <a:tc>
                  <a:txBody>
                    <a:bodyPr/>
                    <a:lstStyle/>
                    <a:p>
                      <a:pPr>
                        <a:lnSpc>
                          <a:spcPct val="125000"/>
                        </a:lnSpc>
                        <a:spcAft>
                          <a:spcPts val="0"/>
                        </a:spcAft>
                      </a:pPr>
                      <a:r>
                        <a:rPr lang="zh-CN" sz="2400" cap="all">
                          <a:effectLst/>
                        </a:rPr>
                        <a:t>杨枨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400" dirty="0">
                          <a:effectLst/>
                        </a:rPr>
                        <a:t>客户代表</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4308235"/>
                  </a:ext>
                </a:extLst>
              </a:tr>
            </a:tbl>
          </a:graphicData>
        </a:graphic>
      </p:graphicFrame>
    </p:spTree>
    <p:extLst>
      <p:ext uri="{BB962C8B-B14F-4D97-AF65-F5344CB8AC3E}">
        <p14:creationId xmlns:p14="http://schemas.microsoft.com/office/powerpoint/2010/main" val="15146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C1B4A-649F-4A63-9C80-A728B950FDCB}"/>
              </a:ext>
            </a:extLst>
          </p:cNvPr>
          <p:cNvSpPr>
            <a:spLocks noGrp="1"/>
          </p:cNvSpPr>
          <p:nvPr>
            <p:ph type="title"/>
          </p:nvPr>
        </p:nvSpPr>
        <p:spPr/>
        <p:txBody>
          <a:bodyPr/>
          <a:lstStyle/>
          <a:p>
            <a:r>
              <a:rPr lang="zh-CN" altLang="en-US" dirty="0"/>
              <a:t>人员、分工、说明</a:t>
            </a:r>
            <a:r>
              <a:rPr lang="en-US" altLang="zh-CN" dirty="0"/>
              <a:t>——</a:t>
            </a:r>
            <a:r>
              <a:rPr lang="zh-CN" altLang="zh-CN" dirty="0"/>
              <a:t>分析</a:t>
            </a:r>
            <a:endParaRPr lang="zh-CN" altLang="en-US" dirty="0"/>
          </a:p>
        </p:txBody>
      </p:sp>
      <p:sp>
        <p:nvSpPr>
          <p:cNvPr id="3" name="内容占位符 2">
            <a:extLst>
              <a:ext uri="{FF2B5EF4-FFF2-40B4-BE49-F238E27FC236}">
                <a16:creationId xmlns:a16="http://schemas.microsoft.com/office/drawing/2014/main" id="{1885CC6A-D16E-49E5-B312-CE0D3EE73170}"/>
              </a:ext>
            </a:extLst>
          </p:cNvPr>
          <p:cNvSpPr>
            <a:spLocks noGrp="1"/>
          </p:cNvSpPr>
          <p:nvPr>
            <p:ph idx="1"/>
          </p:nvPr>
        </p:nvSpPr>
        <p:spPr>
          <a:xfrm>
            <a:off x="810000" y="2409323"/>
            <a:ext cx="10554574" cy="3636511"/>
          </a:xfrm>
        </p:spPr>
        <p:txBody>
          <a:bodyPr>
            <a:normAutofit lnSpcReduction="10000"/>
          </a:bodyPr>
          <a:lstStyle/>
          <a:p>
            <a:pPr lvl="0"/>
            <a:r>
              <a:rPr lang="zh-CN" altLang="zh-CN" sz="2400" dirty="0"/>
              <a:t>客户代表向我们提出需求，如果需求合理，我们应该满足他们。他们影响着这个项目的进展，同时决定了这个项目是否成功。他们也对这个项目很有兴趣想清楚开发的进度和内容。</a:t>
            </a:r>
          </a:p>
          <a:p>
            <a:pPr lvl="0"/>
            <a:r>
              <a:rPr lang="zh-CN" altLang="zh-CN" sz="2400" dirty="0"/>
              <a:t>项目下达人是批准、监督项目实施的人，他们需要知道我们项目开展得如何，有没有出现偏差，困难的地方，如果我们拟出一个计划，需要经过下达人的批准才能执行同时他还要知道项目每个阶段的成果。</a:t>
            </a:r>
          </a:p>
          <a:p>
            <a:r>
              <a:rPr lang="zh-CN" altLang="zh-CN" sz="2400" dirty="0"/>
              <a:t>开发组员和组长负责开发产品，他们需要通力合作才能达到目标，所有的活动，进展和问题必须第一时间互相沟通，保持消息流通，这样才能避免沟通不足产生的误解和错误。</a:t>
            </a:r>
          </a:p>
          <a:p>
            <a:endParaRPr lang="zh-CN" altLang="en-US" dirty="0"/>
          </a:p>
        </p:txBody>
      </p:sp>
    </p:spTree>
    <p:extLst>
      <p:ext uri="{BB962C8B-B14F-4D97-AF65-F5344CB8AC3E}">
        <p14:creationId xmlns:p14="http://schemas.microsoft.com/office/powerpoint/2010/main" val="24516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A6BD9-1155-4361-922D-5180BC518611}"/>
              </a:ext>
            </a:extLst>
          </p:cNvPr>
          <p:cNvSpPr>
            <a:spLocks noGrp="1"/>
          </p:cNvSpPr>
          <p:nvPr>
            <p:ph type="title"/>
          </p:nvPr>
        </p:nvSpPr>
        <p:spPr/>
        <p:txBody>
          <a:bodyPr/>
          <a:lstStyle/>
          <a:p>
            <a:r>
              <a:rPr lang="zh-CN" altLang="en-US" dirty="0"/>
              <a:t>过程定义和数据收集</a:t>
            </a:r>
          </a:p>
        </p:txBody>
      </p:sp>
      <p:sp>
        <p:nvSpPr>
          <p:cNvPr id="3" name="内容占位符 2">
            <a:extLst>
              <a:ext uri="{FF2B5EF4-FFF2-40B4-BE49-F238E27FC236}">
                <a16:creationId xmlns:a16="http://schemas.microsoft.com/office/drawing/2014/main" id="{905BAEC6-D095-4E87-A736-134F2CD400E9}"/>
              </a:ext>
            </a:extLst>
          </p:cNvPr>
          <p:cNvSpPr>
            <a:spLocks noGrp="1"/>
          </p:cNvSpPr>
          <p:nvPr>
            <p:ph idx="1"/>
          </p:nvPr>
        </p:nvSpPr>
        <p:spPr>
          <a:xfrm>
            <a:off x="810000" y="1941732"/>
            <a:ext cx="10554574" cy="3636511"/>
          </a:xfrm>
        </p:spPr>
        <p:txBody>
          <a:bodyPr>
            <a:normAutofit/>
          </a:bodyPr>
          <a:lstStyle/>
          <a:p>
            <a:r>
              <a:rPr lang="zh-CN" altLang="zh-CN" sz="3200" dirty="0"/>
              <a:t>生命周期模型</a:t>
            </a:r>
            <a:endParaRPr lang="en-US" altLang="zh-CN" sz="3200" dirty="0"/>
          </a:p>
          <a:p>
            <a:r>
              <a:rPr lang="zh-CN" altLang="zh-CN" sz="3200" dirty="0"/>
              <a:t>过程定义</a:t>
            </a:r>
            <a:endParaRPr lang="en-US" altLang="zh-CN" sz="3200" dirty="0"/>
          </a:p>
          <a:p>
            <a:r>
              <a:rPr lang="zh-CN" altLang="zh-CN" sz="3200" dirty="0"/>
              <a:t>数据收集和分析</a:t>
            </a:r>
            <a:endParaRPr lang="zh-CN" altLang="en-US" sz="3200" dirty="0"/>
          </a:p>
        </p:txBody>
      </p:sp>
    </p:spTree>
    <p:extLst>
      <p:ext uri="{BB962C8B-B14F-4D97-AF65-F5344CB8AC3E}">
        <p14:creationId xmlns:p14="http://schemas.microsoft.com/office/powerpoint/2010/main" val="2268059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0D930-5289-42AF-A4EE-0C346850817D}"/>
              </a:ext>
            </a:extLst>
          </p:cNvPr>
          <p:cNvSpPr>
            <a:spLocks noGrp="1"/>
          </p:cNvSpPr>
          <p:nvPr>
            <p:ph type="title"/>
          </p:nvPr>
        </p:nvSpPr>
        <p:spPr/>
        <p:txBody>
          <a:bodyPr/>
          <a:lstStyle/>
          <a:p>
            <a:r>
              <a:rPr lang="zh-CN" altLang="zh-CN" dirty="0"/>
              <a:t>生命周期模型</a:t>
            </a:r>
            <a:endParaRPr lang="zh-CN" altLang="en-US" dirty="0"/>
          </a:p>
        </p:txBody>
      </p:sp>
      <p:sp>
        <p:nvSpPr>
          <p:cNvPr id="3" name="内容占位符 2">
            <a:extLst>
              <a:ext uri="{FF2B5EF4-FFF2-40B4-BE49-F238E27FC236}">
                <a16:creationId xmlns:a16="http://schemas.microsoft.com/office/drawing/2014/main" id="{41D6414D-8916-41FE-9F89-EC2E122517A9}"/>
              </a:ext>
            </a:extLst>
          </p:cNvPr>
          <p:cNvSpPr>
            <a:spLocks noGrp="1"/>
          </p:cNvSpPr>
          <p:nvPr>
            <p:ph idx="1"/>
          </p:nvPr>
        </p:nvSpPr>
        <p:spPr>
          <a:xfrm>
            <a:off x="810000" y="2180724"/>
            <a:ext cx="10554574" cy="3636511"/>
          </a:xfrm>
        </p:spPr>
        <p:txBody>
          <a:bodyPr/>
          <a:lstStyle/>
          <a:p>
            <a:r>
              <a:rPr lang="zh-CN" altLang="zh-CN" sz="2800" dirty="0"/>
              <a:t>选择用瀑布模型。</a:t>
            </a:r>
          </a:p>
          <a:p>
            <a:r>
              <a:rPr lang="zh-CN" altLang="zh-CN" sz="2800" dirty="0"/>
              <a:t>因为瀑布模型将软件生命周期划分为制定计划、需求分析、软件设计、程序编写、软件测试和运行维护等六个基本活动，基本符合该项目的活动。</a:t>
            </a:r>
          </a:p>
          <a:p>
            <a:endParaRPr lang="zh-CN" altLang="en-US" dirty="0"/>
          </a:p>
        </p:txBody>
      </p:sp>
    </p:spTree>
    <p:extLst>
      <p:ext uri="{BB962C8B-B14F-4D97-AF65-F5344CB8AC3E}">
        <p14:creationId xmlns:p14="http://schemas.microsoft.com/office/powerpoint/2010/main" val="415472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21862-5A3F-4E44-AF0D-7D02710F25C3}"/>
              </a:ext>
            </a:extLst>
          </p:cNvPr>
          <p:cNvSpPr>
            <a:spLocks noGrp="1"/>
          </p:cNvSpPr>
          <p:nvPr>
            <p:ph type="title"/>
          </p:nvPr>
        </p:nvSpPr>
        <p:spPr/>
        <p:txBody>
          <a:bodyPr/>
          <a:lstStyle/>
          <a:p>
            <a:r>
              <a:rPr lang="zh-CN" altLang="zh-CN" dirty="0"/>
              <a:t>过程定义</a:t>
            </a:r>
            <a:endParaRPr lang="zh-CN" altLang="en-US" dirty="0"/>
          </a:p>
        </p:txBody>
      </p:sp>
      <p:sp>
        <p:nvSpPr>
          <p:cNvPr id="3" name="内容占位符 2">
            <a:extLst>
              <a:ext uri="{FF2B5EF4-FFF2-40B4-BE49-F238E27FC236}">
                <a16:creationId xmlns:a16="http://schemas.microsoft.com/office/drawing/2014/main" id="{53EA9BBD-2753-491C-9ADD-4288D3B91ECF}"/>
              </a:ext>
            </a:extLst>
          </p:cNvPr>
          <p:cNvSpPr>
            <a:spLocks noGrp="1"/>
          </p:cNvSpPr>
          <p:nvPr>
            <p:ph idx="1"/>
          </p:nvPr>
        </p:nvSpPr>
        <p:spPr/>
        <p:txBody>
          <a:bodyPr/>
          <a:lstStyle/>
          <a:p>
            <a:r>
              <a:rPr lang="zh-CN" altLang="zh-CN" sz="2400" dirty="0"/>
              <a:t>制定计划、需求分析、软件设计、程序编写、软件测试和运行维护</a:t>
            </a:r>
          </a:p>
          <a:p>
            <a:endParaRPr lang="zh-CN" altLang="en-US" dirty="0"/>
          </a:p>
        </p:txBody>
      </p:sp>
    </p:spTree>
    <p:extLst>
      <p:ext uri="{BB962C8B-B14F-4D97-AF65-F5344CB8AC3E}">
        <p14:creationId xmlns:p14="http://schemas.microsoft.com/office/powerpoint/2010/main" val="345862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B60BF-93DA-4470-B0AD-208FB0F0304F}"/>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8640C17-2911-49C5-9F68-D4251D492CB5}"/>
              </a:ext>
            </a:extLst>
          </p:cNvPr>
          <p:cNvSpPr>
            <a:spLocks noGrp="1"/>
          </p:cNvSpPr>
          <p:nvPr>
            <p:ph idx="1"/>
          </p:nvPr>
        </p:nvSpPr>
        <p:spPr/>
        <p:txBody>
          <a:bodyPr/>
          <a:lstStyle/>
          <a:p>
            <a:r>
              <a:rPr lang="zh-CN" altLang="en-US" dirty="0"/>
              <a:t>引言</a:t>
            </a:r>
            <a:endParaRPr lang="en-US" altLang="zh-CN" dirty="0"/>
          </a:p>
          <a:p>
            <a:r>
              <a:rPr lang="zh-CN" altLang="en-US" dirty="0"/>
              <a:t>项目概述</a:t>
            </a:r>
            <a:endParaRPr lang="en-US" altLang="zh-CN" dirty="0"/>
          </a:p>
          <a:p>
            <a:r>
              <a:rPr lang="zh-CN" altLang="zh-CN" dirty="0"/>
              <a:t>过程定义和数据收集</a:t>
            </a:r>
            <a:endParaRPr lang="en-US" altLang="zh-CN" dirty="0"/>
          </a:p>
          <a:p>
            <a:r>
              <a:rPr lang="zh-CN" altLang="en-US" dirty="0"/>
              <a:t>实施计划</a:t>
            </a:r>
          </a:p>
        </p:txBody>
      </p:sp>
    </p:spTree>
    <p:extLst>
      <p:ext uri="{BB962C8B-B14F-4D97-AF65-F5344CB8AC3E}">
        <p14:creationId xmlns:p14="http://schemas.microsoft.com/office/powerpoint/2010/main" val="2860816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1755E-51C8-4906-A2E1-50F1F58101E0}"/>
              </a:ext>
            </a:extLst>
          </p:cNvPr>
          <p:cNvSpPr>
            <a:spLocks noGrp="1"/>
          </p:cNvSpPr>
          <p:nvPr>
            <p:ph type="title"/>
          </p:nvPr>
        </p:nvSpPr>
        <p:spPr/>
        <p:txBody>
          <a:bodyPr/>
          <a:lstStyle/>
          <a:p>
            <a:r>
              <a:rPr lang="zh-CN" altLang="zh-CN" dirty="0"/>
              <a:t>数据收集和分析</a:t>
            </a:r>
            <a:endParaRPr lang="zh-CN" altLang="en-US" dirty="0"/>
          </a:p>
        </p:txBody>
      </p:sp>
      <p:graphicFrame>
        <p:nvGraphicFramePr>
          <p:cNvPr id="5" name="内容占位符 4">
            <a:extLst>
              <a:ext uri="{FF2B5EF4-FFF2-40B4-BE49-F238E27FC236}">
                <a16:creationId xmlns:a16="http://schemas.microsoft.com/office/drawing/2014/main" id="{2BD9363F-0AF6-4985-8249-542E918A7168}"/>
              </a:ext>
            </a:extLst>
          </p:cNvPr>
          <p:cNvGraphicFramePr>
            <a:graphicFrameLocks noGrp="1"/>
          </p:cNvGraphicFramePr>
          <p:nvPr>
            <p:ph idx="1"/>
            <p:extLst>
              <p:ext uri="{D42A27DB-BD31-4B8C-83A1-F6EECF244321}">
                <p14:modId xmlns:p14="http://schemas.microsoft.com/office/powerpoint/2010/main" val="2757846629"/>
              </p:ext>
            </p:extLst>
          </p:nvPr>
        </p:nvGraphicFramePr>
        <p:xfrm>
          <a:off x="529936" y="2389909"/>
          <a:ext cx="11003976" cy="4125190"/>
        </p:xfrm>
        <a:graphic>
          <a:graphicData uri="http://schemas.openxmlformats.org/drawingml/2006/table">
            <a:tbl>
              <a:tblPr firstRow="1" firstCol="1" bandRow="1">
                <a:tableStyleId>{5C22544A-7EE6-4342-B048-85BDC9FD1C3A}</a:tableStyleId>
              </a:tblPr>
              <a:tblGrid>
                <a:gridCol w="2200530">
                  <a:extLst>
                    <a:ext uri="{9D8B030D-6E8A-4147-A177-3AD203B41FA5}">
                      <a16:colId xmlns:a16="http://schemas.microsoft.com/office/drawing/2014/main" val="1787911359"/>
                    </a:ext>
                  </a:extLst>
                </a:gridCol>
                <a:gridCol w="2200530">
                  <a:extLst>
                    <a:ext uri="{9D8B030D-6E8A-4147-A177-3AD203B41FA5}">
                      <a16:colId xmlns:a16="http://schemas.microsoft.com/office/drawing/2014/main" val="2004110280"/>
                    </a:ext>
                  </a:extLst>
                </a:gridCol>
                <a:gridCol w="2200530">
                  <a:extLst>
                    <a:ext uri="{9D8B030D-6E8A-4147-A177-3AD203B41FA5}">
                      <a16:colId xmlns:a16="http://schemas.microsoft.com/office/drawing/2014/main" val="3601887718"/>
                    </a:ext>
                  </a:extLst>
                </a:gridCol>
                <a:gridCol w="2200530">
                  <a:extLst>
                    <a:ext uri="{9D8B030D-6E8A-4147-A177-3AD203B41FA5}">
                      <a16:colId xmlns:a16="http://schemas.microsoft.com/office/drawing/2014/main" val="2818698644"/>
                    </a:ext>
                  </a:extLst>
                </a:gridCol>
                <a:gridCol w="2201856">
                  <a:extLst>
                    <a:ext uri="{9D8B030D-6E8A-4147-A177-3AD203B41FA5}">
                      <a16:colId xmlns:a16="http://schemas.microsoft.com/office/drawing/2014/main" val="3218604639"/>
                    </a:ext>
                  </a:extLst>
                </a:gridCol>
              </a:tblGrid>
              <a:tr h="546903">
                <a:tc>
                  <a:txBody>
                    <a:bodyPr/>
                    <a:lstStyle/>
                    <a:p>
                      <a:pPr>
                        <a:lnSpc>
                          <a:spcPct val="125000"/>
                        </a:lnSpc>
                        <a:spcAft>
                          <a:spcPts val="0"/>
                        </a:spcAft>
                      </a:pPr>
                      <a:r>
                        <a:rPr lang="zh-CN" sz="2000">
                          <a:effectLst/>
                        </a:rPr>
                        <a:t>数据收集对象</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方式</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输入</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输出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负责人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5737540"/>
                  </a:ext>
                </a:extLst>
              </a:tr>
              <a:tr h="505548">
                <a:tc>
                  <a:txBody>
                    <a:bodyPr/>
                    <a:lstStyle/>
                    <a:p>
                      <a:pPr>
                        <a:lnSpc>
                          <a:spcPct val="125000"/>
                        </a:lnSpc>
                        <a:spcAft>
                          <a:spcPts val="0"/>
                        </a:spcAft>
                      </a:pPr>
                      <a:r>
                        <a:rPr lang="zh-CN" sz="2000">
                          <a:effectLst/>
                        </a:rPr>
                        <a:t>客户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沟通</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客户需求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项目要求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童威男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0599338"/>
                  </a:ext>
                </a:extLst>
              </a:tr>
              <a:tr h="505548">
                <a:tc>
                  <a:txBody>
                    <a:bodyPr/>
                    <a:lstStyle/>
                    <a:p>
                      <a:pPr>
                        <a:lnSpc>
                          <a:spcPct val="125000"/>
                        </a:lnSpc>
                        <a:spcAft>
                          <a:spcPts val="0"/>
                        </a:spcAft>
                      </a:pPr>
                      <a:r>
                        <a:rPr lang="zh-CN" sz="2000" dirty="0">
                          <a:effectLst/>
                        </a:rPr>
                        <a:t>项目下达者</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沟通</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项目要求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童威男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3894823"/>
                  </a:ext>
                </a:extLst>
              </a:tr>
              <a:tr h="505548">
                <a:tc>
                  <a:txBody>
                    <a:bodyPr/>
                    <a:lstStyle/>
                    <a:p>
                      <a:pPr>
                        <a:lnSpc>
                          <a:spcPct val="125000"/>
                        </a:lnSpc>
                        <a:spcAft>
                          <a:spcPts val="0"/>
                        </a:spcAft>
                      </a:pPr>
                      <a:r>
                        <a:rPr lang="zh-CN" sz="2000">
                          <a:effectLst/>
                        </a:rPr>
                        <a:t>用户代表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访谈</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用户需求</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陈鸿见</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9779086"/>
                  </a:ext>
                </a:extLst>
              </a:tr>
              <a:tr h="505548">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问卷调查</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问卷分析图表</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冯涛</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94506742"/>
                  </a:ext>
                </a:extLst>
              </a:tr>
              <a:tr h="1050547">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观察用户如何完成工作</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用户行为</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黄栋材</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9807048"/>
                  </a:ext>
                </a:extLst>
              </a:tr>
              <a:tr h="505548">
                <a:tc>
                  <a:txBody>
                    <a:bodyPr/>
                    <a:lstStyle/>
                    <a:p>
                      <a:pPr>
                        <a:lnSpc>
                          <a:spcPct val="125000"/>
                        </a:lnSpc>
                        <a:spcAft>
                          <a:spcPts val="0"/>
                        </a:spcAft>
                      </a:pPr>
                      <a:r>
                        <a:rPr lang="zh-CN" sz="2000">
                          <a:effectLst/>
                        </a:rPr>
                        <a:t>普遍用户</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会议</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会议报告</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a:effectLst/>
                        </a:rPr>
                        <a:t>分析文档</a:t>
                      </a:r>
                      <a:endParaRPr lang="zh-CN" sz="20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25000"/>
                        </a:lnSpc>
                        <a:spcAft>
                          <a:spcPts val="0"/>
                        </a:spcAft>
                      </a:pPr>
                      <a:r>
                        <a:rPr lang="zh-CN" sz="2000" dirty="0">
                          <a:effectLst/>
                        </a:rPr>
                        <a:t>徐鹏</a:t>
                      </a:r>
                      <a:endParaRPr lang="zh-CN" sz="20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6753430"/>
                  </a:ext>
                </a:extLst>
              </a:tr>
            </a:tbl>
          </a:graphicData>
        </a:graphic>
      </p:graphicFrame>
    </p:spTree>
    <p:extLst>
      <p:ext uri="{BB962C8B-B14F-4D97-AF65-F5344CB8AC3E}">
        <p14:creationId xmlns:p14="http://schemas.microsoft.com/office/powerpoint/2010/main" val="961621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实施计划（子目录）</a:t>
            </a:r>
          </a:p>
        </p:txBody>
      </p:sp>
      <p:sp>
        <p:nvSpPr>
          <p:cNvPr id="3" name="内容占位符 2"/>
          <p:cNvSpPr>
            <a:spLocks noGrp="1"/>
          </p:cNvSpPr>
          <p:nvPr>
            <p:ph idx="1"/>
          </p:nvPr>
        </p:nvSpPr>
        <p:spPr>
          <a:xfrm>
            <a:off x="810000" y="2274241"/>
            <a:ext cx="10554574" cy="3636511"/>
          </a:xfrm>
        </p:spPr>
        <p:txBody>
          <a:bodyPr>
            <a:normAutofit/>
          </a:bodyPr>
          <a:lstStyle/>
          <a:p>
            <a:r>
              <a:rPr lang="zh-CN" altLang="en-US" sz="2800" dirty="0"/>
              <a:t>风险识别及应对</a:t>
            </a:r>
          </a:p>
          <a:p>
            <a:r>
              <a:rPr lang="zh-CN" altLang="en-US" sz="2800" dirty="0"/>
              <a:t>沟通计划</a:t>
            </a:r>
          </a:p>
          <a:p>
            <a:r>
              <a:rPr lang="en-US" altLang="zh-CN" sz="2800" dirty="0"/>
              <a:t>OBS</a:t>
            </a:r>
            <a:r>
              <a:rPr lang="zh-CN" altLang="en-US" sz="2800" dirty="0"/>
              <a:t>图</a:t>
            </a:r>
          </a:p>
          <a:p>
            <a:r>
              <a:rPr lang="en-US" altLang="zh-CN" sz="2800" dirty="0"/>
              <a:t>WBS</a:t>
            </a:r>
            <a:r>
              <a:rPr lang="zh-CN" altLang="en-US" sz="2800" dirty="0"/>
              <a:t>树状图</a:t>
            </a:r>
          </a:p>
          <a:p>
            <a:r>
              <a:rPr lang="en-US" altLang="zh-CN" sz="2800" dirty="0"/>
              <a:t>LRC</a:t>
            </a:r>
            <a:r>
              <a:rPr lang="zh-CN" altLang="en-US" sz="2800" dirty="0"/>
              <a:t>表</a:t>
            </a:r>
          </a:p>
          <a:p>
            <a:r>
              <a:rPr lang="zh-CN" altLang="en-US" sz="2800" dirty="0"/>
              <a:t>甘特图</a:t>
            </a:r>
          </a:p>
        </p:txBody>
      </p:sp>
    </p:spTree>
    <p:extLst>
      <p:ext uri="{BB962C8B-B14F-4D97-AF65-F5344CB8AC3E}">
        <p14:creationId xmlns:p14="http://schemas.microsoft.com/office/powerpoint/2010/main" val="4154674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风险识别及应对</a:t>
            </a:r>
          </a:p>
        </p:txBody>
      </p:sp>
      <p:sp>
        <p:nvSpPr>
          <p:cNvPr id="4" name="内容占位符 3">
            <a:extLst>
              <a:ext uri="{FF2B5EF4-FFF2-40B4-BE49-F238E27FC236}">
                <a16:creationId xmlns:a16="http://schemas.microsoft.com/office/drawing/2014/main" id="{8CDBD859-2CCC-47AD-AB39-BB3200CC8BF3}"/>
              </a:ext>
            </a:extLst>
          </p:cNvPr>
          <p:cNvSpPr>
            <a:spLocks noGrp="1"/>
          </p:cNvSpPr>
          <p:nvPr>
            <p:ph idx="1"/>
          </p:nvPr>
        </p:nvSpPr>
        <p:spPr>
          <a:xfrm>
            <a:off x="810000" y="1681960"/>
            <a:ext cx="10554574" cy="3636511"/>
          </a:xfrm>
        </p:spPr>
        <p:txBody>
          <a:bodyPr>
            <a:normAutofit/>
          </a:bodyPr>
          <a:lstStyle/>
          <a:p>
            <a:r>
              <a:rPr lang="zh-CN" altLang="en-US" sz="2800" dirty="0">
                <a:hlinkClick r:id="rId2" action="ppaction://hlinkfile"/>
              </a:rPr>
              <a:t>风险计划总表</a:t>
            </a:r>
            <a:endParaRPr lang="zh-CN" altLang="en-US" sz="2800" dirty="0"/>
          </a:p>
        </p:txBody>
      </p:sp>
    </p:spTree>
    <p:extLst>
      <p:ext uri="{BB962C8B-B14F-4D97-AF65-F5344CB8AC3E}">
        <p14:creationId xmlns:p14="http://schemas.microsoft.com/office/powerpoint/2010/main" val="1502891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FC8D6-D046-4957-9919-C1F19B99C7A8}"/>
              </a:ext>
            </a:extLst>
          </p:cNvPr>
          <p:cNvSpPr>
            <a:spLocks noGrp="1"/>
          </p:cNvSpPr>
          <p:nvPr>
            <p:ph type="title"/>
          </p:nvPr>
        </p:nvSpPr>
        <p:spPr/>
        <p:txBody>
          <a:bodyPr/>
          <a:lstStyle/>
          <a:p>
            <a:r>
              <a:rPr lang="zh-CN" altLang="en-US" dirty="0"/>
              <a:t>沟通计划</a:t>
            </a:r>
          </a:p>
        </p:txBody>
      </p:sp>
      <p:sp>
        <p:nvSpPr>
          <p:cNvPr id="3" name="内容占位符 2">
            <a:extLst>
              <a:ext uri="{FF2B5EF4-FFF2-40B4-BE49-F238E27FC236}">
                <a16:creationId xmlns:a16="http://schemas.microsoft.com/office/drawing/2014/main" id="{872A967A-9BD5-4266-BC54-48F6117B8C06}"/>
              </a:ext>
            </a:extLst>
          </p:cNvPr>
          <p:cNvSpPr>
            <a:spLocks noGrp="1"/>
          </p:cNvSpPr>
          <p:nvPr>
            <p:ph idx="1"/>
          </p:nvPr>
        </p:nvSpPr>
        <p:spPr>
          <a:xfrm>
            <a:off x="810000" y="1744305"/>
            <a:ext cx="10554574" cy="3636511"/>
          </a:xfrm>
        </p:spPr>
        <p:txBody>
          <a:bodyPr>
            <a:normAutofit/>
          </a:bodyPr>
          <a:lstStyle/>
          <a:p>
            <a:r>
              <a:rPr lang="zh-CN" altLang="en-US" sz="2800" dirty="0">
                <a:hlinkClick r:id="rId2" action="ppaction://hlinkfile"/>
              </a:rPr>
              <a:t>沟通计划</a:t>
            </a:r>
            <a:endParaRPr lang="zh-CN" altLang="en-US" sz="2800" dirty="0"/>
          </a:p>
        </p:txBody>
      </p:sp>
    </p:spTree>
    <p:extLst>
      <p:ext uri="{BB962C8B-B14F-4D97-AF65-F5344CB8AC3E}">
        <p14:creationId xmlns:p14="http://schemas.microsoft.com/office/powerpoint/2010/main" val="94571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endParaRPr lang="zh-CN" altLang="en-US" dirty="0"/>
          </a:p>
        </p:txBody>
      </p:sp>
      <p:pic>
        <p:nvPicPr>
          <p:cNvPr id="5" name="图片 4">
            <a:extLst>
              <a:ext uri="{FF2B5EF4-FFF2-40B4-BE49-F238E27FC236}">
                <a16:creationId xmlns:a16="http://schemas.microsoft.com/office/drawing/2014/main" id="{801761FA-2CD2-49CB-8739-AA231588C9BE}"/>
              </a:ext>
            </a:extLst>
          </p:cNvPr>
          <p:cNvPicPr>
            <a:picLocks noChangeAspect="1"/>
          </p:cNvPicPr>
          <p:nvPr/>
        </p:nvPicPr>
        <p:blipFill>
          <a:blip r:embed="rId2"/>
          <a:stretch>
            <a:fillRect/>
          </a:stretch>
        </p:blipFill>
        <p:spPr>
          <a:xfrm>
            <a:off x="3491345" y="1027906"/>
            <a:ext cx="6806046" cy="5722206"/>
          </a:xfrm>
          <a:prstGeom prst="rect">
            <a:avLst/>
          </a:prstGeom>
        </p:spPr>
      </p:pic>
    </p:spTree>
    <p:extLst>
      <p:ext uri="{BB962C8B-B14F-4D97-AF65-F5344CB8AC3E}">
        <p14:creationId xmlns:p14="http://schemas.microsoft.com/office/powerpoint/2010/main" val="3227133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WBS</a:t>
            </a:r>
            <a:r>
              <a:rPr lang="zh-CN" altLang="en-US" dirty="0"/>
              <a:t>树状图</a:t>
            </a:r>
          </a:p>
        </p:txBody>
      </p:sp>
      <p:sp>
        <p:nvSpPr>
          <p:cNvPr id="3" name="内容占位符 2"/>
          <p:cNvSpPr>
            <a:spLocks noGrp="1"/>
          </p:cNvSpPr>
          <p:nvPr>
            <p:ph idx="1"/>
          </p:nvPr>
        </p:nvSpPr>
        <p:spPr>
          <a:xfrm>
            <a:off x="810000" y="1526097"/>
            <a:ext cx="10554574" cy="3636511"/>
          </a:xfrm>
        </p:spPr>
        <p:txBody>
          <a:bodyPr>
            <a:normAutofit/>
          </a:bodyPr>
          <a:lstStyle/>
          <a:p>
            <a:r>
              <a:rPr lang="en-US" altLang="zh-CN" sz="2400" dirty="0">
                <a:hlinkClick r:id="rId2" action="ppaction://hlinkfile"/>
              </a:rPr>
              <a:t> WBS</a:t>
            </a:r>
            <a:r>
              <a:rPr lang="zh-CN" altLang="en-US" sz="2400" dirty="0">
                <a:hlinkClick r:id="rId2" action="ppaction://hlinkfile"/>
              </a:rPr>
              <a:t>树状图</a:t>
            </a:r>
            <a:r>
              <a:rPr lang="en-US" altLang="zh-CN" sz="2400" dirty="0">
                <a:hlinkClick r:id="rId2" action="ppaction://hlinkfile"/>
              </a:rPr>
              <a:t>1</a:t>
            </a:r>
            <a:endParaRPr lang="en-US" altLang="zh-CN" sz="2400" dirty="0"/>
          </a:p>
          <a:p>
            <a:r>
              <a:rPr lang="en-US" altLang="zh-CN" sz="2400" dirty="0">
                <a:hlinkClick r:id="rId3" action="ppaction://hlinkfile"/>
              </a:rPr>
              <a:t>WBS</a:t>
            </a:r>
            <a:r>
              <a:rPr lang="zh-CN" altLang="en-US" sz="2400" dirty="0">
                <a:hlinkClick r:id="rId3" action="ppaction://hlinkfile"/>
              </a:rPr>
              <a:t>树状图</a:t>
            </a:r>
            <a:r>
              <a:rPr lang="en-US" altLang="zh-CN" sz="2400" dirty="0">
                <a:hlinkClick r:id="rId3" action="ppaction://hlinkfile"/>
              </a:rPr>
              <a:t>2</a:t>
            </a:r>
            <a:endParaRPr lang="zh-CN" altLang="en-US" sz="2400" dirty="0"/>
          </a:p>
        </p:txBody>
      </p:sp>
    </p:spTree>
    <p:extLst>
      <p:ext uri="{BB962C8B-B14F-4D97-AF65-F5344CB8AC3E}">
        <p14:creationId xmlns:p14="http://schemas.microsoft.com/office/powerpoint/2010/main" val="698381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37E02-C302-4237-B271-6BA2728181D4}"/>
              </a:ext>
            </a:extLst>
          </p:cNvPr>
          <p:cNvSpPr>
            <a:spLocks noGrp="1"/>
          </p:cNvSpPr>
          <p:nvPr>
            <p:ph type="title"/>
          </p:nvPr>
        </p:nvSpPr>
        <p:spPr/>
        <p:txBody>
          <a:bodyPr/>
          <a:lstStyle/>
          <a:p>
            <a:r>
              <a:rPr lang="en-US" altLang="zh-CN" dirty="0"/>
              <a:t>LRC</a:t>
            </a:r>
            <a:r>
              <a:rPr lang="zh-CN" altLang="en-US" dirty="0"/>
              <a:t>表</a:t>
            </a:r>
          </a:p>
        </p:txBody>
      </p:sp>
      <p:sp>
        <p:nvSpPr>
          <p:cNvPr id="3" name="内容占位符 2">
            <a:extLst>
              <a:ext uri="{FF2B5EF4-FFF2-40B4-BE49-F238E27FC236}">
                <a16:creationId xmlns:a16="http://schemas.microsoft.com/office/drawing/2014/main" id="{1E5A6FE6-C62E-4A86-8664-D85BDA53DE9C}"/>
              </a:ext>
            </a:extLst>
          </p:cNvPr>
          <p:cNvSpPr>
            <a:spLocks noGrp="1"/>
          </p:cNvSpPr>
          <p:nvPr>
            <p:ph idx="1"/>
          </p:nvPr>
        </p:nvSpPr>
        <p:spPr>
          <a:xfrm>
            <a:off x="810000" y="1837823"/>
            <a:ext cx="10554574" cy="3636511"/>
          </a:xfrm>
        </p:spPr>
        <p:txBody>
          <a:bodyPr>
            <a:normAutofit/>
          </a:bodyPr>
          <a:lstStyle/>
          <a:p>
            <a:r>
              <a:rPr lang="en-US" altLang="zh-CN" sz="2400" dirty="0">
                <a:hlinkClick r:id="rId2" action="ppaction://hlinkfile"/>
              </a:rPr>
              <a:t>LRC</a:t>
            </a:r>
            <a:r>
              <a:rPr lang="zh-CN" altLang="en-US" sz="2400" dirty="0">
                <a:hlinkClick r:id="rId2" action="ppaction://hlinkfile"/>
              </a:rPr>
              <a:t>线性责任表</a:t>
            </a:r>
            <a:endParaRPr lang="zh-CN" altLang="en-US" sz="2400" dirty="0"/>
          </a:p>
        </p:txBody>
      </p:sp>
    </p:spTree>
    <p:extLst>
      <p:ext uri="{BB962C8B-B14F-4D97-AF65-F5344CB8AC3E}">
        <p14:creationId xmlns:p14="http://schemas.microsoft.com/office/powerpoint/2010/main" val="2904837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甘特图</a:t>
            </a:r>
          </a:p>
        </p:txBody>
      </p:sp>
      <p:sp>
        <p:nvSpPr>
          <p:cNvPr id="3" name="内容占位符 2"/>
          <p:cNvSpPr>
            <a:spLocks noGrp="1"/>
          </p:cNvSpPr>
          <p:nvPr>
            <p:ph idx="1"/>
          </p:nvPr>
        </p:nvSpPr>
        <p:spPr>
          <a:xfrm>
            <a:off x="810000" y="1567660"/>
            <a:ext cx="10554574" cy="3636511"/>
          </a:xfrm>
        </p:spPr>
        <p:txBody>
          <a:bodyPr>
            <a:normAutofit/>
          </a:bodyPr>
          <a:lstStyle/>
          <a:p>
            <a:r>
              <a:rPr lang="zh-CN" altLang="en-US" sz="2400" dirty="0">
                <a:hlinkClick r:id="rId2" action="ppaction://hlinkfile"/>
              </a:rPr>
              <a:t>项目总体计划甘特图</a:t>
            </a:r>
            <a:endParaRPr lang="zh-CN" altLang="en-US" sz="2400" dirty="0"/>
          </a:p>
        </p:txBody>
      </p:sp>
    </p:spTree>
    <p:extLst>
      <p:ext uri="{BB962C8B-B14F-4D97-AF65-F5344CB8AC3E}">
        <p14:creationId xmlns:p14="http://schemas.microsoft.com/office/powerpoint/2010/main" val="2312040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4E793-F20C-487C-B5F7-91679284499C}"/>
              </a:ext>
            </a:extLst>
          </p:cNvPr>
          <p:cNvSpPr>
            <a:spLocks noGrp="1"/>
          </p:cNvSpPr>
          <p:nvPr>
            <p:ph type="title"/>
          </p:nvPr>
        </p:nvSpPr>
        <p:spPr/>
        <p:txBody>
          <a:bodyPr/>
          <a:lstStyle/>
          <a:p>
            <a:r>
              <a:rPr lang="zh-CN" altLang="zh-CN" dirty="0"/>
              <a:t>配置系统管理指南</a:t>
            </a:r>
            <a:endParaRPr lang="zh-CN" altLang="en-US" dirty="0"/>
          </a:p>
        </p:txBody>
      </p:sp>
      <p:sp>
        <p:nvSpPr>
          <p:cNvPr id="3" name="内容占位符 2">
            <a:extLst>
              <a:ext uri="{FF2B5EF4-FFF2-40B4-BE49-F238E27FC236}">
                <a16:creationId xmlns:a16="http://schemas.microsoft.com/office/drawing/2014/main" id="{B0F66710-22FD-4AA5-897E-B616473AC3B7}"/>
              </a:ext>
            </a:extLst>
          </p:cNvPr>
          <p:cNvSpPr>
            <a:spLocks noGrp="1"/>
          </p:cNvSpPr>
          <p:nvPr>
            <p:ph idx="1"/>
          </p:nvPr>
        </p:nvSpPr>
        <p:spPr/>
        <p:txBody>
          <a:bodyPr>
            <a:normAutofit/>
          </a:bodyPr>
          <a:lstStyle/>
          <a:p>
            <a:r>
              <a:rPr lang="zh-CN" altLang="en-US" sz="2800" dirty="0"/>
              <a:t>配置标识</a:t>
            </a:r>
            <a:r>
              <a:rPr lang="en-US" altLang="zh-CN" sz="2800" dirty="0"/>
              <a:t>——</a:t>
            </a:r>
            <a:r>
              <a:rPr lang="zh-CN" altLang="en-US" sz="2800" dirty="0"/>
              <a:t>由项目经理发布</a:t>
            </a:r>
            <a:r>
              <a:rPr lang="zh-CN" altLang="zh-CN" sz="2800" dirty="0"/>
              <a:t>标识</a:t>
            </a:r>
            <a:endParaRPr lang="en-US" altLang="zh-CN" sz="2800" dirty="0"/>
          </a:p>
          <a:p>
            <a:r>
              <a:rPr lang="zh-CN" altLang="zh-CN" sz="2800" dirty="0"/>
              <a:t>版本管理</a:t>
            </a:r>
            <a:r>
              <a:rPr lang="en-US" altLang="zh-CN" sz="2800" dirty="0"/>
              <a:t>——git</a:t>
            </a:r>
            <a:r>
              <a:rPr lang="zh-CN" altLang="en-US" sz="2800" dirty="0"/>
              <a:t>管理员完成相关工作</a:t>
            </a:r>
            <a:endParaRPr lang="en-US" altLang="zh-CN" sz="2800" dirty="0"/>
          </a:p>
          <a:p>
            <a:r>
              <a:rPr lang="zh-CN" altLang="zh-CN" sz="2800" dirty="0"/>
              <a:t>变更控制</a:t>
            </a:r>
            <a:r>
              <a:rPr lang="en-US" altLang="zh-CN" sz="2800" dirty="0"/>
              <a:t>——</a:t>
            </a:r>
            <a:r>
              <a:rPr lang="zh-CN" altLang="en-US" sz="2800" dirty="0"/>
              <a:t>小问题微信聊，大问题在文档里写上修改记录</a:t>
            </a:r>
            <a:endParaRPr lang="en-US" altLang="zh-CN" sz="2800" dirty="0"/>
          </a:p>
          <a:p>
            <a:r>
              <a:rPr lang="zh-CN" altLang="zh-CN" sz="2800" dirty="0"/>
              <a:t>配置状态报告</a:t>
            </a:r>
            <a:r>
              <a:rPr lang="en-US" altLang="zh-CN" sz="2800" dirty="0"/>
              <a:t>——</a:t>
            </a:r>
            <a:r>
              <a:rPr lang="zh-CN" altLang="en-US" sz="2800" dirty="0"/>
              <a:t>每周三发送最新状态，周三周四停更</a:t>
            </a:r>
            <a:endParaRPr lang="en-US" altLang="zh-CN" sz="2800" dirty="0"/>
          </a:p>
          <a:p>
            <a:r>
              <a:rPr lang="zh-CN" altLang="zh-CN" sz="2800" dirty="0"/>
              <a:t>配置审核</a:t>
            </a:r>
            <a:r>
              <a:rPr lang="en-US" altLang="zh-CN" sz="2800" dirty="0"/>
              <a:t>——</a:t>
            </a:r>
            <a:r>
              <a:rPr lang="zh-CN" altLang="en-US" sz="2800" dirty="0"/>
              <a:t>项目经理对每一项配置每周三进行审核</a:t>
            </a:r>
          </a:p>
        </p:txBody>
      </p:sp>
    </p:spTree>
    <p:extLst>
      <p:ext uri="{BB962C8B-B14F-4D97-AF65-F5344CB8AC3E}">
        <p14:creationId xmlns:p14="http://schemas.microsoft.com/office/powerpoint/2010/main" val="117831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7C9F6B-3390-4F17-987F-35579B481624}"/>
              </a:ext>
            </a:extLst>
          </p:cNvPr>
          <p:cNvSpPr>
            <a:spLocks noGrp="1"/>
          </p:cNvSpPr>
          <p:nvPr>
            <p:ph type="title"/>
          </p:nvPr>
        </p:nvSpPr>
        <p:spPr/>
        <p:txBody>
          <a:bodyPr/>
          <a:lstStyle/>
          <a:p>
            <a:r>
              <a:rPr lang="zh-CN" altLang="en-US" dirty="0"/>
              <a:t>小组成员分工与评价</a:t>
            </a:r>
            <a:r>
              <a:rPr lang="en-US" altLang="zh-CN" dirty="0"/>
              <a:t>(</a:t>
            </a:r>
            <a:r>
              <a:rPr lang="zh-CN" altLang="en-US" dirty="0"/>
              <a:t>总分</a:t>
            </a:r>
            <a:r>
              <a:rPr lang="en-US" altLang="zh-CN" dirty="0"/>
              <a:t>5</a:t>
            </a:r>
            <a:r>
              <a:rPr lang="zh-CN" altLang="en-US" dirty="0"/>
              <a:t>分）</a:t>
            </a:r>
          </a:p>
        </p:txBody>
      </p:sp>
      <p:sp>
        <p:nvSpPr>
          <p:cNvPr id="3" name="内容占位符 2">
            <a:extLst>
              <a:ext uri="{FF2B5EF4-FFF2-40B4-BE49-F238E27FC236}">
                <a16:creationId xmlns:a16="http://schemas.microsoft.com/office/drawing/2014/main" id="{47EAB21E-0A67-477D-9130-B242DC4B6825}"/>
              </a:ext>
            </a:extLst>
          </p:cNvPr>
          <p:cNvSpPr>
            <a:spLocks noGrp="1"/>
          </p:cNvSpPr>
          <p:nvPr>
            <p:ph idx="1"/>
          </p:nvPr>
        </p:nvSpPr>
        <p:spPr/>
        <p:txBody>
          <a:bodyPr/>
          <a:lstStyle/>
          <a:p>
            <a:r>
              <a:rPr lang="zh-CN" altLang="en-US" dirty="0"/>
              <a:t>童威男（负责人），</a:t>
            </a:r>
            <a:r>
              <a:rPr lang="en-US" altLang="zh-CN" dirty="0"/>
              <a:t>ppt</a:t>
            </a:r>
            <a:r>
              <a:rPr lang="zh-CN" altLang="en-US" dirty="0"/>
              <a:t>修改，</a:t>
            </a:r>
            <a:r>
              <a:rPr lang="en-US" altLang="zh-CN" dirty="0"/>
              <a:t>word</a:t>
            </a:r>
            <a:r>
              <a:rPr lang="zh-CN" altLang="en-US" dirty="0"/>
              <a:t>制作</a:t>
            </a:r>
            <a:r>
              <a:rPr lang="en-US" altLang="zh-CN" dirty="0"/>
              <a:t>——5</a:t>
            </a:r>
            <a:r>
              <a:rPr lang="zh-CN" altLang="en-US" dirty="0"/>
              <a:t>分</a:t>
            </a:r>
            <a:endParaRPr lang="en-US" altLang="zh-CN" dirty="0"/>
          </a:p>
          <a:p>
            <a:r>
              <a:rPr lang="zh-CN" altLang="en-US" dirty="0"/>
              <a:t>冯涛部分内容的分析，</a:t>
            </a:r>
            <a:r>
              <a:rPr lang="en-US" altLang="zh-CN" dirty="0"/>
              <a:t>LRC</a:t>
            </a:r>
            <a:r>
              <a:rPr lang="zh-CN" altLang="en-US" dirty="0"/>
              <a:t>，</a:t>
            </a:r>
            <a:r>
              <a:rPr lang="en-US" altLang="zh-CN" dirty="0"/>
              <a:t>OBS——3</a:t>
            </a:r>
            <a:r>
              <a:rPr lang="zh-CN" altLang="en-US" dirty="0"/>
              <a:t>分</a:t>
            </a:r>
            <a:endParaRPr lang="en-US" altLang="zh-CN" dirty="0"/>
          </a:p>
          <a:p>
            <a:r>
              <a:rPr lang="zh-CN" altLang="en-US" dirty="0"/>
              <a:t>徐鹏部分内容的分析，风险计划</a:t>
            </a:r>
            <a:r>
              <a:rPr lang="en-US" altLang="zh-CN" dirty="0"/>
              <a:t>——1</a:t>
            </a:r>
            <a:r>
              <a:rPr lang="zh-CN" altLang="en-US" dirty="0"/>
              <a:t>分</a:t>
            </a:r>
            <a:endParaRPr lang="en-US" altLang="zh-CN" dirty="0"/>
          </a:p>
          <a:p>
            <a:r>
              <a:rPr lang="zh-CN" altLang="en-US" dirty="0"/>
              <a:t>陈泓见部分内容的分析，</a:t>
            </a:r>
            <a:r>
              <a:rPr lang="en-US" altLang="zh-CN" dirty="0"/>
              <a:t>WBS——4</a:t>
            </a:r>
            <a:r>
              <a:rPr lang="zh-CN" altLang="en-US" dirty="0"/>
              <a:t>分</a:t>
            </a:r>
            <a:endParaRPr lang="en-US" altLang="zh-CN" dirty="0"/>
          </a:p>
          <a:p>
            <a:r>
              <a:rPr lang="zh-CN" altLang="en-US" dirty="0"/>
              <a:t>黄栋材部分内容的分析，利益相关者，</a:t>
            </a:r>
            <a:r>
              <a:rPr lang="en-US" altLang="zh-CN" dirty="0"/>
              <a:t>ppt</a:t>
            </a:r>
            <a:r>
              <a:rPr lang="zh-CN" altLang="en-US" dirty="0"/>
              <a:t>制作</a:t>
            </a:r>
            <a:r>
              <a:rPr lang="en-US" altLang="zh-CN" dirty="0"/>
              <a:t>——2</a:t>
            </a:r>
            <a:r>
              <a:rPr lang="zh-CN" altLang="en-US" dirty="0"/>
              <a:t>分</a:t>
            </a:r>
          </a:p>
        </p:txBody>
      </p:sp>
    </p:spTree>
    <p:extLst>
      <p:ext uri="{BB962C8B-B14F-4D97-AF65-F5344CB8AC3E}">
        <p14:creationId xmlns:p14="http://schemas.microsoft.com/office/powerpoint/2010/main" val="359016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r>
              <a:rPr lang="en-US" altLang="zh-CN" dirty="0"/>
              <a:t>(</a:t>
            </a:r>
            <a:r>
              <a:rPr lang="zh-CN" altLang="en-US" dirty="0"/>
              <a:t>子目录</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sz="2800" dirty="0"/>
              <a:t>项目名称</a:t>
            </a:r>
            <a:endParaRPr lang="en-US" altLang="zh-CN" sz="2800" dirty="0"/>
          </a:p>
          <a:p>
            <a:r>
              <a:rPr lang="zh-CN" altLang="en-US" sz="2800" dirty="0"/>
              <a:t>项目负责小组</a:t>
            </a:r>
          </a:p>
          <a:p>
            <a:r>
              <a:rPr lang="zh-CN" altLang="en-US" sz="2800" dirty="0"/>
              <a:t>背景</a:t>
            </a:r>
          </a:p>
          <a:p>
            <a:r>
              <a:rPr lang="zh-CN" altLang="en-US" sz="2800" dirty="0"/>
              <a:t>业务机遇</a:t>
            </a:r>
          </a:p>
          <a:p>
            <a:r>
              <a:rPr lang="zh-CN" altLang="en-US" sz="2800" dirty="0"/>
              <a:t>业务目标</a:t>
            </a:r>
          </a:p>
          <a:p>
            <a:r>
              <a:rPr lang="zh-CN" altLang="en-US" sz="2800" dirty="0"/>
              <a:t>项目范围</a:t>
            </a:r>
          </a:p>
        </p:txBody>
      </p:sp>
    </p:spTree>
    <p:extLst>
      <p:ext uri="{BB962C8B-B14F-4D97-AF65-F5344CB8AC3E}">
        <p14:creationId xmlns:p14="http://schemas.microsoft.com/office/powerpoint/2010/main" val="1265118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23441-08DB-47ED-B39A-D13CC76884D0}"/>
              </a:ext>
            </a:extLst>
          </p:cNvPr>
          <p:cNvSpPr>
            <a:spLocks noGrp="1"/>
          </p:cNvSpPr>
          <p:nvPr>
            <p:ph type="title"/>
          </p:nvPr>
        </p:nvSpPr>
        <p:spPr/>
        <p:txBody>
          <a:bodyPr/>
          <a:lstStyle/>
          <a:p>
            <a:r>
              <a:rPr lang="zh-CN" altLang="en-US" dirty="0"/>
              <a:t>参考</a:t>
            </a:r>
          </a:p>
        </p:txBody>
      </p:sp>
      <p:sp>
        <p:nvSpPr>
          <p:cNvPr id="3" name="内容占位符 2">
            <a:extLst>
              <a:ext uri="{FF2B5EF4-FFF2-40B4-BE49-F238E27FC236}">
                <a16:creationId xmlns:a16="http://schemas.microsoft.com/office/drawing/2014/main" id="{BABB0D8F-FFBF-42DB-8916-47C3DF3675F8}"/>
              </a:ext>
            </a:extLst>
          </p:cNvPr>
          <p:cNvSpPr>
            <a:spLocks noGrp="1"/>
          </p:cNvSpPr>
          <p:nvPr>
            <p:ph idx="1"/>
          </p:nvPr>
        </p:nvSpPr>
        <p:spPr/>
        <p:txBody>
          <a:bodyPr>
            <a:normAutofit/>
          </a:bodyPr>
          <a:lstStyle/>
          <a:p>
            <a:r>
              <a:rPr lang="en-US" altLang="zh-CN" sz="2400" dirty="0"/>
              <a:t>GB-T 8567-2006 </a:t>
            </a:r>
            <a:r>
              <a:rPr lang="zh-CN" altLang="en-US" sz="2400" dirty="0"/>
              <a:t>计算机软件文档编制规范</a:t>
            </a:r>
            <a:endParaRPr lang="en-US" altLang="zh-CN" sz="2400" dirty="0"/>
          </a:p>
          <a:p>
            <a:r>
              <a:rPr lang="en-US" altLang="zh-CN" sz="2400" dirty="0"/>
              <a:t>C2-PRD-</a:t>
            </a:r>
            <a:r>
              <a:rPr lang="zh-CN" altLang="zh-CN" sz="2400" dirty="0"/>
              <a:t>项目描述</a:t>
            </a:r>
            <a:r>
              <a:rPr lang="en-US" altLang="zh-CN" sz="2400" dirty="0"/>
              <a:t>-2017</a:t>
            </a:r>
          </a:p>
          <a:p>
            <a:r>
              <a:rPr lang="en-US" altLang="zh-CN" sz="2400" dirty="0"/>
              <a:t>《</a:t>
            </a:r>
            <a:r>
              <a:rPr lang="zh-CN" altLang="en-US" sz="2400" dirty="0"/>
              <a:t>软件项目管理</a:t>
            </a:r>
            <a:r>
              <a:rPr lang="en-US" altLang="zh-CN" sz="2400" dirty="0"/>
              <a:t>》</a:t>
            </a:r>
            <a:r>
              <a:rPr lang="zh-CN" altLang="en-US" sz="2400" dirty="0"/>
              <a:t>第五版</a:t>
            </a:r>
          </a:p>
        </p:txBody>
      </p:sp>
    </p:spTree>
    <p:extLst>
      <p:ext uri="{BB962C8B-B14F-4D97-AF65-F5344CB8AC3E}">
        <p14:creationId xmlns:p14="http://schemas.microsoft.com/office/powerpoint/2010/main" val="2898680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3C3ED-4769-47B0-B236-4E905940C69E}"/>
              </a:ext>
            </a:extLst>
          </p:cNvPr>
          <p:cNvSpPr>
            <a:spLocks noGrp="1"/>
          </p:cNvSpPr>
          <p:nvPr>
            <p:ph type="title"/>
          </p:nvPr>
        </p:nvSpPr>
        <p:spPr/>
        <p:txBody>
          <a:bodyPr/>
          <a:lstStyle/>
          <a:p>
            <a:r>
              <a:rPr lang="zh-CN" altLang="en-US" dirty="0"/>
              <a:t>总体项目计划过程遇到的问题</a:t>
            </a:r>
          </a:p>
        </p:txBody>
      </p:sp>
      <p:sp>
        <p:nvSpPr>
          <p:cNvPr id="3" name="内容占位符 2">
            <a:extLst>
              <a:ext uri="{FF2B5EF4-FFF2-40B4-BE49-F238E27FC236}">
                <a16:creationId xmlns:a16="http://schemas.microsoft.com/office/drawing/2014/main" id="{D8C0D440-C119-4007-B1CB-36541250AEB3}"/>
              </a:ext>
            </a:extLst>
          </p:cNvPr>
          <p:cNvSpPr>
            <a:spLocks noGrp="1"/>
          </p:cNvSpPr>
          <p:nvPr>
            <p:ph idx="1"/>
          </p:nvPr>
        </p:nvSpPr>
        <p:spPr>
          <a:xfrm>
            <a:off x="810000" y="1837823"/>
            <a:ext cx="10554574" cy="3636511"/>
          </a:xfrm>
        </p:spPr>
        <p:txBody>
          <a:bodyPr>
            <a:normAutofit/>
          </a:bodyPr>
          <a:lstStyle/>
          <a:p>
            <a:r>
              <a:rPr lang="zh-CN" altLang="en-US" sz="2800" dirty="0"/>
              <a:t>普遍没注意任务具体安排导致任务没能按时完成</a:t>
            </a:r>
            <a:endParaRPr lang="en-US" altLang="zh-CN" sz="2800" dirty="0"/>
          </a:p>
          <a:p>
            <a:r>
              <a:rPr lang="zh-CN" altLang="en-US" sz="2800" dirty="0"/>
              <a:t>任务安排时间过于紧密</a:t>
            </a:r>
          </a:p>
        </p:txBody>
      </p:sp>
    </p:spTree>
    <p:extLst>
      <p:ext uri="{BB962C8B-B14F-4D97-AF65-F5344CB8AC3E}">
        <p14:creationId xmlns:p14="http://schemas.microsoft.com/office/powerpoint/2010/main" val="127759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项目名称</a:t>
            </a:r>
          </a:p>
        </p:txBody>
      </p:sp>
      <p:sp>
        <p:nvSpPr>
          <p:cNvPr id="3" name="内容占位符 2"/>
          <p:cNvSpPr>
            <a:spLocks noGrp="1"/>
          </p:cNvSpPr>
          <p:nvPr>
            <p:ph idx="1"/>
          </p:nvPr>
        </p:nvSpPr>
        <p:spPr>
          <a:xfrm>
            <a:off x="810000" y="1417638"/>
            <a:ext cx="10554574" cy="3636511"/>
          </a:xfrm>
        </p:spPr>
        <p:txBody>
          <a:bodyPr>
            <a:normAutofit/>
          </a:bodyPr>
          <a:lstStyle/>
          <a:p>
            <a:r>
              <a:rPr lang="zh-CN" altLang="zh-CN" sz="2800" dirty="0"/>
              <a:t>软件工程系列课程教学辅助网站</a:t>
            </a:r>
          </a:p>
        </p:txBody>
      </p:sp>
    </p:spTree>
    <p:extLst>
      <p:ext uri="{BB962C8B-B14F-4D97-AF65-F5344CB8AC3E}">
        <p14:creationId xmlns:p14="http://schemas.microsoft.com/office/powerpoint/2010/main" val="218594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项目负责小组</a:t>
            </a:r>
          </a:p>
        </p:txBody>
      </p:sp>
      <p:sp>
        <p:nvSpPr>
          <p:cNvPr id="3" name="内容占位符 2"/>
          <p:cNvSpPr>
            <a:spLocks noGrp="1"/>
          </p:cNvSpPr>
          <p:nvPr>
            <p:ph idx="1"/>
          </p:nvPr>
        </p:nvSpPr>
        <p:spPr>
          <a:xfrm>
            <a:off x="810000" y="1152024"/>
            <a:ext cx="10554574" cy="3636511"/>
          </a:xfrm>
        </p:spPr>
        <p:txBody>
          <a:bodyPr>
            <a:normAutofit/>
          </a:bodyPr>
          <a:lstStyle/>
          <a:p>
            <a:r>
              <a:rPr lang="en-US" altLang="zh-CN" sz="3200" dirty="0"/>
              <a:t>PRD-2017-G24</a:t>
            </a:r>
            <a:endParaRPr lang="zh-CN" altLang="zh-CN" sz="3200" dirty="0"/>
          </a:p>
        </p:txBody>
      </p:sp>
    </p:spTree>
    <p:extLst>
      <p:ext uri="{BB962C8B-B14F-4D97-AF65-F5344CB8AC3E}">
        <p14:creationId xmlns:p14="http://schemas.microsoft.com/office/powerpoint/2010/main" val="138474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a:xfrm>
            <a:off x="810000" y="2318539"/>
            <a:ext cx="10554574" cy="3636511"/>
          </a:xfrm>
        </p:spPr>
        <p:txBody>
          <a:bodyPr>
            <a:normAutofit fontScale="92500"/>
          </a:bodyPr>
          <a:lstStyle/>
          <a:p>
            <a:pPr marL="0" indent="0">
              <a:buNone/>
            </a:pPr>
            <a:r>
              <a:rPr lang="zh-CN" altLang="zh-CN" sz="3200" dirty="0"/>
              <a:t>为了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marL="0" indent="0">
              <a:buNone/>
            </a:pPr>
            <a:endParaRPr lang="zh-CN" altLang="en-US" dirty="0"/>
          </a:p>
        </p:txBody>
      </p:sp>
    </p:spTree>
    <p:extLst>
      <p:ext uri="{BB962C8B-B14F-4D97-AF65-F5344CB8AC3E}">
        <p14:creationId xmlns:p14="http://schemas.microsoft.com/office/powerpoint/2010/main" val="415153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业务机遇</a:t>
            </a:r>
          </a:p>
        </p:txBody>
      </p:sp>
      <p:sp>
        <p:nvSpPr>
          <p:cNvPr id="3" name="内容占位符 2"/>
          <p:cNvSpPr>
            <a:spLocks noGrp="1"/>
          </p:cNvSpPr>
          <p:nvPr>
            <p:ph idx="1"/>
          </p:nvPr>
        </p:nvSpPr>
        <p:spPr>
          <a:xfrm>
            <a:off x="409355" y="2158118"/>
            <a:ext cx="10885563" cy="3868609"/>
          </a:xfrm>
        </p:spPr>
        <p:txBody>
          <a:bodyPr>
            <a:noAutofit/>
          </a:bodyPr>
          <a:lstStyle/>
          <a:p>
            <a:r>
              <a:rPr lang="en-US" altLang="zh-CN" sz="2000" dirty="0"/>
              <a:t>21</a:t>
            </a:r>
            <a:r>
              <a:rPr lang="zh-CN" altLang="zh-CN" sz="2000"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2000" dirty="0"/>
              <a:t>e-learning</a:t>
            </a:r>
            <a:r>
              <a:rPr lang="zh-CN" altLang="zh-CN" sz="2000"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2000" dirty="0"/>
              <a:t>[1]</a:t>
            </a:r>
            <a:r>
              <a:rPr lang="zh-CN" altLang="zh-CN" sz="2000" dirty="0"/>
              <a:t>。美国教育部</a:t>
            </a:r>
            <a:r>
              <a:rPr lang="en-US" altLang="zh-CN" sz="2000" dirty="0"/>
              <a:t>2000</a:t>
            </a:r>
            <a:r>
              <a:rPr lang="zh-CN" altLang="zh-CN" sz="2000" dirty="0"/>
              <a:t>年</a:t>
            </a:r>
            <a:r>
              <a:rPr lang="en-US" altLang="zh-CN" sz="2000" dirty="0"/>
              <a:t>12</a:t>
            </a:r>
            <a:r>
              <a:rPr lang="zh-CN" altLang="zh-CN" sz="2000" dirty="0"/>
              <a:t>月向国会递交的</a:t>
            </a:r>
            <a:r>
              <a:rPr lang="en-US" altLang="zh-CN" sz="2000" dirty="0"/>
              <a:t>"</a:t>
            </a:r>
            <a:r>
              <a:rPr lang="zh-CN" altLang="zh-CN" sz="2000" dirty="0"/>
              <a:t>国家教育技术计划</a:t>
            </a:r>
            <a:r>
              <a:rPr lang="en-US" altLang="zh-CN" sz="2000" dirty="0"/>
              <a:t>"</a:t>
            </a:r>
            <a:r>
              <a:rPr lang="zh-CN" altLang="zh-CN" sz="2000" dirty="0"/>
              <a:t>中打算以网络化学习作为提高年青一代</a:t>
            </a:r>
            <a:r>
              <a:rPr lang="en-US" altLang="zh-CN" sz="2000" dirty="0"/>
              <a:t>"21</a:t>
            </a:r>
            <a:r>
              <a:rPr lang="zh-CN" altLang="zh-CN" sz="2000" dirty="0"/>
              <a:t>世纪能力素质</a:t>
            </a:r>
            <a:r>
              <a:rPr lang="en-US" altLang="zh-CN" sz="2000" dirty="0"/>
              <a:t>"</a:t>
            </a:r>
            <a:r>
              <a:rPr lang="zh-CN" altLang="zh-CN" sz="2000" dirty="0"/>
              <a:t>的根本措施。技术的教育应用成为教育改革和人才培养的重要途径之一。</a:t>
            </a:r>
          </a:p>
          <a:p>
            <a:r>
              <a:rPr lang="zh-CN" altLang="zh-CN" sz="2000"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spTree>
    <p:extLst>
      <p:ext uri="{BB962C8B-B14F-4D97-AF65-F5344CB8AC3E}">
        <p14:creationId xmlns:p14="http://schemas.microsoft.com/office/powerpoint/2010/main" val="217799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业务目标</a:t>
            </a:r>
          </a:p>
        </p:txBody>
      </p:sp>
      <p:sp>
        <p:nvSpPr>
          <p:cNvPr id="3" name="内容占位符 2"/>
          <p:cNvSpPr>
            <a:spLocks noGrp="1"/>
          </p:cNvSpPr>
          <p:nvPr>
            <p:ph idx="1"/>
          </p:nvPr>
        </p:nvSpPr>
        <p:spPr/>
        <p:txBody>
          <a:bodyPr>
            <a:normAutofit/>
          </a:bodyPr>
          <a:lstStyle/>
          <a:p>
            <a:r>
              <a:rPr lang="zh-CN" altLang="zh-CN" sz="2800" dirty="0"/>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p:txBody>
      </p:sp>
    </p:spTree>
    <p:extLst>
      <p:ext uri="{BB962C8B-B14F-4D97-AF65-F5344CB8AC3E}">
        <p14:creationId xmlns:p14="http://schemas.microsoft.com/office/powerpoint/2010/main" val="67101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39283-4EA9-4651-BAED-597A5E725563}"/>
              </a:ext>
            </a:extLst>
          </p:cNvPr>
          <p:cNvSpPr>
            <a:spLocks noGrp="1"/>
          </p:cNvSpPr>
          <p:nvPr>
            <p:ph type="title"/>
          </p:nvPr>
        </p:nvSpPr>
        <p:spPr/>
        <p:txBody>
          <a:bodyPr/>
          <a:lstStyle/>
          <a:p>
            <a:r>
              <a:rPr lang="zh-CN" altLang="en-US" dirty="0"/>
              <a:t>项目范围</a:t>
            </a:r>
          </a:p>
        </p:txBody>
      </p:sp>
      <p:sp>
        <p:nvSpPr>
          <p:cNvPr id="3" name="内容占位符 2">
            <a:extLst>
              <a:ext uri="{FF2B5EF4-FFF2-40B4-BE49-F238E27FC236}">
                <a16:creationId xmlns:a16="http://schemas.microsoft.com/office/drawing/2014/main" id="{01A92CC7-98EA-4679-AC7A-C514A4A3BB63}"/>
              </a:ext>
            </a:extLst>
          </p:cNvPr>
          <p:cNvSpPr>
            <a:spLocks noGrp="1"/>
          </p:cNvSpPr>
          <p:nvPr>
            <p:ph idx="1"/>
          </p:nvPr>
        </p:nvSpPr>
        <p:spPr/>
        <p:txBody>
          <a:bodyPr/>
          <a:lstStyle/>
          <a:p>
            <a:r>
              <a:rPr lang="zh-CN" altLang="zh-CN" sz="2400" dirty="0"/>
              <a:t>完成软件工程系列课程教学辅助网站的研发、交付、维护等一系列相关过程。项目工程中主要产生的文档有《项目可行性报告》；《项目章程》；《项目总体计划》；《需求工程计划</a:t>
            </a:r>
            <a:r>
              <a:rPr lang="en-US" altLang="zh-CN" sz="2400" dirty="0"/>
              <a:t>-</a:t>
            </a:r>
            <a:r>
              <a:rPr lang="zh-CN" altLang="zh-CN" sz="2400" dirty="0"/>
              <a:t>初步》；《</a:t>
            </a:r>
            <a:r>
              <a:rPr lang="en-US" altLang="zh-CN" sz="2400" dirty="0"/>
              <a:t>QA</a:t>
            </a:r>
            <a:r>
              <a:rPr lang="zh-CN" altLang="zh-CN" sz="2400" dirty="0"/>
              <a:t>计划》；《需求工程计划》；《软件需求规格说明书》；《软件需求变更文档》；《系统设计与实现计划》；《软件概要设计说明》；《测试计划》；《安装部署计划》；《培训计划》；《系统维护计划》；《项目总结报告》。</a:t>
            </a:r>
          </a:p>
          <a:p>
            <a:endParaRPr lang="zh-CN" altLang="en-US" dirty="0"/>
          </a:p>
        </p:txBody>
      </p:sp>
    </p:spTree>
    <p:extLst>
      <p:ext uri="{BB962C8B-B14F-4D97-AF65-F5344CB8AC3E}">
        <p14:creationId xmlns:p14="http://schemas.microsoft.com/office/powerpoint/2010/main" val="1838172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引用">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引用">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引用</Template>
  <TotalTime>200</TotalTime>
  <Words>1291</Words>
  <Application>Microsoft Office PowerPoint</Application>
  <PresentationFormat>宽屏</PresentationFormat>
  <Paragraphs>154</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宋体</vt:lpstr>
      <vt:lpstr>Calibri</vt:lpstr>
      <vt:lpstr>Century Gothic</vt:lpstr>
      <vt:lpstr>Times New Roman</vt:lpstr>
      <vt:lpstr>Wingdings 2</vt:lpstr>
      <vt:lpstr>引用</vt:lpstr>
      <vt:lpstr>总体项目计划 软件工程系列课程教学辅助网站 </vt:lpstr>
      <vt:lpstr>目录</vt:lpstr>
      <vt:lpstr>引言(子目录)</vt:lpstr>
      <vt:lpstr>项目名称</vt:lpstr>
      <vt:lpstr>项目负责小组</vt:lpstr>
      <vt:lpstr>背景</vt:lpstr>
      <vt:lpstr>业务机遇</vt:lpstr>
      <vt:lpstr>业务目标</vt:lpstr>
      <vt:lpstr>项目范围</vt:lpstr>
      <vt:lpstr>参考资料</vt:lpstr>
      <vt:lpstr>项目概述(子目录)</vt:lpstr>
      <vt:lpstr>项目目的</vt:lpstr>
      <vt:lpstr>项目所需软件</vt:lpstr>
      <vt:lpstr>系统运行环境</vt:lpstr>
      <vt:lpstr>人员、分工、说明</vt:lpstr>
      <vt:lpstr>人员、分工、说明——分析</vt:lpstr>
      <vt:lpstr>过程定义和数据收集</vt:lpstr>
      <vt:lpstr>生命周期模型</vt:lpstr>
      <vt:lpstr>过程定义</vt:lpstr>
      <vt:lpstr>数据收集和分析</vt:lpstr>
      <vt:lpstr>实施计划（子目录）</vt:lpstr>
      <vt:lpstr>风险识别及应对</vt:lpstr>
      <vt:lpstr>沟通计划</vt:lpstr>
      <vt:lpstr>OBS</vt:lpstr>
      <vt:lpstr>WBS树状图</vt:lpstr>
      <vt:lpstr>LRC表</vt:lpstr>
      <vt:lpstr>甘特图</vt:lpstr>
      <vt:lpstr>配置系统管理指南</vt:lpstr>
      <vt:lpstr>小组成员分工与评价(总分5分）</vt:lpstr>
      <vt:lpstr>参考</vt:lpstr>
      <vt:lpstr>总体项目计划过程遇到的问题</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软件工程系列课程辅助教学网站</dc:title>
  <dc:creator>AutoBVT</dc:creator>
  <cp:lastModifiedBy>wn t</cp:lastModifiedBy>
  <cp:revision>20</cp:revision>
  <dcterms:created xsi:type="dcterms:W3CDTF">2017-10-29T01:34:06Z</dcterms:created>
  <dcterms:modified xsi:type="dcterms:W3CDTF">2017-11-02T14:31:24Z</dcterms:modified>
</cp:coreProperties>
</file>