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3" r:id="rId4"/>
    <p:sldId id="257" r:id="rId5"/>
    <p:sldId id="258" r:id="rId6"/>
    <p:sldId id="259" r:id="rId7"/>
    <p:sldId id="277" r:id="rId8"/>
    <p:sldId id="260" r:id="rId9"/>
    <p:sldId id="261" r:id="rId10"/>
    <p:sldId id="262" r:id="rId11"/>
    <p:sldId id="263" r:id="rId12"/>
    <p:sldId id="264" r:id="rId13"/>
    <p:sldId id="265" r:id="rId14"/>
    <p:sldId id="266" r:id="rId15"/>
    <p:sldId id="267" r:id="rId16"/>
    <p:sldId id="278" r:id="rId17"/>
    <p:sldId id="279" r:id="rId18"/>
    <p:sldId id="280" r:id="rId19"/>
    <p:sldId id="281" r:id="rId20"/>
    <p:sldId id="282" r:id="rId21"/>
    <p:sldId id="268" r:id="rId22"/>
    <p:sldId id="269" r:id="rId23"/>
    <p:sldId id="276" r:id="rId24"/>
    <p:sldId id="270" r:id="rId25"/>
    <p:sldId id="271" r:id="rId26"/>
    <p:sldId id="274" r:id="rId27"/>
    <p:sldId id="27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86452" autoAdjust="0"/>
  </p:normalViewPr>
  <p:slideViewPr>
    <p:cSldViewPr snapToGrid="0">
      <p:cViewPr varScale="1">
        <p:scale>
          <a:sx n="74" d="100"/>
          <a:sy n="74" d="100"/>
        </p:scale>
        <p:origin x="778" y="77"/>
      </p:cViewPr>
      <p:guideLst/>
    </p:cSldViewPr>
  </p:slideViewPr>
  <p:outlineViewPr>
    <p:cViewPr>
      <p:scale>
        <a:sx n="33" d="100"/>
        <a:sy n="33" d="100"/>
      </p:scale>
      <p:origin x="0" y="-184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31175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43449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98028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05811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1678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12562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65721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61901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1069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92630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71F0B48-F53C-40B1-B5C5-25DD89E7CD34}" type="datetimeFigureOut">
              <a:rPr lang="zh-CN" altLang="en-US" smtClean="0"/>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71930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F0B48-F53C-40B1-B5C5-25DD89E7CD34}" type="datetimeFigureOut">
              <a:rPr lang="zh-CN" altLang="en-US" smtClean="0"/>
              <a:t>2017/10/29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7700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My\Documents\PRD2017\PRD-2017-G24\STW\&#35838;&#31243;&#36164;&#26009;\&#39033;&#30446;&#35201;&#27714;2017\C2-2017\C2-PRD-&#39033;&#30446;&#25551;&#36848;-2017.doc" TargetMode="External"/><Relationship Id="rId2" Type="http://schemas.openxmlformats.org/officeDocument/2006/relationships/hyperlink" Target="http://bb.zucc.edu.cn/" TargetMode="External"/><Relationship Id="rId1" Type="http://schemas.openxmlformats.org/officeDocument/2006/relationships/slideLayout" Target="../slideLayouts/slideLayout2.xml"/><Relationship Id="rId4" Type="http://schemas.openxmlformats.org/officeDocument/2006/relationships/hyperlink" Target="file:///C:\Users\My\Documents\PRD2017\PRD-2017-G24\STW\&#25991;&#26723;&#27169;&#26495;\GB-T%208567-2006%20&#35745;&#31639;&#26426;&#36719;&#20214;&#25991;&#26723;&#32534;&#21046;&#35268;&#33539;.pdf"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39118;&#38505;&#20998;&#26512;&#19982;&#24212;&#23545;.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7807;&#36890;&#35745;&#21010;.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t>总体项目计划</a:t>
            </a:r>
            <a:br>
              <a:rPr lang="en-US" altLang="zh-CN" sz="2800" dirty="0"/>
            </a:br>
            <a:r>
              <a:rPr lang="zh-CN" altLang="en-US" sz="2400" dirty="0"/>
              <a:t>软件工程系列课程辅助教学网站</a:t>
            </a:r>
            <a:endParaRPr lang="zh-CN" altLang="en-US" sz="2800" dirty="0"/>
          </a:p>
        </p:txBody>
      </p:sp>
      <p:sp>
        <p:nvSpPr>
          <p:cNvPr id="3" name="副标题 2"/>
          <p:cNvSpPr>
            <a:spLocks noGrp="1"/>
          </p:cNvSpPr>
          <p:nvPr>
            <p:ph type="subTitle" idx="1"/>
          </p:nvPr>
        </p:nvSpPr>
        <p:spPr>
          <a:xfrm>
            <a:off x="1524000" y="4360574"/>
            <a:ext cx="9144000" cy="1655762"/>
          </a:xfrm>
        </p:spPr>
        <p:txBody>
          <a:bodyPr/>
          <a:lstStyle/>
          <a:p>
            <a:pPr lvl="1"/>
            <a:r>
              <a:rPr lang="en-US" altLang="zh-CN" dirty="0"/>
              <a:t>G24</a:t>
            </a:r>
          </a:p>
          <a:p>
            <a:pPr lvl="1"/>
            <a:r>
              <a:rPr lang="zh-CN" altLang="en-US" dirty="0"/>
              <a:t>童威男 陈泓见 黄栋材 冯涛 徐鹏</a:t>
            </a:r>
            <a:endParaRPr lang="en-US" altLang="zh-CN" dirty="0"/>
          </a:p>
        </p:txBody>
      </p:sp>
    </p:spTree>
    <p:extLst>
      <p:ext uri="{BB962C8B-B14F-4D97-AF65-F5344CB8AC3E}">
        <p14:creationId xmlns:p14="http://schemas.microsoft.com/office/powerpoint/2010/main" val="295333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lstStyle/>
          <a:p>
            <a:r>
              <a:rPr lang="en-US" altLang="zh-CN" u="sng" dirty="0">
                <a:hlinkClick r:id="rId2"/>
              </a:rPr>
              <a:t>http://bb.zucc.edu.cn</a:t>
            </a:r>
            <a:r>
              <a:rPr lang="zh-CN" altLang="zh-CN" dirty="0"/>
              <a:t>网站</a:t>
            </a:r>
          </a:p>
          <a:p>
            <a:r>
              <a:rPr lang="en-US" altLang="zh-CN" u="sng" dirty="0">
                <a:hlinkClick r:id="rId3"/>
              </a:rPr>
              <a:t>C2-PRD-项目描述-2017.doc</a:t>
            </a:r>
            <a:r>
              <a:rPr lang="zh-CN" altLang="zh-CN" dirty="0"/>
              <a:t>文档</a:t>
            </a:r>
          </a:p>
          <a:p>
            <a:r>
              <a:rPr lang="en-US" altLang="zh-CN" u="sng" dirty="0">
                <a:hlinkClick r:id="rId4"/>
              </a:rPr>
              <a:t>GB-T 8567-2006 </a:t>
            </a:r>
            <a:r>
              <a:rPr lang="en-US" altLang="zh-CN" u="sng" dirty="0" err="1">
                <a:hlinkClick r:id="rId4"/>
              </a:rPr>
              <a:t>计算机软件文档编制规范</a:t>
            </a:r>
            <a:endParaRPr lang="zh-CN" altLang="zh-CN" dirty="0"/>
          </a:p>
          <a:p>
            <a:pPr marL="0" indent="0">
              <a:buNone/>
            </a:pPr>
            <a:endParaRPr lang="zh-CN" altLang="en-US" dirty="0"/>
          </a:p>
        </p:txBody>
      </p:sp>
    </p:spTree>
    <p:extLst>
      <p:ext uri="{BB962C8B-B14F-4D97-AF65-F5344CB8AC3E}">
        <p14:creationId xmlns:p14="http://schemas.microsoft.com/office/powerpoint/2010/main" val="28158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项目概述</a:t>
            </a:r>
          </a:p>
        </p:txBody>
      </p:sp>
      <p:sp>
        <p:nvSpPr>
          <p:cNvPr id="3" name="内容占位符 2"/>
          <p:cNvSpPr>
            <a:spLocks noGrp="1"/>
          </p:cNvSpPr>
          <p:nvPr>
            <p:ph idx="1"/>
          </p:nvPr>
        </p:nvSpPr>
        <p:spPr/>
        <p:txBody>
          <a:bodyPr/>
          <a:lstStyle/>
          <a:p>
            <a:r>
              <a:rPr lang="zh-CN" altLang="en-US" dirty="0">
                <a:hlinkClick r:id="rId2" action="ppaction://hlinksldjump"/>
              </a:rPr>
              <a:t>项目目的</a:t>
            </a:r>
            <a:endParaRPr lang="en-US" altLang="zh-CN" dirty="0">
              <a:hlinkClick r:id="rId2" action="ppaction://hlinksldjump"/>
            </a:endParaRPr>
          </a:p>
          <a:p>
            <a:r>
              <a:rPr lang="zh-CN" altLang="en-US" dirty="0">
                <a:hlinkClick r:id="rId2" action="ppaction://hlinksldjump"/>
              </a:rPr>
              <a:t>项目所需软件</a:t>
            </a:r>
            <a:endParaRPr lang="en-US" altLang="zh-CN" dirty="0"/>
          </a:p>
          <a:p>
            <a:r>
              <a:rPr lang="zh-CN" altLang="en-US" dirty="0">
                <a:hlinkClick r:id="rId3" action="ppaction://hlinksldjump"/>
              </a:rPr>
              <a:t>系统运行环境</a:t>
            </a:r>
            <a:endParaRPr lang="en-US" altLang="zh-CN" dirty="0"/>
          </a:p>
          <a:p>
            <a:r>
              <a:rPr lang="zh-CN" altLang="en-US" dirty="0">
                <a:hlinkClick r:id="rId4" action="ppaction://hlinksldjump"/>
              </a:rPr>
              <a:t>人</a:t>
            </a:r>
            <a:r>
              <a:rPr lang="zh-CN" altLang="en-US" dirty="0">
                <a:hlinkClick r:id="rId5" action="ppaction://hlinksldjump"/>
              </a:rPr>
              <a:t>员</a:t>
            </a:r>
            <a:r>
              <a:rPr lang="zh-CN" altLang="en-US" dirty="0"/>
              <a:t>、</a:t>
            </a:r>
            <a:r>
              <a:rPr lang="zh-CN" altLang="en-US" dirty="0">
                <a:hlinkClick r:id="rId4" action="ppaction://hlinksldjump"/>
              </a:rPr>
              <a:t>分工</a:t>
            </a:r>
            <a:r>
              <a:rPr lang="zh-CN" altLang="en-US" dirty="0"/>
              <a:t>、说明</a:t>
            </a:r>
          </a:p>
        </p:txBody>
      </p:sp>
    </p:spTree>
    <p:extLst>
      <p:ext uri="{BB962C8B-B14F-4D97-AF65-F5344CB8AC3E}">
        <p14:creationId xmlns:p14="http://schemas.microsoft.com/office/powerpoint/2010/main" val="18090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项目目的</a:t>
            </a:r>
          </a:p>
        </p:txBody>
      </p:sp>
      <p:sp>
        <p:nvSpPr>
          <p:cNvPr id="3" name="内容占位符 2"/>
          <p:cNvSpPr>
            <a:spLocks noGrp="1"/>
          </p:cNvSpPr>
          <p:nvPr>
            <p:ph idx="1"/>
          </p:nvPr>
        </p:nvSpPr>
        <p:spPr/>
        <p:txBody>
          <a:bodyPr/>
          <a:lstStyle/>
          <a:p>
            <a:r>
              <a:rPr lang="zh-CN" altLang="zh-CN" dirty="0"/>
              <a:t>开发一个有利于教师的教学和学生的学习的辅助网站；也为软件工程系列课程的成熟记录下足迹。</a:t>
            </a:r>
          </a:p>
          <a:p>
            <a:endParaRPr lang="zh-CN" altLang="en-US" dirty="0"/>
          </a:p>
        </p:txBody>
      </p:sp>
    </p:spTree>
    <p:extLst>
      <p:ext uri="{BB962C8B-B14F-4D97-AF65-F5344CB8AC3E}">
        <p14:creationId xmlns:p14="http://schemas.microsoft.com/office/powerpoint/2010/main" val="252339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dirty="0"/>
              <a:t>IBM Rational Rose</a:t>
            </a:r>
            <a:r>
              <a:rPr lang="zh-CN" altLang="zh-CN" dirty="0"/>
              <a:t>——</a:t>
            </a:r>
            <a:r>
              <a:rPr lang="en-US" altLang="zh-CN" dirty="0"/>
              <a:t>UML</a:t>
            </a:r>
            <a:r>
              <a:rPr lang="zh-CN" altLang="zh-CN" dirty="0"/>
              <a:t>分析与建模工具</a:t>
            </a:r>
          </a:p>
          <a:p>
            <a:r>
              <a:rPr lang="en-US" altLang="zh-CN" dirty="0"/>
              <a:t>IBM Rational DOORS Next Generation</a:t>
            </a:r>
            <a:r>
              <a:rPr lang="zh-CN" altLang="zh-CN" dirty="0"/>
              <a:t>——软件需求管理工具</a:t>
            </a:r>
          </a:p>
          <a:p>
            <a:r>
              <a:rPr lang="en-US" altLang="zh-CN" dirty="0"/>
              <a:t>Microsoft Project</a:t>
            </a:r>
            <a:r>
              <a:rPr lang="zh-CN" altLang="zh-CN" dirty="0"/>
              <a:t>——项目管理工具</a:t>
            </a:r>
          </a:p>
          <a:p>
            <a:r>
              <a:rPr lang="en-US" altLang="zh-CN" dirty="0"/>
              <a:t>Microsoft Office</a:t>
            </a:r>
            <a:r>
              <a:rPr lang="zh-CN" altLang="zh-CN" dirty="0"/>
              <a:t>——文档编写工具</a:t>
            </a:r>
          </a:p>
          <a:p>
            <a:r>
              <a:rPr lang="en-US" altLang="zh-CN" dirty="0" err="1"/>
              <a:t>Git</a:t>
            </a:r>
            <a:r>
              <a:rPr lang="zh-CN" altLang="zh-CN" dirty="0"/>
              <a:t>——配置管理工具</a:t>
            </a:r>
          </a:p>
          <a:p>
            <a:r>
              <a:rPr lang="en-US" altLang="zh-CN" dirty="0" err="1"/>
              <a:t>Axure</a:t>
            </a:r>
            <a:r>
              <a:rPr lang="en-US" altLang="zh-CN" dirty="0"/>
              <a:t> RP</a:t>
            </a:r>
            <a:r>
              <a:rPr lang="zh-CN" altLang="zh-CN"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p:txBody>
          <a:bodyPr/>
          <a:lstStyle/>
          <a:p>
            <a:r>
              <a:rPr lang="zh-CN" altLang="zh-CN" dirty="0"/>
              <a:t>本网站要求提供对外服务的能力</a:t>
            </a:r>
            <a:r>
              <a:rPr lang="en-US" altLang="zh-CN" dirty="0"/>
              <a:t>,</a:t>
            </a:r>
            <a:r>
              <a:rPr lang="zh-CN" altLang="zh-CN" dirty="0"/>
              <a:t>保证至少</a:t>
            </a:r>
            <a:r>
              <a:rPr lang="en-US" altLang="zh-CN" dirty="0"/>
              <a:t>300</a:t>
            </a:r>
            <a:r>
              <a:rPr lang="zh-CN" altLang="zh-CN" dirty="0"/>
              <a:t>名同学上课辅助服务的要求</a:t>
            </a:r>
            <a:r>
              <a:rPr lang="en-US" altLang="zh-CN" dirty="0"/>
              <a:t>.</a:t>
            </a:r>
            <a:r>
              <a:rPr lang="zh-CN" altLang="zh-CN" dirty="0"/>
              <a:t>包括数据存储能力</a:t>
            </a:r>
            <a:r>
              <a:rPr lang="en-US" altLang="zh-CN" dirty="0"/>
              <a:t>,</a:t>
            </a:r>
            <a:r>
              <a:rPr lang="zh-CN" altLang="zh-CN" dirty="0"/>
              <a:t>网络服务吞吐能力</a:t>
            </a:r>
            <a:r>
              <a:rPr lang="en-US" altLang="zh-CN" dirty="0"/>
              <a:t>,</a:t>
            </a:r>
            <a:r>
              <a:rPr lang="zh-CN" altLang="zh-CN" dirty="0"/>
              <a:t>数据安全特性等</a:t>
            </a:r>
            <a:r>
              <a:rPr lang="en-US" altLang="zh-CN" dirty="0"/>
              <a:t>.</a:t>
            </a:r>
            <a:endParaRPr lang="zh-CN" altLang="zh-CN" dirty="0"/>
          </a:p>
          <a:p>
            <a:r>
              <a:rPr lang="zh-CN" altLang="zh-CN" dirty="0"/>
              <a:t>服务器运行在</a:t>
            </a:r>
            <a:r>
              <a:rPr lang="en-US" altLang="zh-CN" dirty="0"/>
              <a:t>windows</a:t>
            </a:r>
            <a:endParaRPr lang="zh-CN" altLang="zh-CN" dirty="0"/>
          </a:p>
          <a:p>
            <a:r>
              <a:rPr lang="zh-CN" altLang="zh-CN" dirty="0"/>
              <a:t>开发平台</a:t>
            </a:r>
            <a:r>
              <a:rPr lang="en-US" altLang="zh-CN" dirty="0"/>
              <a:t>IIS.NET</a:t>
            </a:r>
            <a:endParaRPr lang="zh-CN" altLang="zh-CN" dirty="0"/>
          </a:p>
        </p:txBody>
      </p:sp>
    </p:spTree>
    <p:extLst>
      <p:ext uri="{BB962C8B-B14F-4D97-AF65-F5344CB8AC3E}">
        <p14:creationId xmlns:p14="http://schemas.microsoft.com/office/powerpoint/2010/main" val="63572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ext uri="{D42A27DB-BD31-4B8C-83A1-F6EECF244321}">
                <p14:modId xmlns:p14="http://schemas.microsoft.com/office/powerpoint/2010/main" val="632811609"/>
              </p:ext>
            </p:extLst>
          </p:nvPr>
        </p:nvGraphicFramePr>
        <p:xfrm>
          <a:off x="361507" y="1690688"/>
          <a:ext cx="10992294" cy="4540000"/>
        </p:xfrm>
        <a:graphic>
          <a:graphicData uri="http://schemas.openxmlformats.org/drawingml/2006/table">
            <a:tbl>
              <a:tblPr firstRow="1" firstCol="1" bandRow="1">
                <a:tableStyleId>{5C22544A-7EE6-4342-B048-85BDC9FD1C3A}</a:tableStyleId>
              </a:tblPr>
              <a:tblGrid>
                <a:gridCol w="5496147">
                  <a:extLst>
                    <a:ext uri="{9D8B030D-6E8A-4147-A177-3AD203B41FA5}">
                      <a16:colId xmlns:a16="http://schemas.microsoft.com/office/drawing/2014/main" val="1006740294"/>
                    </a:ext>
                  </a:extLst>
                </a:gridCol>
                <a:gridCol w="5496147">
                  <a:extLst>
                    <a:ext uri="{9D8B030D-6E8A-4147-A177-3AD203B41FA5}">
                      <a16:colId xmlns:a16="http://schemas.microsoft.com/office/drawing/2014/main" val="3920299134"/>
                    </a:ext>
                  </a:extLst>
                </a:gridCol>
              </a:tblGrid>
              <a:tr h="567500">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567500">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567500">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567500">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567500">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567500">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567500">
                <a:tc>
                  <a:txBody>
                    <a:bodyPr/>
                    <a:lstStyle/>
                    <a:p>
                      <a:pPr>
                        <a:lnSpc>
                          <a:spcPct val="125000"/>
                        </a:lnSpc>
                        <a:spcAft>
                          <a:spcPts val="0"/>
                        </a:spcAft>
                      </a:pPr>
                      <a:r>
                        <a:rPr lang="zh-CN" sz="2400" cap="all">
                          <a:effectLst/>
                        </a:rPr>
                        <a:t>侯宏伦</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567500">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p:txBody>
          <a:bodyPr>
            <a:normAutofit lnSpcReduction="10000"/>
          </a:bodyPr>
          <a:lstStyle/>
          <a:p>
            <a:r>
              <a:rPr lang="zh-CN" altLang="zh-CN" b="1" dirty="0"/>
              <a:t>分析</a:t>
            </a:r>
          </a:p>
          <a:p>
            <a:pPr lvl="0"/>
            <a:r>
              <a:rPr lang="zh-CN" altLang="zh-CN"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A6BD9-1155-4361-922D-5180BC518611}"/>
              </a:ext>
            </a:extLst>
          </p:cNvPr>
          <p:cNvSpPr>
            <a:spLocks noGrp="1"/>
          </p:cNvSpPr>
          <p:nvPr>
            <p:ph type="title"/>
          </p:nvPr>
        </p:nvSpPr>
        <p:spPr/>
        <p:txBody>
          <a:bodyPr/>
          <a:lstStyle/>
          <a:p>
            <a:r>
              <a:rPr lang="zh-CN" altLang="en-US" dirty="0"/>
              <a:t>过程定义和数据收集</a:t>
            </a:r>
          </a:p>
        </p:txBody>
      </p:sp>
      <p:sp>
        <p:nvSpPr>
          <p:cNvPr id="3" name="内容占位符 2">
            <a:extLst>
              <a:ext uri="{FF2B5EF4-FFF2-40B4-BE49-F238E27FC236}">
                <a16:creationId xmlns:a16="http://schemas.microsoft.com/office/drawing/2014/main" id="{905BAEC6-D095-4E87-A736-134F2CD400E9}"/>
              </a:ext>
            </a:extLst>
          </p:cNvPr>
          <p:cNvSpPr>
            <a:spLocks noGrp="1"/>
          </p:cNvSpPr>
          <p:nvPr>
            <p:ph idx="1"/>
          </p:nvPr>
        </p:nvSpPr>
        <p:spPr/>
        <p:txBody>
          <a:bodyPr/>
          <a:lstStyle/>
          <a:p>
            <a:r>
              <a:rPr lang="zh-CN" altLang="zh-CN" dirty="0"/>
              <a:t>生命周期模型</a:t>
            </a:r>
            <a:endParaRPr lang="en-US" altLang="zh-CN" dirty="0"/>
          </a:p>
          <a:p>
            <a:r>
              <a:rPr lang="zh-CN" altLang="zh-CN" dirty="0"/>
              <a:t>过程定义</a:t>
            </a:r>
            <a:endParaRPr lang="en-US" altLang="zh-CN" dirty="0"/>
          </a:p>
          <a:p>
            <a:r>
              <a:rPr lang="zh-CN" altLang="zh-CN" dirty="0"/>
              <a:t>数据收集和分析</a:t>
            </a:r>
            <a:endParaRPr lang="zh-CN" altLang="en-US" dirty="0"/>
          </a:p>
        </p:txBody>
      </p:sp>
    </p:spTree>
    <p:extLst>
      <p:ext uri="{BB962C8B-B14F-4D97-AF65-F5344CB8AC3E}">
        <p14:creationId xmlns:p14="http://schemas.microsoft.com/office/powerpoint/2010/main" val="226805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0D930-5289-42AF-A4EE-0C346850817D}"/>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41D6414D-8916-41FE-9F89-EC2E122517A9}"/>
              </a:ext>
            </a:extLst>
          </p:cNvPr>
          <p:cNvSpPr>
            <a:spLocks noGrp="1"/>
          </p:cNvSpPr>
          <p:nvPr>
            <p:ph idx="1"/>
          </p:nvPr>
        </p:nvSpPr>
        <p:spPr/>
        <p:txBody>
          <a:bodyPr/>
          <a:lstStyle/>
          <a:p>
            <a:r>
              <a:rPr lang="zh-CN" altLang="zh-CN" dirty="0"/>
              <a:t>选择用瀑布模型。</a:t>
            </a:r>
          </a:p>
          <a:p>
            <a:r>
              <a:rPr lang="zh-CN" altLang="zh-CN"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15472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21862-5A3F-4E44-AF0D-7D02710F25C3}"/>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3EA9BBD-2753-491C-9ADD-4288D3B91ECF}"/>
              </a:ext>
            </a:extLst>
          </p:cNvPr>
          <p:cNvSpPr>
            <a:spLocks noGrp="1"/>
          </p:cNvSpPr>
          <p:nvPr>
            <p:ph idx="1"/>
          </p:nvPr>
        </p:nvSpPr>
        <p:spPr/>
        <p:txBody>
          <a:bodyPr/>
          <a:lstStyle/>
          <a:p>
            <a:r>
              <a:rPr lang="zh-CN" altLang="zh-CN"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34586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B60BF-93DA-4470-B0AD-208FB0F0304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8640C17-2911-49C5-9F68-D4251D492CB5}"/>
              </a:ext>
            </a:extLst>
          </p:cNvPr>
          <p:cNvSpPr>
            <a:spLocks noGrp="1"/>
          </p:cNvSpPr>
          <p:nvPr>
            <p:ph idx="1"/>
          </p:nvPr>
        </p:nvSpPr>
        <p:spPr/>
        <p:txBody>
          <a:bodyPr/>
          <a:lstStyle/>
          <a:p>
            <a:r>
              <a:rPr lang="zh-CN" altLang="en-US" dirty="0"/>
              <a:t>引言</a:t>
            </a:r>
            <a:endParaRPr lang="en-US" altLang="zh-CN" dirty="0"/>
          </a:p>
          <a:p>
            <a:r>
              <a:rPr lang="zh-CN" altLang="en-US" dirty="0"/>
              <a:t>项目概述</a:t>
            </a:r>
            <a:endParaRPr lang="en-US" altLang="zh-CN" dirty="0"/>
          </a:p>
          <a:p>
            <a:r>
              <a:rPr lang="zh-CN" altLang="zh-CN" dirty="0"/>
              <a:t>过程定义和数据收集</a:t>
            </a:r>
            <a:endParaRPr lang="en-US" altLang="zh-CN" dirty="0"/>
          </a:p>
          <a:p>
            <a:r>
              <a:rPr lang="zh-CN" altLang="en-US" dirty="0"/>
              <a:t>实施计划</a:t>
            </a:r>
          </a:p>
        </p:txBody>
      </p:sp>
    </p:spTree>
    <p:extLst>
      <p:ext uri="{BB962C8B-B14F-4D97-AF65-F5344CB8AC3E}">
        <p14:creationId xmlns:p14="http://schemas.microsoft.com/office/powerpoint/2010/main" val="286081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1755E-51C8-4906-A2E1-50F1F58101E0}"/>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5" name="内容占位符 4">
            <a:extLst>
              <a:ext uri="{FF2B5EF4-FFF2-40B4-BE49-F238E27FC236}">
                <a16:creationId xmlns:a16="http://schemas.microsoft.com/office/drawing/2014/main" id="{2BD9363F-0AF6-4985-8249-542E918A7168}"/>
              </a:ext>
            </a:extLst>
          </p:cNvPr>
          <p:cNvGraphicFramePr>
            <a:graphicFrameLocks noGrp="1"/>
          </p:cNvGraphicFramePr>
          <p:nvPr>
            <p:ph idx="1"/>
            <p:extLst>
              <p:ext uri="{D42A27DB-BD31-4B8C-83A1-F6EECF244321}">
                <p14:modId xmlns:p14="http://schemas.microsoft.com/office/powerpoint/2010/main" val="1711837567"/>
              </p:ext>
            </p:extLst>
          </p:nvPr>
        </p:nvGraphicFramePr>
        <p:xfrm>
          <a:off x="997527" y="1589809"/>
          <a:ext cx="10224657" cy="4478477"/>
        </p:xfrm>
        <a:graphic>
          <a:graphicData uri="http://schemas.openxmlformats.org/drawingml/2006/table">
            <a:tbl>
              <a:tblPr firstRow="1" firstCol="1" bandRow="1">
                <a:tableStyleId>{5C22544A-7EE6-4342-B048-85BDC9FD1C3A}</a:tableStyleId>
              </a:tblPr>
              <a:tblGrid>
                <a:gridCol w="2044685">
                  <a:extLst>
                    <a:ext uri="{9D8B030D-6E8A-4147-A177-3AD203B41FA5}">
                      <a16:colId xmlns:a16="http://schemas.microsoft.com/office/drawing/2014/main" val="1787911359"/>
                    </a:ext>
                  </a:extLst>
                </a:gridCol>
                <a:gridCol w="2044685">
                  <a:extLst>
                    <a:ext uri="{9D8B030D-6E8A-4147-A177-3AD203B41FA5}">
                      <a16:colId xmlns:a16="http://schemas.microsoft.com/office/drawing/2014/main" val="2004110280"/>
                    </a:ext>
                  </a:extLst>
                </a:gridCol>
                <a:gridCol w="2044685">
                  <a:extLst>
                    <a:ext uri="{9D8B030D-6E8A-4147-A177-3AD203B41FA5}">
                      <a16:colId xmlns:a16="http://schemas.microsoft.com/office/drawing/2014/main" val="3601887718"/>
                    </a:ext>
                  </a:extLst>
                </a:gridCol>
                <a:gridCol w="2044685">
                  <a:extLst>
                    <a:ext uri="{9D8B030D-6E8A-4147-A177-3AD203B41FA5}">
                      <a16:colId xmlns:a16="http://schemas.microsoft.com/office/drawing/2014/main" val="2818698644"/>
                    </a:ext>
                  </a:extLst>
                </a:gridCol>
                <a:gridCol w="2045917">
                  <a:extLst>
                    <a:ext uri="{9D8B030D-6E8A-4147-A177-3AD203B41FA5}">
                      <a16:colId xmlns:a16="http://schemas.microsoft.com/office/drawing/2014/main" val="3218604639"/>
                    </a:ext>
                  </a:extLst>
                </a:gridCol>
              </a:tblGrid>
              <a:tr h="593741">
                <a:tc>
                  <a:txBody>
                    <a:bodyPr/>
                    <a:lstStyle/>
                    <a:p>
                      <a:pPr>
                        <a:lnSpc>
                          <a:spcPct val="125000"/>
                        </a:lnSpc>
                        <a:spcAft>
                          <a:spcPts val="0"/>
                        </a:spcAft>
                      </a:pPr>
                      <a:r>
                        <a:rPr lang="zh-CN" sz="2000">
                          <a:effectLst/>
                        </a:rPr>
                        <a:t>数据收集对象</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方式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负责人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5737540"/>
                  </a:ext>
                </a:extLst>
              </a:tr>
              <a:tr h="548844">
                <a:tc>
                  <a:txBody>
                    <a:bodyPr/>
                    <a:lstStyle/>
                    <a:p>
                      <a:pPr>
                        <a:lnSpc>
                          <a:spcPct val="125000"/>
                        </a:lnSpc>
                        <a:spcAft>
                          <a:spcPts val="0"/>
                        </a:spcAft>
                      </a:pPr>
                      <a:r>
                        <a:rPr lang="zh-CN" sz="2000">
                          <a:effectLst/>
                        </a:rPr>
                        <a:t>客户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客户需求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0599338"/>
                  </a:ext>
                </a:extLst>
              </a:tr>
              <a:tr h="548844">
                <a:tc>
                  <a:txBody>
                    <a:bodyPr/>
                    <a:lstStyle/>
                    <a:p>
                      <a:pPr>
                        <a:lnSpc>
                          <a:spcPct val="125000"/>
                        </a:lnSpc>
                        <a:spcAft>
                          <a:spcPts val="0"/>
                        </a:spcAft>
                      </a:pPr>
                      <a:r>
                        <a:rPr lang="zh-CN" sz="2000">
                          <a:effectLst/>
                        </a:rPr>
                        <a:t>项目下达者</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3894823"/>
                  </a:ext>
                </a:extLst>
              </a:tr>
              <a:tr h="548844">
                <a:tc>
                  <a:txBody>
                    <a:bodyPr/>
                    <a:lstStyle/>
                    <a:p>
                      <a:pPr>
                        <a:lnSpc>
                          <a:spcPct val="125000"/>
                        </a:lnSpc>
                        <a:spcAft>
                          <a:spcPts val="0"/>
                        </a:spcAft>
                      </a:pPr>
                      <a:r>
                        <a:rPr lang="zh-CN" sz="2000">
                          <a:effectLst/>
                        </a:rPr>
                        <a:t>用户代表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访谈</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陈鸿见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9779086"/>
                  </a:ext>
                </a:extLst>
              </a:tr>
              <a:tr h="548844">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问卷调查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问卷分析图表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4506742"/>
                  </a:ext>
                </a:extLst>
              </a:tr>
              <a:tr h="1140516">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观察用户如何完成工作</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用户行为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黄栋材</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9807048"/>
                  </a:ext>
                </a:extLst>
              </a:tr>
              <a:tr h="548844">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会议报告</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dirty="0">
                          <a:effectLst/>
                        </a:rPr>
                        <a:t>徐鹏</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753430"/>
                  </a:ext>
                </a:extLst>
              </a:tr>
            </a:tbl>
          </a:graphicData>
        </a:graphic>
      </p:graphicFrame>
    </p:spTree>
    <p:extLst>
      <p:ext uri="{BB962C8B-B14F-4D97-AF65-F5344CB8AC3E}">
        <p14:creationId xmlns:p14="http://schemas.microsoft.com/office/powerpoint/2010/main" val="96162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实施计划</a:t>
            </a:r>
          </a:p>
        </p:txBody>
      </p:sp>
      <p:sp>
        <p:nvSpPr>
          <p:cNvPr id="3" name="内容占位符 2"/>
          <p:cNvSpPr>
            <a:spLocks noGrp="1"/>
          </p:cNvSpPr>
          <p:nvPr>
            <p:ph idx="1"/>
          </p:nvPr>
        </p:nvSpPr>
        <p:spPr/>
        <p:txBody>
          <a:bodyPr/>
          <a:lstStyle/>
          <a:p>
            <a:r>
              <a:rPr lang="zh-CN" altLang="en-US" dirty="0">
                <a:hlinkClick r:id="rId2" action="ppaction://hlinksldjump"/>
              </a:rPr>
              <a:t>风险识别及应对</a:t>
            </a:r>
            <a:endParaRPr lang="en-US" altLang="zh-CN" dirty="0"/>
          </a:p>
          <a:p>
            <a:r>
              <a:rPr lang="zh-CN" altLang="en-US" dirty="0"/>
              <a:t>沟通计划</a:t>
            </a:r>
            <a:endParaRPr lang="en-US" altLang="zh-CN" dirty="0"/>
          </a:p>
          <a:p>
            <a:r>
              <a:rPr lang="en-US" altLang="zh-CN" dirty="0">
                <a:hlinkClick r:id="rId3" action="ppaction://hlinksldjump"/>
              </a:rPr>
              <a:t>OBS</a:t>
            </a:r>
            <a:r>
              <a:rPr lang="zh-CN" altLang="en-US" dirty="0">
                <a:hlinkClick r:id="rId3" action="ppaction://hlinksldjump"/>
              </a:rPr>
              <a:t>图</a:t>
            </a:r>
            <a:endParaRPr lang="en-US" altLang="zh-CN" dirty="0"/>
          </a:p>
          <a:p>
            <a:r>
              <a:rPr lang="en-US" altLang="zh-CN" dirty="0"/>
              <a:t>WBS</a:t>
            </a:r>
            <a:r>
              <a:rPr lang="zh-CN" altLang="en-US" dirty="0"/>
              <a:t>树状图</a:t>
            </a:r>
            <a:endParaRPr lang="en-US" altLang="zh-CN" dirty="0"/>
          </a:p>
          <a:p>
            <a:r>
              <a:rPr lang="en-US" altLang="zh-CN" dirty="0"/>
              <a:t>LRC</a:t>
            </a:r>
            <a:r>
              <a:rPr lang="zh-CN" altLang="en-US" dirty="0"/>
              <a:t>表</a:t>
            </a:r>
            <a:endParaRPr lang="en-US" altLang="zh-CN" dirty="0"/>
          </a:p>
          <a:p>
            <a:r>
              <a:rPr lang="zh-CN" altLang="en-US" dirty="0"/>
              <a:t>甘特图</a:t>
            </a:r>
          </a:p>
        </p:txBody>
      </p:sp>
    </p:spTree>
    <p:extLst>
      <p:ext uri="{BB962C8B-B14F-4D97-AF65-F5344CB8AC3E}">
        <p14:creationId xmlns:p14="http://schemas.microsoft.com/office/powerpoint/2010/main" val="415467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风险识别及应对</a:t>
            </a:r>
          </a:p>
        </p:txBody>
      </p:sp>
      <p:sp>
        <p:nvSpPr>
          <p:cNvPr id="4" name="内容占位符 3">
            <a:extLst>
              <a:ext uri="{FF2B5EF4-FFF2-40B4-BE49-F238E27FC236}">
                <a16:creationId xmlns:a16="http://schemas.microsoft.com/office/drawing/2014/main" id="{8CDBD859-2CCC-47AD-AB39-BB3200CC8BF3}"/>
              </a:ext>
            </a:extLst>
          </p:cNvPr>
          <p:cNvSpPr>
            <a:spLocks noGrp="1"/>
          </p:cNvSpPr>
          <p:nvPr>
            <p:ph idx="1"/>
          </p:nvPr>
        </p:nvSpPr>
        <p:spPr/>
        <p:txBody>
          <a:bodyPr/>
          <a:lstStyle/>
          <a:p>
            <a:r>
              <a:rPr lang="zh-CN" altLang="en-US" dirty="0">
                <a:hlinkClick r:id="rId2" action="ppaction://hlinkfile"/>
              </a:rPr>
              <a:t>风险计划总表</a:t>
            </a:r>
            <a:endParaRPr lang="zh-CN" altLang="en-US" dirty="0"/>
          </a:p>
        </p:txBody>
      </p:sp>
    </p:spTree>
    <p:extLst>
      <p:ext uri="{BB962C8B-B14F-4D97-AF65-F5344CB8AC3E}">
        <p14:creationId xmlns:p14="http://schemas.microsoft.com/office/powerpoint/2010/main" val="150289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FC8D6-D046-4957-9919-C1F19B99C7A8}"/>
              </a:ext>
            </a:extLst>
          </p:cNvPr>
          <p:cNvSpPr>
            <a:spLocks noGrp="1"/>
          </p:cNvSpPr>
          <p:nvPr>
            <p:ph type="title"/>
          </p:nvPr>
        </p:nvSpPr>
        <p:spPr/>
        <p:txBody>
          <a:bodyPr/>
          <a:lstStyle/>
          <a:p>
            <a:r>
              <a:rPr lang="zh-CN" altLang="en-US" dirty="0"/>
              <a:t>沟通计划</a:t>
            </a:r>
          </a:p>
        </p:txBody>
      </p:sp>
      <p:sp>
        <p:nvSpPr>
          <p:cNvPr id="3" name="内容占位符 2">
            <a:extLst>
              <a:ext uri="{FF2B5EF4-FFF2-40B4-BE49-F238E27FC236}">
                <a16:creationId xmlns:a16="http://schemas.microsoft.com/office/drawing/2014/main" id="{872A967A-9BD5-4266-BC54-48F6117B8C06}"/>
              </a:ext>
            </a:extLst>
          </p:cNvPr>
          <p:cNvSpPr>
            <a:spLocks noGrp="1"/>
          </p:cNvSpPr>
          <p:nvPr>
            <p:ph idx="1"/>
          </p:nvPr>
        </p:nvSpPr>
        <p:spPr/>
        <p:txBody>
          <a:bodyPr/>
          <a:lstStyle/>
          <a:p>
            <a:r>
              <a:rPr lang="zh-CN" altLang="en-US" dirty="0">
                <a:hlinkClick r:id="rId2" action="ppaction://hlinkfile"/>
              </a:rPr>
              <a:t>沟通计划</a:t>
            </a:r>
            <a:endParaRPr lang="zh-CN" altLang="en-US" dirty="0"/>
          </a:p>
        </p:txBody>
      </p:sp>
    </p:spTree>
    <p:extLst>
      <p:ext uri="{BB962C8B-B14F-4D97-AF65-F5344CB8AC3E}">
        <p14:creationId xmlns:p14="http://schemas.microsoft.com/office/powerpoint/2010/main" val="94571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endParaRPr lang="zh-CN" altLang="en-US" dirty="0"/>
          </a:p>
        </p:txBody>
      </p:sp>
      <p:pic>
        <p:nvPicPr>
          <p:cNvPr id="5" name="图片 4">
            <a:extLst>
              <a:ext uri="{FF2B5EF4-FFF2-40B4-BE49-F238E27FC236}">
                <a16:creationId xmlns:a16="http://schemas.microsoft.com/office/drawing/2014/main" id="{801761FA-2CD2-49CB-8739-AA231588C9BE}"/>
              </a:ext>
            </a:extLst>
          </p:cNvPr>
          <p:cNvPicPr>
            <a:picLocks noChangeAspect="1"/>
          </p:cNvPicPr>
          <p:nvPr/>
        </p:nvPicPr>
        <p:blipFill>
          <a:blip r:embed="rId2"/>
          <a:stretch>
            <a:fillRect/>
          </a:stretch>
        </p:blipFill>
        <p:spPr>
          <a:xfrm>
            <a:off x="3491345" y="1027906"/>
            <a:ext cx="6806046" cy="5722206"/>
          </a:xfrm>
          <a:prstGeom prst="rect">
            <a:avLst/>
          </a:prstGeom>
        </p:spPr>
      </p:pic>
    </p:spTree>
    <p:extLst>
      <p:ext uri="{BB962C8B-B14F-4D97-AF65-F5344CB8AC3E}">
        <p14:creationId xmlns:p14="http://schemas.microsoft.com/office/powerpoint/2010/main" val="322713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树状图</a:t>
            </a:r>
          </a:p>
        </p:txBody>
      </p:sp>
      <p:sp>
        <p:nvSpPr>
          <p:cNvPr id="3" name="内容占位符 2"/>
          <p:cNvSpPr>
            <a:spLocks noGrp="1"/>
          </p:cNvSpPr>
          <p:nvPr>
            <p:ph idx="1"/>
          </p:nvPr>
        </p:nvSpPr>
        <p:spPr/>
        <p:txBody>
          <a:bodyPr/>
          <a:lstStyle/>
          <a:p>
            <a:r>
              <a:rPr lang="en-US" altLang="zh-CN" dirty="0">
                <a:hlinkClick r:id="rId2" action="ppaction://hlinkfile"/>
              </a:rPr>
              <a:t> WBS</a:t>
            </a:r>
            <a:r>
              <a:rPr lang="zh-CN" altLang="en-US" dirty="0">
                <a:hlinkClick r:id="rId2" action="ppaction://hlinkfile"/>
              </a:rPr>
              <a:t>树状图</a:t>
            </a:r>
            <a:r>
              <a:rPr lang="en-US" altLang="zh-CN" dirty="0">
                <a:hlinkClick r:id="rId2" action="ppaction://hlinkfile"/>
              </a:rPr>
              <a:t>1</a:t>
            </a:r>
            <a:endParaRPr lang="en-US" altLang="zh-CN" dirty="0"/>
          </a:p>
          <a:p>
            <a:r>
              <a:rPr lang="en-US" altLang="zh-CN" dirty="0">
                <a:hlinkClick r:id="rId3" action="ppaction://hlinkfile"/>
              </a:rPr>
              <a:t>WBS</a:t>
            </a:r>
            <a:r>
              <a:rPr lang="zh-CN" altLang="en-US" dirty="0">
                <a:hlinkClick r:id="rId3" action="ppaction://hlinkfile"/>
              </a:rPr>
              <a:t>树状图</a:t>
            </a:r>
            <a:r>
              <a:rPr lang="en-US" altLang="zh-CN" dirty="0">
                <a:hlinkClick r:id="rId3" action="ppaction://hlinkfile"/>
              </a:rPr>
              <a:t>2</a:t>
            </a:r>
            <a:endParaRPr lang="zh-CN" altLang="en-US" dirty="0"/>
          </a:p>
        </p:txBody>
      </p:sp>
    </p:spTree>
    <p:extLst>
      <p:ext uri="{BB962C8B-B14F-4D97-AF65-F5344CB8AC3E}">
        <p14:creationId xmlns:p14="http://schemas.microsoft.com/office/powerpoint/2010/main" val="69838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7E02-C302-4237-B271-6BA2728181D4}"/>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1E5A6FE6-C62E-4A86-8664-D85BDA53DE9C}"/>
              </a:ext>
            </a:extLst>
          </p:cNvPr>
          <p:cNvSpPr>
            <a:spLocks noGrp="1"/>
          </p:cNvSpPr>
          <p:nvPr>
            <p:ph idx="1"/>
          </p:nvPr>
        </p:nvSpPr>
        <p:spPr/>
        <p:txBody>
          <a:bodyPr/>
          <a:lstStyle/>
          <a:p>
            <a:r>
              <a:rPr lang="en-US" altLang="zh-CN" dirty="0">
                <a:hlinkClick r:id="rId2" action="ppaction://hlinkfile"/>
              </a:rPr>
              <a:t>LRC</a:t>
            </a:r>
            <a:r>
              <a:rPr lang="zh-CN" altLang="en-US" dirty="0">
                <a:hlinkClick r:id="rId2" action="ppaction://hlinkfile"/>
              </a:rPr>
              <a:t>线性责任表</a:t>
            </a:r>
            <a:endParaRPr lang="zh-CN" altLang="en-US" dirty="0"/>
          </a:p>
        </p:txBody>
      </p:sp>
    </p:spTree>
    <p:extLst>
      <p:ext uri="{BB962C8B-B14F-4D97-AF65-F5344CB8AC3E}">
        <p14:creationId xmlns:p14="http://schemas.microsoft.com/office/powerpoint/2010/main" val="29048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甘特图</a:t>
            </a:r>
          </a:p>
        </p:txBody>
      </p:sp>
      <p:sp>
        <p:nvSpPr>
          <p:cNvPr id="3" name="内容占位符 2"/>
          <p:cNvSpPr>
            <a:spLocks noGrp="1"/>
          </p:cNvSpPr>
          <p:nvPr>
            <p:ph idx="1"/>
          </p:nvPr>
        </p:nvSpPr>
        <p:spPr/>
        <p:txBody>
          <a:bodyPr/>
          <a:lstStyle/>
          <a:p>
            <a:r>
              <a:rPr lang="zh-CN" altLang="en-US" dirty="0">
                <a:hlinkClick r:id="rId2" action="ppaction://hlinkfile"/>
              </a:rPr>
              <a:t>项目总体计划甘特图</a:t>
            </a:r>
            <a:endParaRPr lang="zh-CN" altLang="en-US" dirty="0"/>
          </a:p>
        </p:txBody>
      </p:sp>
    </p:spTree>
    <p:extLst>
      <p:ext uri="{BB962C8B-B14F-4D97-AF65-F5344CB8AC3E}">
        <p14:creationId xmlns:p14="http://schemas.microsoft.com/office/powerpoint/2010/main" val="231204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修改，</a:t>
            </a:r>
            <a:r>
              <a:rPr lang="en-US" altLang="zh-CN" dirty="0"/>
              <a:t>word</a:t>
            </a:r>
            <a:r>
              <a:rPr lang="zh-CN" altLang="en-US" dirty="0"/>
              <a:t>制作</a:t>
            </a:r>
            <a:r>
              <a:rPr lang="en-US" altLang="zh-CN" dirty="0"/>
              <a:t>——4</a:t>
            </a:r>
            <a:r>
              <a:rPr lang="zh-CN" altLang="en-US" dirty="0"/>
              <a:t>分</a:t>
            </a:r>
            <a:endParaRPr lang="en-US" altLang="zh-CN" dirty="0"/>
          </a:p>
          <a:p>
            <a:r>
              <a:rPr lang="zh-CN" altLang="en-US" dirty="0"/>
              <a:t>冯涛部分内容的分析，</a:t>
            </a:r>
            <a:r>
              <a:rPr lang="en-US" altLang="zh-CN" dirty="0"/>
              <a:t>LRC</a:t>
            </a:r>
            <a:r>
              <a:rPr lang="zh-CN" altLang="en-US" dirty="0"/>
              <a:t>，</a:t>
            </a:r>
            <a:r>
              <a:rPr lang="en-US" altLang="zh-CN" dirty="0"/>
              <a:t>OBS——3</a:t>
            </a:r>
            <a:r>
              <a:rPr lang="zh-CN" altLang="en-US" dirty="0"/>
              <a:t>分</a:t>
            </a:r>
            <a:endParaRPr lang="en-US" altLang="zh-CN" dirty="0"/>
          </a:p>
          <a:p>
            <a:r>
              <a:rPr lang="zh-CN" altLang="en-US" dirty="0"/>
              <a:t>徐鹏部分内容的分析，风险计划</a:t>
            </a:r>
            <a:r>
              <a:rPr lang="en-US" altLang="zh-CN" dirty="0"/>
              <a:t>——3</a:t>
            </a:r>
            <a:r>
              <a:rPr lang="zh-CN" altLang="en-US" dirty="0"/>
              <a:t>分</a:t>
            </a:r>
            <a:endParaRPr lang="en-US" altLang="zh-CN" dirty="0"/>
          </a:p>
          <a:p>
            <a:r>
              <a:rPr lang="zh-CN" altLang="en-US" dirty="0"/>
              <a:t>陈泓见部分内容的分析，</a:t>
            </a:r>
            <a:r>
              <a:rPr lang="en-US" altLang="zh-CN" dirty="0"/>
              <a:t>WBS——3</a:t>
            </a:r>
            <a:r>
              <a:rPr lang="zh-CN" altLang="en-US" dirty="0"/>
              <a:t>分</a:t>
            </a:r>
            <a:endParaRPr lang="en-US" altLang="zh-CN" dirty="0"/>
          </a:p>
          <a:p>
            <a:r>
              <a:rPr lang="zh-CN" altLang="en-US" dirty="0"/>
              <a:t>黄栋材部分内容的分析，利益相关者，</a:t>
            </a:r>
            <a:r>
              <a:rPr lang="en-US" altLang="zh-CN" dirty="0"/>
              <a:t>ppt</a:t>
            </a:r>
            <a:r>
              <a:rPr lang="zh-CN" altLang="en-US" dirty="0"/>
              <a:t>制作</a:t>
            </a:r>
            <a:r>
              <a:rPr lang="en-US" altLang="zh-CN" dirty="0"/>
              <a:t>——3</a:t>
            </a:r>
            <a:r>
              <a:rPr lang="zh-CN" altLang="en-US" dirty="0"/>
              <a:t>分</a:t>
            </a:r>
          </a:p>
        </p:txBody>
      </p:sp>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lstStyle/>
          <a:p>
            <a:r>
              <a:rPr lang="en-US" altLang="zh-CN" dirty="0"/>
              <a:t>GB-T 8567-2006 </a:t>
            </a:r>
            <a:r>
              <a:rPr lang="zh-CN" altLang="en-US" dirty="0"/>
              <a:t>计算机软件文档编制规范</a:t>
            </a:r>
            <a:endParaRPr lang="en-US" altLang="zh-CN" dirty="0"/>
          </a:p>
          <a:p>
            <a:r>
              <a:rPr lang="en-US" altLang="zh-CN" dirty="0"/>
              <a:t>C2-PRD-</a:t>
            </a:r>
            <a:r>
              <a:rPr lang="zh-CN" altLang="zh-CN" dirty="0"/>
              <a:t>项目描述</a:t>
            </a:r>
            <a:r>
              <a:rPr lang="en-US" altLang="zh-CN" dirty="0"/>
              <a:t>-2017</a:t>
            </a:r>
          </a:p>
          <a:p>
            <a:r>
              <a:rPr lang="en-US" altLang="zh-CN" dirty="0"/>
              <a:t>《</a:t>
            </a:r>
            <a:r>
              <a:rPr lang="zh-CN" altLang="en-US" dirty="0"/>
              <a:t>软件项目管理</a:t>
            </a:r>
            <a:r>
              <a:rPr lang="en-US" altLang="zh-CN" dirty="0"/>
              <a:t>》</a:t>
            </a:r>
            <a:r>
              <a:rPr lang="zh-CN" altLang="en-US" dirty="0"/>
              <a:t>第五版</a:t>
            </a:r>
          </a:p>
        </p:txBody>
      </p:sp>
    </p:spTree>
    <p:extLst>
      <p:ext uri="{BB962C8B-B14F-4D97-AF65-F5344CB8AC3E}">
        <p14:creationId xmlns:p14="http://schemas.microsoft.com/office/powerpoint/2010/main" val="289868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r>
              <a:rPr lang="zh-CN" altLang="en-US" dirty="0">
                <a:hlinkClick r:id="rId2" action="ppaction://hlinksldjump"/>
              </a:rPr>
              <a:t>背景</a:t>
            </a:r>
            <a:endParaRPr lang="en-US" altLang="zh-CN" dirty="0"/>
          </a:p>
          <a:p>
            <a:r>
              <a:rPr lang="zh-CN" altLang="en-US" dirty="0">
                <a:hlinkClick r:id="rId3" action="ppaction://hlinksldjump"/>
              </a:rPr>
              <a:t>业务机遇</a:t>
            </a:r>
            <a:endParaRPr lang="en-US" altLang="zh-CN" dirty="0"/>
          </a:p>
          <a:p>
            <a:r>
              <a:rPr lang="zh-CN" altLang="en-US" dirty="0">
                <a:hlinkClick r:id="rId4" action="ppaction://hlinksldjump"/>
              </a:rPr>
              <a:t>业务目标</a:t>
            </a:r>
            <a:endParaRPr lang="en-US" altLang="zh-CN" dirty="0"/>
          </a:p>
          <a:p>
            <a:r>
              <a:rPr lang="zh-CN" altLang="en-US" dirty="0"/>
              <a:t>项目范围</a:t>
            </a:r>
            <a:endParaRPr lang="en-US" altLang="zh-CN" dirty="0"/>
          </a:p>
          <a:p>
            <a:r>
              <a:rPr lang="zh-CN" altLang="en-US" dirty="0">
                <a:hlinkClick r:id="rId5" action="ppaction://hlinksldjump"/>
              </a:rPr>
              <a:t>项目名称</a:t>
            </a:r>
            <a:endParaRPr lang="en-US" altLang="zh-CN" dirty="0"/>
          </a:p>
          <a:p>
            <a:r>
              <a:rPr lang="zh-CN" altLang="en-US" dirty="0">
                <a:hlinkClick r:id="rId6" action="ppaction://hlinksldjump"/>
              </a:rPr>
              <a:t>项目负责小组</a:t>
            </a:r>
            <a:endParaRPr lang="zh-CN" altLang="en-US" dirty="0"/>
          </a:p>
        </p:txBody>
      </p:sp>
    </p:spTree>
    <p:extLst>
      <p:ext uri="{BB962C8B-B14F-4D97-AF65-F5344CB8AC3E}">
        <p14:creationId xmlns:p14="http://schemas.microsoft.com/office/powerpoint/2010/main" val="12651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总体项目计划过程遇到的问题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p:txBody>
          <a:bodyPr/>
          <a:lstStyle/>
          <a:p>
            <a:r>
              <a:rPr lang="zh-CN" altLang="en-US" dirty="0"/>
              <a:t>普遍没主意</a:t>
            </a:r>
            <a:endParaRPr lang="en-US" altLang="zh-CN" dirty="0"/>
          </a:p>
          <a:p>
            <a:r>
              <a:rPr lang="zh-CN" altLang="en-US"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pPr marL="0" indent="0">
              <a:buNone/>
            </a:pPr>
            <a:r>
              <a:rPr lang="zh-CN" altLang="zh-CN"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marL="0" indent="0">
              <a:buNone/>
            </a:pPr>
            <a:endParaRPr lang="zh-CN" altLang="en-US" dirty="0"/>
          </a:p>
        </p:txBody>
      </p:sp>
    </p:spTree>
    <p:extLst>
      <p:ext uri="{BB962C8B-B14F-4D97-AF65-F5344CB8AC3E}">
        <p14:creationId xmlns:p14="http://schemas.microsoft.com/office/powerpoint/2010/main" val="415153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业务机遇</a:t>
            </a:r>
          </a:p>
        </p:txBody>
      </p:sp>
      <p:sp>
        <p:nvSpPr>
          <p:cNvPr id="3" name="内容占位符 2"/>
          <p:cNvSpPr>
            <a:spLocks noGrp="1"/>
          </p:cNvSpPr>
          <p:nvPr>
            <p:ph idx="1"/>
          </p:nvPr>
        </p:nvSpPr>
        <p:spPr/>
        <p:txBody>
          <a:bodyPr>
            <a:normAutofit fontScale="92500"/>
          </a:bodyPr>
          <a:lstStyle/>
          <a:p>
            <a:r>
              <a:rPr lang="en-US" altLang="zh-CN" sz="2400" dirty="0"/>
              <a:t>21</a:t>
            </a:r>
            <a:r>
              <a:rPr lang="zh-CN" altLang="zh-CN" sz="24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400" dirty="0"/>
              <a:t>e-learning</a:t>
            </a:r>
            <a:r>
              <a:rPr lang="zh-CN" altLang="zh-CN" sz="24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400" dirty="0"/>
              <a:t>[1]</a:t>
            </a:r>
            <a:r>
              <a:rPr lang="zh-CN" altLang="zh-CN" sz="2400" dirty="0"/>
              <a:t>。美国教育部</a:t>
            </a:r>
            <a:r>
              <a:rPr lang="en-US" altLang="zh-CN" sz="2400" dirty="0"/>
              <a:t>2000</a:t>
            </a:r>
            <a:r>
              <a:rPr lang="zh-CN" altLang="zh-CN" sz="2400" dirty="0"/>
              <a:t>年</a:t>
            </a:r>
            <a:r>
              <a:rPr lang="en-US" altLang="zh-CN" sz="2400" dirty="0"/>
              <a:t>12</a:t>
            </a:r>
            <a:r>
              <a:rPr lang="zh-CN" altLang="zh-CN" sz="2400" dirty="0"/>
              <a:t>月向国会递交的</a:t>
            </a:r>
            <a:r>
              <a:rPr lang="en-US" altLang="zh-CN" sz="2400" dirty="0"/>
              <a:t>"</a:t>
            </a:r>
            <a:r>
              <a:rPr lang="zh-CN" altLang="zh-CN" sz="2400" dirty="0"/>
              <a:t>国家教育技术计划</a:t>
            </a:r>
            <a:r>
              <a:rPr lang="en-US" altLang="zh-CN" sz="2400" dirty="0"/>
              <a:t>"</a:t>
            </a:r>
            <a:r>
              <a:rPr lang="zh-CN" altLang="zh-CN" sz="2400" dirty="0"/>
              <a:t>中打算以网络化学习作为提高年青一代</a:t>
            </a:r>
            <a:r>
              <a:rPr lang="en-US" altLang="zh-CN" sz="2400" dirty="0"/>
              <a:t>"21</a:t>
            </a:r>
            <a:r>
              <a:rPr lang="zh-CN" altLang="zh-CN" sz="2400" dirty="0"/>
              <a:t>世纪能力素质</a:t>
            </a:r>
            <a:r>
              <a:rPr lang="en-US" altLang="zh-CN" sz="2400" dirty="0"/>
              <a:t>"</a:t>
            </a:r>
            <a:r>
              <a:rPr lang="zh-CN" altLang="zh-CN" sz="2400" dirty="0"/>
              <a:t>的根本措施。技术的教育应用成为教育改革和人才培养的重要途径之一。</a:t>
            </a:r>
          </a:p>
          <a:p>
            <a:r>
              <a:rPr lang="zh-CN" altLang="zh-CN" sz="24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Tree>
    <p:extLst>
      <p:ext uri="{BB962C8B-B14F-4D97-AF65-F5344CB8AC3E}">
        <p14:creationId xmlns:p14="http://schemas.microsoft.com/office/powerpoint/2010/main" val="217799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业务目标</a:t>
            </a:r>
          </a:p>
        </p:txBody>
      </p:sp>
      <p:sp>
        <p:nvSpPr>
          <p:cNvPr id="3" name="内容占位符 2"/>
          <p:cNvSpPr>
            <a:spLocks noGrp="1"/>
          </p:cNvSpPr>
          <p:nvPr>
            <p:ph idx="1"/>
          </p:nvPr>
        </p:nvSpPr>
        <p:spPr/>
        <p:txBody>
          <a:bodyPr/>
          <a:lstStyle/>
          <a:p>
            <a:r>
              <a:rPr lang="zh-CN" altLang="zh-CN"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67101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39283-4EA9-4651-BAED-597A5E725563}"/>
              </a:ext>
            </a:extLst>
          </p:cNvPr>
          <p:cNvSpPr>
            <a:spLocks noGrp="1"/>
          </p:cNvSpPr>
          <p:nvPr>
            <p:ph type="title"/>
          </p:nvPr>
        </p:nvSpPr>
        <p:spPr/>
        <p:txBody>
          <a:bodyPr/>
          <a:lstStyle/>
          <a:p>
            <a:r>
              <a:rPr lang="zh-CN" altLang="en-US" dirty="0"/>
              <a:t>项目范围</a:t>
            </a:r>
          </a:p>
        </p:txBody>
      </p:sp>
      <p:sp>
        <p:nvSpPr>
          <p:cNvPr id="3" name="内容占位符 2">
            <a:extLst>
              <a:ext uri="{FF2B5EF4-FFF2-40B4-BE49-F238E27FC236}">
                <a16:creationId xmlns:a16="http://schemas.microsoft.com/office/drawing/2014/main" id="{01A92CC7-98EA-4679-AC7A-C514A4A3BB63}"/>
              </a:ext>
            </a:extLst>
          </p:cNvPr>
          <p:cNvSpPr>
            <a:spLocks noGrp="1"/>
          </p:cNvSpPr>
          <p:nvPr>
            <p:ph idx="1"/>
          </p:nvPr>
        </p:nvSpPr>
        <p:spPr/>
        <p:txBody>
          <a:bodyPr/>
          <a:lstStyle/>
          <a:p>
            <a:r>
              <a:rPr lang="zh-CN" altLang="zh-CN" dirty="0"/>
              <a:t>完成软件工程系列课程教学辅助网站的研发、交付、维护等一系列相关过程。项目工程中主要产生的文档有《项目可行性报告》；《项目章程》；《项目总体计划》；《需求工程计划</a:t>
            </a:r>
            <a:r>
              <a:rPr lang="en-US" altLang="zh-CN" dirty="0"/>
              <a:t>-</a:t>
            </a:r>
            <a:r>
              <a:rPr lang="zh-CN" altLang="zh-CN" dirty="0"/>
              <a:t>初步》；《</a:t>
            </a:r>
            <a:r>
              <a:rPr lang="en-US" altLang="zh-CN" dirty="0"/>
              <a:t>QA</a:t>
            </a:r>
            <a:r>
              <a:rPr lang="zh-CN" altLang="zh-CN" dirty="0"/>
              <a:t>计划》；《需求工程计划》；《软件需求规格说明书》；《软件需求变更文档》；《系统设计与实现计划》；《软件概要设计说明》；《测试计划》；《安装部署计划》；《培训计划》；《系统维护计划》；《项目总结报告》。</a:t>
            </a:r>
          </a:p>
          <a:p>
            <a:endParaRPr lang="zh-CN" altLang="en-US" dirty="0"/>
          </a:p>
        </p:txBody>
      </p:sp>
    </p:spTree>
    <p:extLst>
      <p:ext uri="{BB962C8B-B14F-4D97-AF65-F5344CB8AC3E}">
        <p14:creationId xmlns:p14="http://schemas.microsoft.com/office/powerpoint/2010/main" val="18381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项目名称</a:t>
            </a:r>
          </a:p>
        </p:txBody>
      </p:sp>
      <p:sp>
        <p:nvSpPr>
          <p:cNvPr id="3" name="内容占位符 2"/>
          <p:cNvSpPr>
            <a:spLocks noGrp="1"/>
          </p:cNvSpPr>
          <p:nvPr>
            <p:ph idx="1"/>
          </p:nvPr>
        </p:nvSpPr>
        <p:spPr/>
        <p:txBody>
          <a:bodyPr/>
          <a:lstStyle/>
          <a:p>
            <a:r>
              <a:rPr lang="zh-CN" altLang="zh-CN" dirty="0"/>
              <a:t>软件工程系列课程教学辅助网站</a:t>
            </a:r>
          </a:p>
        </p:txBody>
      </p:sp>
    </p:spTree>
    <p:extLst>
      <p:ext uri="{BB962C8B-B14F-4D97-AF65-F5344CB8AC3E}">
        <p14:creationId xmlns:p14="http://schemas.microsoft.com/office/powerpoint/2010/main" val="21859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项目负责小组</a:t>
            </a:r>
          </a:p>
        </p:txBody>
      </p:sp>
      <p:sp>
        <p:nvSpPr>
          <p:cNvPr id="3" name="内容占位符 2"/>
          <p:cNvSpPr>
            <a:spLocks noGrp="1"/>
          </p:cNvSpPr>
          <p:nvPr>
            <p:ph idx="1"/>
          </p:nvPr>
        </p:nvSpPr>
        <p:spPr/>
        <p:txBody>
          <a:bodyPr/>
          <a:lstStyle/>
          <a:p>
            <a:r>
              <a:rPr lang="en-US" altLang="zh-CN" dirty="0"/>
              <a:t>PRD-2017-G24</a:t>
            </a:r>
            <a:endParaRPr lang="zh-CN" altLang="zh-CN" dirty="0"/>
          </a:p>
        </p:txBody>
      </p:sp>
    </p:spTree>
    <p:extLst>
      <p:ext uri="{BB962C8B-B14F-4D97-AF65-F5344CB8AC3E}">
        <p14:creationId xmlns:p14="http://schemas.microsoft.com/office/powerpoint/2010/main" val="13847489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1205</Words>
  <Application>Microsoft Office PowerPoint</Application>
  <PresentationFormat>宽屏</PresentationFormat>
  <Paragraphs>149</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等线 Light</vt:lpstr>
      <vt:lpstr>宋体</vt:lpstr>
      <vt:lpstr>Arial</vt:lpstr>
      <vt:lpstr>Calibri</vt:lpstr>
      <vt:lpstr>Times New Roman</vt:lpstr>
      <vt:lpstr>Office 主题​​</vt:lpstr>
      <vt:lpstr>总体项目计划 软件工程系列课程辅助教学网站</vt:lpstr>
      <vt:lpstr>目录</vt:lpstr>
      <vt:lpstr>引言</vt:lpstr>
      <vt:lpstr>背景</vt:lpstr>
      <vt:lpstr>业务机遇</vt:lpstr>
      <vt:lpstr>业务目标</vt:lpstr>
      <vt:lpstr>项目范围</vt:lpstr>
      <vt:lpstr>项目名称</vt:lpstr>
      <vt:lpstr>项目负责小组</vt:lpstr>
      <vt:lpstr>参考资料</vt:lpstr>
      <vt:lpstr>项目概述</vt:lpstr>
      <vt:lpstr>项目目的</vt:lpstr>
      <vt:lpstr>项目所需软件</vt:lpstr>
      <vt:lpstr>系统运行环境</vt:lpstr>
      <vt:lpstr>人员、分工、说明</vt:lpstr>
      <vt:lpstr>人员、分工、说明</vt:lpstr>
      <vt:lpstr>过程定义和数据收集</vt:lpstr>
      <vt:lpstr>生命周期模型</vt:lpstr>
      <vt:lpstr>过程定义</vt:lpstr>
      <vt:lpstr>数据收集和分析</vt:lpstr>
      <vt:lpstr>实施计划</vt:lpstr>
      <vt:lpstr>风险识别及应对</vt:lpstr>
      <vt:lpstr>沟通计划</vt:lpstr>
      <vt:lpstr>OBS</vt:lpstr>
      <vt:lpstr>WBS树状图</vt:lpstr>
      <vt:lpstr>LRC表</vt:lpstr>
      <vt:lpstr>甘特图</vt:lpstr>
      <vt:lpstr>小组成员分工与评价(总分5分）</vt:lpstr>
      <vt:lpstr>参考</vt:lpstr>
      <vt:lpstr>总体项目计划过程遇到的问题</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软件工程系列课程辅助教学网站</dc:title>
  <dc:creator>AutoBVT</dc:creator>
  <cp:lastModifiedBy>wn t</cp:lastModifiedBy>
  <cp:revision>12</cp:revision>
  <dcterms:created xsi:type="dcterms:W3CDTF">2017-10-29T01:34:06Z</dcterms:created>
  <dcterms:modified xsi:type="dcterms:W3CDTF">2017-10-29T09:53:34Z</dcterms:modified>
</cp:coreProperties>
</file>