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56" r:id="rId2"/>
    <p:sldId id="257" r:id="rId3"/>
    <p:sldId id="318" r:id="rId4"/>
    <p:sldId id="300" r:id="rId5"/>
    <p:sldId id="301" r:id="rId6"/>
    <p:sldId id="319" r:id="rId7"/>
    <p:sldId id="320" r:id="rId8"/>
    <p:sldId id="321" r:id="rId9"/>
    <p:sldId id="322" r:id="rId10"/>
    <p:sldId id="324" r:id="rId11"/>
    <p:sldId id="303" r:id="rId12"/>
    <p:sldId id="306" r:id="rId13"/>
    <p:sldId id="331" r:id="rId14"/>
    <p:sldId id="332" r:id="rId15"/>
    <p:sldId id="333" r:id="rId16"/>
    <p:sldId id="334" r:id="rId17"/>
    <p:sldId id="326" r:id="rId18"/>
    <p:sldId id="304" r:id="rId19"/>
    <p:sldId id="259" r:id="rId20"/>
    <p:sldId id="314" r:id="rId21"/>
    <p:sldId id="307" r:id="rId22"/>
    <p:sldId id="327" r:id="rId23"/>
    <p:sldId id="328" r:id="rId24"/>
    <p:sldId id="329" r:id="rId25"/>
    <p:sldId id="305" r:id="rId26"/>
    <p:sldId id="279" r:id="rId27"/>
    <p:sldId id="330" r:id="rId28"/>
    <p:sldId id="281" r:id="rId29"/>
    <p:sldId id="309" r:id="rId30"/>
    <p:sldId id="310" r:id="rId31"/>
    <p:sldId id="312" r:id="rId32"/>
    <p:sldId id="313" r:id="rId33"/>
    <p:sldId id="316" r:id="rId34"/>
    <p:sldId id="271" r:id="rId35"/>
    <p:sldId id="31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5276" autoAdjust="0"/>
  </p:normalViewPr>
  <p:slideViewPr>
    <p:cSldViewPr snapToGrid="0">
      <p:cViewPr varScale="1">
        <p:scale>
          <a:sx n="88" d="100"/>
          <a:sy n="88" d="100"/>
        </p:scale>
        <p:origin x="494" y="67"/>
      </p:cViewPr>
      <p:guideLst>
        <p:guide orient="horz" pos="2160"/>
        <p:guide pos="3840"/>
      </p:guideLst>
    </p:cSldViewPr>
  </p:slideViewPr>
  <p:outlineViewPr>
    <p:cViewPr>
      <p:scale>
        <a:sx n="33" d="100"/>
        <a:sy n="33" d="100"/>
      </p:scale>
      <p:origin x="0" y="-320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344293-A1DE-4EC5-9A38-FAB9B9B4968C}" type="doc">
      <dgm:prSet loTypeId="urn:microsoft.com/office/officeart/2008/layout/LinedList" loCatId="Inbox" qsTypeId="urn:microsoft.com/office/officeart/2005/8/quickstyle/simple4" qsCatId="simple" csTypeId="urn:microsoft.com/office/officeart/2005/8/colors/accent1_2" csCatId="accent1" phldr="1"/>
      <dgm:spPr/>
      <dgm:t>
        <a:bodyPr/>
        <a:lstStyle/>
        <a:p>
          <a:endParaRPr lang="en-US"/>
        </a:p>
      </dgm:t>
    </dgm:pt>
    <dgm:pt modelId="{CBCE7A0C-1162-4DD8-8348-0E467EC325E0}">
      <dgm:prSet/>
      <dgm:spPr/>
      <dgm:t>
        <a:bodyPr/>
        <a:lstStyle/>
        <a:p>
          <a:r>
            <a:rPr lang="en-US" altLang="zh-CN" dirty="0" smtClean="0"/>
            <a:t>2</a:t>
          </a:r>
          <a:r>
            <a:rPr lang="zh-CN" dirty="0" smtClean="0"/>
            <a:t>．</a:t>
          </a:r>
          <a:r>
            <a:rPr lang="zh-CN" altLang="en-US" dirty="0"/>
            <a:t>原型</a:t>
          </a:r>
          <a:endParaRPr lang="en-US" dirty="0"/>
        </a:p>
      </dgm:t>
    </dgm:pt>
    <dgm:pt modelId="{041D4F31-93BC-4168-A092-8AACF0FAE0A1}" type="parTrans" cxnId="{97F1CCC4-1B19-4070-8C49-D818B7D503A3}">
      <dgm:prSet/>
      <dgm:spPr/>
      <dgm:t>
        <a:bodyPr/>
        <a:lstStyle/>
        <a:p>
          <a:endParaRPr lang="en-US"/>
        </a:p>
      </dgm:t>
    </dgm:pt>
    <dgm:pt modelId="{932E490C-516F-4D6F-9F44-B7FE8A9CCDAD}" type="sibTrans" cxnId="{97F1CCC4-1B19-4070-8C49-D818B7D503A3}">
      <dgm:prSet/>
      <dgm:spPr/>
      <dgm:t>
        <a:bodyPr/>
        <a:lstStyle/>
        <a:p>
          <a:endParaRPr lang="en-US"/>
        </a:p>
      </dgm:t>
    </dgm:pt>
    <dgm:pt modelId="{390B9C77-7995-4357-AF04-9565041C9BF1}">
      <dgm:prSet/>
      <dgm:spPr/>
      <dgm:t>
        <a:bodyPr/>
        <a:lstStyle/>
        <a:p>
          <a:r>
            <a:rPr lang="en-US" altLang="zh-CN" dirty="0" smtClean="0"/>
            <a:t>3</a:t>
          </a:r>
          <a:r>
            <a:rPr lang="zh-CN" dirty="0" smtClean="0"/>
            <a:t>．</a:t>
          </a:r>
          <a:r>
            <a:rPr lang="zh-CN" altLang="en-US" dirty="0" smtClean="0"/>
            <a:t>时机</a:t>
          </a:r>
          <a:endParaRPr lang="en-US" altLang="zh-CN" dirty="0" smtClean="0"/>
        </a:p>
      </dgm:t>
    </dgm:pt>
    <dgm:pt modelId="{EE403F8B-8568-4987-80D7-7FB2D18D7D16}" type="parTrans" cxnId="{25EC110C-6EF6-4C65-80E0-1871BBCC94F3}">
      <dgm:prSet/>
      <dgm:spPr/>
      <dgm:t>
        <a:bodyPr/>
        <a:lstStyle/>
        <a:p>
          <a:endParaRPr lang="en-US"/>
        </a:p>
      </dgm:t>
    </dgm:pt>
    <dgm:pt modelId="{290EC355-F468-41D9-90C5-D907CF21D967}" type="sibTrans" cxnId="{25EC110C-6EF6-4C65-80E0-1871BBCC94F3}">
      <dgm:prSet/>
      <dgm:spPr/>
      <dgm:t>
        <a:bodyPr/>
        <a:lstStyle/>
        <a:p>
          <a:endParaRPr lang="en-US"/>
        </a:p>
      </dgm:t>
    </dgm:pt>
    <dgm:pt modelId="{141B5341-4F8F-4B74-854E-A5FBA43D6D1E}">
      <dgm:prSet/>
      <dgm:spPr/>
      <dgm:t>
        <a:bodyPr/>
        <a:lstStyle/>
        <a:p>
          <a:r>
            <a:rPr lang="en-US" altLang="zh-CN" dirty="0" smtClean="0"/>
            <a:t>5</a:t>
          </a:r>
          <a:r>
            <a:rPr lang="zh-CN" dirty="0" smtClean="0"/>
            <a:t>．</a:t>
          </a:r>
          <a:r>
            <a:rPr lang="zh-CN" altLang="en-US" dirty="0"/>
            <a:t>工具：</a:t>
          </a:r>
          <a:r>
            <a:rPr lang="en-US" altLang="zh-CN" dirty="0" err="1"/>
            <a:t>Axure</a:t>
          </a:r>
          <a:r>
            <a:rPr lang="en-US" altLang="zh-CN" dirty="0"/>
            <a:t> </a:t>
          </a:r>
          <a:r>
            <a:rPr lang="en-US" altLang="zh-CN" dirty="0" smtClean="0"/>
            <a:t>RP</a:t>
          </a:r>
          <a:endParaRPr lang="en-US" dirty="0"/>
        </a:p>
      </dgm:t>
    </dgm:pt>
    <dgm:pt modelId="{856EFA81-5ECF-4D6F-A8FF-5EA95BCEAF47}" type="parTrans" cxnId="{D51ECB21-5218-49D4-980D-D86570A78CC9}">
      <dgm:prSet/>
      <dgm:spPr/>
      <dgm:t>
        <a:bodyPr/>
        <a:lstStyle/>
        <a:p>
          <a:endParaRPr lang="en-US"/>
        </a:p>
      </dgm:t>
    </dgm:pt>
    <dgm:pt modelId="{7A5DD433-F8FE-43BF-B663-090CAB808284}" type="sibTrans" cxnId="{D51ECB21-5218-49D4-980D-D86570A78CC9}">
      <dgm:prSet/>
      <dgm:spPr/>
      <dgm:t>
        <a:bodyPr/>
        <a:lstStyle/>
        <a:p>
          <a:endParaRPr lang="en-US"/>
        </a:p>
      </dgm:t>
    </dgm:pt>
    <dgm:pt modelId="{CCBF378A-153E-4EE5-8F0A-8A5FB34A66CF}">
      <dgm:prSet/>
      <dgm:spPr/>
      <dgm:t>
        <a:bodyPr/>
        <a:lstStyle/>
        <a:p>
          <a:r>
            <a:rPr lang="en-US" altLang="zh-CN" dirty="0" smtClean="0"/>
            <a:t>7</a:t>
          </a:r>
          <a:r>
            <a:rPr lang="zh-CN" dirty="0" smtClean="0"/>
            <a:t>．</a:t>
          </a:r>
          <a:r>
            <a:rPr lang="zh-CN" altLang="en-US" dirty="0"/>
            <a:t>原型界面与交互</a:t>
          </a:r>
          <a:endParaRPr lang="en-US" dirty="0"/>
        </a:p>
      </dgm:t>
    </dgm:pt>
    <dgm:pt modelId="{CFEDB66F-5D05-479D-9B96-995EF1DCE1BF}" type="parTrans" cxnId="{FE4AB9E9-E8CD-45A8-A66A-2B24B34DB8B8}">
      <dgm:prSet/>
      <dgm:spPr/>
      <dgm:t>
        <a:bodyPr/>
        <a:lstStyle/>
        <a:p>
          <a:endParaRPr lang="en-US"/>
        </a:p>
      </dgm:t>
    </dgm:pt>
    <dgm:pt modelId="{B2BFBAE4-F714-46AB-8531-6F5C54896404}" type="sibTrans" cxnId="{FE4AB9E9-E8CD-45A8-A66A-2B24B34DB8B8}">
      <dgm:prSet/>
      <dgm:spPr/>
      <dgm:t>
        <a:bodyPr/>
        <a:lstStyle/>
        <a:p>
          <a:endParaRPr lang="en-US"/>
        </a:p>
      </dgm:t>
    </dgm:pt>
    <dgm:pt modelId="{DC329E2D-99D5-4712-80C4-E56DE34ADE60}">
      <dgm:prSet/>
      <dgm:spPr/>
      <dgm:t>
        <a:bodyPr/>
        <a:lstStyle/>
        <a:p>
          <a:r>
            <a:rPr lang="en-US" altLang="zh-CN" dirty="0" smtClean="0"/>
            <a:t>8</a:t>
          </a:r>
          <a:r>
            <a:rPr lang="zh-CN" dirty="0" smtClean="0"/>
            <a:t>．</a:t>
          </a:r>
          <a:r>
            <a:rPr lang="zh-CN" altLang="en-US" dirty="0"/>
            <a:t>交互过程三要素</a:t>
          </a:r>
          <a:endParaRPr lang="en-US" dirty="0"/>
        </a:p>
      </dgm:t>
    </dgm:pt>
    <dgm:pt modelId="{172F1330-ECEA-4AAE-A8A5-2AD1BB8F7FCC}" type="parTrans" cxnId="{9D1D5B72-D290-471A-8897-4FC88C2E5D23}">
      <dgm:prSet/>
      <dgm:spPr/>
      <dgm:t>
        <a:bodyPr/>
        <a:lstStyle/>
        <a:p>
          <a:endParaRPr lang="en-US"/>
        </a:p>
      </dgm:t>
    </dgm:pt>
    <dgm:pt modelId="{6037AFAA-A079-4470-8AF5-855447CE326F}" type="sibTrans" cxnId="{9D1D5B72-D290-471A-8897-4FC88C2E5D23}">
      <dgm:prSet/>
      <dgm:spPr/>
      <dgm:t>
        <a:bodyPr/>
        <a:lstStyle/>
        <a:p>
          <a:endParaRPr lang="en-US"/>
        </a:p>
      </dgm:t>
    </dgm:pt>
    <dgm:pt modelId="{F4D98294-6926-4BC8-9678-4AE0179FD98D}">
      <dgm:prSet/>
      <dgm:spPr/>
      <dgm:t>
        <a:bodyPr/>
        <a:lstStyle/>
        <a:p>
          <a:r>
            <a:rPr lang="en-US" altLang="zh-CN" dirty="0"/>
            <a:t>1</a:t>
          </a:r>
          <a:r>
            <a:rPr lang="zh-CN" dirty="0"/>
            <a:t>．</a:t>
          </a:r>
          <a:r>
            <a:rPr lang="zh-CN" altLang="en-US" dirty="0"/>
            <a:t>简介</a:t>
          </a:r>
          <a:endParaRPr lang="en-US" dirty="0"/>
        </a:p>
      </dgm:t>
    </dgm:pt>
    <dgm:pt modelId="{A14163C1-0CF1-4D38-B620-EB744E35794C}" type="parTrans" cxnId="{FC96EF33-F0CD-420E-9A7B-30F9B6896026}">
      <dgm:prSet/>
      <dgm:spPr/>
      <dgm:t>
        <a:bodyPr/>
        <a:lstStyle/>
        <a:p>
          <a:endParaRPr lang="zh-CN" altLang="en-US"/>
        </a:p>
      </dgm:t>
    </dgm:pt>
    <dgm:pt modelId="{3796F5A7-8CBE-40D5-9D1D-9C0979F64A9C}" type="sibTrans" cxnId="{FC96EF33-F0CD-420E-9A7B-30F9B6896026}">
      <dgm:prSet/>
      <dgm:spPr/>
      <dgm:t>
        <a:bodyPr/>
        <a:lstStyle/>
        <a:p>
          <a:endParaRPr lang="zh-CN" altLang="en-US"/>
        </a:p>
      </dgm:t>
    </dgm:pt>
    <dgm:pt modelId="{F43CA39F-744A-42AA-93DE-6A9405140896}">
      <dgm:prSet/>
      <dgm:spPr/>
      <dgm:t>
        <a:bodyPr/>
        <a:lstStyle/>
        <a:p>
          <a:r>
            <a:rPr lang="en-US" altLang="zh-CN" dirty="0" smtClean="0"/>
            <a:t>6</a:t>
          </a:r>
          <a:r>
            <a:rPr lang="zh-CN" dirty="0" smtClean="0"/>
            <a:t>．</a:t>
          </a:r>
          <a:r>
            <a:rPr lang="en-US" altLang="zh-CN" dirty="0" smtClean="0"/>
            <a:t>UI</a:t>
          </a:r>
          <a:r>
            <a:rPr lang="zh-CN" altLang="en-US" dirty="0" smtClean="0"/>
            <a:t>设计原则</a:t>
          </a:r>
          <a:endParaRPr lang="en-US" dirty="0"/>
        </a:p>
      </dgm:t>
    </dgm:pt>
    <dgm:pt modelId="{42D00998-BC6A-4BF3-8F1B-04ACD464909B}" type="parTrans" cxnId="{CE6FDE73-DA2F-4F9B-A554-09575C7525BD}">
      <dgm:prSet/>
      <dgm:spPr/>
      <dgm:t>
        <a:bodyPr/>
        <a:lstStyle/>
        <a:p>
          <a:endParaRPr lang="zh-CN" altLang="en-US"/>
        </a:p>
      </dgm:t>
    </dgm:pt>
    <dgm:pt modelId="{6D558D9C-5867-49BF-8884-1FAC2186E31C}" type="sibTrans" cxnId="{CE6FDE73-DA2F-4F9B-A554-09575C7525BD}">
      <dgm:prSet/>
      <dgm:spPr/>
      <dgm:t>
        <a:bodyPr/>
        <a:lstStyle/>
        <a:p>
          <a:endParaRPr lang="zh-CN" altLang="en-US"/>
        </a:p>
      </dgm:t>
    </dgm:pt>
    <dgm:pt modelId="{46409D93-90F2-4BF4-B619-90ED73B70809}">
      <dgm:prSet/>
      <dgm:spPr/>
      <dgm:t>
        <a:bodyPr/>
        <a:lstStyle/>
        <a:p>
          <a:r>
            <a:rPr lang="en-US" altLang="zh-CN" dirty="0" smtClean="0"/>
            <a:t>4</a:t>
          </a:r>
          <a:r>
            <a:rPr lang="zh-CN" dirty="0" smtClean="0"/>
            <a:t>．</a:t>
          </a:r>
          <a:r>
            <a:rPr lang="zh-CN" altLang="en-US" dirty="0" smtClean="0"/>
            <a:t>基于快速原型的开发过程</a:t>
          </a:r>
          <a:endParaRPr lang="en-US" altLang="zh-CN" dirty="0" smtClean="0"/>
        </a:p>
      </dgm:t>
    </dgm:pt>
    <dgm:pt modelId="{9E251E0E-D6E2-429D-BBD6-BCC922C618D3}" type="parTrans" cxnId="{DD0E983C-4486-4441-81F2-572E45CD0F18}">
      <dgm:prSet/>
      <dgm:spPr/>
      <dgm:t>
        <a:bodyPr/>
        <a:lstStyle/>
        <a:p>
          <a:endParaRPr lang="zh-CN" altLang="en-US"/>
        </a:p>
      </dgm:t>
    </dgm:pt>
    <dgm:pt modelId="{8597BE84-1763-4551-A5C7-32EF8240FC4D}" type="sibTrans" cxnId="{DD0E983C-4486-4441-81F2-572E45CD0F18}">
      <dgm:prSet/>
      <dgm:spPr/>
      <dgm:t>
        <a:bodyPr/>
        <a:lstStyle/>
        <a:p>
          <a:endParaRPr lang="zh-CN" altLang="en-US"/>
        </a:p>
      </dgm:t>
    </dgm:pt>
    <dgm:pt modelId="{16C4A9B8-6EFE-4EE6-A024-B6B528189985}" type="pres">
      <dgm:prSet presAssocID="{61344293-A1DE-4EC5-9A38-FAB9B9B4968C}" presName="vert0" presStyleCnt="0">
        <dgm:presLayoutVars>
          <dgm:dir/>
          <dgm:animOne val="branch"/>
          <dgm:animLvl val="lvl"/>
        </dgm:presLayoutVars>
      </dgm:prSet>
      <dgm:spPr/>
      <dgm:t>
        <a:bodyPr/>
        <a:lstStyle/>
        <a:p>
          <a:endParaRPr lang="zh-CN" altLang="en-US"/>
        </a:p>
      </dgm:t>
    </dgm:pt>
    <dgm:pt modelId="{DF0B91BF-B4CA-4353-8D74-953111AFF567}" type="pres">
      <dgm:prSet presAssocID="{F4D98294-6926-4BC8-9678-4AE0179FD98D}" presName="thickLine" presStyleLbl="alignNode1" presStyleIdx="0" presStyleCnt="8"/>
      <dgm:spPr/>
    </dgm:pt>
    <dgm:pt modelId="{A98FBA0E-0CB2-4998-B8F8-C375C5C16B25}" type="pres">
      <dgm:prSet presAssocID="{F4D98294-6926-4BC8-9678-4AE0179FD98D}" presName="horz1" presStyleCnt="0"/>
      <dgm:spPr/>
    </dgm:pt>
    <dgm:pt modelId="{BB3D9FB9-476E-49C0-B80D-9BE2F7650722}" type="pres">
      <dgm:prSet presAssocID="{F4D98294-6926-4BC8-9678-4AE0179FD98D}" presName="tx1" presStyleLbl="revTx" presStyleIdx="0" presStyleCnt="8"/>
      <dgm:spPr/>
      <dgm:t>
        <a:bodyPr/>
        <a:lstStyle/>
        <a:p>
          <a:endParaRPr lang="zh-CN" altLang="en-US"/>
        </a:p>
      </dgm:t>
    </dgm:pt>
    <dgm:pt modelId="{D99806E3-20C1-4E7F-8374-0210A0C1A8AE}" type="pres">
      <dgm:prSet presAssocID="{F4D98294-6926-4BC8-9678-4AE0179FD98D}" presName="vert1" presStyleCnt="0"/>
      <dgm:spPr/>
    </dgm:pt>
    <dgm:pt modelId="{1D5B3A02-00A6-473F-B5E2-9397402134CE}" type="pres">
      <dgm:prSet presAssocID="{CBCE7A0C-1162-4DD8-8348-0E467EC325E0}" presName="thickLine" presStyleLbl="alignNode1" presStyleIdx="1" presStyleCnt="8"/>
      <dgm:spPr/>
    </dgm:pt>
    <dgm:pt modelId="{CC891E2F-B6BA-495F-9368-4A8F307D8BC8}" type="pres">
      <dgm:prSet presAssocID="{CBCE7A0C-1162-4DD8-8348-0E467EC325E0}" presName="horz1" presStyleCnt="0"/>
      <dgm:spPr/>
    </dgm:pt>
    <dgm:pt modelId="{CF187C55-D274-4C80-A81A-7C74892EF144}" type="pres">
      <dgm:prSet presAssocID="{CBCE7A0C-1162-4DD8-8348-0E467EC325E0}" presName="tx1" presStyleLbl="revTx" presStyleIdx="1" presStyleCnt="8"/>
      <dgm:spPr/>
      <dgm:t>
        <a:bodyPr/>
        <a:lstStyle/>
        <a:p>
          <a:endParaRPr lang="zh-CN" altLang="en-US"/>
        </a:p>
      </dgm:t>
    </dgm:pt>
    <dgm:pt modelId="{6B0C92B1-B619-46DC-9D61-064133EACD45}" type="pres">
      <dgm:prSet presAssocID="{CBCE7A0C-1162-4DD8-8348-0E467EC325E0}" presName="vert1" presStyleCnt="0"/>
      <dgm:spPr/>
    </dgm:pt>
    <dgm:pt modelId="{165A2E05-853A-4796-A4F7-9A222BA428E6}" type="pres">
      <dgm:prSet presAssocID="{390B9C77-7995-4357-AF04-9565041C9BF1}" presName="thickLine" presStyleLbl="alignNode1" presStyleIdx="2" presStyleCnt="8"/>
      <dgm:spPr/>
    </dgm:pt>
    <dgm:pt modelId="{F851A241-F911-4F81-BFE1-7EF44193B511}" type="pres">
      <dgm:prSet presAssocID="{390B9C77-7995-4357-AF04-9565041C9BF1}" presName="horz1" presStyleCnt="0"/>
      <dgm:spPr/>
    </dgm:pt>
    <dgm:pt modelId="{6D455BFA-CC98-472A-BB95-E26F8322A529}" type="pres">
      <dgm:prSet presAssocID="{390B9C77-7995-4357-AF04-9565041C9BF1}" presName="tx1" presStyleLbl="revTx" presStyleIdx="2" presStyleCnt="8"/>
      <dgm:spPr/>
      <dgm:t>
        <a:bodyPr/>
        <a:lstStyle/>
        <a:p>
          <a:endParaRPr lang="zh-CN" altLang="en-US"/>
        </a:p>
      </dgm:t>
    </dgm:pt>
    <dgm:pt modelId="{6566A669-B31A-4342-B2F2-E8D66C00D8D2}" type="pres">
      <dgm:prSet presAssocID="{390B9C77-7995-4357-AF04-9565041C9BF1}" presName="vert1" presStyleCnt="0"/>
      <dgm:spPr/>
    </dgm:pt>
    <dgm:pt modelId="{BF9A43C5-2E7C-43A9-AC51-58A616C85181}" type="pres">
      <dgm:prSet presAssocID="{46409D93-90F2-4BF4-B619-90ED73B70809}" presName="thickLine" presStyleLbl="alignNode1" presStyleIdx="3" presStyleCnt="8"/>
      <dgm:spPr/>
    </dgm:pt>
    <dgm:pt modelId="{E0919325-97E8-4B5F-86DD-7046518A3001}" type="pres">
      <dgm:prSet presAssocID="{46409D93-90F2-4BF4-B619-90ED73B70809}" presName="horz1" presStyleCnt="0"/>
      <dgm:spPr/>
    </dgm:pt>
    <dgm:pt modelId="{B95DC46A-1619-459B-AF3E-4E6603E203D9}" type="pres">
      <dgm:prSet presAssocID="{46409D93-90F2-4BF4-B619-90ED73B70809}" presName="tx1" presStyleLbl="revTx" presStyleIdx="3" presStyleCnt="8"/>
      <dgm:spPr/>
      <dgm:t>
        <a:bodyPr/>
        <a:lstStyle/>
        <a:p>
          <a:endParaRPr lang="zh-CN" altLang="en-US"/>
        </a:p>
      </dgm:t>
    </dgm:pt>
    <dgm:pt modelId="{A866FD3F-FBA9-4219-B4D0-269B9E04E29B}" type="pres">
      <dgm:prSet presAssocID="{46409D93-90F2-4BF4-B619-90ED73B70809}" presName="vert1" presStyleCnt="0"/>
      <dgm:spPr/>
    </dgm:pt>
    <dgm:pt modelId="{7614DB1E-CC9D-4EDF-AD13-F408C753FE43}" type="pres">
      <dgm:prSet presAssocID="{141B5341-4F8F-4B74-854E-A5FBA43D6D1E}" presName="thickLine" presStyleLbl="alignNode1" presStyleIdx="4" presStyleCnt="8"/>
      <dgm:spPr/>
    </dgm:pt>
    <dgm:pt modelId="{170ADD95-F712-4A0E-A2F3-94840C73F1E0}" type="pres">
      <dgm:prSet presAssocID="{141B5341-4F8F-4B74-854E-A5FBA43D6D1E}" presName="horz1" presStyleCnt="0"/>
      <dgm:spPr/>
    </dgm:pt>
    <dgm:pt modelId="{733AD6BA-9EF6-487F-AE39-A6AB87079B67}" type="pres">
      <dgm:prSet presAssocID="{141B5341-4F8F-4B74-854E-A5FBA43D6D1E}" presName="tx1" presStyleLbl="revTx" presStyleIdx="4" presStyleCnt="8"/>
      <dgm:spPr/>
      <dgm:t>
        <a:bodyPr/>
        <a:lstStyle/>
        <a:p>
          <a:endParaRPr lang="zh-CN" altLang="en-US"/>
        </a:p>
      </dgm:t>
    </dgm:pt>
    <dgm:pt modelId="{5F0C84B1-2009-464B-89D6-B90556266101}" type="pres">
      <dgm:prSet presAssocID="{141B5341-4F8F-4B74-854E-A5FBA43D6D1E}" presName="vert1" presStyleCnt="0"/>
      <dgm:spPr/>
    </dgm:pt>
    <dgm:pt modelId="{F9243BA6-434B-42A3-97F1-F4FDB34DE086}" type="pres">
      <dgm:prSet presAssocID="{F43CA39F-744A-42AA-93DE-6A9405140896}" presName="thickLine" presStyleLbl="alignNode1" presStyleIdx="5" presStyleCnt="8"/>
      <dgm:spPr/>
    </dgm:pt>
    <dgm:pt modelId="{74CA4E81-C721-4165-AD2A-069D60AD8855}" type="pres">
      <dgm:prSet presAssocID="{F43CA39F-744A-42AA-93DE-6A9405140896}" presName="horz1" presStyleCnt="0"/>
      <dgm:spPr/>
    </dgm:pt>
    <dgm:pt modelId="{89314DB3-E051-40C0-9BE1-AF8F82B48061}" type="pres">
      <dgm:prSet presAssocID="{F43CA39F-744A-42AA-93DE-6A9405140896}" presName="tx1" presStyleLbl="revTx" presStyleIdx="5" presStyleCnt="8"/>
      <dgm:spPr/>
      <dgm:t>
        <a:bodyPr/>
        <a:lstStyle/>
        <a:p>
          <a:endParaRPr lang="zh-CN" altLang="en-US"/>
        </a:p>
      </dgm:t>
    </dgm:pt>
    <dgm:pt modelId="{63747927-84E9-4550-A906-746F0F458DCD}" type="pres">
      <dgm:prSet presAssocID="{F43CA39F-744A-42AA-93DE-6A9405140896}" presName="vert1" presStyleCnt="0"/>
      <dgm:spPr/>
    </dgm:pt>
    <dgm:pt modelId="{DF47E796-67DE-4A50-A12B-6A4070492B53}" type="pres">
      <dgm:prSet presAssocID="{CCBF378A-153E-4EE5-8F0A-8A5FB34A66CF}" presName="thickLine" presStyleLbl="alignNode1" presStyleIdx="6" presStyleCnt="8"/>
      <dgm:spPr/>
    </dgm:pt>
    <dgm:pt modelId="{85FB7308-C76E-4E72-B41D-3E9A1E313953}" type="pres">
      <dgm:prSet presAssocID="{CCBF378A-153E-4EE5-8F0A-8A5FB34A66CF}" presName="horz1" presStyleCnt="0"/>
      <dgm:spPr/>
    </dgm:pt>
    <dgm:pt modelId="{5FA7A339-4A97-496A-811A-E073C481D698}" type="pres">
      <dgm:prSet presAssocID="{CCBF378A-153E-4EE5-8F0A-8A5FB34A66CF}" presName="tx1" presStyleLbl="revTx" presStyleIdx="6" presStyleCnt="8"/>
      <dgm:spPr/>
      <dgm:t>
        <a:bodyPr/>
        <a:lstStyle/>
        <a:p>
          <a:endParaRPr lang="zh-CN" altLang="en-US"/>
        </a:p>
      </dgm:t>
    </dgm:pt>
    <dgm:pt modelId="{94EA072E-AF86-4199-8755-931C99D3C01E}" type="pres">
      <dgm:prSet presAssocID="{CCBF378A-153E-4EE5-8F0A-8A5FB34A66CF}" presName="vert1" presStyleCnt="0"/>
      <dgm:spPr/>
    </dgm:pt>
    <dgm:pt modelId="{762091DB-15F5-4D68-9F10-46BD9D28E7F0}" type="pres">
      <dgm:prSet presAssocID="{DC329E2D-99D5-4712-80C4-E56DE34ADE60}" presName="thickLine" presStyleLbl="alignNode1" presStyleIdx="7" presStyleCnt="8"/>
      <dgm:spPr/>
    </dgm:pt>
    <dgm:pt modelId="{3222439C-BBAB-4E7C-9AF7-503F64DCBFB8}" type="pres">
      <dgm:prSet presAssocID="{DC329E2D-99D5-4712-80C4-E56DE34ADE60}" presName="horz1" presStyleCnt="0"/>
      <dgm:spPr/>
    </dgm:pt>
    <dgm:pt modelId="{70DB64B1-1FDF-4B2A-AAEF-DB1E97CA5440}" type="pres">
      <dgm:prSet presAssocID="{DC329E2D-99D5-4712-80C4-E56DE34ADE60}" presName="tx1" presStyleLbl="revTx" presStyleIdx="7" presStyleCnt="8"/>
      <dgm:spPr/>
      <dgm:t>
        <a:bodyPr/>
        <a:lstStyle/>
        <a:p>
          <a:endParaRPr lang="zh-CN" altLang="en-US"/>
        </a:p>
      </dgm:t>
    </dgm:pt>
    <dgm:pt modelId="{89E29417-B34E-4F3C-A6EB-3901844FD1F3}" type="pres">
      <dgm:prSet presAssocID="{DC329E2D-99D5-4712-80C4-E56DE34ADE60}" presName="vert1" presStyleCnt="0"/>
      <dgm:spPr/>
    </dgm:pt>
  </dgm:ptLst>
  <dgm:cxnLst>
    <dgm:cxn modelId="{DD0E983C-4486-4441-81F2-572E45CD0F18}" srcId="{61344293-A1DE-4EC5-9A38-FAB9B9B4968C}" destId="{46409D93-90F2-4BF4-B619-90ED73B70809}" srcOrd="3" destOrd="0" parTransId="{9E251E0E-D6E2-429D-BBD6-BCC922C618D3}" sibTransId="{8597BE84-1763-4551-A5C7-32EF8240FC4D}"/>
    <dgm:cxn modelId="{CE6FDE73-DA2F-4F9B-A554-09575C7525BD}" srcId="{61344293-A1DE-4EC5-9A38-FAB9B9B4968C}" destId="{F43CA39F-744A-42AA-93DE-6A9405140896}" srcOrd="5" destOrd="0" parTransId="{42D00998-BC6A-4BF3-8F1B-04ACD464909B}" sibTransId="{6D558D9C-5867-49BF-8884-1FAC2186E31C}"/>
    <dgm:cxn modelId="{A1E9C406-5962-4320-B454-170FCB50286F}" type="presOf" srcId="{CCBF378A-153E-4EE5-8F0A-8A5FB34A66CF}" destId="{5FA7A339-4A97-496A-811A-E073C481D698}" srcOrd="0" destOrd="0" presId="urn:microsoft.com/office/officeart/2008/layout/LinedList"/>
    <dgm:cxn modelId="{A87C39E1-E138-40B9-8A97-77B92E5EBC22}" type="presOf" srcId="{F4D98294-6926-4BC8-9678-4AE0179FD98D}" destId="{BB3D9FB9-476E-49C0-B80D-9BE2F7650722}" srcOrd="0" destOrd="0" presId="urn:microsoft.com/office/officeart/2008/layout/LinedList"/>
    <dgm:cxn modelId="{9D1D5B72-D290-471A-8897-4FC88C2E5D23}" srcId="{61344293-A1DE-4EC5-9A38-FAB9B9B4968C}" destId="{DC329E2D-99D5-4712-80C4-E56DE34ADE60}" srcOrd="7" destOrd="0" parTransId="{172F1330-ECEA-4AAE-A8A5-2AD1BB8F7FCC}" sibTransId="{6037AFAA-A079-4470-8AF5-855447CE326F}"/>
    <dgm:cxn modelId="{2B747639-0EB3-4CA8-8B46-A220149A240C}" type="presOf" srcId="{CBCE7A0C-1162-4DD8-8348-0E467EC325E0}" destId="{CF187C55-D274-4C80-A81A-7C74892EF144}" srcOrd="0" destOrd="0" presId="urn:microsoft.com/office/officeart/2008/layout/LinedList"/>
    <dgm:cxn modelId="{C2A4E7D5-0E91-4BC3-A55C-316FB74A93F5}" type="presOf" srcId="{390B9C77-7995-4357-AF04-9565041C9BF1}" destId="{6D455BFA-CC98-472A-BB95-E26F8322A529}" srcOrd="0" destOrd="0" presId="urn:microsoft.com/office/officeart/2008/layout/LinedList"/>
    <dgm:cxn modelId="{9AAF5E9C-861F-4034-AF38-50013636D891}" type="presOf" srcId="{DC329E2D-99D5-4712-80C4-E56DE34ADE60}" destId="{70DB64B1-1FDF-4B2A-AAEF-DB1E97CA5440}" srcOrd="0" destOrd="0" presId="urn:microsoft.com/office/officeart/2008/layout/LinedList"/>
    <dgm:cxn modelId="{2791AB8E-8535-4D96-8441-8FE891709E6C}" type="presOf" srcId="{46409D93-90F2-4BF4-B619-90ED73B70809}" destId="{B95DC46A-1619-459B-AF3E-4E6603E203D9}" srcOrd="0" destOrd="0" presId="urn:microsoft.com/office/officeart/2008/layout/LinedList"/>
    <dgm:cxn modelId="{01DB19A7-2920-4B17-8315-466D80A1E891}" type="presOf" srcId="{F43CA39F-744A-42AA-93DE-6A9405140896}" destId="{89314DB3-E051-40C0-9BE1-AF8F82B48061}" srcOrd="0" destOrd="0" presId="urn:microsoft.com/office/officeart/2008/layout/LinedList"/>
    <dgm:cxn modelId="{A3534A96-073A-43CA-A326-8B12EE142B3F}" type="presOf" srcId="{141B5341-4F8F-4B74-854E-A5FBA43D6D1E}" destId="{733AD6BA-9EF6-487F-AE39-A6AB87079B67}" srcOrd="0" destOrd="0" presId="urn:microsoft.com/office/officeart/2008/layout/LinedList"/>
    <dgm:cxn modelId="{25EC110C-6EF6-4C65-80E0-1871BBCC94F3}" srcId="{61344293-A1DE-4EC5-9A38-FAB9B9B4968C}" destId="{390B9C77-7995-4357-AF04-9565041C9BF1}" srcOrd="2" destOrd="0" parTransId="{EE403F8B-8568-4987-80D7-7FB2D18D7D16}" sibTransId="{290EC355-F468-41D9-90C5-D907CF21D967}"/>
    <dgm:cxn modelId="{FC96EF33-F0CD-420E-9A7B-30F9B6896026}" srcId="{61344293-A1DE-4EC5-9A38-FAB9B9B4968C}" destId="{F4D98294-6926-4BC8-9678-4AE0179FD98D}" srcOrd="0" destOrd="0" parTransId="{A14163C1-0CF1-4D38-B620-EB744E35794C}" sibTransId="{3796F5A7-8CBE-40D5-9D1D-9C0979F64A9C}"/>
    <dgm:cxn modelId="{D51ECB21-5218-49D4-980D-D86570A78CC9}" srcId="{61344293-A1DE-4EC5-9A38-FAB9B9B4968C}" destId="{141B5341-4F8F-4B74-854E-A5FBA43D6D1E}" srcOrd="4" destOrd="0" parTransId="{856EFA81-5ECF-4D6F-A8FF-5EA95BCEAF47}" sibTransId="{7A5DD433-F8FE-43BF-B663-090CAB808284}"/>
    <dgm:cxn modelId="{97F1CCC4-1B19-4070-8C49-D818B7D503A3}" srcId="{61344293-A1DE-4EC5-9A38-FAB9B9B4968C}" destId="{CBCE7A0C-1162-4DD8-8348-0E467EC325E0}" srcOrd="1" destOrd="0" parTransId="{041D4F31-93BC-4168-A092-8AACF0FAE0A1}" sibTransId="{932E490C-516F-4D6F-9F44-B7FE8A9CCDAD}"/>
    <dgm:cxn modelId="{FE4AB9E9-E8CD-45A8-A66A-2B24B34DB8B8}" srcId="{61344293-A1DE-4EC5-9A38-FAB9B9B4968C}" destId="{CCBF378A-153E-4EE5-8F0A-8A5FB34A66CF}" srcOrd="6" destOrd="0" parTransId="{CFEDB66F-5D05-479D-9B96-995EF1DCE1BF}" sibTransId="{B2BFBAE4-F714-46AB-8531-6F5C54896404}"/>
    <dgm:cxn modelId="{33D50369-788E-49A7-8974-C3AD880B79B4}" type="presOf" srcId="{61344293-A1DE-4EC5-9A38-FAB9B9B4968C}" destId="{16C4A9B8-6EFE-4EE6-A024-B6B528189985}" srcOrd="0" destOrd="0" presId="urn:microsoft.com/office/officeart/2008/layout/LinedList"/>
    <dgm:cxn modelId="{6755B114-8B9A-4BC7-BE95-48D8663E8F8A}" type="presParOf" srcId="{16C4A9B8-6EFE-4EE6-A024-B6B528189985}" destId="{DF0B91BF-B4CA-4353-8D74-953111AFF567}" srcOrd="0" destOrd="0" presId="urn:microsoft.com/office/officeart/2008/layout/LinedList"/>
    <dgm:cxn modelId="{40F00D5A-E3AA-4075-97C8-74F49B80CB17}" type="presParOf" srcId="{16C4A9B8-6EFE-4EE6-A024-B6B528189985}" destId="{A98FBA0E-0CB2-4998-B8F8-C375C5C16B25}" srcOrd="1" destOrd="0" presId="urn:microsoft.com/office/officeart/2008/layout/LinedList"/>
    <dgm:cxn modelId="{EB78836B-2E24-43CB-A254-DEDD5916F42B}" type="presParOf" srcId="{A98FBA0E-0CB2-4998-B8F8-C375C5C16B25}" destId="{BB3D9FB9-476E-49C0-B80D-9BE2F7650722}" srcOrd="0" destOrd="0" presId="urn:microsoft.com/office/officeart/2008/layout/LinedList"/>
    <dgm:cxn modelId="{1B80D826-1BA5-4F41-A3E3-2DA0FE954D9A}" type="presParOf" srcId="{A98FBA0E-0CB2-4998-B8F8-C375C5C16B25}" destId="{D99806E3-20C1-4E7F-8374-0210A0C1A8AE}" srcOrd="1" destOrd="0" presId="urn:microsoft.com/office/officeart/2008/layout/LinedList"/>
    <dgm:cxn modelId="{C2B8046E-3EC3-41B4-BBBD-8D43413DF47D}" type="presParOf" srcId="{16C4A9B8-6EFE-4EE6-A024-B6B528189985}" destId="{1D5B3A02-00A6-473F-B5E2-9397402134CE}" srcOrd="2" destOrd="0" presId="urn:microsoft.com/office/officeart/2008/layout/LinedList"/>
    <dgm:cxn modelId="{ADB4D14B-57F3-428A-99C6-E8B5A0372168}" type="presParOf" srcId="{16C4A9B8-6EFE-4EE6-A024-B6B528189985}" destId="{CC891E2F-B6BA-495F-9368-4A8F307D8BC8}" srcOrd="3" destOrd="0" presId="urn:microsoft.com/office/officeart/2008/layout/LinedList"/>
    <dgm:cxn modelId="{249751FC-FC69-4A6D-AB8D-EA60360B78C0}" type="presParOf" srcId="{CC891E2F-B6BA-495F-9368-4A8F307D8BC8}" destId="{CF187C55-D274-4C80-A81A-7C74892EF144}" srcOrd="0" destOrd="0" presId="urn:microsoft.com/office/officeart/2008/layout/LinedList"/>
    <dgm:cxn modelId="{3909F5F8-C09B-4C40-8A2F-44183AB990FC}" type="presParOf" srcId="{CC891E2F-B6BA-495F-9368-4A8F307D8BC8}" destId="{6B0C92B1-B619-46DC-9D61-064133EACD45}" srcOrd="1" destOrd="0" presId="urn:microsoft.com/office/officeart/2008/layout/LinedList"/>
    <dgm:cxn modelId="{726FC80C-44B5-47A4-B9D8-060A7FDD98BE}" type="presParOf" srcId="{16C4A9B8-6EFE-4EE6-A024-B6B528189985}" destId="{165A2E05-853A-4796-A4F7-9A222BA428E6}" srcOrd="4" destOrd="0" presId="urn:microsoft.com/office/officeart/2008/layout/LinedList"/>
    <dgm:cxn modelId="{E23C9DF4-27AF-4768-9914-2BC4D0D8B073}" type="presParOf" srcId="{16C4A9B8-6EFE-4EE6-A024-B6B528189985}" destId="{F851A241-F911-4F81-BFE1-7EF44193B511}" srcOrd="5" destOrd="0" presId="urn:microsoft.com/office/officeart/2008/layout/LinedList"/>
    <dgm:cxn modelId="{ECE59040-704F-4510-B367-3DF5CFF76081}" type="presParOf" srcId="{F851A241-F911-4F81-BFE1-7EF44193B511}" destId="{6D455BFA-CC98-472A-BB95-E26F8322A529}" srcOrd="0" destOrd="0" presId="urn:microsoft.com/office/officeart/2008/layout/LinedList"/>
    <dgm:cxn modelId="{9A0A89C3-2A1A-40FE-9463-1398C1880CFA}" type="presParOf" srcId="{F851A241-F911-4F81-BFE1-7EF44193B511}" destId="{6566A669-B31A-4342-B2F2-E8D66C00D8D2}" srcOrd="1" destOrd="0" presId="urn:microsoft.com/office/officeart/2008/layout/LinedList"/>
    <dgm:cxn modelId="{CD298D2D-8C22-4106-8EE7-9A7A31F49B48}" type="presParOf" srcId="{16C4A9B8-6EFE-4EE6-A024-B6B528189985}" destId="{BF9A43C5-2E7C-43A9-AC51-58A616C85181}" srcOrd="6" destOrd="0" presId="urn:microsoft.com/office/officeart/2008/layout/LinedList"/>
    <dgm:cxn modelId="{4A0285E7-056F-4D99-8B45-F470CF5A58FD}" type="presParOf" srcId="{16C4A9B8-6EFE-4EE6-A024-B6B528189985}" destId="{E0919325-97E8-4B5F-86DD-7046518A3001}" srcOrd="7" destOrd="0" presId="urn:microsoft.com/office/officeart/2008/layout/LinedList"/>
    <dgm:cxn modelId="{A382AB7E-70C3-4F9F-AAE8-9D96B3A0EEDD}" type="presParOf" srcId="{E0919325-97E8-4B5F-86DD-7046518A3001}" destId="{B95DC46A-1619-459B-AF3E-4E6603E203D9}" srcOrd="0" destOrd="0" presId="urn:microsoft.com/office/officeart/2008/layout/LinedList"/>
    <dgm:cxn modelId="{2AF672EE-161B-4B32-B75E-8EE57DD14DFD}" type="presParOf" srcId="{E0919325-97E8-4B5F-86DD-7046518A3001}" destId="{A866FD3F-FBA9-4219-B4D0-269B9E04E29B}" srcOrd="1" destOrd="0" presId="urn:microsoft.com/office/officeart/2008/layout/LinedList"/>
    <dgm:cxn modelId="{A861C828-C7F9-47A5-85B2-EFD619616ABB}" type="presParOf" srcId="{16C4A9B8-6EFE-4EE6-A024-B6B528189985}" destId="{7614DB1E-CC9D-4EDF-AD13-F408C753FE43}" srcOrd="8" destOrd="0" presId="urn:microsoft.com/office/officeart/2008/layout/LinedList"/>
    <dgm:cxn modelId="{9679F68B-1272-4D3F-8634-F96BC866C1C8}" type="presParOf" srcId="{16C4A9B8-6EFE-4EE6-A024-B6B528189985}" destId="{170ADD95-F712-4A0E-A2F3-94840C73F1E0}" srcOrd="9" destOrd="0" presId="urn:microsoft.com/office/officeart/2008/layout/LinedList"/>
    <dgm:cxn modelId="{6441D97B-9115-465E-8F9D-0E3FF4056EFF}" type="presParOf" srcId="{170ADD95-F712-4A0E-A2F3-94840C73F1E0}" destId="{733AD6BA-9EF6-487F-AE39-A6AB87079B67}" srcOrd="0" destOrd="0" presId="urn:microsoft.com/office/officeart/2008/layout/LinedList"/>
    <dgm:cxn modelId="{E1925740-F977-4B71-BD97-AF568FFD8F4A}" type="presParOf" srcId="{170ADD95-F712-4A0E-A2F3-94840C73F1E0}" destId="{5F0C84B1-2009-464B-89D6-B90556266101}" srcOrd="1" destOrd="0" presId="urn:microsoft.com/office/officeart/2008/layout/LinedList"/>
    <dgm:cxn modelId="{6A20DBE5-5770-4DE5-B8E1-01A287BD05BE}" type="presParOf" srcId="{16C4A9B8-6EFE-4EE6-A024-B6B528189985}" destId="{F9243BA6-434B-42A3-97F1-F4FDB34DE086}" srcOrd="10" destOrd="0" presId="urn:microsoft.com/office/officeart/2008/layout/LinedList"/>
    <dgm:cxn modelId="{F1C327EA-0B5F-4CFD-81B4-AF333695896A}" type="presParOf" srcId="{16C4A9B8-6EFE-4EE6-A024-B6B528189985}" destId="{74CA4E81-C721-4165-AD2A-069D60AD8855}" srcOrd="11" destOrd="0" presId="urn:microsoft.com/office/officeart/2008/layout/LinedList"/>
    <dgm:cxn modelId="{C28246B7-D2FB-422A-B08E-A2989E92768D}" type="presParOf" srcId="{74CA4E81-C721-4165-AD2A-069D60AD8855}" destId="{89314DB3-E051-40C0-9BE1-AF8F82B48061}" srcOrd="0" destOrd="0" presId="urn:microsoft.com/office/officeart/2008/layout/LinedList"/>
    <dgm:cxn modelId="{A51F1CEA-5E49-412D-9158-B0EB5A59B193}" type="presParOf" srcId="{74CA4E81-C721-4165-AD2A-069D60AD8855}" destId="{63747927-84E9-4550-A906-746F0F458DCD}" srcOrd="1" destOrd="0" presId="urn:microsoft.com/office/officeart/2008/layout/LinedList"/>
    <dgm:cxn modelId="{69DA3503-3EE4-4C1F-B754-946CE48E209C}" type="presParOf" srcId="{16C4A9B8-6EFE-4EE6-A024-B6B528189985}" destId="{DF47E796-67DE-4A50-A12B-6A4070492B53}" srcOrd="12" destOrd="0" presId="urn:microsoft.com/office/officeart/2008/layout/LinedList"/>
    <dgm:cxn modelId="{5E1DC16A-A93C-45E4-9D74-46CFE461DA2C}" type="presParOf" srcId="{16C4A9B8-6EFE-4EE6-A024-B6B528189985}" destId="{85FB7308-C76E-4E72-B41D-3E9A1E313953}" srcOrd="13" destOrd="0" presId="urn:microsoft.com/office/officeart/2008/layout/LinedList"/>
    <dgm:cxn modelId="{36B124D1-FB23-47D3-A271-BCA4A3F7AC5F}" type="presParOf" srcId="{85FB7308-C76E-4E72-B41D-3E9A1E313953}" destId="{5FA7A339-4A97-496A-811A-E073C481D698}" srcOrd="0" destOrd="0" presId="urn:microsoft.com/office/officeart/2008/layout/LinedList"/>
    <dgm:cxn modelId="{A2AB43DD-063E-4E8D-AE29-840EF882A133}" type="presParOf" srcId="{85FB7308-C76E-4E72-B41D-3E9A1E313953}" destId="{94EA072E-AF86-4199-8755-931C99D3C01E}" srcOrd="1" destOrd="0" presId="urn:microsoft.com/office/officeart/2008/layout/LinedList"/>
    <dgm:cxn modelId="{EC6A0088-159D-4A32-B2AF-B196B3435BBC}" type="presParOf" srcId="{16C4A9B8-6EFE-4EE6-A024-B6B528189985}" destId="{762091DB-15F5-4D68-9F10-46BD9D28E7F0}" srcOrd="14" destOrd="0" presId="urn:microsoft.com/office/officeart/2008/layout/LinedList"/>
    <dgm:cxn modelId="{62E1F02D-FED4-40F8-80E2-5F2764A609E3}" type="presParOf" srcId="{16C4A9B8-6EFE-4EE6-A024-B6B528189985}" destId="{3222439C-BBAB-4E7C-9AF7-503F64DCBFB8}" srcOrd="15" destOrd="0" presId="urn:microsoft.com/office/officeart/2008/layout/LinedList"/>
    <dgm:cxn modelId="{ECAA7FFA-647B-42EB-AE85-39F12D5F5019}" type="presParOf" srcId="{3222439C-BBAB-4E7C-9AF7-503F64DCBFB8}" destId="{70DB64B1-1FDF-4B2A-AAEF-DB1E97CA5440}" srcOrd="0" destOrd="0" presId="urn:microsoft.com/office/officeart/2008/layout/LinedList"/>
    <dgm:cxn modelId="{48AEB776-533E-45D5-BDC4-4C46BE864BBC}" type="presParOf" srcId="{3222439C-BBAB-4E7C-9AF7-503F64DCBFB8}" destId="{89E29417-B34E-4F3C-A6EB-3901844FD1F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0B91BF-B4CA-4353-8D74-953111AFF567}">
      <dsp:nvSpPr>
        <dsp:cNvPr id="0" name=""/>
        <dsp:cNvSpPr/>
      </dsp:nvSpPr>
      <dsp:spPr>
        <a:xfrm>
          <a:off x="0" y="0"/>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B3D9FB9-476E-49C0-B80D-9BE2F7650722}">
      <dsp:nvSpPr>
        <dsp:cNvPr id="0" name=""/>
        <dsp:cNvSpPr/>
      </dsp:nvSpPr>
      <dsp:spPr>
        <a:xfrm>
          <a:off x="0" y="0"/>
          <a:ext cx="6267888" cy="690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US" altLang="zh-CN" sz="3000" kern="1200" dirty="0"/>
            <a:t>1</a:t>
          </a:r>
          <a:r>
            <a:rPr lang="zh-CN" sz="3000" kern="1200" dirty="0"/>
            <a:t>．</a:t>
          </a:r>
          <a:r>
            <a:rPr lang="zh-CN" altLang="en-US" sz="3000" kern="1200" dirty="0"/>
            <a:t>简介</a:t>
          </a:r>
          <a:endParaRPr lang="en-US" sz="3000" kern="1200" dirty="0"/>
        </a:p>
      </dsp:txBody>
      <dsp:txXfrm>
        <a:off x="0" y="0"/>
        <a:ext cx="6267888" cy="690952"/>
      </dsp:txXfrm>
    </dsp:sp>
    <dsp:sp modelId="{1D5B3A02-00A6-473F-B5E2-9397402134CE}">
      <dsp:nvSpPr>
        <dsp:cNvPr id="0" name=""/>
        <dsp:cNvSpPr/>
      </dsp:nvSpPr>
      <dsp:spPr>
        <a:xfrm>
          <a:off x="0" y="690952"/>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F187C55-D274-4C80-A81A-7C74892EF144}">
      <dsp:nvSpPr>
        <dsp:cNvPr id="0" name=""/>
        <dsp:cNvSpPr/>
      </dsp:nvSpPr>
      <dsp:spPr>
        <a:xfrm>
          <a:off x="0" y="690952"/>
          <a:ext cx="6267888" cy="690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US" altLang="zh-CN" sz="3000" kern="1200" dirty="0" smtClean="0"/>
            <a:t>2</a:t>
          </a:r>
          <a:r>
            <a:rPr lang="zh-CN" sz="3000" kern="1200" dirty="0" smtClean="0"/>
            <a:t>．</a:t>
          </a:r>
          <a:r>
            <a:rPr lang="zh-CN" altLang="en-US" sz="3000" kern="1200" dirty="0"/>
            <a:t>原型</a:t>
          </a:r>
          <a:endParaRPr lang="en-US" sz="3000" kern="1200" dirty="0"/>
        </a:p>
      </dsp:txBody>
      <dsp:txXfrm>
        <a:off x="0" y="690952"/>
        <a:ext cx="6267888" cy="690952"/>
      </dsp:txXfrm>
    </dsp:sp>
    <dsp:sp modelId="{165A2E05-853A-4796-A4F7-9A222BA428E6}">
      <dsp:nvSpPr>
        <dsp:cNvPr id="0" name=""/>
        <dsp:cNvSpPr/>
      </dsp:nvSpPr>
      <dsp:spPr>
        <a:xfrm>
          <a:off x="0" y="1381905"/>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455BFA-CC98-472A-BB95-E26F8322A529}">
      <dsp:nvSpPr>
        <dsp:cNvPr id="0" name=""/>
        <dsp:cNvSpPr/>
      </dsp:nvSpPr>
      <dsp:spPr>
        <a:xfrm>
          <a:off x="0" y="1381904"/>
          <a:ext cx="6267888" cy="690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US" altLang="zh-CN" sz="3000" kern="1200" dirty="0" smtClean="0"/>
            <a:t>3</a:t>
          </a:r>
          <a:r>
            <a:rPr lang="zh-CN" sz="3000" kern="1200" dirty="0" smtClean="0"/>
            <a:t>．</a:t>
          </a:r>
          <a:r>
            <a:rPr lang="zh-CN" altLang="en-US" sz="3000" kern="1200" dirty="0" smtClean="0"/>
            <a:t>时机</a:t>
          </a:r>
          <a:endParaRPr lang="en-US" altLang="zh-CN" sz="3000" kern="1200" dirty="0" smtClean="0"/>
        </a:p>
      </dsp:txBody>
      <dsp:txXfrm>
        <a:off x="0" y="1381904"/>
        <a:ext cx="6267888" cy="690952"/>
      </dsp:txXfrm>
    </dsp:sp>
    <dsp:sp modelId="{BF9A43C5-2E7C-43A9-AC51-58A616C85181}">
      <dsp:nvSpPr>
        <dsp:cNvPr id="0" name=""/>
        <dsp:cNvSpPr/>
      </dsp:nvSpPr>
      <dsp:spPr>
        <a:xfrm>
          <a:off x="0" y="2072857"/>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95DC46A-1619-459B-AF3E-4E6603E203D9}">
      <dsp:nvSpPr>
        <dsp:cNvPr id="0" name=""/>
        <dsp:cNvSpPr/>
      </dsp:nvSpPr>
      <dsp:spPr>
        <a:xfrm>
          <a:off x="0" y="2072857"/>
          <a:ext cx="6267888" cy="690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US" altLang="zh-CN" sz="3000" kern="1200" dirty="0" smtClean="0"/>
            <a:t>4</a:t>
          </a:r>
          <a:r>
            <a:rPr lang="zh-CN" sz="3000" kern="1200" dirty="0" smtClean="0"/>
            <a:t>．</a:t>
          </a:r>
          <a:r>
            <a:rPr lang="zh-CN" altLang="en-US" sz="3000" kern="1200" dirty="0" smtClean="0"/>
            <a:t>基于快速原型的开发过程</a:t>
          </a:r>
          <a:endParaRPr lang="en-US" altLang="zh-CN" sz="3000" kern="1200" dirty="0" smtClean="0"/>
        </a:p>
      </dsp:txBody>
      <dsp:txXfrm>
        <a:off x="0" y="2072857"/>
        <a:ext cx="6267888" cy="690952"/>
      </dsp:txXfrm>
    </dsp:sp>
    <dsp:sp modelId="{7614DB1E-CC9D-4EDF-AD13-F408C753FE43}">
      <dsp:nvSpPr>
        <dsp:cNvPr id="0" name=""/>
        <dsp:cNvSpPr/>
      </dsp:nvSpPr>
      <dsp:spPr>
        <a:xfrm>
          <a:off x="0" y="2763810"/>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33AD6BA-9EF6-487F-AE39-A6AB87079B67}">
      <dsp:nvSpPr>
        <dsp:cNvPr id="0" name=""/>
        <dsp:cNvSpPr/>
      </dsp:nvSpPr>
      <dsp:spPr>
        <a:xfrm>
          <a:off x="0" y="2763809"/>
          <a:ext cx="6267888" cy="690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US" altLang="zh-CN" sz="3000" kern="1200" dirty="0" smtClean="0"/>
            <a:t>5</a:t>
          </a:r>
          <a:r>
            <a:rPr lang="zh-CN" sz="3000" kern="1200" dirty="0" smtClean="0"/>
            <a:t>．</a:t>
          </a:r>
          <a:r>
            <a:rPr lang="zh-CN" altLang="en-US" sz="3000" kern="1200" dirty="0"/>
            <a:t>工具：</a:t>
          </a:r>
          <a:r>
            <a:rPr lang="en-US" altLang="zh-CN" sz="3000" kern="1200" dirty="0" err="1"/>
            <a:t>Axure</a:t>
          </a:r>
          <a:r>
            <a:rPr lang="en-US" altLang="zh-CN" sz="3000" kern="1200" dirty="0"/>
            <a:t> </a:t>
          </a:r>
          <a:r>
            <a:rPr lang="en-US" altLang="zh-CN" sz="3000" kern="1200" dirty="0" smtClean="0"/>
            <a:t>RP</a:t>
          </a:r>
          <a:endParaRPr lang="en-US" sz="3000" kern="1200" dirty="0"/>
        </a:p>
      </dsp:txBody>
      <dsp:txXfrm>
        <a:off x="0" y="2763809"/>
        <a:ext cx="6267888" cy="690952"/>
      </dsp:txXfrm>
    </dsp:sp>
    <dsp:sp modelId="{F9243BA6-434B-42A3-97F1-F4FDB34DE086}">
      <dsp:nvSpPr>
        <dsp:cNvPr id="0" name=""/>
        <dsp:cNvSpPr/>
      </dsp:nvSpPr>
      <dsp:spPr>
        <a:xfrm>
          <a:off x="0" y="3454762"/>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9314DB3-E051-40C0-9BE1-AF8F82B48061}">
      <dsp:nvSpPr>
        <dsp:cNvPr id="0" name=""/>
        <dsp:cNvSpPr/>
      </dsp:nvSpPr>
      <dsp:spPr>
        <a:xfrm>
          <a:off x="0" y="3454762"/>
          <a:ext cx="6267888" cy="690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US" altLang="zh-CN" sz="3000" kern="1200" dirty="0" smtClean="0"/>
            <a:t>6</a:t>
          </a:r>
          <a:r>
            <a:rPr lang="zh-CN" sz="3000" kern="1200" dirty="0" smtClean="0"/>
            <a:t>．</a:t>
          </a:r>
          <a:r>
            <a:rPr lang="en-US" altLang="zh-CN" sz="3000" kern="1200" dirty="0" smtClean="0"/>
            <a:t>UI</a:t>
          </a:r>
          <a:r>
            <a:rPr lang="zh-CN" altLang="en-US" sz="3000" kern="1200" dirty="0" smtClean="0"/>
            <a:t>设计原则</a:t>
          </a:r>
          <a:endParaRPr lang="en-US" sz="3000" kern="1200" dirty="0"/>
        </a:p>
      </dsp:txBody>
      <dsp:txXfrm>
        <a:off x="0" y="3454762"/>
        <a:ext cx="6267888" cy="690952"/>
      </dsp:txXfrm>
    </dsp:sp>
    <dsp:sp modelId="{DF47E796-67DE-4A50-A12B-6A4070492B53}">
      <dsp:nvSpPr>
        <dsp:cNvPr id="0" name=""/>
        <dsp:cNvSpPr/>
      </dsp:nvSpPr>
      <dsp:spPr>
        <a:xfrm>
          <a:off x="0" y="4145714"/>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FA7A339-4A97-496A-811A-E073C481D698}">
      <dsp:nvSpPr>
        <dsp:cNvPr id="0" name=""/>
        <dsp:cNvSpPr/>
      </dsp:nvSpPr>
      <dsp:spPr>
        <a:xfrm>
          <a:off x="0" y="4145714"/>
          <a:ext cx="6267888" cy="690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US" altLang="zh-CN" sz="3000" kern="1200" dirty="0" smtClean="0"/>
            <a:t>7</a:t>
          </a:r>
          <a:r>
            <a:rPr lang="zh-CN" sz="3000" kern="1200" dirty="0" smtClean="0"/>
            <a:t>．</a:t>
          </a:r>
          <a:r>
            <a:rPr lang="zh-CN" altLang="en-US" sz="3000" kern="1200" dirty="0"/>
            <a:t>原型界面与交互</a:t>
          </a:r>
          <a:endParaRPr lang="en-US" sz="3000" kern="1200" dirty="0"/>
        </a:p>
      </dsp:txBody>
      <dsp:txXfrm>
        <a:off x="0" y="4145714"/>
        <a:ext cx="6267888" cy="690952"/>
      </dsp:txXfrm>
    </dsp:sp>
    <dsp:sp modelId="{762091DB-15F5-4D68-9F10-46BD9D28E7F0}">
      <dsp:nvSpPr>
        <dsp:cNvPr id="0" name=""/>
        <dsp:cNvSpPr/>
      </dsp:nvSpPr>
      <dsp:spPr>
        <a:xfrm>
          <a:off x="0" y="4836667"/>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0DB64B1-1FDF-4B2A-AAEF-DB1E97CA5440}">
      <dsp:nvSpPr>
        <dsp:cNvPr id="0" name=""/>
        <dsp:cNvSpPr/>
      </dsp:nvSpPr>
      <dsp:spPr>
        <a:xfrm>
          <a:off x="0" y="4836667"/>
          <a:ext cx="6267888" cy="690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US" altLang="zh-CN" sz="3000" kern="1200" dirty="0" smtClean="0"/>
            <a:t>8</a:t>
          </a:r>
          <a:r>
            <a:rPr lang="zh-CN" sz="3000" kern="1200" dirty="0" smtClean="0"/>
            <a:t>．</a:t>
          </a:r>
          <a:r>
            <a:rPr lang="zh-CN" altLang="en-US" sz="3000" kern="1200" dirty="0"/>
            <a:t>交互过程三要素</a:t>
          </a:r>
          <a:endParaRPr lang="en-US" sz="3000" kern="1200" dirty="0"/>
        </a:p>
      </dsp:txBody>
      <dsp:txXfrm>
        <a:off x="0" y="4836667"/>
        <a:ext cx="6267888" cy="69095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02ACD8-9D28-445F-BAFE-92DA3311E912}" type="datetimeFigureOut">
              <a:rPr lang="zh-CN" altLang="en-US" smtClean="0"/>
              <a:pPr/>
              <a:t>2017/11/22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695241-9A56-403A-B917-C50E8DA6F1E5}" type="slidenum">
              <a:rPr lang="zh-CN" altLang="en-US" smtClean="0"/>
              <a:pPr/>
              <a:t>‹#›</a:t>
            </a:fld>
            <a:endParaRPr lang="zh-CN" altLang="en-US"/>
          </a:p>
        </p:txBody>
      </p:sp>
    </p:spTree>
    <p:extLst>
      <p:ext uri="{BB962C8B-B14F-4D97-AF65-F5344CB8AC3E}">
        <p14:creationId xmlns:p14="http://schemas.microsoft.com/office/powerpoint/2010/main" val="4201606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4</a:t>
            </a:fld>
            <a:endParaRPr lang="zh-CN" altLang="en-US"/>
          </a:p>
        </p:txBody>
      </p:sp>
    </p:spTree>
    <p:extLst>
      <p:ext uri="{BB962C8B-B14F-4D97-AF65-F5344CB8AC3E}">
        <p14:creationId xmlns:p14="http://schemas.microsoft.com/office/powerpoint/2010/main" val="3029210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5</a:t>
            </a:fld>
            <a:endParaRPr lang="zh-CN" altLang="en-US"/>
          </a:p>
        </p:txBody>
      </p:sp>
    </p:spTree>
    <p:extLst>
      <p:ext uri="{BB962C8B-B14F-4D97-AF65-F5344CB8AC3E}">
        <p14:creationId xmlns:p14="http://schemas.microsoft.com/office/powerpoint/2010/main" val="2425774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11</a:t>
            </a:fld>
            <a:endParaRPr lang="zh-CN" altLang="en-US"/>
          </a:p>
        </p:txBody>
      </p:sp>
    </p:spTree>
    <p:extLst>
      <p:ext uri="{BB962C8B-B14F-4D97-AF65-F5344CB8AC3E}">
        <p14:creationId xmlns:p14="http://schemas.microsoft.com/office/powerpoint/2010/main" val="3170454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18</a:t>
            </a:fld>
            <a:endParaRPr lang="zh-CN" altLang="en-US"/>
          </a:p>
        </p:txBody>
      </p:sp>
    </p:spTree>
    <p:extLst>
      <p:ext uri="{BB962C8B-B14F-4D97-AF65-F5344CB8AC3E}">
        <p14:creationId xmlns:p14="http://schemas.microsoft.com/office/powerpoint/2010/main" val="2036816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19</a:t>
            </a:fld>
            <a:endParaRPr lang="zh-CN" altLang="en-US"/>
          </a:p>
        </p:txBody>
      </p:sp>
    </p:spTree>
    <p:extLst>
      <p:ext uri="{BB962C8B-B14F-4D97-AF65-F5344CB8AC3E}">
        <p14:creationId xmlns:p14="http://schemas.microsoft.com/office/powerpoint/2010/main" val="2036854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25</a:t>
            </a:fld>
            <a:endParaRPr lang="zh-CN" altLang="en-US"/>
          </a:p>
        </p:txBody>
      </p:sp>
    </p:spTree>
    <p:extLst>
      <p:ext uri="{BB962C8B-B14F-4D97-AF65-F5344CB8AC3E}">
        <p14:creationId xmlns:p14="http://schemas.microsoft.com/office/powerpoint/2010/main" val="87445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29</a:t>
            </a:fld>
            <a:endParaRPr lang="zh-CN" altLang="en-US"/>
          </a:p>
        </p:txBody>
      </p:sp>
    </p:spTree>
    <p:extLst>
      <p:ext uri="{BB962C8B-B14F-4D97-AF65-F5344CB8AC3E}">
        <p14:creationId xmlns:p14="http://schemas.microsoft.com/office/powerpoint/2010/main" val="3590355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30</a:t>
            </a:fld>
            <a:endParaRPr lang="zh-CN" altLang="en-US"/>
          </a:p>
        </p:txBody>
      </p:sp>
    </p:spTree>
    <p:extLst>
      <p:ext uri="{BB962C8B-B14F-4D97-AF65-F5344CB8AC3E}">
        <p14:creationId xmlns:p14="http://schemas.microsoft.com/office/powerpoint/2010/main" val="1346036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31</a:t>
            </a:fld>
            <a:endParaRPr lang="zh-CN" altLang="en-US"/>
          </a:p>
        </p:txBody>
      </p:sp>
    </p:spTree>
    <p:extLst>
      <p:ext uri="{BB962C8B-B14F-4D97-AF65-F5344CB8AC3E}">
        <p14:creationId xmlns:p14="http://schemas.microsoft.com/office/powerpoint/2010/main" val="489533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8C79C5D-2A6F-F04D-97DA-BEF2467B64E4}" type="datetimeFigureOut">
              <a:rPr lang="en-US" dirty="0"/>
              <a:pPr/>
              <a:t>11/22/2017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11/22/2017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FBF54567-0DE4-3F47-BF90-CB84690072F9}" type="datetimeFigureOut">
              <a:rPr lang="en-US" dirty="0"/>
              <a:pPr/>
              <a:t>11/22/2017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11/22/2017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0DF5E60-9974-AC48-9591-99C2BB44B7CF}" type="datetimeFigureOut">
              <a:rPr lang="en-US" dirty="0"/>
              <a:pPr/>
              <a:t>11/22/2017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11/22/2017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11/22/2017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blog.csdn.net/htx_helloworld/article/details/39647517" TargetMode="External"/><Relationship Id="rId2" Type="http://schemas.openxmlformats.org/officeDocument/2006/relationships/hyperlink" Target="https://www.ibm.com/developerworks/rational/library/769.html" TargetMode="External"/><Relationship Id="rId1" Type="http://schemas.openxmlformats.org/officeDocument/2006/relationships/slideLayout" Target="../slideLayouts/slideLayout6.xml"/><Relationship Id="rId6" Type="http://schemas.openxmlformats.org/officeDocument/2006/relationships/hyperlink" Target="https://baike.baidu.com/item/%E5%8E%9F%E5%9E%8B%E6%B3%95/10376518?fr=aladdin" TargetMode="External"/><Relationship Id="rId5" Type="http://schemas.openxmlformats.org/officeDocument/2006/relationships/hyperlink" Target="https://wenku.baidu.com/view/bfced4bc0066f5335a8121ac.html?from=search&#65292;UI" TargetMode="External"/><Relationship Id="rId4" Type="http://schemas.openxmlformats.org/officeDocument/2006/relationships/hyperlink" Target="https://baike.baidu.com/item/axure%20rp/9653646?fr=Aladdin"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CBC26-BCC2-4455-AAF6-E0DADAD90334}"/>
              </a:ext>
            </a:extLst>
          </p:cNvPr>
          <p:cNvSpPr>
            <a:spLocks noGrp="1"/>
          </p:cNvSpPr>
          <p:nvPr>
            <p:ph type="ctrTitle"/>
          </p:nvPr>
        </p:nvSpPr>
        <p:spPr>
          <a:xfrm>
            <a:off x="828068" y="614281"/>
            <a:ext cx="10572000" cy="2971051"/>
          </a:xfrm>
        </p:spPr>
        <p:txBody>
          <a:bodyPr/>
          <a:lstStyle/>
          <a:p>
            <a:pPr algn="ctr"/>
            <a:r>
              <a:rPr lang="zh-CN" altLang="en-US" sz="6000" dirty="0"/>
              <a:t>界面原型介绍</a:t>
            </a:r>
          </a:p>
        </p:txBody>
      </p:sp>
      <p:sp>
        <p:nvSpPr>
          <p:cNvPr id="3" name="副标题 2">
            <a:extLst>
              <a:ext uri="{FF2B5EF4-FFF2-40B4-BE49-F238E27FC236}">
                <a16:creationId xmlns:a16="http://schemas.microsoft.com/office/drawing/2014/main" id="{F79290E5-D6EA-4C55-91E4-864E78CD1D53}"/>
              </a:ext>
            </a:extLst>
          </p:cNvPr>
          <p:cNvSpPr>
            <a:spLocks noGrp="1"/>
          </p:cNvSpPr>
          <p:nvPr>
            <p:ph type="subTitle" idx="1"/>
          </p:nvPr>
        </p:nvSpPr>
        <p:spPr>
          <a:xfrm>
            <a:off x="2573080" y="5220586"/>
            <a:ext cx="6847366" cy="1267552"/>
          </a:xfrm>
        </p:spPr>
        <p:txBody>
          <a:bodyPr>
            <a:normAutofit/>
          </a:bodyPr>
          <a:lstStyle/>
          <a:p>
            <a:pPr algn="ctr"/>
            <a:r>
              <a:rPr lang="zh-CN" altLang="en-US" sz="2000" dirty="0">
                <a:latin typeface="+mn-ea"/>
              </a:rPr>
              <a:t>小组：</a:t>
            </a:r>
            <a:r>
              <a:rPr lang="en-US" altLang="zh-CN" sz="2000" dirty="0">
                <a:latin typeface="+mn-ea"/>
              </a:rPr>
              <a:t>PRD-G24</a:t>
            </a:r>
          </a:p>
          <a:p>
            <a:pPr algn="ctr"/>
            <a:r>
              <a:rPr lang="zh-CN" altLang="en-US" sz="2000" dirty="0">
                <a:latin typeface="+mn-ea"/>
              </a:rPr>
              <a:t>小组成员：童威男（组长）、黄栋材、冯涛、徐鹏、陈泓见</a:t>
            </a:r>
            <a:endParaRPr lang="en-US" altLang="zh-CN" sz="2000" dirty="0">
              <a:latin typeface="+mn-ea"/>
            </a:endParaRPr>
          </a:p>
          <a:p>
            <a:pPr algn="ctr"/>
            <a:endParaRPr lang="zh-CN" altLang="en-US" dirty="0"/>
          </a:p>
        </p:txBody>
      </p:sp>
      <p:pic>
        <p:nvPicPr>
          <p:cNvPr id="2050" name="Picture 2" descr="C:\Users\Administrator\Desktop\d\软件需求分析\logoG24_副本.png"/>
          <p:cNvPicPr>
            <a:picLocks noChangeAspect="1" noChangeArrowheads="1"/>
          </p:cNvPicPr>
          <p:nvPr/>
        </p:nvPicPr>
        <p:blipFill>
          <a:blip r:embed="rId2"/>
          <a:srcRect/>
          <a:stretch>
            <a:fillRect/>
          </a:stretch>
        </p:blipFill>
        <p:spPr bwMode="auto">
          <a:xfrm>
            <a:off x="10575582" y="1"/>
            <a:ext cx="1616418" cy="1729945"/>
          </a:xfrm>
          <a:prstGeom prst="rect">
            <a:avLst/>
          </a:prstGeom>
          <a:noFill/>
        </p:spPr>
      </p:pic>
    </p:spTree>
    <p:extLst>
      <p:ext uri="{BB962C8B-B14F-4D97-AF65-F5344CB8AC3E}">
        <p14:creationId xmlns:p14="http://schemas.microsoft.com/office/powerpoint/2010/main" val="180623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a:xfrm>
            <a:off x="2060025" y="405382"/>
            <a:ext cx="5893840" cy="2645912"/>
          </a:xfrm>
        </p:spPr>
        <p:txBody>
          <a:bodyPr/>
          <a:lstStyle/>
          <a:p>
            <a:r>
              <a:rPr lang="zh-CN" altLang="en-US" sz="4400" dirty="0" smtClean="0"/>
              <a:t>时机</a:t>
            </a:r>
            <a:endParaRPr lang="zh-CN" altLang="en-US" dirty="0"/>
          </a:p>
        </p:txBody>
      </p:sp>
    </p:spTree>
    <p:extLst>
      <p:ext uri="{BB962C8B-B14F-4D97-AF65-F5344CB8AC3E}">
        <p14:creationId xmlns:p14="http://schemas.microsoft.com/office/powerpoint/2010/main" val="2427563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82CAD-895A-43D3-8349-0BA3C86A2196}"/>
              </a:ext>
            </a:extLst>
          </p:cNvPr>
          <p:cNvSpPr>
            <a:spLocks noGrp="1"/>
          </p:cNvSpPr>
          <p:nvPr>
            <p:ph type="title"/>
          </p:nvPr>
        </p:nvSpPr>
        <p:spPr>
          <a:xfrm>
            <a:off x="810000" y="447188"/>
            <a:ext cx="10571998" cy="970450"/>
          </a:xfrm>
        </p:spPr>
        <p:txBody>
          <a:bodyPr/>
          <a:lstStyle/>
          <a:p>
            <a:pPr algn="ctr"/>
            <a:r>
              <a:rPr lang="zh-CN" altLang="en-US" sz="6000" dirty="0"/>
              <a:t>时机</a:t>
            </a:r>
          </a:p>
        </p:txBody>
      </p:sp>
      <p:sp>
        <p:nvSpPr>
          <p:cNvPr id="3" name="内容占位符 2">
            <a:extLst>
              <a:ext uri="{FF2B5EF4-FFF2-40B4-BE49-F238E27FC236}">
                <a16:creationId xmlns:a16="http://schemas.microsoft.com/office/drawing/2014/main" id="{46AF0ABC-912E-4F6F-A3AC-D7B963232466}"/>
              </a:ext>
            </a:extLst>
          </p:cNvPr>
          <p:cNvSpPr>
            <a:spLocks noGrp="1"/>
          </p:cNvSpPr>
          <p:nvPr>
            <p:ph idx="1"/>
          </p:nvPr>
        </p:nvSpPr>
        <p:spPr>
          <a:xfrm>
            <a:off x="673397" y="2390626"/>
            <a:ext cx="10845204" cy="3502490"/>
          </a:xfrm>
        </p:spPr>
        <p:txBody>
          <a:bodyPr>
            <a:normAutofit fontScale="92500" lnSpcReduction="10000"/>
          </a:bodyPr>
          <a:lstStyle/>
          <a:p>
            <a:r>
              <a:rPr lang="zh-CN" altLang="en-US" sz="3200" dirty="0">
                <a:latin typeface="+mn-ea"/>
              </a:rPr>
              <a:t>界面原型可以在</a:t>
            </a:r>
            <a:r>
              <a:rPr lang="zh-CN" altLang="en-US" sz="3200" b="1" dirty="0">
                <a:solidFill>
                  <a:srgbClr val="FF0000"/>
                </a:solidFill>
                <a:latin typeface="+mn-ea"/>
              </a:rPr>
              <a:t>需求分析阶段</a:t>
            </a:r>
            <a:r>
              <a:rPr lang="zh-CN" altLang="en-US" sz="3200" dirty="0">
                <a:latin typeface="+mn-ea"/>
              </a:rPr>
              <a:t>，完成用例过程中，或者完成用例后进行设计，协助需求分析。</a:t>
            </a:r>
            <a:endParaRPr lang="en-US" altLang="zh-CN" sz="3200" dirty="0">
              <a:latin typeface="+mn-ea"/>
            </a:endParaRPr>
          </a:p>
          <a:p>
            <a:r>
              <a:rPr lang="zh-CN" altLang="en-US" sz="3200" dirty="0">
                <a:latin typeface="+mn-ea"/>
              </a:rPr>
              <a:t>创建用户界面原型的主要目的是在实际设计与开发开始之前揭示和测试系统的功能与可用性。这样，您可以在将太多时间与资源投入开发活动之前，确保所构建的系统是正确的。</a:t>
            </a:r>
            <a:endParaRPr lang="en-US" altLang="zh-CN" sz="3200" dirty="0">
              <a:latin typeface="+mn-ea"/>
            </a:endParaRPr>
          </a:p>
          <a:p>
            <a:r>
              <a:rPr lang="zh-CN" altLang="en-US" sz="3200" b="1" dirty="0">
                <a:solidFill>
                  <a:srgbClr val="FF0000"/>
                </a:solidFill>
              </a:rPr>
              <a:t>开发原型的开支必须远远低于开发实际系统的开支</a:t>
            </a:r>
            <a:r>
              <a:rPr lang="zh-CN" altLang="en-US" sz="3200" dirty="0"/>
              <a:t>，同时这个原型应具备足够的功能，可以进行有意义的使用测试。</a:t>
            </a:r>
          </a:p>
        </p:txBody>
      </p:sp>
    </p:spTree>
    <p:extLst>
      <p:ext uri="{BB962C8B-B14F-4D97-AF65-F5344CB8AC3E}">
        <p14:creationId xmlns:p14="http://schemas.microsoft.com/office/powerpoint/2010/main" val="126689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1</a:t>
            </a:r>
            <a:endParaRPr lang="zh-CN" altLang="en-US" dirty="0"/>
          </a:p>
        </p:txBody>
      </p:sp>
      <p:sp>
        <p:nvSpPr>
          <p:cNvPr id="3" name="内容占位符 2"/>
          <p:cNvSpPr>
            <a:spLocks noGrp="1"/>
          </p:cNvSpPr>
          <p:nvPr>
            <p:ph idx="1"/>
          </p:nvPr>
        </p:nvSpPr>
        <p:spPr>
          <a:xfrm>
            <a:off x="827424" y="2171487"/>
            <a:ext cx="6284576" cy="785073"/>
          </a:xfrm>
        </p:spPr>
        <p:txBody>
          <a:bodyPr>
            <a:noAutofit/>
          </a:bodyPr>
          <a:lstStyle/>
          <a:p>
            <a:pPr marL="0" indent="0">
              <a:buNone/>
            </a:pPr>
            <a:r>
              <a:rPr lang="zh-CN" altLang="en-US" sz="2800" dirty="0">
                <a:latin typeface="+mn-ea"/>
              </a:rPr>
              <a:t>我们为什么要使用界面原型？</a:t>
            </a:r>
            <a:endParaRPr lang="en-US" altLang="zh-CN" sz="2800" dirty="0">
              <a:latin typeface="+mn-ea"/>
            </a:endParaRPr>
          </a:p>
        </p:txBody>
      </p:sp>
      <p:sp>
        <p:nvSpPr>
          <p:cNvPr id="4" name="内容占位符 2"/>
          <p:cNvSpPr txBox="1">
            <a:spLocks/>
          </p:cNvSpPr>
          <p:nvPr/>
        </p:nvSpPr>
        <p:spPr>
          <a:xfrm>
            <a:off x="810000" y="4122207"/>
            <a:ext cx="6284576" cy="78507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zh-CN" altLang="en-US" sz="2800" dirty="0">
                <a:latin typeface="+mn-ea"/>
              </a:rPr>
              <a:t>确认需求，节省成本</a:t>
            </a:r>
            <a:endParaRPr lang="en-US" altLang="zh-CN" sz="2800" dirty="0">
              <a:latin typeface="+mn-ea"/>
            </a:endParaRPr>
          </a:p>
        </p:txBody>
      </p:sp>
    </p:spTree>
    <p:extLst>
      <p:ext uri="{BB962C8B-B14F-4D97-AF65-F5344CB8AC3E}">
        <p14:creationId xmlns:p14="http://schemas.microsoft.com/office/powerpoint/2010/main" val="349103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426" y="324102"/>
            <a:ext cx="6107164" cy="2645912"/>
          </a:xfrm>
        </p:spPr>
        <p:txBody>
          <a:bodyPr/>
          <a:lstStyle/>
          <a:p>
            <a:r>
              <a:rPr lang="zh-CN" altLang="en-US" dirty="0" smtClean="0"/>
              <a:t>基于快速原型的开发过程</a:t>
            </a:r>
            <a:endParaRPr lang="zh-CN" altLang="en-US" dirty="0"/>
          </a:p>
        </p:txBody>
      </p:sp>
      <p:sp>
        <p:nvSpPr>
          <p:cNvPr id="3" name="文本占位符 2"/>
          <p:cNvSpPr>
            <a:spLocks noGrp="1"/>
          </p:cNvSpPr>
          <p:nvPr>
            <p:ph type="body" idx="1"/>
          </p:nvPr>
        </p:nvSpPr>
        <p:spPr/>
        <p:txBody>
          <a:bodyPr/>
          <a:lstStyle/>
          <a:p>
            <a:r>
              <a:rPr lang="en-US" altLang="zh-CN" sz="1200" dirty="0" smtClean="0"/>
              <a:t>Ps</a:t>
            </a:r>
            <a:r>
              <a:rPr lang="zh-CN" altLang="en-US" sz="1200" dirty="0" smtClean="0"/>
              <a:t>：基于瀑布模型的</a:t>
            </a:r>
            <a:r>
              <a:rPr lang="zh-CN" altLang="en-US" sz="1200" dirty="0"/>
              <a:t>界面</a:t>
            </a:r>
            <a:r>
              <a:rPr lang="zh-CN" altLang="en-US" sz="1200" dirty="0" smtClean="0"/>
              <a:t>设计基本为不断迭代</a:t>
            </a:r>
            <a:r>
              <a:rPr lang="en-US" altLang="zh-CN" sz="1200" dirty="0" smtClean="0"/>
              <a:t>……</a:t>
            </a:r>
            <a:endParaRPr lang="zh-CN" altLang="en-US" sz="1200" dirty="0"/>
          </a:p>
        </p:txBody>
      </p:sp>
      <p:sp>
        <p:nvSpPr>
          <p:cNvPr id="4" name="文本占位符 3"/>
          <p:cNvSpPr>
            <a:spLocks noGrp="1"/>
          </p:cNvSpPr>
          <p:nvPr>
            <p:ph type="body" sz="quarter" idx="16"/>
          </p:nvPr>
        </p:nvSpPr>
        <p:spPr/>
        <p:txBody>
          <a:bodyPr>
            <a:normAutofit/>
          </a:bodyPr>
          <a:lstStyle/>
          <a:p>
            <a:pPr marL="457200" indent="-457200">
              <a:buFont typeface="+mj-lt"/>
              <a:buAutoNum type="arabicPeriod"/>
            </a:pPr>
            <a:r>
              <a:rPr lang="zh-CN" altLang="en-US" sz="2000" dirty="0" smtClean="0"/>
              <a:t>确定</a:t>
            </a:r>
            <a:r>
              <a:rPr lang="zh-CN" altLang="en-US" sz="2000" dirty="0"/>
              <a:t>用户的基本</a:t>
            </a:r>
            <a:r>
              <a:rPr lang="zh-CN" altLang="en-US" sz="2000" dirty="0" smtClean="0"/>
              <a:t>需求</a:t>
            </a:r>
            <a:endParaRPr lang="en-US" altLang="zh-CN" sz="2000" dirty="0" smtClean="0"/>
          </a:p>
          <a:p>
            <a:pPr marL="457200" indent="-457200">
              <a:buFont typeface="+mj-lt"/>
              <a:buAutoNum type="arabicPeriod"/>
            </a:pPr>
            <a:endParaRPr lang="zh-CN" altLang="en-US" sz="2000" dirty="0"/>
          </a:p>
          <a:p>
            <a:pPr marL="457200" indent="-457200">
              <a:buFont typeface="+mj-lt"/>
              <a:buAutoNum type="arabicPeriod"/>
            </a:pPr>
            <a:r>
              <a:rPr lang="zh-CN" altLang="en-US" sz="2000" dirty="0" smtClean="0"/>
              <a:t>构造初始原型</a:t>
            </a:r>
            <a:endParaRPr lang="en-US" altLang="zh-CN" sz="2000" dirty="0" smtClean="0"/>
          </a:p>
          <a:p>
            <a:pPr marL="457200" indent="-457200">
              <a:buFont typeface="+mj-lt"/>
              <a:buAutoNum type="arabicPeriod"/>
            </a:pPr>
            <a:endParaRPr lang="zh-CN" altLang="en-US" sz="2000" dirty="0" smtClean="0"/>
          </a:p>
          <a:p>
            <a:pPr marL="457200" indent="-457200">
              <a:buFont typeface="+mj-lt"/>
              <a:buAutoNum type="arabicPeriod"/>
            </a:pPr>
            <a:r>
              <a:rPr lang="zh-CN" altLang="en-US" sz="2000" dirty="0" smtClean="0"/>
              <a:t>运行</a:t>
            </a:r>
            <a:r>
              <a:rPr lang="zh-CN" altLang="en-US" sz="2000" dirty="0"/>
              <a:t>、评价、修改</a:t>
            </a:r>
            <a:r>
              <a:rPr lang="zh-CN" altLang="en-US" sz="2000" dirty="0" smtClean="0"/>
              <a:t>原型</a:t>
            </a:r>
            <a:endParaRPr lang="en-US" altLang="zh-CN" sz="2000" dirty="0" smtClean="0"/>
          </a:p>
          <a:p>
            <a:pPr marL="457200" indent="-457200">
              <a:buFont typeface="+mj-lt"/>
              <a:buAutoNum type="arabicPeriod"/>
            </a:pPr>
            <a:endParaRPr lang="zh-CN" altLang="en-US" sz="2000" dirty="0"/>
          </a:p>
          <a:p>
            <a:pPr marL="457200" indent="-457200">
              <a:buFont typeface="+mj-lt"/>
              <a:buAutoNum type="arabicPeriod"/>
            </a:pPr>
            <a:r>
              <a:rPr lang="zh-CN" altLang="en-US" sz="2000" dirty="0" smtClean="0"/>
              <a:t>形成</a:t>
            </a:r>
            <a:r>
              <a:rPr lang="zh-CN" altLang="en-US" sz="2000" dirty="0"/>
              <a:t>最终的</a:t>
            </a:r>
            <a:r>
              <a:rPr lang="zh-CN" altLang="en-US" sz="2000" dirty="0" smtClean="0"/>
              <a:t>管理信息系统</a:t>
            </a:r>
            <a:endParaRPr lang="zh-CN" altLang="en-US" sz="2000" dirty="0"/>
          </a:p>
        </p:txBody>
      </p:sp>
    </p:spTree>
    <p:extLst>
      <p:ext uri="{BB962C8B-B14F-4D97-AF65-F5344CB8AC3E}">
        <p14:creationId xmlns:p14="http://schemas.microsoft.com/office/powerpoint/2010/main" val="221494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dirty="0" smtClean="0"/>
              <a:t>1</a:t>
            </a:r>
            <a:r>
              <a:rPr lang="zh-CN" altLang="en-US" dirty="0" smtClean="0"/>
              <a:t>、确定</a:t>
            </a:r>
            <a:r>
              <a:rPr lang="zh-CN" altLang="en-US" dirty="0"/>
              <a:t>用户的基本需求</a:t>
            </a:r>
          </a:p>
          <a:p>
            <a:pPr marL="0" indent="0">
              <a:buNone/>
            </a:pPr>
            <a:r>
              <a:rPr lang="en-US" altLang="zh-CN" dirty="0" smtClean="0"/>
              <a:t>	</a:t>
            </a:r>
            <a:r>
              <a:rPr lang="zh-CN" altLang="en-US" dirty="0" smtClean="0"/>
              <a:t>由</a:t>
            </a:r>
            <a:r>
              <a:rPr lang="zh-CN" altLang="en-US" dirty="0"/>
              <a:t>用户提出对新系统的基本要求，如</a:t>
            </a:r>
            <a:r>
              <a:rPr lang="zh-CN" altLang="en-US" b="1" dirty="0">
                <a:solidFill>
                  <a:schemeClr val="accent6">
                    <a:lumMod val="75000"/>
                  </a:schemeClr>
                </a:solidFill>
              </a:rPr>
              <a:t>功能</a:t>
            </a:r>
            <a:r>
              <a:rPr lang="zh-CN" altLang="en-US" b="1" dirty="0" smtClean="0">
                <a:solidFill>
                  <a:schemeClr val="accent6">
                    <a:lumMod val="75000"/>
                  </a:schemeClr>
                </a:solidFill>
              </a:rPr>
              <a:t>、界面</a:t>
            </a:r>
            <a:r>
              <a:rPr lang="zh-CN" altLang="en-US" dirty="0"/>
              <a:t>的基本形式、所需要的</a:t>
            </a:r>
            <a:r>
              <a:rPr lang="zh-CN" altLang="en-US" b="1" dirty="0">
                <a:solidFill>
                  <a:schemeClr val="accent6">
                    <a:lumMod val="75000"/>
                  </a:schemeClr>
                </a:solidFill>
              </a:rPr>
              <a:t>数据、应用范围、运行</a:t>
            </a:r>
            <a:r>
              <a:rPr lang="zh-CN" altLang="en-US" b="1" dirty="0" smtClean="0">
                <a:solidFill>
                  <a:schemeClr val="accent6">
                    <a:lumMod val="75000"/>
                  </a:schemeClr>
                </a:solidFill>
              </a:rPr>
              <a:t>环境</a:t>
            </a:r>
            <a:r>
              <a:rPr lang="en-US" altLang="zh-CN" b="1" dirty="0" smtClean="0">
                <a:solidFill>
                  <a:schemeClr val="accent6">
                    <a:lumMod val="75000"/>
                  </a:schemeClr>
                </a:solidFill>
              </a:rPr>
              <a:t>	</a:t>
            </a:r>
            <a:r>
              <a:rPr lang="zh-CN" altLang="en-US" dirty="0" smtClean="0"/>
              <a:t>等</a:t>
            </a:r>
            <a:r>
              <a:rPr lang="zh-CN" altLang="en-US" dirty="0"/>
              <a:t>，开发者根据这些信息估算开发该系统所需的费用，并建立简明的系统模型。</a:t>
            </a:r>
          </a:p>
          <a:p>
            <a:pPr marL="0" indent="0">
              <a:buNone/>
            </a:pPr>
            <a:r>
              <a:rPr lang="en-US" altLang="zh-CN" dirty="0" smtClean="0"/>
              <a:t>2</a:t>
            </a:r>
            <a:r>
              <a:rPr lang="zh-CN" altLang="en-US" dirty="0" smtClean="0"/>
              <a:t>、构造</a:t>
            </a:r>
            <a:r>
              <a:rPr lang="zh-CN" altLang="en-US" dirty="0"/>
              <a:t>初始原型</a:t>
            </a:r>
          </a:p>
          <a:p>
            <a:pPr marL="0" indent="0">
              <a:buNone/>
            </a:pPr>
            <a:r>
              <a:rPr lang="en-US" altLang="zh-CN" dirty="0" smtClean="0"/>
              <a:t>	</a:t>
            </a:r>
            <a:r>
              <a:rPr lang="zh-CN" altLang="en-US" dirty="0" smtClean="0"/>
              <a:t>系统开发</a:t>
            </a:r>
            <a:r>
              <a:rPr lang="zh-CN" altLang="en-US" dirty="0"/>
              <a:t>人员在明确了对系统基本要求和功能的基础上，依据计算机模型，</a:t>
            </a:r>
            <a:r>
              <a:rPr lang="zh-CN" altLang="en-US" b="1" dirty="0">
                <a:solidFill>
                  <a:schemeClr val="accent6">
                    <a:lumMod val="75000"/>
                  </a:schemeClr>
                </a:solidFill>
              </a:rPr>
              <a:t>以尽可能快的速度和</a:t>
            </a:r>
            <a:r>
              <a:rPr lang="zh-CN" altLang="en-US" b="1" dirty="0" smtClean="0">
                <a:solidFill>
                  <a:schemeClr val="accent6">
                    <a:lumMod val="75000"/>
                  </a:schemeClr>
                </a:solidFill>
              </a:rPr>
              <a:t>尽</a:t>
            </a:r>
            <a:r>
              <a:rPr lang="en-US" altLang="zh-CN" b="1" dirty="0" smtClean="0">
                <a:solidFill>
                  <a:schemeClr val="accent6">
                    <a:lumMod val="75000"/>
                  </a:schemeClr>
                </a:solidFill>
              </a:rPr>
              <a:t>	</a:t>
            </a:r>
            <a:r>
              <a:rPr lang="zh-CN" altLang="en-US" b="1" dirty="0" smtClean="0">
                <a:solidFill>
                  <a:schemeClr val="accent6">
                    <a:lumMod val="75000"/>
                  </a:schemeClr>
                </a:solidFill>
              </a:rPr>
              <a:t>可能</a:t>
            </a:r>
            <a:r>
              <a:rPr lang="zh-CN" altLang="en-US" b="1" dirty="0">
                <a:solidFill>
                  <a:schemeClr val="accent6">
                    <a:lumMod val="75000"/>
                  </a:schemeClr>
                </a:solidFill>
              </a:rPr>
              <a:t>多的开发工具来建造一个结构仿真模型</a:t>
            </a:r>
            <a:r>
              <a:rPr lang="zh-CN" altLang="en-US" dirty="0"/>
              <a:t>，即快速原型构架。之所以称为原型构架，是因为</a:t>
            </a:r>
            <a:r>
              <a:rPr lang="zh-CN" altLang="en-US" dirty="0" smtClean="0"/>
              <a:t>这样</a:t>
            </a:r>
            <a:r>
              <a:rPr lang="en-US" altLang="zh-CN" dirty="0" smtClean="0"/>
              <a:t>	</a:t>
            </a:r>
            <a:r>
              <a:rPr lang="zh-CN" altLang="en-US" dirty="0" smtClean="0"/>
              <a:t>的</a:t>
            </a:r>
            <a:r>
              <a:rPr lang="zh-CN" altLang="en-US" dirty="0"/>
              <a:t>模型是系统总体结构，子系统一上部分的高层模型。由于要求快速，这一步骤要尽可能使用</a:t>
            </a:r>
            <a:r>
              <a:rPr lang="zh-CN" altLang="en-US" dirty="0" smtClean="0"/>
              <a:t>一些</a:t>
            </a:r>
            <a:r>
              <a:rPr lang="en-US" altLang="zh-CN" dirty="0" smtClean="0"/>
              <a:t>	</a:t>
            </a:r>
            <a:r>
              <a:rPr lang="zh-CN" altLang="en-US" dirty="0" smtClean="0"/>
              <a:t>软件工具</a:t>
            </a:r>
            <a:r>
              <a:rPr lang="zh-CN" altLang="en-US" dirty="0"/>
              <a:t>和原型制造工具，以辅助进行系统开发。</a:t>
            </a:r>
          </a:p>
          <a:p>
            <a:pPr marL="0" indent="0">
              <a:buNone/>
            </a:pPr>
            <a:endParaRPr lang="zh-CN" altLang="en-US" dirty="0"/>
          </a:p>
        </p:txBody>
      </p:sp>
    </p:spTree>
    <p:extLst>
      <p:ext uri="{BB962C8B-B14F-4D97-AF65-F5344CB8AC3E}">
        <p14:creationId xmlns:p14="http://schemas.microsoft.com/office/powerpoint/2010/main" val="318835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dirty="0" smtClean="0"/>
              <a:t>3</a:t>
            </a:r>
            <a:r>
              <a:rPr lang="zh-CN" altLang="en-US" dirty="0" smtClean="0"/>
              <a:t>、运行</a:t>
            </a:r>
            <a:r>
              <a:rPr lang="zh-CN" altLang="en-US" dirty="0"/>
              <a:t>、评价、修改原型</a:t>
            </a:r>
          </a:p>
          <a:p>
            <a:pPr marL="400050" lvl="1" indent="0">
              <a:buNone/>
            </a:pPr>
            <a:r>
              <a:rPr lang="zh-CN" altLang="en-US" sz="1800" dirty="0"/>
              <a:t>快速原型框架建造成后，就要交给用户</a:t>
            </a:r>
            <a:r>
              <a:rPr lang="zh-CN" altLang="en-US" sz="1800" b="1" dirty="0">
                <a:solidFill>
                  <a:schemeClr val="accent6">
                    <a:lumMod val="75000"/>
                  </a:schemeClr>
                </a:solidFill>
              </a:rPr>
              <a:t>立即投入试运行</a:t>
            </a:r>
            <a:r>
              <a:rPr lang="zh-CN" altLang="en-US" sz="1800" dirty="0"/>
              <a:t>，各类人员对其进行试用、检查分析效果。由于构造原型中强调的事快速，省略了许多细节，一定存在许多不合理的部分。所以，在试用中要充分进行开发人员和用户之间的沟通，尤其是要对用户提出的不满意的地方进行认真细致的</a:t>
            </a:r>
            <a:r>
              <a:rPr lang="zh-CN" altLang="en-US" sz="1800" b="1" dirty="0">
                <a:solidFill>
                  <a:schemeClr val="accent6">
                    <a:lumMod val="75000"/>
                  </a:schemeClr>
                </a:solidFill>
              </a:rPr>
              <a:t>反复修改、完善，直到用户满意为止。</a:t>
            </a:r>
          </a:p>
          <a:p>
            <a:pPr marL="0" indent="0">
              <a:buNone/>
            </a:pPr>
            <a:r>
              <a:rPr lang="en-US" altLang="zh-CN" dirty="0"/>
              <a:t>4</a:t>
            </a:r>
            <a:r>
              <a:rPr lang="zh-CN" altLang="en-US" dirty="0"/>
              <a:t>、形成最终的管理信息系统</a:t>
            </a:r>
          </a:p>
          <a:p>
            <a:pPr marL="400050" lvl="1" indent="0">
              <a:buNone/>
            </a:pPr>
            <a:r>
              <a:rPr lang="zh-CN" altLang="en-US" sz="1800" dirty="0"/>
              <a:t>如果用户和开发者对原型比较满意，则将其作为正式原型。经过双方继续进行细致的工作，把开发原型过程中的许多细节问题</a:t>
            </a:r>
            <a:r>
              <a:rPr lang="zh-CN" altLang="en-US" sz="1800" b="1" dirty="0">
                <a:solidFill>
                  <a:schemeClr val="accent6">
                    <a:lumMod val="75000"/>
                  </a:schemeClr>
                </a:solidFill>
              </a:rPr>
              <a:t>逐个补充、完善、求精</a:t>
            </a:r>
            <a:r>
              <a:rPr lang="zh-CN" altLang="en-US" sz="1800" dirty="0"/>
              <a:t>，最后形成一个适用的管理信息系统。</a:t>
            </a:r>
          </a:p>
          <a:p>
            <a:pPr marL="0" indent="0">
              <a:buNone/>
            </a:pPr>
            <a:endParaRPr lang="zh-CN" altLang="en-US" dirty="0"/>
          </a:p>
        </p:txBody>
      </p:sp>
    </p:spTree>
    <p:extLst>
      <p:ext uri="{BB962C8B-B14F-4D97-AF65-F5344CB8AC3E}">
        <p14:creationId xmlns:p14="http://schemas.microsoft.com/office/powerpoint/2010/main" val="278709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图示</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8568" y="2222500"/>
            <a:ext cx="5314863" cy="3636963"/>
          </a:xfrm>
        </p:spPr>
      </p:pic>
    </p:spTree>
    <p:extLst>
      <p:ext uri="{BB962C8B-B14F-4D97-AF65-F5344CB8AC3E}">
        <p14:creationId xmlns:p14="http://schemas.microsoft.com/office/powerpoint/2010/main" val="335189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298025" y="557782"/>
            <a:ext cx="5893840" cy="2645912"/>
          </a:xfrm>
        </p:spPr>
        <p:txBody>
          <a:bodyPr/>
          <a:lstStyle/>
          <a:p>
            <a:r>
              <a:rPr lang="zh-CN" altLang="en-US" sz="4400" dirty="0"/>
              <a:t>工具：</a:t>
            </a:r>
            <a:r>
              <a:rPr lang="en-GB" altLang="zh-CN" sz="4400" dirty="0" err="1"/>
              <a:t>Axure</a:t>
            </a:r>
            <a:r>
              <a:rPr lang="en-GB" altLang="zh-CN" sz="4400" dirty="0"/>
              <a:t> </a:t>
            </a:r>
            <a:r>
              <a:rPr lang="en-GB" altLang="zh-CN" sz="4400" dirty="0" smtClean="0"/>
              <a:t>RP</a:t>
            </a:r>
            <a:endParaRPr lang="zh-CN" altLang="en-US" dirty="0"/>
          </a:p>
        </p:txBody>
      </p:sp>
    </p:spTree>
    <p:extLst>
      <p:ext uri="{BB962C8B-B14F-4D97-AF65-F5344CB8AC3E}">
        <p14:creationId xmlns:p14="http://schemas.microsoft.com/office/powerpoint/2010/main" val="105800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82CAD-895A-43D3-8349-0BA3C86A2196}"/>
              </a:ext>
            </a:extLst>
          </p:cNvPr>
          <p:cNvSpPr>
            <a:spLocks noGrp="1"/>
          </p:cNvSpPr>
          <p:nvPr>
            <p:ph type="title"/>
          </p:nvPr>
        </p:nvSpPr>
        <p:spPr>
          <a:xfrm>
            <a:off x="810000" y="447188"/>
            <a:ext cx="10571998" cy="970450"/>
          </a:xfrm>
        </p:spPr>
        <p:txBody>
          <a:bodyPr/>
          <a:lstStyle/>
          <a:p>
            <a:pPr algn="ctr"/>
            <a:r>
              <a:rPr lang="zh-CN" altLang="en-US" sz="6000" dirty="0"/>
              <a:t>工具：</a:t>
            </a:r>
            <a:r>
              <a:rPr lang="en-GB" altLang="zh-CN" sz="6000" dirty="0" err="1"/>
              <a:t>Axure</a:t>
            </a:r>
            <a:r>
              <a:rPr lang="en-GB" altLang="zh-CN" sz="6000" dirty="0"/>
              <a:t> </a:t>
            </a:r>
            <a:r>
              <a:rPr lang="en-GB" altLang="zh-CN" sz="6000" dirty="0" smtClean="0"/>
              <a:t>RP</a:t>
            </a:r>
            <a:endParaRPr lang="zh-CN" altLang="en-US" sz="6000" dirty="0"/>
          </a:p>
        </p:txBody>
      </p:sp>
      <p:sp>
        <p:nvSpPr>
          <p:cNvPr id="3" name="内容占位符 2">
            <a:extLst>
              <a:ext uri="{FF2B5EF4-FFF2-40B4-BE49-F238E27FC236}">
                <a16:creationId xmlns:a16="http://schemas.microsoft.com/office/drawing/2014/main" id="{46AF0ABC-912E-4F6F-A3AC-D7B963232466}"/>
              </a:ext>
            </a:extLst>
          </p:cNvPr>
          <p:cNvSpPr>
            <a:spLocks noGrp="1"/>
          </p:cNvSpPr>
          <p:nvPr>
            <p:ph idx="1"/>
          </p:nvPr>
        </p:nvSpPr>
        <p:spPr>
          <a:xfrm>
            <a:off x="829345" y="2647299"/>
            <a:ext cx="10845204" cy="3502490"/>
          </a:xfrm>
        </p:spPr>
        <p:txBody>
          <a:bodyPr>
            <a:normAutofit fontScale="92500" lnSpcReduction="20000"/>
          </a:bodyPr>
          <a:lstStyle/>
          <a:p>
            <a:r>
              <a:rPr lang="en-US" altLang="zh-CN" sz="3200" dirty="0" err="1">
                <a:latin typeface="+mn-ea"/>
              </a:rPr>
              <a:t>Axure</a:t>
            </a:r>
            <a:r>
              <a:rPr lang="en-US" altLang="zh-CN" sz="3200" dirty="0">
                <a:latin typeface="+mn-ea"/>
              </a:rPr>
              <a:t> RP</a:t>
            </a:r>
            <a:r>
              <a:rPr lang="zh-CN" altLang="en-US" sz="3200" dirty="0">
                <a:latin typeface="+mn-ea"/>
              </a:rPr>
              <a:t>是一个专业的快速原型设计工具。</a:t>
            </a:r>
            <a:r>
              <a:rPr lang="en-US" altLang="zh-CN" sz="3200" dirty="0" err="1">
                <a:latin typeface="+mn-ea"/>
              </a:rPr>
              <a:t>Axure</a:t>
            </a:r>
            <a:r>
              <a:rPr lang="zh-CN" altLang="en-US" sz="3200" dirty="0">
                <a:latin typeface="+mn-ea"/>
              </a:rPr>
              <a:t>，代表美国</a:t>
            </a:r>
            <a:r>
              <a:rPr lang="en-US" altLang="zh-CN" sz="3200" dirty="0" err="1">
                <a:latin typeface="+mn-ea"/>
              </a:rPr>
              <a:t>Axure</a:t>
            </a:r>
            <a:r>
              <a:rPr lang="zh-CN" altLang="en-US" sz="3200" dirty="0">
                <a:latin typeface="+mn-ea"/>
              </a:rPr>
              <a:t>公司；</a:t>
            </a:r>
            <a:r>
              <a:rPr lang="en-US" altLang="zh-CN" sz="3200" dirty="0">
                <a:latin typeface="+mn-ea"/>
              </a:rPr>
              <a:t>RP</a:t>
            </a:r>
            <a:r>
              <a:rPr lang="zh-CN" altLang="en-US" sz="3200" dirty="0">
                <a:latin typeface="+mn-ea"/>
              </a:rPr>
              <a:t>则是</a:t>
            </a:r>
            <a:r>
              <a:rPr lang="en-US" altLang="zh-CN" sz="3200" dirty="0">
                <a:latin typeface="+mn-ea"/>
              </a:rPr>
              <a:t>Rapid Prototyping</a:t>
            </a:r>
            <a:r>
              <a:rPr lang="zh-CN" altLang="en-US" sz="3200" dirty="0">
                <a:latin typeface="+mn-ea"/>
              </a:rPr>
              <a:t>（快速原型）的缩写。</a:t>
            </a:r>
          </a:p>
          <a:p>
            <a:r>
              <a:rPr lang="en-US" altLang="zh-CN" sz="3200" dirty="0" err="1">
                <a:latin typeface="+mn-ea"/>
              </a:rPr>
              <a:t>Axure</a:t>
            </a:r>
            <a:r>
              <a:rPr lang="en-US" altLang="zh-CN" sz="3200" dirty="0">
                <a:latin typeface="+mn-ea"/>
              </a:rPr>
              <a:t> RP</a:t>
            </a:r>
            <a:r>
              <a:rPr lang="zh-CN" altLang="en-US" sz="3200" dirty="0">
                <a:latin typeface="+mn-ea"/>
              </a:rPr>
              <a:t>是美国</a:t>
            </a:r>
            <a:r>
              <a:rPr lang="en-US" altLang="zh-CN" sz="3200" dirty="0" err="1">
                <a:latin typeface="+mn-ea"/>
              </a:rPr>
              <a:t>Axure</a:t>
            </a:r>
            <a:r>
              <a:rPr lang="en-US" altLang="zh-CN" sz="3200" dirty="0">
                <a:latin typeface="+mn-ea"/>
              </a:rPr>
              <a:t> Software Solution</a:t>
            </a:r>
            <a:r>
              <a:rPr lang="zh-CN" altLang="en-US" sz="3200" dirty="0">
                <a:latin typeface="+mn-ea"/>
              </a:rPr>
              <a:t>公司旗舰产品，是一个专业的快速原型设计工具，让负责定义需求和规格、设计功能和界面的专家能够快速创建，它应用软件或</a:t>
            </a:r>
            <a:r>
              <a:rPr lang="en-US" altLang="zh-CN" sz="3200" dirty="0">
                <a:latin typeface="+mn-ea"/>
              </a:rPr>
              <a:t>Web</a:t>
            </a:r>
            <a:r>
              <a:rPr lang="zh-CN" altLang="en-US" sz="3200" dirty="0">
                <a:latin typeface="+mn-ea"/>
              </a:rPr>
              <a:t>网站的线框图、流程图、原型和规格说明文档。作为专业的原型设计工具能快速、高效的创建原型，同时支持多人协作设计和版本控制管理。</a:t>
            </a:r>
            <a:endParaRPr lang="en-US" altLang="zh-CN" sz="2000" dirty="0">
              <a:latin typeface="+mn-ea"/>
            </a:endParaRPr>
          </a:p>
          <a:p>
            <a:endParaRPr lang="zh-CN" altLang="en-US" b="1" dirty="0"/>
          </a:p>
        </p:txBody>
      </p:sp>
    </p:spTree>
    <p:extLst>
      <p:ext uri="{BB962C8B-B14F-4D97-AF65-F5344CB8AC3E}">
        <p14:creationId xmlns:p14="http://schemas.microsoft.com/office/powerpoint/2010/main" val="145419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22B77-FA16-4D4E-BAA6-811C61DB3E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Freeform: Shape 11">
            <a:extLst>
              <a:ext uri="{FF2B5EF4-FFF2-40B4-BE49-F238E27FC236}">
                <a16:creationId xmlns:a16="http://schemas.microsoft.com/office/drawing/2014/main" id="{CA6EF34F-3BAD-4CD8-B05E-03BA773AE8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07F82CAD-895A-43D3-8349-0BA3C86A2196}"/>
              </a:ext>
            </a:extLst>
          </p:cNvPr>
          <p:cNvSpPr>
            <a:spLocks noGrp="1"/>
          </p:cNvSpPr>
          <p:nvPr>
            <p:ph type="title"/>
          </p:nvPr>
        </p:nvSpPr>
        <p:spPr>
          <a:xfrm>
            <a:off x="72794" y="160573"/>
            <a:ext cx="1363509" cy="840990"/>
          </a:xfrm>
        </p:spPr>
        <p:txBody>
          <a:bodyPr anchor="t">
            <a:normAutofit/>
          </a:bodyPr>
          <a:lstStyle/>
          <a:p>
            <a:r>
              <a:rPr lang="zh-CN" altLang="en-US" sz="4400" b="0" dirty="0"/>
              <a:t>界面</a:t>
            </a:r>
          </a:p>
        </p:txBody>
      </p:sp>
      <p:pic>
        <p:nvPicPr>
          <p:cNvPr id="7" name="图片 6"/>
          <p:cNvPicPr>
            <a:picLocks noChangeAspect="1"/>
          </p:cNvPicPr>
          <p:nvPr/>
        </p:nvPicPr>
        <p:blipFill>
          <a:blip r:embed="rId3"/>
          <a:stretch>
            <a:fillRect/>
          </a:stretch>
        </p:blipFill>
        <p:spPr>
          <a:xfrm>
            <a:off x="1634624" y="570908"/>
            <a:ext cx="10249285" cy="5856734"/>
          </a:xfrm>
          <a:prstGeom prst="rect">
            <a:avLst/>
          </a:prstGeom>
        </p:spPr>
      </p:pic>
      <p:sp>
        <p:nvSpPr>
          <p:cNvPr id="9" name="文本框 8"/>
          <p:cNvSpPr txBox="1"/>
          <p:nvPr/>
        </p:nvSpPr>
        <p:spPr>
          <a:xfrm>
            <a:off x="5456831" y="904240"/>
            <a:ext cx="1920240" cy="369332"/>
          </a:xfrm>
          <a:prstGeom prst="rect">
            <a:avLst/>
          </a:prstGeom>
          <a:noFill/>
        </p:spPr>
        <p:txBody>
          <a:bodyPr wrap="square" rtlCol="0">
            <a:spAutoFit/>
          </a:bodyPr>
          <a:lstStyle/>
          <a:p>
            <a:r>
              <a:rPr lang="zh-CN" altLang="en-US" b="1" dirty="0">
                <a:solidFill>
                  <a:srgbClr val="FF0000"/>
                </a:solidFill>
              </a:rPr>
              <a:t>主菜单和工具栏</a:t>
            </a:r>
          </a:p>
        </p:txBody>
      </p:sp>
      <p:sp>
        <p:nvSpPr>
          <p:cNvPr id="13" name="文本框 12"/>
          <p:cNvSpPr txBox="1"/>
          <p:nvPr/>
        </p:nvSpPr>
        <p:spPr>
          <a:xfrm>
            <a:off x="2557096" y="2286000"/>
            <a:ext cx="1920240" cy="369332"/>
          </a:xfrm>
          <a:prstGeom prst="rect">
            <a:avLst/>
          </a:prstGeom>
          <a:noFill/>
        </p:spPr>
        <p:txBody>
          <a:bodyPr wrap="square" rtlCol="0">
            <a:spAutoFit/>
          </a:bodyPr>
          <a:lstStyle/>
          <a:p>
            <a:r>
              <a:rPr lang="zh-CN" altLang="en-US" b="1" dirty="0">
                <a:solidFill>
                  <a:srgbClr val="FF0000"/>
                </a:solidFill>
              </a:rPr>
              <a:t>页面</a:t>
            </a:r>
          </a:p>
        </p:txBody>
      </p:sp>
      <p:sp>
        <p:nvSpPr>
          <p:cNvPr id="15" name="文本框 14"/>
          <p:cNvSpPr txBox="1"/>
          <p:nvPr/>
        </p:nvSpPr>
        <p:spPr>
          <a:xfrm>
            <a:off x="2226423" y="3990932"/>
            <a:ext cx="1920240" cy="369332"/>
          </a:xfrm>
          <a:prstGeom prst="rect">
            <a:avLst/>
          </a:prstGeom>
          <a:noFill/>
        </p:spPr>
        <p:txBody>
          <a:bodyPr wrap="square" rtlCol="0">
            <a:spAutoFit/>
          </a:bodyPr>
          <a:lstStyle/>
          <a:p>
            <a:r>
              <a:rPr lang="zh-CN" altLang="en-US" b="1" dirty="0">
                <a:solidFill>
                  <a:srgbClr val="FF0000"/>
                </a:solidFill>
              </a:rPr>
              <a:t>元件库</a:t>
            </a:r>
          </a:p>
        </p:txBody>
      </p:sp>
      <p:sp>
        <p:nvSpPr>
          <p:cNvPr id="16" name="文本框 15"/>
          <p:cNvSpPr txBox="1"/>
          <p:nvPr/>
        </p:nvSpPr>
        <p:spPr>
          <a:xfrm>
            <a:off x="2030421" y="5326532"/>
            <a:ext cx="1920240" cy="646331"/>
          </a:xfrm>
          <a:prstGeom prst="rect">
            <a:avLst/>
          </a:prstGeom>
          <a:noFill/>
        </p:spPr>
        <p:txBody>
          <a:bodyPr wrap="square" rtlCol="0">
            <a:spAutoFit/>
          </a:bodyPr>
          <a:lstStyle/>
          <a:p>
            <a:r>
              <a:rPr lang="zh-CN" altLang="en-US" b="1" dirty="0">
                <a:solidFill>
                  <a:srgbClr val="FF0000"/>
                </a:solidFill>
              </a:rPr>
              <a:t>模块面板：自定义的模块</a:t>
            </a:r>
          </a:p>
        </p:txBody>
      </p:sp>
      <p:sp>
        <p:nvSpPr>
          <p:cNvPr id="17" name="文本框 16"/>
          <p:cNvSpPr txBox="1"/>
          <p:nvPr/>
        </p:nvSpPr>
        <p:spPr>
          <a:xfrm>
            <a:off x="5799146" y="4622800"/>
            <a:ext cx="1920240" cy="369332"/>
          </a:xfrm>
          <a:prstGeom prst="rect">
            <a:avLst/>
          </a:prstGeom>
          <a:noFill/>
        </p:spPr>
        <p:txBody>
          <a:bodyPr wrap="square" rtlCol="0">
            <a:spAutoFit/>
          </a:bodyPr>
          <a:lstStyle/>
          <a:p>
            <a:r>
              <a:rPr lang="zh-CN" altLang="en-US" b="1" dirty="0">
                <a:solidFill>
                  <a:srgbClr val="FF0000"/>
                </a:solidFill>
              </a:rPr>
              <a:t>线框图工作区</a:t>
            </a:r>
            <a:endParaRPr lang="en-US" altLang="zh-CN" b="1" dirty="0">
              <a:solidFill>
                <a:srgbClr val="FF0000"/>
              </a:solidFill>
            </a:endParaRPr>
          </a:p>
        </p:txBody>
      </p:sp>
      <p:sp>
        <p:nvSpPr>
          <p:cNvPr id="18" name="文本框 17"/>
          <p:cNvSpPr txBox="1"/>
          <p:nvPr/>
        </p:nvSpPr>
        <p:spPr>
          <a:xfrm>
            <a:off x="9963669" y="2332166"/>
            <a:ext cx="1920240" cy="646331"/>
          </a:xfrm>
          <a:prstGeom prst="rect">
            <a:avLst/>
          </a:prstGeom>
          <a:noFill/>
        </p:spPr>
        <p:txBody>
          <a:bodyPr wrap="square" rtlCol="0">
            <a:spAutoFit/>
          </a:bodyPr>
          <a:lstStyle/>
          <a:p>
            <a:r>
              <a:rPr lang="zh-CN" altLang="en-US" b="1" dirty="0">
                <a:solidFill>
                  <a:srgbClr val="FF0000"/>
                </a:solidFill>
              </a:rPr>
              <a:t>页面注释、属性、交互区</a:t>
            </a:r>
            <a:endParaRPr lang="en-US" altLang="zh-CN" b="1" dirty="0">
              <a:solidFill>
                <a:srgbClr val="FF0000"/>
              </a:solidFill>
            </a:endParaRPr>
          </a:p>
        </p:txBody>
      </p:sp>
      <p:sp>
        <p:nvSpPr>
          <p:cNvPr id="19" name="文本框 18"/>
          <p:cNvSpPr txBox="1"/>
          <p:nvPr/>
        </p:nvSpPr>
        <p:spPr>
          <a:xfrm>
            <a:off x="9963669" y="5620848"/>
            <a:ext cx="1920240" cy="369332"/>
          </a:xfrm>
          <a:prstGeom prst="rect">
            <a:avLst/>
          </a:prstGeom>
          <a:noFill/>
        </p:spPr>
        <p:txBody>
          <a:bodyPr wrap="square" rtlCol="0">
            <a:spAutoFit/>
          </a:bodyPr>
          <a:lstStyle/>
          <a:p>
            <a:r>
              <a:rPr lang="zh-CN" altLang="en-US" b="1" dirty="0">
                <a:solidFill>
                  <a:srgbClr val="FF0000"/>
                </a:solidFill>
              </a:rPr>
              <a:t>页面上的元件</a:t>
            </a:r>
            <a:endParaRPr lang="en-US" altLang="zh-CN" b="1" dirty="0">
              <a:solidFill>
                <a:srgbClr val="FF0000"/>
              </a:solidFill>
            </a:endParaRPr>
          </a:p>
        </p:txBody>
      </p:sp>
      <p:cxnSp>
        <p:nvCxnSpPr>
          <p:cNvPr id="20" name="直接连接符 19"/>
          <p:cNvCxnSpPr/>
          <p:nvPr/>
        </p:nvCxnSpPr>
        <p:spPr>
          <a:xfrm>
            <a:off x="5456831" y="2580640"/>
            <a:ext cx="861324" cy="36754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839026" y="2286000"/>
            <a:ext cx="718494" cy="369332"/>
          </a:xfrm>
          <a:prstGeom prst="rect">
            <a:avLst/>
          </a:prstGeom>
          <a:noFill/>
        </p:spPr>
        <p:txBody>
          <a:bodyPr wrap="square" rtlCol="0">
            <a:spAutoFit/>
          </a:bodyPr>
          <a:lstStyle/>
          <a:p>
            <a:r>
              <a:rPr lang="zh-CN" altLang="en-US" b="1" dirty="0">
                <a:solidFill>
                  <a:srgbClr val="FF0000"/>
                </a:solidFill>
              </a:rPr>
              <a:t>元件</a:t>
            </a:r>
          </a:p>
        </p:txBody>
      </p:sp>
    </p:spTree>
    <p:extLst>
      <p:ext uri="{BB962C8B-B14F-4D97-AF65-F5344CB8AC3E}">
        <p14:creationId xmlns:p14="http://schemas.microsoft.com/office/powerpoint/2010/main" val="82852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horizontal)">
                                      <p:cBhvr>
                                        <p:cTn id="13" dur="500"/>
                                        <p:tgtEl>
                                          <p:spTgt spid="13"/>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randombar(horizontal)">
                                      <p:cBhvr>
                                        <p:cTn id="16" dur="500"/>
                                        <p:tgtEl>
                                          <p:spTgt spid="1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randombar(horizontal)">
                                      <p:cBhvr>
                                        <p:cTn id="19" dur="500"/>
                                        <p:tgtEl>
                                          <p:spTgt spid="1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randombar(horizontal)">
                                      <p:cBhvr>
                                        <p:cTn id="22" dur="500"/>
                                        <p:tgtEl>
                                          <p:spTgt spid="17"/>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randombar(horizontal)">
                                      <p:cBhvr>
                                        <p:cTn id="28" dur="500"/>
                                        <p:tgtEl>
                                          <p:spTgt spid="19"/>
                                        </p:tgtEl>
                                      </p:cBhvr>
                                    </p:animEffect>
                                  </p:childTnLst>
                                </p:cTn>
                              </p:par>
                              <p:par>
                                <p:cTn id="29" presetID="14" presetClass="entr" presetSubtype="1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randombar(horizontal)">
                                      <p:cBhvr>
                                        <p:cTn id="31" dur="500"/>
                                        <p:tgtEl>
                                          <p:spTgt spid="20"/>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randombar(horizontal)">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5" grpId="0"/>
      <p:bldP spid="16" grpId="0"/>
      <p:bldP spid="17" grpId="0"/>
      <p:bldP spid="18" grpId="0"/>
      <p:bldP spid="19"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12" name="Freeform 6">
            <a:extLst>
              <a:ext uri="{FF2B5EF4-FFF2-40B4-BE49-F238E27FC236}">
                <a16:creationId xmlns:a16="http://schemas.microsoft.com/office/drawing/2014/main" id="{B9D93730-8C7D-423D-9137-597B5FA657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4" name="Rectangle 13">
            <a:extLst>
              <a:ext uri="{FF2B5EF4-FFF2-40B4-BE49-F238E27FC236}">
                <a16:creationId xmlns:a16="http://schemas.microsoft.com/office/drawing/2014/main" id="{A3322B77-FA16-4D4E-BAA6-811C61DB3E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A6EF34F-3BAD-4CD8-B05E-03BA773AE8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2" name="竖排标题 1">
            <a:extLst>
              <a:ext uri="{FF2B5EF4-FFF2-40B4-BE49-F238E27FC236}">
                <a16:creationId xmlns:a16="http://schemas.microsoft.com/office/drawing/2014/main" id="{1177557D-E743-446B-B3A2-19511CAEF50D}"/>
              </a:ext>
            </a:extLst>
          </p:cNvPr>
          <p:cNvSpPr>
            <a:spLocks noGrp="1"/>
          </p:cNvSpPr>
          <p:nvPr>
            <p:ph type="title" orient="vert"/>
          </p:nvPr>
        </p:nvSpPr>
        <p:spPr>
          <a:xfrm>
            <a:off x="641754" y="1918252"/>
            <a:ext cx="3365439" cy="3997635"/>
          </a:xfrm>
        </p:spPr>
        <p:txBody>
          <a:bodyPr vert="horz" lIns="91440" tIns="45720" rIns="91440" bIns="45720" rtlCol="0" anchor="t">
            <a:normAutofit/>
          </a:bodyPr>
          <a:lstStyle/>
          <a:p>
            <a:r>
              <a:rPr lang="zh-CN" altLang="en-US" sz="4400" dirty="0"/>
              <a:t>目录</a:t>
            </a:r>
          </a:p>
        </p:txBody>
      </p:sp>
      <p:graphicFrame>
        <p:nvGraphicFramePr>
          <p:cNvPr id="5" name="竖排文字占位符 2"/>
          <p:cNvGraphicFramePr/>
          <p:nvPr>
            <p:extLst>
              <p:ext uri="{D42A27DB-BD31-4B8C-83A1-F6EECF244321}">
                <p14:modId xmlns:p14="http://schemas.microsoft.com/office/powerpoint/2010/main" val="1170785069"/>
              </p:ext>
            </p:extLst>
          </p:nvPr>
        </p:nvGraphicFramePr>
        <p:xfrm>
          <a:off x="5188388" y="557871"/>
          <a:ext cx="6267888" cy="5527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457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D41F4-5EA9-4288-9F6B-AC877256EC40}"/>
              </a:ext>
            </a:extLst>
          </p:cNvPr>
          <p:cNvSpPr>
            <a:spLocks noGrp="1"/>
          </p:cNvSpPr>
          <p:nvPr>
            <p:ph type="title"/>
          </p:nvPr>
        </p:nvSpPr>
        <p:spPr>
          <a:xfrm>
            <a:off x="517095" y="567126"/>
            <a:ext cx="6315629" cy="970450"/>
          </a:xfrm>
        </p:spPr>
        <p:txBody>
          <a:bodyPr/>
          <a:lstStyle/>
          <a:p>
            <a:r>
              <a:rPr lang="zh-CN" altLang="en-US" sz="4400" dirty="0"/>
              <a:t>问题</a:t>
            </a:r>
            <a:r>
              <a:rPr lang="en-US" altLang="zh-CN" sz="4400" dirty="0"/>
              <a:t>2</a:t>
            </a:r>
            <a:r>
              <a:rPr lang="zh-CN" altLang="en-US" sz="4400" dirty="0"/>
              <a:t>：</a:t>
            </a:r>
          </a:p>
        </p:txBody>
      </p:sp>
      <p:sp>
        <p:nvSpPr>
          <p:cNvPr id="3" name="文本框 2"/>
          <p:cNvSpPr txBox="1"/>
          <p:nvPr/>
        </p:nvSpPr>
        <p:spPr>
          <a:xfrm>
            <a:off x="833120" y="2438400"/>
            <a:ext cx="10261600" cy="461665"/>
          </a:xfrm>
          <a:prstGeom prst="rect">
            <a:avLst/>
          </a:prstGeom>
          <a:noFill/>
        </p:spPr>
        <p:txBody>
          <a:bodyPr wrap="square" rtlCol="0">
            <a:spAutoFit/>
          </a:bodyPr>
          <a:lstStyle/>
          <a:p>
            <a:r>
              <a:rPr lang="en-US" altLang="zh-CN" sz="2400" dirty="0" err="1" smtClean="0"/>
              <a:t>Axure</a:t>
            </a:r>
            <a:r>
              <a:rPr lang="en-US" altLang="zh-CN" sz="2400" dirty="0" smtClean="0"/>
              <a:t> RP</a:t>
            </a:r>
            <a:r>
              <a:rPr lang="zh-CN" altLang="en-US" sz="2400" dirty="0" smtClean="0"/>
              <a:t>的优点？</a:t>
            </a:r>
            <a:endParaRPr lang="zh-CN" altLang="en-US" sz="2400" dirty="0"/>
          </a:p>
        </p:txBody>
      </p:sp>
    </p:spTree>
    <p:extLst>
      <p:ext uri="{BB962C8B-B14F-4D97-AF65-F5344CB8AC3E}">
        <p14:creationId xmlns:p14="http://schemas.microsoft.com/office/powerpoint/2010/main" val="18768903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D41F4-5EA9-4288-9F6B-AC877256EC40}"/>
              </a:ext>
            </a:extLst>
          </p:cNvPr>
          <p:cNvSpPr>
            <a:spLocks noGrp="1"/>
          </p:cNvSpPr>
          <p:nvPr>
            <p:ph type="title"/>
          </p:nvPr>
        </p:nvSpPr>
        <p:spPr>
          <a:xfrm>
            <a:off x="639015" y="2355286"/>
            <a:ext cx="11095785" cy="2887274"/>
          </a:xfrm>
        </p:spPr>
        <p:txBody>
          <a:bodyPr/>
          <a:lstStyle/>
          <a:p>
            <a:r>
              <a:rPr lang="en-US" altLang="zh-CN" sz="2800" b="0" dirty="0" err="1"/>
              <a:t>Axure</a:t>
            </a:r>
            <a:r>
              <a:rPr lang="en-US" altLang="zh-CN" sz="2800" b="0" dirty="0"/>
              <a:t> RP</a:t>
            </a:r>
            <a:r>
              <a:rPr lang="zh-CN" altLang="en-US" sz="2800" b="0" dirty="0"/>
              <a:t>和一般画原型图工具的不同，</a:t>
            </a:r>
            <a:r>
              <a:rPr lang="en-US" altLang="zh-CN" sz="2800" b="0" dirty="0" err="1"/>
              <a:t>Axure</a:t>
            </a:r>
            <a:r>
              <a:rPr lang="en-US" altLang="zh-CN" sz="2800" b="0" dirty="0"/>
              <a:t> RP</a:t>
            </a:r>
            <a:r>
              <a:rPr lang="zh-CN" altLang="en-US" sz="2800" b="0" dirty="0"/>
              <a:t>不止可以画出一张张线框图，让你去想像接到触发指令后的反馈结果，更是可以直接做出这些</a:t>
            </a:r>
            <a:r>
              <a:rPr lang="zh-CN" altLang="en-US" sz="2800" dirty="0">
                <a:solidFill>
                  <a:srgbClr val="FF0000"/>
                </a:solidFill>
              </a:rPr>
              <a:t>交互反馈结果</a:t>
            </a:r>
            <a:r>
              <a:rPr lang="zh-CN" altLang="en-US" sz="2800" b="0" dirty="0"/>
              <a:t>，让你直观体验与感受到这种结果是否是你的目标所需。</a:t>
            </a:r>
            <a:br>
              <a:rPr lang="zh-CN" altLang="en-US" sz="2800" b="0" dirty="0"/>
            </a:br>
            <a:endParaRPr lang="zh-CN" altLang="en-US" sz="2800" b="0" dirty="0"/>
          </a:p>
        </p:txBody>
      </p:sp>
      <p:sp>
        <p:nvSpPr>
          <p:cNvPr id="3" name="文本框 2"/>
          <p:cNvSpPr txBox="1"/>
          <p:nvPr/>
        </p:nvSpPr>
        <p:spPr>
          <a:xfrm>
            <a:off x="853440" y="640080"/>
            <a:ext cx="7498080" cy="769441"/>
          </a:xfrm>
          <a:prstGeom prst="rect">
            <a:avLst/>
          </a:prstGeom>
          <a:noFill/>
        </p:spPr>
        <p:txBody>
          <a:bodyPr wrap="square" rtlCol="0">
            <a:spAutoFit/>
          </a:bodyPr>
          <a:lstStyle/>
          <a:p>
            <a:r>
              <a:rPr lang="en-US" altLang="zh-CN" sz="4400" b="1" dirty="0" err="1"/>
              <a:t>Axure</a:t>
            </a:r>
            <a:r>
              <a:rPr lang="en-US" altLang="zh-CN" sz="4400" b="1" dirty="0"/>
              <a:t> RP</a:t>
            </a:r>
            <a:r>
              <a:rPr lang="zh-CN" altLang="en-US" sz="4400" b="1" dirty="0"/>
              <a:t>的优点</a:t>
            </a:r>
          </a:p>
        </p:txBody>
      </p:sp>
    </p:spTree>
    <p:extLst>
      <p:ext uri="{BB962C8B-B14F-4D97-AF65-F5344CB8AC3E}">
        <p14:creationId xmlns:p14="http://schemas.microsoft.com/office/powerpoint/2010/main" val="293748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298025" y="557782"/>
            <a:ext cx="5893840" cy="2645912"/>
          </a:xfrm>
        </p:spPr>
        <p:txBody>
          <a:bodyPr/>
          <a:lstStyle/>
          <a:p>
            <a:r>
              <a:rPr lang="en-US" altLang="zh-CN" sz="4400" dirty="0" smtClean="0"/>
              <a:t>UI</a:t>
            </a:r>
            <a:r>
              <a:rPr lang="zh-CN" altLang="en-US" sz="4400" dirty="0" smtClean="0"/>
              <a:t>设计原则</a:t>
            </a:r>
            <a:endParaRPr lang="zh-CN" altLang="en-US" dirty="0"/>
          </a:p>
        </p:txBody>
      </p:sp>
    </p:spTree>
    <p:extLst>
      <p:ext uri="{BB962C8B-B14F-4D97-AF65-F5344CB8AC3E}">
        <p14:creationId xmlns:p14="http://schemas.microsoft.com/office/powerpoint/2010/main" val="2801143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D41F4-5EA9-4288-9F6B-AC877256EC40}"/>
              </a:ext>
            </a:extLst>
          </p:cNvPr>
          <p:cNvSpPr>
            <a:spLocks noGrp="1"/>
          </p:cNvSpPr>
          <p:nvPr>
            <p:ph type="title"/>
          </p:nvPr>
        </p:nvSpPr>
        <p:spPr>
          <a:xfrm>
            <a:off x="2485232" y="445206"/>
            <a:ext cx="6315629" cy="970450"/>
          </a:xfrm>
        </p:spPr>
        <p:txBody>
          <a:bodyPr/>
          <a:lstStyle/>
          <a:p>
            <a:pPr algn="ctr"/>
            <a:r>
              <a:rPr lang="zh-CN" altLang="en-US" sz="3600" dirty="0" smtClean="0"/>
              <a:t>基本原则</a:t>
            </a:r>
            <a:endParaRPr lang="zh-CN" altLang="en-US" sz="3600" dirty="0"/>
          </a:p>
        </p:txBody>
      </p:sp>
      <p:graphicFrame>
        <p:nvGraphicFramePr>
          <p:cNvPr id="6" name="表格 5"/>
          <p:cNvGraphicFramePr>
            <a:graphicFrameLocks noGrp="1"/>
          </p:cNvGraphicFramePr>
          <p:nvPr>
            <p:extLst>
              <p:ext uri="{D42A27DB-BD31-4B8C-83A1-F6EECF244321}">
                <p14:modId xmlns:p14="http://schemas.microsoft.com/office/powerpoint/2010/main" val="187389005"/>
              </p:ext>
            </p:extLst>
          </p:nvPr>
        </p:nvGraphicFramePr>
        <p:xfrm>
          <a:off x="580959" y="2356878"/>
          <a:ext cx="1904273" cy="3979404"/>
        </p:xfrm>
        <a:graphic>
          <a:graphicData uri="http://schemas.openxmlformats.org/drawingml/2006/table">
            <a:tbl>
              <a:tblPr firstRow="1" bandRow="1">
                <a:tableStyleId>{5C22544A-7EE6-4342-B048-85BDC9FD1C3A}</a:tableStyleId>
              </a:tblPr>
              <a:tblGrid>
                <a:gridCol w="1904273">
                  <a:extLst>
                    <a:ext uri="{9D8B030D-6E8A-4147-A177-3AD203B41FA5}">
                      <a16:colId xmlns:a16="http://schemas.microsoft.com/office/drawing/2014/main" val="4223083130"/>
                    </a:ext>
                  </a:extLst>
                </a:gridCol>
              </a:tblGrid>
              <a:tr h="556554">
                <a:tc>
                  <a:txBody>
                    <a:bodyPr/>
                    <a:lstStyle/>
                    <a:p>
                      <a:pPr algn="ctr"/>
                      <a:r>
                        <a:rPr lang="zh-CN" altLang="en-US" sz="2000" b="1" dirty="0" smtClean="0">
                          <a:solidFill>
                            <a:schemeClr val="bg1"/>
                          </a:solidFill>
                        </a:rPr>
                        <a:t>以用户为中心</a:t>
                      </a:r>
                      <a:endParaRPr lang="zh-CN" altLang="en-US" sz="2000" b="1" dirty="0">
                        <a:solidFill>
                          <a:schemeClr val="bg1"/>
                        </a:solidFill>
                      </a:endParaRPr>
                    </a:p>
                  </a:txBody>
                  <a:tcPr/>
                </a:tc>
                <a:extLst>
                  <a:ext uri="{0D108BD9-81ED-4DB2-BD59-A6C34878D82A}">
                    <a16:rowId xmlns:a16="http://schemas.microsoft.com/office/drawing/2014/main" val="3846108904"/>
                  </a:ext>
                </a:extLst>
              </a:tr>
              <a:tr h="556554">
                <a:tc>
                  <a:txBody>
                    <a:bodyPr/>
                    <a:lstStyle/>
                    <a:p>
                      <a:pPr marL="285750" indent="-285750">
                        <a:buFont typeface="Arial" panose="020B0604020202020204" pitchFamily="34" charset="0"/>
                        <a:buChar char="•"/>
                      </a:pPr>
                      <a:r>
                        <a:rPr lang="zh-CN" altLang="en-US" dirty="0" smtClean="0"/>
                        <a:t>用户主动</a:t>
                      </a:r>
                      <a:endParaRPr lang="zh-CN" altLang="en-US" dirty="0"/>
                    </a:p>
                  </a:txBody>
                  <a:tcPr/>
                </a:tc>
                <a:extLst>
                  <a:ext uri="{0D108BD9-81ED-4DB2-BD59-A6C34878D82A}">
                    <a16:rowId xmlns:a16="http://schemas.microsoft.com/office/drawing/2014/main" val="3323724072"/>
                  </a:ext>
                </a:extLst>
              </a:tr>
              <a:tr h="556554">
                <a:tc>
                  <a:txBody>
                    <a:bodyPr/>
                    <a:lstStyle/>
                    <a:p>
                      <a:pPr marL="285750" indent="-285750">
                        <a:buFont typeface="Arial" panose="020B0604020202020204" pitchFamily="34" charset="0"/>
                        <a:buChar char="•"/>
                      </a:pPr>
                      <a:r>
                        <a:rPr lang="zh-CN" altLang="en-US" dirty="0" smtClean="0"/>
                        <a:t>可用户自定义</a:t>
                      </a:r>
                      <a:endParaRPr lang="zh-CN" altLang="en-US" dirty="0"/>
                    </a:p>
                  </a:txBody>
                  <a:tcPr/>
                </a:tc>
                <a:extLst>
                  <a:ext uri="{0D108BD9-81ED-4DB2-BD59-A6C34878D82A}">
                    <a16:rowId xmlns:a16="http://schemas.microsoft.com/office/drawing/2014/main" val="861855918"/>
                  </a:ext>
                </a:extLst>
              </a:tr>
              <a:tr h="556554">
                <a:tc>
                  <a:txBody>
                    <a:bodyPr/>
                    <a:lstStyle/>
                    <a:p>
                      <a:pPr marL="285750" indent="-285750">
                        <a:buFont typeface="Arial" panose="020B0604020202020204" pitchFamily="34" charset="0"/>
                        <a:buChar char="•"/>
                      </a:pPr>
                      <a:r>
                        <a:rPr lang="zh-CN" altLang="en-US" dirty="0" smtClean="0"/>
                        <a:t>交互式窗口</a:t>
                      </a:r>
                      <a:endParaRPr lang="zh-CN" altLang="en-US" dirty="0"/>
                    </a:p>
                  </a:txBody>
                  <a:tcPr/>
                </a:tc>
                <a:extLst>
                  <a:ext uri="{0D108BD9-81ED-4DB2-BD59-A6C34878D82A}">
                    <a16:rowId xmlns:a16="http://schemas.microsoft.com/office/drawing/2014/main" val="1340848312"/>
                  </a:ext>
                </a:extLst>
              </a:tr>
              <a:tr h="556554">
                <a:tc>
                  <a:txBody>
                    <a:bodyPr/>
                    <a:lstStyle/>
                    <a:p>
                      <a:pPr marL="285750" indent="-285750">
                        <a:buFont typeface="Arial" panose="020B0604020202020204" pitchFamily="34" charset="0"/>
                        <a:buChar char="•"/>
                      </a:pPr>
                      <a:r>
                        <a:rPr lang="zh-CN" altLang="en-US" dirty="0" smtClean="0"/>
                        <a:t>易于感应</a:t>
                      </a:r>
                      <a:endParaRPr lang="zh-CN" altLang="en-US" dirty="0"/>
                    </a:p>
                  </a:txBody>
                  <a:tcPr/>
                </a:tc>
                <a:extLst>
                  <a:ext uri="{0D108BD9-81ED-4DB2-BD59-A6C34878D82A}">
                    <a16:rowId xmlns:a16="http://schemas.microsoft.com/office/drawing/2014/main" val="3083331408"/>
                  </a:ext>
                </a:extLst>
              </a:tr>
              <a:tr h="556554">
                <a:tc>
                  <a:txBody>
                    <a:bodyPr/>
                    <a:lstStyle/>
                    <a:p>
                      <a:pPr marL="285750" indent="-285750">
                        <a:buFont typeface="Arial" panose="020B0604020202020204" pitchFamily="34" charset="0"/>
                        <a:buChar char="•"/>
                      </a:pPr>
                      <a:r>
                        <a:rPr lang="zh-CN" altLang="en-US" dirty="0" smtClean="0"/>
                        <a:t>保持前台交互</a:t>
                      </a:r>
                      <a:endParaRPr lang="zh-CN" altLang="en-US" dirty="0"/>
                    </a:p>
                  </a:txBody>
                  <a:tcPr/>
                </a:tc>
                <a:extLst>
                  <a:ext uri="{0D108BD9-81ED-4DB2-BD59-A6C34878D82A}">
                    <a16:rowId xmlns:a16="http://schemas.microsoft.com/office/drawing/2014/main" val="3127803981"/>
                  </a:ext>
                </a:extLst>
              </a:tr>
              <a:tr h="556554">
                <a:tc>
                  <a:txBody>
                    <a:bodyPr/>
                    <a:lstStyle/>
                    <a:p>
                      <a:pPr marL="285750" indent="-285750">
                        <a:buFont typeface="Arial" panose="020B0604020202020204" pitchFamily="34" charset="0"/>
                        <a:buChar char="•"/>
                      </a:pPr>
                      <a:r>
                        <a:rPr lang="zh-CN" altLang="en-US" dirty="0" smtClean="0"/>
                        <a:t>谅解，允许犯错</a:t>
                      </a:r>
                      <a:endParaRPr lang="zh-CN" altLang="en-US" dirty="0"/>
                    </a:p>
                  </a:txBody>
                  <a:tcPr/>
                </a:tc>
                <a:extLst>
                  <a:ext uri="{0D108BD9-81ED-4DB2-BD59-A6C34878D82A}">
                    <a16:rowId xmlns:a16="http://schemas.microsoft.com/office/drawing/2014/main" val="3062098722"/>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595793692"/>
              </p:ext>
            </p:extLst>
          </p:nvPr>
        </p:nvGraphicFramePr>
        <p:xfrm>
          <a:off x="2906341" y="2353733"/>
          <a:ext cx="2022904" cy="3979408"/>
        </p:xfrm>
        <a:graphic>
          <a:graphicData uri="http://schemas.openxmlformats.org/drawingml/2006/table">
            <a:tbl>
              <a:tblPr firstRow="1" bandRow="1">
                <a:tableStyleId>{5C22544A-7EE6-4342-B048-85BDC9FD1C3A}</a:tableStyleId>
              </a:tblPr>
              <a:tblGrid>
                <a:gridCol w="2022904">
                  <a:extLst>
                    <a:ext uri="{9D8B030D-6E8A-4147-A177-3AD203B41FA5}">
                      <a16:colId xmlns:a16="http://schemas.microsoft.com/office/drawing/2014/main" val="4223083130"/>
                    </a:ext>
                  </a:extLst>
                </a:gridCol>
              </a:tblGrid>
              <a:tr h="497426">
                <a:tc>
                  <a:txBody>
                    <a:bodyPr/>
                    <a:lstStyle/>
                    <a:p>
                      <a:pPr algn="ctr"/>
                      <a:r>
                        <a:rPr lang="zh-CN" altLang="en-US" sz="2000" b="1" dirty="0" smtClean="0">
                          <a:solidFill>
                            <a:schemeClr val="bg1"/>
                          </a:solidFill>
                        </a:rPr>
                        <a:t>清楚一致的设计</a:t>
                      </a:r>
                      <a:endParaRPr lang="zh-CN" altLang="en-US" sz="2000" b="1" dirty="0">
                        <a:solidFill>
                          <a:schemeClr val="bg1"/>
                        </a:solidFill>
                      </a:endParaRPr>
                    </a:p>
                  </a:txBody>
                  <a:tcPr/>
                </a:tc>
                <a:extLst>
                  <a:ext uri="{0D108BD9-81ED-4DB2-BD59-A6C34878D82A}">
                    <a16:rowId xmlns:a16="http://schemas.microsoft.com/office/drawing/2014/main" val="3846108904"/>
                  </a:ext>
                </a:extLst>
              </a:tr>
              <a:tr h="497426">
                <a:tc>
                  <a:txBody>
                    <a:bodyPr/>
                    <a:lstStyle/>
                    <a:p>
                      <a:pPr marL="285750" indent="-285750">
                        <a:buFont typeface="Arial" panose="020B0604020202020204" pitchFamily="34" charset="0"/>
                        <a:buChar char="•"/>
                      </a:pPr>
                      <a:r>
                        <a:rPr lang="zh-CN" altLang="en-US" dirty="0" smtClean="0"/>
                        <a:t>统一术语</a:t>
                      </a:r>
                      <a:endParaRPr lang="zh-CN" altLang="en-US" dirty="0"/>
                    </a:p>
                  </a:txBody>
                  <a:tcPr/>
                </a:tc>
                <a:extLst>
                  <a:ext uri="{0D108BD9-81ED-4DB2-BD59-A6C34878D82A}">
                    <a16:rowId xmlns:a16="http://schemas.microsoft.com/office/drawing/2014/main" val="3323724072"/>
                  </a:ext>
                </a:extLst>
              </a:tr>
              <a:tr h="497426">
                <a:tc>
                  <a:txBody>
                    <a:bodyPr/>
                    <a:lstStyle/>
                    <a:p>
                      <a:pPr marL="285750" indent="-285750">
                        <a:buFont typeface="Arial" panose="020B0604020202020204" pitchFamily="34" charset="0"/>
                        <a:buChar char="•"/>
                      </a:pPr>
                      <a:r>
                        <a:rPr lang="zh-CN" altLang="en-US" dirty="0" smtClean="0"/>
                        <a:t>命令一致</a:t>
                      </a:r>
                      <a:endParaRPr lang="zh-CN" altLang="en-US" dirty="0"/>
                    </a:p>
                  </a:txBody>
                  <a:tcPr/>
                </a:tc>
                <a:extLst>
                  <a:ext uri="{0D108BD9-81ED-4DB2-BD59-A6C34878D82A}">
                    <a16:rowId xmlns:a16="http://schemas.microsoft.com/office/drawing/2014/main" val="861855918"/>
                  </a:ext>
                </a:extLst>
              </a:tr>
              <a:tr h="497426">
                <a:tc>
                  <a:txBody>
                    <a:bodyPr/>
                    <a:lstStyle/>
                    <a:p>
                      <a:pPr marL="285750" indent="-285750">
                        <a:buFont typeface="Arial" panose="020B0604020202020204" pitchFamily="34" charset="0"/>
                        <a:buChar char="•"/>
                      </a:pPr>
                      <a:r>
                        <a:rPr lang="zh-CN" altLang="en-US" dirty="0" smtClean="0"/>
                        <a:t>界面一致</a:t>
                      </a:r>
                      <a:endParaRPr lang="zh-CN" altLang="en-US" dirty="0"/>
                    </a:p>
                  </a:txBody>
                  <a:tcPr/>
                </a:tc>
                <a:extLst>
                  <a:ext uri="{0D108BD9-81ED-4DB2-BD59-A6C34878D82A}">
                    <a16:rowId xmlns:a16="http://schemas.microsoft.com/office/drawing/2014/main" val="1340848312"/>
                  </a:ext>
                </a:extLst>
              </a:tr>
              <a:tr h="497426">
                <a:tc>
                  <a:txBody>
                    <a:bodyPr/>
                    <a:lstStyle/>
                    <a:p>
                      <a:pPr marL="285750" indent="-285750">
                        <a:buFont typeface="Arial" panose="020B0604020202020204" pitchFamily="34" charset="0"/>
                        <a:buChar char="•"/>
                      </a:pPr>
                      <a:r>
                        <a:rPr lang="zh-CN" altLang="en-US" dirty="0" smtClean="0"/>
                        <a:t>操作环境一致</a:t>
                      </a:r>
                      <a:endParaRPr lang="zh-CN" altLang="en-US" dirty="0"/>
                    </a:p>
                  </a:txBody>
                  <a:tcPr/>
                </a:tc>
                <a:extLst>
                  <a:ext uri="{0D108BD9-81ED-4DB2-BD59-A6C34878D82A}">
                    <a16:rowId xmlns:a16="http://schemas.microsoft.com/office/drawing/2014/main" val="3083331408"/>
                  </a:ext>
                </a:extLst>
              </a:tr>
              <a:tr h="497426">
                <a:tc>
                  <a:txBody>
                    <a:bodyPr/>
                    <a:lstStyle/>
                    <a:p>
                      <a:pPr marL="285750" indent="-285750">
                        <a:buFont typeface="Arial" panose="020B0604020202020204" pitchFamily="34" charset="0"/>
                        <a:buChar char="•"/>
                      </a:pPr>
                      <a:r>
                        <a:rPr lang="zh-CN" altLang="en-US" dirty="0" smtClean="0"/>
                        <a:t>隐喻一致</a:t>
                      </a:r>
                      <a:endParaRPr lang="zh-CN" altLang="en-US" dirty="0"/>
                    </a:p>
                  </a:txBody>
                  <a:tcPr/>
                </a:tc>
                <a:extLst>
                  <a:ext uri="{0D108BD9-81ED-4DB2-BD59-A6C34878D82A}">
                    <a16:rowId xmlns:a16="http://schemas.microsoft.com/office/drawing/2014/main" val="3127803981"/>
                  </a:ext>
                </a:extLst>
              </a:tr>
              <a:tr h="497426">
                <a:tc>
                  <a:txBody>
                    <a:bodyPr/>
                    <a:lstStyle/>
                    <a:p>
                      <a:pPr marL="285750" indent="-285750">
                        <a:buFont typeface="Arial" panose="020B0604020202020204" pitchFamily="34" charset="0"/>
                        <a:buChar char="•"/>
                      </a:pPr>
                      <a:r>
                        <a:rPr lang="zh-CN" altLang="en-US" dirty="0" smtClean="0"/>
                        <a:t>文字内容一致</a:t>
                      </a:r>
                      <a:endParaRPr lang="zh-CN" altLang="en-US" dirty="0"/>
                    </a:p>
                  </a:txBody>
                  <a:tcPr/>
                </a:tc>
                <a:extLst>
                  <a:ext uri="{0D108BD9-81ED-4DB2-BD59-A6C34878D82A}">
                    <a16:rowId xmlns:a16="http://schemas.microsoft.com/office/drawing/2014/main" val="3062098722"/>
                  </a:ext>
                </a:extLst>
              </a:tr>
              <a:tr h="497426">
                <a:tc>
                  <a:txBody>
                    <a:bodyPr/>
                    <a:lstStyle/>
                    <a:p>
                      <a:pPr marL="285750" indent="-285750">
                        <a:buFont typeface="Arial" panose="020B0604020202020204" pitchFamily="34" charset="0"/>
                        <a:buChar char="•"/>
                      </a:pPr>
                      <a:r>
                        <a:rPr lang="zh-CN" altLang="en-US" dirty="0" smtClean="0"/>
                        <a:t>合理划分界面</a:t>
                      </a:r>
                      <a:endParaRPr lang="zh-CN" altLang="en-US" dirty="0"/>
                    </a:p>
                  </a:txBody>
                  <a:tcPr/>
                </a:tc>
                <a:extLst>
                  <a:ext uri="{0D108BD9-81ED-4DB2-BD59-A6C34878D82A}">
                    <a16:rowId xmlns:a16="http://schemas.microsoft.com/office/drawing/2014/main" val="1268079914"/>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991359420"/>
              </p:ext>
            </p:extLst>
          </p:nvPr>
        </p:nvGraphicFramePr>
        <p:xfrm>
          <a:off x="5255750" y="2353733"/>
          <a:ext cx="2058041" cy="3964406"/>
        </p:xfrm>
        <a:graphic>
          <a:graphicData uri="http://schemas.openxmlformats.org/drawingml/2006/table">
            <a:tbl>
              <a:tblPr firstRow="1" bandRow="1">
                <a:tableStyleId>{5C22544A-7EE6-4342-B048-85BDC9FD1C3A}</a:tableStyleId>
              </a:tblPr>
              <a:tblGrid>
                <a:gridCol w="2058041">
                  <a:extLst>
                    <a:ext uri="{9D8B030D-6E8A-4147-A177-3AD203B41FA5}">
                      <a16:colId xmlns:a16="http://schemas.microsoft.com/office/drawing/2014/main" val="4223083130"/>
                    </a:ext>
                  </a:extLst>
                </a:gridCol>
              </a:tblGrid>
              <a:tr h="511668">
                <a:tc>
                  <a:txBody>
                    <a:bodyPr/>
                    <a:lstStyle/>
                    <a:p>
                      <a:pPr algn="ctr"/>
                      <a:r>
                        <a:rPr lang="zh-CN" altLang="en-US" sz="2000" b="1" dirty="0" smtClean="0">
                          <a:solidFill>
                            <a:schemeClr val="bg1"/>
                          </a:solidFill>
                        </a:rPr>
                        <a:t>良好的直觉特性</a:t>
                      </a:r>
                      <a:endParaRPr lang="zh-CN" altLang="en-US" sz="2000" b="1" dirty="0">
                        <a:solidFill>
                          <a:schemeClr val="bg1"/>
                        </a:solidFill>
                      </a:endParaRPr>
                    </a:p>
                  </a:txBody>
                  <a:tcPr/>
                </a:tc>
                <a:extLst>
                  <a:ext uri="{0D108BD9-81ED-4DB2-BD59-A6C34878D82A}">
                    <a16:rowId xmlns:a16="http://schemas.microsoft.com/office/drawing/2014/main" val="3846108904"/>
                  </a:ext>
                </a:extLst>
              </a:tr>
              <a:tr h="910281">
                <a:tc>
                  <a:txBody>
                    <a:bodyPr/>
                    <a:lstStyle/>
                    <a:p>
                      <a:pPr marL="285750" indent="-285750">
                        <a:buFont typeface="Arial" panose="020B0604020202020204" pitchFamily="34" charset="0"/>
                        <a:buChar char="•"/>
                      </a:pPr>
                      <a:r>
                        <a:rPr lang="zh-CN" altLang="en-US" dirty="0" smtClean="0"/>
                        <a:t>熟悉的隐喻</a:t>
                      </a:r>
                      <a:endParaRPr lang="zh-CN" altLang="en-US" dirty="0"/>
                    </a:p>
                  </a:txBody>
                  <a:tcPr/>
                </a:tc>
                <a:extLst>
                  <a:ext uri="{0D108BD9-81ED-4DB2-BD59-A6C34878D82A}">
                    <a16:rowId xmlns:a16="http://schemas.microsoft.com/office/drawing/2014/main" val="3323724072"/>
                  </a:ext>
                </a:extLst>
              </a:tr>
              <a:tr h="1495562">
                <a:tc>
                  <a:txBody>
                    <a:bodyPr/>
                    <a:lstStyle/>
                    <a:p>
                      <a:pPr marL="285750" indent="-285750">
                        <a:buFont typeface="Arial" panose="020B0604020202020204" pitchFamily="34" charset="0"/>
                        <a:buChar char="•"/>
                      </a:pPr>
                      <a:r>
                        <a:rPr lang="zh-CN" altLang="en-US" dirty="0" smtClean="0"/>
                        <a:t>隐喻支持用户认识而不是记忆</a:t>
                      </a:r>
                      <a:endParaRPr lang="zh-CN" altLang="en-US" dirty="0"/>
                    </a:p>
                  </a:txBody>
                  <a:tcPr/>
                </a:tc>
                <a:extLst>
                  <a:ext uri="{0D108BD9-81ED-4DB2-BD59-A6C34878D82A}">
                    <a16:rowId xmlns:a16="http://schemas.microsoft.com/office/drawing/2014/main" val="861855918"/>
                  </a:ext>
                </a:extLst>
              </a:tr>
              <a:tr h="1046895">
                <a:tc>
                  <a:txBody>
                    <a:bodyPr/>
                    <a:lstStyle/>
                    <a:p>
                      <a:pPr marL="285750" indent="-285750">
                        <a:buFont typeface="Arial" panose="020B0604020202020204" pitchFamily="34" charset="0"/>
                        <a:buChar char="•"/>
                      </a:pPr>
                      <a:r>
                        <a:rPr lang="zh-CN" altLang="en-US" dirty="0" smtClean="0"/>
                        <a:t>与常见的软件保持一致</a:t>
                      </a:r>
                      <a:endParaRPr lang="zh-CN" altLang="en-US" dirty="0"/>
                    </a:p>
                  </a:txBody>
                  <a:tcPr/>
                </a:tc>
                <a:extLst>
                  <a:ext uri="{0D108BD9-81ED-4DB2-BD59-A6C34878D82A}">
                    <a16:rowId xmlns:a16="http://schemas.microsoft.com/office/drawing/2014/main" val="1340848312"/>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201554866"/>
              </p:ext>
            </p:extLst>
          </p:nvPr>
        </p:nvGraphicFramePr>
        <p:xfrm>
          <a:off x="7640297" y="2362442"/>
          <a:ext cx="2061052" cy="3948710"/>
        </p:xfrm>
        <a:graphic>
          <a:graphicData uri="http://schemas.openxmlformats.org/drawingml/2006/table">
            <a:tbl>
              <a:tblPr firstRow="1" bandRow="1">
                <a:tableStyleId>{5C22544A-7EE6-4342-B048-85BDC9FD1C3A}</a:tableStyleId>
              </a:tblPr>
              <a:tblGrid>
                <a:gridCol w="2061052">
                  <a:extLst>
                    <a:ext uri="{9D8B030D-6E8A-4147-A177-3AD203B41FA5}">
                      <a16:colId xmlns:a16="http://schemas.microsoft.com/office/drawing/2014/main" val="4223083130"/>
                    </a:ext>
                  </a:extLst>
                </a:gridCol>
              </a:tblGrid>
              <a:tr h="520095">
                <a:tc>
                  <a:txBody>
                    <a:bodyPr/>
                    <a:lstStyle/>
                    <a:p>
                      <a:pPr algn="ctr"/>
                      <a:r>
                        <a:rPr lang="zh-CN" altLang="en-US" sz="2000" b="1" dirty="0" smtClean="0">
                          <a:solidFill>
                            <a:schemeClr val="bg1"/>
                          </a:solidFill>
                        </a:rPr>
                        <a:t>较快的响应速度</a:t>
                      </a:r>
                      <a:endParaRPr lang="zh-CN" altLang="en-US" sz="2000" b="1" dirty="0">
                        <a:solidFill>
                          <a:schemeClr val="bg1"/>
                        </a:solidFill>
                      </a:endParaRPr>
                    </a:p>
                  </a:txBody>
                  <a:tcPr/>
                </a:tc>
                <a:extLst>
                  <a:ext uri="{0D108BD9-81ED-4DB2-BD59-A6C34878D82A}">
                    <a16:rowId xmlns:a16="http://schemas.microsoft.com/office/drawing/2014/main" val="3846108904"/>
                  </a:ext>
                </a:extLst>
              </a:tr>
              <a:tr h="1506583">
                <a:tc>
                  <a:txBody>
                    <a:bodyPr/>
                    <a:lstStyle/>
                    <a:p>
                      <a:pPr marL="285750" indent="-285750">
                        <a:buFont typeface="Arial" panose="020B0604020202020204" pitchFamily="34" charset="0"/>
                        <a:buChar char="•"/>
                      </a:pPr>
                      <a:r>
                        <a:rPr lang="zh-CN" altLang="en-US" dirty="0" smtClean="0"/>
                        <a:t>界面能很快的对用户操作作出反应</a:t>
                      </a:r>
                      <a:endParaRPr lang="zh-CN" altLang="en-US" dirty="0"/>
                    </a:p>
                  </a:txBody>
                  <a:tcPr/>
                </a:tc>
                <a:extLst>
                  <a:ext uri="{0D108BD9-81ED-4DB2-BD59-A6C34878D82A}">
                    <a16:rowId xmlns:a16="http://schemas.microsoft.com/office/drawing/2014/main" val="3323724072"/>
                  </a:ext>
                </a:extLst>
              </a:tr>
              <a:tr h="961016">
                <a:tc>
                  <a:txBody>
                    <a:bodyPr/>
                    <a:lstStyle/>
                    <a:p>
                      <a:pPr marL="285750" indent="-285750">
                        <a:buFont typeface="Arial" panose="020B0604020202020204" pitchFamily="34" charset="0"/>
                        <a:buChar char="•"/>
                      </a:pPr>
                      <a:r>
                        <a:rPr lang="zh-CN" altLang="en-US" dirty="0" smtClean="0"/>
                        <a:t>提供快捷键</a:t>
                      </a:r>
                      <a:endParaRPr lang="zh-CN" altLang="en-US" dirty="0"/>
                    </a:p>
                  </a:txBody>
                  <a:tcPr/>
                </a:tc>
                <a:extLst>
                  <a:ext uri="{0D108BD9-81ED-4DB2-BD59-A6C34878D82A}">
                    <a16:rowId xmlns:a16="http://schemas.microsoft.com/office/drawing/2014/main" val="861855918"/>
                  </a:ext>
                </a:extLst>
              </a:tr>
              <a:tr h="961016">
                <a:tc>
                  <a:txBody>
                    <a:bodyPr/>
                    <a:lstStyle/>
                    <a:p>
                      <a:pPr marL="285750" indent="-285750">
                        <a:buFont typeface="Arial" panose="020B0604020202020204" pitchFamily="34" charset="0"/>
                        <a:buChar char="•"/>
                      </a:pPr>
                      <a:r>
                        <a:rPr lang="zh-CN" altLang="en-US" dirty="0" smtClean="0"/>
                        <a:t>不要重绘屏幕</a:t>
                      </a:r>
                      <a:endParaRPr lang="zh-CN" altLang="en-US" dirty="0"/>
                    </a:p>
                  </a:txBody>
                  <a:tcPr/>
                </a:tc>
                <a:extLst>
                  <a:ext uri="{0D108BD9-81ED-4DB2-BD59-A6C34878D82A}">
                    <a16:rowId xmlns:a16="http://schemas.microsoft.com/office/drawing/2014/main" val="1340848312"/>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2025813527"/>
              </p:ext>
            </p:extLst>
          </p:nvPr>
        </p:nvGraphicFramePr>
        <p:xfrm>
          <a:off x="9991635" y="2362442"/>
          <a:ext cx="1939108" cy="3947419"/>
        </p:xfrm>
        <a:graphic>
          <a:graphicData uri="http://schemas.openxmlformats.org/drawingml/2006/table">
            <a:tbl>
              <a:tblPr firstRow="1" bandRow="1">
                <a:tableStyleId>{5C22544A-7EE6-4342-B048-85BDC9FD1C3A}</a:tableStyleId>
              </a:tblPr>
              <a:tblGrid>
                <a:gridCol w="1939108">
                  <a:extLst>
                    <a:ext uri="{9D8B030D-6E8A-4147-A177-3AD203B41FA5}">
                      <a16:colId xmlns:a16="http://schemas.microsoft.com/office/drawing/2014/main" val="4223083130"/>
                    </a:ext>
                  </a:extLst>
                </a:gridCol>
              </a:tblGrid>
              <a:tr h="528804">
                <a:tc>
                  <a:txBody>
                    <a:bodyPr/>
                    <a:lstStyle/>
                    <a:p>
                      <a:pPr algn="ctr"/>
                      <a:r>
                        <a:rPr lang="zh-CN" altLang="en-US" sz="2000" b="1" dirty="0" smtClean="0">
                          <a:solidFill>
                            <a:schemeClr val="bg1"/>
                          </a:solidFill>
                        </a:rPr>
                        <a:t>简单且美观</a:t>
                      </a:r>
                      <a:endParaRPr lang="zh-CN" altLang="en-US" sz="2000" b="1" dirty="0">
                        <a:solidFill>
                          <a:schemeClr val="bg1"/>
                        </a:solidFill>
                      </a:endParaRPr>
                    </a:p>
                  </a:txBody>
                  <a:tcPr/>
                </a:tc>
                <a:extLst>
                  <a:ext uri="{0D108BD9-81ED-4DB2-BD59-A6C34878D82A}">
                    <a16:rowId xmlns:a16="http://schemas.microsoft.com/office/drawing/2014/main" val="3846108904"/>
                  </a:ext>
                </a:extLst>
              </a:tr>
              <a:tr h="1323703">
                <a:tc>
                  <a: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smtClean="0"/>
                        <a:t>易于学习</a:t>
                      </a:r>
                      <a:r>
                        <a:rPr lang="zh-CN" altLang="en-US" dirty="0" smtClean="0"/>
                        <a:t>，有求助系统</a:t>
                      </a:r>
                    </a:p>
                    <a:p>
                      <a:pPr marL="285750" indent="-285750">
                        <a:buFont typeface="Arial" panose="020B0604020202020204" pitchFamily="34" charset="0"/>
                        <a:buChar char="•"/>
                      </a:pPr>
                      <a:endParaRPr lang="zh-CN" altLang="en-US" dirty="0"/>
                    </a:p>
                  </a:txBody>
                  <a:tcPr/>
                </a:tc>
                <a:extLst>
                  <a:ext uri="{0D108BD9-81ED-4DB2-BD59-A6C34878D82A}">
                    <a16:rowId xmlns:a16="http://schemas.microsoft.com/office/drawing/2014/main" val="3323724072"/>
                  </a:ext>
                </a:extLst>
              </a:tr>
              <a:tr h="1105988">
                <a:tc>
                  <a:txBody>
                    <a:bodyPr/>
                    <a:lstStyle/>
                    <a:p>
                      <a:pPr marL="285750" indent="-285750">
                        <a:buFont typeface="Arial" panose="020B0604020202020204" pitchFamily="34" charset="0"/>
                        <a:buChar char="•"/>
                      </a:pPr>
                      <a:r>
                        <a:rPr lang="zh-CN" altLang="en-US" dirty="0" smtClean="0"/>
                        <a:t>易于使用</a:t>
                      </a:r>
                      <a:endParaRPr lang="zh-CN" altLang="en-US" dirty="0"/>
                    </a:p>
                  </a:txBody>
                  <a:tcPr/>
                </a:tc>
                <a:extLst>
                  <a:ext uri="{0D108BD9-81ED-4DB2-BD59-A6C34878D82A}">
                    <a16:rowId xmlns:a16="http://schemas.microsoft.com/office/drawing/2014/main" val="861855918"/>
                  </a:ext>
                </a:extLst>
              </a:tr>
              <a:tr h="988924">
                <a:tc>
                  <a:txBody>
                    <a:bodyPr/>
                    <a:lstStyle/>
                    <a:p>
                      <a:pPr marL="285750" indent="-285750">
                        <a:buFont typeface="Arial" panose="020B0604020202020204" pitchFamily="34" charset="0"/>
                        <a:buChar char="•"/>
                      </a:pPr>
                      <a:r>
                        <a:rPr lang="zh-CN" altLang="en-US" dirty="0" smtClean="0"/>
                        <a:t>符合基本美学</a:t>
                      </a:r>
                      <a:endParaRPr lang="zh-CN" altLang="en-US" dirty="0"/>
                    </a:p>
                  </a:txBody>
                  <a:tcPr/>
                </a:tc>
                <a:extLst>
                  <a:ext uri="{0D108BD9-81ED-4DB2-BD59-A6C34878D82A}">
                    <a16:rowId xmlns:a16="http://schemas.microsoft.com/office/drawing/2014/main" val="1340848312"/>
                  </a:ext>
                </a:extLst>
              </a:tr>
            </a:tbl>
          </a:graphicData>
        </a:graphic>
      </p:graphicFrame>
    </p:spTree>
    <p:extLst>
      <p:ext uri="{BB962C8B-B14F-4D97-AF65-F5344CB8AC3E}">
        <p14:creationId xmlns:p14="http://schemas.microsoft.com/office/powerpoint/2010/main" val="374782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par>
                                <p:cTn id="17" presetID="14" presetClass="entr" presetSubtype="1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298025" y="557782"/>
            <a:ext cx="5893840" cy="2645912"/>
          </a:xfrm>
        </p:spPr>
        <p:txBody>
          <a:bodyPr/>
          <a:lstStyle/>
          <a:p>
            <a:r>
              <a:rPr lang="zh-CN" altLang="en-US" sz="4400" dirty="0"/>
              <a:t>原型界面与交互</a:t>
            </a:r>
            <a:endParaRPr lang="zh-CN" altLang="en-US" dirty="0"/>
          </a:p>
        </p:txBody>
      </p:sp>
    </p:spTree>
    <p:extLst>
      <p:ext uri="{BB962C8B-B14F-4D97-AF65-F5344CB8AC3E}">
        <p14:creationId xmlns:p14="http://schemas.microsoft.com/office/powerpoint/2010/main" val="28538497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22B77-FA16-4D4E-BAA6-811C61DB3E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6EF34F-3BAD-4CD8-B05E-03BA773AE8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07F82CAD-895A-43D3-8349-0BA3C86A2196}"/>
              </a:ext>
            </a:extLst>
          </p:cNvPr>
          <p:cNvSpPr>
            <a:spLocks noGrp="1"/>
          </p:cNvSpPr>
          <p:nvPr>
            <p:ph type="title"/>
          </p:nvPr>
        </p:nvSpPr>
        <p:spPr>
          <a:xfrm>
            <a:off x="641754" y="1918252"/>
            <a:ext cx="3365439" cy="3997635"/>
          </a:xfrm>
        </p:spPr>
        <p:txBody>
          <a:bodyPr anchor="t">
            <a:normAutofit/>
          </a:bodyPr>
          <a:lstStyle/>
          <a:p>
            <a:pPr lvl="0"/>
            <a:r>
              <a:rPr lang="zh-CN" altLang="en-US" sz="4400" dirty="0"/>
              <a:t>原型界面与交互</a:t>
            </a:r>
            <a:endParaRPr lang="en-US" altLang="zh-CN" sz="4400" dirty="0"/>
          </a:p>
        </p:txBody>
      </p:sp>
      <p:sp>
        <p:nvSpPr>
          <p:cNvPr id="3" name="内容占位符 2"/>
          <p:cNvSpPr>
            <a:spLocks noGrp="1"/>
          </p:cNvSpPr>
          <p:nvPr>
            <p:ph idx="1"/>
          </p:nvPr>
        </p:nvSpPr>
        <p:spPr>
          <a:xfrm>
            <a:off x="5140960" y="477520"/>
            <a:ext cx="6502400" cy="5750559"/>
          </a:xfrm>
        </p:spPr>
        <p:txBody>
          <a:bodyPr>
            <a:noAutofit/>
          </a:bodyPr>
          <a:lstStyle/>
          <a:p>
            <a:r>
              <a:rPr lang="zh-CN" altLang="en-US" sz="2000" dirty="0"/>
              <a:t>交互：</a:t>
            </a:r>
            <a:br>
              <a:rPr lang="zh-CN" altLang="en-US" sz="2000" dirty="0"/>
            </a:br>
            <a:r>
              <a:rPr lang="zh-CN" altLang="en-US" sz="2000" dirty="0"/>
              <a:t>这里主要说的是人机交互，一个操作者和一个操作界面，不管是手机、电脑还是什么其它带屏幕的操作设备，我们所设计的原型，就是让客户体验交互，是否与自己所设想的一致。</a:t>
            </a:r>
            <a:endParaRPr lang="en-US" altLang="zh-CN" sz="2000" dirty="0"/>
          </a:p>
        </p:txBody>
      </p:sp>
    </p:spTree>
    <p:extLst>
      <p:ext uri="{BB962C8B-B14F-4D97-AF65-F5344CB8AC3E}">
        <p14:creationId xmlns:p14="http://schemas.microsoft.com/office/powerpoint/2010/main" val="328626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D41F4-5EA9-4288-9F6B-AC877256EC40}"/>
              </a:ext>
            </a:extLst>
          </p:cNvPr>
          <p:cNvSpPr>
            <a:spLocks noGrp="1"/>
          </p:cNvSpPr>
          <p:nvPr>
            <p:ph type="title"/>
          </p:nvPr>
        </p:nvSpPr>
        <p:spPr>
          <a:xfrm>
            <a:off x="517095" y="567126"/>
            <a:ext cx="6315629" cy="970450"/>
          </a:xfrm>
        </p:spPr>
        <p:txBody>
          <a:bodyPr/>
          <a:lstStyle/>
          <a:p>
            <a:r>
              <a:rPr lang="zh-CN" altLang="en-US" sz="4400" dirty="0"/>
              <a:t>交互过程和体验</a:t>
            </a:r>
          </a:p>
        </p:txBody>
      </p:sp>
      <p:sp>
        <p:nvSpPr>
          <p:cNvPr id="3" name="文本框 2"/>
          <p:cNvSpPr txBox="1"/>
          <p:nvPr/>
        </p:nvSpPr>
        <p:spPr>
          <a:xfrm>
            <a:off x="833120" y="2438400"/>
            <a:ext cx="10261600" cy="3416320"/>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dirty="0"/>
              <a:t>交互过程，</a:t>
            </a:r>
            <a:br>
              <a:rPr lang="zh-CN" altLang="en-US" sz="2400" dirty="0"/>
            </a:br>
            <a:r>
              <a:rPr lang="zh-CN" altLang="en-US" sz="2400" dirty="0"/>
              <a:t>即操作者用一些触发事件（</a:t>
            </a:r>
            <a:r>
              <a:rPr lang="zh-CN" altLang="en-US" sz="2400" b="1" dirty="0">
                <a:solidFill>
                  <a:schemeClr val="accent6">
                    <a:lumMod val="75000"/>
                  </a:schemeClr>
                </a:solidFill>
              </a:rPr>
              <a:t>单击、双击、拖拽、键入</a:t>
            </a:r>
            <a:r>
              <a:rPr lang="zh-CN" altLang="en-US" sz="2400" dirty="0"/>
              <a:t>等等），在操作界面上发出一些指令。机器处理这些指令，然后在屏幕上给予操作者各种反馈结果，这个过程就叫交互过程。</a:t>
            </a:r>
            <a:endParaRPr lang="en-US" altLang="zh-CN" sz="2400" dirty="0"/>
          </a:p>
          <a:p>
            <a:pPr marL="285750" indent="-285750">
              <a:buFont typeface="Wingdings" panose="05000000000000000000" pitchFamily="2" charset="2"/>
              <a:buChar char="p"/>
            </a:pPr>
            <a:endParaRPr lang="en-US" altLang="zh-CN" sz="2400" dirty="0"/>
          </a:p>
          <a:p>
            <a:pPr marL="285750" indent="-285750">
              <a:buFont typeface="Wingdings" panose="05000000000000000000" pitchFamily="2" charset="2"/>
              <a:buChar char="p"/>
            </a:pPr>
            <a:r>
              <a:rPr lang="zh-CN" altLang="en-US" sz="2400" dirty="0"/>
              <a:t>交互体验，</a:t>
            </a:r>
            <a:br>
              <a:rPr lang="zh-CN" altLang="en-US" sz="2400" dirty="0"/>
            </a:br>
            <a:r>
              <a:rPr lang="zh-CN" altLang="en-US" sz="2400" dirty="0"/>
              <a:t>怎么样让上面的交互过程，更符合人自然的理解与表达，让整个交互过程更顺畅。好的交互设计就是让人尽量感觉不到这东西被刻意的设计过，而是让人觉得它自然而然就应该是那个样子。</a:t>
            </a:r>
          </a:p>
        </p:txBody>
      </p:sp>
    </p:spTree>
    <p:extLst>
      <p:ext uri="{BB962C8B-B14F-4D97-AF65-F5344CB8AC3E}">
        <p14:creationId xmlns:p14="http://schemas.microsoft.com/office/powerpoint/2010/main" val="203861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298025" y="557782"/>
            <a:ext cx="5893840" cy="2645912"/>
          </a:xfrm>
        </p:spPr>
        <p:txBody>
          <a:bodyPr/>
          <a:lstStyle/>
          <a:p>
            <a:r>
              <a:rPr lang="zh-CN" altLang="en-US" sz="4400" dirty="0"/>
              <a:t>交互过程</a:t>
            </a:r>
            <a:endParaRPr lang="zh-CN" altLang="en-US" dirty="0"/>
          </a:p>
        </p:txBody>
      </p:sp>
    </p:spTree>
    <p:extLst>
      <p:ext uri="{BB962C8B-B14F-4D97-AF65-F5344CB8AC3E}">
        <p14:creationId xmlns:p14="http://schemas.microsoft.com/office/powerpoint/2010/main" val="16681965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EC9A4-0166-49F8-91E4-2DC45DDAA464}"/>
              </a:ext>
            </a:extLst>
          </p:cNvPr>
          <p:cNvSpPr>
            <a:spLocks noGrp="1"/>
          </p:cNvSpPr>
          <p:nvPr>
            <p:ph type="title"/>
          </p:nvPr>
        </p:nvSpPr>
        <p:spPr/>
        <p:txBody>
          <a:bodyPr/>
          <a:lstStyle/>
          <a:p>
            <a:pPr algn="ctr"/>
            <a:r>
              <a:rPr lang="zh-CN" altLang="en-US" sz="6000" dirty="0"/>
              <a:t>交互过程三要素</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8099" y="1936750"/>
            <a:ext cx="4495800" cy="2781300"/>
          </a:xfrm>
          <a:prstGeom prst="rect">
            <a:avLst/>
          </a:prstGeom>
        </p:spPr>
      </p:pic>
      <p:sp>
        <p:nvSpPr>
          <p:cNvPr id="4" name="文本框 3"/>
          <p:cNvSpPr txBox="1"/>
          <p:nvPr/>
        </p:nvSpPr>
        <p:spPr>
          <a:xfrm>
            <a:off x="1412240" y="5130800"/>
            <a:ext cx="9662160" cy="707886"/>
          </a:xfrm>
          <a:prstGeom prst="rect">
            <a:avLst/>
          </a:prstGeom>
          <a:noFill/>
        </p:spPr>
        <p:txBody>
          <a:bodyPr wrap="square" rtlCol="0">
            <a:spAutoFit/>
          </a:bodyPr>
          <a:lstStyle/>
          <a:p>
            <a:r>
              <a:rPr lang="en-US" altLang="zh-CN" sz="2000" dirty="0"/>
              <a:t>	</a:t>
            </a:r>
            <a:r>
              <a:rPr lang="zh-CN" altLang="en-US" sz="2000" dirty="0"/>
              <a:t>想要做出让客户满意的原型，除了满意的功能以外，还需要有良好的交互设计效果。好的效果，要从基本入手。</a:t>
            </a:r>
          </a:p>
        </p:txBody>
      </p:sp>
    </p:spTree>
    <p:extLst>
      <p:ext uri="{BB962C8B-B14F-4D97-AF65-F5344CB8AC3E}">
        <p14:creationId xmlns:p14="http://schemas.microsoft.com/office/powerpoint/2010/main" val="312129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22B77-FA16-4D4E-BAA6-811C61DB3E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6EF34F-3BAD-4CD8-B05E-03BA773AE8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07F82CAD-895A-43D3-8349-0BA3C86A2196}"/>
              </a:ext>
            </a:extLst>
          </p:cNvPr>
          <p:cNvSpPr>
            <a:spLocks noGrp="1"/>
          </p:cNvSpPr>
          <p:nvPr>
            <p:ph type="title"/>
          </p:nvPr>
        </p:nvSpPr>
        <p:spPr>
          <a:xfrm>
            <a:off x="641754" y="1918252"/>
            <a:ext cx="3365439" cy="3997635"/>
          </a:xfrm>
        </p:spPr>
        <p:txBody>
          <a:bodyPr anchor="t">
            <a:normAutofit/>
          </a:bodyPr>
          <a:lstStyle/>
          <a:p>
            <a:pPr lvl="0"/>
            <a:r>
              <a:rPr lang="en-US" altLang="zh-CN" sz="4400" dirty="0"/>
              <a:t>1.</a:t>
            </a:r>
            <a:r>
              <a:rPr lang="zh-CN" altLang="en-US" sz="4400" dirty="0"/>
              <a:t>响应</a:t>
            </a:r>
            <a:endParaRPr lang="en-US" altLang="zh-CN" sz="4400" dirty="0"/>
          </a:p>
        </p:txBody>
      </p:sp>
      <p:sp>
        <p:nvSpPr>
          <p:cNvPr id="3" name="内容占位符 2"/>
          <p:cNvSpPr>
            <a:spLocks noGrp="1"/>
          </p:cNvSpPr>
          <p:nvPr>
            <p:ph idx="1"/>
          </p:nvPr>
        </p:nvSpPr>
        <p:spPr>
          <a:xfrm>
            <a:off x="5140960" y="477520"/>
            <a:ext cx="6502400" cy="4094479"/>
          </a:xfrm>
        </p:spPr>
        <p:txBody>
          <a:bodyPr>
            <a:noAutofit/>
          </a:bodyPr>
          <a:lstStyle/>
          <a:p>
            <a:r>
              <a:rPr lang="zh-CN" altLang="en-US" sz="2000" dirty="0"/>
              <a:t>对即将产生交互内容的区域提供给操作者一种</a:t>
            </a:r>
            <a:r>
              <a:rPr lang="zh-CN" altLang="en-US" sz="2000" b="1" dirty="0">
                <a:solidFill>
                  <a:schemeClr val="accent6">
                    <a:lumMod val="75000"/>
                  </a:schemeClr>
                </a:solidFill>
              </a:rPr>
              <a:t>响应机制</a:t>
            </a:r>
            <a:r>
              <a:rPr lang="zh-CN" altLang="en-US" sz="2000" dirty="0"/>
              <a:t>。</a:t>
            </a:r>
            <a:endParaRPr lang="en-US" altLang="zh-CN" sz="2000" dirty="0"/>
          </a:p>
          <a:p>
            <a:r>
              <a:rPr lang="zh-CN" altLang="en-US" sz="2000" dirty="0"/>
              <a:t>不同的内容有很多响应的处理方法，</a:t>
            </a:r>
          </a:p>
          <a:p>
            <a:r>
              <a:rPr lang="zh-CN" altLang="en-US" sz="2000" dirty="0"/>
              <a:t>比如：链接加个下划线，图片链接变换下外边框颜色</a:t>
            </a:r>
            <a:r>
              <a:rPr lang="zh-CN" altLang="en-US" sz="2000" dirty="0" smtClean="0"/>
              <a:t>，鼠标</a:t>
            </a:r>
            <a:r>
              <a:rPr lang="zh-CN" altLang="en-US" sz="2000" dirty="0"/>
              <a:t>划过某区域，变化下背景色，同时出现一些</a:t>
            </a:r>
            <a:r>
              <a:rPr lang="zh-CN" altLang="en-US" sz="2000" dirty="0" smtClean="0"/>
              <a:t>隐性的</a:t>
            </a:r>
            <a:r>
              <a:rPr lang="zh-CN" altLang="en-US" sz="2000" dirty="0"/>
              <a:t>操作按钮，如删除操作等。</a:t>
            </a:r>
          </a:p>
          <a:p>
            <a:r>
              <a:rPr lang="zh-CN" altLang="en-US" sz="2000" dirty="0"/>
              <a:t>注意：忌讳因为某区块产生响应，而让其它区块边界产生生硬的错位。</a:t>
            </a:r>
            <a:endParaRPr lang="en-US" altLang="zh-CN" sz="2000" dirty="0"/>
          </a:p>
          <a:p>
            <a:r>
              <a:rPr lang="zh-CN" altLang="en-US" sz="2000" dirty="0"/>
              <a:t>补充：提示音也是一种响应。</a:t>
            </a:r>
            <a:br>
              <a:rPr lang="zh-CN" altLang="en-US" sz="2000" dirty="0"/>
            </a:br>
            <a:r>
              <a:rPr lang="zh-CN" altLang="en-US" sz="2000" dirty="0"/>
              <a:t>比如：用</a:t>
            </a:r>
            <a:r>
              <a:rPr lang="en-US" altLang="zh-CN" sz="2000" dirty="0"/>
              <a:t>iPhone</a:t>
            </a:r>
            <a:r>
              <a:rPr lang="zh-CN" altLang="en-US" sz="2000" dirty="0"/>
              <a:t>发送邮件，发送成功后会听到“嗖</a:t>
            </a:r>
            <a:r>
              <a:rPr lang="en-US" altLang="zh-CN" sz="2000" dirty="0"/>
              <a:t>...”</a:t>
            </a:r>
            <a:r>
              <a:rPr lang="zh-CN" altLang="en-US" sz="2000" dirty="0"/>
              <a:t>的一声。</a:t>
            </a:r>
            <a:endParaRPr lang="en-US" altLang="zh-CN" sz="2000" dirty="0"/>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1611" y="4800918"/>
            <a:ext cx="2095500" cy="1381125"/>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885" y="4877117"/>
            <a:ext cx="2228850" cy="1228725"/>
          </a:xfrm>
          <a:prstGeom prst="rect">
            <a:avLst/>
          </a:prstGeom>
        </p:spPr>
      </p:pic>
      <p:cxnSp>
        <p:nvCxnSpPr>
          <p:cNvPr id="17" name="直接箭头连接符 16"/>
          <p:cNvCxnSpPr>
            <a:stCxn id="15" idx="3"/>
            <a:endCxn id="14" idx="1"/>
          </p:cNvCxnSpPr>
          <p:nvPr/>
        </p:nvCxnSpPr>
        <p:spPr>
          <a:xfrm>
            <a:off x="4756735" y="5491480"/>
            <a:ext cx="224487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198171" y="4984759"/>
            <a:ext cx="1615299" cy="369332"/>
          </a:xfrm>
          <a:prstGeom prst="rect">
            <a:avLst/>
          </a:prstGeom>
          <a:noFill/>
        </p:spPr>
        <p:txBody>
          <a:bodyPr wrap="square" rtlCol="0">
            <a:spAutoFit/>
          </a:bodyPr>
          <a:lstStyle/>
          <a:p>
            <a:r>
              <a:rPr lang="zh-CN" altLang="en-US" dirty="0"/>
              <a:t>鼠标滑过</a:t>
            </a:r>
          </a:p>
        </p:txBody>
      </p:sp>
    </p:spTree>
    <p:extLst>
      <p:ext uri="{BB962C8B-B14F-4D97-AF65-F5344CB8AC3E}">
        <p14:creationId xmlns:p14="http://schemas.microsoft.com/office/powerpoint/2010/main" val="61609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randombar(horizontal)">
                                      <p:cBhvr>
                                        <p:cTn id="24" dur="500"/>
                                        <p:tgtEl>
                                          <p:spTgt spid="14"/>
                                        </p:tgtEl>
                                      </p:cBhvr>
                                    </p:animEffect>
                                  </p:childTnLst>
                                </p:cTn>
                              </p:par>
                              <p:par>
                                <p:cTn id="25" presetID="14" presetClass="entr" presetSubtype="1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randombar(horizontal)">
                                      <p:cBhvr>
                                        <p:cTn id="27" dur="500"/>
                                        <p:tgtEl>
                                          <p:spTgt spid="15"/>
                                        </p:tgtEl>
                                      </p:cBhvr>
                                    </p:animEffect>
                                  </p:childTnLst>
                                </p:cTn>
                              </p:par>
                              <p:par>
                                <p:cTn id="28" presetID="14" presetClass="entr" presetSubtype="1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randombar(horizontal)">
                                      <p:cBhvr>
                                        <p:cTn id="30" dur="500"/>
                                        <p:tgtEl>
                                          <p:spTgt spid="17"/>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randombar(horizontal)">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A3B09-FC23-43EB-86E2-763B5A3FE7F2}"/>
              </a:ext>
            </a:extLst>
          </p:cNvPr>
          <p:cNvSpPr>
            <a:spLocks noGrp="1"/>
          </p:cNvSpPr>
          <p:nvPr>
            <p:ph type="title"/>
          </p:nvPr>
        </p:nvSpPr>
        <p:spPr>
          <a:xfrm>
            <a:off x="2399866" y="466415"/>
            <a:ext cx="5893840" cy="2652773"/>
          </a:xfrm>
        </p:spPr>
        <p:txBody>
          <a:bodyPr/>
          <a:lstStyle/>
          <a:p>
            <a:pPr lvl="0"/>
            <a:r>
              <a:rPr lang="zh-CN" altLang="en-US" sz="6000" dirty="0"/>
              <a:t>简介</a:t>
            </a:r>
            <a:endParaRPr lang="en-US" altLang="zh-CN" sz="6000" dirty="0"/>
          </a:p>
        </p:txBody>
      </p:sp>
      <p:sp>
        <p:nvSpPr>
          <p:cNvPr id="4" name="文本占位符 3">
            <a:extLst>
              <a:ext uri="{FF2B5EF4-FFF2-40B4-BE49-F238E27FC236}">
                <a16:creationId xmlns:a16="http://schemas.microsoft.com/office/drawing/2014/main" id="{0459766A-BD2B-4253-8362-B1900B7F0FF8}"/>
              </a:ext>
            </a:extLst>
          </p:cNvPr>
          <p:cNvSpPr>
            <a:spLocks noGrp="1"/>
          </p:cNvSpPr>
          <p:nvPr>
            <p:ph type="body" sz="quarter" idx="16"/>
          </p:nvPr>
        </p:nvSpPr>
        <p:spPr>
          <a:xfrm>
            <a:off x="7276062" y="1081455"/>
            <a:ext cx="4573816" cy="4075465"/>
          </a:xfrm>
        </p:spPr>
        <p:txBody>
          <a:bodyPr>
            <a:normAutofit/>
          </a:bodyPr>
          <a:lstStyle/>
          <a:p>
            <a:pPr marL="285750" indent="-285750">
              <a:buFont typeface="Wingdings" panose="05000000000000000000" pitchFamily="2" charset="2"/>
              <a:buChar char="l"/>
            </a:pPr>
            <a:r>
              <a:rPr lang="zh-CN" altLang="en-US" sz="3600" dirty="0" smtClean="0"/>
              <a:t>定义</a:t>
            </a:r>
            <a:endParaRPr lang="en-US" altLang="zh-CN" sz="3600" dirty="0" smtClean="0"/>
          </a:p>
          <a:p>
            <a:pPr marL="285750" indent="-285750">
              <a:buFont typeface="Wingdings" panose="05000000000000000000" pitchFamily="2" charset="2"/>
              <a:buChar char="l"/>
            </a:pPr>
            <a:endParaRPr lang="en-US" altLang="zh-CN" sz="3600" dirty="0" smtClean="0"/>
          </a:p>
          <a:p>
            <a:pPr marL="285750" indent="-285750">
              <a:buFont typeface="Wingdings" panose="05000000000000000000" pitchFamily="2" charset="2"/>
              <a:buChar char="l"/>
            </a:pPr>
            <a:endParaRPr lang="en-US" altLang="zh-CN" sz="3600" dirty="0"/>
          </a:p>
          <a:p>
            <a:pPr marL="285750" indent="-285750">
              <a:buFont typeface="Wingdings" panose="05000000000000000000" pitchFamily="2" charset="2"/>
              <a:buChar char="l"/>
            </a:pPr>
            <a:endParaRPr lang="en-US" altLang="zh-CN" sz="3600" dirty="0"/>
          </a:p>
          <a:p>
            <a:pPr marL="285750" indent="-285750">
              <a:buFont typeface="Wingdings" panose="05000000000000000000" pitchFamily="2" charset="2"/>
              <a:buChar char="l"/>
            </a:pPr>
            <a:r>
              <a:rPr lang="zh-CN" altLang="en-US" sz="3600" dirty="0" smtClean="0"/>
              <a:t>对象</a:t>
            </a:r>
            <a:endParaRPr lang="en-US" altLang="zh-CN" sz="3600" dirty="0" smtClean="0"/>
          </a:p>
        </p:txBody>
      </p:sp>
    </p:spTree>
    <p:extLst>
      <p:ext uri="{BB962C8B-B14F-4D97-AF65-F5344CB8AC3E}">
        <p14:creationId xmlns:p14="http://schemas.microsoft.com/office/powerpoint/2010/main" val="76570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22B77-FA16-4D4E-BAA6-811C61DB3E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6EF34F-3BAD-4CD8-B05E-03BA773AE8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07F82CAD-895A-43D3-8349-0BA3C86A2196}"/>
              </a:ext>
            </a:extLst>
          </p:cNvPr>
          <p:cNvSpPr>
            <a:spLocks noGrp="1"/>
          </p:cNvSpPr>
          <p:nvPr>
            <p:ph type="title"/>
          </p:nvPr>
        </p:nvSpPr>
        <p:spPr>
          <a:xfrm>
            <a:off x="641754" y="1918252"/>
            <a:ext cx="3365439" cy="3997635"/>
          </a:xfrm>
        </p:spPr>
        <p:txBody>
          <a:bodyPr anchor="t">
            <a:normAutofit/>
          </a:bodyPr>
          <a:lstStyle/>
          <a:p>
            <a:pPr lvl="0"/>
            <a:r>
              <a:rPr lang="en-US" altLang="zh-CN" dirty="0"/>
              <a:t>2.</a:t>
            </a:r>
            <a:r>
              <a:rPr lang="zh-CN" altLang="en-US" dirty="0"/>
              <a:t>过渡过程或转场效果</a:t>
            </a:r>
            <a:endParaRPr lang="en-US" altLang="zh-CN" sz="4400" dirty="0"/>
          </a:p>
        </p:txBody>
      </p:sp>
      <p:sp>
        <p:nvSpPr>
          <p:cNvPr id="3" name="内容占位符 2"/>
          <p:cNvSpPr>
            <a:spLocks noGrp="1"/>
          </p:cNvSpPr>
          <p:nvPr>
            <p:ph idx="1"/>
          </p:nvPr>
        </p:nvSpPr>
        <p:spPr>
          <a:xfrm>
            <a:off x="5140960" y="477520"/>
            <a:ext cx="6502400" cy="4094479"/>
          </a:xfrm>
        </p:spPr>
        <p:txBody>
          <a:bodyPr>
            <a:noAutofit/>
          </a:bodyPr>
          <a:lstStyle/>
          <a:p>
            <a:r>
              <a:rPr lang="zh-CN" altLang="en-US" sz="2000" dirty="0"/>
              <a:t>对即将产生的交互变化，提供一个</a:t>
            </a:r>
            <a:r>
              <a:rPr lang="zh-CN" altLang="en-US" sz="2000" b="1" dirty="0">
                <a:solidFill>
                  <a:schemeClr val="accent6">
                    <a:lumMod val="75000"/>
                  </a:schemeClr>
                </a:solidFill>
              </a:rPr>
              <a:t>过渡过程或转场</a:t>
            </a:r>
            <a:r>
              <a:rPr lang="zh-CN" altLang="en-US" sz="2000" dirty="0"/>
              <a:t>的效果。</a:t>
            </a:r>
          </a:p>
          <a:p>
            <a:r>
              <a:rPr lang="zh-CN" altLang="en-US" sz="2000" dirty="0"/>
              <a:t>过渡过程，如：延时移动、淡入淡出等。</a:t>
            </a:r>
          </a:p>
          <a:p>
            <a:r>
              <a:rPr lang="zh-CN" altLang="en-US" sz="2000" dirty="0"/>
              <a:t>转场效果，如：滑动、门开关、缩放、翻转等。</a:t>
            </a:r>
            <a:endParaRPr lang="en-US" altLang="zh-CN" sz="2000" dirty="0"/>
          </a:p>
        </p:txBody>
      </p:sp>
      <p:pic>
        <p:nvPicPr>
          <p:cNvPr id="4" name="图片 3"/>
          <p:cNvPicPr>
            <a:picLocks noChangeAspect="1"/>
          </p:cNvPicPr>
          <p:nvPr/>
        </p:nvPicPr>
        <p:blipFill>
          <a:blip r:embed="rId3"/>
          <a:stretch>
            <a:fillRect/>
          </a:stretch>
        </p:blipFill>
        <p:spPr>
          <a:xfrm>
            <a:off x="2707252" y="4401783"/>
            <a:ext cx="2240330" cy="1115097"/>
          </a:xfrm>
          <a:prstGeom prst="rect">
            <a:avLst/>
          </a:prstGeom>
        </p:spPr>
      </p:pic>
      <p:pic>
        <p:nvPicPr>
          <p:cNvPr id="5" name="图片 4"/>
          <p:cNvPicPr>
            <a:picLocks noChangeAspect="1"/>
          </p:cNvPicPr>
          <p:nvPr/>
        </p:nvPicPr>
        <p:blipFill>
          <a:blip r:embed="rId4"/>
          <a:stretch>
            <a:fillRect/>
          </a:stretch>
        </p:blipFill>
        <p:spPr>
          <a:xfrm>
            <a:off x="7494730" y="3983855"/>
            <a:ext cx="1639110" cy="1825844"/>
          </a:xfrm>
          <a:prstGeom prst="rect">
            <a:avLst/>
          </a:prstGeom>
        </p:spPr>
      </p:pic>
      <p:cxnSp>
        <p:nvCxnSpPr>
          <p:cNvPr id="7" name="直接箭头连接符 6"/>
          <p:cNvCxnSpPr>
            <a:stCxn id="4" idx="3"/>
            <a:endCxn id="5" idx="1"/>
          </p:cNvCxnSpPr>
          <p:nvPr/>
        </p:nvCxnSpPr>
        <p:spPr>
          <a:xfrm flipV="1">
            <a:off x="4947582" y="4896777"/>
            <a:ext cx="2547148" cy="62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669366" y="4401783"/>
            <a:ext cx="1614591" cy="369332"/>
          </a:xfrm>
          <a:prstGeom prst="rect">
            <a:avLst/>
          </a:prstGeom>
          <a:noFill/>
        </p:spPr>
        <p:txBody>
          <a:bodyPr wrap="square" rtlCol="0">
            <a:spAutoFit/>
          </a:bodyPr>
          <a:lstStyle/>
          <a:p>
            <a:r>
              <a:rPr lang="zh-CN" altLang="en-US" dirty="0"/>
              <a:t>点击</a:t>
            </a:r>
          </a:p>
        </p:txBody>
      </p:sp>
    </p:spTree>
    <p:extLst>
      <p:ext uri="{BB962C8B-B14F-4D97-AF65-F5344CB8AC3E}">
        <p14:creationId xmlns:p14="http://schemas.microsoft.com/office/powerpoint/2010/main" val="17322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randombar(horizontal)">
                                      <p:cBhvr>
                                        <p:cTn id="18" dur="500"/>
                                        <p:tgtEl>
                                          <p:spTgt spid="4"/>
                                        </p:tgtEl>
                                      </p:cBhvr>
                                    </p:animEffect>
                                  </p:childTnLst>
                                </p:cTn>
                              </p:par>
                              <p:par>
                                <p:cTn id="19" presetID="14"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par>
                                <p:cTn id="22" presetID="14" presetClass="entr" presetSubtype="1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randombar(horizontal)">
                                      <p:cBhvr>
                                        <p:cTn id="24" dur="500"/>
                                        <p:tgtEl>
                                          <p:spTgt spid="7"/>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22B77-FA16-4D4E-BAA6-811C61DB3E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6EF34F-3BAD-4CD8-B05E-03BA773AE8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07F82CAD-895A-43D3-8349-0BA3C86A2196}"/>
              </a:ext>
            </a:extLst>
          </p:cNvPr>
          <p:cNvSpPr>
            <a:spLocks noGrp="1"/>
          </p:cNvSpPr>
          <p:nvPr>
            <p:ph type="title"/>
          </p:nvPr>
        </p:nvSpPr>
        <p:spPr>
          <a:xfrm>
            <a:off x="641754" y="1918252"/>
            <a:ext cx="3365439" cy="3997635"/>
          </a:xfrm>
        </p:spPr>
        <p:txBody>
          <a:bodyPr anchor="t">
            <a:normAutofit/>
          </a:bodyPr>
          <a:lstStyle/>
          <a:p>
            <a:pPr lvl="0"/>
            <a:r>
              <a:rPr lang="en-US" altLang="zh-CN" dirty="0"/>
              <a:t>3.</a:t>
            </a:r>
            <a:r>
              <a:rPr lang="zh-CN" altLang="en-US" dirty="0"/>
              <a:t>移位</a:t>
            </a:r>
            <a:endParaRPr lang="en-US" altLang="zh-CN" sz="4400" dirty="0"/>
          </a:p>
        </p:txBody>
      </p:sp>
      <p:sp>
        <p:nvSpPr>
          <p:cNvPr id="3" name="内容占位符 2"/>
          <p:cNvSpPr>
            <a:spLocks noGrp="1"/>
          </p:cNvSpPr>
          <p:nvPr>
            <p:ph idx="1"/>
          </p:nvPr>
        </p:nvSpPr>
        <p:spPr>
          <a:xfrm>
            <a:off x="5140960" y="477520"/>
            <a:ext cx="6502400" cy="4094479"/>
          </a:xfrm>
        </p:spPr>
        <p:txBody>
          <a:bodyPr>
            <a:noAutofit/>
          </a:bodyPr>
          <a:lstStyle/>
          <a:p>
            <a:r>
              <a:rPr lang="zh-CN" altLang="en-US" sz="2000" dirty="0"/>
              <a:t>在不弹层、弹窗情况下的内容移位。合理的运用页面内容的展开、收起。</a:t>
            </a:r>
          </a:p>
          <a:p>
            <a:r>
              <a:rPr lang="zh-CN" altLang="en-US" sz="2000" dirty="0"/>
              <a:t>操作者在即将产生交互的地方，就近通过这种方式就完成了轻便的操作。</a:t>
            </a:r>
            <a:r>
              <a:rPr lang="en-US" altLang="zh-CN" sz="2000" dirty="0"/>
              <a:t>	</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917069"/>
            <a:ext cx="3718560" cy="2401570"/>
          </a:xfrm>
          <a:prstGeom prst="rect">
            <a:avLst/>
          </a:prstGeom>
        </p:spPr>
      </p:pic>
    </p:spTree>
    <p:extLst>
      <p:ext uri="{BB962C8B-B14F-4D97-AF65-F5344CB8AC3E}">
        <p14:creationId xmlns:p14="http://schemas.microsoft.com/office/powerpoint/2010/main" val="31974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91199" y="477668"/>
            <a:ext cx="3609600" cy="970450"/>
          </a:xfrm>
        </p:spPr>
        <p:txBody>
          <a:bodyPr/>
          <a:lstStyle/>
          <a:p>
            <a:r>
              <a:rPr lang="zh-CN" altLang="en-US" dirty="0"/>
              <a:t>交互设计总结</a:t>
            </a:r>
          </a:p>
        </p:txBody>
      </p:sp>
      <p:sp>
        <p:nvSpPr>
          <p:cNvPr id="3" name="内容占位符 2"/>
          <p:cNvSpPr>
            <a:spLocks noGrp="1"/>
          </p:cNvSpPr>
          <p:nvPr>
            <p:ph idx="1"/>
          </p:nvPr>
        </p:nvSpPr>
        <p:spPr/>
        <p:txBody>
          <a:bodyPr>
            <a:normAutofit/>
          </a:bodyPr>
          <a:lstStyle/>
          <a:p>
            <a:r>
              <a:rPr lang="en-US" altLang="zh-CN" sz="2400" dirty="0"/>
              <a:t>1. </a:t>
            </a:r>
            <a:r>
              <a:rPr lang="zh-CN" altLang="en-US" sz="2400" dirty="0"/>
              <a:t>响应：可以引起触发的区域提供响应变化</a:t>
            </a:r>
          </a:p>
          <a:p>
            <a:r>
              <a:rPr lang="en-US" altLang="zh-CN" sz="2400" dirty="0"/>
              <a:t>2. </a:t>
            </a:r>
            <a:r>
              <a:rPr lang="zh-CN" altLang="en-US" sz="2400" dirty="0"/>
              <a:t>过程效果：让人的视线一直保持连贯</a:t>
            </a:r>
          </a:p>
          <a:p>
            <a:r>
              <a:rPr lang="en-US" altLang="zh-CN" sz="2400" dirty="0"/>
              <a:t>3. </a:t>
            </a:r>
            <a:r>
              <a:rPr lang="zh-CN" altLang="en-US" sz="2400" dirty="0"/>
              <a:t>移位：不必要弹出新页面时，通过伸展原区域的大小完成小的功能交互，以达到用最小的视觉变化完成交互任务的目的。</a:t>
            </a:r>
          </a:p>
        </p:txBody>
      </p:sp>
    </p:spTree>
    <p:extLst>
      <p:ext uri="{BB962C8B-B14F-4D97-AF65-F5344CB8AC3E}">
        <p14:creationId xmlns:p14="http://schemas.microsoft.com/office/powerpoint/2010/main" val="24642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A36DC-44FC-4762-B57E-EF3A9AB77141}"/>
              </a:ext>
            </a:extLst>
          </p:cNvPr>
          <p:cNvSpPr>
            <a:spLocks noGrp="1"/>
          </p:cNvSpPr>
          <p:nvPr>
            <p:ph type="title"/>
          </p:nvPr>
        </p:nvSpPr>
        <p:spPr/>
        <p:txBody>
          <a:bodyPr/>
          <a:lstStyle/>
          <a:p>
            <a:r>
              <a:rPr lang="zh-CN" altLang="en-US" dirty="0"/>
              <a:t>问题</a:t>
            </a:r>
            <a:r>
              <a:rPr lang="en-US" altLang="zh-CN" dirty="0"/>
              <a:t>3</a:t>
            </a:r>
            <a:r>
              <a:rPr lang="zh-CN" altLang="en-US" dirty="0"/>
              <a:t>：</a:t>
            </a:r>
          </a:p>
        </p:txBody>
      </p:sp>
      <p:sp>
        <p:nvSpPr>
          <p:cNvPr id="3" name="内容占位符 2">
            <a:extLst>
              <a:ext uri="{FF2B5EF4-FFF2-40B4-BE49-F238E27FC236}">
                <a16:creationId xmlns:a16="http://schemas.microsoft.com/office/drawing/2014/main" id="{4017778B-26E5-428F-AC4C-CD654F8972F5}"/>
              </a:ext>
            </a:extLst>
          </p:cNvPr>
          <p:cNvSpPr>
            <a:spLocks noGrp="1"/>
          </p:cNvSpPr>
          <p:nvPr>
            <p:ph idx="1"/>
          </p:nvPr>
        </p:nvSpPr>
        <p:spPr>
          <a:xfrm>
            <a:off x="810000" y="932413"/>
            <a:ext cx="10554574" cy="3636511"/>
          </a:xfrm>
        </p:spPr>
        <p:txBody>
          <a:bodyPr>
            <a:normAutofit/>
          </a:bodyPr>
          <a:lstStyle/>
          <a:p>
            <a:r>
              <a:rPr lang="zh-CN" altLang="en-US" sz="2400" dirty="0"/>
              <a:t>界面原型是给谁看的？说出至少</a:t>
            </a:r>
            <a:r>
              <a:rPr lang="en-US" altLang="zh-CN" sz="2400" dirty="0"/>
              <a:t>3</a:t>
            </a:r>
            <a:r>
              <a:rPr lang="zh-CN" altLang="en-US" sz="2400" dirty="0"/>
              <a:t>个</a:t>
            </a:r>
          </a:p>
        </p:txBody>
      </p:sp>
      <p:sp>
        <p:nvSpPr>
          <p:cNvPr id="4" name="文本框 3">
            <a:extLst>
              <a:ext uri="{FF2B5EF4-FFF2-40B4-BE49-F238E27FC236}">
                <a16:creationId xmlns:a16="http://schemas.microsoft.com/office/drawing/2014/main" id="{6A14110B-88A7-4CFA-8E5E-7240A0B29EC6}"/>
              </a:ext>
            </a:extLst>
          </p:cNvPr>
          <p:cNvSpPr txBox="1"/>
          <p:nvPr/>
        </p:nvSpPr>
        <p:spPr>
          <a:xfrm>
            <a:off x="1166648" y="3741683"/>
            <a:ext cx="9132628" cy="461665"/>
          </a:xfrm>
          <a:prstGeom prst="rect">
            <a:avLst/>
          </a:prstGeom>
          <a:noFill/>
        </p:spPr>
        <p:txBody>
          <a:bodyPr wrap="none" rtlCol="0">
            <a:spAutoFit/>
          </a:bodyPr>
          <a:lstStyle/>
          <a:p>
            <a:r>
              <a:rPr lang="zh-CN" altLang="en-US" sz="2400" dirty="0"/>
              <a:t>用户，开发，测试，项目经理，领导，</a:t>
            </a:r>
            <a:r>
              <a:rPr lang="en-US" altLang="zh-CN" sz="2400" dirty="0"/>
              <a:t>UE</a:t>
            </a:r>
            <a:r>
              <a:rPr lang="zh-CN" altLang="en-US" sz="2400" dirty="0"/>
              <a:t>，</a:t>
            </a:r>
            <a:r>
              <a:rPr lang="en-US" altLang="zh-CN" sz="2400" dirty="0"/>
              <a:t>UI</a:t>
            </a:r>
            <a:r>
              <a:rPr lang="zh-CN" altLang="en-US" sz="2400" dirty="0"/>
              <a:t>，客户，投资人，等</a:t>
            </a:r>
          </a:p>
        </p:txBody>
      </p:sp>
    </p:spTree>
    <p:extLst>
      <p:ext uri="{BB962C8B-B14F-4D97-AF65-F5344CB8AC3E}">
        <p14:creationId xmlns:p14="http://schemas.microsoft.com/office/powerpoint/2010/main" val="160616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9433F6-C7F9-4690-9C8A-51E513DA7BE9}"/>
              </a:ext>
            </a:extLst>
          </p:cNvPr>
          <p:cNvSpPr>
            <a:spLocks noGrp="1"/>
          </p:cNvSpPr>
          <p:nvPr>
            <p:ph type="title"/>
          </p:nvPr>
        </p:nvSpPr>
        <p:spPr>
          <a:xfrm>
            <a:off x="4584966" y="362111"/>
            <a:ext cx="10571998" cy="970450"/>
          </a:xfrm>
        </p:spPr>
        <p:txBody>
          <a:bodyPr/>
          <a:lstStyle/>
          <a:p>
            <a:r>
              <a:rPr lang="zh-CN" altLang="en-US" dirty="0"/>
              <a:t>参考资料</a:t>
            </a:r>
          </a:p>
        </p:txBody>
      </p:sp>
      <p:sp>
        <p:nvSpPr>
          <p:cNvPr id="3" name="文本框 2">
            <a:hlinkClick r:id="rId2"/>
            <a:extLst>
              <a:ext uri="{FF2B5EF4-FFF2-40B4-BE49-F238E27FC236}">
                <a16:creationId xmlns:a16="http://schemas.microsoft.com/office/drawing/2014/main" id="{220C1E04-0FAA-4810-9EB8-4FB5668628C3}"/>
              </a:ext>
            </a:extLst>
          </p:cNvPr>
          <p:cNvSpPr txBox="1"/>
          <p:nvPr/>
        </p:nvSpPr>
        <p:spPr>
          <a:xfrm>
            <a:off x="339598" y="2337800"/>
            <a:ext cx="11708023" cy="3785652"/>
          </a:xfrm>
          <a:prstGeom prst="rect">
            <a:avLst/>
          </a:prstGeom>
          <a:noFill/>
          <a:ln>
            <a:noFill/>
          </a:ln>
        </p:spPr>
        <p:txBody>
          <a:bodyPr wrap="square" rtlCol="0">
            <a:spAutoFit/>
          </a:bodyPr>
          <a:lstStyle/>
          <a:p>
            <a:pPr marL="285750" indent="-285750">
              <a:buFont typeface="Wingdings" panose="05000000000000000000" pitchFamily="2" charset="2"/>
              <a:buChar char="l"/>
            </a:pPr>
            <a:r>
              <a:rPr lang="en-GB" altLang="zh-CN" sz="2000" dirty="0">
                <a:hlinkClick r:id="rId3"/>
              </a:rPr>
              <a:t>http://blog.csdn.net/htx_helloworld/article/details/39647517</a:t>
            </a:r>
            <a:r>
              <a:rPr lang="en-US" altLang="zh-CN" sz="2000" dirty="0"/>
              <a:t>,</a:t>
            </a:r>
            <a:r>
              <a:rPr lang="zh-CN" altLang="en-US" sz="2000" dirty="0"/>
              <a:t>原型界面简介</a:t>
            </a:r>
            <a:endParaRPr lang="en-US" altLang="zh-CN" sz="2000" dirty="0"/>
          </a:p>
          <a:p>
            <a:pPr marL="285750" indent="-285750">
              <a:buFont typeface="Wingdings" panose="05000000000000000000" pitchFamily="2" charset="2"/>
              <a:buChar char="l"/>
            </a:pPr>
            <a:endParaRPr lang="en-US" altLang="zh-CN" sz="2000" dirty="0"/>
          </a:p>
          <a:p>
            <a:pPr marL="285750" indent="-285750">
              <a:buFont typeface="Wingdings" panose="05000000000000000000" pitchFamily="2" charset="2"/>
              <a:buChar char="l"/>
            </a:pPr>
            <a:r>
              <a:rPr lang="en-US" altLang="zh-CN" sz="2000" dirty="0">
                <a:hlinkClick r:id="rId4"/>
              </a:rPr>
              <a:t>https://baike.baidu.com/item/axure%20rp/9653646?fr=Aladdin</a:t>
            </a:r>
            <a:r>
              <a:rPr lang="en-US" altLang="zh-CN" sz="2000" dirty="0"/>
              <a:t>,Axure RP </a:t>
            </a:r>
            <a:r>
              <a:rPr lang="zh-CN" altLang="en-US" sz="2000" dirty="0"/>
              <a:t>百度百科</a:t>
            </a:r>
            <a:endParaRPr lang="en-US" altLang="zh-CN" sz="2000" dirty="0"/>
          </a:p>
          <a:p>
            <a:pPr marL="285750" indent="-285750">
              <a:buFont typeface="Wingdings" panose="05000000000000000000" pitchFamily="2" charset="2"/>
              <a:buChar char="l"/>
            </a:pPr>
            <a:endParaRPr lang="en-US" altLang="zh-CN" sz="2000" dirty="0"/>
          </a:p>
          <a:p>
            <a:pPr marL="285750" indent="-285750">
              <a:buFont typeface="Wingdings" panose="05000000000000000000" pitchFamily="2" charset="2"/>
              <a:buChar char="l"/>
            </a:pPr>
            <a:r>
              <a:rPr lang="en-US" altLang="zh-CN" sz="2000" dirty="0"/>
              <a:t>http://www.webppd.com/thread-517-1-1.html ,</a:t>
            </a:r>
            <a:r>
              <a:rPr lang="zh-CN" altLang="en-US" sz="2000" dirty="0"/>
              <a:t>学会三点，即可打造良好的交互设计效果</a:t>
            </a:r>
            <a:endParaRPr lang="en-US" altLang="zh-CN" sz="2000" dirty="0"/>
          </a:p>
          <a:p>
            <a:pPr marL="285750" indent="-285750">
              <a:buFont typeface="Wingdings" panose="05000000000000000000" pitchFamily="2" charset="2"/>
              <a:buChar char="l"/>
            </a:pPr>
            <a:endParaRPr lang="en-US" altLang="zh-CN" sz="2000" dirty="0"/>
          </a:p>
          <a:p>
            <a:pPr marL="285750" indent="-285750">
              <a:buFont typeface="Wingdings" panose="05000000000000000000" pitchFamily="2" charset="2"/>
              <a:buChar char="l"/>
            </a:pPr>
            <a:r>
              <a:rPr lang="en-US" altLang="zh-CN" sz="2000" dirty="0"/>
              <a:t>http://www.webppd.com/thread-654-1-5.html,</a:t>
            </a:r>
            <a:r>
              <a:rPr lang="zh-CN" altLang="en-US" sz="2000" dirty="0"/>
              <a:t>到底什么才是交互设计 </a:t>
            </a:r>
            <a:endParaRPr lang="en-US" altLang="zh-CN" sz="2000" dirty="0" smtClean="0"/>
          </a:p>
          <a:p>
            <a:pPr marL="285750" indent="-285750">
              <a:buFont typeface="Wingdings" panose="05000000000000000000" pitchFamily="2" charset="2"/>
              <a:buChar char="l"/>
            </a:pPr>
            <a:endParaRPr lang="en-US" altLang="zh-CN" sz="2000" dirty="0"/>
          </a:p>
          <a:p>
            <a:pPr marL="285750" indent="-285750">
              <a:buFont typeface="Wingdings" panose="05000000000000000000" pitchFamily="2" charset="2"/>
              <a:buChar char="l"/>
            </a:pPr>
            <a:r>
              <a:rPr lang="en-US" altLang="zh-CN" sz="2000" dirty="0">
                <a:hlinkClick r:id="rId5"/>
              </a:rPr>
              <a:t>https://</a:t>
            </a:r>
            <a:r>
              <a:rPr lang="en-US" altLang="zh-CN" sz="2000" dirty="0" smtClean="0">
                <a:hlinkClick r:id="rId5"/>
              </a:rPr>
              <a:t>wenku.baidu.com/view/bfced4bc0066f5335a8121ac.html?from=search</a:t>
            </a:r>
            <a:r>
              <a:rPr lang="zh-CN" altLang="en-US" sz="2000" dirty="0" smtClean="0">
                <a:hlinkClick r:id="rId5"/>
              </a:rPr>
              <a:t>，</a:t>
            </a:r>
            <a:r>
              <a:rPr lang="en-US" altLang="zh-CN" sz="2000" dirty="0" smtClean="0">
                <a:hlinkClick r:id="rId5"/>
              </a:rPr>
              <a:t>UI</a:t>
            </a:r>
            <a:r>
              <a:rPr lang="zh-CN" altLang="en-US" sz="2000" dirty="0" smtClean="0"/>
              <a:t>设计</a:t>
            </a:r>
            <a:endParaRPr lang="en-US" altLang="zh-CN" sz="2000" dirty="0" smtClean="0"/>
          </a:p>
          <a:p>
            <a:pPr marL="285750" indent="-285750">
              <a:buFont typeface="Wingdings" panose="05000000000000000000" pitchFamily="2" charset="2"/>
              <a:buChar char="l"/>
            </a:pPr>
            <a:endParaRPr lang="en-US" altLang="zh-CN" sz="2000" dirty="0"/>
          </a:p>
          <a:p>
            <a:pPr marL="285750" indent="-285750">
              <a:buFont typeface="Wingdings" panose="05000000000000000000" pitchFamily="2" charset="2"/>
              <a:buChar char="l"/>
            </a:pPr>
            <a:r>
              <a:rPr lang="en-US" altLang="zh-CN" sz="2000" dirty="0">
                <a:hlinkClick r:id="rId6"/>
              </a:rPr>
              <a:t>https://baike.baidu.com/item/%</a:t>
            </a:r>
            <a:r>
              <a:rPr lang="en-US" altLang="zh-CN" sz="2000" dirty="0" smtClean="0">
                <a:hlinkClick r:id="rId6"/>
              </a:rPr>
              <a:t>E5%8E%9F%E5%9E%8B%E6%B3%95/10376518?fr=aladdin</a:t>
            </a:r>
            <a:r>
              <a:rPr lang="zh-CN" altLang="en-US" sz="2000" dirty="0" smtClean="0"/>
              <a:t>，原型法</a:t>
            </a:r>
            <a:r>
              <a:rPr lang="en-US" altLang="zh-CN" sz="2000" dirty="0" smtClean="0"/>
              <a:t>-</a:t>
            </a:r>
            <a:r>
              <a:rPr lang="zh-CN" altLang="en-US" sz="2000" dirty="0" smtClean="0"/>
              <a:t>百度百科</a:t>
            </a:r>
            <a:endParaRPr lang="en-US" altLang="zh-CN" sz="2000" dirty="0"/>
          </a:p>
        </p:txBody>
      </p:sp>
    </p:spTree>
    <p:extLst>
      <p:ext uri="{BB962C8B-B14F-4D97-AF65-F5344CB8AC3E}">
        <p14:creationId xmlns:p14="http://schemas.microsoft.com/office/powerpoint/2010/main" val="62252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8" dur="500"/>
                                        <p:tgtEl>
                                          <p:spTgt spid="3">
                                            <p:txEl>
                                              <p:pRg st="4" end="4"/>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1" dur="500"/>
                                        <p:tgtEl>
                                          <p:spTgt spid="3">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4" dur="500"/>
                                        <p:tgtEl>
                                          <p:spTgt spid="3">
                                            <p:txEl>
                                              <p:pRg st="8" end="8"/>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2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F261DD-73E4-4180-97FD-1EE25B466BF2}"/>
              </a:ext>
            </a:extLst>
          </p:cNvPr>
          <p:cNvSpPr>
            <a:spLocks noGrp="1"/>
          </p:cNvSpPr>
          <p:nvPr>
            <p:ph type="title"/>
          </p:nvPr>
        </p:nvSpPr>
        <p:spPr>
          <a:xfrm>
            <a:off x="3430451" y="302357"/>
            <a:ext cx="10571998" cy="970450"/>
          </a:xfrm>
        </p:spPr>
        <p:txBody>
          <a:bodyPr/>
          <a:lstStyle/>
          <a:p>
            <a:r>
              <a:rPr lang="zh-CN" altLang="en-US" dirty="0"/>
              <a:t>小组成员分工与评价</a:t>
            </a:r>
          </a:p>
        </p:txBody>
      </p:sp>
      <p:sp>
        <p:nvSpPr>
          <p:cNvPr id="3" name="内容占位符 2">
            <a:extLst>
              <a:ext uri="{FF2B5EF4-FFF2-40B4-BE49-F238E27FC236}">
                <a16:creationId xmlns:a16="http://schemas.microsoft.com/office/drawing/2014/main" id="{2C3B77C6-9D77-4837-923D-3F06EBDDE5C8}"/>
              </a:ext>
            </a:extLst>
          </p:cNvPr>
          <p:cNvSpPr>
            <a:spLocks noGrp="1"/>
          </p:cNvSpPr>
          <p:nvPr>
            <p:ph sz="half" idx="1"/>
          </p:nvPr>
        </p:nvSpPr>
        <p:spPr>
          <a:xfrm>
            <a:off x="1480863" y="2527087"/>
            <a:ext cx="8787743" cy="3638763"/>
          </a:xfrm>
        </p:spPr>
        <p:txBody>
          <a:bodyPr>
            <a:normAutofit/>
          </a:bodyPr>
          <a:lstStyle/>
          <a:p>
            <a:r>
              <a:rPr lang="zh-CN" altLang="en-US" sz="2800" dirty="0"/>
              <a:t>黄栋</a:t>
            </a:r>
            <a:r>
              <a:rPr lang="en-US" altLang="zh-CN" sz="2800" dirty="0"/>
              <a:t>-</a:t>
            </a:r>
            <a:r>
              <a:rPr lang="zh-CN" altLang="en-US" sz="2800" dirty="0"/>
              <a:t>材搜集资料</a:t>
            </a:r>
            <a:r>
              <a:rPr lang="en-US" altLang="zh-CN" sz="2800" dirty="0"/>
              <a:t>——89</a:t>
            </a:r>
            <a:r>
              <a:rPr lang="zh-CN" altLang="en-US" sz="2800" dirty="0"/>
              <a:t>分</a:t>
            </a:r>
            <a:endParaRPr lang="en-US" altLang="zh-CN" sz="2800" dirty="0"/>
          </a:p>
          <a:p>
            <a:r>
              <a:rPr lang="zh-CN" altLang="en-US" sz="2800" dirty="0"/>
              <a:t>冯涛</a:t>
            </a:r>
            <a:r>
              <a:rPr lang="en-US" altLang="zh-CN" sz="2800" dirty="0"/>
              <a:t>-</a:t>
            </a:r>
            <a:r>
              <a:rPr lang="zh-CN" altLang="en-US" sz="2800" dirty="0"/>
              <a:t>提意见</a:t>
            </a:r>
            <a:r>
              <a:rPr lang="en-US" altLang="zh-CN" sz="2800" dirty="0"/>
              <a:t>——85</a:t>
            </a:r>
            <a:r>
              <a:rPr lang="zh-CN" altLang="en-US" sz="2800" dirty="0"/>
              <a:t>分</a:t>
            </a:r>
            <a:endParaRPr lang="en-US" altLang="zh-CN" sz="2800" dirty="0"/>
          </a:p>
          <a:p>
            <a:r>
              <a:rPr lang="zh-CN" altLang="en-US" sz="2800" dirty="0"/>
              <a:t>徐鹏（负责人） </a:t>
            </a:r>
            <a:r>
              <a:rPr lang="en-US" altLang="zh-CN" sz="2800" dirty="0"/>
              <a:t>-ppt</a:t>
            </a:r>
            <a:r>
              <a:rPr lang="zh-CN" altLang="en-US" sz="2800" dirty="0"/>
              <a:t>制作</a:t>
            </a:r>
            <a:r>
              <a:rPr lang="en-US" altLang="zh-CN" sz="2800" dirty="0"/>
              <a:t>——95</a:t>
            </a:r>
            <a:r>
              <a:rPr lang="zh-CN" altLang="en-US" sz="2800" dirty="0"/>
              <a:t>分</a:t>
            </a:r>
            <a:endParaRPr lang="en-US" altLang="zh-CN" sz="2800" dirty="0"/>
          </a:p>
          <a:p>
            <a:r>
              <a:rPr lang="zh-CN" altLang="en-US" sz="2800" dirty="0"/>
              <a:t>陈泓见</a:t>
            </a:r>
            <a:r>
              <a:rPr lang="en-US" altLang="zh-CN" sz="2800" dirty="0"/>
              <a:t>-</a:t>
            </a:r>
            <a:r>
              <a:rPr lang="zh-CN" altLang="en-US" sz="2800" dirty="0"/>
              <a:t>查验</a:t>
            </a:r>
            <a:r>
              <a:rPr lang="en-US" altLang="zh-CN" sz="2800" dirty="0"/>
              <a:t>PPT——86</a:t>
            </a:r>
            <a:r>
              <a:rPr lang="zh-CN" altLang="en-US" sz="2800" dirty="0"/>
              <a:t>分</a:t>
            </a:r>
            <a:endParaRPr lang="en-US" altLang="zh-CN" sz="2800" dirty="0"/>
          </a:p>
          <a:p>
            <a:r>
              <a:rPr lang="zh-CN" altLang="en-US" sz="2800" dirty="0"/>
              <a:t>童威男</a:t>
            </a:r>
            <a:r>
              <a:rPr lang="en-US" altLang="zh-CN" sz="2800" dirty="0"/>
              <a:t>-</a:t>
            </a:r>
            <a:r>
              <a:rPr lang="zh-CN" altLang="en-US" sz="2800" dirty="0"/>
              <a:t>查验</a:t>
            </a:r>
            <a:r>
              <a:rPr lang="en-US" altLang="zh-CN" sz="2800" dirty="0"/>
              <a:t>ppt——87</a:t>
            </a:r>
            <a:r>
              <a:rPr lang="zh-CN" altLang="en-US" sz="2800" dirty="0"/>
              <a:t>分</a:t>
            </a:r>
          </a:p>
          <a:p>
            <a:endParaRPr lang="zh-CN" altLang="en-US" sz="2800" dirty="0"/>
          </a:p>
        </p:txBody>
      </p:sp>
    </p:spTree>
    <p:extLst>
      <p:ext uri="{BB962C8B-B14F-4D97-AF65-F5344CB8AC3E}">
        <p14:creationId xmlns:p14="http://schemas.microsoft.com/office/powerpoint/2010/main" val="19974430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82CAD-895A-43D3-8349-0BA3C86A2196}"/>
              </a:ext>
            </a:extLst>
          </p:cNvPr>
          <p:cNvSpPr>
            <a:spLocks noGrp="1"/>
          </p:cNvSpPr>
          <p:nvPr>
            <p:ph type="title"/>
          </p:nvPr>
        </p:nvSpPr>
        <p:spPr>
          <a:xfrm>
            <a:off x="810000" y="447188"/>
            <a:ext cx="10571998" cy="970450"/>
          </a:xfrm>
        </p:spPr>
        <p:txBody>
          <a:bodyPr/>
          <a:lstStyle/>
          <a:p>
            <a:pPr algn="ctr"/>
            <a:r>
              <a:rPr lang="zh-CN" altLang="en-US" sz="6000" dirty="0"/>
              <a:t>简介</a:t>
            </a:r>
          </a:p>
        </p:txBody>
      </p:sp>
      <p:sp>
        <p:nvSpPr>
          <p:cNvPr id="3" name="内容占位符 2">
            <a:extLst>
              <a:ext uri="{FF2B5EF4-FFF2-40B4-BE49-F238E27FC236}">
                <a16:creationId xmlns:a16="http://schemas.microsoft.com/office/drawing/2014/main" id="{46AF0ABC-912E-4F6F-A3AC-D7B963232466}"/>
              </a:ext>
            </a:extLst>
          </p:cNvPr>
          <p:cNvSpPr>
            <a:spLocks noGrp="1"/>
          </p:cNvSpPr>
          <p:nvPr>
            <p:ph idx="1"/>
          </p:nvPr>
        </p:nvSpPr>
        <p:spPr>
          <a:xfrm>
            <a:off x="829345" y="2647299"/>
            <a:ext cx="10845204" cy="3502490"/>
          </a:xfrm>
        </p:spPr>
        <p:txBody>
          <a:bodyPr/>
          <a:lstStyle/>
          <a:p>
            <a:r>
              <a:rPr lang="zh-CN" altLang="en-US" sz="3200" dirty="0">
                <a:latin typeface="+mn-ea"/>
              </a:rPr>
              <a:t>  产品原型可以概括的说是整个产品面市之前的一个框架设计</a:t>
            </a:r>
            <a:r>
              <a:rPr lang="en-US" altLang="zh-CN" sz="3200" dirty="0">
                <a:latin typeface="+mn-ea"/>
              </a:rPr>
              <a:t>,</a:t>
            </a:r>
            <a:r>
              <a:rPr lang="zh-CN" altLang="en-US" sz="3200" dirty="0">
                <a:latin typeface="+mn-ea"/>
              </a:rPr>
              <a:t>以网站注册作为例子</a:t>
            </a:r>
            <a:r>
              <a:rPr lang="en-US" altLang="zh-CN" sz="3200" dirty="0">
                <a:latin typeface="+mn-ea"/>
              </a:rPr>
              <a:t>,</a:t>
            </a:r>
            <a:r>
              <a:rPr lang="zh-CN" altLang="en-US" sz="3200" dirty="0">
                <a:latin typeface="+mn-ea"/>
              </a:rPr>
              <a:t>整个前期的交互设计流程图之后</a:t>
            </a:r>
            <a:r>
              <a:rPr lang="en-US" altLang="zh-CN" sz="3200" dirty="0">
                <a:latin typeface="+mn-ea"/>
              </a:rPr>
              <a:t>,</a:t>
            </a:r>
            <a:r>
              <a:rPr lang="zh-CN" altLang="en-US" sz="3200" dirty="0">
                <a:latin typeface="+mn-ea"/>
              </a:rPr>
              <a:t>就是原形开发的设计阶段</a:t>
            </a:r>
            <a:r>
              <a:rPr lang="en-US" altLang="zh-CN" sz="3200" dirty="0">
                <a:latin typeface="+mn-ea"/>
              </a:rPr>
              <a:t>,</a:t>
            </a:r>
            <a:r>
              <a:rPr lang="zh-CN" altLang="en-US" sz="3200" dirty="0">
                <a:latin typeface="+mn-ea"/>
              </a:rPr>
              <a:t>简单的来说是将页面的</a:t>
            </a:r>
            <a:r>
              <a:rPr lang="zh-CN" altLang="en-US" sz="3200" b="1" dirty="0">
                <a:solidFill>
                  <a:srgbClr val="FF0000"/>
                </a:solidFill>
                <a:latin typeface="+mn-ea"/>
              </a:rPr>
              <a:t>模块、原素、人机交互的形式</a:t>
            </a:r>
            <a:r>
              <a:rPr lang="zh-CN" altLang="en-US" sz="3200" dirty="0">
                <a:latin typeface="+mn-ea"/>
              </a:rPr>
              <a:t>，利用线框描述的方法，将产品脱离皮肤状态下更加具体跟生动的进行表达</a:t>
            </a:r>
            <a:r>
              <a:rPr lang="en-US" altLang="zh-CN" sz="3200" dirty="0">
                <a:latin typeface="+mn-ea"/>
              </a:rPr>
              <a:t>.</a:t>
            </a:r>
            <a:endParaRPr lang="en-US" altLang="zh-CN" sz="2000" dirty="0">
              <a:latin typeface="+mn-ea"/>
            </a:endParaRPr>
          </a:p>
          <a:p>
            <a:endParaRPr lang="zh-CN" altLang="en-US" b="1" dirty="0"/>
          </a:p>
        </p:txBody>
      </p:sp>
    </p:spTree>
    <p:extLst>
      <p:ext uri="{BB962C8B-B14F-4D97-AF65-F5344CB8AC3E}">
        <p14:creationId xmlns:p14="http://schemas.microsoft.com/office/powerpoint/2010/main" val="339743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82CAD-895A-43D3-8349-0BA3C86A2196}"/>
              </a:ext>
            </a:extLst>
          </p:cNvPr>
          <p:cNvSpPr>
            <a:spLocks noGrp="1"/>
          </p:cNvSpPr>
          <p:nvPr>
            <p:ph type="title"/>
          </p:nvPr>
        </p:nvSpPr>
        <p:spPr>
          <a:xfrm>
            <a:off x="810000" y="447188"/>
            <a:ext cx="10571998" cy="970450"/>
          </a:xfrm>
        </p:spPr>
        <p:txBody>
          <a:bodyPr/>
          <a:lstStyle/>
          <a:p>
            <a:pPr algn="ctr"/>
            <a:r>
              <a:rPr lang="zh-CN" altLang="en-US" sz="6000" dirty="0"/>
              <a:t>对象</a:t>
            </a:r>
          </a:p>
        </p:txBody>
      </p:sp>
      <p:sp>
        <p:nvSpPr>
          <p:cNvPr id="3" name="内容占位符 2">
            <a:extLst>
              <a:ext uri="{FF2B5EF4-FFF2-40B4-BE49-F238E27FC236}">
                <a16:creationId xmlns:a16="http://schemas.microsoft.com/office/drawing/2014/main" id="{46AF0ABC-912E-4F6F-A3AC-D7B963232466}"/>
              </a:ext>
            </a:extLst>
          </p:cNvPr>
          <p:cNvSpPr>
            <a:spLocks noGrp="1"/>
          </p:cNvSpPr>
          <p:nvPr>
            <p:ph idx="1"/>
          </p:nvPr>
        </p:nvSpPr>
        <p:spPr>
          <a:xfrm>
            <a:off x="829345" y="2647299"/>
            <a:ext cx="10845204" cy="3502490"/>
          </a:xfrm>
        </p:spPr>
        <p:txBody>
          <a:bodyPr>
            <a:normAutofit lnSpcReduction="10000"/>
          </a:bodyPr>
          <a:lstStyle/>
          <a:p>
            <a:pPr marL="0" indent="0">
              <a:buNone/>
            </a:pPr>
            <a:r>
              <a:rPr lang="zh-CN" altLang="en-US" sz="3200" dirty="0">
                <a:latin typeface="+mn-ea"/>
              </a:rPr>
              <a:t>下列角色使用用户界面原型：</a:t>
            </a:r>
          </a:p>
          <a:p>
            <a:r>
              <a:rPr lang="zh-CN" altLang="en-US" sz="3200" dirty="0">
                <a:latin typeface="+mn-ea"/>
              </a:rPr>
              <a:t>用户：确认需求，用来了解用户界面，提出建议；</a:t>
            </a:r>
          </a:p>
          <a:p>
            <a:r>
              <a:rPr lang="zh-CN" altLang="en-US" sz="3200" dirty="0">
                <a:latin typeface="+mn-ea"/>
              </a:rPr>
              <a:t>系统分析员：用来了解用户界面如何影响系统分析；</a:t>
            </a:r>
          </a:p>
          <a:p>
            <a:r>
              <a:rPr lang="zh-CN" altLang="en-US" sz="3200" dirty="0">
                <a:latin typeface="+mn-ea"/>
              </a:rPr>
              <a:t>设计员：用来了解用户界面如何施加影响及它对系统“内部”的要求；</a:t>
            </a:r>
          </a:p>
          <a:p>
            <a:r>
              <a:rPr lang="zh-CN" altLang="en-US" sz="3200" dirty="0">
                <a:latin typeface="+mn-ea"/>
              </a:rPr>
              <a:t>类测试人员：用来制定测试计划活动。</a:t>
            </a:r>
            <a:endParaRPr lang="zh-CN" altLang="en-US" b="1" dirty="0"/>
          </a:p>
        </p:txBody>
      </p:sp>
    </p:spTree>
    <p:extLst>
      <p:ext uri="{BB962C8B-B14F-4D97-AF65-F5344CB8AC3E}">
        <p14:creationId xmlns:p14="http://schemas.microsoft.com/office/powerpoint/2010/main" val="348902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A3B09-FC23-43EB-86E2-763B5A3FE7F2}"/>
              </a:ext>
            </a:extLst>
          </p:cNvPr>
          <p:cNvSpPr>
            <a:spLocks noGrp="1"/>
          </p:cNvSpPr>
          <p:nvPr>
            <p:ph type="title"/>
          </p:nvPr>
        </p:nvSpPr>
        <p:spPr>
          <a:xfrm>
            <a:off x="2399866" y="466415"/>
            <a:ext cx="5893840" cy="2652773"/>
          </a:xfrm>
        </p:spPr>
        <p:txBody>
          <a:bodyPr/>
          <a:lstStyle/>
          <a:p>
            <a:pPr lvl="0"/>
            <a:r>
              <a:rPr lang="zh-CN" altLang="en-US" sz="6000" dirty="0" smtClean="0"/>
              <a:t>原型</a:t>
            </a:r>
            <a:endParaRPr lang="en-US" altLang="zh-CN" sz="6000" dirty="0"/>
          </a:p>
        </p:txBody>
      </p:sp>
      <p:sp>
        <p:nvSpPr>
          <p:cNvPr id="4" name="文本占位符 3">
            <a:extLst>
              <a:ext uri="{FF2B5EF4-FFF2-40B4-BE49-F238E27FC236}">
                <a16:creationId xmlns:a16="http://schemas.microsoft.com/office/drawing/2014/main" id="{0459766A-BD2B-4253-8362-B1900B7F0FF8}"/>
              </a:ext>
            </a:extLst>
          </p:cNvPr>
          <p:cNvSpPr>
            <a:spLocks noGrp="1"/>
          </p:cNvSpPr>
          <p:nvPr>
            <p:ph type="body" sz="quarter" idx="16"/>
          </p:nvPr>
        </p:nvSpPr>
        <p:spPr>
          <a:xfrm>
            <a:off x="7276062" y="1081455"/>
            <a:ext cx="4573816" cy="4075465"/>
          </a:xfrm>
        </p:spPr>
        <p:txBody>
          <a:bodyPr>
            <a:normAutofit/>
          </a:bodyPr>
          <a:lstStyle/>
          <a:p>
            <a:pPr marL="285750" indent="-285750">
              <a:buFont typeface="Wingdings" panose="05000000000000000000" pitchFamily="2" charset="2"/>
              <a:buChar char="l"/>
            </a:pPr>
            <a:r>
              <a:rPr lang="zh-CN" altLang="en-US" sz="3600" dirty="0"/>
              <a:t>纸上</a:t>
            </a:r>
            <a:r>
              <a:rPr lang="zh-CN" altLang="en-US" sz="3600" dirty="0" smtClean="0"/>
              <a:t>原型</a:t>
            </a:r>
            <a:endParaRPr lang="en-US" altLang="zh-CN" sz="3600" dirty="0" smtClean="0"/>
          </a:p>
          <a:p>
            <a:endParaRPr lang="en-US" altLang="zh-CN" sz="3600" dirty="0"/>
          </a:p>
          <a:p>
            <a:pPr marL="285750" indent="-285750">
              <a:buFont typeface="Wingdings" panose="05000000000000000000" pitchFamily="2" charset="2"/>
              <a:buChar char="l"/>
            </a:pPr>
            <a:r>
              <a:rPr lang="zh-CN" altLang="en-US" sz="3600" dirty="0" smtClean="0"/>
              <a:t>线框图</a:t>
            </a:r>
            <a:endParaRPr lang="en-US" altLang="zh-CN" sz="3600" dirty="0" smtClean="0"/>
          </a:p>
          <a:p>
            <a:pPr marL="285750" indent="-285750">
              <a:buFont typeface="Wingdings" panose="05000000000000000000" pitchFamily="2" charset="2"/>
              <a:buChar char="l"/>
            </a:pPr>
            <a:endParaRPr lang="en-US" altLang="zh-CN" sz="3600" dirty="0"/>
          </a:p>
          <a:p>
            <a:pPr marL="285750" indent="-285750">
              <a:buFont typeface="Wingdings" panose="05000000000000000000" pitchFamily="2" charset="2"/>
              <a:buChar char="l"/>
            </a:pPr>
            <a:r>
              <a:rPr lang="zh-CN" altLang="en-US" sz="3600" dirty="0" smtClean="0"/>
              <a:t>电子原型</a:t>
            </a:r>
            <a:endParaRPr lang="en-US" altLang="zh-CN" sz="3600" dirty="0" smtClean="0"/>
          </a:p>
        </p:txBody>
      </p:sp>
      <p:cxnSp>
        <p:nvCxnSpPr>
          <p:cNvPr id="7" name="直接连接符 6"/>
          <p:cNvCxnSpPr/>
          <p:nvPr/>
        </p:nvCxnSpPr>
        <p:spPr>
          <a:xfrm flipV="1">
            <a:off x="9357360" y="2336800"/>
            <a:ext cx="1625600" cy="528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9692640" y="4277360"/>
            <a:ext cx="1158240" cy="8128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1094720" y="1598136"/>
            <a:ext cx="406400" cy="1477328"/>
          </a:xfrm>
          <a:prstGeom prst="rect">
            <a:avLst/>
          </a:prstGeom>
          <a:noFill/>
        </p:spPr>
        <p:txBody>
          <a:bodyPr wrap="square" rtlCol="0">
            <a:spAutoFit/>
          </a:bodyPr>
          <a:lstStyle/>
          <a:p>
            <a:r>
              <a:rPr lang="zh-CN" altLang="en-US" dirty="0" smtClean="0"/>
              <a:t>低精度原型</a:t>
            </a:r>
            <a:endParaRPr lang="zh-CN" altLang="en-US" dirty="0"/>
          </a:p>
        </p:txBody>
      </p:sp>
      <p:sp>
        <p:nvSpPr>
          <p:cNvPr id="12" name="文本框 11"/>
          <p:cNvSpPr txBox="1"/>
          <p:nvPr/>
        </p:nvSpPr>
        <p:spPr>
          <a:xfrm>
            <a:off x="10943979" y="3619976"/>
            <a:ext cx="406400" cy="1477328"/>
          </a:xfrm>
          <a:prstGeom prst="rect">
            <a:avLst/>
          </a:prstGeom>
          <a:noFill/>
        </p:spPr>
        <p:txBody>
          <a:bodyPr wrap="square" rtlCol="0">
            <a:spAutoFit/>
          </a:bodyPr>
          <a:lstStyle/>
          <a:p>
            <a:r>
              <a:rPr lang="zh-CN" altLang="en-US" dirty="0" smtClean="0"/>
              <a:t>高精度原型</a:t>
            </a:r>
            <a:endParaRPr lang="zh-CN" altLang="en-US" dirty="0"/>
          </a:p>
        </p:txBody>
      </p:sp>
    </p:spTree>
    <p:extLst>
      <p:ext uri="{BB962C8B-B14F-4D97-AF65-F5344CB8AC3E}">
        <p14:creationId xmlns:p14="http://schemas.microsoft.com/office/powerpoint/2010/main" val="305440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7" dur="500"/>
                                        <p:tgtEl>
                                          <p:spTgt spid="4">
                                            <p:txEl>
                                              <p:pRg st="4" end="4"/>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par>
                                <p:cTn id="21" presetID="14" presetClass="entr" presetSubtype="1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randombar(horizontal)">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纸上原型</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4130" y="2565559"/>
            <a:ext cx="3724910" cy="2893013"/>
          </a:xfrm>
        </p:spPr>
      </p:pic>
      <p:sp>
        <p:nvSpPr>
          <p:cNvPr id="5" name="文本框 4"/>
          <p:cNvSpPr txBox="1"/>
          <p:nvPr/>
        </p:nvSpPr>
        <p:spPr>
          <a:xfrm>
            <a:off x="5872479" y="3124358"/>
            <a:ext cx="5689601" cy="1477328"/>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smtClean="0"/>
              <a:t>简介：设计师画出可能的界面的草图，不考虑控件</a:t>
            </a:r>
            <a:r>
              <a:rPr lang="en-US" altLang="zh-CN" dirty="0" smtClean="0"/>
              <a:t>			</a:t>
            </a:r>
            <a:r>
              <a:rPr lang="zh-CN" altLang="en-US" dirty="0" smtClean="0"/>
              <a:t>具体位置等细节</a:t>
            </a:r>
            <a:endParaRPr lang="en-US" altLang="zh-CN" dirty="0" smtClean="0"/>
          </a:p>
          <a:p>
            <a:pPr marL="285750" indent="-285750">
              <a:buFont typeface="Wingdings" panose="05000000000000000000" pitchFamily="2" charset="2"/>
              <a:buChar char="l"/>
            </a:pPr>
            <a:endParaRPr lang="en-US" altLang="zh-CN" dirty="0" smtClean="0"/>
          </a:p>
          <a:p>
            <a:pPr marL="285750" indent="-285750">
              <a:buFont typeface="Wingdings" panose="05000000000000000000" pitchFamily="2" charset="2"/>
              <a:buChar char="l"/>
            </a:pPr>
            <a:r>
              <a:rPr lang="zh-CN" altLang="en-US" dirty="0" smtClean="0"/>
              <a:t>优点：可以进行大幅修改，促成快速迭代，提炼最</a:t>
            </a:r>
            <a:r>
              <a:rPr lang="en-US" altLang="zh-CN" dirty="0" smtClean="0"/>
              <a:t>			</a:t>
            </a:r>
            <a:r>
              <a:rPr lang="zh-CN" altLang="en-US" dirty="0" smtClean="0"/>
              <a:t>基本的需求，以进行后面的任务。</a:t>
            </a:r>
            <a:endParaRPr lang="en-US" altLang="zh-CN" dirty="0" smtClean="0"/>
          </a:p>
        </p:txBody>
      </p:sp>
    </p:spTree>
    <p:extLst>
      <p:ext uri="{BB962C8B-B14F-4D97-AF65-F5344CB8AC3E}">
        <p14:creationId xmlns:p14="http://schemas.microsoft.com/office/powerpoint/2010/main" val="391990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线框图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1600" y="2327116"/>
            <a:ext cx="5286000" cy="4056698"/>
          </a:xfrm>
        </p:spPr>
      </p:pic>
      <p:sp>
        <p:nvSpPr>
          <p:cNvPr id="5" name="文本框 4"/>
          <p:cNvSpPr txBox="1"/>
          <p:nvPr/>
        </p:nvSpPr>
        <p:spPr>
          <a:xfrm>
            <a:off x="6979920" y="3637280"/>
            <a:ext cx="4612640" cy="1477328"/>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smtClean="0"/>
              <a:t>简介</a:t>
            </a:r>
            <a:r>
              <a:rPr lang="zh-CN" altLang="en-US" dirty="0" smtClean="0"/>
              <a:t>：具有整体界面，界面</a:t>
            </a:r>
            <a:r>
              <a:rPr lang="zh-CN" altLang="en-US" dirty="0" smtClean="0"/>
              <a:t>更干净，控件</a:t>
            </a:r>
            <a:r>
              <a:rPr lang="en-US" altLang="zh-CN" dirty="0" smtClean="0"/>
              <a:t>		</a:t>
            </a:r>
            <a:r>
              <a:rPr lang="zh-CN" altLang="en-US" dirty="0" smtClean="0"/>
              <a:t>位置固定。</a:t>
            </a:r>
            <a:endParaRPr lang="en-US" altLang="zh-CN" dirty="0" smtClean="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smtClean="0"/>
              <a:t>优点：只用考虑</a:t>
            </a:r>
            <a:r>
              <a:rPr lang="en-US" altLang="zh-CN" dirty="0" smtClean="0"/>
              <a:t>UI</a:t>
            </a:r>
            <a:r>
              <a:rPr lang="zh-CN" altLang="en-US" dirty="0" smtClean="0"/>
              <a:t>控件，易于修改，不用</a:t>
            </a:r>
            <a:r>
              <a:rPr lang="en-US" altLang="zh-CN" dirty="0" smtClean="0"/>
              <a:t>		</a:t>
            </a:r>
            <a:r>
              <a:rPr lang="zh-CN" altLang="en-US" dirty="0" smtClean="0"/>
              <a:t>考虑控件的效果</a:t>
            </a:r>
            <a:endParaRPr lang="zh-CN" altLang="en-US" dirty="0"/>
          </a:p>
        </p:txBody>
      </p:sp>
    </p:spTree>
    <p:extLst>
      <p:ext uri="{BB962C8B-B14F-4D97-AF65-F5344CB8AC3E}">
        <p14:creationId xmlns:p14="http://schemas.microsoft.com/office/powerpoint/2010/main" val="122340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电子原型</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33904" y="109220"/>
            <a:ext cx="4661856" cy="6484620"/>
          </a:xfrm>
        </p:spPr>
      </p:pic>
      <p:sp>
        <p:nvSpPr>
          <p:cNvPr id="5" name="文本框 4"/>
          <p:cNvSpPr txBox="1"/>
          <p:nvPr/>
        </p:nvSpPr>
        <p:spPr>
          <a:xfrm>
            <a:off x="731520" y="3351530"/>
            <a:ext cx="5994400" cy="1200329"/>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smtClean="0"/>
              <a:t>简介：考虑到颜色、控件位置、交互方式等具体细节，</a:t>
            </a:r>
            <a:r>
              <a:rPr lang="en-US" altLang="zh-CN" dirty="0" smtClean="0"/>
              <a:t>			</a:t>
            </a:r>
            <a:r>
              <a:rPr lang="zh-CN" altLang="en-US" dirty="0" smtClean="0"/>
              <a:t>但不具体实现功能</a:t>
            </a:r>
            <a:endParaRPr lang="en-US" altLang="zh-CN" dirty="0" smtClean="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smtClean="0"/>
              <a:t>优点：更接近成品，让用户确认</a:t>
            </a:r>
            <a:endParaRPr lang="zh-CN" altLang="en-US" dirty="0"/>
          </a:p>
        </p:txBody>
      </p:sp>
    </p:spTree>
    <p:extLst>
      <p:ext uri="{BB962C8B-B14F-4D97-AF65-F5344CB8AC3E}">
        <p14:creationId xmlns:p14="http://schemas.microsoft.com/office/powerpoint/2010/main" val="17244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TM03457503[[fn=引用]]</Template>
  <TotalTime>2117</TotalTime>
  <Words>1316</Words>
  <Application>Microsoft Office PowerPoint</Application>
  <PresentationFormat>宽屏</PresentationFormat>
  <Paragraphs>177</Paragraphs>
  <Slides>35</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等线</vt:lpstr>
      <vt:lpstr>宋体</vt:lpstr>
      <vt:lpstr>Arial</vt:lpstr>
      <vt:lpstr>Century Gothic</vt:lpstr>
      <vt:lpstr>Wingdings</vt:lpstr>
      <vt:lpstr>Wingdings 2</vt:lpstr>
      <vt:lpstr>引用</vt:lpstr>
      <vt:lpstr>界面原型介绍</vt:lpstr>
      <vt:lpstr>目录</vt:lpstr>
      <vt:lpstr>简介</vt:lpstr>
      <vt:lpstr>简介</vt:lpstr>
      <vt:lpstr>对象</vt:lpstr>
      <vt:lpstr>原型</vt:lpstr>
      <vt:lpstr>纸上原型</vt:lpstr>
      <vt:lpstr>线框图</vt:lpstr>
      <vt:lpstr>电子原型</vt:lpstr>
      <vt:lpstr>时机</vt:lpstr>
      <vt:lpstr>时机</vt:lpstr>
      <vt:lpstr>问题1</vt:lpstr>
      <vt:lpstr>基于快速原型的开发过程</vt:lpstr>
      <vt:lpstr>PowerPoint 演示文稿</vt:lpstr>
      <vt:lpstr>PowerPoint 演示文稿</vt:lpstr>
      <vt:lpstr>图示</vt:lpstr>
      <vt:lpstr>工具：Axure RP</vt:lpstr>
      <vt:lpstr>工具：Axure RP</vt:lpstr>
      <vt:lpstr>界面</vt:lpstr>
      <vt:lpstr>问题2：</vt:lpstr>
      <vt:lpstr>Axure RP和一般画原型图工具的不同，Axure RP不止可以画出一张张线框图，让你去想像接到触发指令后的反馈结果，更是可以直接做出这些交互反馈结果，让你直观体验与感受到这种结果是否是你的目标所需。 </vt:lpstr>
      <vt:lpstr>UI设计原则</vt:lpstr>
      <vt:lpstr>基本原则</vt:lpstr>
      <vt:lpstr>原型界面与交互</vt:lpstr>
      <vt:lpstr>原型界面与交互</vt:lpstr>
      <vt:lpstr>交互过程和体验</vt:lpstr>
      <vt:lpstr>交互过程</vt:lpstr>
      <vt:lpstr>交互过程三要素</vt:lpstr>
      <vt:lpstr>1.响应</vt:lpstr>
      <vt:lpstr>2.过渡过程或转场效果</vt:lpstr>
      <vt:lpstr>3.移位</vt:lpstr>
      <vt:lpstr>交互设计总结</vt:lpstr>
      <vt:lpstr>问题3：</vt:lpstr>
      <vt:lpstr>参考资料</vt:lpstr>
      <vt:lpstr>小组成员分工与评价</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UML概述</dc:title>
  <dc:creator>zlzlzl</dc:creator>
  <cp:lastModifiedBy>xupeng8</cp:lastModifiedBy>
  <cp:revision>222</cp:revision>
  <dcterms:created xsi:type="dcterms:W3CDTF">2017-10-04T02:32:28Z</dcterms:created>
  <dcterms:modified xsi:type="dcterms:W3CDTF">2017-11-22T04:05:07Z</dcterms:modified>
</cp:coreProperties>
</file>