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300" r:id="rId4"/>
    <p:sldId id="301" r:id="rId5"/>
    <p:sldId id="302" r:id="rId6"/>
    <p:sldId id="303" r:id="rId7"/>
    <p:sldId id="306" r:id="rId8"/>
    <p:sldId id="304" r:id="rId9"/>
    <p:sldId id="259" r:id="rId10"/>
    <p:sldId id="305" r:id="rId11"/>
    <p:sldId id="279" r:id="rId12"/>
    <p:sldId id="314" r:id="rId13"/>
    <p:sldId id="307" r:id="rId14"/>
    <p:sldId id="281" r:id="rId15"/>
    <p:sldId id="309" r:id="rId16"/>
    <p:sldId id="310" r:id="rId17"/>
    <p:sldId id="312" r:id="rId18"/>
    <p:sldId id="313" r:id="rId19"/>
    <p:sldId id="316" r:id="rId20"/>
    <p:sldId id="271" r:id="rId21"/>
    <p:sldId id="31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220" autoAdjust="0"/>
  </p:normalViewPr>
  <p:slideViewPr>
    <p:cSldViewPr snapToGrid="0">
      <p:cViewPr varScale="1">
        <p:scale>
          <a:sx n="73" d="100"/>
          <a:sy n="73" d="100"/>
        </p:scale>
        <p:origin x="1027"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44293-A1DE-4EC5-9A38-FAB9B9B4968C}" type="doc">
      <dgm:prSet loTypeId="urn:microsoft.com/office/officeart/2008/layout/LinedList" loCatId="Inbox" qsTypeId="urn:microsoft.com/office/officeart/2005/8/quickstyle/simple4" qsCatId="simple" csTypeId="urn:microsoft.com/office/officeart/2005/8/colors/accent1_2" csCatId="accent1" phldr="1"/>
      <dgm:spPr/>
      <dgm:t>
        <a:bodyPr/>
        <a:lstStyle/>
        <a:p>
          <a:endParaRPr lang="en-US"/>
        </a:p>
      </dgm:t>
    </dgm:pt>
    <dgm:pt modelId="{CBCE7A0C-1162-4DD8-8348-0E467EC325E0}">
      <dgm:prSet/>
      <dgm:spPr/>
      <dgm:t>
        <a:bodyPr/>
        <a:lstStyle/>
        <a:p>
          <a:r>
            <a:rPr lang="en-US" altLang="zh-CN" dirty="0"/>
            <a:t>3</a:t>
          </a:r>
          <a:r>
            <a:rPr lang="zh-CN" dirty="0"/>
            <a:t>．</a:t>
          </a:r>
          <a:r>
            <a:rPr lang="zh-CN" altLang="en-US" dirty="0"/>
            <a:t>原型</a:t>
          </a:r>
          <a:endParaRPr lang="en-US" dirty="0"/>
        </a:p>
      </dgm:t>
    </dgm:pt>
    <dgm:pt modelId="{041D4F31-93BC-4168-A092-8AACF0FAE0A1}" type="parTrans" cxnId="{97F1CCC4-1B19-4070-8C49-D818B7D503A3}">
      <dgm:prSet/>
      <dgm:spPr/>
      <dgm:t>
        <a:bodyPr/>
        <a:lstStyle/>
        <a:p>
          <a:endParaRPr lang="en-US"/>
        </a:p>
      </dgm:t>
    </dgm:pt>
    <dgm:pt modelId="{932E490C-516F-4D6F-9F44-B7FE8A9CCDAD}" type="sibTrans" cxnId="{97F1CCC4-1B19-4070-8C49-D818B7D503A3}">
      <dgm:prSet/>
      <dgm:spPr/>
      <dgm:t>
        <a:bodyPr/>
        <a:lstStyle/>
        <a:p>
          <a:endParaRPr lang="en-US"/>
        </a:p>
      </dgm:t>
    </dgm:pt>
    <dgm:pt modelId="{390B9C77-7995-4357-AF04-9565041C9BF1}">
      <dgm:prSet/>
      <dgm:spPr/>
      <dgm:t>
        <a:bodyPr/>
        <a:lstStyle/>
        <a:p>
          <a:r>
            <a:rPr lang="en-US" altLang="zh-CN" dirty="0"/>
            <a:t>4</a:t>
          </a:r>
          <a:r>
            <a:rPr lang="zh-CN" dirty="0"/>
            <a:t>．</a:t>
          </a:r>
          <a:r>
            <a:rPr lang="zh-CN" altLang="en-US" dirty="0"/>
            <a:t>时机</a:t>
          </a:r>
          <a:endParaRPr lang="en-US" dirty="0"/>
        </a:p>
      </dgm:t>
    </dgm:pt>
    <dgm:pt modelId="{EE403F8B-8568-4987-80D7-7FB2D18D7D16}" type="parTrans" cxnId="{25EC110C-6EF6-4C65-80E0-1871BBCC94F3}">
      <dgm:prSet/>
      <dgm:spPr/>
      <dgm:t>
        <a:bodyPr/>
        <a:lstStyle/>
        <a:p>
          <a:endParaRPr lang="en-US"/>
        </a:p>
      </dgm:t>
    </dgm:pt>
    <dgm:pt modelId="{290EC355-F468-41D9-90C5-D907CF21D967}" type="sibTrans" cxnId="{25EC110C-6EF6-4C65-80E0-1871BBCC94F3}">
      <dgm:prSet/>
      <dgm:spPr/>
      <dgm:t>
        <a:bodyPr/>
        <a:lstStyle/>
        <a:p>
          <a:endParaRPr lang="en-US"/>
        </a:p>
      </dgm:t>
    </dgm:pt>
    <dgm:pt modelId="{141B5341-4F8F-4B74-854E-A5FBA43D6D1E}">
      <dgm:prSet/>
      <dgm:spPr/>
      <dgm:t>
        <a:bodyPr/>
        <a:lstStyle/>
        <a:p>
          <a:r>
            <a:rPr lang="en-US" altLang="zh-CN" dirty="0"/>
            <a:t>5</a:t>
          </a:r>
          <a:r>
            <a:rPr lang="zh-CN" dirty="0"/>
            <a:t>．</a:t>
          </a:r>
          <a:r>
            <a:rPr lang="zh-CN" altLang="en-US" dirty="0"/>
            <a:t>工具：</a:t>
          </a:r>
          <a:r>
            <a:rPr lang="en-US" altLang="zh-CN" dirty="0" err="1"/>
            <a:t>Axure</a:t>
          </a:r>
          <a:r>
            <a:rPr lang="en-US" altLang="zh-CN" dirty="0"/>
            <a:t> RP8</a:t>
          </a:r>
          <a:endParaRPr lang="en-US" dirty="0"/>
        </a:p>
      </dgm:t>
    </dgm:pt>
    <dgm:pt modelId="{856EFA81-5ECF-4D6F-A8FF-5EA95BCEAF47}" type="parTrans" cxnId="{D51ECB21-5218-49D4-980D-D86570A78CC9}">
      <dgm:prSet/>
      <dgm:spPr/>
      <dgm:t>
        <a:bodyPr/>
        <a:lstStyle/>
        <a:p>
          <a:endParaRPr lang="en-US"/>
        </a:p>
      </dgm:t>
    </dgm:pt>
    <dgm:pt modelId="{7A5DD433-F8FE-43BF-B663-090CAB808284}" type="sibTrans" cxnId="{D51ECB21-5218-49D4-980D-D86570A78CC9}">
      <dgm:prSet/>
      <dgm:spPr/>
      <dgm:t>
        <a:bodyPr/>
        <a:lstStyle/>
        <a:p>
          <a:endParaRPr lang="en-US"/>
        </a:p>
      </dgm:t>
    </dgm:pt>
    <dgm:pt modelId="{CCBF378A-153E-4EE5-8F0A-8A5FB34A66CF}">
      <dgm:prSet/>
      <dgm:spPr/>
      <dgm:t>
        <a:bodyPr/>
        <a:lstStyle/>
        <a:p>
          <a:r>
            <a:rPr lang="en-US" altLang="zh-CN" dirty="0"/>
            <a:t>6</a:t>
          </a:r>
          <a:r>
            <a:rPr lang="zh-CN" dirty="0"/>
            <a:t>．</a:t>
          </a:r>
          <a:r>
            <a:rPr lang="zh-CN" altLang="en-US" dirty="0"/>
            <a:t>原型界面与交互</a:t>
          </a:r>
          <a:endParaRPr lang="en-US" dirty="0"/>
        </a:p>
      </dgm:t>
    </dgm:pt>
    <dgm:pt modelId="{CFEDB66F-5D05-479D-9B96-995EF1DCE1BF}" type="parTrans" cxnId="{FE4AB9E9-E8CD-45A8-A66A-2B24B34DB8B8}">
      <dgm:prSet/>
      <dgm:spPr/>
      <dgm:t>
        <a:bodyPr/>
        <a:lstStyle/>
        <a:p>
          <a:endParaRPr lang="en-US"/>
        </a:p>
      </dgm:t>
    </dgm:pt>
    <dgm:pt modelId="{B2BFBAE4-F714-46AB-8531-6F5C54896404}" type="sibTrans" cxnId="{FE4AB9E9-E8CD-45A8-A66A-2B24B34DB8B8}">
      <dgm:prSet/>
      <dgm:spPr/>
      <dgm:t>
        <a:bodyPr/>
        <a:lstStyle/>
        <a:p>
          <a:endParaRPr lang="en-US"/>
        </a:p>
      </dgm:t>
    </dgm:pt>
    <dgm:pt modelId="{DC329E2D-99D5-4712-80C4-E56DE34ADE60}">
      <dgm:prSet/>
      <dgm:spPr/>
      <dgm:t>
        <a:bodyPr/>
        <a:lstStyle/>
        <a:p>
          <a:r>
            <a:rPr lang="en-US" altLang="zh-CN" dirty="0"/>
            <a:t>7</a:t>
          </a:r>
          <a:r>
            <a:rPr lang="zh-CN" dirty="0"/>
            <a:t>．</a:t>
          </a:r>
          <a:r>
            <a:rPr lang="zh-CN" altLang="en-US" dirty="0"/>
            <a:t>交互过程</a:t>
          </a:r>
          <a:r>
            <a:rPr lang="zh-CN" altLang="en-US"/>
            <a:t>三要素</a:t>
          </a:r>
          <a:endParaRPr lang="en-US" dirty="0"/>
        </a:p>
      </dgm:t>
    </dgm:pt>
    <dgm:pt modelId="{172F1330-ECEA-4AAE-A8A5-2AD1BB8F7FCC}" type="parTrans" cxnId="{9D1D5B72-D290-471A-8897-4FC88C2E5D23}">
      <dgm:prSet/>
      <dgm:spPr/>
      <dgm:t>
        <a:bodyPr/>
        <a:lstStyle/>
        <a:p>
          <a:endParaRPr lang="en-US"/>
        </a:p>
      </dgm:t>
    </dgm:pt>
    <dgm:pt modelId="{6037AFAA-A079-4470-8AF5-855447CE326F}" type="sibTrans" cxnId="{9D1D5B72-D290-471A-8897-4FC88C2E5D23}">
      <dgm:prSet/>
      <dgm:spPr/>
      <dgm:t>
        <a:bodyPr/>
        <a:lstStyle/>
        <a:p>
          <a:endParaRPr lang="en-US"/>
        </a:p>
      </dgm:t>
    </dgm:pt>
    <dgm:pt modelId="{F4D98294-6926-4BC8-9678-4AE0179FD98D}">
      <dgm:prSet/>
      <dgm:spPr/>
      <dgm:t>
        <a:bodyPr/>
        <a:lstStyle/>
        <a:p>
          <a:r>
            <a:rPr lang="en-US" altLang="zh-CN" dirty="0"/>
            <a:t>1</a:t>
          </a:r>
          <a:r>
            <a:rPr lang="zh-CN" dirty="0"/>
            <a:t>．</a:t>
          </a:r>
          <a:r>
            <a:rPr lang="zh-CN" altLang="en-US" dirty="0"/>
            <a:t>简介</a:t>
          </a:r>
          <a:endParaRPr lang="en-US" dirty="0"/>
        </a:p>
      </dgm:t>
    </dgm:pt>
    <dgm:pt modelId="{A14163C1-0CF1-4D38-B620-EB744E35794C}" type="parTrans" cxnId="{FC96EF33-F0CD-420E-9A7B-30F9B6896026}">
      <dgm:prSet/>
      <dgm:spPr/>
      <dgm:t>
        <a:bodyPr/>
        <a:lstStyle/>
        <a:p>
          <a:endParaRPr lang="zh-CN" altLang="en-US"/>
        </a:p>
      </dgm:t>
    </dgm:pt>
    <dgm:pt modelId="{3796F5A7-8CBE-40D5-9D1D-9C0979F64A9C}" type="sibTrans" cxnId="{FC96EF33-F0CD-420E-9A7B-30F9B6896026}">
      <dgm:prSet/>
      <dgm:spPr/>
      <dgm:t>
        <a:bodyPr/>
        <a:lstStyle/>
        <a:p>
          <a:endParaRPr lang="zh-CN" altLang="en-US"/>
        </a:p>
      </dgm:t>
    </dgm:pt>
    <dgm:pt modelId="{F26DE089-A9FD-4546-96AF-71432FD40C75}">
      <dgm:prSet/>
      <dgm:spPr/>
      <dgm:t>
        <a:bodyPr/>
        <a:lstStyle/>
        <a:p>
          <a:r>
            <a:rPr lang="en-US" altLang="zh-CN" dirty="0"/>
            <a:t>2</a:t>
          </a:r>
          <a:r>
            <a:rPr lang="zh-CN" dirty="0"/>
            <a:t>．</a:t>
          </a:r>
          <a:r>
            <a:rPr lang="zh-CN" altLang="en-US" dirty="0"/>
            <a:t>对象</a:t>
          </a:r>
          <a:endParaRPr lang="en-US" dirty="0"/>
        </a:p>
      </dgm:t>
    </dgm:pt>
    <dgm:pt modelId="{1A63B470-973A-4426-A553-6A92D4588D20}" type="parTrans" cxnId="{6F74CE48-579E-431D-9583-58A5F2ED3C85}">
      <dgm:prSet/>
      <dgm:spPr/>
      <dgm:t>
        <a:bodyPr/>
        <a:lstStyle/>
        <a:p>
          <a:endParaRPr lang="zh-CN" altLang="en-US"/>
        </a:p>
      </dgm:t>
    </dgm:pt>
    <dgm:pt modelId="{F05992B1-9FD4-41E0-8709-1F3CDB8109B3}" type="sibTrans" cxnId="{6F74CE48-579E-431D-9583-58A5F2ED3C85}">
      <dgm:prSet/>
      <dgm:spPr/>
      <dgm:t>
        <a:bodyPr/>
        <a:lstStyle/>
        <a:p>
          <a:endParaRPr lang="zh-CN" altLang="en-US"/>
        </a:p>
      </dgm:t>
    </dgm:pt>
    <dgm:pt modelId="{16C4A9B8-6EFE-4EE6-A024-B6B528189985}" type="pres">
      <dgm:prSet presAssocID="{61344293-A1DE-4EC5-9A38-FAB9B9B4968C}" presName="vert0" presStyleCnt="0">
        <dgm:presLayoutVars>
          <dgm:dir/>
          <dgm:animOne val="branch"/>
          <dgm:animLvl val="lvl"/>
        </dgm:presLayoutVars>
      </dgm:prSet>
      <dgm:spPr/>
    </dgm:pt>
    <dgm:pt modelId="{DF0B91BF-B4CA-4353-8D74-953111AFF567}" type="pres">
      <dgm:prSet presAssocID="{F4D98294-6926-4BC8-9678-4AE0179FD98D}" presName="thickLine" presStyleLbl="alignNode1" presStyleIdx="0" presStyleCnt="7"/>
      <dgm:spPr/>
    </dgm:pt>
    <dgm:pt modelId="{A98FBA0E-0CB2-4998-B8F8-C375C5C16B25}" type="pres">
      <dgm:prSet presAssocID="{F4D98294-6926-4BC8-9678-4AE0179FD98D}" presName="horz1" presStyleCnt="0"/>
      <dgm:spPr/>
    </dgm:pt>
    <dgm:pt modelId="{BB3D9FB9-476E-49C0-B80D-9BE2F7650722}" type="pres">
      <dgm:prSet presAssocID="{F4D98294-6926-4BC8-9678-4AE0179FD98D}" presName="tx1" presStyleLbl="revTx" presStyleIdx="0" presStyleCnt="7"/>
      <dgm:spPr/>
    </dgm:pt>
    <dgm:pt modelId="{D99806E3-20C1-4E7F-8374-0210A0C1A8AE}" type="pres">
      <dgm:prSet presAssocID="{F4D98294-6926-4BC8-9678-4AE0179FD98D}" presName="vert1" presStyleCnt="0"/>
      <dgm:spPr/>
    </dgm:pt>
    <dgm:pt modelId="{95001912-062E-4B5A-8EC6-8187415768D3}" type="pres">
      <dgm:prSet presAssocID="{F26DE089-A9FD-4546-96AF-71432FD40C75}" presName="thickLine" presStyleLbl="alignNode1" presStyleIdx="1" presStyleCnt="7"/>
      <dgm:spPr/>
    </dgm:pt>
    <dgm:pt modelId="{B3003E84-12F6-4FAE-BACB-0A89DBED0137}" type="pres">
      <dgm:prSet presAssocID="{F26DE089-A9FD-4546-96AF-71432FD40C75}" presName="horz1" presStyleCnt="0"/>
      <dgm:spPr/>
    </dgm:pt>
    <dgm:pt modelId="{4115A148-7C9F-4251-95F8-2A051B52D5AC}" type="pres">
      <dgm:prSet presAssocID="{F26DE089-A9FD-4546-96AF-71432FD40C75}" presName="tx1" presStyleLbl="revTx" presStyleIdx="1" presStyleCnt="7"/>
      <dgm:spPr/>
    </dgm:pt>
    <dgm:pt modelId="{394814FA-CDAF-4CC8-8109-62E7A5FA331D}" type="pres">
      <dgm:prSet presAssocID="{F26DE089-A9FD-4546-96AF-71432FD40C75}" presName="vert1" presStyleCnt="0"/>
      <dgm:spPr/>
    </dgm:pt>
    <dgm:pt modelId="{1D5B3A02-00A6-473F-B5E2-9397402134CE}" type="pres">
      <dgm:prSet presAssocID="{CBCE7A0C-1162-4DD8-8348-0E467EC325E0}" presName="thickLine" presStyleLbl="alignNode1" presStyleIdx="2" presStyleCnt="7"/>
      <dgm:spPr/>
    </dgm:pt>
    <dgm:pt modelId="{CC891E2F-B6BA-495F-9368-4A8F307D8BC8}" type="pres">
      <dgm:prSet presAssocID="{CBCE7A0C-1162-4DD8-8348-0E467EC325E0}" presName="horz1" presStyleCnt="0"/>
      <dgm:spPr/>
    </dgm:pt>
    <dgm:pt modelId="{CF187C55-D274-4C80-A81A-7C74892EF144}" type="pres">
      <dgm:prSet presAssocID="{CBCE7A0C-1162-4DD8-8348-0E467EC325E0}" presName="tx1" presStyleLbl="revTx" presStyleIdx="2" presStyleCnt="7"/>
      <dgm:spPr/>
    </dgm:pt>
    <dgm:pt modelId="{6B0C92B1-B619-46DC-9D61-064133EACD45}" type="pres">
      <dgm:prSet presAssocID="{CBCE7A0C-1162-4DD8-8348-0E467EC325E0}" presName="vert1" presStyleCnt="0"/>
      <dgm:spPr/>
    </dgm:pt>
    <dgm:pt modelId="{165A2E05-853A-4796-A4F7-9A222BA428E6}" type="pres">
      <dgm:prSet presAssocID="{390B9C77-7995-4357-AF04-9565041C9BF1}" presName="thickLine" presStyleLbl="alignNode1" presStyleIdx="3" presStyleCnt="7"/>
      <dgm:spPr/>
    </dgm:pt>
    <dgm:pt modelId="{F851A241-F911-4F81-BFE1-7EF44193B511}" type="pres">
      <dgm:prSet presAssocID="{390B9C77-7995-4357-AF04-9565041C9BF1}" presName="horz1" presStyleCnt="0"/>
      <dgm:spPr/>
    </dgm:pt>
    <dgm:pt modelId="{6D455BFA-CC98-472A-BB95-E26F8322A529}" type="pres">
      <dgm:prSet presAssocID="{390B9C77-7995-4357-AF04-9565041C9BF1}" presName="tx1" presStyleLbl="revTx" presStyleIdx="3" presStyleCnt="7"/>
      <dgm:spPr/>
    </dgm:pt>
    <dgm:pt modelId="{6566A669-B31A-4342-B2F2-E8D66C00D8D2}" type="pres">
      <dgm:prSet presAssocID="{390B9C77-7995-4357-AF04-9565041C9BF1}" presName="vert1" presStyleCnt="0"/>
      <dgm:spPr/>
    </dgm:pt>
    <dgm:pt modelId="{7614DB1E-CC9D-4EDF-AD13-F408C753FE43}" type="pres">
      <dgm:prSet presAssocID="{141B5341-4F8F-4B74-854E-A5FBA43D6D1E}" presName="thickLine" presStyleLbl="alignNode1" presStyleIdx="4" presStyleCnt="7"/>
      <dgm:spPr/>
    </dgm:pt>
    <dgm:pt modelId="{170ADD95-F712-4A0E-A2F3-94840C73F1E0}" type="pres">
      <dgm:prSet presAssocID="{141B5341-4F8F-4B74-854E-A5FBA43D6D1E}" presName="horz1" presStyleCnt="0"/>
      <dgm:spPr/>
    </dgm:pt>
    <dgm:pt modelId="{733AD6BA-9EF6-487F-AE39-A6AB87079B67}" type="pres">
      <dgm:prSet presAssocID="{141B5341-4F8F-4B74-854E-A5FBA43D6D1E}" presName="tx1" presStyleLbl="revTx" presStyleIdx="4" presStyleCnt="7"/>
      <dgm:spPr/>
    </dgm:pt>
    <dgm:pt modelId="{5F0C84B1-2009-464B-89D6-B90556266101}" type="pres">
      <dgm:prSet presAssocID="{141B5341-4F8F-4B74-854E-A5FBA43D6D1E}" presName="vert1" presStyleCnt="0"/>
      <dgm:spPr/>
    </dgm:pt>
    <dgm:pt modelId="{DF47E796-67DE-4A50-A12B-6A4070492B53}" type="pres">
      <dgm:prSet presAssocID="{CCBF378A-153E-4EE5-8F0A-8A5FB34A66CF}" presName="thickLine" presStyleLbl="alignNode1" presStyleIdx="5" presStyleCnt="7"/>
      <dgm:spPr/>
    </dgm:pt>
    <dgm:pt modelId="{85FB7308-C76E-4E72-B41D-3E9A1E313953}" type="pres">
      <dgm:prSet presAssocID="{CCBF378A-153E-4EE5-8F0A-8A5FB34A66CF}" presName="horz1" presStyleCnt="0"/>
      <dgm:spPr/>
    </dgm:pt>
    <dgm:pt modelId="{5FA7A339-4A97-496A-811A-E073C481D698}" type="pres">
      <dgm:prSet presAssocID="{CCBF378A-153E-4EE5-8F0A-8A5FB34A66CF}" presName="tx1" presStyleLbl="revTx" presStyleIdx="5" presStyleCnt="7"/>
      <dgm:spPr/>
    </dgm:pt>
    <dgm:pt modelId="{94EA072E-AF86-4199-8755-931C99D3C01E}" type="pres">
      <dgm:prSet presAssocID="{CCBF378A-153E-4EE5-8F0A-8A5FB34A66CF}" presName="vert1" presStyleCnt="0"/>
      <dgm:spPr/>
    </dgm:pt>
    <dgm:pt modelId="{762091DB-15F5-4D68-9F10-46BD9D28E7F0}" type="pres">
      <dgm:prSet presAssocID="{DC329E2D-99D5-4712-80C4-E56DE34ADE60}" presName="thickLine" presStyleLbl="alignNode1" presStyleIdx="6" presStyleCnt="7"/>
      <dgm:spPr/>
    </dgm:pt>
    <dgm:pt modelId="{3222439C-BBAB-4E7C-9AF7-503F64DCBFB8}" type="pres">
      <dgm:prSet presAssocID="{DC329E2D-99D5-4712-80C4-E56DE34ADE60}" presName="horz1" presStyleCnt="0"/>
      <dgm:spPr/>
    </dgm:pt>
    <dgm:pt modelId="{70DB64B1-1FDF-4B2A-AAEF-DB1E97CA5440}" type="pres">
      <dgm:prSet presAssocID="{DC329E2D-99D5-4712-80C4-E56DE34ADE60}" presName="tx1" presStyleLbl="revTx" presStyleIdx="6" presStyleCnt="7"/>
      <dgm:spPr/>
    </dgm:pt>
    <dgm:pt modelId="{89E29417-B34E-4F3C-A6EB-3901844FD1F3}" type="pres">
      <dgm:prSet presAssocID="{DC329E2D-99D5-4712-80C4-E56DE34ADE60}" presName="vert1" presStyleCnt="0"/>
      <dgm:spPr/>
    </dgm:pt>
  </dgm:ptLst>
  <dgm:cxnLst>
    <dgm:cxn modelId="{A1E9C406-5962-4320-B454-170FCB50286F}" type="presOf" srcId="{CCBF378A-153E-4EE5-8F0A-8A5FB34A66CF}" destId="{5FA7A339-4A97-496A-811A-E073C481D698}" srcOrd="0" destOrd="0" presId="urn:microsoft.com/office/officeart/2008/layout/LinedList"/>
    <dgm:cxn modelId="{25EC110C-6EF6-4C65-80E0-1871BBCC94F3}" srcId="{61344293-A1DE-4EC5-9A38-FAB9B9B4968C}" destId="{390B9C77-7995-4357-AF04-9565041C9BF1}" srcOrd="3" destOrd="0" parTransId="{EE403F8B-8568-4987-80D7-7FB2D18D7D16}" sibTransId="{290EC355-F468-41D9-90C5-D907CF21D967}"/>
    <dgm:cxn modelId="{D51ECB21-5218-49D4-980D-D86570A78CC9}" srcId="{61344293-A1DE-4EC5-9A38-FAB9B9B4968C}" destId="{141B5341-4F8F-4B74-854E-A5FBA43D6D1E}" srcOrd="4" destOrd="0" parTransId="{856EFA81-5ECF-4D6F-A8FF-5EA95BCEAF47}" sibTransId="{7A5DD433-F8FE-43BF-B663-090CAB808284}"/>
    <dgm:cxn modelId="{FC96EF33-F0CD-420E-9A7B-30F9B6896026}" srcId="{61344293-A1DE-4EC5-9A38-FAB9B9B4968C}" destId="{F4D98294-6926-4BC8-9678-4AE0179FD98D}" srcOrd="0" destOrd="0" parTransId="{A14163C1-0CF1-4D38-B620-EB744E35794C}" sibTransId="{3796F5A7-8CBE-40D5-9D1D-9C0979F64A9C}"/>
    <dgm:cxn modelId="{2B747639-0EB3-4CA8-8B46-A220149A240C}" type="presOf" srcId="{CBCE7A0C-1162-4DD8-8348-0E467EC325E0}" destId="{CF187C55-D274-4C80-A81A-7C74892EF144}" srcOrd="0" destOrd="0" presId="urn:microsoft.com/office/officeart/2008/layout/LinedList"/>
    <dgm:cxn modelId="{6F74CE48-579E-431D-9583-58A5F2ED3C85}" srcId="{61344293-A1DE-4EC5-9A38-FAB9B9B4968C}" destId="{F26DE089-A9FD-4546-96AF-71432FD40C75}" srcOrd="1" destOrd="0" parTransId="{1A63B470-973A-4426-A553-6A92D4588D20}" sibTransId="{F05992B1-9FD4-41E0-8709-1F3CDB8109B3}"/>
    <dgm:cxn modelId="{33D50369-788E-49A7-8974-C3AD880B79B4}" type="presOf" srcId="{61344293-A1DE-4EC5-9A38-FAB9B9B4968C}" destId="{16C4A9B8-6EFE-4EE6-A024-B6B528189985}" srcOrd="0" destOrd="0" presId="urn:microsoft.com/office/officeart/2008/layout/LinedList"/>
    <dgm:cxn modelId="{0EDCF550-DA4A-4A70-A9D9-2D3A3C531AD5}" type="presOf" srcId="{F26DE089-A9FD-4546-96AF-71432FD40C75}" destId="{4115A148-7C9F-4251-95F8-2A051B52D5AC}" srcOrd="0" destOrd="0" presId="urn:microsoft.com/office/officeart/2008/layout/LinedList"/>
    <dgm:cxn modelId="{9D1D5B72-D290-471A-8897-4FC88C2E5D23}" srcId="{61344293-A1DE-4EC5-9A38-FAB9B9B4968C}" destId="{DC329E2D-99D5-4712-80C4-E56DE34ADE60}" srcOrd="6" destOrd="0" parTransId="{172F1330-ECEA-4AAE-A8A5-2AD1BB8F7FCC}" sibTransId="{6037AFAA-A079-4470-8AF5-855447CE326F}"/>
    <dgm:cxn modelId="{A3534A96-073A-43CA-A326-8B12EE142B3F}" type="presOf" srcId="{141B5341-4F8F-4B74-854E-A5FBA43D6D1E}" destId="{733AD6BA-9EF6-487F-AE39-A6AB87079B67}" srcOrd="0" destOrd="0" presId="urn:microsoft.com/office/officeart/2008/layout/LinedList"/>
    <dgm:cxn modelId="{9AAF5E9C-861F-4034-AF38-50013636D891}" type="presOf" srcId="{DC329E2D-99D5-4712-80C4-E56DE34ADE60}" destId="{70DB64B1-1FDF-4B2A-AAEF-DB1E97CA5440}" srcOrd="0" destOrd="0" presId="urn:microsoft.com/office/officeart/2008/layout/LinedList"/>
    <dgm:cxn modelId="{97F1CCC4-1B19-4070-8C49-D818B7D503A3}" srcId="{61344293-A1DE-4EC5-9A38-FAB9B9B4968C}" destId="{CBCE7A0C-1162-4DD8-8348-0E467EC325E0}" srcOrd="2" destOrd="0" parTransId="{041D4F31-93BC-4168-A092-8AACF0FAE0A1}" sibTransId="{932E490C-516F-4D6F-9F44-B7FE8A9CCDAD}"/>
    <dgm:cxn modelId="{C2A4E7D5-0E91-4BC3-A55C-316FB74A93F5}" type="presOf" srcId="{390B9C77-7995-4357-AF04-9565041C9BF1}" destId="{6D455BFA-CC98-472A-BB95-E26F8322A529}" srcOrd="0" destOrd="0" presId="urn:microsoft.com/office/officeart/2008/layout/LinedList"/>
    <dgm:cxn modelId="{A87C39E1-E138-40B9-8A97-77B92E5EBC22}" type="presOf" srcId="{F4D98294-6926-4BC8-9678-4AE0179FD98D}" destId="{BB3D9FB9-476E-49C0-B80D-9BE2F7650722}" srcOrd="0" destOrd="0" presId="urn:microsoft.com/office/officeart/2008/layout/LinedList"/>
    <dgm:cxn modelId="{FE4AB9E9-E8CD-45A8-A66A-2B24B34DB8B8}" srcId="{61344293-A1DE-4EC5-9A38-FAB9B9B4968C}" destId="{CCBF378A-153E-4EE5-8F0A-8A5FB34A66CF}" srcOrd="5" destOrd="0" parTransId="{CFEDB66F-5D05-479D-9B96-995EF1DCE1BF}" sibTransId="{B2BFBAE4-F714-46AB-8531-6F5C54896404}"/>
    <dgm:cxn modelId="{6755B114-8B9A-4BC7-BE95-48D8663E8F8A}" type="presParOf" srcId="{16C4A9B8-6EFE-4EE6-A024-B6B528189985}" destId="{DF0B91BF-B4CA-4353-8D74-953111AFF567}" srcOrd="0" destOrd="0" presId="urn:microsoft.com/office/officeart/2008/layout/LinedList"/>
    <dgm:cxn modelId="{40F00D5A-E3AA-4075-97C8-74F49B80CB17}" type="presParOf" srcId="{16C4A9B8-6EFE-4EE6-A024-B6B528189985}" destId="{A98FBA0E-0CB2-4998-B8F8-C375C5C16B25}" srcOrd="1" destOrd="0" presId="urn:microsoft.com/office/officeart/2008/layout/LinedList"/>
    <dgm:cxn modelId="{EB78836B-2E24-43CB-A254-DEDD5916F42B}" type="presParOf" srcId="{A98FBA0E-0CB2-4998-B8F8-C375C5C16B25}" destId="{BB3D9FB9-476E-49C0-B80D-9BE2F7650722}" srcOrd="0" destOrd="0" presId="urn:microsoft.com/office/officeart/2008/layout/LinedList"/>
    <dgm:cxn modelId="{1B80D826-1BA5-4F41-A3E3-2DA0FE954D9A}" type="presParOf" srcId="{A98FBA0E-0CB2-4998-B8F8-C375C5C16B25}" destId="{D99806E3-20C1-4E7F-8374-0210A0C1A8AE}" srcOrd="1" destOrd="0" presId="urn:microsoft.com/office/officeart/2008/layout/LinedList"/>
    <dgm:cxn modelId="{3E48CCB6-152E-4E31-8B28-F8F24ED70182}" type="presParOf" srcId="{16C4A9B8-6EFE-4EE6-A024-B6B528189985}" destId="{95001912-062E-4B5A-8EC6-8187415768D3}" srcOrd="2" destOrd="0" presId="urn:microsoft.com/office/officeart/2008/layout/LinedList"/>
    <dgm:cxn modelId="{AD1E1A73-3C43-48F8-BFFA-58D7FD17353F}" type="presParOf" srcId="{16C4A9B8-6EFE-4EE6-A024-B6B528189985}" destId="{B3003E84-12F6-4FAE-BACB-0A89DBED0137}" srcOrd="3" destOrd="0" presId="urn:microsoft.com/office/officeart/2008/layout/LinedList"/>
    <dgm:cxn modelId="{20D7DEAA-A737-4F2F-9059-6C02829763E1}" type="presParOf" srcId="{B3003E84-12F6-4FAE-BACB-0A89DBED0137}" destId="{4115A148-7C9F-4251-95F8-2A051B52D5AC}" srcOrd="0" destOrd="0" presId="urn:microsoft.com/office/officeart/2008/layout/LinedList"/>
    <dgm:cxn modelId="{4CCA182E-E097-4A9B-9CDD-7ED5902A7AA1}" type="presParOf" srcId="{B3003E84-12F6-4FAE-BACB-0A89DBED0137}" destId="{394814FA-CDAF-4CC8-8109-62E7A5FA331D}" srcOrd="1" destOrd="0" presId="urn:microsoft.com/office/officeart/2008/layout/LinedList"/>
    <dgm:cxn modelId="{C2B8046E-3EC3-41B4-BBBD-8D43413DF47D}" type="presParOf" srcId="{16C4A9B8-6EFE-4EE6-A024-B6B528189985}" destId="{1D5B3A02-00A6-473F-B5E2-9397402134CE}" srcOrd="4" destOrd="0" presId="urn:microsoft.com/office/officeart/2008/layout/LinedList"/>
    <dgm:cxn modelId="{ADB4D14B-57F3-428A-99C6-E8B5A0372168}" type="presParOf" srcId="{16C4A9B8-6EFE-4EE6-A024-B6B528189985}" destId="{CC891E2F-B6BA-495F-9368-4A8F307D8BC8}" srcOrd="5" destOrd="0" presId="urn:microsoft.com/office/officeart/2008/layout/LinedList"/>
    <dgm:cxn modelId="{249751FC-FC69-4A6D-AB8D-EA60360B78C0}" type="presParOf" srcId="{CC891E2F-B6BA-495F-9368-4A8F307D8BC8}" destId="{CF187C55-D274-4C80-A81A-7C74892EF144}" srcOrd="0" destOrd="0" presId="urn:microsoft.com/office/officeart/2008/layout/LinedList"/>
    <dgm:cxn modelId="{3909F5F8-C09B-4C40-8A2F-44183AB990FC}" type="presParOf" srcId="{CC891E2F-B6BA-495F-9368-4A8F307D8BC8}" destId="{6B0C92B1-B619-46DC-9D61-064133EACD45}" srcOrd="1" destOrd="0" presId="urn:microsoft.com/office/officeart/2008/layout/LinedList"/>
    <dgm:cxn modelId="{726FC80C-44B5-47A4-B9D8-060A7FDD98BE}" type="presParOf" srcId="{16C4A9B8-6EFE-4EE6-A024-B6B528189985}" destId="{165A2E05-853A-4796-A4F7-9A222BA428E6}" srcOrd="6" destOrd="0" presId="urn:microsoft.com/office/officeart/2008/layout/LinedList"/>
    <dgm:cxn modelId="{E23C9DF4-27AF-4768-9914-2BC4D0D8B073}" type="presParOf" srcId="{16C4A9B8-6EFE-4EE6-A024-B6B528189985}" destId="{F851A241-F911-4F81-BFE1-7EF44193B511}" srcOrd="7" destOrd="0" presId="urn:microsoft.com/office/officeart/2008/layout/LinedList"/>
    <dgm:cxn modelId="{ECE59040-704F-4510-B367-3DF5CFF76081}" type="presParOf" srcId="{F851A241-F911-4F81-BFE1-7EF44193B511}" destId="{6D455BFA-CC98-472A-BB95-E26F8322A529}" srcOrd="0" destOrd="0" presId="urn:microsoft.com/office/officeart/2008/layout/LinedList"/>
    <dgm:cxn modelId="{9A0A89C3-2A1A-40FE-9463-1398C1880CFA}" type="presParOf" srcId="{F851A241-F911-4F81-BFE1-7EF44193B511}" destId="{6566A669-B31A-4342-B2F2-E8D66C00D8D2}" srcOrd="1" destOrd="0" presId="urn:microsoft.com/office/officeart/2008/layout/LinedList"/>
    <dgm:cxn modelId="{A861C828-C7F9-47A5-85B2-EFD619616ABB}" type="presParOf" srcId="{16C4A9B8-6EFE-4EE6-A024-B6B528189985}" destId="{7614DB1E-CC9D-4EDF-AD13-F408C753FE43}" srcOrd="8" destOrd="0" presId="urn:microsoft.com/office/officeart/2008/layout/LinedList"/>
    <dgm:cxn modelId="{9679F68B-1272-4D3F-8634-F96BC866C1C8}" type="presParOf" srcId="{16C4A9B8-6EFE-4EE6-A024-B6B528189985}" destId="{170ADD95-F712-4A0E-A2F3-94840C73F1E0}" srcOrd="9" destOrd="0" presId="urn:microsoft.com/office/officeart/2008/layout/LinedList"/>
    <dgm:cxn modelId="{6441D97B-9115-465E-8F9D-0E3FF4056EFF}" type="presParOf" srcId="{170ADD95-F712-4A0E-A2F3-94840C73F1E0}" destId="{733AD6BA-9EF6-487F-AE39-A6AB87079B67}" srcOrd="0" destOrd="0" presId="urn:microsoft.com/office/officeart/2008/layout/LinedList"/>
    <dgm:cxn modelId="{E1925740-F977-4B71-BD97-AF568FFD8F4A}" type="presParOf" srcId="{170ADD95-F712-4A0E-A2F3-94840C73F1E0}" destId="{5F0C84B1-2009-464B-89D6-B90556266101}" srcOrd="1" destOrd="0" presId="urn:microsoft.com/office/officeart/2008/layout/LinedList"/>
    <dgm:cxn modelId="{69DA3503-3EE4-4C1F-B754-946CE48E209C}" type="presParOf" srcId="{16C4A9B8-6EFE-4EE6-A024-B6B528189985}" destId="{DF47E796-67DE-4A50-A12B-6A4070492B53}" srcOrd="10" destOrd="0" presId="urn:microsoft.com/office/officeart/2008/layout/LinedList"/>
    <dgm:cxn modelId="{5E1DC16A-A93C-45E4-9D74-46CFE461DA2C}" type="presParOf" srcId="{16C4A9B8-6EFE-4EE6-A024-B6B528189985}" destId="{85FB7308-C76E-4E72-B41D-3E9A1E313953}" srcOrd="11" destOrd="0" presId="urn:microsoft.com/office/officeart/2008/layout/LinedList"/>
    <dgm:cxn modelId="{36B124D1-FB23-47D3-A271-BCA4A3F7AC5F}" type="presParOf" srcId="{85FB7308-C76E-4E72-B41D-3E9A1E313953}" destId="{5FA7A339-4A97-496A-811A-E073C481D698}" srcOrd="0" destOrd="0" presId="urn:microsoft.com/office/officeart/2008/layout/LinedList"/>
    <dgm:cxn modelId="{A2AB43DD-063E-4E8D-AE29-840EF882A133}" type="presParOf" srcId="{85FB7308-C76E-4E72-B41D-3E9A1E313953}" destId="{94EA072E-AF86-4199-8755-931C99D3C01E}" srcOrd="1" destOrd="0" presId="urn:microsoft.com/office/officeart/2008/layout/LinedList"/>
    <dgm:cxn modelId="{EC6A0088-159D-4A32-B2AF-B196B3435BBC}" type="presParOf" srcId="{16C4A9B8-6EFE-4EE6-A024-B6B528189985}" destId="{762091DB-15F5-4D68-9F10-46BD9D28E7F0}" srcOrd="12" destOrd="0" presId="urn:microsoft.com/office/officeart/2008/layout/LinedList"/>
    <dgm:cxn modelId="{62E1F02D-FED4-40F8-80E2-5F2764A609E3}" type="presParOf" srcId="{16C4A9B8-6EFE-4EE6-A024-B6B528189985}" destId="{3222439C-BBAB-4E7C-9AF7-503F64DCBFB8}" srcOrd="13" destOrd="0" presId="urn:microsoft.com/office/officeart/2008/layout/LinedList"/>
    <dgm:cxn modelId="{ECAA7FFA-647B-42EB-AE85-39F12D5F5019}" type="presParOf" srcId="{3222439C-BBAB-4E7C-9AF7-503F64DCBFB8}" destId="{70DB64B1-1FDF-4B2A-AAEF-DB1E97CA5440}" srcOrd="0" destOrd="0" presId="urn:microsoft.com/office/officeart/2008/layout/LinedList"/>
    <dgm:cxn modelId="{48AEB776-533E-45D5-BDC4-4C46BE864BBC}" type="presParOf" srcId="{3222439C-BBAB-4E7C-9AF7-503F64DCBFB8}" destId="{89E29417-B34E-4F3C-A6EB-3901844FD1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B91BF-B4CA-4353-8D74-953111AFF567}">
      <dsp:nvSpPr>
        <dsp:cNvPr id="0" name=""/>
        <dsp:cNvSpPr/>
      </dsp:nvSpPr>
      <dsp:spPr>
        <a:xfrm>
          <a:off x="0" y="674"/>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B3D9FB9-476E-49C0-B80D-9BE2F7650722}">
      <dsp:nvSpPr>
        <dsp:cNvPr id="0" name=""/>
        <dsp:cNvSpPr/>
      </dsp:nvSpPr>
      <dsp:spPr>
        <a:xfrm>
          <a:off x="0" y="674"/>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altLang="zh-CN" sz="3500" kern="1200" dirty="0"/>
            <a:t>1</a:t>
          </a:r>
          <a:r>
            <a:rPr lang="zh-CN" sz="3500" kern="1200" dirty="0"/>
            <a:t>．</a:t>
          </a:r>
          <a:r>
            <a:rPr lang="zh-CN" altLang="en-US" sz="3500" kern="1200" dirty="0"/>
            <a:t>简介</a:t>
          </a:r>
          <a:endParaRPr lang="en-US" sz="3500" kern="1200" dirty="0"/>
        </a:p>
      </dsp:txBody>
      <dsp:txXfrm>
        <a:off x="0" y="674"/>
        <a:ext cx="6267888" cy="789467"/>
      </dsp:txXfrm>
    </dsp:sp>
    <dsp:sp modelId="{95001912-062E-4B5A-8EC6-8187415768D3}">
      <dsp:nvSpPr>
        <dsp:cNvPr id="0" name=""/>
        <dsp:cNvSpPr/>
      </dsp:nvSpPr>
      <dsp:spPr>
        <a:xfrm>
          <a:off x="0" y="790141"/>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115A148-7C9F-4251-95F8-2A051B52D5AC}">
      <dsp:nvSpPr>
        <dsp:cNvPr id="0" name=""/>
        <dsp:cNvSpPr/>
      </dsp:nvSpPr>
      <dsp:spPr>
        <a:xfrm>
          <a:off x="0" y="790141"/>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altLang="zh-CN" sz="3500" kern="1200" dirty="0"/>
            <a:t>2</a:t>
          </a:r>
          <a:r>
            <a:rPr lang="zh-CN" sz="3500" kern="1200" dirty="0"/>
            <a:t>．</a:t>
          </a:r>
          <a:r>
            <a:rPr lang="zh-CN" altLang="en-US" sz="3500" kern="1200" dirty="0"/>
            <a:t>对象</a:t>
          </a:r>
          <a:endParaRPr lang="en-US" sz="3500" kern="1200" dirty="0"/>
        </a:p>
      </dsp:txBody>
      <dsp:txXfrm>
        <a:off x="0" y="790141"/>
        <a:ext cx="6267888" cy="789467"/>
      </dsp:txXfrm>
    </dsp:sp>
    <dsp:sp modelId="{1D5B3A02-00A6-473F-B5E2-9397402134CE}">
      <dsp:nvSpPr>
        <dsp:cNvPr id="0" name=""/>
        <dsp:cNvSpPr/>
      </dsp:nvSpPr>
      <dsp:spPr>
        <a:xfrm>
          <a:off x="0" y="157960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F187C55-D274-4C80-A81A-7C74892EF144}">
      <dsp:nvSpPr>
        <dsp:cNvPr id="0" name=""/>
        <dsp:cNvSpPr/>
      </dsp:nvSpPr>
      <dsp:spPr>
        <a:xfrm>
          <a:off x="0" y="1579609"/>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altLang="zh-CN" sz="3500" kern="1200" dirty="0"/>
            <a:t>3</a:t>
          </a:r>
          <a:r>
            <a:rPr lang="zh-CN" sz="3500" kern="1200" dirty="0"/>
            <a:t>．</a:t>
          </a:r>
          <a:r>
            <a:rPr lang="zh-CN" altLang="en-US" sz="3500" kern="1200" dirty="0"/>
            <a:t>原型</a:t>
          </a:r>
          <a:endParaRPr lang="en-US" sz="3500" kern="1200" dirty="0"/>
        </a:p>
      </dsp:txBody>
      <dsp:txXfrm>
        <a:off x="0" y="1579609"/>
        <a:ext cx="6267888" cy="789467"/>
      </dsp:txXfrm>
    </dsp:sp>
    <dsp:sp modelId="{165A2E05-853A-4796-A4F7-9A222BA428E6}">
      <dsp:nvSpPr>
        <dsp:cNvPr id="0" name=""/>
        <dsp:cNvSpPr/>
      </dsp:nvSpPr>
      <dsp:spPr>
        <a:xfrm>
          <a:off x="0" y="2369076"/>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455BFA-CC98-472A-BB95-E26F8322A529}">
      <dsp:nvSpPr>
        <dsp:cNvPr id="0" name=""/>
        <dsp:cNvSpPr/>
      </dsp:nvSpPr>
      <dsp:spPr>
        <a:xfrm>
          <a:off x="0" y="2369076"/>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altLang="zh-CN" sz="3500" kern="1200" dirty="0"/>
            <a:t>4</a:t>
          </a:r>
          <a:r>
            <a:rPr lang="zh-CN" sz="3500" kern="1200" dirty="0"/>
            <a:t>．</a:t>
          </a:r>
          <a:r>
            <a:rPr lang="zh-CN" altLang="en-US" sz="3500" kern="1200" dirty="0"/>
            <a:t>时机</a:t>
          </a:r>
          <a:endParaRPr lang="en-US" sz="3500" kern="1200" dirty="0"/>
        </a:p>
      </dsp:txBody>
      <dsp:txXfrm>
        <a:off x="0" y="2369076"/>
        <a:ext cx="6267888" cy="789467"/>
      </dsp:txXfrm>
    </dsp:sp>
    <dsp:sp modelId="{7614DB1E-CC9D-4EDF-AD13-F408C753FE43}">
      <dsp:nvSpPr>
        <dsp:cNvPr id="0" name=""/>
        <dsp:cNvSpPr/>
      </dsp:nvSpPr>
      <dsp:spPr>
        <a:xfrm>
          <a:off x="0" y="3158543"/>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3AD6BA-9EF6-487F-AE39-A6AB87079B67}">
      <dsp:nvSpPr>
        <dsp:cNvPr id="0" name=""/>
        <dsp:cNvSpPr/>
      </dsp:nvSpPr>
      <dsp:spPr>
        <a:xfrm>
          <a:off x="0" y="3158543"/>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altLang="zh-CN" sz="3500" kern="1200" dirty="0"/>
            <a:t>5</a:t>
          </a:r>
          <a:r>
            <a:rPr lang="zh-CN" sz="3500" kern="1200" dirty="0"/>
            <a:t>．</a:t>
          </a:r>
          <a:r>
            <a:rPr lang="zh-CN" altLang="en-US" sz="3500" kern="1200" dirty="0"/>
            <a:t>工具：</a:t>
          </a:r>
          <a:r>
            <a:rPr lang="en-US" altLang="zh-CN" sz="3500" kern="1200" dirty="0" err="1"/>
            <a:t>Axure</a:t>
          </a:r>
          <a:r>
            <a:rPr lang="en-US" altLang="zh-CN" sz="3500" kern="1200" dirty="0"/>
            <a:t> RP8</a:t>
          </a:r>
          <a:endParaRPr lang="en-US" sz="3500" kern="1200" dirty="0"/>
        </a:p>
      </dsp:txBody>
      <dsp:txXfrm>
        <a:off x="0" y="3158543"/>
        <a:ext cx="6267888" cy="789467"/>
      </dsp:txXfrm>
    </dsp:sp>
    <dsp:sp modelId="{DF47E796-67DE-4A50-A12B-6A4070492B53}">
      <dsp:nvSpPr>
        <dsp:cNvPr id="0" name=""/>
        <dsp:cNvSpPr/>
      </dsp:nvSpPr>
      <dsp:spPr>
        <a:xfrm>
          <a:off x="0" y="394801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FA7A339-4A97-496A-811A-E073C481D698}">
      <dsp:nvSpPr>
        <dsp:cNvPr id="0" name=""/>
        <dsp:cNvSpPr/>
      </dsp:nvSpPr>
      <dsp:spPr>
        <a:xfrm>
          <a:off x="0" y="3948010"/>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altLang="zh-CN" sz="3500" kern="1200" dirty="0"/>
            <a:t>6</a:t>
          </a:r>
          <a:r>
            <a:rPr lang="zh-CN" sz="3500" kern="1200" dirty="0"/>
            <a:t>．</a:t>
          </a:r>
          <a:r>
            <a:rPr lang="zh-CN" altLang="en-US" sz="3500" kern="1200" dirty="0"/>
            <a:t>原型界面与交互</a:t>
          </a:r>
          <a:endParaRPr lang="en-US" sz="3500" kern="1200" dirty="0"/>
        </a:p>
      </dsp:txBody>
      <dsp:txXfrm>
        <a:off x="0" y="3948010"/>
        <a:ext cx="6267888" cy="789467"/>
      </dsp:txXfrm>
    </dsp:sp>
    <dsp:sp modelId="{762091DB-15F5-4D68-9F10-46BD9D28E7F0}">
      <dsp:nvSpPr>
        <dsp:cNvPr id="0" name=""/>
        <dsp:cNvSpPr/>
      </dsp:nvSpPr>
      <dsp:spPr>
        <a:xfrm>
          <a:off x="0" y="4737478"/>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0DB64B1-1FDF-4B2A-AAEF-DB1E97CA5440}">
      <dsp:nvSpPr>
        <dsp:cNvPr id="0" name=""/>
        <dsp:cNvSpPr/>
      </dsp:nvSpPr>
      <dsp:spPr>
        <a:xfrm>
          <a:off x="0" y="4737478"/>
          <a:ext cx="6267888" cy="789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altLang="zh-CN" sz="3500" kern="1200" dirty="0"/>
            <a:t>7</a:t>
          </a:r>
          <a:r>
            <a:rPr lang="zh-CN" sz="3500" kern="1200" dirty="0"/>
            <a:t>．</a:t>
          </a:r>
          <a:r>
            <a:rPr lang="zh-CN" altLang="en-US" sz="3500" kern="1200" dirty="0"/>
            <a:t>交互过程</a:t>
          </a:r>
          <a:r>
            <a:rPr lang="zh-CN" altLang="en-US" sz="3500" kern="1200"/>
            <a:t>三要素</a:t>
          </a:r>
          <a:endParaRPr lang="en-US" sz="3500" kern="1200" dirty="0"/>
        </a:p>
      </dsp:txBody>
      <dsp:txXfrm>
        <a:off x="0" y="4737478"/>
        <a:ext cx="6267888" cy="7894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CD8-9D28-445F-BAFE-92DA3311E912}" type="datetimeFigureOut">
              <a:rPr lang="zh-CN" altLang="en-US" smtClean="0"/>
              <a:pPr/>
              <a:t>2017/11/19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5241-9A56-403A-B917-C50E8DA6F1E5}" type="slidenum">
              <a:rPr lang="zh-CN" altLang="en-US" smtClean="0"/>
              <a:pPr/>
              <a:t>‹#›</a:t>
            </a:fld>
            <a:endParaRPr lang="zh-CN" altLang="en-US"/>
          </a:p>
        </p:txBody>
      </p:sp>
    </p:spTree>
    <p:extLst>
      <p:ext uri="{BB962C8B-B14F-4D97-AF65-F5344CB8AC3E}">
        <p14:creationId xmlns:p14="http://schemas.microsoft.com/office/powerpoint/2010/main" val="42016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3</a:t>
            </a:fld>
            <a:endParaRPr lang="zh-CN" altLang="en-US"/>
          </a:p>
        </p:txBody>
      </p:sp>
    </p:spTree>
    <p:extLst>
      <p:ext uri="{BB962C8B-B14F-4D97-AF65-F5344CB8AC3E}">
        <p14:creationId xmlns:p14="http://schemas.microsoft.com/office/powerpoint/2010/main" val="302921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17</a:t>
            </a:fld>
            <a:endParaRPr lang="zh-CN" altLang="en-US"/>
          </a:p>
        </p:txBody>
      </p:sp>
    </p:spTree>
    <p:extLst>
      <p:ext uri="{BB962C8B-B14F-4D97-AF65-F5344CB8AC3E}">
        <p14:creationId xmlns:p14="http://schemas.microsoft.com/office/powerpoint/2010/main" val="48953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4</a:t>
            </a:fld>
            <a:endParaRPr lang="zh-CN" altLang="en-US"/>
          </a:p>
        </p:txBody>
      </p:sp>
    </p:spTree>
    <p:extLst>
      <p:ext uri="{BB962C8B-B14F-4D97-AF65-F5344CB8AC3E}">
        <p14:creationId xmlns:p14="http://schemas.microsoft.com/office/powerpoint/2010/main" val="242577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5</a:t>
            </a:fld>
            <a:endParaRPr lang="zh-CN" altLang="en-US"/>
          </a:p>
        </p:txBody>
      </p:sp>
    </p:spTree>
    <p:extLst>
      <p:ext uri="{BB962C8B-B14F-4D97-AF65-F5344CB8AC3E}">
        <p14:creationId xmlns:p14="http://schemas.microsoft.com/office/powerpoint/2010/main" val="370505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6</a:t>
            </a:fld>
            <a:endParaRPr lang="zh-CN" altLang="en-US"/>
          </a:p>
        </p:txBody>
      </p:sp>
    </p:spTree>
    <p:extLst>
      <p:ext uri="{BB962C8B-B14F-4D97-AF65-F5344CB8AC3E}">
        <p14:creationId xmlns:p14="http://schemas.microsoft.com/office/powerpoint/2010/main" val="3170454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8</a:t>
            </a:fld>
            <a:endParaRPr lang="zh-CN" altLang="en-US"/>
          </a:p>
        </p:txBody>
      </p:sp>
    </p:spTree>
    <p:extLst>
      <p:ext uri="{BB962C8B-B14F-4D97-AF65-F5344CB8AC3E}">
        <p14:creationId xmlns:p14="http://schemas.microsoft.com/office/powerpoint/2010/main" val="20368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9</a:t>
            </a:fld>
            <a:endParaRPr lang="zh-CN" altLang="en-US"/>
          </a:p>
        </p:txBody>
      </p:sp>
    </p:spTree>
    <p:extLst>
      <p:ext uri="{BB962C8B-B14F-4D97-AF65-F5344CB8AC3E}">
        <p14:creationId xmlns:p14="http://schemas.microsoft.com/office/powerpoint/2010/main" val="2036854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10</a:t>
            </a:fld>
            <a:endParaRPr lang="zh-CN" altLang="en-US"/>
          </a:p>
        </p:txBody>
      </p:sp>
    </p:spTree>
    <p:extLst>
      <p:ext uri="{BB962C8B-B14F-4D97-AF65-F5344CB8AC3E}">
        <p14:creationId xmlns:p14="http://schemas.microsoft.com/office/powerpoint/2010/main" val="8744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15</a:t>
            </a:fld>
            <a:endParaRPr lang="zh-CN" altLang="en-US"/>
          </a:p>
        </p:txBody>
      </p:sp>
    </p:spTree>
    <p:extLst>
      <p:ext uri="{BB962C8B-B14F-4D97-AF65-F5344CB8AC3E}">
        <p14:creationId xmlns:p14="http://schemas.microsoft.com/office/powerpoint/2010/main" val="359035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695241-9A56-403A-B917-C50E8DA6F1E5}" type="slidenum">
              <a:rPr lang="zh-CN" altLang="en-US" smtClean="0"/>
              <a:pPr/>
              <a:t>16</a:t>
            </a:fld>
            <a:endParaRPr lang="zh-CN" altLang="en-US"/>
          </a:p>
        </p:txBody>
      </p:sp>
    </p:spTree>
    <p:extLst>
      <p:ext uri="{BB962C8B-B14F-4D97-AF65-F5344CB8AC3E}">
        <p14:creationId xmlns:p14="http://schemas.microsoft.com/office/powerpoint/2010/main" val="134603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11/19/2017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11/19/2017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blog.csdn.net/htx_helloworld/article/details/39647517" TargetMode="External"/><Relationship Id="rId2" Type="http://schemas.openxmlformats.org/officeDocument/2006/relationships/hyperlink" Target="https://www.ibm.com/developerworks/rational/library/769.html" TargetMode="External"/><Relationship Id="rId1" Type="http://schemas.openxmlformats.org/officeDocument/2006/relationships/slideLayout" Target="../slideLayouts/slideLayout6.xml"/><Relationship Id="rId4" Type="http://schemas.openxmlformats.org/officeDocument/2006/relationships/hyperlink" Target="https://baike.baidu.com/item/axure%20rp/9653646?fr=Aladdi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zh-CN" altLang="en-US" sz="6000" dirty="0"/>
              <a:t>界面原型介绍</a:t>
            </a:r>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zh-CN" altLang="en-US" sz="4400" dirty="0"/>
              <a:t>原型界面与交互</a:t>
            </a:r>
            <a:endParaRPr lang="en-US" altLang="zh-CN" sz="4400" dirty="0"/>
          </a:p>
        </p:txBody>
      </p:sp>
      <p:sp>
        <p:nvSpPr>
          <p:cNvPr id="3" name="内容占位符 2"/>
          <p:cNvSpPr>
            <a:spLocks noGrp="1"/>
          </p:cNvSpPr>
          <p:nvPr>
            <p:ph idx="1"/>
          </p:nvPr>
        </p:nvSpPr>
        <p:spPr>
          <a:xfrm>
            <a:off x="5140960" y="477520"/>
            <a:ext cx="6502400" cy="5750559"/>
          </a:xfrm>
        </p:spPr>
        <p:txBody>
          <a:bodyPr>
            <a:noAutofit/>
          </a:bodyPr>
          <a:lstStyle/>
          <a:p>
            <a:r>
              <a:rPr lang="zh-CN" altLang="en-US" sz="2000" dirty="0"/>
              <a:t>交互：</a:t>
            </a:r>
            <a:br>
              <a:rPr lang="zh-CN" altLang="en-US" sz="2000" dirty="0"/>
            </a:br>
            <a:r>
              <a:rPr lang="zh-CN" altLang="en-US" sz="2000" dirty="0"/>
              <a:t>这里主要说的是人机交互，一个操作者和一个操作界面，不管是手机、电脑还是什么其它带屏幕的操作设备，我们所设计的原型，就是让客户体验交互，是否与自己所设想的一致。</a:t>
            </a:r>
            <a:endParaRPr lang="en-US" altLang="zh-CN" sz="2000" dirty="0"/>
          </a:p>
        </p:txBody>
      </p:sp>
    </p:spTree>
    <p:extLst>
      <p:ext uri="{BB962C8B-B14F-4D97-AF65-F5344CB8AC3E}">
        <p14:creationId xmlns:p14="http://schemas.microsoft.com/office/powerpoint/2010/main" val="328626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517095" y="567126"/>
            <a:ext cx="6315629" cy="970450"/>
          </a:xfrm>
        </p:spPr>
        <p:txBody>
          <a:bodyPr/>
          <a:lstStyle/>
          <a:p>
            <a:r>
              <a:rPr lang="zh-CN" altLang="en-US" sz="4400" dirty="0"/>
              <a:t>交互过程和体验</a:t>
            </a:r>
          </a:p>
        </p:txBody>
      </p:sp>
      <p:sp>
        <p:nvSpPr>
          <p:cNvPr id="3" name="文本框 2"/>
          <p:cNvSpPr txBox="1"/>
          <p:nvPr/>
        </p:nvSpPr>
        <p:spPr>
          <a:xfrm>
            <a:off x="833120" y="2438400"/>
            <a:ext cx="10261600" cy="3416320"/>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t>交互过程，</a:t>
            </a:r>
            <a:br>
              <a:rPr lang="zh-CN" altLang="en-US" sz="2400" dirty="0"/>
            </a:br>
            <a:r>
              <a:rPr lang="zh-CN" altLang="en-US" sz="2400" dirty="0"/>
              <a:t>即操作者用一些触发事件（单击、双击、拖拽、键入等等），在操作界面上发出一些指令。机器处理这些指令，然后在屏幕上给予操作者各种反馈结果，这个过程就叫交互过程。</a:t>
            </a:r>
            <a:endParaRPr lang="en-US" altLang="zh-CN" sz="2400" dirty="0"/>
          </a:p>
          <a:p>
            <a:pPr marL="285750" indent="-285750">
              <a:buFont typeface="Wingdings" panose="05000000000000000000" pitchFamily="2" charset="2"/>
              <a:buChar char="p"/>
            </a:pPr>
            <a:endParaRPr lang="en-US" altLang="zh-CN" sz="2400" dirty="0"/>
          </a:p>
          <a:p>
            <a:pPr marL="285750" indent="-285750">
              <a:buFont typeface="Wingdings" panose="05000000000000000000" pitchFamily="2" charset="2"/>
              <a:buChar char="p"/>
            </a:pPr>
            <a:r>
              <a:rPr lang="zh-CN" altLang="en-US" sz="2400" dirty="0"/>
              <a:t>交互体验，</a:t>
            </a:r>
            <a:br>
              <a:rPr lang="zh-CN" altLang="en-US" sz="2400" dirty="0"/>
            </a:br>
            <a:r>
              <a:rPr lang="zh-CN" altLang="en-US" sz="2400" dirty="0"/>
              <a:t>怎么样让上面的交互过程，更符合人自然的理解与表达，让整个交互过程更顺畅。好的交互设计就是让人尽量感觉不到这东西被刻意的设计过，而是让人觉得它自然而然就应该是那个样子。</a:t>
            </a:r>
          </a:p>
        </p:txBody>
      </p:sp>
    </p:spTree>
    <p:extLst>
      <p:ext uri="{BB962C8B-B14F-4D97-AF65-F5344CB8AC3E}">
        <p14:creationId xmlns:p14="http://schemas.microsoft.com/office/powerpoint/2010/main" val="203861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517095" y="567126"/>
            <a:ext cx="6315629" cy="970450"/>
          </a:xfrm>
        </p:spPr>
        <p:txBody>
          <a:bodyPr/>
          <a:lstStyle/>
          <a:p>
            <a:r>
              <a:rPr lang="zh-CN" altLang="en-US" sz="4400" dirty="0"/>
              <a:t>问题</a:t>
            </a:r>
            <a:r>
              <a:rPr lang="en-US" altLang="zh-CN" sz="4400" dirty="0"/>
              <a:t>2</a:t>
            </a:r>
            <a:r>
              <a:rPr lang="zh-CN" altLang="en-US" sz="4400" dirty="0"/>
              <a:t>：</a:t>
            </a:r>
          </a:p>
        </p:txBody>
      </p:sp>
      <p:sp>
        <p:nvSpPr>
          <p:cNvPr id="3" name="文本框 2"/>
          <p:cNvSpPr txBox="1"/>
          <p:nvPr/>
        </p:nvSpPr>
        <p:spPr>
          <a:xfrm>
            <a:off x="833120" y="2438400"/>
            <a:ext cx="10261600" cy="461665"/>
          </a:xfrm>
          <a:prstGeom prst="rect">
            <a:avLst/>
          </a:prstGeom>
          <a:noFill/>
        </p:spPr>
        <p:txBody>
          <a:bodyPr wrap="square" rtlCol="0">
            <a:spAutoFit/>
          </a:bodyPr>
          <a:lstStyle/>
          <a:p>
            <a:r>
              <a:rPr lang="zh-CN" altLang="en-US" sz="2400" dirty="0"/>
              <a:t>我们为什么选择</a:t>
            </a:r>
            <a:r>
              <a:rPr lang="en-US" altLang="zh-CN" sz="2400" dirty="0" err="1"/>
              <a:t>Axure</a:t>
            </a:r>
            <a:r>
              <a:rPr lang="en-US" altLang="zh-CN" sz="2400" dirty="0"/>
              <a:t> RP</a:t>
            </a:r>
            <a:r>
              <a:rPr lang="zh-CN" altLang="en-US" sz="2400" dirty="0"/>
              <a:t>来做原型界面？</a:t>
            </a:r>
          </a:p>
        </p:txBody>
      </p:sp>
    </p:spTree>
    <p:extLst>
      <p:ext uri="{BB962C8B-B14F-4D97-AF65-F5344CB8AC3E}">
        <p14:creationId xmlns:p14="http://schemas.microsoft.com/office/powerpoint/2010/main" val="187689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639015" y="2355286"/>
            <a:ext cx="11095785" cy="2887274"/>
          </a:xfrm>
        </p:spPr>
        <p:txBody>
          <a:bodyPr/>
          <a:lstStyle/>
          <a:p>
            <a:r>
              <a:rPr lang="en-US" altLang="zh-CN" sz="2800" b="0" dirty="0" err="1"/>
              <a:t>Axure</a:t>
            </a:r>
            <a:r>
              <a:rPr lang="en-US" altLang="zh-CN" sz="2800" b="0" dirty="0"/>
              <a:t> RP</a:t>
            </a:r>
            <a:r>
              <a:rPr lang="zh-CN" altLang="en-US" sz="2800" b="0" dirty="0"/>
              <a:t>和一般画原型图工具的不同，</a:t>
            </a:r>
            <a:r>
              <a:rPr lang="en-US" altLang="zh-CN" sz="2800" b="0" dirty="0" err="1"/>
              <a:t>Axure</a:t>
            </a:r>
            <a:r>
              <a:rPr lang="en-US" altLang="zh-CN" sz="2800" b="0" dirty="0"/>
              <a:t> RP</a:t>
            </a:r>
            <a:r>
              <a:rPr lang="zh-CN" altLang="en-US" sz="2800" b="0" dirty="0"/>
              <a:t>不止可以画出一张张线框图，让你去想像接到触发指令后的反馈结果，更是可以直接做出这些交互反馈结果，让你直观体验与感受到这种结果是否是你的目标所需。</a:t>
            </a:r>
            <a:br>
              <a:rPr lang="zh-CN" altLang="en-US" sz="2800" b="0" dirty="0"/>
            </a:br>
            <a:endParaRPr lang="zh-CN" altLang="en-US" sz="2800" b="0" dirty="0"/>
          </a:p>
        </p:txBody>
      </p:sp>
      <p:sp>
        <p:nvSpPr>
          <p:cNvPr id="3" name="文本框 2"/>
          <p:cNvSpPr txBox="1"/>
          <p:nvPr/>
        </p:nvSpPr>
        <p:spPr>
          <a:xfrm>
            <a:off x="853440" y="640080"/>
            <a:ext cx="7498080" cy="769441"/>
          </a:xfrm>
          <a:prstGeom prst="rect">
            <a:avLst/>
          </a:prstGeom>
          <a:noFill/>
        </p:spPr>
        <p:txBody>
          <a:bodyPr wrap="square" rtlCol="0">
            <a:spAutoFit/>
          </a:bodyPr>
          <a:lstStyle/>
          <a:p>
            <a:r>
              <a:rPr lang="en-US" altLang="zh-CN" sz="4400" b="1" dirty="0" err="1"/>
              <a:t>Axure</a:t>
            </a:r>
            <a:r>
              <a:rPr lang="en-US" altLang="zh-CN" sz="4400" b="1" dirty="0"/>
              <a:t> RP</a:t>
            </a:r>
            <a:r>
              <a:rPr lang="zh-CN" altLang="en-US" sz="4400" b="1" dirty="0"/>
              <a:t>的优点</a:t>
            </a:r>
          </a:p>
        </p:txBody>
      </p:sp>
    </p:spTree>
    <p:extLst>
      <p:ext uri="{BB962C8B-B14F-4D97-AF65-F5344CB8AC3E}">
        <p14:creationId xmlns:p14="http://schemas.microsoft.com/office/powerpoint/2010/main" val="293748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EC9A4-0166-49F8-91E4-2DC45DDAA464}"/>
              </a:ext>
            </a:extLst>
          </p:cNvPr>
          <p:cNvSpPr>
            <a:spLocks noGrp="1"/>
          </p:cNvSpPr>
          <p:nvPr>
            <p:ph type="title"/>
          </p:nvPr>
        </p:nvSpPr>
        <p:spPr/>
        <p:txBody>
          <a:bodyPr/>
          <a:lstStyle/>
          <a:p>
            <a:pPr algn="ctr"/>
            <a:r>
              <a:rPr lang="zh-CN" altLang="en-US" sz="6000" dirty="0"/>
              <a:t>交互过程三要素</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099" y="1936750"/>
            <a:ext cx="4495800" cy="2781300"/>
          </a:xfrm>
          <a:prstGeom prst="rect">
            <a:avLst/>
          </a:prstGeom>
        </p:spPr>
      </p:pic>
      <p:sp>
        <p:nvSpPr>
          <p:cNvPr id="4" name="文本框 3"/>
          <p:cNvSpPr txBox="1"/>
          <p:nvPr/>
        </p:nvSpPr>
        <p:spPr>
          <a:xfrm>
            <a:off x="1412240" y="5130800"/>
            <a:ext cx="9662160" cy="707886"/>
          </a:xfrm>
          <a:prstGeom prst="rect">
            <a:avLst/>
          </a:prstGeom>
          <a:noFill/>
        </p:spPr>
        <p:txBody>
          <a:bodyPr wrap="square" rtlCol="0">
            <a:spAutoFit/>
          </a:bodyPr>
          <a:lstStyle/>
          <a:p>
            <a:r>
              <a:rPr lang="en-US" altLang="zh-CN" sz="2000" dirty="0"/>
              <a:t>	</a:t>
            </a:r>
            <a:r>
              <a:rPr lang="zh-CN" altLang="en-US" sz="2000" dirty="0"/>
              <a:t>想要做出让客户满意的原型，除了满意的功能以外，还需要有良好的交互设计效果。好的效果，要从基本入手。</a:t>
            </a:r>
          </a:p>
        </p:txBody>
      </p:sp>
    </p:spTree>
    <p:extLst>
      <p:ext uri="{BB962C8B-B14F-4D97-AF65-F5344CB8AC3E}">
        <p14:creationId xmlns:p14="http://schemas.microsoft.com/office/powerpoint/2010/main" val="312129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en-US" altLang="zh-CN" sz="4400" dirty="0"/>
              <a:t>1.</a:t>
            </a:r>
            <a:r>
              <a:rPr lang="zh-CN" altLang="en-US" sz="4400" dirty="0"/>
              <a:t>响应</a:t>
            </a:r>
            <a:endParaRPr lang="en-US" altLang="zh-CN" sz="4400" dirty="0"/>
          </a:p>
        </p:txBody>
      </p:sp>
      <p:sp>
        <p:nvSpPr>
          <p:cNvPr id="3" name="内容占位符 2"/>
          <p:cNvSpPr>
            <a:spLocks noGrp="1"/>
          </p:cNvSpPr>
          <p:nvPr>
            <p:ph idx="1"/>
          </p:nvPr>
        </p:nvSpPr>
        <p:spPr>
          <a:xfrm>
            <a:off x="5140960" y="477520"/>
            <a:ext cx="6502400" cy="4094479"/>
          </a:xfrm>
        </p:spPr>
        <p:txBody>
          <a:bodyPr>
            <a:noAutofit/>
          </a:bodyPr>
          <a:lstStyle/>
          <a:p>
            <a:r>
              <a:rPr lang="zh-CN" altLang="en-US" dirty="0"/>
              <a:t>对即将产生交互内容的区域提供给操作者一种响应机制。</a:t>
            </a:r>
            <a:endParaRPr lang="en-US" altLang="zh-CN" dirty="0"/>
          </a:p>
          <a:p>
            <a:r>
              <a:rPr lang="zh-CN" altLang="en-US" sz="2000" dirty="0"/>
              <a:t>不同的内容有很多响应的处理方法，</a:t>
            </a:r>
          </a:p>
          <a:p>
            <a:r>
              <a:rPr lang="zh-CN" altLang="en-US" sz="2000" dirty="0"/>
              <a:t>比如：链接加个下划线，图片链接变换下外边框颜色，</a:t>
            </a:r>
          </a:p>
          <a:p>
            <a:r>
              <a:rPr lang="zh-CN" altLang="en-US" sz="2000" dirty="0"/>
              <a:t>鼠标划过某区域，变化下背景色，同时出现一些隐性的操作按钮，如删除操作等。</a:t>
            </a:r>
          </a:p>
          <a:p>
            <a:r>
              <a:rPr lang="zh-CN" altLang="en-US" sz="2000" dirty="0"/>
              <a:t>注意：忌讳因为某区块产生响应，而让其它区块边界产生生硬的错位。</a:t>
            </a:r>
            <a:endParaRPr lang="en-US" altLang="zh-CN" sz="2000" dirty="0"/>
          </a:p>
          <a:p>
            <a:r>
              <a:rPr lang="zh-CN" altLang="en-US" dirty="0"/>
              <a:t>补充：提示音也是一种响应。</a:t>
            </a:r>
            <a:br>
              <a:rPr lang="zh-CN" altLang="en-US" sz="2000" dirty="0"/>
            </a:br>
            <a:r>
              <a:rPr lang="zh-CN" altLang="en-US" dirty="0"/>
              <a:t>比如：用</a:t>
            </a:r>
            <a:r>
              <a:rPr lang="en-US" altLang="zh-CN" dirty="0"/>
              <a:t>iPhone</a:t>
            </a:r>
            <a:r>
              <a:rPr lang="zh-CN" altLang="en-US" dirty="0"/>
              <a:t>发送邮件，发送成功后会听到“嗖</a:t>
            </a:r>
            <a:r>
              <a:rPr lang="en-US" altLang="zh-CN" dirty="0"/>
              <a:t>...”</a:t>
            </a:r>
            <a:r>
              <a:rPr lang="zh-CN" altLang="en-US" dirty="0"/>
              <a:t>的一声。</a:t>
            </a:r>
            <a:endParaRPr lang="en-US" altLang="zh-CN" sz="20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611" y="4800918"/>
            <a:ext cx="2095500" cy="1381125"/>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4877117"/>
            <a:ext cx="2228850" cy="1228725"/>
          </a:xfrm>
          <a:prstGeom prst="rect">
            <a:avLst/>
          </a:prstGeom>
        </p:spPr>
      </p:pic>
      <p:cxnSp>
        <p:nvCxnSpPr>
          <p:cNvPr id="17" name="直接箭头连接符 16"/>
          <p:cNvCxnSpPr>
            <a:stCxn id="15" idx="3"/>
            <a:endCxn id="14" idx="1"/>
          </p:cNvCxnSpPr>
          <p:nvPr/>
        </p:nvCxnSpPr>
        <p:spPr>
          <a:xfrm>
            <a:off x="4756735" y="5491480"/>
            <a:ext cx="22448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198171" y="4984759"/>
            <a:ext cx="1615299" cy="369332"/>
          </a:xfrm>
          <a:prstGeom prst="rect">
            <a:avLst/>
          </a:prstGeom>
          <a:noFill/>
        </p:spPr>
        <p:txBody>
          <a:bodyPr wrap="square" rtlCol="0">
            <a:spAutoFit/>
          </a:bodyPr>
          <a:lstStyle/>
          <a:p>
            <a:r>
              <a:rPr lang="zh-CN" altLang="en-US" dirty="0"/>
              <a:t>鼠标滑过</a:t>
            </a:r>
          </a:p>
        </p:txBody>
      </p:sp>
    </p:spTree>
    <p:extLst>
      <p:ext uri="{BB962C8B-B14F-4D97-AF65-F5344CB8AC3E}">
        <p14:creationId xmlns:p14="http://schemas.microsoft.com/office/powerpoint/2010/main" val="61609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en-US" altLang="zh-CN" dirty="0"/>
              <a:t>2.</a:t>
            </a:r>
            <a:r>
              <a:rPr lang="zh-CN" altLang="en-US" dirty="0"/>
              <a:t>过渡过程或转场效果</a:t>
            </a:r>
            <a:endParaRPr lang="en-US" altLang="zh-CN" sz="4400" dirty="0"/>
          </a:p>
        </p:txBody>
      </p:sp>
      <p:sp>
        <p:nvSpPr>
          <p:cNvPr id="3" name="内容占位符 2"/>
          <p:cNvSpPr>
            <a:spLocks noGrp="1"/>
          </p:cNvSpPr>
          <p:nvPr>
            <p:ph idx="1"/>
          </p:nvPr>
        </p:nvSpPr>
        <p:spPr>
          <a:xfrm>
            <a:off x="5140960" y="477520"/>
            <a:ext cx="6502400" cy="4094479"/>
          </a:xfrm>
        </p:spPr>
        <p:txBody>
          <a:bodyPr>
            <a:noAutofit/>
          </a:bodyPr>
          <a:lstStyle/>
          <a:p>
            <a:r>
              <a:rPr lang="zh-CN" altLang="en-US" dirty="0"/>
              <a:t>对即将产生的交互变化，提供一个过渡过程或转场的效果。</a:t>
            </a:r>
          </a:p>
          <a:p>
            <a:r>
              <a:rPr lang="zh-CN" altLang="en-US" dirty="0"/>
              <a:t>过渡过程，如：延时移动、淡入淡出等。</a:t>
            </a:r>
          </a:p>
          <a:p>
            <a:r>
              <a:rPr lang="zh-CN" altLang="en-US" dirty="0"/>
              <a:t>转场效果，如：滑动、门开关、缩放、翻转等。</a:t>
            </a:r>
            <a:endParaRPr lang="en-US" altLang="zh-CN" sz="2000" dirty="0"/>
          </a:p>
        </p:txBody>
      </p:sp>
      <p:pic>
        <p:nvPicPr>
          <p:cNvPr id="4" name="图片 3"/>
          <p:cNvPicPr>
            <a:picLocks noChangeAspect="1"/>
          </p:cNvPicPr>
          <p:nvPr/>
        </p:nvPicPr>
        <p:blipFill>
          <a:blip r:embed="rId3"/>
          <a:stretch>
            <a:fillRect/>
          </a:stretch>
        </p:blipFill>
        <p:spPr>
          <a:xfrm>
            <a:off x="2707252" y="4401783"/>
            <a:ext cx="2240330" cy="1115097"/>
          </a:xfrm>
          <a:prstGeom prst="rect">
            <a:avLst/>
          </a:prstGeom>
        </p:spPr>
      </p:pic>
      <p:pic>
        <p:nvPicPr>
          <p:cNvPr id="5" name="图片 4"/>
          <p:cNvPicPr>
            <a:picLocks noChangeAspect="1"/>
          </p:cNvPicPr>
          <p:nvPr/>
        </p:nvPicPr>
        <p:blipFill>
          <a:blip r:embed="rId4"/>
          <a:stretch>
            <a:fillRect/>
          </a:stretch>
        </p:blipFill>
        <p:spPr>
          <a:xfrm>
            <a:off x="7494730" y="3983855"/>
            <a:ext cx="1639110" cy="1825844"/>
          </a:xfrm>
          <a:prstGeom prst="rect">
            <a:avLst/>
          </a:prstGeom>
        </p:spPr>
      </p:pic>
      <p:cxnSp>
        <p:nvCxnSpPr>
          <p:cNvPr id="7" name="直接箭头连接符 6"/>
          <p:cNvCxnSpPr>
            <a:stCxn id="4" idx="3"/>
            <a:endCxn id="5" idx="1"/>
          </p:cNvCxnSpPr>
          <p:nvPr/>
        </p:nvCxnSpPr>
        <p:spPr>
          <a:xfrm flipV="1">
            <a:off x="4947582" y="4896777"/>
            <a:ext cx="2547148" cy="6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669366" y="4401783"/>
            <a:ext cx="1614591" cy="369332"/>
          </a:xfrm>
          <a:prstGeom prst="rect">
            <a:avLst/>
          </a:prstGeom>
          <a:noFill/>
        </p:spPr>
        <p:txBody>
          <a:bodyPr wrap="square" rtlCol="0">
            <a:spAutoFit/>
          </a:bodyPr>
          <a:lstStyle/>
          <a:p>
            <a:r>
              <a:rPr lang="zh-CN" altLang="en-US" dirty="0"/>
              <a:t>点击</a:t>
            </a:r>
          </a:p>
        </p:txBody>
      </p:sp>
    </p:spTree>
    <p:extLst>
      <p:ext uri="{BB962C8B-B14F-4D97-AF65-F5344CB8AC3E}">
        <p14:creationId xmlns:p14="http://schemas.microsoft.com/office/powerpoint/2010/main" val="17322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641754" y="1918252"/>
            <a:ext cx="3365439" cy="3997635"/>
          </a:xfrm>
        </p:spPr>
        <p:txBody>
          <a:bodyPr anchor="t">
            <a:normAutofit/>
          </a:bodyPr>
          <a:lstStyle/>
          <a:p>
            <a:pPr lvl="0"/>
            <a:r>
              <a:rPr lang="en-US" altLang="zh-CN" dirty="0"/>
              <a:t>3.</a:t>
            </a:r>
            <a:r>
              <a:rPr lang="zh-CN" altLang="en-US" dirty="0"/>
              <a:t>移位</a:t>
            </a:r>
            <a:endParaRPr lang="en-US" altLang="zh-CN" sz="4400" dirty="0"/>
          </a:p>
        </p:txBody>
      </p:sp>
      <p:sp>
        <p:nvSpPr>
          <p:cNvPr id="3" name="内容占位符 2"/>
          <p:cNvSpPr>
            <a:spLocks noGrp="1"/>
          </p:cNvSpPr>
          <p:nvPr>
            <p:ph idx="1"/>
          </p:nvPr>
        </p:nvSpPr>
        <p:spPr>
          <a:xfrm>
            <a:off x="5140960" y="477520"/>
            <a:ext cx="6502400" cy="4094479"/>
          </a:xfrm>
        </p:spPr>
        <p:txBody>
          <a:bodyPr>
            <a:noAutofit/>
          </a:bodyPr>
          <a:lstStyle/>
          <a:p>
            <a:r>
              <a:rPr lang="zh-CN" altLang="en-US" dirty="0"/>
              <a:t>在不弹层、弹窗情况下的内容移位。合理的运用页面内容的展开、收起。</a:t>
            </a:r>
          </a:p>
          <a:p>
            <a:r>
              <a:rPr lang="zh-CN" altLang="en-US" dirty="0"/>
              <a:t>操作者在即将产生交互的地方，就近通过这种方式就完成了轻便的操作。</a:t>
            </a:r>
            <a:r>
              <a:rPr lang="en-US" altLang="zh-CN" dirty="0"/>
              <a:t>	</a:t>
            </a:r>
            <a:endParaRPr lang="en-US" altLang="zh-CN" sz="20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917069"/>
            <a:ext cx="3718560" cy="2401570"/>
          </a:xfrm>
          <a:prstGeom prst="rect">
            <a:avLst/>
          </a:prstGeom>
        </p:spPr>
      </p:pic>
    </p:spTree>
    <p:extLst>
      <p:ext uri="{BB962C8B-B14F-4D97-AF65-F5344CB8AC3E}">
        <p14:creationId xmlns:p14="http://schemas.microsoft.com/office/powerpoint/2010/main" val="319742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91199" y="477668"/>
            <a:ext cx="3609600" cy="970450"/>
          </a:xfrm>
        </p:spPr>
        <p:txBody>
          <a:bodyPr/>
          <a:lstStyle/>
          <a:p>
            <a:r>
              <a:rPr lang="zh-CN" altLang="en-US" dirty="0"/>
              <a:t>交互设计总结</a:t>
            </a:r>
          </a:p>
        </p:txBody>
      </p:sp>
      <p:sp>
        <p:nvSpPr>
          <p:cNvPr id="3" name="内容占位符 2"/>
          <p:cNvSpPr>
            <a:spLocks noGrp="1"/>
          </p:cNvSpPr>
          <p:nvPr>
            <p:ph idx="1"/>
          </p:nvPr>
        </p:nvSpPr>
        <p:spPr/>
        <p:txBody>
          <a:bodyPr>
            <a:normAutofit/>
          </a:bodyPr>
          <a:lstStyle/>
          <a:p>
            <a:r>
              <a:rPr lang="en-US" altLang="zh-CN" sz="2400" dirty="0"/>
              <a:t>1. </a:t>
            </a:r>
            <a:r>
              <a:rPr lang="zh-CN" altLang="en-US" sz="2400" dirty="0"/>
              <a:t>响应：可以引起触发的区域提供响应变化</a:t>
            </a:r>
          </a:p>
          <a:p>
            <a:r>
              <a:rPr lang="en-US" altLang="zh-CN" sz="2400" dirty="0"/>
              <a:t>2. </a:t>
            </a:r>
            <a:r>
              <a:rPr lang="zh-CN" altLang="en-US" sz="2400" dirty="0"/>
              <a:t>过程效果：让人的视线一直保持连贯</a:t>
            </a:r>
          </a:p>
          <a:p>
            <a:r>
              <a:rPr lang="en-US" altLang="zh-CN" sz="2400" dirty="0"/>
              <a:t>3. </a:t>
            </a:r>
            <a:r>
              <a:rPr lang="zh-CN" altLang="en-US" sz="2400" dirty="0"/>
              <a:t>移位：不必要弹出新页面时，通过伸展原区域的大小完成小的功能交互，以达到用最小的视觉变化完成交互任务的目的。</a:t>
            </a:r>
          </a:p>
        </p:txBody>
      </p:sp>
    </p:spTree>
    <p:extLst>
      <p:ext uri="{BB962C8B-B14F-4D97-AF65-F5344CB8AC3E}">
        <p14:creationId xmlns:p14="http://schemas.microsoft.com/office/powerpoint/2010/main" val="246423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A36DC-44FC-4762-B57E-EF3A9AB77141}"/>
              </a:ext>
            </a:extLst>
          </p:cNvPr>
          <p:cNvSpPr>
            <a:spLocks noGrp="1"/>
          </p:cNvSpPr>
          <p:nvPr>
            <p:ph type="title"/>
          </p:nvPr>
        </p:nvSpPr>
        <p:spPr/>
        <p:txBody>
          <a:bodyPr/>
          <a:lstStyle/>
          <a:p>
            <a:r>
              <a:rPr lang="zh-CN" altLang="en-US" dirty="0"/>
              <a:t>问题</a:t>
            </a:r>
            <a:r>
              <a:rPr lang="en-US" altLang="zh-CN" dirty="0"/>
              <a:t>3</a:t>
            </a:r>
            <a:r>
              <a:rPr lang="zh-CN" altLang="en-US" dirty="0"/>
              <a:t>：</a:t>
            </a:r>
          </a:p>
        </p:txBody>
      </p:sp>
      <p:sp>
        <p:nvSpPr>
          <p:cNvPr id="3" name="内容占位符 2">
            <a:extLst>
              <a:ext uri="{FF2B5EF4-FFF2-40B4-BE49-F238E27FC236}">
                <a16:creationId xmlns:a16="http://schemas.microsoft.com/office/drawing/2014/main" id="{4017778B-26E5-428F-AC4C-CD654F8972F5}"/>
              </a:ext>
            </a:extLst>
          </p:cNvPr>
          <p:cNvSpPr>
            <a:spLocks noGrp="1"/>
          </p:cNvSpPr>
          <p:nvPr>
            <p:ph idx="1"/>
          </p:nvPr>
        </p:nvSpPr>
        <p:spPr>
          <a:xfrm>
            <a:off x="810000" y="932413"/>
            <a:ext cx="10554574" cy="3636511"/>
          </a:xfrm>
        </p:spPr>
        <p:txBody>
          <a:bodyPr>
            <a:normAutofit/>
          </a:bodyPr>
          <a:lstStyle/>
          <a:p>
            <a:r>
              <a:rPr lang="zh-CN" altLang="en-US" sz="2400" dirty="0"/>
              <a:t>界面原型是给谁看的？说出至少</a:t>
            </a:r>
            <a:r>
              <a:rPr lang="en-US" altLang="zh-CN" sz="2400" dirty="0"/>
              <a:t>3</a:t>
            </a:r>
            <a:r>
              <a:rPr lang="zh-CN" altLang="en-US" sz="2400" dirty="0"/>
              <a:t>个</a:t>
            </a:r>
          </a:p>
        </p:txBody>
      </p:sp>
      <p:sp>
        <p:nvSpPr>
          <p:cNvPr id="4" name="文本框 3">
            <a:extLst>
              <a:ext uri="{FF2B5EF4-FFF2-40B4-BE49-F238E27FC236}">
                <a16:creationId xmlns:a16="http://schemas.microsoft.com/office/drawing/2014/main" id="{6A14110B-88A7-4CFA-8E5E-7240A0B29EC6}"/>
              </a:ext>
            </a:extLst>
          </p:cNvPr>
          <p:cNvSpPr txBox="1"/>
          <p:nvPr/>
        </p:nvSpPr>
        <p:spPr>
          <a:xfrm>
            <a:off x="1166648" y="3741683"/>
            <a:ext cx="9132628" cy="461665"/>
          </a:xfrm>
          <a:prstGeom prst="rect">
            <a:avLst/>
          </a:prstGeom>
          <a:noFill/>
        </p:spPr>
        <p:txBody>
          <a:bodyPr wrap="none" rtlCol="0">
            <a:spAutoFit/>
          </a:bodyPr>
          <a:lstStyle/>
          <a:p>
            <a:r>
              <a:rPr lang="zh-CN" altLang="en-US" sz="2400" dirty="0"/>
              <a:t>用户，开发，测试，项目经理，领导，</a:t>
            </a:r>
            <a:r>
              <a:rPr lang="en-US" altLang="zh-CN" sz="2400" dirty="0"/>
              <a:t>UE</a:t>
            </a:r>
            <a:r>
              <a:rPr lang="zh-CN" altLang="en-US" sz="2400" dirty="0"/>
              <a:t>，</a:t>
            </a:r>
            <a:r>
              <a:rPr lang="en-US" altLang="zh-CN" sz="2400" dirty="0"/>
              <a:t>UI</a:t>
            </a:r>
            <a:r>
              <a:rPr lang="zh-CN" altLang="en-US" sz="2400" dirty="0"/>
              <a:t>，客户，投资人，等</a:t>
            </a:r>
          </a:p>
        </p:txBody>
      </p:sp>
    </p:spTree>
    <p:extLst>
      <p:ext uri="{BB962C8B-B14F-4D97-AF65-F5344CB8AC3E}">
        <p14:creationId xmlns:p14="http://schemas.microsoft.com/office/powerpoint/2010/main" val="160616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id="{B9D93730-8C7D-423D-9137-597B5FA657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竖排标题 1">
            <a:extLst>
              <a:ext uri="{FF2B5EF4-FFF2-40B4-BE49-F238E27FC236}">
                <a16:creationId xmlns:a16="http://schemas.microsoft.com/office/drawing/2014/main" id="{1177557D-E743-446B-B3A2-19511CAEF50D}"/>
              </a:ext>
            </a:extLst>
          </p:cNvPr>
          <p:cNvSpPr>
            <a:spLocks noGrp="1"/>
          </p:cNvSpPr>
          <p:nvPr>
            <p:ph type="title" orient="vert"/>
          </p:nvPr>
        </p:nvSpPr>
        <p:spPr>
          <a:xfrm>
            <a:off x="641754" y="1918252"/>
            <a:ext cx="3365439" cy="3997635"/>
          </a:xfrm>
        </p:spPr>
        <p:txBody>
          <a:bodyPr vert="horz" lIns="91440" tIns="45720" rIns="91440" bIns="45720" rtlCol="0" anchor="t">
            <a:normAutofit/>
          </a:bodyPr>
          <a:lstStyle/>
          <a:p>
            <a:r>
              <a:rPr lang="zh-CN" altLang="en-US" sz="4400" dirty="0"/>
              <a:t>目录</a:t>
            </a:r>
          </a:p>
        </p:txBody>
      </p:sp>
      <p:graphicFrame>
        <p:nvGraphicFramePr>
          <p:cNvPr id="5" name="竖排文字占位符 2"/>
          <p:cNvGraphicFramePr/>
          <p:nvPr>
            <p:extLst>
              <p:ext uri="{D42A27DB-BD31-4B8C-83A1-F6EECF244321}">
                <p14:modId xmlns:p14="http://schemas.microsoft.com/office/powerpoint/2010/main" val="246505749"/>
              </p:ext>
            </p:extLst>
          </p:nvPr>
        </p:nvGraphicFramePr>
        <p:xfrm>
          <a:off x="5188388" y="557871"/>
          <a:ext cx="6267888" cy="552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5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33F6-C7F9-4690-9C8A-51E513DA7BE9}"/>
              </a:ext>
            </a:extLst>
          </p:cNvPr>
          <p:cNvSpPr>
            <a:spLocks noGrp="1"/>
          </p:cNvSpPr>
          <p:nvPr>
            <p:ph type="title"/>
          </p:nvPr>
        </p:nvSpPr>
        <p:spPr>
          <a:xfrm>
            <a:off x="4584966" y="362111"/>
            <a:ext cx="10571998" cy="970450"/>
          </a:xfrm>
        </p:spPr>
        <p:txBody>
          <a:bodyPr/>
          <a:lstStyle/>
          <a:p>
            <a:r>
              <a:rPr lang="zh-CN" altLang="en-US" dirty="0"/>
              <a:t>参考资料</a:t>
            </a:r>
          </a:p>
        </p:txBody>
      </p:sp>
      <p:sp>
        <p:nvSpPr>
          <p:cNvPr id="3" name="文本框 2">
            <a:hlinkClick r:id="rId2"/>
            <a:extLst>
              <a:ext uri="{FF2B5EF4-FFF2-40B4-BE49-F238E27FC236}">
                <a16:creationId xmlns:a16="http://schemas.microsoft.com/office/drawing/2014/main" id="{220C1E04-0FAA-4810-9EB8-4FB5668628C3}"/>
              </a:ext>
            </a:extLst>
          </p:cNvPr>
          <p:cNvSpPr txBox="1"/>
          <p:nvPr/>
        </p:nvSpPr>
        <p:spPr>
          <a:xfrm>
            <a:off x="339598" y="2337800"/>
            <a:ext cx="11708023" cy="3416320"/>
          </a:xfrm>
          <a:prstGeom prst="rect">
            <a:avLst/>
          </a:prstGeom>
          <a:noFill/>
          <a:ln>
            <a:noFill/>
          </a:ln>
        </p:spPr>
        <p:txBody>
          <a:bodyPr wrap="square" rtlCol="0">
            <a:spAutoFit/>
          </a:bodyPr>
          <a:lstStyle/>
          <a:p>
            <a:pPr marL="285750" indent="-285750">
              <a:buFont typeface="Wingdings" panose="05000000000000000000" pitchFamily="2" charset="2"/>
              <a:buChar char="l"/>
            </a:pPr>
            <a:r>
              <a:rPr lang="en-GB" altLang="zh-CN" sz="2400" dirty="0">
                <a:hlinkClick r:id="rId3"/>
              </a:rPr>
              <a:t>http://blog.csdn.net/htx_helloworld/article/details/39647517</a:t>
            </a:r>
            <a:r>
              <a:rPr lang="en-US" altLang="zh-CN" sz="2400" dirty="0"/>
              <a:t>,</a:t>
            </a:r>
            <a:r>
              <a:rPr lang="zh-CN" altLang="en-US" sz="2400" dirty="0"/>
              <a:t>原型界面简介</a:t>
            </a: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hlinkClick r:id="rId4"/>
              </a:rPr>
              <a:t>https://baike.baidu.com/item/axure%20rp/9653646?fr=Aladdin</a:t>
            </a:r>
            <a:r>
              <a:rPr lang="en-US" altLang="zh-CN" sz="2400" dirty="0"/>
              <a:t>,Axure RP </a:t>
            </a:r>
            <a:r>
              <a:rPr lang="zh-CN" altLang="en-US" sz="2400" dirty="0"/>
              <a:t>百度百科</a:t>
            </a: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http://www.webppd.com/thread-517-1-1.html ,</a:t>
            </a:r>
            <a:r>
              <a:rPr lang="zh-CN" altLang="en-US" sz="2400" dirty="0"/>
              <a:t>学会三点，即可打造良好的交互设计效果</a:t>
            </a:r>
            <a:endParaRPr lang="en-US" altLang="zh-CN" sz="2400" dirty="0"/>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http://www.webppd.com/thread-654-1-5.html,</a:t>
            </a:r>
            <a:r>
              <a:rPr lang="zh-CN" altLang="en-US" sz="2400" dirty="0"/>
              <a:t>到底什么才是交互设计 </a:t>
            </a:r>
            <a:endParaRPr lang="en-US" altLang="zh-CN" sz="2400" dirty="0"/>
          </a:p>
        </p:txBody>
      </p:sp>
    </p:spTree>
    <p:extLst>
      <p:ext uri="{BB962C8B-B14F-4D97-AF65-F5344CB8AC3E}">
        <p14:creationId xmlns:p14="http://schemas.microsoft.com/office/powerpoint/2010/main" val="6225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261DD-73E4-4180-97FD-1EE25B466BF2}"/>
              </a:ext>
            </a:extLst>
          </p:cNvPr>
          <p:cNvSpPr>
            <a:spLocks noGrp="1"/>
          </p:cNvSpPr>
          <p:nvPr>
            <p:ph type="title"/>
          </p:nvPr>
        </p:nvSpPr>
        <p:spPr>
          <a:xfrm>
            <a:off x="3430451" y="302357"/>
            <a:ext cx="10571998" cy="970450"/>
          </a:xfrm>
        </p:spPr>
        <p:txBody>
          <a:bodyPr/>
          <a:lstStyle/>
          <a:p>
            <a:r>
              <a:rPr lang="zh-CN" altLang="en-US" dirty="0"/>
              <a:t>小组成员分工与评价</a:t>
            </a:r>
          </a:p>
        </p:txBody>
      </p:sp>
      <p:sp>
        <p:nvSpPr>
          <p:cNvPr id="3" name="内容占位符 2">
            <a:extLst>
              <a:ext uri="{FF2B5EF4-FFF2-40B4-BE49-F238E27FC236}">
                <a16:creationId xmlns:a16="http://schemas.microsoft.com/office/drawing/2014/main" id="{2C3B77C6-9D77-4837-923D-3F06EBDDE5C8}"/>
              </a:ext>
            </a:extLst>
          </p:cNvPr>
          <p:cNvSpPr>
            <a:spLocks noGrp="1"/>
          </p:cNvSpPr>
          <p:nvPr>
            <p:ph sz="half" idx="1"/>
          </p:nvPr>
        </p:nvSpPr>
        <p:spPr>
          <a:xfrm>
            <a:off x="1480863" y="2527087"/>
            <a:ext cx="8787743" cy="3638763"/>
          </a:xfrm>
        </p:spPr>
        <p:txBody>
          <a:bodyPr>
            <a:normAutofit/>
          </a:bodyPr>
          <a:lstStyle/>
          <a:p>
            <a:r>
              <a:rPr lang="zh-CN" altLang="en-US" sz="2800" dirty="0"/>
              <a:t>黄栋</a:t>
            </a:r>
            <a:r>
              <a:rPr lang="en-US" altLang="zh-CN" sz="2800" dirty="0"/>
              <a:t>-</a:t>
            </a:r>
            <a:r>
              <a:rPr lang="zh-CN" altLang="en-US" sz="2800" dirty="0"/>
              <a:t>材搜集资料</a:t>
            </a:r>
            <a:r>
              <a:rPr lang="en-US" altLang="zh-CN" sz="2800" dirty="0"/>
              <a:t>——89</a:t>
            </a:r>
            <a:r>
              <a:rPr lang="zh-CN" altLang="en-US" sz="2800" dirty="0"/>
              <a:t>分</a:t>
            </a:r>
            <a:endParaRPr lang="en-US" altLang="zh-CN" sz="2800" dirty="0"/>
          </a:p>
          <a:p>
            <a:r>
              <a:rPr lang="zh-CN" altLang="en-US" sz="2800" dirty="0"/>
              <a:t>冯涛</a:t>
            </a:r>
            <a:r>
              <a:rPr lang="en-US" altLang="zh-CN" sz="2800" dirty="0"/>
              <a:t>-</a:t>
            </a:r>
            <a:r>
              <a:rPr lang="zh-CN" altLang="en-US" sz="2800" dirty="0"/>
              <a:t>提意见</a:t>
            </a:r>
            <a:r>
              <a:rPr lang="en-US" altLang="zh-CN" sz="2800" dirty="0"/>
              <a:t>——85</a:t>
            </a:r>
            <a:r>
              <a:rPr lang="zh-CN" altLang="en-US" sz="2800" dirty="0"/>
              <a:t>分</a:t>
            </a:r>
            <a:endParaRPr lang="en-US" altLang="zh-CN" sz="2800" dirty="0"/>
          </a:p>
          <a:p>
            <a:r>
              <a:rPr lang="zh-CN" altLang="en-US" sz="2800" dirty="0"/>
              <a:t>徐鹏（负责人） </a:t>
            </a:r>
            <a:r>
              <a:rPr lang="en-US" altLang="zh-CN" sz="2800" dirty="0"/>
              <a:t>-ppt</a:t>
            </a:r>
            <a:r>
              <a:rPr lang="zh-CN" altLang="en-US" sz="2800" dirty="0"/>
              <a:t>制作</a:t>
            </a:r>
            <a:r>
              <a:rPr lang="en-US" altLang="zh-CN" sz="2800" dirty="0"/>
              <a:t>——95</a:t>
            </a:r>
            <a:r>
              <a:rPr lang="zh-CN" altLang="en-US" sz="2800" dirty="0"/>
              <a:t>分</a:t>
            </a:r>
            <a:endParaRPr lang="en-US" altLang="zh-CN" sz="2800" dirty="0"/>
          </a:p>
          <a:p>
            <a:r>
              <a:rPr lang="zh-CN" altLang="en-US" sz="2800" dirty="0"/>
              <a:t>陈泓见</a:t>
            </a:r>
            <a:r>
              <a:rPr lang="en-US" altLang="zh-CN" sz="2800" dirty="0"/>
              <a:t>-</a:t>
            </a:r>
            <a:r>
              <a:rPr lang="zh-CN" altLang="en-US" sz="2800" dirty="0"/>
              <a:t>查验</a:t>
            </a:r>
            <a:r>
              <a:rPr lang="en-US" altLang="zh-CN" sz="2800" dirty="0"/>
              <a:t>PPT——86</a:t>
            </a:r>
            <a:r>
              <a:rPr lang="zh-CN" altLang="en-US" sz="2800" dirty="0"/>
              <a:t>分</a:t>
            </a:r>
            <a:endParaRPr lang="en-US" altLang="zh-CN" sz="2800" dirty="0"/>
          </a:p>
          <a:p>
            <a:r>
              <a:rPr lang="zh-CN" altLang="en-US" sz="2800" dirty="0"/>
              <a:t>童威男</a:t>
            </a:r>
            <a:r>
              <a:rPr lang="en-US" altLang="zh-CN" sz="2800" dirty="0"/>
              <a:t>-</a:t>
            </a:r>
            <a:r>
              <a:rPr lang="zh-CN" altLang="en-US" sz="2800" dirty="0"/>
              <a:t>查验</a:t>
            </a:r>
            <a:r>
              <a:rPr lang="en-US" altLang="zh-CN" sz="2800" dirty="0"/>
              <a:t>ppt——87</a:t>
            </a:r>
            <a:r>
              <a:rPr lang="zh-CN" altLang="en-US" sz="2800" dirty="0"/>
              <a:t>分</a:t>
            </a:r>
          </a:p>
          <a:p>
            <a:endParaRPr lang="zh-CN" altLang="en-US" sz="2800" dirty="0"/>
          </a:p>
        </p:txBody>
      </p:sp>
    </p:spTree>
    <p:extLst>
      <p:ext uri="{BB962C8B-B14F-4D97-AF65-F5344CB8AC3E}">
        <p14:creationId xmlns:p14="http://schemas.microsoft.com/office/powerpoint/2010/main" val="199744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简介</a:t>
            </a:r>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829345" y="2647299"/>
            <a:ext cx="10845204" cy="3502490"/>
          </a:xfrm>
        </p:spPr>
        <p:txBody>
          <a:bodyPr/>
          <a:lstStyle/>
          <a:p>
            <a:r>
              <a:rPr lang="zh-CN" altLang="en-US" sz="3200" dirty="0">
                <a:latin typeface="+mn-ea"/>
              </a:rPr>
              <a:t>  产品原型可以概括的说是整个产品面市之前的一个框架设计</a:t>
            </a:r>
            <a:r>
              <a:rPr lang="en-US" altLang="zh-CN" sz="3200" dirty="0">
                <a:latin typeface="+mn-ea"/>
              </a:rPr>
              <a:t>,</a:t>
            </a:r>
            <a:r>
              <a:rPr lang="zh-CN" altLang="en-US" sz="3200" dirty="0">
                <a:latin typeface="+mn-ea"/>
              </a:rPr>
              <a:t>以网站注册作为例子</a:t>
            </a:r>
            <a:r>
              <a:rPr lang="en-US" altLang="zh-CN" sz="3200" dirty="0">
                <a:latin typeface="+mn-ea"/>
              </a:rPr>
              <a:t>,</a:t>
            </a:r>
            <a:r>
              <a:rPr lang="zh-CN" altLang="en-US" sz="3200" dirty="0">
                <a:latin typeface="+mn-ea"/>
              </a:rPr>
              <a:t>整个前期的交互设计流程图之后</a:t>
            </a:r>
            <a:r>
              <a:rPr lang="en-US" altLang="zh-CN" sz="3200" dirty="0">
                <a:latin typeface="+mn-ea"/>
              </a:rPr>
              <a:t>,</a:t>
            </a:r>
            <a:r>
              <a:rPr lang="zh-CN" altLang="en-US" sz="3200" dirty="0">
                <a:latin typeface="+mn-ea"/>
              </a:rPr>
              <a:t>就是原形开发的设计阶段</a:t>
            </a:r>
            <a:r>
              <a:rPr lang="en-US" altLang="zh-CN" sz="3200" dirty="0">
                <a:latin typeface="+mn-ea"/>
              </a:rPr>
              <a:t>,</a:t>
            </a:r>
            <a:r>
              <a:rPr lang="zh-CN" altLang="en-US" sz="3200" dirty="0">
                <a:latin typeface="+mn-ea"/>
              </a:rPr>
              <a:t>简单的来说是将页面的模块、原素、人机交互的形式，利用线框描述的方法，将产品脱离皮肤状态下更加具体跟生动的进行表达</a:t>
            </a:r>
            <a:r>
              <a:rPr lang="en-US" altLang="zh-CN" sz="3200" dirty="0">
                <a:latin typeface="+mn-ea"/>
              </a:rPr>
              <a:t>.</a:t>
            </a:r>
            <a:endParaRPr lang="en-US" altLang="zh-CN" sz="2000" dirty="0">
              <a:latin typeface="+mn-ea"/>
            </a:endParaRPr>
          </a:p>
          <a:p>
            <a:endParaRPr lang="zh-CN" altLang="en-US" b="1" dirty="0"/>
          </a:p>
        </p:txBody>
      </p:sp>
    </p:spTree>
    <p:extLst>
      <p:ext uri="{BB962C8B-B14F-4D97-AF65-F5344CB8AC3E}">
        <p14:creationId xmlns:p14="http://schemas.microsoft.com/office/powerpoint/2010/main" val="339743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对象</a:t>
            </a:r>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829345" y="2647299"/>
            <a:ext cx="10845204" cy="3502490"/>
          </a:xfrm>
        </p:spPr>
        <p:txBody>
          <a:bodyPr>
            <a:normAutofit lnSpcReduction="10000"/>
          </a:bodyPr>
          <a:lstStyle/>
          <a:p>
            <a:pPr marL="0" indent="0">
              <a:buNone/>
            </a:pPr>
            <a:r>
              <a:rPr lang="zh-CN" altLang="en-US" sz="3200" dirty="0">
                <a:latin typeface="+mn-ea"/>
              </a:rPr>
              <a:t>下列角色使用用户界面原型：</a:t>
            </a:r>
          </a:p>
          <a:p>
            <a:r>
              <a:rPr lang="zh-CN" altLang="en-US" sz="3200" dirty="0">
                <a:latin typeface="+mn-ea"/>
              </a:rPr>
              <a:t>用户：确认需求，用来了解用户界面，提出建议；</a:t>
            </a:r>
          </a:p>
          <a:p>
            <a:r>
              <a:rPr lang="zh-CN" altLang="en-US" sz="3200" dirty="0">
                <a:latin typeface="+mn-ea"/>
              </a:rPr>
              <a:t>系统分析员：用来了解用户界面如何影响系统分析；</a:t>
            </a:r>
          </a:p>
          <a:p>
            <a:r>
              <a:rPr lang="zh-CN" altLang="en-US" sz="3200" dirty="0">
                <a:latin typeface="+mn-ea"/>
              </a:rPr>
              <a:t>设计员：用来了解用户界面如何施加影响及它对系统“内部”的要求；</a:t>
            </a:r>
          </a:p>
          <a:p>
            <a:r>
              <a:rPr lang="zh-CN" altLang="en-US" sz="3200" dirty="0">
                <a:latin typeface="+mn-ea"/>
              </a:rPr>
              <a:t>类测试人员：用来制定测试计划活动。</a:t>
            </a:r>
            <a:endParaRPr lang="zh-CN" altLang="en-US" b="1" dirty="0"/>
          </a:p>
        </p:txBody>
      </p:sp>
    </p:spTree>
    <p:extLst>
      <p:ext uri="{BB962C8B-B14F-4D97-AF65-F5344CB8AC3E}">
        <p14:creationId xmlns:p14="http://schemas.microsoft.com/office/powerpoint/2010/main" val="348902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原型</a:t>
            </a:r>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536794" y="2198119"/>
            <a:ext cx="10845204" cy="3769543"/>
          </a:xfrm>
        </p:spPr>
        <p:txBody>
          <a:bodyPr/>
          <a:lstStyle/>
          <a:p>
            <a:pPr marL="0" indent="0">
              <a:buNone/>
            </a:pPr>
            <a:r>
              <a:rPr lang="zh-CN" altLang="en-US" sz="3200" dirty="0">
                <a:latin typeface="+mn-ea"/>
              </a:rPr>
              <a:t>可建立三种基本原型：</a:t>
            </a:r>
          </a:p>
          <a:p>
            <a:r>
              <a:rPr lang="zh-CN" altLang="en-US" sz="3200" dirty="0">
                <a:latin typeface="+mn-ea"/>
              </a:rPr>
              <a:t>图纸（在纸上）</a:t>
            </a:r>
          </a:p>
          <a:p>
            <a:r>
              <a:rPr lang="zh-CN" altLang="en-US" sz="3200" dirty="0">
                <a:latin typeface="+mn-ea"/>
              </a:rPr>
              <a:t>位图（绘图工具）</a:t>
            </a:r>
          </a:p>
          <a:p>
            <a:r>
              <a:rPr lang="zh-CN" altLang="en-US" sz="3200" dirty="0">
                <a:latin typeface="+mn-ea"/>
              </a:rPr>
              <a:t>可执行文件（交互式）</a:t>
            </a:r>
          </a:p>
          <a:p>
            <a:pPr marL="0" indent="0">
              <a:buNone/>
            </a:pPr>
            <a:r>
              <a:rPr lang="zh-CN" altLang="en-US" sz="3200" dirty="0">
                <a:latin typeface="+mn-ea"/>
              </a:rPr>
              <a:t>很多项目中，您需要按上述顺序使用全部三种原型。</a:t>
            </a:r>
          </a:p>
          <a:p>
            <a:endParaRPr lang="en-US" altLang="zh-CN" sz="2000" dirty="0">
              <a:latin typeface="+mn-ea"/>
            </a:endParaRPr>
          </a:p>
          <a:p>
            <a:endParaRPr lang="zh-CN" altLang="en-US" b="1" dirty="0"/>
          </a:p>
        </p:txBody>
      </p:sp>
    </p:spTree>
    <p:extLst>
      <p:ext uri="{BB962C8B-B14F-4D97-AF65-F5344CB8AC3E}">
        <p14:creationId xmlns:p14="http://schemas.microsoft.com/office/powerpoint/2010/main" val="238287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时机</a:t>
            </a:r>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673397" y="2390626"/>
            <a:ext cx="10845204" cy="3502490"/>
          </a:xfrm>
        </p:spPr>
        <p:txBody>
          <a:bodyPr>
            <a:normAutofit fontScale="92500" lnSpcReduction="10000"/>
          </a:bodyPr>
          <a:lstStyle/>
          <a:p>
            <a:r>
              <a:rPr lang="zh-CN" altLang="en-US" sz="3200" dirty="0">
                <a:latin typeface="+mn-ea"/>
              </a:rPr>
              <a:t>界面原型可以在需求分析阶段，完成用例过程中，或者完成用例后进行设计，协助需求分析。</a:t>
            </a:r>
            <a:endParaRPr lang="en-US" altLang="zh-CN" sz="3200" dirty="0">
              <a:latin typeface="+mn-ea"/>
            </a:endParaRPr>
          </a:p>
          <a:p>
            <a:r>
              <a:rPr lang="zh-CN" altLang="en-US" sz="3200" dirty="0">
                <a:latin typeface="+mn-ea"/>
              </a:rPr>
              <a:t>创建用户界面原型的主要目的是在实际设计与开发开始之前揭示和测试系统的功能与可用性。这样，您可以在将太多时间与资源投入开发活动之前，确保所构建的系统是正确的。</a:t>
            </a:r>
            <a:endParaRPr lang="en-US" altLang="zh-CN" sz="3200" dirty="0">
              <a:latin typeface="+mn-ea"/>
            </a:endParaRPr>
          </a:p>
          <a:p>
            <a:r>
              <a:rPr lang="zh-CN" altLang="en-US" sz="3200" dirty="0"/>
              <a:t>开发原型的开支必须远远低于开发实际系统的开支，同时这个原型应具备足够的功能，可以进行有意义的使用测试。</a:t>
            </a:r>
          </a:p>
        </p:txBody>
      </p:sp>
    </p:spTree>
    <p:extLst>
      <p:ext uri="{BB962C8B-B14F-4D97-AF65-F5344CB8AC3E}">
        <p14:creationId xmlns:p14="http://schemas.microsoft.com/office/powerpoint/2010/main" val="126689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1</a:t>
            </a:r>
            <a:endParaRPr lang="zh-CN" altLang="en-US" dirty="0"/>
          </a:p>
        </p:txBody>
      </p:sp>
      <p:sp>
        <p:nvSpPr>
          <p:cNvPr id="3" name="内容占位符 2"/>
          <p:cNvSpPr>
            <a:spLocks noGrp="1"/>
          </p:cNvSpPr>
          <p:nvPr>
            <p:ph idx="1"/>
          </p:nvPr>
        </p:nvSpPr>
        <p:spPr>
          <a:xfrm>
            <a:off x="827424" y="2171487"/>
            <a:ext cx="6284576" cy="785073"/>
          </a:xfrm>
        </p:spPr>
        <p:txBody>
          <a:bodyPr>
            <a:noAutofit/>
          </a:bodyPr>
          <a:lstStyle/>
          <a:p>
            <a:pPr marL="0" indent="0">
              <a:buNone/>
            </a:pPr>
            <a:r>
              <a:rPr lang="zh-CN" altLang="en-US" sz="2800" dirty="0">
                <a:latin typeface="+mn-ea"/>
              </a:rPr>
              <a:t>我们为什么要使用界面原型？</a:t>
            </a:r>
            <a:endParaRPr lang="en-US" altLang="zh-CN" sz="2800" dirty="0">
              <a:latin typeface="+mn-ea"/>
            </a:endParaRPr>
          </a:p>
        </p:txBody>
      </p:sp>
      <p:sp>
        <p:nvSpPr>
          <p:cNvPr id="4" name="内容占位符 2"/>
          <p:cNvSpPr txBox="1">
            <a:spLocks/>
          </p:cNvSpPr>
          <p:nvPr/>
        </p:nvSpPr>
        <p:spPr>
          <a:xfrm>
            <a:off x="810000" y="4122207"/>
            <a:ext cx="6284576" cy="78507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zh-CN" altLang="en-US" sz="2800" dirty="0">
                <a:latin typeface="+mn-ea"/>
              </a:rPr>
              <a:t>确认需求，节省成本</a:t>
            </a:r>
            <a:endParaRPr lang="en-US" altLang="zh-CN" sz="2800" dirty="0">
              <a:latin typeface="+mn-ea"/>
            </a:endParaRPr>
          </a:p>
        </p:txBody>
      </p:sp>
    </p:spTree>
    <p:extLst>
      <p:ext uri="{BB962C8B-B14F-4D97-AF65-F5344CB8AC3E}">
        <p14:creationId xmlns:p14="http://schemas.microsoft.com/office/powerpoint/2010/main" val="349103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810000" y="447188"/>
            <a:ext cx="10571998" cy="970450"/>
          </a:xfrm>
        </p:spPr>
        <p:txBody>
          <a:bodyPr/>
          <a:lstStyle/>
          <a:p>
            <a:pPr algn="ctr"/>
            <a:r>
              <a:rPr lang="zh-CN" altLang="en-US" sz="6000" dirty="0"/>
              <a:t>工具：</a:t>
            </a:r>
            <a:r>
              <a:rPr lang="en-GB" altLang="zh-CN" sz="6000" dirty="0" err="1"/>
              <a:t>Axure</a:t>
            </a:r>
            <a:r>
              <a:rPr lang="en-GB" altLang="zh-CN" sz="6000" dirty="0"/>
              <a:t> RP8</a:t>
            </a:r>
            <a:endParaRPr lang="zh-CN" altLang="en-US" sz="6000" dirty="0"/>
          </a:p>
        </p:txBody>
      </p:sp>
      <p:sp>
        <p:nvSpPr>
          <p:cNvPr id="3" name="内容占位符 2">
            <a:extLst>
              <a:ext uri="{FF2B5EF4-FFF2-40B4-BE49-F238E27FC236}">
                <a16:creationId xmlns:a16="http://schemas.microsoft.com/office/drawing/2014/main" id="{46AF0ABC-912E-4F6F-A3AC-D7B963232466}"/>
              </a:ext>
            </a:extLst>
          </p:cNvPr>
          <p:cNvSpPr>
            <a:spLocks noGrp="1"/>
          </p:cNvSpPr>
          <p:nvPr>
            <p:ph idx="1"/>
          </p:nvPr>
        </p:nvSpPr>
        <p:spPr>
          <a:xfrm>
            <a:off x="829345" y="2647299"/>
            <a:ext cx="10845204" cy="3502490"/>
          </a:xfrm>
        </p:spPr>
        <p:txBody>
          <a:bodyPr>
            <a:normAutofit fontScale="92500" lnSpcReduction="20000"/>
          </a:bodyPr>
          <a:lstStyle/>
          <a:p>
            <a:r>
              <a:rPr lang="en-US" altLang="zh-CN" sz="3200" dirty="0" err="1">
                <a:latin typeface="+mn-ea"/>
              </a:rPr>
              <a:t>Axure</a:t>
            </a:r>
            <a:r>
              <a:rPr lang="en-US" altLang="zh-CN" sz="3200" dirty="0">
                <a:latin typeface="+mn-ea"/>
              </a:rPr>
              <a:t> RP</a:t>
            </a:r>
            <a:r>
              <a:rPr lang="zh-CN" altLang="en-US" sz="3200" dirty="0">
                <a:latin typeface="+mn-ea"/>
              </a:rPr>
              <a:t>是一个专业的快速原型设计工具。</a:t>
            </a:r>
            <a:r>
              <a:rPr lang="en-US" altLang="zh-CN" sz="3200" dirty="0" err="1">
                <a:latin typeface="+mn-ea"/>
              </a:rPr>
              <a:t>Axure</a:t>
            </a:r>
            <a:r>
              <a:rPr lang="zh-CN" altLang="en-US" sz="3200" dirty="0">
                <a:latin typeface="+mn-ea"/>
              </a:rPr>
              <a:t>，代表美国</a:t>
            </a:r>
            <a:r>
              <a:rPr lang="en-US" altLang="zh-CN" sz="3200" dirty="0" err="1">
                <a:latin typeface="+mn-ea"/>
              </a:rPr>
              <a:t>Axure</a:t>
            </a:r>
            <a:r>
              <a:rPr lang="zh-CN" altLang="en-US" sz="3200" dirty="0">
                <a:latin typeface="+mn-ea"/>
              </a:rPr>
              <a:t>公司；</a:t>
            </a:r>
            <a:r>
              <a:rPr lang="en-US" altLang="zh-CN" sz="3200" dirty="0">
                <a:latin typeface="+mn-ea"/>
              </a:rPr>
              <a:t>RP</a:t>
            </a:r>
            <a:r>
              <a:rPr lang="zh-CN" altLang="en-US" sz="3200" dirty="0">
                <a:latin typeface="+mn-ea"/>
              </a:rPr>
              <a:t>则是</a:t>
            </a:r>
            <a:r>
              <a:rPr lang="en-US" altLang="zh-CN" sz="3200" dirty="0">
                <a:latin typeface="+mn-ea"/>
              </a:rPr>
              <a:t>Rapid Prototyping</a:t>
            </a:r>
            <a:r>
              <a:rPr lang="zh-CN" altLang="en-US" sz="3200" dirty="0">
                <a:latin typeface="+mn-ea"/>
              </a:rPr>
              <a:t>（快速原型）的缩写。</a:t>
            </a:r>
          </a:p>
          <a:p>
            <a:r>
              <a:rPr lang="en-US" altLang="zh-CN" sz="3200" dirty="0" err="1">
                <a:latin typeface="+mn-ea"/>
              </a:rPr>
              <a:t>Axure</a:t>
            </a:r>
            <a:r>
              <a:rPr lang="en-US" altLang="zh-CN" sz="3200" dirty="0">
                <a:latin typeface="+mn-ea"/>
              </a:rPr>
              <a:t> RP</a:t>
            </a:r>
            <a:r>
              <a:rPr lang="zh-CN" altLang="en-US" sz="3200" dirty="0">
                <a:latin typeface="+mn-ea"/>
              </a:rPr>
              <a:t>是美国</a:t>
            </a:r>
            <a:r>
              <a:rPr lang="en-US" altLang="zh-CN" sz="3200" dirty="0" err="1">
                <a:latin typeface="+mn-ea"/>
              </a:rPr>
              <a:t>Axure</a:t>
            </a:r>
            <a:r>
              <a:rPr lang="en-US" altLang="zh-CN" sz="3200" dirty="0">
                <a:latin typeface="+mn-ea"/>
              </a:rPr>
              <a:t> Software Solution</a:t>
            </a:r>
            <a:r>
              <a:rPr lang="zh-CN" altLang="en-US" sz="3200" dirty="0">
                <a:latin typeface="+mn-ea"/>
              </a:rPr>
              <a:t>公司旗舰产品，是一个专业的快速原型设计工具，让负责定义需求和规格、设计功能和界面的专家能够快速创建，它应用软件或</a:t>
            </a:r>
            <a:r>
              <a:rPr lang="en-US" altLang="zh-CN" sz="3200" dirty="0">
                <a:latin typeface="+mn-ea"/>
              </a:rPr>
              <a:t>Web</a:t>
            </a:r>
            <a:r>
              <a:rPr lang="zh-CN" altLang="en-US" sz="3200" dirty="0">
                <a:latin typeface="+mn-ea"/>
              </a:rPr>
              <a:t>网站的线框图、流程图、原型和规格说明文档。作为专业的原型设计工具能快速、高效的创建原型，同时支持多人协作设计和版本控制管理。</a:t>
            </a:r>
            <a:endParaRPr lang="en-US" altLang="zh-CN" sz="2000" dirty="0">
              <a:latin typeface="+mn-ea"/>
            </a:endParaRPr>
          </a:p>
          <a:p>
            <a:endParaRPr lang="zh-CN" altLang="en-US" b="1" dirty="0"/>
          </a:p>
        </p:txBody>
      </p:sp>
    </p:spTree>
    <p:extLst>
      <p:ext uri="{BB962C8B-B14F-4D97-AF65-F5344CB8AC3E}">
        <p14:creationId xmlns:p14="http://schemas.microsoft.com/office/powerpoint/2010/main" val="145419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Freeform: Shape 11">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7F82CAD-895A-43D3-8349-0BA3C86A2196}"/>
              </a:ext>
            </a:extLst>
          </p:cNvPr>
          <p:cNvSpPr>
            <a:spLocks noGrp="1"/>
          </p:cNvSpPr>
          <p:nvPr>
            <p:ph type="title"/>
          </p:nvPr>
        </p:nvSpPr>
        <p:spPr>
          <a:xfrm>
            <a:off x="72794" y="160573"/>
            <a:ext cx="1363509" cy="840990"/>
          </a:xfrm>
        </p:spPr>
        <p:txBody>
          <a:bodyPr anchor="t">
            <a:normAutofit/>
          </a:bodyPr>
          <a:lstStyle/>
          <a:p>
            <a:r>
              <a:rPr lang="zh-CN" altLang="en-US" sz="4400" b="0" dirty="0"/>
              <a:t>界面</a:t>
            </a:r>
          </a:p>
        </p:txBody>
      </p:sp>
      <p:pic>
        <p:nvPicPr>
          <p:cNvPr id="7" name="图片 6"/>
          <p:cNvPicPr>
            <a:picLocks noChangeAspect="1"/>
          </p:cNvPicPr>
          <p:nvPr/>
        </p:nvPicPr>
        <p:blipFill>
          <a:blip r:embed="rId3"/>
          <a:stretch>
            <a:fillRect/>
          </a:stretch>
        </p:blipFill>
        <p:spPr>
          <a:xfrm>
            <a:off x="1634624" y="570908"/>
            <a:ext cx="10249285" cy="5856734"/>
          </a:xfrm>
          <a:prstGeom prst="rect">
            <a:avLst/>
          </a:prstGeom>
        </p:spPr>
      </p:pic>
      <p:sp>
        <p:nvSpPr>
          <p:cNvPr id="9" name="文本框 8"/>
          <p:cNvSpPr txBox="1"/>
          <p:nvPr/>
        </p:nvSpPr>
        <p:spPr>
          <a:xfrm>
            <a:off x="5456831" y="904240"/>
            <a:ext cx="1920240" cy="369332"/>
          </a:xfrm>
          <a:prstGeom prst="rect">
            <a:avLst/>
          </a:prstGeom>
          <a:noFill/>
        </p:spPr>
        <p:txBody>
          <a:bodyPr wrap="square" rtlCol="0">
            <a:spAutoFit/>
          </a:bodyPr>
          <a:lstStyle/>
          <a:p>
            <a:r>
              <a:rPr lang="zh-CN" altLang="en-US" b="1" dirty="0">
                <a:solidFill>
                  <a:srgbClr val="FF0000"/>
                </a:solidFill>
              </a:rPr>
              <a:t>主菜单和工具栏</a:t>
            </a:r>
          </a:p>
        </p:txBody>
      </p:sp>
      <p:sp>
        <p:nvSpPr>
          <p:cNvPr id="13" name="文本框 12"/>
          <p:cNvSpPr txBox="1"/>
          <p:nvPr/>
        </p:nvSpPr>
        <p:spPr>
          <a:xfrm>
            <a:off x="2557096" y="2286000"/>
            <a:ext cx="1920240" cy="369332"/>
          </a:xfrm>
          <a:prstGeom prst="rect">
            <a:avLst/>
          </a:prstGeom>
          <a:noFill/>
        </p:spPr>
        <p:txBody>
          <a:bodyPr wrap="square" rtlCol="0">
            <a:spAutoFit/>
          </a:bodyPr>
          <a:lstStyle/>
          <a:p>
            <a:r>
              <a:rPr lang="zh-CN" altLang="en-US" b="1" dirty="0">
                <a:solidFill>
                  <a:srgbClr val="FF0000"/>
                </a:solidFill>
              </a:rPr>
              <a:t>页面</a:t>
            </a:r>
          </a:p>
        </p:txBody>
      </p:sp>
      <p:sp>
        <p:nvSpPr>
          <p:cNvPr id="15" name="文本框 14"/>
          <p:cNvSpPr txBox="1"/>
          <p:nvPr/>
        </p:nvSpPr>
        <p:spPr>
          <a:xfrm>
            <a:off x="2226423" y="3990932"/>
            <a:ext cx="1920240" cy="369332"/>
          </a:xfrm>
          <a:prstGeom prst="rect">
            <a:avLst/>
          </a:prstGeom>
          <a:noFill/>
        </p:spPr>
        <p:txBody>
          <a:bodyPr wrap="square" rtlCol="0">
            <a:spAutoFit/>
          </a:bodyPr>
          <a:lstStyle/>
          <a:p>
            <a:r>
              <a:rPr lang="zh-CN" altLang="en-US" b="1" dirty="0">
                <a:solidFill>
                  <a:srgbClr val="FF0000"/>
                </a:solidFill>
              </a:rPr>
              <a:t>元件库</a:t>
            </a:r>
          </a:p>
        </p:txBody>
      </p:sp>
      <p:sp>
        <p:nvSpPr>
          <p:cNvPr id="16" name="文本框 15"/>
          <p:cNvSpPr txBox="1"/>
          <p:nvPr/>
        </p:nvSpPr>
        <p:spPr>
          <a:xfrm>
            <a:off x="2030421" y="5326532"/>
            <a:ext cx="1920240" cy="646331"/>
          </a:xfrm>
          <a:prstGeom prst="rect">
            <a:avLst/>
          </a:prstGeom>
          <a:noFill/>
        </p:spPr>
        <p:txBody>
          <a:bodyPr wrap="square" rtlCol="0">
            <a:spAutoFit/>
          </a:bodyPr>
          <a:lstStyle/>
          <a:p>
            <a:r>
              <a:rPr lang="zh-CN" altLang="en-US" b="1" dirty="0">
                <a:solidFill>
                  <a:srgbClr val="FF0000"/>
                </a:solidFill>
              </a:rPr>
              <a:t>模块面板：自定义的模块</a:t>
            </a:r>
          </a:p>
        </p:txBody>
      </p:sp>
      <p:sp>
        <p:nvSpPr>
          <p:cNvPr id="17" name="文本框 16"/>
          <p:cNvSpPr txBox="1"/>
          <p:nvPr/>
        </p:nvSpPr>
        <p:spPr>
          <a:xfrm>
            <a:off x="5799146" y="4622800"/>
            <a:ext cx="1920240" cy="369332"/>
          </a:xfrm>
          <a:prstGeom prst="rect">
            <a:avLst/>
          </a:prstGeom>
          <a:noFill/>
        </p:spPr>
        <p:txBody>
          <a:bodyPr wrap="square" rtlCol="0">
            <a:spAutoFit/>
          </a:bodyPr>
          <a:lstStyle/>
          <a:p>
            <a:r>
              <a:rPr lang="zh-CN" altLang="en-US" b="1" dirty="0">
                <a:solidFill>
                  <a:srgbClr val="FF0000"/>
                </a:solidFill>
              </a:rPr>
              <a:t>线框图工作区</a:t>
            </a:r>
            <a:endParaRPr lang="en-US" altLang="zh-CN" b="1" dirty="0">
              <a:solidFill>
                <a:srgbClr val="FF0000"/>
              </a:solidFill>
            </a:endParaRPr>
          </a:p>
        </p:txBody>
      </p:sp>
      <p:sp>
        <p:nvSpPr>
          <p:cNvPr id="18" name="文本框 17"/>
          <p:cNvSpPr txBox="1"/>
          <p:nvPr/>
        </p:nvSpPr>
        <p:spPr>
          <a:xfrm>
            <a:off x="9963669" y="2332166"/>
            <a:ext cx="1920240" cy="646331"/>
          </a:xfrm>
          <a:prstGeom prst="rect">
            <a:avLst/>
          </a:prstGeom>
          <a:noFill/>
        </p:spPr>
        <p:txBody>
          <a:bodyPr wrap="square" rtlCol="0">
            <a:spAutoFit/>
          </a:bodyPr>
          <a:lstStyle/>
          <a:p>
            <a:r>
              <a:rPr lang="zh-CN" altLang="en-US" b="1" dirty="0">
                <a:solidFill>
                  <a:srgbClr val="FF0000"/>
                </a:solidFill>
              </a:rPr>
              <a:t>页面注释、属性、交互区</a:t>
            </a:r>
            <a:endParaRPr lang="en-US" altLang="zh-CN" b="1" dirty="0">
              <a:solidFill>
                <a:srgbClr val="FF0000"/>
              </a:solidFill>
            </a:endParaRPr>
          </a:p>
        </p:txBody>
      </p:sp>
      <p:sp>
        <p:nvSpPr>
          <p:cNvPr id="19" name="文本框 18"/>
          <p:cNvSpPr txBox="1"/>
          <p:nvPr/>
        </p:nvSpPr>
        <p:spPr>
          <a:xfrm>
            <a:off x="9963669" y="5620848"/>
            <a:ext cx="1920240" cy="369332"/>
          </a:xfrm>
          <a:prstGeom prst="rect">
            <a:avLst/>
          </a:prstGeom>
          <a:noFill/>
        </p:spPr>
        <p:txBody>
          <a:bodyPr wrap="square" rtlCol="0">
            <a:spAutoFit/>
          </a:bodyPr>
          <a:lstStyle/>
          <a:p>
            <a:r>
              <a:rPr lang="zh-CN" altLang="en-US" b="1" dirty="0">
                <a:solidFill>
                  <a:srgbClr val="FF0000"/>
                </a:solidFill>
              </a:rPr>
              <a:t>页面上的元件</a:t>
            </a:r>
            <a:endParaRPr lang="en-US" altLang="zh-CN" b="1" dirty="0">
              <a:solidFill>
                <a:srgbClr val="FF0000"/>
              </a:solidFill>
            </a:endParaRPr>
          </a:p>
        </p:txBody>
      </p:sp>
      <p:cxnSp>
        <p:nvCxnSpPr>
          <p:cNvPr id="20" name="直接连接符 19"/>
          <p:cNvCxnSpPr/>
          <p:nvPr/>
        </p:nvCxnSpPr>
        <p:spPr>
          <a:xfrm>
            <a:off x="5456831" y="2580640"/>
            <a:ext cx="861324" cy="36754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839026" y="2286000"/>
            <a:ext cx="718494" cy="369332"/>
          </a:xfrm>
          <a:prstGeom prst="rect">
            <a:avLst/>
          </a:prstGeom>
          <a:noFill/>
        </p:spPr>
        <p:txBody>
          <a:bodyPr wrap="square" rtlCol="0">
            <a:spAutoFit/>
          </a:bodyPr>
          <a:lstStyle/>
          <a:p>
            <a:r>
              <a:rPr lang="zh-CN" altLang="en-US" b="1" dirty="0">
                <a:solidFill>
                  <a:srgbClr val="FF0000"/>
                </a:solidFill>
              </a:rPr>
              <a:t>元件</a:t>
            </a:r>
          </a:p>
        </p:txBody>
      </p:sp>
    </p:spTree>
    <p:extLst>
      <p:ext uri="{BB962C8B-B14F-4D97-AF65-F5344CB8AC3E}">
        <p14:creationId xmlns:p14="http://schemas.microsoft.com/office/powerpoint/2010/main" val="828526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2021</TotalTime>
  <Words>1017</Words>
  <Application>Microsoft Office PowerPoint</Application>
  <PresentationFormat>宽屏</PresentationFormat>
  <Paragraphs>103</Paragraphs>
  <Slides>21</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宋体</vt:lpstr>
      <vt:lpstr>Century Gothic</vt:lpstr>
      <vt:lpstr>Wingdings</vt:lpstr>
      <vt:lpstr>Wingdings 2</vt:lpstr>
      <vt:lpstr>引用</vt:lpstr>
      <vt:lpstr>界面原型介绍</vt:lpstr>
      <vt:lpstr>目录</vt:lpstr>
      <vt:lpstr>简介</vt:lpstr>
      <vt:lpstr>对象</vt:lpstr>
      <vt:lpstr>原型</vt:lpstr>
      <vt:lpstr>时机</vt:lpstr>
      <vt:lpstr>问题1</vt:lpstr>
      <vt:lpstr>工具：Axure RP8</vt:lpstr>
      <vt:lpstr>界面</vt:lpstr>
      <vt:lpstr>原型界面与交互</vt:lpstr>
      <vt:lpstr>交互过程和体验</vt:lpstr>
      <vt:lpstr>问题2：</vt:lpstr>
      <vt:lpstr>Axure RP和一般画原型图工具的不同，Axure RP不止可以画出一张张线框图，让你去想像接到触发指令后的反馈结果，更是可以直接做出这些交互反馈结果，让你直观体验与感受到这种结果是否是你的目标所需。 </vt:lpstr>
      <vt:lpstr>交互过程三要素</vt:lpstr>
      <vt:lpstr>1.响应</vt:lpstr>
      <vt:lpstr>2.过渡过程或转场效果</vt:lpstr>
      <vt:lpstr>3.移位</vt:lpstr>
      <vt:lpstr>交互设计总结</vt:lpstr>
      <vt:lpstr>问题3：</vt:lpstr>
      <vt:lpstr>参考资料</vt:lpstr>
      <vt:lpstr>小组成员分工与评价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zlzlzl</dc:creator>
  <cp:lastModifiedBy>wn t</cp:lastModifiedBy>
  <cp:revision>177</cp:revision>
  <dcterms:created xsi:type="dcterms:W3CDTF">2017-10-04T02:32:28Z</dcterms:created>
  <dcterms:modified xsi:type="dcterms:W3CDTF">2017-11-19T08:39:07Z</dcterms:modified>
</cp:coreProperties>
</file>