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4" r:id="rId4"/>
    <p:sldId id="285" r:id="rId5"/>
    <p:sldId id="291" r:id="rId6"/>
    <p:sldId id="292" r:id="rId7"/>
    <p:sldId id="263" r:id="rId8"/>
    <p:sldId id="286" r:id="rId9"/>
    <p:sldId id="287" r:id="rId10"/>
    <p:sldId id="289" r:id="rId11"/>
    <p:sldId id="290" r:id="rId12"/>
    <p:sldId id="293" r:id="rId13"/>
    <p:sldId id="294" r:id="rId14"/>
    <p:sldId id="29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20" autoAdjust="0"/>
  </p:normalViewPr>
  <p:slideViewPr>
    <p:cSldViewPr snapToGrid="0">
      <p:cViewPr varScale="1">
        <p:scale>
          <a:sx n="64" d="100"/>
          <a:sy n="64" d="100"/>
        </p:scale>
        <p:origin x="11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概述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特点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历史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3EE7B305-7996-4A48-B27A-9F4B29D23B3E}">
      <dgm:prSet/>
      <dgm:spPr/>
      <dgm:t>
        <a:bodyPr/>
        <a:lstStyle/>
        <a:p>
          <a:r>
            <a:rPr lang="en-US" altLang="zh-CN" dirty="0"/>
            <a:t>5</a:t>
          </a:r>
          <a:r>
            <a:rPr lang="en-US" dirty="0"/>
            <a:t> </a:t>
          </a:r>
          <a:r>
            <a:rPr lang="en-US" altLang="zh-CN" dirty="0"/>
            <a:t>. Rational Rose</a:t>
          </a:r>
          <a:r>
            <a:rPr lang="zh-CN" altLang="en-US" dirty="0"/>
            <a:t>使用</a:t>
          </a:r>
          <a:endParaRPr lang="en-US" dirty="0"/>
        </a:p>
      </dgm:t>
    </dgm:pt>
    <dgm:pt modelId="{A7E313B4-162B-4558-9EA7-D540C7A29851}" type="par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4EFF5919-82E2-4314-B676-FE08D9202A54}" type="sib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86D43763-6E2F-46C1-A483-D882A36FD667}">
      <dgm:prSet/>
      <dgm:spPr/>
      <dgm:t>
        <a:bodyPr/>
        <a:lstStyle/>
        <a:p>
          <a:r>
            <a:rPr lang="en-US" altLang="zh-CN" dirty="0"/>
            <a:t>4 . Rational Rose</a:t>
          </a:r>
          <a:r>
            <a:rPr lang="zh-CN" altLang="en-US" dirty="0"/>
            <a:t>版本</a:t>
          </a:r>
          <a:endParaRPr lang="en-US" dirty="0"/>
        </a:p>
      </dgm:t>
    </dgm:pt>
    <dgm:pt modelId="{DE3A533C-8A40-459E-89D9-0E2DA916A225}" type="par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AF3D2571-5B4C-4902-85F1-2329519D83A3}" type="sib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5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5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5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5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5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5"/>
      <dgm:spPr/>
    </dgm:pt>
    <dgm:pt modelId="{394814FA-CDAF-4CC8-8109-62E7A5FA331D}" type="pres">
      <dgm:prSet presAssocID="{F26DE089-A9FD-4546-96AF-71432FD40C75}" presName="vert1" presStyleCnt="0"/>
      <dgm:spPr/>
    </dgm:pt>
    <dgm:pt modelId="{749D0476-479C-4D5D-889D-318524BD9A75}" type="pres">
      <dgm:prSet presAssocID="{86D43763-6E2F-46C1-A483-D882A36FD667}" presName="thickLine" presStyleLbl="alignNode1" presStyleIdx="3" presStyleCnt="5"/>
      <dgm:spPr/>
    </dgm:pt>
    <dgm:pt modelId="{E0726848-EF3E-4D32-B208-F2C95A3D9DEC}" type="pres">
      <dgm:prSet presAssocID="{86D43763-6E2F-46C1-A483-D882A36FD667}" presName="horz1" presStyleCnt="0"/>
      <dgm:spPr/>
    </dgm:pt>
    <dgm:pt modelId="{6E7F40F4-8AD4-4B41-B47C-36B2AEBB1404}" type="pres">
      <dgm:prSet presAssocID="{86D43763-6E2F-46C1-A483-D882A36FD667}" presName="tx1" presStyleLbl="revTx" presStyleIdx="3" presStyleCnt="5"/>
      <dgm:spPr/>
    </dgm:pt>
    <dgm:pt modelId="{C3E35090-9041-4488-AABC-7721A8A4DC3A}" type="pres">
      <dgm:prSet presAssocID="{86D43763-6E2F-46C1-A483-D882A36FD667}" presName="vert1" presStyleCnt="0"/>
      <dgm:spPr/>
    </dgm:pt>
    <dgm:pt modelId="{A61EF2DF-9822-4177-B9E8-4D3B9E184953}" type="pres">
      <dgm:prSet presAssocID="{3EE7B305-7996-4A48-B27A-9F4B29D23B3E}" presName="thickLine" presStyleLbl="alignNode1" presStyleIdx="4" presStyleCnt="5"/>
      <dgm:spPr/>
    </dgm:pt>
    <dgm:pt modelId="{56CFA5F9-8F7B-4653-87D9-993B1E0E0347}" type="pres">
      <dgm:prSet presAssocID="{3EE7B305-7996-4A48-B27A-9F4B29D23B3E}" presName="horz1" presStyleCnt="0"/>
      <dgm:spPr/>
    </dgm:pt>
    <dgm:pt modelId="{F4825D67-71D4-4C0F-8025-EC4261B1609B}" type="pres">
      <dgm:prSet presAssocID="{3EE7B305-7996-4A48-B27A-9F4B29D23B3E}" presName="tx1" presStyleLbl="revTx" presStyleIdx="4" presStyleCnt="5"/>
      <dgm:spPr/>
    </dgm:pt>
    <dgm:pt modelId="{2C89DF67-39C5-4736-9DB1-74B32D1BEA6C}" type="pres">
      <dgm:prSet presAssocID="{3EE7B305-7996-4A48-B27A-9F4B29D23B3E}" presName="vert1" presStyleCnt="0"/>
      <dgm:spPr/>
    </dgm:pt>
  </dgm:ptLst>
  <dgm:cxnLst>
    <dgm:cxn modelId="{29692E02-3CF0-4661-9DD8-7A4258B392DE}" srcId="{61344293-A1DE-4EC5-9A38-FAB9B9B4968C}" destId="{3EE7B305-7996-4A48-B27A-9F4B29D23B3E}" srcOrd="4" destOrd="0" parTransId="{A7E313B4-162B-4558-9EA7-D540C7A29851}" sibTransId="{4EFF5919-82E2-4314-B676-FE08D9202A54}"/>
    <dgm:cxn modelId="{70531028-9C6C-4134-870F-A22568E48605}" type="presOf" srcId="{86D43763-6E2F-46C1-A483-D882A36FD667}" destId="{6E7F40F4-8AD4-4B41-B47C-36B2AEBB1404}" srcOrd="0" destOrd="0" presId="urn:microsoft.com/office/officeart/2008/layout/LinedList"/>
    <dgm:cxn modelId="{3190A730-C30D-4588-B494-DA7A5CD543E7}" type="presOf" srcId="{3EE7B305-7996-4A48-B27A-9F4B29D23B3E}" destId="{F4825D67-71D4-4C0F-8025-EC4261B1609B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CBD663FB-7E17-4FB7-974B-E4292ABDEB83}" srcId="{61344293-A1DE-4EC5-9A38-FAB9B9B4968C}" destId="{86D43763-6E2F-46C1-A483-D882A36FD667}" srcOrd="3" destOrd="0" parTransId="{DE3A533C-8A40-459E-89D9-0E2DA916A225}" sibTransId="{AF3D2571-5B4C-4902-85F1-2329519D83A3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0613C90D-B5F7-4E57-97F4-C99223293FD2}" type="presParOf" srcId="{16C4A9B8-6EFE-4EE6-A024-B6B528189985}" destId="{749D0476-479C-4D5D-889D-318524BD9A75}" srcOrd="6" destOrd="0" presId="urn:microsoft.com/office/officeart/2008/layout/LinedList"/>
    <dgm:cxn modelId="{C95981F5-39F0-4696-A9E2-A39A59E2A5AF}" type="presParOf" srcId="{16C4A9B8-6EFE-4EE6-A024-B6B528189985}" destId="{E0726848-EF3E-4D32-B208-F2C95A3D9DEC}" srcOrd="7" destOrd="0" presId="urn:microsoft.com/office/officeart/2008/layout/LinedList"/>
    <dgm:cxn modelId="{6E4E46E9-7531-42F7-AD89-ED14D5323385}" type="presParOf" srcId="{E0726848-EF3E-4D32-B208-F2C95A3D9DEC}" destId="{6E7F40F4-8AD4-4B41-B47C-36B2AEBB1404}" srcOrd="0" destOrd="0" presId="urn:microsoft.com/office/officeart/2008/layout/LinedList"/>
    <dgm:cxn modelId="{463223D6-5BA6-4897-A4D9-0FD95B7A9EAB}" type="presParOf" srcId="{E0726848-EF3E-4D32-B208-F2C95A3D9DEC}" destId="{C3E35090-9041-4488-AABC-7721A8A4DC3A}" srcOrd="1" destOrd="0" presId="urn:microsoft.com/office/officeart/2008/layout/LinedList"/>
    <dgm:cxn modelId="{97626DDA-8CF5-4F00-905B-ECB0E09F0EC3}" type="presParOf" srcId="{16C4A9B8-6EFE-4EE6-A024-B6B528189985}" destId="{A61EF2DF-9822-4177-B9E8-4D3B9E184953}" srcOrd="8" destOrd="0" presId="urn:microsoft.com/office/officeart/2008/layout/LinedList"/>
    <dgm:cxn modelId="{D1353BDD-5C18-43EA-8F81-066AE34F9671}" type="presParOf" srcId="{16C4A9B8-6EFE-4EE6-A024-B6B528189985}" destId="{56CFA5F9-8F7B-4653-87D9-993B1E0E0347}" srcOrd="9" destOrd="0" presId="urn:microsoft.com/office/officeart/2008/layout/LinedList"/>
    <dgm:cxn modelId="{D61CA9D9-12FC-47C9-8869-E0B004933D8C}" type="presParOf" srcId="{56CFA5F9-8F7B-4653-87D9-993B1E0E0347}" destId="{F4825D67-71D4-4C0F-8025-EC4261B1609B}" srcOrd="0" destOrd="0" presId="urn:microsoft.com/office/officeart/2008/layout/LinedList"/>
    <dgm:cxn modelId="{ADE7B1EF-02DD-4FDF-9EF7-AA86115187BF}" type="presParOf" srcId="{56CFA5F9-8F7B-4653-87D9-993B1E0E0347}" destId="{2C89DF67-39C5-4736-9DB1-74B32D1BEA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zh-CN" altLang="en-US" dirty="0"/>
            <a:t>环境简介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zh-CN" altLang="en-US" dirty="0"/>
            <a:t>建立基本框图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2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2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2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2"/>
      <dgm:spPr/>
    </dgm:pt>
    <dgm:pt modelId="{D99806E3-20C1-4E7F-8374-0210A0C1A8AE}" type="pres">
      <dgm:prSet presAssocID="{F4D98294-6926-4BC8-9678-4AE0179FD98D}" presName="vert1" presStyleCnt="0"/>
      <dgm:spPr/>
    </dgm:pt>
  </dgm:ptLst>
  <dgm:cxnLst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553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553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概述</a:t>
          </a:r>
          <a:endParaRPr lang="en-US" sz="4000" kern="1200" dirty="0"/>
        </a:p>
      </dsp:txBody>
      <dsp:txXfrm>
        <a:off x="0" y="553"/>
        <a:ext cx="6620155" cy="906826"/>
      </dsp:txXfrm>
    </dsp:sp>
    <dsp:sp modelId="{DF0B91BF-B4CA-4353-8D74-953111AFF567}">
      <dsp:nvSpPr>
        <dsp:cNvPr id="0" name=""/>
        <dsp:cNvSpPr/>
      </dsp:nvSpPr>
      <dsp:spPr>
        <a:xfrm>
          <a:off x="0" y="90737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90737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特点</a:t>
          </a:r>
          <a:endParaRPr lang="en-US" sz="4000" kern="1200" dirty="0"/>
        </a:p>
      </dsp:txBody>
      <dsp:txXfrm>
        <a:off x="0" y="907379"/>
        <a:ext cx="6620155" cy="906826"/>
      </dsp:txXfrm>
    </dsp:sp>
    <dsp:sp modelId="{95001912-062E-4B5A-8EC6-8187415768D3}">
      <dsp:nvSpPr>
        <dsp:cNvPr id="0" name=""/>
        <dsp:cNvSpPr/>
      </dsp:nvSpPr>
      <dsp:spPr>
        <a:xfrm>
          <a:off x="0" y="1814206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814206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历史</a:t>
          </a:r>
          <a:endParaRPr lang="en-US" sz="4000" kern="1200" dirty="0"/>
        </a:p>
      </dsp:txBody>
      <dsp:txXfrm>
        <a:off x="0" y="1814206"/>
        <a:ext cx="6620155" cy="906826"/>
      </dsp:txXfrm>
    </dsp:sp>
    <dsp:sp modelId="{749D0476-479C-4D5D-889D-318524BD9A75}">
      <dsp:nvSpPr>
        <dsp:cNvPr id="0" name=""/>
        <dsp:cNvSpPr/>
      </dsp:nvSpPr>
      <dsp:spPr>
        <a:xfrm>
          <a:off x="0" y="2721032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7F40F4-8AD4-4B41-B47C-36B2AEBB1404}">
      <dsp:nvSpPr>
        <dsp:cNvPr id="0" name=""/>
        <dsp:cNvSpPr/>
      </dsp:nvSpPr>
      <dsp:spPr>
        <a:xfrm>
          <a:off x="0" y="2721032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4 . Rational Rose</a:t>
          </a:r>
          <a:r>
            <a:rPr lang="zh-CN" altLang="en-US" sz="4000" kern="1200" dirty="0"/>
            <a:t>版本</a:t>
          </a:r>
          <a:endParaRPr lang="en-US" sz="4000" kern="1200" dirty="0"/>
        </a:p>
      </dsp:txBody>
      <dsp:txXfrm>
        <a:off x="0" y="2721032"/>
        <a:ext cx="6620155" cy="906826"/>
      </dsp:txXfrm>
    </dsp:sp>
    <dsp:sp modelId="{A61EF2DF-9822-4177-B9E8-4D3B9E184953}">
      <dsp:nvSpPr>
        <dsp:cNvPr id="0" name=""/>
        <dsp:cNvSpPr/>
      </dsp:nvSpPr>
      <dsp:spPr>
        <a:xfrm>
          <a:off x="0" y="362785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25D67-71D4-4C0F-8025-EC4261B1609B}">
      <dsp:nvSpPr>
        <dsp:cNvPr id="0" name=""/>
        <dsp:cNvSpPr/>
      </dsp:nvSpPr>
      <dsp:spPr>
        <a:xfrm>
          <a:off x="0" y="362785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5</a:t>
          </a:r>
          <a:r>
            <a:rPr lang="en-US" sz="4000" kern="1200" dirty="0"/>
            <a:t> </a:t>
          </a:r>
          <a:r>
            <a:rPr lang="en-US" altLang="zh-CN" sz="4000" kern="1200" dirty="0"/>
            <a:t>. Rational Rose</a:t>
          </a:r>
          <a:r>
            <a:rPr lang="zh-CN" altLang="en-US" sz="4000" kern="1200" dirty="0"/>
            <a:t>使用</a:t>
          </a:r>
          <a:endParaRPr lang="en-US" sz="4000" kern="1200" dirty="0"/>
        </a:p>
      </dsp:txBody>
      <dsp:txXfrm>
        <a:off x="0" y="3627859"/>
        <a:ext cx="6620155" cy="906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0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0"/>
          <a:ext cx="4870013" cy="176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1</a:t>
          </a:r>
          <a:r>
            <a:rPr lang="zh-CN" sz="4700" kern="1200" dirty="0"/>
            <a:t>．</a:t>
          </a:r>
          <a:r>
            <a:rPr lang="zh-CN" altLang="en-US" sz="4700" kern="1200" dirty="0"/>
            <a:t>环境简介</a:t>
          </a:r>
          <a:endParaRPr lang="en-US" sz="4700" kern="1200" dirty="0"/>
        </a:p>
      </dsp:txBody>
      <dsp:txXfrm>
        <a:off x="0" y="0"/>
        <a:ext cx="4870013" cy="1769807"/>
      </dsp:txXfrm>
    </dsp:sp>
    <dsp:sp modelId="{DF0B91BF-B4CA-4353-8D74-953111AFF567}">
      <dsp:nvSpPr>
        <dsp:cNvPr id="0" name=""/>
        <dsp:cNvSpPr/>
      </dsp:nvSpPr>
      <dsp:spPr>
        <a:xfrm>
          <a:off x="0" y="1769807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1769807"/>
          <a:ext cx="4870013" cy="176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2</a:t>
          </a:r>
          <a:r>
            <a:rPr lang="zh-CN" sz="4700" kern="1200" dirty="0"/>
            <a:t>．</a:t>
          </a:r>
          <a:r>
            <a:rPr lang="zh-CN" altLang="en-US" sz="4700" kern="1200" dirty="0"/>
            <a:t>建立基本框图</a:t>
          </a:r>
          <a:endParaRPr lang="en-US" sz="4700" kern="1200" dirty="0"/>
        </a:p>
      </dsp:txBody>
      <dsp:txXfrm>
        <a:off x="0" y="1769807"/>
        <a:ext cx="4870013" cy="1769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UML</a:t>
            </a:r>
            <a:r>
              <a:rPr lang="zh-CN" altLang="en-US" dirty="0"/>
              <a:t>工具：</a:t>
            </a:r>
            <a:r>
              <a:rPr lang="en-US" altLang="zh-CN" dirty="0"/>
              <a:t>Rational Rose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屏幕截图&#10;&#10;已生成极高可信度的说明">
            <a:extLst>
              <a:ext uri="{FF2B5EF4-FFF2-40B4-BE49-F238E27FC236}">
                <a16:creationId xmlns:a16="http://schemas.microsoft.com/office/drawing/2014/main" id="{707788A7-CDD8-4168-A5B6-D19FD246A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22392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6B28F9-0383-4988-9AD6-51C403FB187B}"/>
              </a:ext>
            </a:extLst>
          </p:cNvPr>
          <p:cNvSpPr txBox="1"/>
          <p:nvPr/>
        </p:nvSpPr>
        <p:spPr>
          <a:xfrm>
            <a:off x="812788" y="4895558"/>
            <a:ext cx="10572000" cy="779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37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然后再这边创建参与者与用例，并建立他们的关系</a:t>
            </a:r>
          </a:p>
        </p:txBody>
      </p:sp>
    </p:spTree>
    <p:extLst>
      <p:ext uri="{BB962C8B-B14F-4D97-AF65-F5344CB8AC3E}">
        <p14:creationId xmlns:p14="http://schemas.microsoft.com/office/powerpoint/2010/main" val="391055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ED7A833-14D1-42A1-8E28-9293CE41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" y="1396179"/>
            <a:ext cx="5397910" cy="45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CD0EEA1C-2319-40DF-8415-BA00DA78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76" y="1396180"/>
            <a:ext cx="6175231" cy="45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C033BA-967E-4583-BD6F-5D4A80D61D79}"/>
              </a:ext>
            </a:extLst>
          </p:cNvPr>
          <p:cNvSpPr txBox="1"/>
          <p:nvPr/>
        </p:nvSpPr>
        <p:spPr>
          <a:xfrm>
            <a:off x="3805085" y="212918"/>
            <a:ext cx="395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以此类推，开始建立其他框图；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E41806-3F80-412F-B4F1-9F38B4DC0384}"/>
              </a:ext>
            </a:extLst>
          </p:cNvPr>
          <p:cNvSpPr txBox="1"/>
          <p:nvPr/>
        </p:nvSpPr>
        <p:spPr>
          <a:xfrm>
            <a:off x="8504903" y="859249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95F7AA-770C-4C95-9D7E-FD317F047D2B}"/>
              </a:ext>
            </a:extLst>
          </p:cNvPr>
          <p:cNvSpPr txBox="1"/>
          <p:nvPr/>
        </p:nvSpPr>
        <p:spPr>
          <a:xfrm>
            <a:off x="2074608" y="859249"/>
            <a:ext cx="271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活动图：</a:t>
            </a:r>
          </a:p>
        </p:txBody>
      </p:sp>
    </p:spTree>
    <p:extLst>
      <p:ext uri="{BB962C8B-B14F-4D97-AF65-F5344CB8AC3E}">
        <p14:creationId xmlns:p14="http://schemas.microsoft.com/office/powerpoint/2010/main" val="165617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A846A-B747-4FB8-9682-1D33AC10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27724" y="586171"/>
            <a:ext cx="2494791" cy="5134798"/>
          </a:xfrm>
        </p:spPr>
        <p:txBody>
          <a:bodyPr/>
          <a:lstStyle/>
          <a:p>
            <a:r>
              <a:rPr lang="zh-CN" altLang="en-US" sz="6000" dirty="0"/>
              <a:t>无奖问答环节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EB0D5-ED0F-4306-A6DA-0D380B04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45305" y="844749"/>
            <a:ext cx="6611540" cy="541496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第一题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请问：在</a:t>
            </a:r>
            <a:r>
              <a:rPr lang="en-US" altLang="zh-CN" sz="4000" dirty="0"/>
              <a:t>rational rose </a:t>
            </a:r>
            <a:r>
              <a:rPr lang="zh-CN" altLang="en-US" sz="4000" dirty="0"/>
              <a:t>图形界面中，日志的功能是什么？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5096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id="{922F98FD-CF02-4784-A4CB-F8DD166AEF9E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第二题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请问：我们在使用的</a:t>
            </a:r>
            <a:r>
              <a:rPr lang="en-US" altLang="zh-CN" sz="3600" dirty="0"/>
              <a:t>Rational Rose 2003</a:t>
            </a:r>
            <a:r>
              <a:rPr lang="zh-CN" altLang="zh-CN" sz="3600" dirty="0"/>
              <a:t>企业版（</a:t>
            </a:r>
            <a:r>
              <a:rPr lang="en-US" altLang="zh-CN" sz="3600" dirty="0"/>
              <a:t>Rose Enterprise</a:t>
            </a:r>
            <a:r>
              <a:rPr lang="zh-CN" altLang="zh-CN" sz="3600" dirty="0"/>
              <a:t>）</a:t>
            </a:r>
            <a:r>
              <a:rPr lang="zh-CN" altLang="en-US" sz="3600" dirty="0"/>
              <a:t>属于哪个公司？</a:t>
            </a:r>
            <a:endParaRPr lang="zh-CN" altLang="zh-CN" sz="36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0858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id="{2A3F9733-D032-4886-9FA1-4A2A823DEBF0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第三题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</a:t>
            </a:r>
            <a:r>
              <a:rPr lang="en-US" altLang="zh-CN" sz="4000" dirty="0" err="1"/>
              <a:t>Raitonal</a:t>
            </a:r>
            <a:r>
              <a:rPr lang="en-US" altLang="zh-CN" sz="4000" dirty="0"/>
              <a:t> rose </a:t>
            </a:r>
            <a:r>
              <a:rPr lang="zh-CN" altLang="en-US" sz="4000" dirty="0"/>
              <a:t>包括了哪</a:t>
            </a:r>
            <a:r>
              <a:rPr lang="en-US" altLang="zh-CN" sz="4000" dirty="0"/>
              <a:t>3</a:t>
            </a:r>
            <a:r>
              <a:rPr lang="zh-CN" altLang="en-US" sz="4000" dirty="0"/>
              <a:t>种语言？</a:t>
            </a:r>
            <a:endParaRPr lang="en-US" altLang="zh-CN" sz="40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23274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194925" y="2606756"/>
            <a:ext cx="1180964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百度文库：</a:t>
            </a:r>
            <a:r>
              <a:rPr lang="en-US" altLang="zh-CN" sz="2400" dirty="0"/>
              <a:t>https://wenku.baidu.com/view/5e339311482fb4daa58d4b9e.html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空</a:t>
            </a:r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33" y="409615"/>
            <a:ext cx="10571998" cy="970450"/>
          </a:xfrm>
        </p:spPr>
        <p:txBody>
          <a:bodyPr/>
          <a:lstStyle/>
          <a:p>
            <a:pPr lvl="0"/>
            <a:r>
              <a:rPr lang="zh-CN" altLang="en-US" dirty="0"/>
              <a:t>了解</a:t>
            </a:r>
            <a:r>
              <a:rPr lang="en-US" altLang="zh-CN" dirty="0"/>
              <a:t>Rational Rose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工具：</a:t>
            </a:r>
            <a:r>
              <a:rPr lang="en-US" altLang="zh-CN" sz="4400" dirty="0"/>
              <a:t>Rational Rose</a:t>
            </a:r>
            <a:r>
              <a:rPr lang="zh-CN" altLang="en-US" sz="4400" dirty="0"/>
              <a:t>目录</a:t>
            </a:r>
            <a:r>
              <a:rPr lang="en-US" altLang="zh-CN" sz="4400" dirty="0"/>
              <a:t>	</a:t>
            </a:r>
            <a:endParaRPr lang="zh-CN" altLang="en-US" sz="4400" dirty="0"/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1280422499"/>
              </p:ext>
            </p:extLst>
          </p:nvPr>
        </p:nvGraphicFramePr>
        <p:xfrm>
          <a:off x="5149058" y="813510"/>
          <a:ext cx="6620155" cy="453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概述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716669" cy="4154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</a:t>
            </a:r>
            <a:r>
              <a:rPr lang="en-US" altLang="zh-CN" sz="2400" dirty="0"/>
              <a:t>Rational</a:t>
            </a:r>
            <a:r>
              <a:rPr lang="zh-CN" altLang="en-US" sz="2400" dirty="0"/>
              <a:t>公司出品的一种面向对象的统一建模语言的可视化建模工</a:t>
            </a:r>
            <a:endParaRPr lang="en-US" altLang="zh-CN" sz="2400" dirty="0"/>
          </a:p>
          <a:p>
            <a:r>
              <a:rPr lang="zh-CN" altLang="en-US" sz="2400" dirty="0"/>
              <a:t>   具，用于可视化建模和公司级水平软件应用的组件构造。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包括了统一建模语言（</a:t>
            </a:r>
            <a:r>
              <a:rPr lang="en-US" altLang="zh-CN" sz="2400" dirty="0"/>
              <a:t>UML</a:t>
            </a:r>
            <a:r>
              <a:rPr lang="zh-CN" altLang="en-US" sz="2400" dirty="0"/>
              <a:t>）、</a:t>
            </a:r>
            <a:r>
              <a:rPr lang="en-US" altLang="zh-CN" sz="2400" dirty="0"/>
              <a:t>OOSE</a:t>
            </a:r>
            <a:r>
              <a:rPr lang="zh-CN" altLang="en-US" sz="2400" dirty="0"/>
              <a:t>和</a:t>
            </a:r>
            <a:r>
              <a:rPr lang="en-US" altLang="zh-CN" sz="2400" dirty="0"/>
              <a:t>OMT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是一个完全的、具有能满足所有建模环境（</a:t>
            </a:r>
            <a:r>
              <a:rPr lang="en-US" altLang="zh-CN" sz="2400" dirty="0"/>
              <a:t>Web</a:t>
            </a:r>
            <a:r>
              <a:rPr lang="zh-CN" altLang="en-US" sz="2400" dirty="0"/>
              <a:t>开发，数据建模，</a:t>
            </a:r>
            <a:endParaRPr lang="en-US" altLang="zh-CN" sz="2400" dirty="0"/>
          </a:p>
          <a:p>
            <a:r>
              <a:rPr lang="en-US" altLang="zh-CN" sz="2400" dirty="0"/>
              <a:t>   Visual Studio</a:t>
            </a:r>
            <a:r>
              <a:rPr lang="zh-CN" altLang="en-US" sz="2400" dirty="0"/>
              <a:t>和</a:t>
            </a:r>
            <a:r>
              <a:rPr lang="en-US" altLang="zh-CN" sz="2400" dirty="0"/>
              <a:t>C++</a:t>
            </a:r>
            <a:r>
              <a:rPr lang="zh-CN" altLang="en-US" sz="2400" dirty="0"/>
              <a:t>）需求能力和灵活性的一套解决方案。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允许开发人员、项目经理、系统项目师和分析人员在软件开发周期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内将需求和系统的体系架构转换成代码，消除浪费的消耗，对需求和系统的体系架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构进行可视化，理解和精炼。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29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特点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418510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提供反复式发展和来回旅程项目的能力。在各个进程中新的应用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能够被创建，通过把一个反复的输出变成下一个反复的输入。然后，当开发者开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始理解组件之间是如何互相作用和在设计中进行调整时，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能够通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过回溯和更新模型的其余部分来保证代码的一致性，从而展现出被称为“来回旅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程项目”的能力。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不是单纯的绘图工具，它专门支持</a:t>
            </a:r>
            <a:r>
              <a:rPr lang="en-US" altLang="zh-CN" sz="2400" dirty="0"/>
              <a:t>UML</a:t>
            </a:r>
            <a:r>
              <a:rPr lang="zh-CN" altLang="en-US" sz="2400" dirty="0"/>
              <a:t>的建模，有很强的校验功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能，能检查出模型中的许多逻辑错误，还支持多种语言的双向项目，特别是对当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前比较流行的</a:t>
            </a:r>
            <a:r>
              <a:rPr lang="en-US" altLang="zh-CN" sz="2400" dirty="0"/>
              <a:t>Java</a:t>
            </a:r>
            <a:r>
              <a:rPr lang="zh-CN" altLang="en-US" sz="2400" dirty="0"/>
              <a:t>的支持非常好。现在还加入了数据库建模的功能，实现对象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模型和数据模型之间的同步。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5B10A-AECB-4D67-B587-822C8B5E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 dirty="0"/>
              <a:t>3</a:t>
            </a:r>
            <a:r>
              <a:rPr lang="zh-CN" altLang="zh-CN" dirty="0"/>
              <a:t>．</a:t>
            </a:r>
            <a:r>
              <a:rPr lang="en-US" altLang="zh-CN" dirty="0"/>
              <a:t>Rational Rose</a:t>
            </a:r>
            <a:r>
              <a:rPr lang="zh-CN" altLang="en-US" dirty="0"/>
              <a:t>历史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06B077-8188-4224-A6CE-EF707DF24000}"/>
              </a:ext>
            </a:extLst>
          </p:cNvPr>
          <p:cNvSpPr txBox="1"/>
          <p:nvPr/>
        </p:nvSpPr>
        <p:spPr>
          <a:xfrm>
            <a:off x="1079292" y="2848131"/>
            <a:ext cx="10418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Rational Rose XDE</a:t>
            </a:r>
            <a:r>
              <a:rPr lang="zh-CN" altLang="zh-CN" dirty="0"/>
              <a:t>是软件开发人员的“扩展开发环境” ，与</a:t>
            </a:r>
            <a:r>
              <a:rPr lang="en-US" altLang="zh-CN" dirty="0"/>
              <a:t>Microsoft Visual Studio .NET</a:t>
            </a:r>
            <a:r>
              <a:rPr lang="zh-CN" altLang="zh-CN" dirty="0"/>
              <a:t>和</a:t>
            </a:r>
            <a:r>
              <a:rPr lang="en-US" altLang="zh-CN" dirty="0"/>
              <a:t>Rational Application Developer</a:t>
            </a:r>
            <a:r>
              <a:rPr lang="zh-CN" altLang="zh-CN" dirty="0"/>
              <a:t>集成在一起。在</a:t>
            </a:r>
            <a:r>
              <a:rPr lang="en-US" altLang="zh-CN" dirty="0"/>
              <a:t>Rational</a:t>
            </a:r>
            <a:r>
              <a:rPr lang="zh-CN" altLang="zh-CN" dirty="0"/>
              <a:t>软件的分工</a:t>
            </a:r>
            <a:r>
              <a:rPr lang="en-US" altLang="zh-CN" dirty="0"/>
              <a:t>IBM</a:t>
            </a:r>
            <a:r>
              <a:rPr lang="zh-CN" altLang="zh-CN" dirty="0"/>
              <a:t>，而此前生产的</a:t>
            </a:r>
            <a:r>
              <a:rPr lang="en-US" altLang="zh-CN" dirty="0"/>
              <a:t>Rational Rose</a:t>
            </a:r>
            <a:r>
              <a:rPr lang="zh-CN" altLang="zh-CN" dirty="0"/>
              <a:t>，写了这个软件。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部分在</a:t>
            </a:r>
            <a:r>
              <a:rPr lang="en-US" altLang="zh-CN" dirty="0"/>
              <a:t>2006</a:t>
            </a:r>
            <a:r>
              <a:rPr lang="zh-CN" altLang="zh-CN" dirty="0"/>
              <a:t>年左右由</a:t>
            </a:r>
            <a:r>
              <a:rPr lang="en-US" altLang="zh-CN" dirty="0"/>
              <a:t>Rational Software Architect</a:t>
            </a:r>
            <a:r>
              <a:rPr lang="zh-CN" altLang="zh-CN" dirty="0"/>
              <a:t>取代，</a:t>
            </a:r>
            <a:r>
              <a:rPr lang="en-US" altLang="zh-CN" dirty="0"/>
              <a:t>Rational Rose</a:t>
            </a:r>
            <a:r>
              <a:rPr lang="zh-CN" altLang="zh-CN" dirty="0"/>
              <a:t>成为传统产品。</a:t>
            </a:r>
            <a:r>
              <a:rPr lang="en-US" altLang="zh-CN" dirty="0"/>
              <a:t>[4]</a:t>
            </a:r>
            <a:r>
              <a:rPr lang="zh-CN" altLang="zh-CN" dirty="0"/>
              <a:t>截至</a:t>
            </a:r>
            <a:r>
              <a:rPr lang="en-US" altLang="zh-CN" dirty="0"/>
              <a:t>2011</a:t>
            </a:r>
            <a:r>
              <a:rPr lang="zh-CN" altLang="zh-CN" dirty="0"/>
              <a:t>年，</a:t>
            </a:r>
            <a:r>
              <a:rPr lang="en-US" altLang="zh-CN" dirty="0"/>
              <a:t>ER</a:t>
            </a:r>
            <a:r>
              <a:rPr lang="zh-CN" altLang="zh-CN" dirty="0"/>
              <a:t>建模部分（</a:t>
            </a:r>
            <a:r>
              <a:rPr lang="en-US" altLang="zh-CN" dirty="0"/>
              <a:t>Rational Rose Data Modeler</a:t>
            </a:r>
            <a:r>
              <a:rPr lang="zh-CN" altLang="zh-CN" dirty="0"/>
              <a:t>）已被另一</a:t>
            </a:r>
            <a:r>
              <a:rPr lang="en-US" altLang="zh-CN" dirty="0"/>
              <a:t>IBM</a:t>
            </a:r>
            <a:r>
              <a:rPr lang="zh-CN" altLang="zh-CN" dirty="0"/>
              <a:t>产品</a:t>
            </a:r>
            <a:r>
              <a:rPr lang="en-US" altLang="zh-CN" dirty="0"/>
              <a:t>Rational Data Architect</a:t>
            </a:r>
            <a:r>
              <a:rPr lang="zh-CN" altLang="zh-CN" dirty="0"/>
              <a:t>取代。</a:t>
            </a:r>
            <a:r>
              <a:rPr lang="en-US" altLang="zh-CN" dirty="0"/>
              <a:t>[5]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2801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7421-B509-429F-8C60-B61D6625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36" y="971843"/>
            <a:ext cx="10571998" cy="970450"/>
          </a:xfrm>
        </p:spPr>
        <p:txBody>
          <a:bodyPr/>
          <a:lstStyle/>
          <a:p>
            <a:pPr algn="ctr"/>
            <a:r>
              <a:rPr lang="en-US" altLang="zh-CN" dirty="0"/>
              <a:t>4 . Rational Rose</a:t>
            </a:r>
            <a:r>
              <a:rPr lang="zh-CN" altLang="en-US" dirty="0"/>
              <a:t>版本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BB4EC-6098-4769-9EB1-A9DBAD27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36" y="2242096"/>
            <a:ext cx="11158429" cy="3916505"/>
          </a:xfrm>
        </p:spPr>
        <p:txBody>
          <a:bodyPr/>
          <a:lstStyle/>
          <a:p>
            <a:r>
              <a:rPr lang="en-US" altLang="zh-CN" sz="2400" dirty="0"/>
              <a:t>Rational rose</a:t>
            </a:r>
            <a:r>
              <a:rPr lang="zh-CN" altLang="en-US" sz="2400" dirty="0"/>
              <a:t>的历史中有如下几个版本：</a:t>
            </a:r>
            <a:endParaRPr lang="en-US" altLang="zh-CN" sz="2400" dirty="0"/>
          </a:p>
          <a:p>
            <a:r>
              <a:rPr lang="en-US" altLang="zh-CN" sz="2400" dirty="0"/>
              <a:t>Rose Enterprise   v7</a:t>
            </a:r>
            <a:endParaRPr lang="zh-CN" altLang="zh-CN" sz="2400" dirty="0"/>
          </a:p>
          <a:p>
            <a:r>
              <a:rPr lang="en-US" altLang="zh-CN" sz="2400" dirty="0"/>
              <a:t>Rose Professional    2003</a:t>
            </a:r>
            <a:endParaRPr lang="zh-CN" altLang="zh-CN" sz="2400" dirty="0"/>
          </a:p>
          <a:p>
            <a:r>
              <a:rPr lang="en-US" altLang="zh-CN" sz="2400" dirty="0"/>
              <a:t>Rose Modeler</a:t>
            </a:r>
            <a:endParaRPr lang="zh-CN" altLang="zh-CN" sz="2400" dirty="0"/>
          </a:p>
          <a:p>
            <a:r>
              <a:rPr lang="en-US" altLang="zh-CN" sz="2400" dirty="0"/>
              <a:t>Rational Rose 2003</a:t>
            </a:r>
            <a:r>
              <a:rPr lang="zh-CN" altLang="zh-CN" sz="2400" dirty="0"/>
              <a:t>企业版（</a:t>
            </a:r>
            <a:r>
              <a:rPr lang="en-US" altLang="zh-CN" sz="2400" dirty="0"/>
              <a:t>Rose Enterprise</a:t>
            </a:r>
            <a:r>
              <a:rPr lang="zh-CN" altLang="zh-CN" sz="2400" dirty="0"/>
              <a:t>）</a:t>
            </a:r>
          </a:p>
          <a:p>
            <a:r>
              <a:rPr lang="zh-CN" altLang="en-US" sz="2400" dirty="0"/>
              <a:t>而</a:t>
            </a:r>
            <a:r>
              <a:rPr lang="zh-CN" altLang="zh-CN" sz="2400" dirty="0"/>
              <a:t>现在在使用的，</a:t>
            </a:r>
            <a:r>
              <a:rPr lang="en-US" altLang="zh-CN" sz="2400" dirty="0"/>
              <a:t>PPT</a:t>
            </a:r>
            <a:r>
              <a:rPr lang="zh-CN" altLang="zh-CN" sz="2400" dirty="0"/>
              <a:t>上面介绍的 </a:t>
            </a:r>
            <a:r>
              <a:rPr lang="en-US" altLang="zh-CN" sz="2400" dirty="0"/>
              <a:t>Rose Enterprise Edition 7.0.0</a:t>
            </a:r>
            <a:r>
              <a:rPr lang="zh-CN" altLang="zh-CN" sz="2400" dirty="0"/>
              <a:t>（终版）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97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DF94F1-1DBC-43FC-8F1D-306EFD24C2A6}"/>
              </a:ext>
            </a:extLst>
          </p:cNvPr>
          <p:cNvSpPr txBox="1"/>
          <p:nvPr/>
        </p:nvSpPr>
        <p:spPr>
          <a:xfrm>
            <a:off x="1238863" y="2104103"/>
            <a:ext cx="520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5 . Rational Rose</a:t>
            </a:r>
            <a:r>
              <a:rPr lang="zh-CN" altLang="en-US" sz="3600" dirty="0"/>
              <a:t>使用</a:t>
            </a:r>
            <a:endParaRPr lang="en-US" altLang="zh-CN" sz="3600" dirty="0"/>
          </a:p>
        </p:txBody>
      </p:sp>
      <p:graphicFrame>
        <p:nvGraphicFramePr>
          <p:cNvPr id="4" name="竖排文字占位符 2">
            <a:extLst>
              <a:ext uri="{FF2B5EF4-FFF2-40B4-BE49-F238E27FC236}">
                <a16:creationId xmlns:a16="http://schemas.microsoft.com/office/drawing/2014/main" id="{598C17C1-AC5B-497C-9035-4A1223CF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583326"/>
              </p:ext>
            </p:extLst>
          </p:nvPr>
        </p:nvGraphicFramePr>
        <p:xfrm>
          <a:off x="7243329" y="1052052"/>
          <a:ext cx="4870013" cy="353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环境简介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0AF80B-24BA-4932-B761-2010F129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33" y="1886385"/>
            <a:ext cx="6881167" cy="49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B5F9E4-501F-41E6-BECD-568F0B6ECF10}"/>
              </a:ext>
            </a:extLst>
          </p:cNvPr>
          <p:cNvSpPr txBox="1"/>
          <p:nvPr/>
        </p:nvSpPr>
        <p:spPr>
          <a:xfrm>
            <a:off x="542611" y="2522136"/>
            <a:ext cx="3928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rational rose </a:t>
            </a:r>
            <a:r>
              <a:rPr lang="zh-CN" altLang="en-US" dirty="0"/>
              <a:t>界面后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浏览器：用于在模型中迅速漫游。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文档工具：用于查看或更新模型元素的文档。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工具栏：用于迅速访问常用命令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框图窗口：用于显示和编辑一个或几个</a:t>
            </a:r>
            <a:r>
              <a:rPr lang="en-US" altLang="zh-CN" dirty="0"/>
              <a:t>UML</a:t>
            </a:r>
            <a:r>
              <a:rPr lang="zh-CN" altLang="zh-CN" dirty="0"/>
              <a:t>框图。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日志：用于查看错误信息和报告各个命令的结果。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2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53" y="421105"/>
            <a:ext cx="10571998" cy="970450"/>
          </a:xfrm>
        </p:spPr>
        <p:txBody>
          <a:bodyPr/>
          <a:lstStyle/>
          <a:p>
            <a:r>
              <a:rPr lang="zh-CN" altLang="en-US" dirty="0"/>
              <a:t>建立基本框图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A636A-A8F6-4DF0-BBAA-E33084FC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43" y="1981118"/>
            <a:ext cx="8128144" cy="4572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1CBC7A-6F8E-4627-A7EB-F91041A72CB0}"/>
              </a:ext>
            </a:extLst>
          </p:cNvPr>
          <p:cNvSpPr txBox="1"/>
          <p:nvPr/>
        </p:nvSpPr>
        <p:spPr>
          <a:xfrm>
            <a:off x="245806" y="2300748"/>
            <a:ext cx="3254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 err="1"/>
              <a:t>usecase</a:t>
            </a:r>
            <a:r>
              <a:rPr lang="en-US" altLang="zh-CN" sz="3200" dirty="0"/>
              <a:t> view</a:t>
            </a:r>
            <a:r>
              <a:rPr lang="zh-CN" altLang="en-US" sz="3200" dirty="0"/>
              <a:t>右键创建用例图</a:t>
            </a:r>
          </a:p>
        </p:txBody>
      </p:sp>
    </p:spTree>
    <p:extLst>
      <p:ext uri="{BB962C8B-B14F-4D97-AF65-F5344CB8AC3E}">
        <p14:creationId xmlns:p14="http://schemas.microsoft.com/office/powerpoint/2010/main" val="10003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580</Words>
  <Application>Microsoft Office PowerPoint</Application>
  <PresentationFormat>宽屏</PresentationFormat>
  <Paragraphs>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UML工具：Rational Rose </vt:lpstr>
      <vt:lpstr>UML工具：Rational Rose目录 </vt:lpstr>
      <vt:lpstr>1、Rational Rose概述</vt:lpstr>
      <vt:lpstr>2、Rational Rose特点</vt:lpstr>
      <vt:lpstr>3．Rational Rose历史</vt:lpstr>
      <vt:lpstr>4 . Rational Rose版本 </vt:lpstr>
      <vt:lpstr>PowerPoint 演示文稿</vt:lpstr>
      <vt:lpstr>环境简介</vt:lpstr>
      <vt:lpstr>建立基本框图</vt:lpstr>
      <vt:lpstr>PowerPoint 演示文稿</vt:lpstr>
      <vt:lpstr>PowerPoint 演示文稿</vt:lpstr>
      <vt:lpstr>无奖问答环节</vt:lpstr>
      <vt:lpstr>PowerPoint 演示文稿</vt:lpstr>
      <vt:lpstr>PowerPoint 演示文稿</vt:lpstr>
      <vt:lpstr>参考资料</vt:lpstr>
      <vt:lpstr>小组成员分工与评价(总分5分）</vt:lpstr>
      <vt:lpstr>了解Rational Rose的过程遇到的问题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zlzlzl</cp:lastModifiedBy>
  <cp:revision>128</cp:revision>
  <dcterms:created xsi:type="dcterms:W3CDTF">2017-10-04T02:32:28Z</dcterms:created>
  <dcterms:modified xsi:type="dcterms:W3CDTF">2017-11-05T10:04:36Z</dcterms:modified>
</cp:coreProperties>
</file>