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8" r:id="rId5"/>
    <p:sldId id="294" r:id="rId6"/>
    <p:sldId id="295" r:id="rId7"/>
    <p:sldId id="296" r:id="rId8"/>
    <p:sldId id="297" r:id="rId9"/>
    <p:sldId id="274" r:id="rId10"/>
    <p:sldId id="259" r:id="rId11"/>
    <p:sldId id="279" r:id="rId12"/>
    <p:sldId id="281" r:id="rId13"/>
    <p:sldId id="282" r:id="rId14"/>
    <p:sldId id="262" r:id="rId15"/>
    <p:sldId id="263" r:id="rId16"/>
    <p:sldId id="278" r:id="rId17"/>
    <p:sldId id="283" r:id="rId18"/>
    <p:sldId id="284" r:id="rId19"/>
    <p:sldId id="287" r:id="rId20"/>
    <p:sldId id="291" r:id="rId21"/>
    <p:sldId id="292" r:id="rId22"/>
    <p:sldId id="293" r:id="rId23"/>
    <p:sldId id="289" r:id="rId24"/>
    <p:sldId id="290" r:id="rId25"/>
    <p:sldId id="299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5" d="100"/>
          <a:sy n="75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  <dgm:t>
        <a:bodyPr/>
        <a:lstStyle/>
        <a:p>
          <a:endParaRPr lang="zh-CN" altLang="en-US"/>
        </a:p>
      </dgm:t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  <dgm:t>
        <a:bodyPr/>
        <a:lstStyle/>
        <a:p>
          <a:endParaRPr lang="zh-CN" altLang="en-US"/>
        </a:p>
      </dgm:t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  <dgm:t>
        <a:bodyPr/>
        <a:lstStyle/>
        <a:p>
          <a:endParaRPr lang="zh-CN" altLang="en-US"/>
        </a:p>
      </dgm:t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  <dgm:t>
        <a:bodyPr/>
        <a:lstStyle/>
        <a:p>
          <a:endParaRPr lang="zh-CN" altLang="en-US"/>
        </a:p>
      </dgm:t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  <dgm:t>
        <a:bodyPr/>
        <a:lstStyle/>
        <a:p>
          <a:endParaRPr lang="zh-CN" altLang="en-US"/>
        </a:p>
      </dgm:t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</a:t>
          </a:r>
          <a:r>
            <a:rPr lang="zh-CN" sz="2700" kern="1200" dirty="0"/>
            <a:t>．什么是</a:t>
          </a:r>
          <a:r>
            <a:rPr lang="en-US" sz="2700" kern="1200" dirty="0"/>
            <a:t>UML</a:t>
          </a:r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的背景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3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作用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4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特点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5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结构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6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中的事物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7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中的关系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8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视图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9</a:t>
          </a:r>
          <a:r>
            <a:rPr lang="zh-CN" sz="2700" kern="1200"/>
            <a:t>．</a:t>
          </a:r>
          <a:r>
            <a:rPr lang="en-US" sz="2700" kern="1200"/>
            <a:t>UML</a:t>
          </a:r>
          <a:r>
            <a:rPr lang="zh-CN" sz="2700" kern="1200"/>
            <a:t>的图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1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58" y="0"/>
            <a:ext cx="544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238004810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en-US" altLang="zh-CN" b="0" dirty="0" smtClean="0"/>
              <a:t>UML 2.0</a:t>
            </a:r>
            <a:endParaRPr lang="zh-CN" altLang="en-US" b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1726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UML2.0</a:t>
            </a:r>
            <a:r>
              <a:rPr lang="zh-CN" altLang="en-US" sz="2800" dirty="0" smtClean="0"/>
              <a:t>不仅在用例图、顺序图、活动图和构件图上增加了新特性，还增加了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中新的图。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、包图：展现模型要素的基本组织单元。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组合</a:t>
            </a:r>
            <a:r>
              <a:rPr lang="zh-CN" altLang="en-US" sz="2800" dirty="0" smtClean="0"/>
              <a:t>结构图：描述系统中的某一部分的内部内容。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交互概览图：使用顺序图表示活动的务个步骤。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、时间图：显示消息和对象状态的准确时间限制。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8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772734" y="2145295"/>
            <a:ext cx="10546477" cy="44319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http://blog.csdn.net/chenxiaochan/article/details/39252823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http://blog.csdn.net/wind19/article/details/7583357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https://en.wikipedia.org/wiki/Grady_Booch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黄栋材搜集资料</a:t>
            </a:r>
            <a:r>
              <a:rPr lang="en-US" altLang="zh-CN" sz="2800" dirty="0"/>
              <a:t>——3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陈泓见（负责人）部分制作</a:t>
            </a:r>
            <a:r>
              <a:rPr lang="en-US" altLang="zh-CN" sz="2800" dirty="0"/>
              <a:t>PPT+</a:t>
            </a:r>
            <a:r>
              <a:rPr lang="zh-CN" altLang="en-US" sz="2800" dirty="0"/>
              <a:t>整合</a:t>
            </a:r>
            <a:r>
              <a:rPr lang="en-US" altLang="zh-CN" sz="2800" dirty="0"/>
              <a:t>PPT——4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7" y="2067878"/>
            <a:ext cx="10845204" cy="4129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</a:t>
            </a:r>
            <a:r>
              <a:rPr lang="zh-CN" altLang="zh-CN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GB" altLang="zh-CN" sz="3200" dirty="0" err="1" smtClean="0">
                <a:latin typeface="+mn-ea"/>
              </a:rPr>
              <a:t>Rumbaugh</a:t>
            </a:r>
            <a:r>
              <a:rPr lang="zh-CN" altLang="en-US" sz="3200" dirty="0">
                <a:latin typeface="+mn-ea"/>
              </a:rPr>
              <a:t>于</a:t>
            </a:r>
            <a:r>
              <a:rPr lang="en-US" altLang="zh-CN" sz="3200" dirty="0">
                <a:latin typeface="+mn-ea"/>
              </a:rPr>
              <a:t>1994</a:t>
            </a:r>
            <a:r>
              <a:rPr lang="zh-CN" altLang="en-US" sz="3200" dirty="0">
                <a:latin typeface="+mn-ea"/>
              </a:rPr>
              <a:t>年离开</a:t>
            </a:r>
            <a:r>
              <a:rPr lang="en-GB" altLang="zh-CN" sz="3200" dirty="0">
                <a:latin typeface="+mn-ea"/>
              </a:rPr>
              <a:t>GE</a:t>
            </a:r>
            <a:r>
              <a:rPr lang="zh-CN" altLang="en-US" sz="3200" dirty="0">
                <a:latin typeface="+mn-ea"/>
              </a:rPr>
              <a:t>加入</a:t>
            </a:r>
            <a:r>
              <a:rPr lang="en-GB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公司，他们一起研究一种统一的方法，一年后，</a:t>
            </a:r>
            <a:r>
              <a:rPr lang="en-GB" altLang="zh-CN" sz="3200" dirty="0">
                <a:latin typeface="+mn-ea"/>
              </a:rPr>
              <a:t>Unified Method0.8</a:t>
            </a:r>
            <a:r>
              <a:rPr lang="zh-CN" altLang="en-US" sz="3200" dirty="0">
                <a:latin typeface="+mn-ea"/>
              </a:rPr>
              <a:t>诞生，同年，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收购了</a:t>
            </a:r>
            <a:r>
              <a:rPr lang="en-GB" altLang="zh-CN" sz="3200" dirty="0">
                <a:latin typeface="+mn-ea"/>
              </a:rPr>
              <a:t>Jacobson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 err="1">
                <a:latin typeface="+mn-ea"/>
              </a:rPr>
              <a:t>Objectory</a:t>
            </a:r>
            <a:r>
              <a:rPr lang="en-GB" altLang="zh-CN" sz="3200" dirty="0">
                <a:latin typeface="+mn-ea"/>
              </a:rPr>
              <a:t> AB </a:t>
            </a:r>
            <a:r>
              <a:rPr lang="zh-CN" altLang="en-US" sz="3200" dirty="0">
                <a:latin typeface="+mn-ea"/>
              </a:rPr>
              <a:t>公司。经过三年的共同努力，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</a:t>
            </a:r>
            <a:r>
              <a:rPr lang="zh-CN" altLang="en-US" sz="3200" dirty="0">
                <a:latin typeface="+mn-ea"/>
              </a:rPr>
              <a:t>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９１</a:t>
            </a:r>
            <a:r>
              <a:rPr lang="zh-CN" altLang="en-US" sz="3200" dirty="0">
                <a:latin typeface="+mn-ea"/>
              </a:rPr>
              <a:t>于１９９６年相继面世。</a:t>
            </a:r>
            <a:endParaRPr lang="en-US" altLang="zh-CN" sz="32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 sz="3200" dirty="0" smtClean="0">
                <a:latin typeface="+mn-ea"/>
              </a:rPr>
              <a:t>此后ＵＭＬ的创始人</a:t>
            </a:r>
            <a:r>
              <a:rPr lang="en-US" altLang="zh-CN" sz="3200" dirty="0" err="1" smtClean="0">
                <a:latin typeface="+mn-ea"/>
              </a:rPr>
              <a:t>Booch</a:t>
            </a:r>
            <a:r>
              <a:rPr lang="zh-CN" altLang="en-US" sz="3200" dirty="0" smtClean="0">
                <a:latin typeface="+mn-ea"/>
              </a:rPr>
              <a:t>等邀请计算机软件工程界的著名人士和著名的企业如</a:t>
            </a:r>
            <a:r>
              <a:rPr lang="en-US" altLang="zh-CN" sz="3200" dirty="0" smtClean="0">
                <a:latin typeface="+mn-ea"/>
              </a:rPr>
              <a:t>IBM</a:t>
            </a:r>
            <a:r>
              <a:rPr lang="zh-CN" altLang="en-US" sz="3200" dirty="0" smtClean="0">
                <a:latin typeface="+mn-ea"/>
              </a:rPr>
              <a:t>，Ｏｒａｃｌｅ等对ＵＭＬ进行评论，提出修改意见。１９９７年１月Ｒａｔｉｏｎａｌ公司向ＯＭＧ提交了ＵＭＬ１</a:t>
            </a:r>
            <a:r>
              <a:rPr lang="en-US" altLang="zh-CN" sz="3200" dirty="0" smtClean="0">
                <a:latin typeface="+mn-ea"/>
              </a:rPr>
              <a:t>.</a:t>
            </a:r>
            <a:r>
              <a:rPr lang="zh-CN" altLang="en-US" sz="3200" dirty="0" smtClean="0">
                <a:latin typeface="+mn-ea"/>
              </a:rPr>
              <a:t>０标准文本。１９９７年１１月ＯＭＧ宣布接受ＵＭＬ，认定为标准的建模语言。ＵＭＬ目前还在不断地发展和完善。</a:t>
            </a:r>
            <a:endParaRPr lang="zh-CN" altLang="zh-CN" sz="3200" dirty="0" smtClean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910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+mn-ea"/>
              </a:rPr>
              <a:t>James </a:t>
            </a:r>
            <a:r>
              <a:rPr lang="en-US" altLang="zh-CN" sz="6000" dirty="0" err="1">
                <a:latin typeface="+mn-ea"/>
              </a:rPr>
              <a:t>Rumbaugh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James E.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（</a:t>
            </a:r>
            <a:r>
              <a:rPr lang="en-US" altLang="zh-CN" sz="3200" dirty="0">
                <a:latin typeface="+mn-ea"/>
              </a:rPr>
              <a:t>1947</a:t>
            </a:r>
            <a:r>
              <a:rPr lang="zh-CN" altLang="zh-CN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zh-CN" sz="3200" dirty="0">
                <a:latin typeface="+mn-ea"/>
              </a:rPr>
              <a:t>月</a:t>
            </a:r>
            <a:r>
              <a:rPr lang="en-US" altLang="zh-CN" sz="3200" dirty="0">
                <a:latin typeface="+mn-ea"/>
              </a:rPr>
              <a:t>22</a:t>
            </a:r>
            <a:r>
              <a:rPr lang="zh-CN" altLang="zh-CN" sz="3200" dirty="0">
                <a:latin typeface="+mn-ea"/>
              </a:rPr>
              <a:t>日出生）是美国</a:t>
            </a:r>
            <a:r>
              <a:rPr lang="en-US" altLang="zh-CN" sz="3200" dirty="0" err="1">
                <a:latin typeface="+mn-ea"/>
              </a:rPr>
              <a:t>计算机科学家</a:t>
            </a:r>
            <a:r>
              <a:rPr lang="zh-CN" altLang="zh-CN" sz="3200" dirty="0" smtClean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面向对象的</a:t>
            </a:r>
            <a:r>
              <a:rPr lang="zh-CN" altLang="zh-CN" sz="3200" dirty="0">
                <a:latin typeface="+mn-ea"/>
              </a:rPr>
              <a:t>方法</a:t>
            </a:r>
            <a:r>
              <a:rPr lang="en-US" altLang="zh-CN" sz="3200" dirty="0" err="1">
                <a:latin typeface="+mn-ea"/>
              </a:rPr>
              <a:t>学家</a:t>
            </a:r>
            <a:r>
              <a:rPr lang="zh-CN" altLang="zh-CN" sz="3200" dirty="0" smtClean="0">
                <a:latin typeface="+mn-ea"/>
              </a:rPr>
              <a:t>，</a:t>
            </a:r>
            <a:r>
              <a:rPr lang="zh-CN" altLang="zh-CN" sz="3200" dirty="0"/>
              <a:t>主要研究兴趣是形式描述语言</a:t>
            </a:r>
            <a:r>
              <a:rPr lang="zh-CN" altLang="zh-CN" sz="3200" dirty="0" smtClean="0"/>
              <a:t>，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“ </a:t>
            </a:r>
            <a:r>
              <a:rPr lang="zh-CN" altLang="zh-CN" sz="3200" dirty="0" smtClean="0"/>
              <a:t>计算</a:t>
            </a:r>
            <a:r>
              <a:rPr lang="zh-CN" altLang="zh-CN" sz="3200" dirty="0"/>
              <a:t>语义，编程生产力工具，以及使用复杂算法和数据结构的</a:t>
            </a:r>
            <a:r>
              <a:rPr lang="zh-CN" altLang="zh-CN" sz="3200" dirty="0" smtClean="0"/>
              <a:t>应用程序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以</a:t>
            </a:r>
            <a:r>
              <a:rPr lang="zh-CN" altLang="zh-CN" sz="3200" dirty="0"/>
              <a:t>创作</a:t>
            </a:r>
            <a:r>
              <a:rPr lang="en-US" altLang="zh-CN" sz="3200" dirty="0" err="1"/>
              <a:t>对象建模技术</a:t>
            </a:r>
            <a:r>
              <a:rPr lang="zh-CN" altLang="zh-CN" sz="3200" dirty="0"/>
              <a:t>（</a:t>
            </a:r>
            <a:r>
              <a:rPr lang="en-US" altLang="zh-CN" sz="3200" dirty="0"/>
              <a:t>OMT</a:t>
            </a:r>
            <a:r>
              <a:rPr lang="zh-CN" altLang="zh-CN" sz="3200" dirty="0"/>
              <a:t>）和</a:t>
            </a:r>
            <a:r>
              <a:rPr lang="en-US" altLang="zh-CN" sz="3200" dirty="0" err="1"/>
              <a:t>统一建模语言</a:t>
            </a:r>
            <a:r>
              <a:rPr lang="zh-CN" altLang="zh-CN" sz="3200" dirty="0"/>
              <a:t>（</a:t>
            </a:r>
            <a:r>
              <a:rPr lang="en-US" altLang="zh-CN" sz="3200" dirty="0"/>
              <a:t>UML</a:t>
            </a:r>
            <a:r>
              <a:rPr lang="zh-CN" altLang="zh-CN" sz="3200" dirty="0"/>
              <a:t>）而着称</a:t>
            </a:r>
            <a:r>
              <a:rPr lang="zh-CN" altLang="zh-CN" sz="3200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157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/>
              <a:t>Ivar</a:t>
            </a:r>
            <a:r>
              <a:rPr lang="en-US" altLang="zh-CN" sz="6000" dirty="0"/>
              <a:t> </a:t>
            </a:r>
            <a:r>
              <a:rPr lang="en-US" altLang="zh-CN" sz="6000" dirty="0" smtClean="0"/>
              <a:t>Jacobson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b="1" dirty="0" err="1"/>
              <a:t>Ivar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Hjalmar</a:t>
            </a:r>
            <a:r>
              <a:rPr lang="en-US" altLang="zh-CN" sz="3200" b="1" dirty="0"/>
              <a:t> Jacobson</a:t>
            </a:r>
            <a:r>
              <a:rPr lang="zh-CN" altLang="zh-CN" sz="3200" dirty="0"/>
              <a:t>（生于</a:t>
            </a:r>
            <a:r>
              <a:rPr lang="en-US" altLang="zh-CN" sz="3200" dirty="0"/>
              <a:t>1939</a:t>
            </a:r>
            <a:r>
              <a:rPr lang="zh-CN" altLang="zh-CN" sz="3200" dirty="0"/>
              <a:t>年）是</a:t>
            </a:r>
            <a:r>
              <a:rPr lang="en-US" altLang="zh-CN" sz="3200" dirty="0" err="1"/>
              <a:t>瑞典</a:t>
            </a:r>
            <a:r>
              <a:rPr lang="en-US" altLang="zh-CN" sz="3200" dirty="0"/>
              <a:t> </a:t>
            </a:r>
            <a:r>
              <a:rPr lang="en-US" altLang="zh-CN" sz="3200" dirty="0" err="1"/>
              <a:t>计算机科学家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软件工程师</a:t>
            </a:r>
            <a:r>
              <a:rPr lang="zh-CN" altLang="zh-CN" sz="3200" dirty="0"/>
              <a:t>，被称为</a:t>
            </a:r>
            <a:r>
              <a:rPr lang="en-US" altLang="zh-CN" sz="3200" dirty="0"/>
              <a:t>UML</a:t>
            </a:r>
            <a:r>
              <a:rPr lang="zh-CN" altLang="zh-CN" sz="3200" dirty="0"/>
              <a:t>，</a:t>
            </a:r>
            <a:r>
              <a:rPr lang="en-US" altLang="zh-CN" sz="3200" dirty="0" err="1"/>
              <a:t>Objectory</a:t>
            </a:r>
            <a:r>
              <a:rPr lang="zh-CN" altLang="zh-CN" sz="3200" dirty="0"/>
              <a:t>，</a:t>
            </a:r>
            <a:r>
              <a:rPr lang="en-US" altLang="zh-CN" sz="3200" dirty="0"/>
              <a:t>Rational Unified Process</a:t>
            </a:r>
            <a:r>
              <a:rPr lang="zh-CN" altLang="zh-CN" sz="3200" dirty="0"/>
              <a:t>（</a:t>
            </a:r>
            <a:r>
              <a:rPr lang="en-US" altLang="zh-CN" sz="3200" dirty="0"/>
              <a:t>RUP</a:t>
            </a:r>
            <a:r>
              <a:rPr lang="zh-CN" altLang="zh-CN" sz="3200" dirty="0"/>
              <a:t>），</a:t>
            </a:r>
            <a:r>
              <a:rPr lang="en-US" altLang="zh-CN" sz="3200" dirty="0" err="1"/>
              <a:t>面向方面的软件开发</a:t>
            </a:r>
            <a:r>
              <a:rPr lang="zh-CN" altLang="zh-CN" sz="3200" dirty="0"/>
              <a:t>和</a:t>
            </a:r>
            <a:r>
              <a:rPr lang="en-US" altLang="zh-CN" sz="3200" dirty="0"/>
              <a:t>Essence</a:t>
            </a:r>
            <a:r>
              <a:rPr lang="zh-CN" altLang="zh-CN" sz="3200" dirty="0"/>
              <a:t>的主要贡献</a:t>
            </a:r>
            <a:r>
              <a:rPr lang="zh-CN" altLang="zh-CN" sz="3200" dirty="0" smtClean="0"/>
              <a:t>者</a:t>
            </a:r>
            <a:r>
              <a:rPr lang="zh-CN" altLang="en-US" sz="3200" dirty="0" smtClean="0"/>
              <a:t>。</a:t>
            </a:r>
            <a:endParaRPr lang="zh-CN" altLang="zh-CN" sz="3200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/>
              <a:t>Grady </a:t>
            </a:r>
            <a:r>
              <a:rPr lang="en-US" altLang="zh-CN" sz="6000" b="0" dirty="0" err="1" smtClean="0"/>
              <a:t>Booch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23548"/>
            <a:ext cx="10845204" cy="4690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b="1" dirty="0"/>
              <a:t>Grady </a:t>
            </a:r>
            <a:r>
              <a:rPr lang="en-US" altLang="zh-CN" sz="3200" b="1" dirty="0" err="1"/>
              <a:t>Booch</a:t>
            </a:r>
            <a:r>
              <a:rPr lang="zh-CN" altLang="en-US" sz="3200" dirty="0"/>
              <a:t>（生于</a:t>
            </a:r>
            <a:r>
              <a:rPr lang="en-US" altLang="zh-CN" sz="3200" dirty="0"/>
              <a:t>1955</a:t>
            </a:r>
            <a:r>
              <a:rPr lang="zh-CN" altLang="en-US" sz="3200" dirty="0"/>
              <a:t>年</a:t>
            </a:r>
            <a:r>
              <a:rPr lang="en-US" altLang="zh-CN" sz="3200" dirty="0"/>
              <a:t>2</a:t>
            </a:r>
            <a:r>
              <a:rPr lang="zh-CN" altLang="en-US" sz="3200" dirty="0"/>
              <a:t>月</a:t>
            </a:r>
            <a:r>
              <a:rPr lang="en-US" altLang="zh-CN" sz="3200" dirty="0"/>
              <a:t>27</a:t>
            </a:r>
            <a:r>
              <a:rPr lang="zh-CN" altLang="en-US" sz="3200" dirty="0"/>
              <a:t>日）是美国软件工程</a:t>
            </a:r>
            <a:r>
              <a:rPr lang="zh-CN" altLang="en-US" sz="3200" dirty="0" smtClean="0"/>
              <a:t>师以</a:t>
            </a:r>
            <a:r>
              <a:rPr lang="en-US" altLang="zh-CN" sz="3200" dirty="0" err="1"/>
              <a:t>Ivar</a:t>
            </a:r>
            <a:r>
              <a:rPr lang="en-US" altLang="zh-CN" sz="3200" dirty="0"/>
              <a:t> Jacobson</a:t>
            </a:r>
            <a:r>
              <a:rPr lang="zh-CN" altLang="en-US" sz="3200" dirty="0"/>
              <a:t>和</a:t>
            </a:r>
            <a:r>
              <a:rPr lang="en-US" altLang="zh-CN" sz="3200" dirty="0"/>
              <a:t>James </a:t>
            </a:r>
            <a:r>
              <a:rPr lang="en-US" altLang="zh-CN" sz="3200" dirty="0" err="1"/>
              <a:t>Rumbaugh</a:t>
            </a:r>
            <a:r>
              <a:rPr lang="zh-CN" altLang="en-US" sz="3200" dirty="0"/>
              <a:t>开发统一建模</a:t>
            </a:r>
            <a:r>
              <a:rPr lang="zh-CN" altLang="en-US" sz="3200" dirty="0" smtClean="0"/>
              <a:t>语言（</a:t>
            </a:r>
            <a:r>
              <a:rPr lang="en-US" altLang="zh-CN" sz="3200" dirty="0"/>
              <a:t>UML</a:t>
            </a:r>
            <a:r>
              <a:rPr lang="zh-CN" altLang="en-US" sz="3200" dirty="0"/>
              <a:t>）而闻名。他在软件架构，软件工程和协作开发环境方面的创新工作被国际公认</a:t>
            </a:r>
            <a:r>
              <a:rPr lang="zh-CN" altLang="zh-CN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1977</a:t>
            </a:r>
            <a:r>
              <a:rPr lang="zh-CN" altLang="en-US" sz="3200" dirty="0">
                <a:latin typeface="+mn-ea"/>
              </a:rPr>
              <a:t>年美国空军学院获得了学士学位，在</a:t>
            </a:r>
            <a:r>
              <a:rPr lang="en-US" altLang="zh-CN" sz="3200" dirty="0">
                <a:latin typeface="+mn-ea"/>
              </a:rPr>
              <a:t>1979</a:t>
            </a:r>
            <a:r>
              <a:rPr lang="zh-CN" altLang="en-US" sz="3200" dirty="0">
                <a:latin typeface="+mn-ea"/>
              </a:rPr>
              <a:t>年美国加州大学</a:t>
            </a:r>
            <a:r>
              <a:rPr lang="en-US" altLang="zh-CN" sz="3200" dirty="0">
                <a:latin typeface="+mn-ea"/>
              </a:rPr>
              <a:t>-</a:t>
            </a:r>
            <a:r>
              <a:rPr lang="zh-CN" altLang="en-US" sz="3200" dirty="0">
                <a:latin typeface="+mn-ea"/>
              </a:rPr>
              <a:t>圣塔芭芭拉分校获得电气工程硕士</a:t>
            </a:r>
            <a:r>
              <a:rPr lang="zh-CN" altLang="en-US" sz="3200" dirty="0" smtClean="0">
                <a:latin typeface="+mn-ea"/>
              </a:rPr>
              <a:t>学位。</a:t>
            </a:r>
            <a:endParaRPr lang="en-US" altLang="zh-CN" sz="3200" dirty="0" smtClean="0">
              <a:latin typeface="+mn-ea"/>
            </a:endParaRP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自</a:t>
            </a:r>
            <a:r>
              <a:rPr lang="en-US" altLang="zh-CN" sz="3200" dirty="0">
                <a:latin typeface="+mn-ea"/>
              </a:rPr>
              <a:t>1981</a:t>
            </a:r>
            <a:r>
              <a:rPr lang="zh-CN" altLang="en-US" sz="3200" dirty="0">
                <a:latin typeface="+mn-ea"/>
              </a:rPr>
              <a:t>年创立以来一直担任</a:t>
            </a:r>
            <a:r>
              <a:rPr lang="en-US" altLang="zh-CN" sz="3200" dirty="0">
                <a:latin typeface="+mn-ea"/>
              </a:rPr>
              <a:t>Rational Software Corporation</a:t>
            </a:r>
            <a:r>
              <a:rPr lang="zh-CN" altLang="en-US" sz="3200" dirty="0">
                <a:latin typeface="+mn-ea"/>
              </a:rPr>
              <a:t>的首席科学家，</a:t>
            </a:r>
            <a:r>
              <a:rPr lang="en-US" altLang="zh-CN" sz="3200" dirty="0">
                <a:latin typeface="+mn-ea"/>
              </a:rPr>
              <a:t>2003</a:t>
            </a:r>
            <a:r>
              <a:rPr lang="zh-CN" altLang="en-US" sz="3200" dirty="0" smtClean="0">
                <a:latin typeface="+mn-ea"/>
              </a:rPr>
              <a:t>年被</a:t>
            </a:r>
            <a:r>
              <a:rPr lang="en-US" altLang="zh-CN" sz="3200" dirty="0">
                <a:latin typeface="+mn-ea"/>
              </a:rPr>
              <a:t>IBM</a:t>
            </a:r>
            <a:r>
              <a:rPr lang="zh-CN" altLang="en-US" sz="3200" dirty="0">
                <a:latin typeface="+mn-ea"/>
              </a:rPr>
              <a:t>收购，直到</a:t>
            </a:r>
            <a:r>
              <a:rPr lang="en-US" altLang="zh-CN" sz="3200" dirty="0">
                <a:latin typeface="+mn-ea"/>
              </a:rPr>
              <a:t>2008</a:t>
            </a:r>
            <a:r>
              <a:rPr lang="zh-CN" altLang="en-US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3</a:t>
            </a:r>
            <a:r>
              <a:rPr lang="zh-CN" altLang="en-US" sz="3200" dirty="0">
                <a:latin typeface="+mn-ea"/>
              </a:rPr>
              <a:t>月一直工作。之后，他成为</a:t>
            </a:r>
            <a:r>
              <a:rPr lang="en-US" altLang="zh-CN" sz="3200" dirty="0">
                <a:latin typeface="+mn-ea"/>
              </a:rPr>
              <a:t>IBM Research</a:t>
            </a:r>
            <a:r>
              <a:rPr lang="zh-CN" altLang="en-US" sz="3200" dirty="0">
                <a:latin typeface="+mn-ea"/>
              </a:rPr>
              <a:t>的软件工程首席科学家</a:t>
            </a:r>
            <a:r>
              <a:rPr lang="zh-CN" altLang="en-US" sz="3200" dirty="0" smtClean="0">
                <a:latin typeface="+mn-ea"/>
              </a:rPr>
              <a:t>。</a:t>
            </a:r>
            <a:endParaRPr lang="zh-CN" altLang="en-US" sz="3200" dirty="0">
              <a:latin typeface="+mn-ea"/>
            </a:endParaRP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一生致力于改善软件开发的艺术和科学。在</a:t>
            </a:r>
            <a:r>
              <a:rPr lang="en-US" altLang="zh-CN" sz="3200" dirty="0">
                <a:latin typeface="+mn-ea"/>
              </a:rPr>
              <a:t>20</a:t>
            </a:r>
            <a:r>
              <a:rPr lang="zh-CN" altLang="en-US" sz="3200" dirty="0">
                <a:latin typeface="+mn-ea"/>
              </a:rPr>
              <a:t>世纪</a:t>
            </a:r>
            <a:r>
              <a:rPr lang="en-US" altLang="zh-CN" sz="3200" dirty="0">
                <a:latin typeface="+mn-ea"/>
              </a:rPr>
              <a:t>80</a:t>
            </a:r>
            <a:r>
              <a:rPr lang="zh-CN" altLang="en-US" sz="3200" dirty="0">
                <a:latin typeface="+mn-ea"/>
              </a:rPr>
              <a:t>年代，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写了一本关于</a:t>
            </a:r>
            <a:r>
              <a:rPr lang="en-US" altLang="zh-CN" sz="3200" dirty="0">
                <a:latin typeface="+mn-ea"/>
              </a:rPr>
              <a:t>Ada</a:t>
            </a:r>
            <a:r>
              <a:rPr lang="zh-CN" altLang="en-US" sz="3200" dirty="0" smtClean="0">
                <a:latin typeface="+mn-ea"/>
              </a:rPr>
              <a:t>编程</a:t>
            </a:r>
            <a:r>
              <a:rPr lang="zh-CN" altLang="en-US" sz="3200" dirty="0">
                <a:latin typeface="+mn-ea"/>
              </a:rPr>
              <a:t>的非常受欢迎的书籍。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20</a:t>
            </a:r>
            <a:r>
              <a:rPr lang="zh-CN" altLang="en-US" sz="3200" dirty="0">
                <a:latin typeface="+mn-ea"/>
              </a:rPr>
              <a:t>世纪</a:t>
            </a:r>
            <a:r>
              <a:rPr lang="en-US" altLang="zh-CN" sz="3200" dirty="0">
                <a:latin typeface="+mn-ea"/>
              </a:rPr>
              <a:t>90</a:t>
            </a:r>
            <a:r>
              <a:rPr lang="zh-CN" altLang="en-US" sz="3200" dirty="0">
                <a:latin typeface="+mn-ea"/>
              </a:rPr>
              <a:t>年代与</a:t>
            </a:r>
            <a:r>
              <a:rPr lang="en-US" altLang="zh-CN" sz="3200" dirty="0">
                <a:latin typeface="+mn-ea"/>
              </a:rPr>
              <a:t>Ivar Jacobson</a:t>
            </a:r>
            <a:r>
              <a:rPr lang="zh-CN" altLang="en-US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en-US" sz="3200" dirty="0">
                <a:latin typeface="+mn-ea"/>
              </a:rPr>
              <a:t>一起发展了统一建模语言。</a:t>
            </a:r>
            <a:endParaRPr lang="en-US" altLang="zh-CN" sz="3200" dirty="0" smtClean="0">
              <a:latin typeface="+mn-ea"/>
            </a:endParaRPr>
          </a:p>
          <a:p>
            <a:pPr lvl="0"/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87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 err="1"/>
              <a:t>Shlaer</a:t>
            </a:r>
            <a:r>
              <a:rPr lang="en-US" altLang="zh-CN" sz="6000" b="0" dirty="0"/>
              <a:t> and Mellor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/>
              <a:t> Object-Oriented Analysis (OOA) </a:t>
            </a:r>
            <a:r>
              <a:rPr lang="zh-CN" altLang="en-US" sz="3200" dirty="0" smtClean="0"/>
              <a:t>也被称为</a:t>
            </a:r>
            <a:r>
              <a:rPr lang="en-US" altLang="zh-CN" sz="3200" dirty="0" err="1" smtClean="0"/>
              <a:t>Shlaer</a:t>
            </a:r>
            <a:r>
              <a:rPr lang="en-US" altLang="zh-CN" sz="3200" dirty="0" smtClean="0"/>
              <a:t>-Mellor</a:t>
            </a:r>
            <a:r>
              <a:rPr lang="zh-CN" altLang="en-US" sz="3200" dirty="0" smtClean="0"/>
              <a:t>方法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 smtClean="0"/>
              <a:t>方法，是</a:t>
            </a:r>
            <a:r>
              <a:rPr lang="en-US" altLang="zh-CN" sz="3200" dirty="0"/>
              <a:t>1980</a:t>
            </a:r>
            <a:r>
              <a:rPr lang="zh-CN" altLang="en-US" sz="3200" dirty="0"/>
              <a:t>年代末期到达的许多软件开发方法之一</a:t>
            </a:r>
            <a:r>
              <a:rPr lang="zh-CN" altLang="zh-CN" sz="3200" dirty="0" smtClean="0">
                <a:latin typeface="+mn-ea"/>
              </a:rPr>
              <a:t>。 </a:t>
            </a:r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89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1501</Words>
  <Application>Microsoft Office PowerPoint</Application>
  <PresentationFormat>宽屏</PresentationFormat>
  <Paragraphs>197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James Rumbaugh</vt:lpstr>
      <vt:lpstr>Ivar Jacobson</vt:lpstr>
      <vt:lpstr>Grady Booch</vt:lpstr>
      <vt:lpstr>Shlaer and Mellor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UML 2.0</vt:lpstr>
      <vt:lpstr>参考资料</vt:lpstr>
      <vt:lpstr>小组成员分工与评价(总分5分）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xupeng8</cp:lastModifiedBy>
  <cp:revision>112</cp:revision>
  <dcterms:created xsi:type="dcterms:W3CDTF">2017-10-04T02:32:28Z</dcterms:created>
  <dcterms:modified xsi:type="dcterms:W3CDTF">2017-11-09T06:28:36Z</dcterms:modified>
</cp:coreProperties>
</file>