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A6CC-0532-BC81-FD34-B74559A1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1A1F1-DEFF-3F1D-E621-E14C42B5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1248-72AF-D1F3-6B1E-342AFD34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EE81-4CC8-167A-F7BF-65EED016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CA4D-5487-6005-9165-6DA209B7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8467-C98C-2391-B78C-66FFB23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8A56-0C4A-602D-0A89-E6D3B504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5567-A2E7-84A7-BABE-E5940B20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2EC8-5A48-EA75-2B7C-AC6A94EA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303F-F62B-9C27-A5F3-C4881B8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49040-B1F4-D6AE-38EB-B6ADAB7E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74C4-D33C-4E40-A172-54BE42D4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37D7-44C3-D9E2-DDF5-36FFF25B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01EF-1C1E-A307-5143-55DFFA93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70B3-5665-D915-C169-D155140D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2F7D-186C-E30A-580A-6E40E0D6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185E-4DB8-EAD7-D7F0-727645C0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AB90-6E30-EABD-99BE-441344A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C49A-43D5-2ECE-0A7B-11466921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58D-B691-592E-9EDC-8CD056A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73D2-3EC0-1F3F-D35D-E791E559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F178-15E9-1731-FE51-876C1935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5D10-2483-65CD-712C-0E797DA9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C439-EA04-CB6C-E25B-8C78FFDD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42D8-EC1D-C564-27B1-442FF9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36A0-2685-A637-F28D-BE008EC8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9544-D667-67CA-1C80-09DC23280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E4E00-489C-ACCF-E4E2-37AD9236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041B9-7CBC-3BB1-59D3-7D11BFCE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4C72F-0E04-D6B1-E333-DA18A265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307A-02FC-9FD6-D417-BA9A8C3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C654-EACB-AA7B-3C24-9E4F6351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3DCC-8718-8DE6-5F8E-87D220F4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6DF77-7ADC-818A-896F-AF12D17C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DD8B4-0230-2981-0607-CB4585FE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81CB7-DC58-EDF1-3F99-31DE7793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46970-196E-B8E9-2DCA-B0082235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EEE94-66C5-D981-CB74-6A6B7742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A63B8-AD6D-0BCE-92F6-D50F82FA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3C8-2ADB-72C8-832A-EC9BB0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647BD-BA62-60CF-55E1-D23E1FC7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64F7-8F9B-FB67-C4D3-333F144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1CC6-532C-2BB1-A64E-F91F1D93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F4BE4-12D5-9178-61ED-01B1C28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106F-DE01-01D6-C9FE-1E782F00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2A0A6-7064-4E61-87B0-8B8D608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4080-3527-0A4D-5E7B-27A0E19D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0EE6-EABF-6723-E98A-CFC4801D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4585E-9AB0-E75B-41AA-C2AD4336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6036-E7A3-3283-9BD7-BFE5D73C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8B59-A747-487F-69C0-06C119D3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7758-9B4A-D7D2-FAB9-308F33B8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EFB8-423E-DAF0-F175-1D5C7321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76C6B-5A0F-DB16-1FFE-301946C4D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6A89C-74AD-42E0-7C37-266B6B20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4E4-4928-B45E-E8FF-AA33983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E214-421B-1FAB-BE03-F031D16E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E4C5-80BE-7C4B-2D70-B5DD69BA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4EA2-9122-42B6-2453-122A12F3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6C2A-2117-E96F-D8CE-43F5F96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6F31-FA0F-2CF5-AFB3-F9BA5B505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C048-79D1-4FE9-86FA-D912EED70F06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DD7-6CD3-5AFE-C6A9-7A6446F5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A60A-C07C-AAAA-9D29-2B89FC25B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908F-E8B1-4A3D-8E65-9B1D90BD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EC76F-7909-D967-43BD-8F195AAA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19E8-C679-ACEC-3CAE-6DAB8D96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D3BB-23FA-5F44-2FFB-7E15D449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observer metamerism failure indices (OMFIs)</a:t>
            </a:r>
          </a:p>
          <a:p>
            <a:r>
              <a:rPr lang="en-US" dirty="0"/>
              <a:t>Adjustable parameters in OMFIs</a:t>
            </a:r>
          </a:p>
          <a:p>
            <a:pPr lvl="1"/>
            <a:r>
              <a:rPr lang="en-US" dirty="0"/>
              <a:t>White point for DE2000</a:t>
            </a:r>
          </a:p>
          <a:p>
            <a:pPr lvl="1"/>
            <a:r>
              <a:rPr lang="en-US" dirty="0"/>
              <a:t>DE2000 or DEITP</a:t>
            </a:r>
          </a:p>
          <a:p>
            <a:pPr lvl="1"/>
            <a:r>
              <a:rPr lang="en-US" dirty="0"/>
              <a:t>Central tendency or dispersion of errors as final output</a:t>
            </a:r>
          </a:p>
          <a:p>
            <a:r>
              <a:rPr lang="en-US" dirty="0"/>
              <a:t>Similar to experiments underlying DE2000</a:t>
            </a:r>
          </a:p>
          <a:p>
            <a:pPr lvl="1"/>
            <a:r>
              <a:rPr lang="en-US" dirty="0"/>
              <a:t>DE2000(CIELab</a:t>
            </a:r>
            <a:r>
              <a:rPr lang="en-US" baseline="-25000" dirty="0"/>
              <a:t>1</a:t>
            </a:r>
            <a:r>
              <a:rPr lang="en-US" dirty="0"/>
              <a:t>, CIELab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OMFI(SPD</a:t>
            </a:r>
            <a:r>
              <a:rPr lang="en-US" baseline="-25000" dirty="0"/>
              <a:t>1</a:t>
            </a:r>
            <a:r>
              <a:rPr lang="en-US" dirty="0"/>
              <a:t>, SPD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8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F8C3-BE0D-3A41-A0F0-78905311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6051-21B8-3B24-20A4-9983CE7C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collect data needed to determine which OMFI matches our real world experience</a:t>
            </a:r>
          </a:p>
          <a:p>
            <a:r>
              <a:rPr lang="en-US"/>
              <a:t>4-6 </a:t>
            </a:r>
            <a:r>
              <a:rPr lang="en-US" dirty="0"/>
              <a:t>displays with differing emission spectra</a:t>
            </a:r>
          </a:p>
          <a:p>
            <a:pPr lvl="1"/>
            <a:r>
              <a:rPr lang="en-US" sz="2800" dirty="0"/>
              <a:t>Preferably include a laser projector</a:t>
            </a:r>
          </a:p>
          <a:p>
            <a:r>
              <a:rPr lang="en-US" dirty="0"/>
              <a:t>30+ observers</a:t>
            </a:r>
          </a:p>
          <a:p>
            <a:pPr lvl="1"/>
            <a:r>
              <a:rPr lang="en-US" sz="2800" dirty="0"/>
              <a:t>Professionals with color evaluation experience</a:t>
            </a:r>
          </a:p>
          <a:p>
            <a:r>
              <a:rPr lang="en-US" dirty="0"/>
              <a:t>Dark or dim surround</a:t>
            </a:r>
          </a:p>
          <a:p>
            <a:r>
              <a:rPr lang="en-US" dirty="0"/>
              <a:t>Spectrometers</a:t>
            </a:r>
          </a:p>
          <a:p>
            <a:pPr lvl="1"/>
            <a:r>
              <a:rPr lang="en-US" sz="2800" dirty="0"/>
              <a:t>Preferably 1 for each display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92D549-3A83-AAF4-869E-A223E61F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(Side View)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DB467-24D7-CD19-7D17-702FA1B74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821" y="1825625"/>
            <a:ext cx="6404358" cy="4351338"/>
          </a:xfrm>
        </p:spPr>
      </p:pic>
    </p:spTree>
    <p:extLst>
      <p:ext uri="{BB962C8B-B14F-4D97-AF65-F5344CB8AC3E}">
        <p14:creationId xmlns:p14="http://schemas.microsoft.com/office/powerpoint/2010/main" val="334794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63F8-F046-A8C6-3B61-61CB0FC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(Top View)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7FC3D-CE12-7222-19C8-581421220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5348" y="1825625"/>
            <a:ext cx="5501304" cy="4351338"/>
          </a:xfrm>
        </p:spPr>
      </p:pic>
    </p:spTree>
    <p:extLst>
      <p:ext uri="{BB962C8B-B14F-4D97-AF65-F5344CB8AC3E}">
        <p14:creationId xmlns:p14="http://schemas.microsoft.com/office/powerpoint/2010/main" val="5974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2BB-7E99-CB4F-C562-822F678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2C4-DD02-ABB8-255B-6088300F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of the experiment goals and collection of observer data</a:t>
            </a:r>
          </a:p>
          <a:p>
            <a:r>
              <a:rPr lang="en-US" dirty="0"/>
              <a:t>Adaptation period</a:t>
            </a:r>
          </a:p>
          <a:p>
            <a:r>
              <a:rPr lang="en-US" dirty="0"/>
              <a:t>Training session</a:t>
            </a:r>
          </a:p>
          <a:p>
            <a:r>
              <a:rPr lang="en-US" dirty="0"/>
              <a:t>Main experiment loop – repeated until all evaluations are completed</a:t>
            </a:r>
          </a:p>
          <a:p>
            <a:pPr lvl="1"/>
            <a:r>
              <a:rPr lang="en-US" dirty="0"/>
              <a:t>Automatic patch adjustment to match desired CIE 31 XYZ (Optional)</a:t>
            </a:r>
          </a:p>
          <a:p>
            <a:pPr lvl="1"/>
            <a:r>
              <a:rPr lang="en-US" dirty="0"/>
              <a:t>Stimulus presentation</a:t>
            </a:r>
          </a:p>
          <a:p>
            <a:pPr lvl="1"/>
            <a:r>
              <a:rPr lang="en-US" dirty="0"/>
              <a:t>User input recording</a:t>
            </a:r>
          </a:p>
          <a:p>
            <a:pPr lvl="1"/>
            <a:r>
              <a:rPr lang="en-US" dirty="0"/>
              <a:t>Patch spectra measurement (Optional)</a:t>
            </a:r>
          </a:p>
          <a:p>
            <a:pPr lvl="1"/>
            <a:r>
              <a:rPr lang="en-US" dirty="0"/>
              <a:t>Short pause in stimuli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491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620-9FDB-1E66-758D-E9E788DD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 – Input Recording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4B39-E240-4EDD-01CF-E9D75FA0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467" y="5197646"/>
            <a:ext cx="2983066" cy="1507367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0E2F78-E11E-1689-0CA1-305D09775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987" y="1406022"/>
            <a:ext cx="6296025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DAC8D8-76C5-F470-EB67-4C778DFF3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249" y="5288547"/>
            <a:ext cx="3446464" cy="132556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A87BE5-D833-BD3E-8899-87CE06A16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8818" y="5749852"/>
            <a:ext cx="202713" cy="1604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8F366CE-6F9C-4F08-C710-F1CEA7CFE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9590" y="5927199"/>
            <a:ext cx="201168" cy="1592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FBE2A9D-8183-4884-DC05-774CC9A152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9590" y="6103323"/>
            <a:ext cx="201168" cy="15925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8430AA8-5F39-7669-7090-6E0947368D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9590" y="6279447"/>
            <a:ext cx="201168" cy="15925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E6C0D17-4998-6701-4BD8-2B95AEDA7F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39590" y="6455572"/>
            <a:ext cx="201168" cy="1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CAA-40BA-AA7E-7392-DF0C44E0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Fitting – Logistic Regression Using MLE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BCEDF2-2B56-7A88-36D0-502FFD8BFA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9435"/>
            <a:ext cx="5181600" cy="3203717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143DEB4-C5A2-DB13-9C1E-C451D8E52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9435"/>
            <a:ext cx="5181600" cy="320371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2339-7329-3606-9723-4D401894CA83}"/>
              </a:ext>
            </a:extLst>
          </p:cNvPr>
          <p:cNvSpPr txBox="1"/>
          <p:nvPr/>
        </p:nvSpPr>
        <p:spPr>
          <a:xfrm>
            <a:off x="3021676" y="56031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OMFI1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98509-2C60-2E46-6BA2-F4C14C1B6F67}"/>
              </a:ext>
            </a:extLst>
          </p:cNvPr>
          <p:cNvSpPr txBox="1"/>
          <p:nvPr/>
        </p:nvSpPr>
        <p:spPr>
          <a:xfrm>
            <a:off x="8355676" y="56031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OMFI2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1E45F-7C6A-08FD-F16D-671E05E974C1}"/>
              </a:ext>
            </a:extLst>
          </p:cNvPr>
          <p:cNvSpPr txBox="1"/>
          <p:nvPr/>
        </p:nvSpPr>
        <p:spPr>
          <a:xfrm>
            <a:off x="0" y="3678127"/>
            <a:ext cx="104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Observer</a:t>
            </a:r>
          </a:p>
          <a:p>
            <a:pPr algn="ctr"/>
            <a:r>
              <a:rPr lang="en-US" dirty="0"/>
              <a:t>Score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B9AE2C-E0DB-C529-0CAF-E5C9F3535C91}"/>
              </a:ext>
            </a:extLst>
          </p:cNvPr>
          <p:cNvSpPr/>
          <p:nvPr/>
        </p:nvSpPr>
        <p:spPr>
          <a:xfrm>
            <a:off x="1347689" y="2530891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24EDCD-49E6-5A85-8076-C8D4C891C352}"/>
              </a:ext>
            </a:extLst>
          </p:cNvPr>
          <p:cNvSpPr/>
          <p:nvPr/>
        </p:nvSpPr>
        <p:spPr>
          <a:xfrm>
            <a:off x="1732236" y="2475186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6DE6D-8E84-7B1D-2A93-C3B4A0199DF4}"/>
              </a:ext>
            </a:extLst>
          </p:cNvPr>
          <p:cNvSpPr/>
          <p:nvPr/>
        </p:nvSpPr>
        <p:spPr>
          <a:xfrm>
            <a:off x="1890810" y="273689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2E1319-0FB2-D6B1-B8A3-93B13464C78B}"/>
              </a:ext>
            </a:extLst>
          </p:cNvPr>
          <p:cNvSpPr/>
          <p:nvPr/>
        </p:nvSpPr>
        <p:spPr>
          <a:xfrm>
            <a:off x="2063180" y="290821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79AFA-D503-8F38-D3F5-3FD8672469A4}"/>
              </a:ext>
            </a:extLst>
          </p:cNvPr>
          <p:cNvSpPr/>
          <p:nvPr/>
        </p:nvSpPr>
        <p:spPr>
          <a:xfrm>
            <a:off x="2391103" y="3164665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102911-B2CD-09E4-4AEA-0C45E04D9715}"/>
              </a:ext>
            </a:extLst>
          </p:cNvPr>
          <p:cNvSpPr/>
          <p:nvPr/>
        </p:nvSpPr>
        <p:spPr>
          <a:xfrm>
            <a:off x="2449960" y="3675468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10DB5F-4418-B59B-FACA-C982393CC74F}"/>
              </a:ext>
            </a:extLst>
          </p:cNvPr>
          <p:cNvSpPr/>
          <p:nvPr/>
        </p:nvSpPr>
        <p:spPr>
          <a:xfrm>
            <a:off x="3595589" y="447482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06C7CA-136F-B76F-15B4-58032A4A9E75}"/>
              </a:ext>
            </a:extLst>
          </p:cNvPr>
          <p:cNvSpPr/>
          <p:nvPr/>
        </p:nvSpPr>
        <p:spPr>
          <a:xfrm>
            <a:off x="2899755" y="421482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C39EFA-FBAD-3C1D-CF8A-994F404D82B7}"/>
              </a:ext>
            </a:extLst>
          </p:cNvPr>
          <p:cNvSpPr/>
          <p:nvPr/>
        </p:nvSpPr>
        <p:spPr>
          <a:xfrm>
            <a:off x="3237186" y="421482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9C7FB6-F230-BBC2-E216-6645A5FF4A5D}"/>
              </a:ext>
            </a:extLst>
          </p:cNvPr>
          <p:cNvSpPr/>
          <p:nvPr/>
        </p:nvSpPr>
        <p:spPr>
          <a:xfrm>
            <a:off x="3389586" y="454664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01F37B-2946-DDCC-A11F-41F13B92A3B8}"/>
              </a:ext>
            </a:extLst>
          </p:cNvPr>
          <p:cNvSpPr/>
          <p:nvPr/>
        </p:nvSpPr>
        <p:spPr>
          <a:xfrm>
            <a:off x="3818455" y="462722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18A353-690D-3C30-4254-39F228ADC8CC}"/>
              </a:ext>
            </a:extLst>
          </p:cNvPr>
          <p:cNvSpPr/>
          <p:nvPr/>
        </p:nvSpPr>
        <p:spPr>
          <a:xfrm>
            <a:off x="4003390" y="479797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C0A40A-FD19-5934-10D8-5E0B797697F6}"/>
              </a:ext>
            </a:extLst>
          </p:cNvPr>
          <p:cNvSpPr/>
          <p:nvPr/>
        </p:nvSpPr>
        <p:spPr>
          <a:xfrm>
            <a:off x="4370201" y="4680826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0507FC-BD28-3F8A-2991-FCF8B951823D}"/>
              </a:ext>
            </a:extLst>
          </p:cNvPr>
          <p:cNvSpPr/>
          <p:nvPr/>
        </p:nvSpPr>
        <p:spPr>
          <a:xfrm>
            <a:off x="4648725" y="4896771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25157A-9422-B0E7-F03E-730CDEEF0C6F}"/>
              </a:ext>
            </a:extLst>
          </p:cNvPr>
          <p:cNvSpPr/>
          <p:nvPr/>
        </p:nvSpPr>
        <p:spPr>
          <a:xfrm>
            <a:off x="5362378" y="475383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77547B-53C4-29FC-0F7C-8458E90F8456}"/>
              </a:ext>
            </a:extLst>
          </p:cNvPr>
          <p:cNvSpPr/>
          <p:nvPr/>
        </p:nvSpPr>
        <p:spPr>
          <a:xfrm>
            <a:off x="6750794" y="2693063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AE6177-F898-8DFC-8F6E-18AB059326CF}"/>
              </a:ext>
            </a:extLst>
          </p:cNvPr>
          <p:cNvSpPr/>
          <p:nvPr/>
        </p:nvSpPr>
        <p:spPr>
          <a:xfrm>
            <a:off x="7095533" y="3552497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BFB213-1B8C-5964-6B17-5A1268B8A2E3}"/>
              </a:ext>
            </a:extLst>
          </p:cNvPr>
          <p:cNvSpPr/>
          <p:nvPr/>
        </p:nvSpPr>
        <p:spPr>
          <a:xfrm>
            <a:off x="8496562" y="312262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3DC714-AACA-22DC-AEB5-57657CE0FBF2}"/>
              </a:ext>
            </a:extLst>
          </p:cNvPr>
          <p:cNvSpPr/>
          <p:nvPr/>
        </p:nvSpPr>
        <p:spPr>
          <a:xfrm>
            <a:off x="7646276" y="4620917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D859E5-4D4D-62A8-B21D-666F8C1276C0}"/>
              </a:ext>
            </a:extLst>
          </p:cNvPr>
          <p:cNvSpPr/>
          <p:nvPr/>
        </p:nvSpPr>
        <p:spPr>
          <a:xfrm>
            <a:off x="9063117" y="4079065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F01C23-1681-0782-D002-54D78CECF1DD}"/>
              </a:ext>
            </a:extLst>
          </p:cNvPr>
          <p:cNvSpPr/>
          <p:nvPr/>
        </p:nvSpPr>
        <p:spPr>
          <a:xfrm>
            <a:off x="10292254" y="288929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EED6CD-B642-B1C8-786A-964F64D75BFA}"/>
              </a:ext>
            </a:extLst>
          </p:cNvPr>
          <p:cNvSpPr/>
          <p:nvPr/>
        </p:nvSpPr>
        <p:spPr>
          <a:xfrm>
            <a:off x="9170323" y="5101721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4CEF1-90A5-03AC-61A6-9A6E52B87F67}"/>
              </a:ext>
            </a:extLst>
          </p:cNvPr>
          <p:cNvSpPr/>
          <p:nvPr/>
        </p:nvSpPr>
        <p:spPr>
          <a:xfrm>
            <a:off x="10185048" y="5101721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34681D-C4E4-BFF6-C4CC-4DDB1C4F6DA9}"/>
              </a:ext>
            </a:extLst>
          </p:cNvPr>
          <p:cNvSpPr/>
          <p:nvPr/>
        </p:nvSpPr>
        <p:spPr>
          <a:xfrm>
            <a:off x="10798328" y="4528426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157BB39-9C48-B4FD-44E0-54E5EEA407BC}"/>
              </a:ext>
            </a:extLst>
          </p:cNvPr>
          <p:cNvSpPr/>
          <p:nvPr/>
        </p:nvSpPr>
        <p:spPr>
          <a:xfrm>
            <a:off x="7592673" y="2746666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9165DA-33ED-3A7C-C83B-86BD04916916}"/>
              </a:ext>
            </a:extLst>
          </p:cNvPr>
          <p:cNvSpPr/>
          <p:nvPr/>
        </p:nvSpPr>
        <p:spPr>
          <a:xfrm>
            <a:off x="8057230" y="5295112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027B8B-85B5-248A-76F4-A2639DB5452A}"/>
              </a:ext>
            </a:extLst>
          </p:cNvPr>
          <p:cNvSpPr/>
          <p:nvPr/>
        </p:nvSpPr>
        <p:spPr>
          <a:xfrm>
            <a:off x="10905534" y="5295112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761F5C-2D37-7F24-CEC6-6BE7F9DE4B10}"/>
              </a:ext>
            </a:extLst>
          </p:cNvPr>
          <p:cNvSpPr/>
          <p:nvPr/>
        </p:nvSpPr>
        <p:spPr>
          <a:xfrm>
            <a:off x="10238651" y="3941904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BF58B4-FEC1-BA06-CDCE-ADB583E01C08}"/>
              </a:ext>
            </a:extLst>
          </p:cNvPr>
          <p:cNvSpPr/>
          <p:nvPr/>
        </p:nvSpPr>
        <p:spPr>
          <a:xfrm>
            <a:off x="7385619" y="4009697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CD7B3E-C521-8B22-5314-1460EBD0F29C}"/>
              </a:ext>
            </a:extLst>
          </p:cNvPr>
          <p:cNvSpPr/>
          <p:nvPr/>
        </p:nvSpPr>
        <p:spPr>
          <a:xfrm>
            <a:off x="8550165" y="3888301"/>
            <a:ext cx="107206" cy="107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7BC42B-245C-B281-DDE9-8E04744D80BE}"/>
              </a:ext>
            </a:extLst>
          </p:cNvPr>
          <p:cNvSpPr txBox="1"/>
          <p:nvPr/>
        </p:nvSpPr>
        <p:spPr>
          <a:xfrm>
            <a:off x="8134826" y="2125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812CEF-1928-56DC-53D7-541A8D948BC9}"/>
              </a:ext>
            </a:extLst>
          </p:cNvPr>
          <p:cNvSpPr txBox="1"/>
          <p:nvPr/>
        </p:nvSpPr>
        <p:spPr>
          <a:xfrm>
            <a:off x="2899755" y="214658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Fit</a:t>
            </a:r>
          </a:p>
        </p:txBody>
      </p:sp>
    </p:spTree>
    <p:extLst>
      <p:ext uri="{BB962C8B-B14F-4D97-AF65-F5344CB8AC3E}">
        <p14:creationId xmlns:p14="http://schemas.microsoft.com/office/powerpoint/2010/main" val="164808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0BE0F7-475A-62B3-B316-9E45912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803F3-C0AF-EDD6-BA4E-CCCA090C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several quality of fit measures:</a:t>
            </a:r>
          </a:p>
          <a:p>
            <a:pPr lvl="1"/>
            <a:r>
              <a:rPr lang="en-US" sz="2800" dirty="0"/>
              <a:t>Pearson Correlation</a:t>
            </a:r>
          </a:p>
          <a:p>
            <a:pPr lvl="1"/>
            <a:r>
              <a:rPr lang="en-US" sz="2800" dirty="0"/>
              <a:t>Spearman Rank Test</a:t>
            </a:r>
          </a:p>
          <a:p>
            <a:pPr lvl="1"/>
            <a:r>
              <a:rPr lang="en-US" sz="2800" dirty="0"/>
              <a:t>Wald test</a:t>
            </a:r>
          </a:p>
          <a:p>
            <a:pPr lvl="1"/>
            <a:r>
              <a:rPr lang="en-US" sz="2800" dirty="0"/>
              <a:t>Likelihood-ratio test</a:t>
            </a:r>
          </a:p>
          <a:p>
            <a:r>
              <a:rPr lang="en-US" dirty="0"/>
              <a:t>Suggest the best performing OMFI as the preferred one</a:t>
            </a:r>
          </a:p>
        </p:txBody>
      </p:sp>
    </p:spTree>
    <p:extLst>
      <p:ext uri="{BB962C8B-B14F-4D97-AF65-F5344CB8AC3E}">
        <p14:creationId xmlns:p14="http://schemas.microsoft.com/office/powerpoint/2010/main" val="380135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Experiment Design</vt:lpstr>
      <vt:lpstr>Motivation</vt:lpstr>
      <vt:lpstr>Experiment Basics</vt:lpstr>
      <vt:lpstr>Experimental Setup (Side View)</vt:lpstr>
      <vt:lpstr>Experimental Setup (Top View)</vt:lpstr>
      <vt:lpstr>Experimental Procedure</vt:lpstr>
      <vt:lpstr>Experimental Procedure – Input Recording</vt:lpstr>
      <vt:lpstr>Data Fitting – Logistic Regression Using MLE</vt:lpstr>
      <vt:lpstr>Fit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Setup from the Side</dc:title>
  <dc:creator>Rob W</dc:creator>
  <cp:lastModifiedBy>Rob W</cp:lastModifiedBy>
  <cp:revision>21</cp:revision>
  <dcterms:created xsi:type="dcterms:W3CDTF">2023-04-12T18:15:46Z</dcterms:created>
  <dcterms:modified xsi:type="dcterms:W3CDTF">2023-05-03T00:05:40Z</dcterms:modified>
</cp:coreProperties>
</file>