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8" r:id="rId4"/>
    <p:sldId id="264" r:id="rId5"/>
    <p:sldId id="265" r:id="rId6"/>
    <p:sldId id="266" r:id="rId7"/>
    <p:sldId id="269" r:id="rId8"/>
    <p:sldId id="27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52" autoAdjust="0"/>
    <p:restoredTop sz="94752" autoAdjust="0"/>
  </p:normalViewPr>
  <p:slideViewPr>
    <p:cSldViewPr>
      <p:cViewPr>
        <p:scale>
          <a:sx n="66" d="100"/>
          <a:sy n="66" d="100"/>
        </p:scale>
        <p:origin x="-6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心舒宝胶囊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西北市场 </c:v>
                </c:pt>
                <c:pt idx="1">
                  <c:v>东北市场 </c:v>
                </c:pt>
                <c:pt idx="2">
                  <c:v>华北市场 </c:v>
                </c:pt>
                <c:pt idx="3">
                  <c:v>华南市场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415038</c:v>
                </c:pt>
                <c:pt idx="1">
                  <c:v>333658</c:v>
                </c:pt>
                <c:pt idx="2">
                  <c:v>305175</c:v>
                </c:pt>
                <c:pt idx="3">
                  <c:v>1314900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板蓝根颗粒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西北市场 </c:v>
                </c:pt>
                <c:pt idx="1">
                  <c:v>东北市场 </c:v>
                </c:pt>
                <c:pt idx="2">
                  <c:v>华北市场 </c:v>
                </c:pt>
                <c:pt idx="3">
                  <c:v>华南市场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400131</c:v>
                </c:pt>
                <c:pt idx="1">
                  <c:v>765730</c:v>
                </c:pt>
                <c:pt idx="2">
                  <c:v>436900</c:v>
                </c:pt>
                <c:pt idx="3">
                  <c:v>488280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五维葡钙口服液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西北市场 </c:v>
                </c:pt>
                <c:pt idx="1">
                  <c:v>东北市场 </c:v>
                </c:pt>
                <c:pt idx="2">
                  <c:v>华北市场 </c:v>
                </c:pt>
                <c:pt idx="3">
                  <c:v>华南市场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815169</c:v>
                </c:pt>
                <c:pt idx="1">
                  <c:v>635815</c:v>
                </c:pt>
                <c:pt idx="2">
                  <c:v>894068</c:v>
                </c:pt>
                <c:pt idx="3">
                  <c:v>459900</c:v>
                </c:pt>
              </c:numCache>
            </c:numRef>
          </c:val>
        </c:ser>
        <c:axId val="144808192"/>
        <c:axId val="144822272"/>
      </c:barChart>
      <c:catAx>
        <c:axId val="144808192"/>
        <c:scaling>
          <c:orientation val="minMax"/>
        </c:scaling>
        <c:axPos val="b"/>
        <c:tickLblPos val="nextTo"/>
        <c:txPr>
          <a:bodyPr/>
          <a:lstStyle/>
          <a:p>
            <a:pPr>
              <a:defRPr>
                <a:latin typeface="华文楷体" pitchFamily="2" charset="-122"/>
                <a:ea typeface="华文楷体" pitchFamily="2" charset="-122"/>
              </a:defRPr>
            </a:pPr>
            <a:endParaRPr lang="zh-CN"/>
          </a:p>
        </c:txPr>
        <c:crossAx val="144822272"/>
        <c:crosses val="autoZero"/>
        <c:auto val="1"/>
        <c:lblAlgn val="ctr"/>
        <c:lblOffset val="100"/>
      </c:catAx>
      <c:valAx>
        <c:axId val="144822272"/>
        <c:scaling>
          <c:orientation val="minMax"/>
        </c:scaling>
        <c:axPos val="l"/>
        <c:majorGridlines/>
        <c:numFmt formatCode="General" sourceLinked="1"/>
        <c:tickLblPos val="nextTo"/>
        <c:crossAx val="14480819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>
              <a:latin typeface="华文楷体" pitchFamily="2" charset="-122"/>
              <a:ea typeface="华文楷体" pitchFamily="2" charset="-122"/>
            </a:defRPr>
          </a:pPr>
          <a:endParaRPr lang="zh-CN"/>
        </a:p>
      </c:txPr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11C4-E17A-4FC6-AAFC-CE2D997C594C}" type="datetimeFigureOut">
              <a:rPr lang="zh-CN" altLang="en-US" smtClean="0"/>
              <a:pPr/>
              <a:t>2011-2-17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095E-0BB3-4E48-B3AA-5BE364AFFA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11C4-E17A-4FC6-AAFC-CE2D997C594C}" type="datetimeFigureOut">
              <a:rPr lang="zh-CN" altLang="en-US" smtClean="0"/>
              <a:pPr/>
              <a:t>2011-2-17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095E-0BB3-4E48-B3AA-5BE364AFFA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11C4-E17A-4FC6-AAFC-CE2D997C594C}" type="datetimeFigureOut">
              <a:rPr lang="zh-CN" altLang="en-US" smtClean="0"/>
              <a:pPr/>
              <a:t>2011-2-17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095E-0BB3-4E48-B3AA-5BE364AFFA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F2F3-414C-4363-8128-EFD4353514AB}" type="datetimeFigureOut">
              <a:rPr lang="zh-CN" altLang="en-US" smtClean="0"/>
              <a:pPr/>
              <a:t>2011-2-17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E90B-CCD6-4A7C-B15E-104645953E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11C4-E17A-4FC6-AAFC-CE2D997C594C}" type="datetimeFigureOut">
              <a:rPr lang="zh-CN" altLang="en-US" smtClean="0"/>
              <a:pPr/>
              <a:t>2011-2-17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095E-0BB3-4E48-B3AA-5BE364AFFA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11C4-E17A-4FC6-AAFC-CE2D997C594C}" type="datetimeFigureOut">
              <a:rPr lang="zh-CN" altLang="en-US" smtClean="0"/>
              <a:pPr/>
              <a:t>2011-2-17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095E-0BB3-4E48-B3AA-5BE364AFFA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latin typeface="华文行楷" pitchFamily="2" charset="-122"/>
                <a:ea typeface="华文行楷" pitchFamily="2" charset="-122"/>
              </a:defRPr>
            </a:lvl1pPr>
            <a:lvl2pPr>
              <a:defRPr sz="2400">
                <a:latin typeface="华文行楷" pitchFamily="2" charset="-122"/>
                <a:ea typeface="华文行楷" pitchFamily="2" charset="-122"/>
              </a:defRPr>
            </a:lvl2pPr>
            <a:lvl3pPr>
              <a:defRPr sz="2400">
                <a:latin typeface="华文行楷" pitchFamily="2" charset="-122"/>
                <a:ea typeface="华文行楷" pitchFamily="2" charset="-122"/>
              </a:defRPr>
            </a:lvl3pPr>
            <a:lvl4pPr>
              <a:defRPr sz="2400">
                <a:latin typeface="华文行楷" pitchFamily="2" charset="-122"/>
                <a:ea typeface="华文行楷" pitchFamily="2" charset="-122"/>
              </a:defRPr>
            </a:lvl4pPr>
            <a:lvl5pPr>
              <a:defRPr sz="2400">
                <a:latin typeface="华文行楷" pitchFamily="2" charset="-122"/>
                <a:ea typeface="华文行楷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11C4-E17A-4FC6-AAFC-CE2D997C594C}" type="datetimeFigureOut">
              <a:rPr lang="zh-CN" altLang="en-US" smtClean="0"/>
              <a:pPr/>
              <a:t>2011-2-17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095E-0BB3-4E48-B3AA-5BE364AFFA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11C4-E17A-4FC6-AAFC-CE2D997C594C}" type="datetimeFigureOut">
              <a:rPr lang="zh-CN" altLang="en-US" smtClean="0"/>
              <a:pPr/>
              <a:t>2011-2-17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095E-0BB3-4E48-B3AA-5BE364AFFA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364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11C4-E17A-4FC6-AAFC-CE2D997C594C}" type="datetimeFigureOut">
              <a:rPr lang="zh-CN" altLang="en-US" smtClean="0"/>
              <a:pPr/>
              <a:t>2011-2-17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095E-0BB3-4E48-B3AA-5BE364AFFA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214438" y="2428875"/>
            <a:ext cx="1714488" cy="157162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214813" y="2357438"/>
            <a:ext cx="4286250" cy="3357578"/>
          </a:xfrm>
        </p:spPr>
        <p:txBody>
          <a:bodyPr/>
          <a:lstStyle>
            <a:lvl1pPr algn="just">
              <a:buNone/>
              <a:defRPr sz="2400">
                <a:latin typeface="华文楷体" pitchFamily="2" charset="-122"/>
                <a:ea typeface="华文楷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11C4-E17A-4FC6-AAFC-CE2D997C594C}" type="datetimeFigureOut">
              <a:rPr lang="zh-CN" altLang="en-US" smtClean="0"/>
              <a:pPr/>
              <a:t>2011-2-17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095E-0BB3-4E48-B3AA-5BE364AFFA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11C4-E17A-4FC6-AAFC-CE2D997C594C}" type="datetimeFigureOut">
              <a:rPr lang="zh-CN" altLang="en-US" smtClean="0"/>
              <a:pPr/>
              <a:t>2011-2-17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095E-0BB3-4E48-B3AA-5BE364AFFA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11C4-E17A-4FC6-AAFC-CE2D997C594C}" type="datetimeFigureOut">
              <a:rPr lang="zh-CN" altLang="en-US" smtClean="0"/>
              <a:pPr/>
              <a:t>2011-2-17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095E-0BB3-4E48-B3AA-5BE364AFFA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211C4-E17A-4FC6-AAFC-CE2D997C594C}" type="datetimeFigureOut">
              <a:rPr lang="zh-CN" altLang="en-US" smtClean="0"/>
              <a:pPr/>
              <a:t>2011-2-17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095E-0BB3-4E48-B3AA-5BE364AFFA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.jpeg"/><Relationship Id="rId7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6.xml"/><Relationship Id="rId11" Type="http://schemas.openxmlformats.org/officeDocument/2006/relationships/image" Target="../media/image2.jpeg"/><Relationship Id="rId5" Type="http://schemas.openxmlformats.org/officeDocument/2006/relationships/image" Target="../media/image4.jpeg"/><Relationship Id="rId10" Type="http://schemas.openxmlformats.org/officeDocument/2006/relationships/slide" Target="slide1.xml"/><Relationship Id="rId4" Type="http://schemas.openxmlformats.org/officeDocument/2006/relationships/slide" Target="slide5.xml"/><Relationship Id="rId9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 smtClean="0">
                <a:latin typeface="隶书" pitchFamily="49" charset="-122"/>
                <a:ea typeface="隶书" pitchFamily="49" charset="-122"/>
              </a:rPr>
              <a:t>白马药业主打产品</a:t>
            </a:r>
            <a:endParaRPr lang="zh-CN" altLang="en-US" sz="60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3571868" y="4357694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产品导航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071538" y="4357694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公司简介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6072198" y="4357694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华文楷体" pitchFamily="2" charset="-122"/>
                <a:ea typeface="华文楷体" pitchFamily="2" charset="-122"/>
              </a:rPr>
              <a:t>经营业绩</a:t>
            </a:r>
            <a:endParaRPr lang="zh-CN" altLang="en-US" sz="32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公司简介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       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白马药业有限公司是一家集科研、生产、销售全方位为一体的中型民营企业，拥有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40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多年制药历史。环境优美、交通便利。</a:t>
            </a: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         白马药业以“创杏林白马品牌，建和谐健康社会”为公司宗旨，全面形成了“杏林白马”的品牌发展战略。</a:t>
            </a:r>
          </a:p>
          <a:p>
            <a:endParaRPr lang="zh-CN" altLang="en-US" dirty="0"/>
          </a:p>
        </p:txBody>
      </p:sp>
      <p:pic>
        <p:nvPicPr>
          <p:cNvPr id="4" name="图片 3" descr="Aqua30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FF7"/>
              </a:clrFrom>
              <a:clrTo>
                <a:srgbClr val="FEFF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910" y="5929330"/>
            <a:ext cx="857256" cy="523872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主打产品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3" name="图片 2" descr="2008618115637356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BFAFA"/>
              </a:clrFrom>
              <a:clrTo>
                <a:srgbClr val="FB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1538" y="1928802"/>
            <a:ext cx="2160001" cy="1620000"/>
          </a:xfrm>
          <a:prstGeom prst="rect">
            <a:avLst/>
          </a:prstGeom>
        </p:spPr>
      </p:pic>
      <p:pic>
        <p:nvPicPr>
          <p:cNvPr id="4" name="图片 3" descr="2008428153312146.jp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3570" y="2000240"/>
            <a:ext cx="2160000" cy="1714512"/>
          </a:xfrm>
          <a:prstGeom prst="rect">
            <a:avLst/>
          </a:prstGeom>
          <a:noFill/>
        </p:spPr>
      </p:pic>
      <p:pic>
        <p:nvPicPr>
          <p:cNvPr id="5" name="图片 4" descr="200842910477757.jp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9818" y="3857628"/>
            <a:ext cx="1998000" cy="1620000"/>
          </a:xfrm>
          <a:prstGeom prst="rect">
            <a:avLst/>
          </a:prstGeom>
        </p:spPr>
      </p:pic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1428728" y="342900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心舒宝胶囊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5929322" y="335756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板蓝根颗粒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3500430" y="5643578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华文楷体" pitchFamily="2" charset="-122"/>
                <a:ea typeface="华文楷体" pitchFamily="2" charset="-122"/>
              </a:rPr>
              <a:t>五维葡钙口服溶液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7" name="云形标注 16">
            <a:hlinkClick r:id="rId9" action="ppaction://hlinksldjump"/>
          </p:cNvPr>
          <p:cNvSpPr/>
          <p:nvPr/>
        </p:nvSpPr>
        <p:spPr>
          <a:xfrm>
            <a:off x="6286512" y="4929198"/>
            <a:ext cx="2214578" cy="107157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FF00"/>
                </a:solidFill>
              </a:rPr>
              <a:t>更多产品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pic>
        <p:nvPicPr>
          <p:cNvPr id="10" name="图片 9" descr="Aqua30.jp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EFFF7"/>
              </a:clrFrom>
              <a:clrTo>
                <a:srgbClr val="FEFF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910" y="5929330"/>
            <a:ext cx="857256" cy="523872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心舒宝胶囊</a:t>
            </a:r>
            <a:endParaRPr lang="zh-CN" altLang="en-US" dirty="0"/>
          </a:p>
        </p:txBody>
      </p:sp>
      <p:pic>
        <p:nvPicPr>
          <p:cNvPr id="13" name="图片占位符 12" descr="2008618115637356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9091" r="9091"/>
          <a:stretch>
            <a:fillRect/>
          </a:stretch>
        </p:blipFill>
        <p:spPr/>
      </p:pic>
      <p:sp>
        <p:nvSpPr>
          <p:cNvPr id="10" name="内容占位符 9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  【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功能主治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】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活血化瘀，益气止痛。用于冠心病，气虚血瘀引起的胸闷，心绞痛，以及高血压，动脉硬化等。</a:t>
            </a:r>
            <a:endParaRPr lang="en-US" altLang="zh-CN" dirty="0" smtClean="0">
              <a:latin typeface="华文行楷" pitchFamily="2" charset="-122"/>
              <a:ea typeface="华文行楷" pitchFamily="2" charset="-122"/>
            </a:endParaRPr>
          </a:p>
          <a:p>
            <a:endParaRPr lang="en-US" altLang="zh-CN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  【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优    势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】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中药保护品种。  </a:t>
            </a:r>
            <a:br>
              <a:rPr lang="zh-CN" altLang="en-US" dirty="0" smtClean="0">
                <a:latin typeface="华文行楷" pitchFamily="2" charset="-122"/>
                <a:ea typeface="华文行楷" pitchFamily="2" charset="-122"/>
              </a:rPr>
            </a:br>
            <a:endParaRPr lang="zh-CN" altLang="en-US" dirty="0"/>
          </a:p>
        </p:txBody>
      </p:sp>
      <p:sp>
        <p:nvSpPr>
          <p:cNvPr id="9" name="左箭头 8">
            <a:hlinkClick r:id="rId3" action="ppaction://hlinksldjump"/>
          </p:cNvPr>
          <p:cNvSpPr/>
          <p:nvPr/>
        </p:nvSpPr>
        <p:spPr>
          <a:xfrm>
            <a:off x="1000100" y="5643578"/>
            <a:ext cx="78581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hlinkClick r:id="rId3" action="ppaction://hlinksldjump"/>
          </p:cNvPr>
          <p:cNvSpPr txBox="1"/>
          <p:nvPr/>
        </p:nvSpPr>
        <p:spPr>
          <a:xfrm>
            <a:off x="1785918" y="563143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返回产品导航</a:t>
            </a:r>
            <a:endParaRPr lang="zh-CN" altLang="en-US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板蓝根颗粒</a:t>
            </a:r>
            <a:endParaRPr lang="zh-CN" altLang="en-US" dirty="0"/>
          </a:p>
        </p:txBody>
      </p:sp>
      <p:pic>
        <p:nvPicPr>
          <p:cNvPr id="6" name="图片占位符 5" descr="2008428153312146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813" r="7813"/>
          <a:stretch>
            <a:fillRect/>
          </a:stretch>
        </p:blipFill>
        <p:spPr/>
      </p:pic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  【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功能主治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】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清热解毒，凉血利咽。用于肺胃热盛所致的咽喉肿痛、口咽干燥；急性扁桃体炎见上述证候者。</a:t>
            </a:r>
            <a:endParaRPr lang="en-US" altLang="zh-CN" dirty="0" smtClean="0">
              <a:latin typeface="华文行楷" pitchFamily="2" charset="-122"/>
              <a:ea typeface="华文行楷" pitchFamily="2" charset="-122"/>
            </a:endParaRPr>
          </a:p>
          <a:p>
            <a:pPr algn="ctr"/>
            <a:endParaRPr lang="en-US" altLang="zh-CN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  【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优    势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】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独家规格。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9" name="左箭头 8">
            <a:hlinkClick r:id="rId3" action="ppaction://hlinksldjump"/>
          </p:cNvPr>
          <p:cNvSpPr/>
          <p:nvPr/>
        </p:nvSpPr>
        <p:spPr>
          <a:xfrm>
            <a:off x="1000100" y="5643578"/>
            <a:ext cx="78581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1785918" y="563143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返回产品导航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五维葡钙口服溶液</a:t>
            </a:r>
            <a:endParaRPr lang="zh-CN" altLang="en-US" dirty="0"/>
          </a:p>
        </p:txBody>
      </p:sp>
      <p:pic>
        <p:nvPicPr>
          <p:cNvPr id="5" name="图片占位符 4" descr="200842910477757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392" r="4392"/>
          <a:stretch>
            <a:fillRect/>
          </a:stretch>
        </p:blipFill>
        <p:spPr/>
      </p:pic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  【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适应症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】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用于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B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族维生素缺乏及钙缺乏所致的各种疾患的辅助治疗。</a:t>
            </a:r>
            <a:endParaRPr lang="en-US" altLang="zh-CN" dirty="0" smtClean="0">
              <a:latin typeface="华文行楷" pitchFamily="2" charset="-122"/>
              <a:ea typeface="华文行楷" pitchFamily="2" charset="-122"/>
            </a:endParaRPr>
          </a:p>
          <a:p>
            <a:endParaRPr lang="en-US" altLang="zh-CN" dirty="0" smtClean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  【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优    势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】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全国生产仅两家。 </a:t>
            </a:r>
            <a:br>
              <a:rPr lang="zh-CN" altLang="en-US" dirty="0" smtClean="0">
                <a:latin typeface="华文行楷" pitchFamily="2" charset="-122"/>
                <a:ea typeface="华文行楷" pitchFamily="2" charset="-122"/>
              </a:rPr>
            </a:br>
            <a:endParaRPr lang="zh-CN" altLang="en-US" dirty="0" smtClean="0">
              <a:latin typeface="华文行楷" pitchFamily="2" charset="-122"/>
              <a:ea typeface="华文行楷" pitchFamily="2" charset="-122"/>
            </a:endParaRPr>
          </a:p>
          <a:p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8" name="左箭头 7">
            <a:hlinkClick r:id="rId3" action="ppaction://hlinksldjump"/>
          </p:cNvPr>
          <p:cNvSpPr/>
          <p:nvPr/>
        </p:nvSpPr>
        <p:spPr>
          <a:xfrm>
            <a:off x="1000100" y="5643578"/>
            <a:ext cx="78581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1785918" y="563143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返回产品导航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隶书" pitchFamily="49" charset="-122"/>
                <a:ea typeface="隶书" pitchFamily="49" charset="-122"/>
              </a:rPr>
              <a:t>经营业绩</a:t>
            </a:r>
            <a:endParaRPr lang="zh-CN" altLang="en-US" b="1" dirty="0"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457200" y="1285860"/>
          <a:ext cx="8229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105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华文楷体" pitchFamily="2" charset="-122"/>
                          <a:ea typeface="华文楷体" pitchFamily="2" charset="-122"/>
                        </a:rPr>
                        <a:t>销售情况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华文楷体" pitchFamily="2" charset="-122"/>
                          <a:ea typeface="华文楷体" pitchFamily="2" charset="-122"/>
                        </a:rPr>
                        <a:t>心舒宝胶囊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华文楷体" pitchFamily="2" charset="-122"/>
                          <a:ea typeface="华文楷体" pitchFamily="2" charset="-122"/>
                        </a:rPr>
                        <a:t>板蓝根颗粒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华文楷体" pitchFamily="2" charset="-122"/>
                          <a:ea typeface="华文楷体" pitchFamily="2" charset="-122"/>
                        </a:rPr>
                        <a:t>五维葡钙口服液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华文楷体" pitchFamily="2" charset="-122"/>
                          <a:ea typeface="华文楷体" pitchFamily="2" charset="-122"/>
                        </a:rPr>
                        <a:t>西北市场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华文楷体" pitchFamily="2" charset="-122"/>
                          <a:ea typeface="华文楷体" pitchFamily="2" charset="-122"/>
                        </a:rPr>
                        <a:t>415038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华文楷体" pitchFamily="2" charset="-122"/>
                          <a:ea typeface="华文楷体" pitchFamily="2" charset="-122"/>
                        </a:rPr>
                        <a:t>400131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华文楷体" pitchFamily="2" charset="-122"/>
                          <a:ea typeface="华文楷体" pitchFamily="2" charset="-122"/>
                        </a:rPr>
                        <a:t>815169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华文楷体" pitchFamily="2" charset="-122"/>
                          <a:ea typeface="华文楷体" pitchFamily="2" charset="-122"/>
                        </a:rPr>
                        <a:t>东北市场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华文楷体" pitchFamily="2" charset="-122"/>
                          <a:ea typeface="华文楷体" pitchFamily="2" charset="-122"/>
                        </a:rPr>
                        <a:t>333658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华文楷体" pitchFamily="2" charset="-122"/>
                          <a:ea typeface="华文楷体" pitchFamily="2" charset="-122"/>
                        </a:rPr>
                        <a:t>765730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华文楷体" pitchFamily="2" charset="-122"/>
                          <a:ea typeface="华文楷体" pitchFamily="2" charset="-122"/>
                        </a:rPr>
                        <a:t>635815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华文楷体" pitchFamily="2" charset="-122"/>
                          <a:ea typeface="华文楷体" pitchFamily="2" charset="-122"/>
                        </a:rPr>
                        <a:t>华北市场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华文楷体" pitchFamily="2" charset="-122"/>
                          <a:ea typeface="华文楷体" pitchFamily="2" charset="-122"/>
                        </a:rPr>
                        <a:t>305175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华文楷体" pitchFamily="2" charset="-122"/>
                          <a:ea typeface="华文楷体" pitchFamily="2" charset="-122"/>
                        </a:rPr>
                        <a:t>436900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华文楷体" pitchFamily="2" charset="-122"/>
                          <a:ea typeface="华文楷体" pitchFamily="2" charset="-122"/>
                        </a:rPr>
                        <a:t>894068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华文楷体" pitchFamily="2" charset="-122"/>
                          <a:ea typeface="华文楷体" pitchFamily="2" charset="-122"/>
                        </a:rPr>
                        <a:t>华南市场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华文楷体" pitchFamily="2" charset="-122"/>
                          <a:ea typeface="华文楷体" pitchFamily="2" charset="-122"/>
                        </a:rPr>
                        <a:t>1314900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smtClean="0">
                          <a:latin typeface="华文楷体" pitchFamily="2" charset="-122"/>
                          <a:ea typeface="华文楷体" pitchFamily="2" charset="-122"/>
                        </a:rPr>
                        <a:t>488280</a:t>
                      </a:r>
                      <a:endParaRPr lang="zh-CN" altLang="en-US" sz="2000" smtClean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华文楷体" pitchFamily="2" charset="-122"/>
                          <a:ea typeface="华文楷体" pitchFamily="2" charset="-122"/>
                        </a:rPr>
                        <a:t>459900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642910" y="3286124"/>
          <a:ext cx="8001056" cy="2928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图片 4" descr="Aqua30.jp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FF7"/>
              </a:clrFrom>
              <a:clrTo>
                <a:srgbClr val="FEFF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910" y="5929330"/>
            <a:ext cx="857256" cy="523872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右箭头 4"/>
          <p:cNvSpPr/>
          <p:nvPr/>
        </p:nvSpPr>
        <p:spPr>
          <a:xfrm>
            <a:off x="357158" y="3214686"/>
            <a:ext cx="8429684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4357686" y="357166"/>
            <a:ext cx="357190" cy="61436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57290" y="928670"/>
            <a:ext cx="29289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药品名称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】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裸花紫珠胶囊</a:t>
            </a:r>
            <a:b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</a:b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功能主治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】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用于急慢性支气管炎及各种刺激引起的干咳。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57290" y="4237688"/>
            <a:ext cx="29289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药品名称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】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替米沙坦胶囊</a:t>
            </a:r>
          </a:p>
          <a:p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功能主治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】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用于原发性高血压的治疗。  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14876" y="928670"/>
            <a:ext cx="29289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药品名称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】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野苏胶囊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功能主治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】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理气调中，和胃止痛。用于气滞寒凝所致的胃脘疼痛、腹胀等症。</a:t>
            </a:r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endParaRPr lang="en-US" altLang="zh-CN" sz="200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86314" y="4286256"/>
            <a:ext cx="2928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药品名称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】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芦根枇杷颗粒</a:t>
            </a:r>
          </a:p>
          <a:p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功能主治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】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润肺化痰，止咳定喘。用于伤风咳嗽、支气管炎。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5" name="图片 14" descr="2008429105817490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2396" y="1202516"/>
            <a:ext cx="1071570" cy="1012038"/>
          </a:xfrm>
          <a:prstGeom prst="rect">
            <a:avLst/>
          </a:prstGeom>
        </p:spPr>
      </p:pic>
      <p:pic>
        <p:nvPicPr>
          <p:cNvPr id="17" name="图片 16" descr="20084299555618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158" y="4214818"/>
            <a:ext cx="1214446" cy="1038228"/>
          </a:xfrm>
          <a:prstGeom prst="rect">
            <a:avLst/>
          </a:prstGeom>
        </p:spPr>
      </p:pic>
      <p:pic>
        <p:nvPicPr>
          <p:cNvPr id="19" name="图片 18" descr="200842993739890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09319" y="4429132"/>
            <a:ext cx="1006085" cy="928694"/>
          </a:xfrm>
          <a:prstGeom prst="rect">
            <a:avLst/>
          </a:prstGeom>
        </p:spPr>
      </p:pic>
      <p:pic>
        <p:nvPicPr>
          <p:cNvPr id="20" name="图片 19" descr="2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7158" y="1142984"/>
            <a:ext cx="1071570" cy="928694"/>
          </a:xfrm>
          <a:prstGeom prst="rect">
            <a:avLst/>
          </a:prstGeom>
        </p:spPr>
      </p:pic>
      <p:sp>
        <p:nvSpPr>
          <p:cNvPr id="16" name="左箭头 15">
            <a:hlinkClick r:id="rId6" action="ppaction://hlinksldjump"/>
          </p:cNvPr>
          <p:cNvSpPr/>
          <p:nvPr/>
        </p:nvSpPr>
        <p:spPr>
          <a:xfrm>
            <a:off x="857224" y="5929330"/>
            <a:ext cx="78581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hlinkClick r:id="rId6" action="ppaction://hlinksldjump"/>
          </p:cNvPr>
          <p:cNvSpPr txBox="1"/>
          <p:nvPr/>
        </p:nvSpPr>
        <p:spPr>
          <a:xfrm>
            <a:off x="1643042" y="591718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返回产品导航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333</Words>
  <Application>Microsoft Office PowerPoint</Application>
  <PresentationFormat>全屏显示(4:3)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白马药业主打产品</vt:lpstr>
      <vt:lpstr>公司简介</vt:lpstr>
      <vt:lpstr>主打产品</vt:lpstr>
      <vt:lpstr>心舒宝胶囊</vt:lpstr>
      <vt:lpstr>板蓝根颗粒</vt:lpstr>
      <vt:lpstr>五维葡钙口服溶液</vt:lpstr>
      <vt:lpstr>经营业绩</vt:lpstr>
      <vt:lpstr>幻灯片 8</vt:lpstr>
    </vt:vector>
  </TitlesOfParts>
  <Company>deepin xp v10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lxf</dc:creator>
  <cp:lastModifiedBy>lxf</cp:lastModifiedBy>
  <cp:revision>519</cp:revision>
  <dcterms:created xsi:type="dcterms:W3CDTF">2011-02-12T15:59:30Z</dcterms:created>
  <dcterms:modified xsi:type="dcterms:W3CDTF">2011-02-17T14:42:58Z</dcterms:modified>
</cp:coreProperties>
</file>