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Roboto"/>
      <p:regular r:id="rId44"/>
      <p:bold r:id="rId45"/>
      <p:italic r:id="rId46"/>
      <p:boldItalic r:id="rId47"/>
    </p:embeddedFont>
    <p:embeddedFont>
      <p:font typeface="Source Sans Pro SemiBold"/>
      <p:regular r:id="rId48"/>
      <p:bold r:id="rId49"/>
      <p:italic r:id="rId50"/>
      <p:boldItalic r:id="rId51"/>
    </p:embeddedFont>
    <p:embeddedFont>
      <p:font typeface="Oswald"/>
      <p:regular r:id="rId52"/>
      <p:bold r:id="rId53"/>
    </p:embeddedFont>
    <p:embeddedFont>
      <p:font typeface="Source Sans Pr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Roboto-regular.fntdata"/><Relationship Id="rId43" Type="http://schemas.openxmlformats.org/officeDocument/2006/relationships/slide" Target="slides/slide39.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ourceSansProSemiBold-regular.fntdata"/><Relationship Id="rId47" Type="http://schemas.openxmlformats.org/officeDocument/2006/relationships/font" Target="fonts/Roboto-boldItalic.fntdata"/><Relationship Id="rId49" Type="http://schemas.openxmlformats.org/officeDocument/2006/relationships/font" Target="fonts/SourceSansProSemiBo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SourceSansProSemiBold-boldItalic.fntdata"/><Relationship Id="rId50" Type="http://schemas.openxmlformats.org/officeDocument/2006/relationships/font" Target="fonts/SourceSansProSemiBold-italic.fntdata"/><Relationship Id="rId53" Type="http://schemas.openxmlformats.org/officeDocument/2006/relationships/font" Target="fonts/Oswald-bold.fntdata"/><Relationship Id="rId52" Type="http://schemas.openxmlformats.org/officeDocument/2006/relationships/font" Target="fonts/Oswald-regular.fntdata"/><Relationship Id="rId11" Type="http://schemas.openxmlformats.org/officeDocument/2006/relationships/slide" Target="slides/slide7.xml"/><Relationship Id="rId55" Type="http://schemas.openxmlformats.org/officeDocument/2006/relationships/font" Target="fonts/SourceSansPro-bold.fntdata"/><Relationship Id="rId10" Type="http://schemas.openxmlformats.org/officeDocument/2006/relationships/slide" Target="slides/slide6.xml"/><Relationship Id="rId54" Type="http://schemas.openxmlformats.org/officeDocument/2006/relationships/font" Target="fonts/SourceSansPro-regular.fntdata"/><Relationship Id="rId13" Type="http://schemas.openxmlformats.org/officeDocument/2006/relationships/slide" Target="slides/slide9.xml"/><Relationship Id="rId57" Type="http://schemas.openxmlformats.org/officeDocument/2006/relationships/font" Target="fonts/SourceSansPro-boldItalic.fntdata"/><Relationship Id="rId12" Type="http://schemas.openxmlformats.org/officeDocument/2006/relationships/slide" Target="slides/slide8.xml"/><Relationship Id="rId56" Type="http://schemas.openxmlformats.org/officeDocument/2006/relationships/font" Target="fonts/SourceSansPr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5110c19144_1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5110c19144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5110c19144_1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5110c19144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cd566ac1d1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cd566ac1d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Ricordare modifica</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50754e5f43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50754e5f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cd566ac1d1_0_3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cd566ac1d1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50754e5f43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50754e5f4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5110c19144_1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5110c191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5110c19144_1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5110c19144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5110c19144_2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5110c19144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5110c19144_1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5110c19144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5110c19144_1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5110c1914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5110c19144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5110c191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5110c19144_1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5110c1914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5110c19144_1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5110c1914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5110c19144_2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5110c19144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5110c19144_2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5110c19144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5110c19144_2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5110c19144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5110c19144_2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5110c19144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5110c19144_2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5110c19144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5110c19144_1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5110c19144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5110c19144_2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5110c19144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5110c19144_2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15110c19144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5110c19144_2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5110c19144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5110c19144_2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5110c19144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s://essay.utwente.nl/75422/1/NIJKAMP_BA_IBA.pdf" TargetMode="External"/><Relationship Id="rId4" Type="http://schemas.openxmlformats.org/officeDocument/2006/relationships/hyperlink" Target="https://www.statisticshowto.com/probability-and-statistics/f-statistic-value-test/" TargetMode="External"/><Relationship Id="rId5" Type="http://schemas.openxmlformats.org/officeDocument/2006/relationships/hyperlink" Target="https://statisticsbyjim.com/regression/interpret-coefficients-p-values-regression/" TargetMode="External"/><Relationship Id="rId6" Type="http://schemas.openxmlformats.org/officeDocument/2006/relationships/hyperlink" Target="http://cs229.stanford.edu/proj2015/140_report.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Song Popularity Analysis</a:t>
            </a:r>
            <a:endParaRPr/>
          </a:p>
        </p:txBody>
      </p:sp>
      <p:sp>
        <p:nvSpPr>
          <p:cNvPr id="465" name="Google Shape;465;p13"/>
          <p:cNvSpPr txBox="1"/>
          <p:nvPr/>
        </p:nvSpPr>
        <p:spPr>
          <a:xfrm>
            <a:off x="376125" y="4269000"/>
            <a:ext cx="325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Source Sans Pro"/>
                <a:ea typeface="Source Sans Pro"/>
                <a:cs typeface="Source Sans Pro"/>
                <a:sym typeface="Source Sans Pro"/>
              </a:rPr>
              <a:t>By Cecilia Iacometta, Nicholas Tiveron, Ginevra Cepparulo</a:t>
            </a:r>
            <a:endParaRPr>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22"/>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Independent Variables</a:t>
            </a:r>
            <a:endParaRPr/>
          </a:p>
        </p:txBody>
      </p:sp>
      <p:sp>
        <p:nvSpPr>
          <p:cNvPr id="554" name="Google Shape;554;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5" name="Google Shape;555;p22"/>
          <p:cNvPicPr preferRelativeResize="0"/>
          <p:nvPr/>
        </p:nvPicPr>
        <p:blipFill>
          <a:blip r:embed="rId3">
            <a:alphaModFix/>
          </a:blip>
          <a:stretch>
            <a:fillRect/>
          </a:stretch>
        </p:blipFill>
        <p:spPr>
          <a:xfrm>
            <a:off x="1449499" y="1299700"/>
            <a:ext cx="6193102" cy="310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3"/>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Dependent variable: Popularity</a:t>
            </a:r>
            <a:endParaRPr/>
          </a:p>
        </p:txBody>
      </p:sp>
      <p:sp>
        <p:nvSpPr>
          <p:cNvPr id="561" name="Google Shape;561;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2" name="Google Shape;562;p23"/>
          <p:cNvSpPr txBox="1"/>
          <p:nvPr>
            <p:ph idx="1" type="body"/>
          </p:nvPr>
        </p:nvSpPr>
        <p:spPr>
          <a:xfrm>
            <a:off x="1047750" y="1484275"/>
            <a:ext cx="6996600" cy="1859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Spotify metric for song popularity 0-100 </a:t>
            </a:r>
            <a:r>
              <a:rPr lang="en">
                <a:highlight>
                  <a:srgbClr val="FFFFFF"/>
                </a:highlight>
              </a:rPr>
              <a:t>based </a:t>
            </a:r>
            <a:endParaRPr>
              <a:highlight>
                <a:srgbClr val="FFFFFF"/>
              </a:highlight>
            </a:endParaRPr>
          </a:p>
          <a:p>
            <a:pPr indent="-342900" lvl="1" marL="914400" rtl="0" algn="l">
              <a:spcBef>
                <a:spcPts val="0"/>
              </a:spcBef>
              <a:spcAft>
                <a:spcPts val="0"/>
              </a:spcAft>
              <a:buSzPts val="1800"/>
              <a:buChar char="◉"/>
            </a:pPr>
            <a:r>
              <a:rPr lang="en">
                <a:highlight>
                  <a:srgbClr val="FFFFFF"/>
                </a:highlight>
              </a:rPr>
              <a:t>total number of plays the track has </a:t>
            </a:r>
            <a:endParaRPr>
              <a:highlight>
                <a:srgbClr val="FFFFFF"/>
              </a:highlight>
            </a:endParaRPr>
          </a:p>
          <a:p>
            <a:pPr indent="-342900" lvl="1" marL="914400" rtl="0" algn="l">
              <a:spcBef>
                <a:spcPts val="0"/>
              </a:spcBef>
              <a:spcAft>
                <a:spcPts val="0"/>
              </a:spcAft>
              <a:buSzPts val="1800"/>
              <a:buChar char="◉"/>
            </a:pPr>
            <a:r>
              <a:rPr lang="en">
                <a:highlight>
                  <a:srgbClr val="FFFFFF"/>
                </a:highlight>
              </a:rPr>
              <a:t>how recent those plays are</a:t>
            </a:r>
            <a:endParaRPr>
              <a:highlight>
                <a:srgbClr val="FFFFFF"/>
              </a:highlight>
            </a:endParaRPr>
          </a:p>
          <a:p>
            <a:pPr indent="-355600" lvl="0" marL="457200" rtl="0" algn="l">
              <a:spcBef>
                <a:spcPts val="0"/>
              </a:spcBef>
              <a:spcAft>
                <a:spcPts val="0"/>
              </a:spcAft>
              <a:buSzPts val="2000"/>
              <a:buChar char="◉"/>
            </a:pPr>
            <a:r>
              <a:rPr lang="en" sz="1800">
                <a:highlight>
                  <a:srgbClr val="FFFFFF"/>
                </a:highlight>
              </a:rPr>
              <a:t>S</a:t>
            </a:r>
            <a:r>
              <a:rPr lang="en" sz="1800">
                <a:highlight>
                  <a:srgbClr val="FFFFFF"/>
                </a:highlight>
              </a:rPr>
              <a:t>ongs that are being played a lot now have a higher popularity than </a:t>
            </a:r>
            <a:r>
              <a:rPr lang="en">
                <a:highlight>
                  <a:srgbClr val="FFFFFF"/>
                </a:highlight>
              </a:rPr>
              <a:t>songs that were played a lot in the past.</a:t>
            </a:r>
            <a:endParaRPr>
              <a:highlight>
                <a:srgbClr val="FFFFFF"/>
              </a:highlight>
            </a:endParaRPr>
          </a:p>
          <a:p>
            <a:pPr indent="0" lvl="0" marL="0" rtl="0" algn="l">
              <a:spcBef>
                <a:spcPts val="0"/>
              </a:spcBef>
              <a:spcAft>
                <a:spcPts val="0"/>
              </a:spcAft>
              <a:buNone/>
            </a:pPr>
            <a:r>
              <a:t/>
            </a:r>
            <a:endParaRPr/>
          </a:p>
          <a:p>
            <a:pPr indent="0" lvl="0" marL="914400" rtl="0" algn="l">
              <a:lnSpc>
                <a:spcPct val="115000"/>
              </a:lnSpc>
              <a:spcBef>
                <a:spcPts val="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24"/>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LET’S </a:t>
            </a:r>
            <a:r>
              <a:rPr lang="en">
                <a:solidFill>
                  <a:schemeClr val="accent2"/>
                </a:solidFill>
              </a:rPr>
              <a:t>HYPOTHESIZE</a:t>
            </a:r>
            <a:endParaRPr/>
          </a:p>
        </p:txBody>
      </p:sp>
      <p:sp>
        <p:nvSpPr>
          <p:cNvPr id="568" name="Google Shape;568;p24"/>
          <p:cNvSpPr txBox="1"/>
          <p:nvPr>
            <p:ph idx="1" type="body"/>
          </p:nvPr>
        </p:nvSpPr>
        <p:spPr>
          <a:xfrm>
            <a:off x="1083975" y="1009650"/>
            <a:ext cx="22278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H1: Acousticness is negatively correlated to song popularity.</a:t>
            </a:r>
            <a:endParaRPr b="1" sz="1100"/>
          </a:p>
          <a:p>
            <a:pPr indent="0" lvl="0" marL="0" rtl="0" algn="l">
              <a:spcBef>
                <a:spcPts val="600"/>
              </a:spcBef>
              <a:spcAft>
                <a:spcPts val="0"/>
              </a:spcAft>
              <a:buNone/>
            </a:pPr>
            <a:r>
              <a:rPr lang="en" sz="1100"/>
              <a:t>Given the high current trend in electronic music in Italy in recent years it is believed that acousticness will show negative relationship with popularity.</a:t>
            </a:r>
            <a:endParaRPr sz="1100"/>
          </a:p>
          <a:p>
            <a:pPr indent="0" lvl="0" marL="0" rtl="0" algn="l">
              <a:spcBef>
                <a:spcPts val="600"/>
              </a:spcBef>
              <a:spcAft>
                <a:spcPts val="0"/>
              </a:spcAft>
              <a:buNone/>
            </a:pPr>
            <a:r>
              <a:t/>
            </a:r>
            <a:endParaRPr sz="1100"/>
          </a:p>
        </p:txBody>
      </p:sp>
      <p:sp>
        <p:nvSpPr>
          <p:cNvPr id="569" name="Google Shape;569;p24"/>
          <p:cNvSpPr txBox="1"/>
          <p:nvPr>
            <p:ph idx="2" type="body"/>
          </p:nvPr>
        </p:nvSpPr>
        <p:spPr>
          <a:xfrm>
            <a:off x="3845087" y="1009650"/>
            <a:ext cx="22278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H2: Danceability is positively correlated to song popularity</a:t>
            </a:r>
            <a:endParaRPr b="1" sz="1100"/>
          </a:p>
          <a:p>
            <a:pPr indent="0" lvl="0" marL="0" rtl="0" algn="l">
              <a:spcBef>
                <a:spcPts val="600"/>
              </a:spcBef>
              <a:spcAft>
                <a:spcPts val="0"/>
              </a:spcAft>
              <a:buNone/>
            </a:pPr>
            <a:r>
              <a:rPr lang="en" sz="1100"/>
              <a:t>Since electronic music is generally also danceable, it is believed that danceability will show a positive relationship with popularity.</a:t>
            </a:r>
            <a:endParaRPr sz="1100"/>
          </a:p>
          <a:p>
            <a:pPr indent="0" lvl="0" marL="0" rtl="0" algn="l">
              <a:spcBef>
                <a:spcPts val="600"/>
              </a:spcBef>
              <a:spcAft>
                <a:spcPts val="0"/>
              </a:spcAft>
              <a:buNone/>
            </a:pPr>
            <a:r>
              <a:t/>
            </a:r>
            <a:endParaRPr sz="1100"/>
          </a:p>
        </p:txBody>
      </p:sp>
      <p:sp>
        <p:nvSpPr>
          <p:cNvPr id="570" name="Google Shape;570;p24"/>
          <p:cNvSpPr txBox="1"/>
          <p:nvPr>
            <p:ph idx="3" type="body"/>
          </p:nvPr>
        </p:nvSpPr>
        <p:spPr>
          <a:xfrm>
            <a:off x="6606198" y="1009650"/>
            <a:ext cx="22278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H3: </a:t>
            </a:r>
            <a:r>
              <a:rPr b="1" lang="en" sz="1100"/>
              <a:t>Duration is negatively correlated to song popularity</a:t>
            </a:r>
            <a:endParaRPr b="1" sz="1100"/>
          </a:p>
          <a:p>
            <a:pPr indent="0" lvl="0" marL="0" rtl="0" algn="l">
              <a:spcBef>
                <a:spcPts val="600"/>
              </a:spcBef>
              <a:spcAft>
                <a:spcPts val="0"/>
              </a:spcAft>
              <a:buNone/>
            </a:pPr>
            <a:r>
              <a:rPr lang="en" sz="1100"/>
              <a:t>Most songs today are within a restricted range; those that last beyond generally have lower popularity.</a:t>
            </a:r>
            <a:endParaRPr sz="1100"/>
          </a:p>
          <a:p>
            <a:pPr indent="0" lvl="0" marL="0" rtl="0" algn="l">
              <a:spcBef>
                <a:spcPts val="600"/>
              </a:spcBef>
              <a:spcAft>
                <a:spcPts val="0"/>
              </a:spcAft>
              <a:buNone/>
            </a:pPr>
            <a:r>
              <a:t/>
            </a:r>
            <a:endParaRPr sz="1100"/>
          </a:p>
          <a:p>
            <a:pPr indent="0" lvl="0" marL="0" rtl="0" algn="l">
              <a:spcBef>
                <a:spcPts val="600"/>
              </a:spcBef>
              <a:spcAft>
                <a:spcPts val="0"/>
              </a:spcAft>
              <a:buNone/>
            </a:pPr>
            <a:r>
              <a:t/>
            </a:r>
            <a:endParaRPr sz="1100"/>
          </a:p>
        </p:txBody>
      </p:sp>
      <p:sp>
        <p:nvSpPr>
          <p:cNvPr id="571" name="Google Shape;571;p24"/>
          <p:cNvSpPr txBox="1"/>
          <p:nvPr>
            <p:ph idx="1" type="body"/>
          </p:nvPr>
        </p:nvSpPr>
        <p:spPr>
          <a:xfrm>
            <a:off x="1083975" y="2895600"/>
            <a:ext cx="22278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H4: Energy is positively correlated to song popularity</a:t>
            </a:r>
            <a:endParaRPr b="1" sz="1100"/>
          </a:p>
          <a:p>
            <a:pPr indent="0" lvl="0" marL="0" rtl="0" algn="l">
              <a:spcBef>
                <a:spcPts val="600"/>
              </a:spcBef>
              <a:spcAft>
                <a:spcPts val="0"/>
              </a:spcAft>
              <a:buNone/>
            </a:pPr>
            <a:r>
              <a:rPr lang="en" sz="1100"/>
              <a:t>Since today music is in many times an accompaniment to physical activities it makes sense that many popular songs are energetic.</a:t>
            </a:r>
            <a:endParaRPr sz="1100"/>
          </a:p>
          <a:p>
            <a:pPr indent="0" lvl="0" marL="0" rtl="0" algn="l">
              <a:spcBef>
                <a:spcPts val="600"/>
              </a:spcBef>
              <a:spcAft>
                <a:spcPts val="0"/>
              </a:spcAft>
              <a:buNone/>
            </a:pPr>
            <a:r>
              <a:t/>
            </a:r>
            <a:endParaRPr sz="1100"/>
          </a:p>
        </p:txBody>
      </p:sp>
      <p:sp>
        <p:nvSpPr>
          <p:cNvPr id="572" name="Google Shape;572;p24"/>
          <p:cNvSpPr txBox="1"/>
          <p:nvPr>
            <p:ph idx="2" type="body"/>
          </p:nvPr>
        </p:nvSpPr>
        <p:spPr>
          <a:xfrm>
            <a:off x="3845075" y="2895600"/>
            <a:ext cx="2227800" cy="15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H5: Instrumentalness is negatively correlated to song popularity.</a:t>
            </a:r>
            <a:endParaRPr b="1" sz="1100"/>
          </a:p>
          <a:p>
            <a:pPr indent="0" lvl="0" marL="0" rtl="0" algn="l">
              <a:spcBef>
                <a:spcPts val="600"/>
              </a:spcBef>
              <a:spcAft>
                <a:spcPts val="0"/>
              </a:spcAft>
              <a:buNone/>
            </a:pPr>
            <a:r>
              <a:rPr lang="en" sz="1100"/>
              <a:t>Given that lyrics allow the person to sing along to the song and hence to remember it more easily it is expected to be inversely related to song popularity.</a:t>
            </a:r>
            <a:endParaRPr sz="1100"/>
          </a:p>
          <a:p>
            <a:pPr indent="0" lvl="0" marL="0" rtl="0" algn="l">
              <a:spcBef>
                <a:spcPts val="600"/>
              </a:spcBef>
              <a:spcAft>
                <a:spcPts val="0"/>
              </a:spcAft>
              <a:buNone/>
            </a:pPr>
            <a:r>
              <a:t/>
            </a:r>
            <a:endParaRPr sz="1100"/>
          </a:p>
        </p:txBody>
      </p:sp>
      <p:sp>
        <p:nvSpPr>
          <p:cNvPr id="573" name="Google Shape;573;p24"/>
          <p:cNvSpPr txBox="1"/>
          <p:nvPr>
            <p:ph idx="3" type="body"/>
          </p:nvPr>
        </p:nvSpPr>
        <p:spPr>
          <a:xfrm>
            <a:off x="6606198" y="2895600"/>
            <a:ext cx="22278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H6: G, C and E are positively correlated to song popularity.</a:t>
            </a:r>
            <a:endParaRPr b="1" sz="1100"/>
          </a:p>
          <a:p>
            <a:pPr indent="0" lvl="0" marL="0" rtl="0" algn="l">
              <a:spcBef>
                <a:spcPts val="600"/>
              </a:spcBef>
              <a:spcAft>
                <a:spcPts val="0"/>
              </a:spcAft>
              <a:buNone/>
            </a:pPr>
            <a:r>
              <a:rPr lang="en" sz="1100"/>
              <a:t>Experts say that the keys G,C and E are most commonly used and will therefore be seen in popular songs.</a:t>
            </a:r>
            <a:endParaRPr sz="1100"/>
          </a:p>
          <a:p>
            <a:pPr indent="0" lvl="0" marL="0" rtl="0" algn="l">
              <a:spcBef>
                <a:spcPts val="600"/>
              </a:spcBef>
              <a:spcAft>
                <a:spcPts val="0"/>
              </a:spcAft>
              <a:buNone/>
            </a:pPr>
            <a:r>
              <a:rPr lang="en" sz="1100"/>
              <a:t> </a:t>
            </a:r>
            <a:endParaRPr sz="1100"/>
          </a:p>
          <a:p>
            <a:pPr indent="0" lvl="0" marL="0" rtl="0" algn="l">
              <a:spcBef>
                <a:spcPts val="600"/>
              </a:spcBef>
              <a:spcAft>
                <a:spcPts val="0"/>
              </a:spcAft>
              <a:buNone/>
            </a:pPr>
            <a:r>
              <a:t/>
            </a:r>
            <a:endParaRPr sz="1100"/>
          </a:p>
        </p:txBody>
      </p:sp>
      <p:sp>
        <p:nvSpPr>
          <p:cNvPr id="574" name="Google Shape;574;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5" name="Google Shape;575;p24"/>
          <p:cNvPicPr preferRelativeResize="0"/>
          <p:nvPr/>
        </p:nvPicPr>
        <p:blipFill>
          <a:blip r:embed="rId3">
            <a:alphaModFix/>
          </a:blip>
          <a:stretch>
            <a:fillRect/>
          </a:stretch>
        </p:blipFill>
        <p:spPr>
          <a:xfrm>
            <a:off x="569925" y="1112475"/>
            <a:ext cx="548700" cy="548700"/>
          </a:xfrm>
          <a:prstGeom prst="rect">
            <a:avLst/>
          </a:prstGeom>
          <a:noFill/>
          <a:ln>
            <a:noFill/>
          </a:ln>
        </p:spPr>
      </p:pic>
      <p:sp>
        <p:nvSpPr>
          <p:cNvPr id="576" name="Google Shape;576;p24"/>
          <p:cNvSpPr txBox="1"/>
          <p:nvPr/>
        </p:nvSpPr>
        <p:spPr>
          <a:xfrm>
            <a:off x="3244488" y="1017375"/>
            <a:ext cx="7029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600">
                <a:solidFill>
                  <a:schemeClr val="dk1"/>
                </a:solidFill>
                <a:latin typeface="Source Sans Pro"/>
                <a:ea typeface="Source Sans Pro"/>
                <a:cs typeface="Source Sans Pro"/>
                <a:sym typeface="Source Sans Pro"/>
              </a:rPr>
              <a:t>💃</a:t>
            </a:r>
            <a:endParaRPr/>
          </a:p>
        </p:txBody>
      </p:sp>
      <p:pic>
        <p:nvPicPr>
          <p:cNvPr id="577" name="Google Shape;577;p24"/>
          <p:cNvPicPr preferRelativeResize="0"/>
          <p:nvPr/>
        </p:nvPicPr>
        <p:blipFill>
          <a:blip r:embed="rId4">
            <a:alphaModFix/>
          </a:blip>
          <a:stretch>
            <a:fillRect/>
          </a:stretch>
        </p:blipFill>
        <p:spPr>
          <a:xfrm>
            <a:off x="6086150" y="1113375"/>
            <a:ext cx="548700" cy="548700"/>
          </a:xfrm>
          <a:prstGeom prst="rect">
            <a:avLst/>
          </a:prstGeom>
          <a:noFill/>
          <a:ln>
            <a:noFill/>
          </a:ln>
        </p:spPr>
      </p:pic>
      <p:pic>
        <p:nvPicPr>
          <p:cNvPr id="578" name="Google Shape;578;p24"/>
          <p:cNvPicPr preferRelativeResize="0"/>
          <p:nvPr/>
        </p:nvPicPr>
        <p:blipFill>
          <a:blip r:embed="rId5">
            <a:alphaModFix/>
          </a:blip>
          <a:stretch>
            <a:fillRect/>
          </a:stretch>
        </p:blipFill>
        <p:spPr>
          <a:xfrm>
            <a:off x="415726" y="2925278"/>
            <a:ext cx="702902" cy="767286"/>
          </a:xfrm>
          <a:prstGeom prst="rect">
            <a:avLst/>
          </a:prstGeom>
          <a:noFill/>
          <a:ln>
            <a:noFill/>
          </a:ln>
        </p:spPr>
      </p:pic>
      <p:sp>
        <p:nvSpPr>
          <p:cNvPr id="579" name="Google Shape;579;p24"/>
          <p:cNvSpPr txBox="1"/>
          <p:nvPr/>
        </p:nvSpPr>
        <p:spPr>
          <a:xfrm>
            <a:off x="3141775" y="2907625"/>
            <a:ext cx="7029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highlight>
                  <a:srgbClr val="FFFFFF"/>
                </a:highlight>
                <a:latin typeface="Roboto"/>
                <a:ea typeface="Roboto"/>
                <a:cs typeface="Roboto"/>
                <a:sym typeface="Roboto"/>
              </a:rPr>
              <a:t>🎻</a:t>
            </a:r>
            <a:endParaRPr sz="3300"/>
          </a:p>
        </p:txBody>
      </p:sp>
      <p:sp>
        <p:nvSpPr>
          <p:cNvPr id="580" name="Google Shape;580;p24"/>
          <p:cNvSpPr txBox="1"/>
          <p:nvPr/>
        </p:nvSpPr>
        <p:spPr>
          <a:xfrm>
            <a:off x="6073275" y="2961475"/>
            <a:ext cx="54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highlight>
                  <a:srgbClr val="FFFFFF"/>
                </a:highlight>
                <a:latin typeface="Roboto"/>
                <a:ea typeface="Roboto"/>
                <a:cs typeface="Roboto"/>
                <a:sym typeface="Roboto"/>
              </a:rPr>
              <a:t>🎶</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25"/>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…some more </a:t>
            </a:r>
            <a:r>
              <a:rPr lang="en">
                <a:solidFill>
                  <a:schemeClr val="accent2"/>
                </a:solidFill>
              </a:rPr>
              <a:t>HYPOTHESES</a:t>
            </a:r>
            <a:endParaRPr>
              <a:solidFill>
                <a:schemeClr val="accent2"/>
              </a:solidFill>
            </a:endParaRPr>
          </a:p>
        </p:txBody>
      </p:sp>
      <p:sp>
        <p:nvSpPr>
          <p:cNvPr id="586" name="Google Shape;586;p25"/>
          <p:cNvSpPr txBox="1"/>
          <p:nvPr>
            <p:ph idx="1" type="body"/>
          </p:nvPr>
        </p:nvSpPr>
        <p:spPr>
          <a:xfrm>
            <a:off x="1083975" y="1009650"/>
            <a:ext cx="22278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H7: L</a:t>
            </a:r>
            <a:r>
              <a:rPr b="1" lang="en" sz="1100"/>
              <a:t>iveness is negatively correlated to song popularity.</a:t>
            </a:r>
            <a:endParaRPr b="1" sz="1100"/>
          </a:p>
          <a:p>
            <a:pPr indent="0" lvl="0" marL="0" rtl="0" algn="l">
              <a:spcBef>
                <a:spcPts val="600"/>
              </a:spcBef>
              <a:spcAft>
                <a:spcPts val="0"/>
              </a:spcAft>
              <a:buNone/>
            </a:pPr>
            <a:r>
              <a:rPr lang="en" sz="1100"/>
              <a:t>Since the presence of an audience and hence background noise is thought to lower the quality of the audio recording, it is believed that liveness will be negatively correlated with song popularity.</a:t>
            </a:r>
            <a:endParaRPr sz="1100"/>
          </a:p>
          <a:p>
            <a:pPr indent="0" lvl="0" marL="0" rtl="0" algn="l">
              <a:spcBef>
                <a:spcPts val="600"/>
              </a:spcBef>
              <a:spcAft>
                <a:spcPts val="0"/>
              </a:spcAft>
              <a:buNone/>
            </a:pPr>
            <a:r>
              <a:t/>
            </a:r>
            <a:endParaRPr sz="1100"/>
          </a:p>
        </p:txBody>
      </p:sp>
      <p:sp>
        <p:nvSpPr>
          <p:cNvPr id="587" name="Google Shape;587;p25"/>
          <p:cNvSpPr txBox="1"/>
          <p:nvPr>
            <p:ph idx="2" type="body"/>
          </p:nvPr>
        </p:nvSpPr>
        <p:spPr>
          <a:xfrm>
            <a:off x="3845087" y="1009650"/>
            <a:ext cx="22278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H8: Loudness is positively correlated to song popularity.</a:t>
            </a:r>
            <a:endParaRPr b="1" sz="1100"/>
          </a:p>
          <a:p>
            <a:pPr indent="0" lvl="0" marL="0" rtl="0" algn="l">
              <a:spcBef>
                <a:spcPts val="600"/>
              </a:spcBef>
              <a:spcAft>
                <a:spcPts val="0"/>
              </a:spcAft>
              <a:buNone/>
            </a:pPr>
            <a:r>
              <a:rPr lang="en" sz="1100"/>
              <a:t>It is thought that loudness is the most common way to show expressiveness so we could then assume that the louder the song the more popular.</a:t>
            </a:r>
            <a:endParaRPr sz="1100"/>
          </a:p>
          <a:p>
            <a:pPr indent="0" lvl="0" marL="0" rtl="0" algn="l">
              <a:spcBef>
                <a:spcPts val="600"/>
              </a:spcBef>
              <a:spcAft>
                <a:spcPts val="0"/>
              </a:spcAft>
              <a:buNone/>
            </a:pPr>
            <a:r>
              <a:t/>
            </a:r>
            <a:endParaRPr sz="1100"/>
          </a:p>
        </p:txBody>
      </p:sp>
      <p:sp>
        <p:nvSpPr>
          <p:cNvPr id="588" name="Google Shape;588;p25"/>
          <p:cNvSpPr txBox="1"/>
          <p:nvPr>
            <p:ph idx="3" type="body"/>
          </p:nvPr>
        </p:nvSpPr>
        <p:spPr>
          <a:xfrm>
            <a:off x="6606198" y="1009650"/>
            <a:ext cx="22278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H9: The Major mode is positively correlated to song popularity</a:t>
            </a:r>
            <a:endParaRPr b="1" sz="1100"/>
          </a:p>
          <a:p>
            <a:pPr indent="0" lvl="0" marL="0" rtl="0" algn="l">
              <a:spcBef>
                <a:spcPts val="600"/>
              </a:spcBef>
              <a:spcAft>
                <a:spcPts val="0"/>
              </a:spcAft>
              <a:buNone/>
            </a:pPr>
            <a:r>
              <a:rPr lang="en" sz="1100"/>
              <a:t>Songs written in major scales are cheerful whereas ones written in minor scales tend to be sad. It is believed that most people prefer to listen to happy music.</a:t>
            </a:r>
            <a:endParaRPr sz="1100"/>
          </a:p>
          <a:p>
            <a:pPr indent="0" lvl="0" marL="0" rtl="0" algn="l">
              <a:spcBef>
                <a:spcPts val="600"/>
              </a:spcBef>
              <a:spcAft>
                <a:spcPts val="0"/>
              </a:spcAft>
              <a:buNone/>
            </a:pPr>
            <a:r>
              <a:t/>
            </a:r>
            <a:endParaRPr sz="1100"/>
          </a:p>
          <a:p>
            <a:pPr indent="0" lvl="0" marL="0" rtl="0" algn="l">
              <a:spcBef>
                <a:spcPts val="600"/>
              </a:spcBef>
              <a:spcAft>
                <a:spcPts val="0"/>
              </a:spcAft>
              <a:buNone/>
            </a:pPr>
            <a:r>
              <a:t/>
            </a:r>
            <a:endParaRPr sz="1100"/>
          </a:p>
        </p:txBody>
      </p:sp>
      <p:sp>
        <p:nvSpPr>
          <p:cNvPr id="589" name="Google Shape;589;p25"/>
          <p:cNvSpPr txBox="1"/>
          <p:nvPr>
            <p:ph idx="1" type="body"/>
          </p:nvPr>
        </p:nvSpPr>
        <p:spPr>
          <a:xfrm>
            <a:off x="1083975" y="2895600"/>
            <a:ext cx="22278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H10: Speechiness is negatively correlated to song popularity</a:t>
            </a:r>
            <a:endParaRPr b="1" sz="1100"/>
          </a:p>
          <a:p>
            <a:pPr indent="0" lvl="0" marL="0" rtl="0" algn="l">
              <a:spcBef>
                <a:spcPts val="600"/>
              </a:spcBef>
              <a:spcAft>
                <a:spcPts val="0"/>
              </a:spcAft>
              <a:buNone/>
            </a:pPr>
            <a:r>
              <a:rPr lang="en" sz="1100"/>
              <a:t> It is believed that a medium level of speechiness is most popular nowadays and hence that speechiness is negatively correlated to song popularity.</a:t>
            </a:r>
            <a:endParaRPr sz="1100"/>
          </a:p>
          <a:p>
            <a:pPr indent="0" lvl="0" marL="0" rtl="0" algn="l">
              <a:spcBef>
                <a:spcPts val="600"/>
              </a:spcBef>
              <a:spcAft>
                <a:spcPts val="0"/>
              </a:spcAft>
              <a:buNone/>
            </a:pPr>
            <a:r>
              <a:t/>
            </a:r>
            <a:endParaRPr sz="1100"/>
          </a:p>
        </p:txBody>
      </p:sp>
      <p:sp>
        <p:nvSpPr>
          <p:cNvPr id="590" name="Google Shape;590;p25"/>
          <p:cNvSpPr txBox="1"/>
          <p:nvPr>
            <p:ph idx="2" type="body"/>
          </p:nvPr>
        </p:nvSpPr>
        <p:spPr>
          <a:xfrm>
            <a:off x="3845087" y="2895600"/>
            <a:ext cx="22278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H11: Tempo is not correlated to song popularity.</a:t>
            </a:r>
            <a:endParaRPr b="1" sz="1100"/>
          </a:p>
          <a:p>
            <a:pPr indent="0" lvl="0" marL="0" rtl="0" algn="l">
              <a:spcBef>
                <a:spcPts val="600"/>
              </a:spcBef>
              <a:spcAft>
                <a:spcPts val="0"/>
              </a:spcAft>
              <a:buNone/>
            </a:pPr>
            <a:r>
              <a:rPr lang="en" sz="1100"/>
              <a:t>Given the assumption that there are both hip-hop and ballad tracks in the top charts, we believe that this variable will not show a correlation to song popularity.</a:t>
            </a:r>
            <a:endParaRPr sz="1100"/>
          </a:p>
          <a:p>
            <a:pPr indent="0" lvl="0" marL="0" rtl="0" algn="l">
              <a:spcBef>
                <a:spcPts val="600"/>
              </a:spcBef>
              <a:spcAft>
                <a:spcPts val="0"/>
              </a:spcAft>
              <a:buNone/>
            </a:pPr>
            <a:r>
              <a:t/>
            </a:r>
            <a:endParaRPr sz="1100"/>
          </a:p>
        </p:txBody>
      </p:sp>
      <p:sp>
        <p:nvSpPr>
          <p:cNvPr id="591" name="Google Shape;591;p25"/>
          <p:cNvSpPr txBox="1"/>
          <p:nvPr>
            <p:ph idx="3" type="body"/>
          </p:nvPr>
        </p:nvSpPr>
        <p:spPr>
          <a:xfrm>
            <a:off x="6606198" y="2895600"/>
            <a:ext cx="22278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H12: Valence is positively correlated to song popularity.</a:t>
            </a:r>
            <a:endParaRPr b="1" sz="1100"/>
          </a:p>
          <a:p>
            <a:pPr indent="0" lvl="0" marL="0" rtl="0" algn="l">
              <a:spcBef>
                <a:spcPts val="600"/>
              </a:spcBef>
              <a:spcAft>
                <a:spcPts val="0"/>
              </a:spcAft>
              <a:buNone/>
            </a:pPr>
            <a:r>
              <a:rPr lang="en" sz="1100"/>
              <a:t>Since it is believed that cheerful songs are more popular, it is hypothesized that popularity  correlates positively with respect to song popularity.</a:t>
            </a:r>
            <a:endParaRPr sz="1100"/>
          </a:p>
          <a:p>
            <a:pPr indent="0" lvl="0" marL="0" rtl="0" algn="l">
              <a:spcBef>
                <a:spcPts val="600"/>
              </a:spcBef>
              <a:spcAft>
                <a:spcPts val="0"/>
              </a:spcAft>
              <a:buNone/>
            </a:pPr>
            <a:r>
              <a:t/>
            </a:r>
            <a:endParaRPr sz="1100"/>
          </a:p>
          <a:p>
            <a:pPr indent="0" lvl="0" marL="0" rtl="0" algn="l">
              <a:spcBef>
                <a:spcPts val="600"/>
              </a:spcBef>
              <a:spcAft>
                <a:spcPts val="0"/>
              </a:spcAft>
              <a:buNone/>
            </a:pPr>
            <a:r>
              <a:rPr lang="en" sz="1100"/>
              <a:t> </a:t>
            </a:r>
            <a:endParaRPr sz="1100"/>
          </a:p>
          <a:p>
            <a:pPr indent="0" lvl="0" marL="0" rtl="0" algn="l">
              <a:spcBef>
                <a:spcPts val="600"/>
              </a:spcBef>
              <a:spcAft>
                <a:spcPts val="0"/>
              </a:spcAft>
              <a:buNone/>
            </a:pPr>
            <a:r>
              <a:t/>
            </a:r>
            <a:endParaRPr sz="1100"/>
          </a:p>
        </p:txBody>
      </p:sp>
      <p:sp>
        <p:nvSpPr>
          <p:cNvPr id="592" name="Google Shape;592;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3" name="Google Shape;593;p25"/>
          <p:cNvSpPr txBox="1"/>
          <p:nvPr/>
        </p:nvSpPr>
        <p:spPr>
          <a:xfrm>
            <a:off x="3311763" y="982500"/>
            <a:ext cx="702900" cy="60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700">
                <a:highlight>
                  <a:srgbClr val="FFFFFF"/>
                </a:highlight>
                <a:latin typeface="Roboto"/>
                <a:ea typeface="Roboto"/>
                <a:cs typeface="Roboto"/>
                <a:sym typeface="Roboto"/>
              </a:rPr>
              <a:t>🔊</a:t>
            </a:r>
            <a:endParaRPr sz="2300"/>
          </a:p>
        </p:txBody>
      </p:sp>
      <p:sp>
        <p:nvSpPr>
          <p:cNvPr id="594" name="Google Shape;594;p25"/>
          <p:cNvSpPr txBox="1"/>
          <p:nvPr/>
        </p:nvSpPr>
        <p:spPr>
          <a:xfrm>
            <a:off x="569925" y="959400"/>
            <a:ext cx="54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a:t>
            </a:r>
            <a:endParaRPr sz="3000"/>
          </a:p>
        </p:txBody>
      </p:sp>
      <p:sp>
        <p:nvSpPr>
          <p:cNvPr id="595" name="Google Shape;595;p25"/>
          <p:cNvSpPr txBox="1"/>
          <p:nvPr/>
        </p:nvSpPr>
        <p:spPr>
          <a:xfrm>
            <a:off x="6065200" y="1009650"/>
            <a:ext cx="548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t>🎼</a:t>
            </a:r>
            <a:endParaRPr sz="2800"/>
          </a:p>
        </p:txBody>
      </p:sp>
      <p:sp>
        <p:nvSpPr>
          <p:cNvPr id="596" name="Google Shape;596;p25"/>
          <p:cNvSpPr txBox="1"/>
          <p:nvPr/>
        </p:nvSpPr>
        <p:spPr>
          <a:xfrm>
            <a:off x="592725" y="2895600"/>
            <a:ext cx="503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highlight>
                  <a:srgbClr val="FFFFFF"/>
                </a:highlight>
                <a:latin typeface="Roboto"/>
                <a:ea typeface="Roboto"/>
                <a:cs typeface="Roboto"/>
                <a:sym typeface="Roboto"/>
              </a:rPr>
              <a:t>🎙</a:t>
            </a:r>
            <a:endParaRPr sz="3000"/>
          </a:p>
        </p:txBody>
      </p:sp>
      <p:sp>
        <p:nvSpPr>
          <p:cNvPr id="597" name="Google Shape;597;p25"/>
          <p:cNvSpPr txBox="1"/>
          <p:nvPr/>
        </p:nvSpPr>
        <p:spPr>
          <a:xfrm>
            <a:off x="6102238" y="2918700"/>
            <a:ext cx="474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t>😃</a:t>
            </a:r>
            <a:endParaRPr sz="2700"/>
          </a:p>
        </p:txBody>
      </p:sp>
      <p:sp>
        <p:nvSpPr>
          <p:cNvPr id="598" name="Google Shape;598;p25"/>
          <p:cNvSpPr txBox="1"/>
          <p:nvPr/>
        </p:nvSpPr>
        <p:spPr>
          <a:xfrm>
            <a:off x="0" y="0"/>
            <a:ext cx="54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p>
        </p:txBody>
      </p:sp>
      <p:pic>
        <p:nvPicPr>
          <p:cNvPr id="599" name="Google Shape;599;p25"/>
          <p:cNvPicPr preferRelativeResize="0"/>
          <p:nvPr/>
        </p:nvPicPr>
        <p:blipFill>
          <a:blip r:embed="rId3">
            <a:alphaModFix/>
          </a:blip>
          <a:stretch>
            <a:fillRect/>
          </a:stretch>
        </p:blipFill>
        <p:spPr>
          <a:xfrm>
            <a:off x="3483825" y="3015350"/>
            <a:ext cx="377550" cy="46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6"/>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Methodology</a:t>
            </a:r>
            <a:endParaRPr/>
          </a:p>
        </p:txBody>
      </p:sp>
      <p:sp>
        <p:nvSpPr>
          <p:cNvPr id="605" name="Google Shape;605;p26"/>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606" name="Google Shape;606;p26"/>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3</a:t>
            </a:r>
            <a:endParaRPr sz="1200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2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t>Sample and Data collection</a:t>
            </a:r>
            <a:endParaRPr sz="2600"/>
          </a:p>
        </p:txBody>
      </p:sp>
      <p:sp>
        <p:nvSpPr>
          <p:cNvPr id="612" name="Google Shape;612;p27"/>
          <p:cNvSpPr txBox="1"/>
          <p:nvPr>
            <p:ph idx="1" type="body"/>
          </p:nvPr>
        </p:nvSpPr>
        <p:spPr>
          <a:xfrm>
            <a:off x="442975" y="1641300"/>
            <a:ext cx="2665500" cy="2470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highlight>
                  <a:srgbClr val="FFFFFF"/>
                </a:highlight>
              </a:rPr>
              <a:t>50</a:t>
            </a:r>
            <a:r>
              <a:rPr lang="en" sz="1800">
                <a:highlight>
                  <a:srgbClr val="FFFFFF"/>
                </a:highlight>
              </a:rPr>
              <a:t> top songs for each of the </a:t>
            </a:r>
            <a:r>
              <a:rPr b="1" lang="en" sz="1800">
                <a:highlight>
                  <a:srgbClr val="FFFFFF"/>
                </a:highlight>
              </a:rPr>
              <a:t>10</a:t>
            </a:r>
            <a:r>
              <a:rPr lang="en" sz="1800">
                <a:highlight>
                  <a:srgbClr val="FFFFFF"/>
                </a:highlight>
              </a:rPr>
              <a:t> most popular genres in</a:t>
            </a:r>
            <a:r>
              <a:rPr lang="en" sz="1800"/>
              <a:t> </a:t>
            </a:r>
            <a:r>
              <a:rPr lang="en" sz="1800">
                <a:highlight>
                  <a:srgbClr val="FFFFFF"/>
                </a:highlight>
              </a:rPr>
              <a:t>the Italian market for the year </a:t>
            </a:r>
            <a:r>
              <a:rPr b="1" lang="en" sz="1800">
                <a:highlight>
                  <a:srgbClr val="FFFFFF"/>
                </a:highlight>
              </a:rPr>
              <a:t>2021</a:t>
            </a:r>
            <a:r>
              <a:rPr lang="en" sz="1800">
                <a:highlight>
                  <a:srgbClr val="FFFFFF"/>
                </a:highlight>
              </a:rPr>
              <a:t>.</a:t>
            </a:r>
            <a:endParaRPr sz="1800">
              <a:highlight>
                <a:srgbClr val="FFFFFF"/>
              </a:highlight>
            </a:endParaRPr>
          </a:p>
          <a:p>
            <a:pPr indent="0" lvl="0" marL="0" rtl="0" algn="r">
              <a:spcBef>
                <a:spcPts val="600"/>
              </a:spcBef>
              <a:spcAft>
                <a:spcPts val="0"/>
              </a:spcAft>
              <a:buNone/>
            </a:pPr>
            <a:r>
              <a:t/>
            </a:r>
            <a:endParaRPr sz="1800"/>
          </a:p>
        </p:txBody>
      </p:sp>
      <p:sp>
        <p:nvSpPr>
          <p:cNvPr id="613" name="Google Shape;613;p27"/>
          <p:cNvSpPr txBox="1"/>
          <p:nvPr>
            <p:ph idx="1" type="body"/>
          </p:nvPr>
        </p:nvSpPr>
        <p:spPr>
          <a:xfrm>
            <a:off x="6176150" y="1470500"/>
            <a:ext cx="2518800" cy="2360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800"/>
              <a:t>A single song could be labelled with more than one genre, leading to </a:t>
            </a:r>
            <a:r>
              <a:rPr b="1" lang="en" sz="1800"/>
              <a:t>468 </a:t>
            </a:r>
            <a:r>
              <a:rPr lang="en" sz="1800"/>
              <a:t>songs total.</a:t>
            </a:r>
            <a:endParaRPr sz="1800"/>
          </a:p>
        </p:txBody>
      </p:sp>
      <p:sp>
        <p:nvSpPr>
          <p:cNvPr id="614" name="Google Shape;614;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5" name="Google Shape;615;p27"/>
          <p:cNvPicPr preferRelativeResize="0"/>
          <p:nvPr/>
        </p:nvPicPr>
        <p:blipFill>
          <a:blip r:embed="rId3">
            <a:alphaModFix/>
          </a:blip>
          <a:stretch>
            <a:fillRect/>
          </a:stretch>
        </p:blipFill>
        <p:spPr>
          <a:xfrm>
            <a:off x="3281850" y="1531500"/>
            <a:ext cx="2580300" cy="258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28"/>
          <p:cNvSpPr txBox="1"/>
          <p:nvPr>
            <p:ph idx="4294967295" type="ctrTitle"/>
          </p:nvPr>
        </p:nvSpPr>
        <p:spPr>
          <a:xfrm>
            <a:off x="597000" y="316950"/>
            <a:ext cx="79500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Ordinary Least Squares</a:t>
            </a:r>
            <a:endParaRPr sz="3000"/>
          </a:p>
        </p:txBody>
      </p:sp>
      <p:sp>
        <p:nvSpPr>
          <p:cNvPr id="621" name="Google Shape;621;p28"/>
          <p:cNvSpPr txBox="1"/>
          <p:nvPr>
            <p:ph idx="4294967295" type="subTitle"/>
          </p:nvPr>
        </p:nvSpPr>
        <p:spPr>
          <a:xfrm>
            <a:off x="1275150" y="1376275"/>
            <a:ext cx="6593700" cy="8835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Minimizes SSE</a:t>
            </a:r>
            <a:endParaRPr b="1" sz="3600"/>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None/>
            </a:pPr>
            <a:r>
              <a:t/>
            </a:r>
            <a:endParaRPr b="1" sz="3600"/>
          </a:p>
        </p:txBody>
      </p:sp>
      <p:sp>
        <p:nvSpPr>
          <p:cNvPr id="622" name="Google Shape;622;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3" name="Google Shape;623;p28"/>
          <p:cNvPicPr preferRelativeResize="0"/>
          <p:nvPr/>
        </p:nvPicPr>
        <p:blipFill>
          <a:blip r:embed="rId3">
            <a:alphaModFix/>
          </a:blip>
          <a:stretch>
            <a:fillRect/>
          </a:stretch>
        </p:blipFill>
        <p:spPr>
          <a:xfrm>
            <a:off x="2194325" y="2192550"/>
            <a:ext cx="4868100" cy="2118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29"/>
          <p:cNvSpPr txBox="1"/>
          <p:nvPr>
            <p:ph type="title"/>
          </p:nvPr>
        </p:nvSpPr>
        <p:spPr>
          <a:xfrm>
            <a:off x="1073700"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Assumptions of the linear model</a:t>
            </a:r>
            <a:endParaRPr/>
          </a:p>
        </p:txBody>
      </p:sp>
      <p:sp>
        <p:nvSpPr>
          <p:cNvPr id="629" name="Google Shape;629;p29"/>
          <p:cNvSpPr txBox="1"/>
          <p:nvPr>
            <p:ph idx="1" type="body"/>
          </p:nvPr>
        </p:nvSpPr>
        <p:spPr>
          <a:xfrm>
            <a:off x="545175" y="851400"/>
            <a:ext cx="2471700" cy="18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Linear Relationships</a:t>
            </a:r>
            <a:endParaRPr b="1"/>
          </a:p>
          <a:p>
            <a:pPr indent="0" lvl="0" marL="0" rtl="0" algn="l">
              <a:lnSpc>
                <a:spcPct val="115000"/>
              </a:lnSpc>
              <a:spcBef>
                <a:spcPts val="0"/>
              </a:spcBef>
              <a:spcAft>
                <a:spcPts val="0"/>
              </a:spcAft>
              <a:buNone/>
            </a:pPr>
            <a:r>
              <a:rPr lang="en"/>
              <a:t>Checked by the entire analysis process which concludes that it is respected by conducting several tests.</a:t>
            </a:r>
            <a:endParaRPr/>
          </a:p>
        </p:txBody>
      </p:sp>
      <p:sp>
        <p:nvSpPr>
          <p:cNvPr id="630" name="Google Shape;630;p29"/>
          <p:cNvSpPr txBox="1"/>
          <p:nvPr>
            <p:ph idx="2" type="body"/>
          </p:nvPr>
        </p:nvSpPr>
        <p:spPr>
          <a:xfrm>
            <a:off x="3549300" y="785513"/>
            <a:ext cx="2471700" cy="179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Multivariate normality</a:t>
            </a:r>
            <a:endParaRPr b="1"/>
          </a:p>
          <a:p>
            <a:pPr indent="0" lvl="0" marL="0" rtl="0" algn="l">
              <a:spcBef>
                <a:spcPts val="600"/>
              </a:spcBef>
              <a:spcAft>
                <a:spcPts val="0"/>
              </a:spcAft>
              <a:buNone/>
            </a:pPr>
            <a:r>
              <a:rPr lang="en"/>
              <a:t>The distribution of popularity was plotted and it showed to closely resemble a normal distribution.</a:t>
            </a:r>
            <a:endParaRPr sz="750">
              <a:solidFill>
                <a:srgbClr val="000000"/>
              </a:solidFill>
              <a:highlight>
                <a:srgbClr val="FFFFFF"/>
              </a:highlight>
              <a:latin typeface="Arial"/>
              <a:ea typeface="Arial"/>
              <a:cs typeface="Arial"/>
              <a:sym typeface="Arial"/>
            </a:endParaRPr>
          </a:p>
          <a:p>
            <a:pPr indent="0" lvl="0" marL="0" rtl="0" algn="l">
              <a:spcBef>
                <a:spcPts val="600"/>
              </a:spcBef>
              <a:spcAft>
                <a:spcPts val="0"/>
              </a:spcAft>
              <a:buNone/>
            </a:pPr>
            <a:r>
              <a:t/>
            </a:r>
            <a:endParaRPr sz="750">
              <a:solidFill>
                <a:srgbClr val="000000"/>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631" name="Google Shape;631;p29"/>
          <p:cNvSpPr txBox="1"/>
          <p:nvPr>
            <p:ph idx="3" type="body"/>
          </p:nvPr>
        </p:nvSpPr>
        <p:spPr>
          <a:xfrm>
            <a:off x="6553425" y="715800"/>
            <a:ext cx="2471700" cy="211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No multicollinearity</a:t>
            </a:r>
            <a:endParaRPr b="1"/>
          </a:p>
          <a:p>
            <a:pPr indent="0" lvl="0" marL="0" rtl="0" algn="l">
              <a:lnSpc>
                <a:spcPct val="115000"/>
              </a:lnSpc>
              <a:spcBef>
                <a:spcPts val="0"/>
              </a:spcBef>
              <a:spcAft>
                <a:spcPts val="0"/>
              </a:spcAft>
              <a:buNone/>
            </a:pPr>
            <a:r>
              <a:rPr lang="en"/>
              <a:t>Checked that each of the explanatory variables we chose did not have high correlation coefficients with any other variable with some exceptions.</a:t>
            </a:r>
            <a:endParaRPr/>
          </a:p>
          <a:p>
            <a:pPr indent="0" lvl="0" marL="0" rtl="0" algn="l">
              <a:spcBef>
                <a:spcPts val="600"/>
              </a:spcBef>
              <a:spcAft>
                <a:spcPts val="0"/>
              </a:spcAft>
              <a:buNone/>
            </a:pPr>
            <a:r>
              <a:t/>
            </a:r>
            <a:endParaRPr/>
          </a:p>
        </p:txBody>
      </p:sp>
      <p:sp>
        <p:nvSpPr>
          <p:cNvPr id="632" name="Google Shape;632;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3" name="Google Shape;633;p29"/>
          <p:cNvSpPr txBox="1"/>
          <p:nvPr>
            <p:ph idx="1" type="body"/>
          </p:nvPr>
        </p:nvSpPr>
        <p:spPr>
          <a:xfrm>
            <a:off x="1767150" y="2734400"/>
            <a:ext cx="2471700" cy="154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No auto-correlation</a:t>
            </a:r>
            <a:endParaRPr b="1"/>
          </a:p>
          <a:p>
            <a:pPr indent="0" lvl="0" marL="0" rtl="0" algn="l">
              <a:spcBef>
                <a:spcPts val="600"/>
              </a:spcBef>
              <a:spcAft>
                <a:spcPts val="0"/>
              </a:spcAft>
              <a:buNone/>
            </a:pPr>
            <a:r>
              <a:rPr lang="en"/>
              <a:t>Auto-correlation is only an issue in the case of time series.</a:t>
            </a:r>
            <a:endParaRPr/>
          </a:p>
        </p:txBody>
      </p:sp>
      <p:sp>
        <p:nvSpPr>
          <p:cNvPr id="634" name="Google Shape;634;p29"/>
          <p:cNvSpPr txBox="1"/>
          <p:nvPr>
            <p:ph idx="2" type="body"/>
          </p:nvPr>
        </p:nvSpPr>
        <p:spPr>
          <a:xfrm>
            <a:off x="4812250" y="2584325"/>
            <a:ext cx="2471700" cy="194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Homoscedasticity</a:t>
            </a:r>
            <a:endParaRPr b="1"/>
          </a:p>
          <a:p>
            <a:pPr indent="0" lvl="0" marL="0" rtl="0" algn="l">
              <a:spcBef>
                <a:spcPts val="0"/>
              </a:spcBef>
              <a:spcAft>
                <a:spcPts val="0"/>
              </a:spcAft>
              <a:buNone/>
            </a:pPr>
            <a:r>
              <a:rPr lang="en"/>
              <a:t>Observed vs residuals plots all showed the final linear model, which violates it.</a:t>
            </a:r>
            <a:endParaRPr sz="750">
              <a:solidFill>
                <a:srgbClr val="000000"/>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0"/>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Analysis</a:t>
            </a:r>
            <a:endParaRPr/>
          </a:p>
        </p:txBody>
      </p:sp>
      <p:sp>
        <p:nvSpPr>
          <p:cNvPr id="640" name="Google Shape;640;p30"/>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4</a:t>
            </a:r>
            <a:endParaRPr sz="12000">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1"/>
          <p:cNvSpPr/>
          <p:nvPr/>
        </p:nvSpPr>
        <p:spPr>
          <a:xfrm>
            <a:off x="578575" y="1909188"/>
            <a:ext cx="2808000" cy="1325100"/>
          </a:xfrm>
          <a:prstGeom prst="homePlate">
            <a:avLst>
              <a:gd fmla="val 30129"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Source Sans Pro"/>
                <a:ea typeface="Source Sans Pro"/>
                <a:cs typeface="Source Sans Pro"/>
                <a:sym typeface="Source Sans Pro"/>
              </a:rPr>
              <a:t>Correlation analysis</a:t>
            </a:r>
            <a:endParaRPr b="1">
              <a:solidFill>
                <a:srgbClr val="FFFFFF"/>
              </a:solidFill>
              <a:latin typeface="Source Sans Pro"/>
              <a:ea typeface="Source Sans Pro"/>
              <a:cs typeface="Source Sans Pro"/>
              <a:sym typeface="Source Sans Pro"/>
            </a:endParaRPr>
          </a:p>
        </p:txBody>
      </p:sp>
      <p:sp>
        <p:nvSpPr>
          <p:cNvPr id="646" name="Google Shape;646;p31"/>
          <p:cNvSpPr/>
          <p:nvPr/>
        </p:nvSpPr>
        <p:spPr>
          <a:xfrm>
            <a:off x="3242325" y="1909188"/>
            <a:ext cx="2862000" cy="1325100"/>
          </a:xfrm>
          <a:prstGeom prst="chevron">
            <a:avLst>
              <a:gd fmla="val 2985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Source Sans Pro"/>
                <a:ea typeface="Source Sans Pro"/>
                <a:cs typeface="Source Sans Pro"/>
                <a:sym typeface="Source Sans Pro"/>
              </a:rPr>
              <a:t>Exploratory data analysis</a:t>
            </a:r>
            <a:endParaRPr b="1">
              <a:solidFill>
                <a:srgbClr val="FFFFFF"/>
              </a:solidFill>
              <a:latin typeface="Source Sans Pro"/>
              <a:ea typeface="Source Sans Pro"/>
              <a:cs typeface="Source Sans Pro"/>
              <a:sym typeface="Source Sans Pro"/>
            </a:endParaRPr>
          </a:p>
        </p:txBody>
      </p:sp>
      <p:sp>
        <p:nvSpPr>
          <p:cNvPr id="647" name="Google Shape;647;p31"/>
          <p:cNvSpPr/>
          <p:nvPr/>
        </p:nvSpPr>
        <p:spPr>
          <a:xfrm>
            <a:off x="5970125" y="1909188"/>
            <a:ext cx="2862000" cy="1325100"/>
          </a:xfrm>
          <a:prstGeom prst="chevron">
            <a:avLst>
              <a:gd fmla="val 2985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Regression analysis</a:t>
            </a:r>
            <a:endParaRPr b="1">
              <a:solidFill>
                <a:srgbClr val="FFFFFF"/>
              </a:solidFill>
              <a:latin typeface="Source Sans Pro"/>
              <a:ea typeface="Source Sans Pro"/>
              <a:cs typeface="Source Sans Pro"/>
              <a:sym typeface="Source Sans Pro"/>
            </a:endParaRPr>
          </a:p>
        </p:txBody>
      </p:sp>
      <p:sp>
        <p:nvSpPr>
          <p:cNvPr id="648" name="Google Shape;648;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4"/>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ROADMAP</a:t>
            </a:r>
            <a:endParaRPr/>
          </a:p>
        </p:txBody>
      </p:sp>
      <p:sp>
        <p:nvSpPr>
          <p:cNvPr id="471" name="Google Shape;471;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2" name="Google Shape;472;p14"/>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4"/>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474" name="Google Shape;474;p14"/>
          <p:cNvGrpSpPr/>
          <p:nvPr/>
        </p:nvGrpSpPr>
        <p:grpSpPr>
          <a:xfrm>
            <a:off x="1786339" y="1703401"/>
            <a:ext cx="473400" cy="473400"/>
            <a:chOff x="1786339" y="1703401"/>
            <a:chExt cx="473400" cy="473400"/>
          </a:xfrm>
        </p:grpSpPr>
        <p:sp>
          <p:nvSpPr>
            <p:cNvPr id="475" name="Google Shape;475;p14"/>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76" name="Google Shape;476;p14"/>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477" name="Google Shape;477;p14"/>
          <p:cNvGrpSpPr/>
          <p:nvPr/>
        </p:nvGrpSpPr>
        <p:grpSpPr>
          <a:xfrm>
            <a:off x="3814414" y="1703401"/>
            <a:ext cx="473400" cy="473400"/>
            <a:chOff x="3814414" y="1703401"/>
            <a:chExt cx="473400" cy="473400"/>
          </a:xfrm>
        </p:grpSpPr>
        <p:sp>
          <p:nvSpPr>
            <p:cNvPr id="478" name="Google Shape;478;p14"/>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79" name="Google Shape;479;p14"/>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480" name="Google Shape;480;p14"/>
          <p:cNvGrpSpPr/>
          <p:nvPr/>
        </p:nvGrpSpPr>
        <p:grpSpPr>
          <a:xfrm>
            <a:off x="5842489" y="1703401"/>
            <a:ext cx="473400" cy="473400"/>
            <a:chOff x="5842489" y="1703401"/>
            <a:chExt cx="473400" cy="473400"/>
          </a:xfrm>
        </p:grpSpPr>
        <p:sp>
          <p:nvSpPr>
            <p:cNvPr id="481" name="Google Shape;481;p14"/>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82" name="Google Shape;482;p14"/>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483" name="Google Shape;483;p14"/>
          <p:cNvGrpSpPr/>
          <p:nvPr/>
        </p:nvGrpSpPr>
        <p:grpSpPr>
          <a:xfrm>
            <a:off x="6880814" y="3576300"/>
            <a:ext cx="473400" cy="473400"/>
            <a:chOff x="6880814" y="3576300"/>
            <a:chExt cx="473400" cy="473400"/>
          </a:xfrm>
        </p:grpSpPr>
        <p:sp>
          <p:nvSpPr>
            <p:cNvPr id="484" name="Google Shape;484;p14"/>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85" name="Google Shape;485;p14"/>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486" name="Google Shape;486;p14"/>
          <p:cNvGrpSpPr/>
          <p:nvPr/>
        </p:nvGrpSpPr>
        <p:grpSpPr>
          <a:xfrm>
            <a:off x="4852739" y="3576300"/>
            <a:ext cx="473400" cy="473400"/>
            <a:chOff x="4852739" y="3576300"/>
            <a:chExt cx="473400" cy="473400"/>
          </a:xfrm>
        </p:grpSpPr>
        <p:sp>
          <p:nvSpPr>
            <p:cNvPr id="487" name="Google Shape;487;p14"/>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88" name="Google Shape;488;p14"/>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489" name="Google Shape;489;p14"/>
          <p:cNvGrpSpPr/>
          <p:nvPr/>
        </p:nvGrpSpPr>
        <p:grpSpPr>
          <a:xfrm>
            <a:off x="2824664" y="3576300"/>
            <a:ext cx="473400" cy="473400"/>
            <a:chOff x="2824664" y="3576300"/>
            <a:chExt cx="473400" cy="473400"/>
          </a:xfrm>
        </p:grpSpPr>
        <p:sp>
          <p:nvSpPr>
            <p:cNvPr id="490" name="Google Shape;490;p14"/>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91" name="Google Shape;491;p14"/>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492" name="Google Shape;492;p14"/>
          <p:cNvSpPr txBox="1"/>
          <p:nvPr/>
        </p:nvSpPr>
        <p:spPr>
          <a:xfrm>
            <a:off x="1192350" y="1156100"/>
            <a:ext cx="1661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500">
                <a:solidFill>
                  <a:schemeClr val="dk2"/>
                </a:solidFill>
                <a:latin typeface="Source Sans Pro"/>
                <a:ea typeface="Source Sans Pro"/>
                <a:cs typeface="Source Sans Pro"/>
                <a:sym typeface="Source Sans Pro"/>
              </a:rPr>
              <a:t>Introduction and RQ</a:t>
            </a:r>
            <a:endParaRPr sz="1500">
              <a:solidFill>
                <a:schemeClr val="dk2"/>
              </a:solidFill>
              <a:latin typeface="Source Sans Pro"/>
              <a:ea typeface="Source Sans Pro"/>
              <a:cs typeface="Source Sans Pro"/>
              <a:sym typeface="Source Sans Pro"/>
            </a:endParaRPr>
          </a:p>
        </p:txBody>
      </p:sp>
      <p:sp>
        <p:nvSpPr>
          <p:cNvPr id="493" name="Google Shape;493;p14"/>
          <p:cNvSpPr txBox="1"/>
          <p:nvPr/>
        </p:nvSpPr>
        <p:spPr>
          <a:xfrm>
            <a:off x="3407930" y="1156100"/>
            <a:ext cx="1286400" cy="53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 sz="1500">
                <a:solidFill>
                  <a:schemeClr val="dk2"/>
                </a:solidFill>
                <a:latin typeface="Source Sans Pro"/>
                <a:ea typeface="Source Sans Pro"/>
                <a:cs typeface="Source Sans Pro"/>
                <a:sym typeface="Source Sans Pro"/>
              </a:rPr>
              <a:t>Methodology</a:t>
            </a:r>
            <a:endParaRPr sz="1500">
              <a:solidFill>
                <a:schemeClr val="dk2"/>
              </a:solidFill>
              <a:latin typeface="Source Sans Pro"/>
              <a:ea typeface="Source Sans Pro"/>
              <a:cs typeface="Source Sans Pro"/>
              <a:sym typeface="Source Sans Pro"/>
            </a:endParaRPr>
          </a:p>
        </p:txBody>
      </p:sp>
      <p:sp>
        <p:nvSpPr>
          <p:cNvPr id="494" name="Google Shape;494;p14"/>
          <p:cNvSpPr txBox="1"/>
          <p:nvPr/>
        </p:nvSpPr>
        <p:spPr>
          <a:xfrm>
            <a:off x="5436010" y="1156100"/>
            <a:ext cx="1286400" cy="53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 sz="1500">
                <a:solidFill>
                  <a:schemeClr val="dk2"/>
                </a:solidFill>
                <a:latin typeface="Source Sans Pro"/>
                <a:ea typeface="Source Sans Pro"/>
                <a:cs typeface="Source Sans Pro"/>
                <a:sym typeface="Source Sans Pro"/>
              </a:rPr>
              <a:t>Conclusions</a:t>
            </a:r>
            <a:endParaRPr sz="1500">
              <a:solidFill>
                <a:schemeClr val="dk2"/>
              </a:solidFill>
              <a:latin typeface="Source Sans Pro"/>
              <a:ea typeface="Source Sans Pro"/>
              <a:cs typeface="Source Sans Pro"/>
              <a:sym typeface="Source Sans Pro"/>
            </a:endParaRPr>
          </a:p>
        </p:txBody>
      </p:sp>
      <p:sp>
        <p:nvSpPr>
          <p:cNvPr id="495" name="Google Shape;495;p14"/>
          <p:cNvSpPr txBox="1"/>
          <p:nvPr/>
        </p:nvSpPr>
        <p:spPr>
          <a:xfrm>
            <a:off x="241817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500">
                <a:solidFill>
                  <a:schemeClr val="dk2"/>
                </a:solidFill>
                <a:latin typeface="Source Sans Pro"/>
                <a:ea typeface="Source Sans Pro"/>
                <a:cs typeface="Source Sans Pro"/>
                <a:sym typeface="Source Sans Pro"/>
              </a:rPr>
              <a:t>Variables</a:t>
            </a:r>
            <a:endParaRPr sz="1500">
              <a:solidFill>
                <a:schemeClr val="dk2"/>
              </a:solidFill>
              <a:latin typeface="Source Sans Pro"/>
              <a:ea typeface="Source Sans Pro"/>
              <a:cs typeface="Source Sans Pro"/>
              <a:sym typeface="Source Sans Pro"/>
            </a:endParaRPr>
          </a:p>
        </p:txBody>
      </p:sp>
      <p:sp>
        <p:nvSpPr>
          <p:cNvPr id="496" name="Google Shape;496;p14"/>
          <p:cNvSpPr txBox="1"/>
          <p:nvPr/>
        </p:nvSpPr>
        <p:spPr>
          <a:xfrm>
            <a:off x="4446255" y="4063600"/>
            <a:ext cx="1286400" cy="533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500">
                <a:solidFill>
                  <a:schemeClr val="dk2"/>
                </a:solidFill>
                <a:latin typeface="Source Sans Pro"/>
                <a:ea typeface="Source Sans Pro"/>
                <a:cs typeface="Source Sans Pro"/>
                <a:sym typeface="Source Sans Pro"/>
              </a:rPr>
              <a:t>Analysis</a:t>
            </a:r>
            <a:endParaRPr sz="1500">
              <a:solidFill>
                <a:schemeClr val="dk2"/>
              </a:solidFill>
              <a:latin typeface="Source Sans Pro"/>
              <a:ea typeface="Source Sans Pro"/>
              <a:cs typeface="Source Sans Pro"/>
              <a:sym typeface="Source Sans Pro"/>
            </a:endParaRPr>
          </a:p>
        </p:txBody>
      </p:sp>
      <p:sp>
        <p:nvSpPr>
          <p:cNvPr id="497" name="Google Shape;497;p14"/>
          <p:cNvSpPr txBox="1"/>
          <p:nvPr/>
        </p:nvSpPr>
        <p:spPr>
          <a:xfrm>
            <a:off x="647433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500">
                <a:solidFill>
                  <a:schemeClr val="dk2"/>
                </a:solidFill>
                <a:latin typeface="Source Sans Pro"/>
                <a:ea typeface="Source Sans Pro"/>
                <a:cs typeface="Source Sans Pro"/>
                <a:sym typeface="Source Sans Pro"/>
              </a:rPr>
              <a:t>References</a:t>
            </a:r>
            <a:endParaRPr sz="1500">
              <a:solidFill>
                <a:schemeClr val="dk2"/>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32"/>
          <p:cNvSpPr txBox="1"/>
          <p:nvPr>
            <p:ph type="title"/>
          </p:nvPr>
        </p:nvSpPr>
        <p:spPr>
          <a:xfrm>
            <a:off x="-1966975" y="20236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Correlation Matrix</a:t>
            </a:r>
            <a:endParaRPr sz="2400"/>
          </a:p>
        </p:txBody>
      </p:sp>
      <p:sp>
        <p:nvSpPr>
          <p:cNvPr id="654" name="Google Shape;654;p3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5" name="Google Shape;655;p32"/>
          <p:cNvPicPr preferRelativeResize="0"/>
          <p:nvPr/>
        </p:nvPicPr>
        <p:blipFill>
          <a:blip r:embed="rId3">
            <a:alphaModFix/>
          </a:blip>
          <a:stretch>
            <a:fillRect/>
          </a:stretch>
        </p:blipFill>
        <p:spPr>
          <a:xfrm>
            <a:off x="3981444" y="134173"/>
            <a:ext cx="4439906" cy="4494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3"/>
          <p:cNvSpPr txBox="1"/>
          <p:nvPr>
            <p:ph type="title"/>
          </p:nvPr>
        </p:nvSpPr>
        <p:spPr>
          <a:xfrm>
            <a:off x="1073700" y="42167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CHOSEN VARIABLES</a:t>
            </a:r>
            <a:endParaRPr/>
          </a:p>
        </p:txBody>
      </p:sp>
      <p:sp>
        <p:nvSpPr>
          <p:cNvPr id="661" name="Google Shape;661;p33"/>
          <p:cNvSpPr txBox="1"/>
          <p:nvPr>
            <p:ph idx="1" type="body"/>
          </p:nvPr>
        </p:nvSpPr>
        <p:spPr>
          <a:xfrm>
            <a:off x="1340100" y="1358100"/>
            <a:ext cx="6463800" cy="242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t>Correlation coefficients for the variables we chose:</a:t>
            </a:r>
            <a:endParaRPr/>
          </a:p>
          <a:p>
            <a:pPr indent="-355600" lvl="0" marL="457200" rtl="0" algn="l">
              <a:lnSpc>
                <a:spcPct val="115000"/>
              </a:lnSpc>
              <a:spcBef>
                <a:spcPts val="600"/>
              </a:spcBef>
              <a:spcAft>
                <a:spcPts val="0"/>
              </a:spcAft>
              <a:buSzPts val="2000"/>
              <a:buFont typeface="Source Sans Pro SemiBold"/>
              <a:buChar char="◉"/>
            </a:pPr>
            <a:r>
              <a:rPr lang="en">
                <a:latin typeface="Source Sans Pro SemiBold"/>
                <a:ea typeface="Source Sans Pro SemiBold"/>
                <a:cs typeface="Source Sans Pro SemiBold"/>
                <a:sym typeface="Source Sans Pro SemiBold"/>
              </a:rPr>
              <a:t>Danceability: 0.32</a:t>
            </a:r>
            <a:endParaRPr>
              <a:latin typeface="Source Sans Pro SemiBold"/>
              <a:ea typeface="Source Sans Pro SemiBold"/>
              <a:cs typeface="Source Sans Pro SemiBold"/>
              <a:sym typeface="Source Sans Pro SemiBold"/>
            </a:endParaRPr>
          </a:p>
          <a:p>
            <a:pPr indent="-355600" lvl="0" marL="457200" rtl="0" algn="l">
              <a:lnSpc>
                <a:spcPct val="115000"/>
              </a:lnSpc>
              <a:spcBef>
                <a:spcPts val="0"/>
              </a:spcBef>
              <a:spcAft>
                <a:spcPts val="0"/>
              </a:spcAft>
              <a:buSzPts val="2000"/>
              <a:buChar char="◉"/>
            </a:pPr>
            <a:r>
              <a:rPr lang="en">
                <a:latin typeface="Source Sans Pro SemiBold"/>
                <a:ea typeface="Source Sans Pro SemiBold"/>
                <a:cs typeface="Source Sans Pro SemiBold"/>
                <a:sym typeface="Source Sans Pro SemiBold"/>
              </a:rPr>
              <a:t>Energy: 0.24</a:t>
            </a:r>
            <a:endParaRPr>
              <a:latin typeface="Source Sans Pro SemiBold"/>
              <a:ea typeface="Source Sans Pro SemiBold"/>
              <a:cs typeface="Source Sans Pro SemiBold"/>
              <a:sym typeface="Source Sans Pro SemiBold"/>
            </a:endParaRPr>
          </a:p>
          <a:p>
            <a:pPr indent="-355600" lvl="0" marL="457200" rtl="0" algn="l">
              <a:lnSpc>
                <a:spcPct val="115000"/>
              </a:lnSpc>
              <a:spcBef>
                <a:spcPts val="0"/>
              </a:spcBef>
              <a:spcAft>
                <a:spcPts val="0"/>
              </a:spcAft>
              <a:buSzPts val="2000"/>
              <a:buChar char="◉"/>
            </a:pPr>
            <a:r>
              <a:rPr lang="en">
                <a:latin typeface="Source Sans Pro SemiBold"/>
                <a:ea typeface="Source Sans Pro SemiBold"/>
                <a:cs typeface="Source Sans Pro SemiBold"/>
                <a:sym typeface="Source Sans Pro SemiBold"/>
              </a:rPr>
              <a:t>Loudness: 0.29</a:t>
            </a:r>
            <a:endParaRPr>
              <a:latin typeface="Source Sans Pro SemiBold"/>
              <a:ea typeface="Source Sans Pro SemiBold"/>
              <a:cs typeface="Source Sans Pro SemiBold"/>
              <a:sym typeface="Source Sans Pro SemiBold"/>
            </a:endParaRPr>
          </a:p>
          <a:p>
            <a:pPr indent="-355600" lvl="0" marL="457200" rtl="0" algn="l">
              <a:lnSpc>
                <a:spcPct val="115000"/>
              </a:lnSpc>
              <a:spcBef>
                <a:spcPts val="0"/>
              </a:spcBef>
              <a:spcAft>
                <a:spcPts val="0"/>
              </a:spcAft>
              <a:buSzPts val="2000"/>
              <a:buChar char="◉"/>
            </a:pPr>
            <a:r>
              <a:rPr lang="en">
                <a:latin typeface="Source Sans Pro SemiBold"/>
                <a:ea typeface="Source Sans Pro SemiBold"/>
                <a:cs typeface="Source Sans Pro SemiBold"/>
                <a:sym typeface="Source Sans Pro SemiBold"/>
              </a:rPr>
              <a:t>Valence: 0.27</a:t>
            </a:r>
            <a:endParaRPr>
              <a:latin typeface="Source Sans Pro SemiBold"/>
              <a:ea typeface="Source Sans Pro SemiBold"/>
              <a:cs typeface="Source Sans Pro SemiBold"/>
              <a:sym typeface="Source Sans Pro SemiBold"/>
            </a:endParaRPr>
          </a:p>
          <a:p>
            <a:pPr indent="-355600" lvl="0" marL="457200" rtl="0" algn="l">
              <a:lnSpc>
                <a:spcPct val="115000"/>
              </a:lnSpc>
              <a:spcBef>
                <a:spcPts val="0"/>
              </a:spcBef>
              <a:spcAft>
                <a:spcPts val="0"/>
              </a:spcAft>
              <a:buSzPts val="2000"/>
              <a:buChar char="◉"/>
            </a:pPr>
            <a:r>
              <a:rPr lang="en">
                <a:latin typeface="Source Sans Pro SemiBold"/>
                <a:ea typeface="Source Sans Pro SemiBold"/>
                <a:cs typeface="Source Sans Pro SemiBold"/>
                <a:sym typeface="Source Sans Pro SemiBold"/>
              </a:rPr>
              <a:t>Instrumentalness: -0.3</a:t>
            </a:r>
            <a:endParaRPr>
              <a:latin typeface="Source Sans Pro SemiBold"/>
              <a:ea typeface="Source Sans Pro SemiBold"/>
              <a:cs typeface="Source Sans Pro SemiBold"/>
              <a:sym typeface="Source Sans Pro SemiBold"/>
            </a:endParaRPr>
          </a:p>
          <a:p>
            <a:pPr indent="0" lvl="0" marL="0" rtl="0" algn="l">
              <a:lnSpc>
                <a:spcPct val="115000"/>
              </a:lnSpc>
              <a:spcBef>
                <a:spcPts val="600"/>
              </a:spcBef>
              <a:spcAft>
                <a:spcPts val="0"/>
              </a:spcAft>
              <a:buNone/>
            </a:pPr>
            <a:r>
              <a:t/>
            </a:r>
            <a:endParaRPr b="1" sz="1200">
              <a:solidFill>
                <a:srgbClr val="28324A"/>
              </a:solidFill>
            </a:endParaRPr>
          </a:p>
        </p:txBody>
      </p:sp>
      <p:sp>
        <p:nvSpPr>
          <p:cNvPr id="662" name="Google Shape;662;p3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4"/>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Loudness vs Energy</a:t>
            </a:r>
            <a:endParaRPr/>
          </a:p>
        </p:txBody>
      </p:sp>
      <p:sp>
        <p:nvSpPr>
          <p:cNvPr id="668" name="Google Shape;668;p3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9" name="Google Shape;669;p34"/>
          <p:cNvPicPr preferRelativeResize="0"/>
          <p:nvPr/>
        </p:nvPicPr>
        <p:blipFill>
          <a:blip r:embed="rId3">
            <a:alphaModFix/>
          </a:blip>
          <a:stretch>
            <a:fillRect/>
          </a:stretch>
        </p:blipFill>
        <p:spPr>
          <a:xfrm>
            <a:off x="839450" y="1446400"/>
            <a:ext cx="3724275" cy="2647950"/>
          </a:xfrm>
          <a:prstGeom prst="rect">
            <a:avLst/>
          </a:prstGeom>
          <a:noFill/>
          <a:ln>
            <a:noFill/>
          </a:ln>
        </p:spPr>
      </p:pic>
      <p:pic>
        <p:nvPicPr>
          <p:cNvPr id="670" name="Google Shape;670;p34"/>
          <p:cNvPicPr preferRelativeResize="0"/>
          <p:nvPr/>
        </p:nvPicPr>
        <p:blipFill>
          <a:blip r:embed="rId4">
            <a:alphaModFix/>
          </a:blip>
          <a:stretch>
            <a:fillRect/>
          </a:stretch>
        </p:blipFill>
        <p:spPr>
          <a:xfrm>
            <a:off x="4716125" y="1349925"/>
            <a:ext cx="3724275" cy="2647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5"/>
          <p:cNvSpPr txBox="1"/>
          <p:nvPr>
            <p:ph type="title"/>
          </p:nvPr>
        </p:nvSpPr>
        <p:spPr>
          <a:xfrm>
            <a:off x="-501850" y="6059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Instrumentalness</a:t>
            </a:r>
            <a:r>
              <a:rPr lang="en"/>
              <a:t> vs Energy</a:t>
            </a:r>
            <a:endParaRPr/>
          </a:p>
        </p:txBody>
      </p:sp>
      <p:sp>
        <p:nvSpPr>
          <p:cNvPr id="676" name="Google Shape;676;p3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7" name="Google Shape;677;p35"/>
          <p:cNvPicPr preferRelativeResize="0"/>
          <p:nvPr/>
        </p:nvPicPr>
        <p:blipFill>
          <a:blip r:embed="rId3">
            <a:alphaModFix/>
          </a:blip>
          <a:stretch>
            <a:fillRect/>
          </a:stretch>
        </p:blipFill>
        <p:spPr>
          <a:xfrm>
            <a:off x="932850" y="1408300"/>
            <a:ext cx="3676650" cy="2647950"/>
          </a:xfrm>
          <a:prstGeom prst="rect">
            <a:avLst/>
          </a:prstGeom>
          <a:noFill/>
          <a:ln>
            <a:noFill/>
          </a:ln>
        </p:spPr>
      </p:pic>
      <p:pic>
        <p:nvPicPr>
          <p:cNvPr id="678" name="Google Shape;678;p35"/>
          <p:cNvPicPr preferRelativeResize="0"/>
          <p:nvPr/>
        </p:nvPicPr>
        <p:blipFill>
          <a:blip r:embed="rId4">
            <a:alphaModFix/>
          </a:blip>
          <a:stretch>
            <a:fillRect/>
          </a:stretch>
        </p:blipFill>
        <p:spPr>
          <a:xfrm>
            <a:off x="4761900" y="1474125"/>
            <a:ext cx="3676650" cy="2647950"/>
          </a:xfrm>
          <a:prstGeom prst="rect">
            <a:avLst/>
          </a:prstGeom>
          <a:noFill/>
          <a:ln>
            <a:noFill/>
          </a:ln>
        </p:spPr>
      </p:pic>
      <p:sp>
        <p:nvSpPr>
          <p:cNvPr id="679" name="Google Shape;679;p35"/>
          <p:cNvSpPr txBox="1"/>
          <p:nvPr>
            <p:ph type="title"/>
          </p:nvPr>
        </p:nvSpPr>
        <p:spPr>
          <a:xfrm>
            <a:off x="3302875" y="6059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Instrumentalness vs Loudness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Acousticness vs Energy</a:t>
            </a:r>
            <a:endParaRPr/>
          </a:p>
        </p:txBody>
      </p:sp>
      <p:sp>
        <p:nvSpPr>
          <p:cNvPr id="685" name="Google Shape;685;p3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6" name="Google Shape;686;p36"/>
          <p:cNvPicPr preferRelativeResize="0"/>
          <p:nvPr/>
        </p:nvPicPr>
        <p:blipFill>
          <a:blip r:embed="rId3">
            <a:alphaModFix/>
          </a:blip>
          <a:stretch>
            <a:fillRect/>
          </a:stretch>
        </p:blipFill>
        <p:spPr>
          <a:xfrm>
            <a:off x="275400" y="1349925"/>
            <a:ext cx="3676650" cy="2647950"/>
          </a:xfrm>
          <a:prstGeom prst="rect">
            <a:avLst/>
          </a:prstGeom>
          <a:noFill/>
          <a:ln>
            <a:noFill/>
          </a:ln>
        </p:spPr>
      </p:pic>
      <p:pic>
        <p:nvPicPr>
          <p:cNvPr id="687" name="Google Shape;687;p36"/>
          <p:cNvPicPr preferRelativeResize="0"/>
          <p:nvPr/>
        </p:nvPicPr>
        <p:blipFill>
          <a:blip r:embed="rId4">
            <a:alphaModFix/>
          </a:blip>
          <a:stretch>
            <a:fillRect/>
          </a:stretch>
        </p:blipFill>
        <p:spPr>
          <a:xfrm>
            <a:off x="4663925" y="1349925"/>
            <a:ext cx="3676650" cy="2647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3" name="Google Shape;693;p37"/>
          <p:cNvSpPr txBox="1"/>
          <p:nvPr>
            <p:ph type="title"/>
          </p:nvPr>
        </p:nvSpPr>
        <p:spPr>
          <a:xfrm>
            <a:off x="1026700"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First </a:t>
            </a:r>
            <a:r>
              <a:rPr lang="en"/>
              <a:t>model’s results</a:t>
            </a:r>
            <a:endParaRPr/>
          </a:p>
        </p:txBody>
      </p:sp>
      <p:pic>
        <p:nvPicPr>
          <p:cNvPr id="694" name="Google Shape;694;p37"/>
          <p:cNvPicPr preferRelativeResize="0"/>
          <p:nvPr/>
        </p:nvPicPr>
        <p:blipFill>
          <a:blip r:embed="rId3">
            <a:alphaModFix/>
          </a:blip>
          <a:stretch>
            <a:fillRect/>
          </a:stretch>
        </p:blipFill>
        <p:spPr>
          <a:xfrm>
            <a:off x="208300" y="1304275"/>
            <a:ext cx="4514850" cy="2152650"/>
          </a:xfrm>
          <a:prstGeom prst="rect">
            <a:avLst/>
          </a:prstGeom>
          <a:noFill/>
          <a:ln>
            <a:noFill/>
          </a:ln>
        </p:spPr>
      </p:pic>
      <p:pic>
        <p:nvPicPr>
          <p:cNvPr id="695" name="Google Shape;695;p37"/>
          <p:cNvPicPr preferRelativeResize="0"/>
          <p:nvPr/>
        </p:nvPicPr>
        <p:blipFill>
          <a:blip r:embed="rId4">
            <a:alphaModFix/>
          </a:blip>
          <a:stretch>
            <a:fillRect/>
          </a:stretch>
        </p:blipFill>
        <p:spPr>
          <a:xfrm>
            <a:off x="5568800" y="1729175"/>
            <a:ext cx="2505075" cy="1209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1" name="Google Shape;701;p38"/>
          <p:cNvSpPr txBox="1"/>
          <p:nvPr>
            <p:ph type="title"/>
          </p:nvPr>
        </p:nvSpPr>
        <p:spPr>
          <a:xfrm>
            <a:off x="1026700"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First model’s results</a:t>
            </a:r>
            <a:endParaRPr/>
          </a:p>
        </p:txBody>
      </p:sp>
      <p:pic>
        <p:nvPicPr>
          <p:cNvPr id="702" name="Google Shape;702;p38"/>
          <p:cNvPicPr preferRelativeResize="0"/>
          <p:nvPr/>
        </p:nvPicPr>
        <p:blipFill>
          <a:blip r:embed="rId3">
            <a:alphaModFix/>
          </a:blip>
          <a:stretch>
            <a:fillRect/>
          </a:stretch>
        </p:blipFill>
        <p:spPr>
          <a:xfrm>
            <a:off x="446013" y="857025"/>
            <a:ext cx="8251974" cy="267981"/>
          </a:xfrm>
          <a:prstGeom prst="rect">
            <a:avLst/>
          </a:prstGeom>
          <a:noFill/>
          <a:ln>
            <a:noFill/>
          </a:ln>
        </p:spPr>
      </p:pic>
      <p:pic>
        <p:nvPicPr>
          <p:cNvPr id="703" name="Google Shape;703;p38"/>
          <p:cNvPicPr preferRelativeResize="0"/>
          <p:nvPr/>
        </p:nvPicPr>
        <p:blipFill>
          <a:blip r:embed="rId4">
            <a:alphaModFix/>
          </a:blip>
          <a:stretch>
            <a:fillRect/>
          </a:stretch>
        </p:blipFill>
        <p:spPr>
          <a:xfrm>
            <a:off x="3290888" y="1576381"/>
            <a:ext cx="2562225" cy="1990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39"/>
          <p:cNvSpPr txBox="1"/>
          <p:nvPr>
            <p:ph type="title"/>
          </p:nvPr>
        </p:nvSpPr>
        <p:spPr>
          <a:xfrm>
            <a:off x="1073700"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Second model’s results</a:t>
            </a:r>
            <a:endParaRPr/>
          </a:p>
        </p:txBody>
      </p:sp>
      <p:sp>
        <p:nvSpPr>
          <p:cNvPr id="709" name="Google Shape;709;p3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0" name="Google Shape;710;p39"/>
          <p:cNvPicPr preferRelativeResize="0"/>
          <p:nvPr/>
        </p:nvPicPr>
        <p:blipFill>
          <a:blip r:embed="rId3">
            <a:alphaModFix/>
          </a:blip>
          <a:stretch>
            <a:fillRect/>
          </a:stretch>
        </p:blipFill>
        <p:spPr>
          <a:xfrm>
            <a:off x="6175936" y="2000255"/>
            <a:ext cx="2476500" cy="1143000"/>
          </a:xfrm>
          <a:prstGeom prst="rect">
            <a:avLst/>
          </a:prstGeom>
          <a:noFill/>
          <a:ln>
            <a:noFill/>
          </a:ln>
        </p:spPr>
      </p:pic>
      <p:pic>
        <p:nvPicPr>
          <p:cNvPr id="711" name="Google Shape;711;p39"/>
          <p:cNvPicPr preferRelativeResize="0"/>
          <p:nvPr/>
        </p:nvPicPr>
        <p:blipFill>
          <a:blip r:embed="rId4">
            <a:alphaModFix/>
          </a:blip>
          <a:stretch>
            <a:fillRect/>
          </a:stretch>
        </p:blipFill>
        <p:spPr>
          <a:xfrm>
            <a:off x="467150" y="983763"/>
            <a:ext cx="5372100" cy="3019425"/>
          </a:xfrm>
          <a:prstGeom prst="rect">
            <a:avLst/>
          </a:prstGeom>
          <a:noFill/>
          <a:ln>
            <a:noFill/>
          </a:ln>
        </p:spPr>
      </p:pic>
      <p:pic>
        <p:nvPicPr>
          <p:cNvPr id="712" name="Google Shape;712;p39"/>
          <p:cNvPicPr preferRelativeResize="0"/>
          <p:nvPr/>
        </p:nvPicPr>
        <p:blipFill>
          <a:blip r:embed="rId5">
            <a:alphaModFix/>
          </a:blip>
          <a:stretch>
            <a:fillRect/>
          </a:stretch>
        </p:blipFill>
        <p:spPr>
          <a:xfrm>
            <a:off x="6175925" y="3406413"/>
            <a:ext cx="1590675" cy="45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40"/>
          <p:cNvSpPr txBox="1"/>
          <p:nvPr>
            <p:ph type="title"/>
          </p:nvPr>
        </p:nvSpPr>
        <p:spPr>
          <a:xfrm>
            <a:off x="1073700"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Second</a:t>
            </a:r>
            <a:r>
              <a:rPr lang="en"/>
              <a:t> model’s results</a:t>
            </a:r>
            <a:endParaRPr/>
          </a:p>
        </p:txBody>
      </p:sp>
      <p:sp>
        <p:nvSpPr>
          <p:cNvPr id="718" name="Google Shape;718;p4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9" name="Google Shape;719;p40"/>
          <p:cNvPicPr preferRelativeResize="0"/>
          <p:nvPr/>
        </p:nvPicPr>
        <p:blipFill>
          <a:blip r:embed="rId3">
            <a:alphaModFix/>
          </a:blip>
          <a:stretch>
            <a:fillRect/>
          </a:stretch>
        </p:blipFill>
        <p:spPr>
          <a:xfrm>
            <a:off x="152400" y="800925"/>
            <a:ext cx="8839200" cy="464480"/>
          </a:xfrm>
          <a:prstGeom prst="rect">
            <a:avLst/>
          </a:prstGeom>
          <a:noFill/>
          <a:ln>
            <a:noFill/>
          </a:ln>
        </p:spPr>
      </p:pic>
      <p:pic>
        <p:nvPicPr>
          <p:cNvPr id="720" name="Google Shape;720;p40"/>
          <p:cNvPicPr preferRelativeResize="0"/>
          <p:nvPr/>
        </p:nvPicPr>
        <p:blipFill>
          <a:blip r:embed="rId4">
            <a:alphaModFix/>
          </a:blip>
          <a:stretch>
            <a:fillRect/>
          </a:stretch>
        </p:blipFill>
        <p:spPr>
          <a:xfrm>
            <a:off x="3162099" y="1564125"/>
            <a:ext cx="2819825" cy="235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1"/>
          <p:cNvSpPr txBox="1"/>
          <p:nvPr>
            <p:ph type="title"/>
          </p:nvPr>
        </p:nvSpPr>
        <p:spPr>
          <a:xfrm>
            <a:off x="1073700"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Third model’s results</a:t>
            </a:r>
            <a:endParaRPr/>
          </a:p>
        </p:txBody>
      </p:sp>
      <p:sp>
        <p:nvSpPr>
          <p:cNvPr id="726" name="Google Shape;726;p4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7" name="Google Shape;727;p41"/>
          <p:cNvPicPr preferRelativeResize="0"/>
          <p:nvPr/>
        </p:nvPicPr>
        <p:blipFill>
          <a:blip r:embed="rId3">
            <a:alphaModFix/>
          </a:blip>
          <a:stretch>
            <a:fillRect/>
          </a:stretch>
        </p:blipFill>
        <p:spPr>
          <a:xfrm>
            <a:off x="333050" y="1409925"/>
            <a:ext cx="5230475" cy="2323627"/>
          </a:xfrm>
          <a:prstGeom prst="rect">
            <a:avLst/>
          </a:prstGeom>
          <a:noFill/>
          <a:ln>
            <a:noFill/>
          </a:ln>
        </p:spPr>
      </p:pic>
      <p:pic>
        <p:nvPicPr>
          <p:cNvPr id="728" name="Google Shape;728;p41"/>
          <p:cNvPicPr preferRelativeResize="0"/>
          <p:nvPr/>
        </p:nvPicPr>
        <p:blipFill>
          <a:blip r:embed="rId4">
            <a:alphaModFix/>
          </a:blip>
          <a:stretch>
            <a:fillRect/>
          </a:stretch>
        </p:blipFill>
        <p:spPr>
          <a:xfrm>
            <a:off x="6091750" y="1664789"/>
            <a:ext cx="2390775" cy="1143000"/>
          </a:xfrm>
          <a:prstGeom prst="rect">
            <a:avLst/>
          </a:prstGeom>
          <a:noFill/>
          <a:ln>
            <a:noFill/>
          </a:ln>
        </p:spPr>
      </p:pic>
      <p:pic>
        <p:nvPicPr>
          <p:cNvPr id="729" name="Google Shape;729;p41"/>
          <p:cNvPicPr preferRelativeResize="0"/>
          <p:nvPr/>
        </p:nvPicPr>
        <p:blipFill>
          <a:blip r:embed="rId5">
            <a:alphaModFix/>
          </a:blip>
          <a:stretch>
            <a:fillRect/>
          </a:stretch>
        </p:blipFill>
        <p:spPr>
          <a:xfrm>
            <a:off x="6091750" y="3114427"/>
            <a:ext cx="1571625" cy="40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15"/>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What is our project a</a:t>
            </a:r>
            <a:r>
              <a:rPr lang="en"/>
              <a:t>bout</a:t>
            </a:r>
            <a:r>
              <a:rPr lang="en"/>
              <a:t>?</a:t>
            </a:r>
            <a:endParaRPr/>
          </a:p>
        </p:txBody>
      </p:sp>
      <p:sp>
        <p:nvSpPr>
          <p:cNvPr id="503" name="Google Shape;503;p15"/>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1</a:t>
            </a:r>
            <a:endParaRPr sz="12000">
              <a:solidFill>
                <a:schemeClr val="accent2"/>
              </a:solidFill>
            </a:endParaRPr>
          </a:p>
        </p:txBody>
      </p:sp>
      <p:sp>
        <p:nvSpPr>
          <p:cNvPr id="504" name="Google Shape;504;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2"/>
          <p:cNvSpPr txBox="1"/>
          <p:nvPr>
            <p:ph type="title"/>
          </p:nvPr>
        </p:nvSpPr>
        <p:spPr>
          <a:xfrm>
            <a:off x="1073700"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Third </a:t>
            </a:r>
            <a:r>
              <a:rPr lang="en"/>
              <a:t>model’s results</a:t>
            </a:r>
            <a:endParaRPr/>
          </a:p>
        </p:txBody>
      </p:sp>
      <p:sp>
        <p:nvSpPr>
          <p:cNvPr id="735" name="Google Shape;735;p4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6" name="Google Shape;736;p42"/>
          <p:cNvPicPr preferRelativeResize="0"/>
          <p:nvPr/>
        </p:nvPicPr>
        <p:blipFill>
          <a:blip r:embed="rId3">
            <a:alphaModFix/>
          </a:blip>
          <a:stretch>
            <a:fillRect/>
          </a:stretch>
        </p:blipFill>
        <p:spPr>
          <a:xfrm>
            <a:off x="2880700" y="1505575"/>
            <a:ext cx="3743325" cy="2286000"/>
          </a:xfrm>
          <a:prstGeom prst="rect">
            <a:avLst/>
          </a:prstGeom>
          <a:noFill/>
          <a:ln>
            <a:noFill/>
          </a:ln>
        </p:spPr>
      </p:pic>
      <p:pic>
        <p:nvPicPr>
          <p:cNvPr id="737" name="Google Shape;737;p42"/>
          <p:cNvPicPr preferRelativeResize="0"/>
          <p:nvPr/>
        </p:nvPicPr>
        <p:blipFill>
          <a:blip r:embed="rId4">
            <a:alphaModFix/>
          </a:blip>
          <a:stretch>
            <a:fillRect/>
          </a:stretch>
        </p:blipFill>
        <p:spPr>
          <a:xfrm>
            <a:off x="152400" y="891400"/>
            <a:ext cx="8839201" cy="27827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3"/>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Second model’s evaluation</a:t>
            </a:r>
            <a:endParaRPr/>
          </a:p>
        </p:txBody>
      </p:sp>
      <p:sp>
        <p:nvSpPr>
          <p:cNvPr id="743" name="Google Shape;743;p4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44" name="Google Shape;744;p43"/>
          <p:cNvPicPr preferRelativeResize="0"/>
          <p:nvPr/>
        </p:nvPicPr>
        <p:blipFill>
          <a:blip r:embed="rId3">
            <a:alphaModFix/>
          </a:blip>
          <a:stretch>
            <a:fillRect/>
          </a:stretch>
        </p:blipFill>
        <p:spPr>
          <a:xfrm>
            <a:off x="4690038" y="1549175"/>
            <a:ext cx="3724275" cy="2647950"/>
          </a:xfrm>
          <a:prstGeom prst="rect">
            <a:avLst/>
          </a:prstGeom>
          <a:noFill/>
          <a:ln>
            <a:noFill/>
          </a:ln>
        </p:spPr>
      </p:pic>
      <p:pic>
        <p:nvPicPr>
          <p:cNvPr id="745" name="Google Shape;745;p43"/>
          <p:cNvPicPr preferRelativeResize="0"/>
          <p:nvPr/>
        </p:nvPicPr>
        <p:blipFill>
          <a:blip r:embed="rId4">
            <a:alphaModFix/>
          </a:blip>
          <a:stretch>
            <a:fillRect/>
          </a:stretch>
        </p:blipFill>
        <p:spPr>
          <a:xfrm>
            <a:off x="463825" y="1549175"/>
            <a:ext cx="3705225" cy="2647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1" name="Google Shape;751;p44"/>
          <p:cNvSpPr txBox="1"/>
          <p:nvPr>
            <p:ph type="title"/>
          </p:nvPr>
        </p:nvSpPr>
        <p:spPr>
          <a:xfrm>
            <a:off x="1120425" y="2484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final model (standardized coefficients)</a:t>
            </a:r>
            <a:endParaRPr/>
          </a:p>
        </p:txBody>
      </p:sp>
      <p:pic>
        <p:nvPicPr>
          <p:cNvPr id="752" name="Google Shape;752;p44"/>
          <p:cNvPicPr preferRelativeResize="0"/>
          <p:nvPr/>
        </p:nvPicPr>
        <p:blipFill>
          <a:blip r:embed="rId3">
            <a:alphaModFix/>
          </a:blip>
          <a:stretch>
            <a:fillRect/>
          </a:stretch>
        </p:blipFill>
        <p:spPr>
          <a:xfrm>
            <a:off x="2962175" y="1795925"/>
            <a:ext cx="3313102" cy="2509675"/>
          </a:xfrm>
          <a:prstGeom prst="rect">
            <a:avLst/>
          </a:prstGeom>
          <a:noFill/>
          <a:ln>
            <a:noFill/>
          </a:ln>
        </p:spPr>
      </p:pic>
      <p:pic>
        <p:nvPicPr>
          <p:cNvPr id="753" name="Google Shape;753;p44"/>
          <p:cNvPicPr preferRelativeResize="0"/>
          <p:nvPr/>
        </p:nvPicPr>
        <p:blipFill>
          <a:blip r:embed="rId4">
            <a:alphaModFix/>
          </a:blip>
          <a:stretch>
            <a:fillRect/>
          </a:stretch>
        </p:blipFill>
        <p:spPr>
          <a:xfrm>
            <a:off x="152400" y="1158750"/>
            <a:ext cx="8839200" cy="44268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CI’s for the final model</a:t>
            </a:r>
            <a:endParaRPr/>
          </a:p>
        </p:txBody>
      </p:sp>
      <p:sp>
        <p:nvSpPr>
          <p:cNvPr id="759" name="Google Shape;759;p45"/>
          <p:cNvSpPr txBox="1"/>
          <p:nvPr>
            <p:ph idx="1" type="body"/>
          </p:nvPr>
        </p:nvSpPr>
        <p:spPr>
          <a:xfrm>
            <a:off x="2876100" y="1522825"/>
            <a:ext cx="3339900" cy="2665800"/>
          </a:xfrm>
          <a:prstGeom prst="rect">
            <a:avLst/>
          </a:prstGeom>
        </p:spPr>
        <p:txBody>
          <a:bodyPr anchorCtr="0" anchor="t" bIns="91425" lIns="91425" spcFirstLastPara="1" rIns="91425" wrap="square" tIns="91425">
            <a:noAutofit/>
          </a:bodyPr>
          <a:lstStyle/>
          <a:p>
            <a:pPr indent="-342900" lvl="0" marL="457200" rtl="0" algn="l">
              <a:lnSpc>
                <a:spcPct val="135714"/>
              </a:lnSpc>
              <a:spcBef>
                <a:spcPts val="0"/>
              </a:spcBef>
              <a:spcAft>
                <a:spcPts val="0"/>
              </a:spcAft>
              <a:buSzPts val="1800"/>
              <a:buChar char="◉"/>
            </a:pPr>
            <a:r>
              <a:rPr lang="en"/>
              <a:t>95% confidence interval of (61.50, 63.56) for the mean of popularity </a:t>
            </a:r>
            <a:endParaRPr/>
          </a:p>
          <a:p>
            <a:pPr indent="-342900" lvl="0" marL="457200" rtl="0" algn="l">
              <a:lnSpc>
                <a:spcPct val="135714"/>
              </a:lnSpc>
              <a:spcBef>
                <a:spcPts val="0"/>
              </a:spcBef>
              <a:spcAft>
                <a:spcPts val="0"/>
              </a:spcAft>
              <a:buSzPts val="1800"/>
              <a:buChar char="◉"/>
            </a:pPr>
            <a:r>
              <a:rPr lang="en"/>
              <a:t>95% prediction interval of (40.22, 84.85) for a new observation Y</a:t>
            </a:r>
            <a:r>
              <a:rPr baseline="-25000" lang="en"/>
              <a:t>0</a:t>
            </a:r>
            <a:endParaRPr sz="1050">
              <a:solidFill>
                <a:srgbClr val="D4D4D4"/>
              </a:solidFill>
              <a:highlight>
                <a:srgbClr val="1E1E1E"/>
              </a:highlight>
              <a:latin typeface="Courier New"/>
              <a:ea typeface="Courier New"/>
              <a:cs typeface="Courier New"/>
              <a:sym typeface="Courier New"/>
            </a:endParaRPr>
          </a:p>
          <a:p>
            <a:pPr indent="0" lvl="0" marL="0" rtl="0" algn="l">
              <a:spcBef>
                <a:spcPts val="600"/>
              </a:spcBef>
              <a:spcAft>
                <a:spcPts val="0"/>
              </a:spcAft>
              <a:buNone/>
            </a:pPr>
            <a:r>
              <a:t/>
            </a:r>
            <a:endParaRPr/>
          </a:p>
        </p:txBody>
      </p:sp>
      <p:sp>
        <p:nvSpPr>
          <p:cNvPr id="760" name="Google Shape;760;p4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46"/>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Conclusion</a:t>
            </a:r>
            <a:endParaRPr/>
          </a:p>
        </p:txBody>
      </p:sp>
      <p:sp>
        <p:nvSpPr>
          <p:cNvPr id="766" name="Google Shape;766;p46"/>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5</a:t>
            </a:r>
            <a:endParaRPr sz="12000">
              <a:solidFill>
                <a:schemeClr val="accent2"/>
              </a:solidFill>
            </a:endParaRPr>
          </a:p>
        </p:txBody>
      </p:sp>
      <p:sp>
        <p:nvSpPr>
          <p:cNvPr id="767" name="Google Shape;767;p4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4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 sum up…</a:t>
            </a:r>
            <a:endParaRPr/>
          </a:p>
        </p:txBody>
      </p:sp>
      <p:sp>
        <p:nvSpPr>
          <p:cNvPr id="773" name="Google Shape;773;p47"/>
          <p:cNvSpPr txBox="1"/>
          <p:nvPr>
            <p:ph idx="1" type="body"/>
          </p:nvPr>
        </p:nvSpPr>
        <p:spPr>
          <a:xfrm>
            <a:off x="1131500" y="1552950"/>
            <a:ext cx="6912900" cy="266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our model, it is concluded that it was not possible to explain a song’s popularity by the analysis of its audio features.</a:t>
            </a:r>
            <a:endParaRPr/>
          </a:p>
          <a:p>
            <a:pPr indent="0" lvl="0" marL="0" rtl="0" algn="l">
              <a:spcBef>
                <a:spcPts val="600"/>
              </a:spcBef>
              <a:spcAft>
                <a:spcPts val="0"/>
              </a:spcAft>
              <a:buNone/>
            </a:pPr>
            <a:r>
              <a:rPr lang="en"/>
              <a:t>Reasons:</a:t>
            </a:r>
            <a:endParaRPr/>
          </a:p>
          <a:p>
            <a:pPr indent="-342900" lvl="0" marL="457200" rtl="0" algn="l">
              <a:lnSpc>
                <a:spcPct val="135714"/>
              </a:lnSpc>
              <a:spcBef>
                <a:spcPts val="0"/>
              </a:spcBef>
              <a:spcAft>
                <a:spcPts val="0"/>
              </a:spcAft>
              <a:buSzPts val="1800"/>
              <a:buChar char="◉"/>
            </a:pPr>
            <a:r>
              <a:rPr lang="en"/>
              <a:t>the metric used to describe a song’s Popularity</a:t>
            </a:r>
            <a:endParaRPr/>
          </a:p>
          <a:p>
            <a:pPr indent="-342900" lvl="0" marL="457200" rtl="0" algn="l">
              <a:lnSpc>
                <a:spcPct val="135714"/>
              </a:lnSpc>
              <a:spcBef>
                <a:spcPts val="0"/>
              </a:spcBef>
              <a:spcAft>
                <a:spcPts val="0"/>
              </a:spcAft>
              <a:buSzPts val="1800"/>
              <a:buChar char="◉"/>
            </a:pPr>
            <a:r>
              <a:rPr lang="en"/>
              <a:t>transformations for some independent variables </a:t>
            </a:r>
            <a:endParaRPr/>
          </a:p>
          <a:p>
            <a:pPr indent="-342900" lvl="0" marL="457200" rtl="0" algn="l">
              <a:lnSpc>
                <a:spcPct val="135714"/>
              </a:lnSpc>
              <a:spcBef>
                <a:spcPts val="0"/>
              </a:spcBef>
              <a:spcAft>
                <a:spcPts val="0"/>
              </a:spcAft>
              <a:buSzPts val="1800"/>
              <a:buChar char="◉"/>
            </a:pPr>
            <a:r>
              <a:rPr lang="en"/>
              <a:t>genre focused analysis would have been better</a:t>
            </a:r>
            <a:endParaRPr/>
          </a:p>
        </p:txBody>
      </p:sp>
      <p:sp>
        <p:nvSpPr>
          <p:cNvPr id="774" name="Google Shape;774;p4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4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Implications</a:t>
            </a:r>
            <a:endParaRPr/>
          </a:p>
        </p:txBody>
      </p:sp>
      <p:sp>
        <p:nvSpPr>
          <p:cNvPr id="780" name="Google Shape;780;p48"/>
          <p:cNvSpPr txBox="1"/>
          <p:nvPr>
            <p:ph idx="1" type="body"/>
          </p:nvPr>
        </p:nvSpPr>
        <p:spPr>
          <a:xfrm>
            <a:off x="1075850" y="1540175"/>
            <a:ext cx="6996600" cy="2380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800"/>
              <a:t>Further research:</a:t>
            </a:r>
            <a:endParaRPr sz="1800"/>
          </a:p>
          <a:p>
            <a:pPr indent="-342900" lvl="0" marL="457200" rtl="0" algn="l">
              <a:lnSpc>
                <a:spcPct val="135714"/>
              </a:lnSpc>
              <a:spcBef>
                <a:spcPts val="0"/>
              </a:spcBef>
              <a:spcAft>
                <a:spcPts val="0"/>
              </a:spcAft>
              <a:buSzPts val="1800"/>
              <a:buChar char="◉"/>
            </a:pPr>
            <a:r>
              <a:rPr lang="en" sz="1800"/>
              <a:t>other models other than OLS </a:t>
            </a:r>
            <a:endParaRPr sz="1800"/>
          </a:p>
          <a:p>
            <a:pPr indent="-342900" lvl="0" marL="457200" rtl="0" algn="l">
              <a:lnSpc>
                <a:spcPct val="135714"/>
              </a:lnSpc>
              <a:spcBef>
                <a:spcPts val="0"/>
              </a:spcBef>
              <a:spcAft>
                <a:spcPts val="0"/>
              </a:spcAft>
              <a:buSzPts val="1800"/>
              <a:buChar char="◉"/>
            </a:pPr>
            <a:r>
              <a:rPr lang="en" sz="1800"/>
              <a:t>prediction models such as Random Forests or SVM, song popularity for out-of-sample data.</a:t>
            </a:r>
            <a:endParaRPr sz="1800"/>
          </a:p>
          <a:p>
            <a:pPr indent="-342900" lvl="0" marL="457200" rtl="0" algn="l">
              <a:lnSpc>
                <a:spcPct val="135714"/>
              </a:lnSpc>
              <a:spcBef>
                <a:spcPts val="0"/>
              </a:spcBef>
              <a:spcAft>
                <a:spcPts val="0"/>
              </a:spcAft>
              <a:buSzPts val="1800"/>
              <a:buChar char="◉"/>
            </a:pPr>
            <a:r>
              <a:rPr lang="en" sz="1800"/>
              <a:t>very significant for music streaming platforms such as Spotify as well as the music Industry in general</a:t>
            </a:r>
            <a:endParaRPr/>
          </a:p>
        </p:txBody>
      </p:sp>
      <p:sp>
        <p:nvSpPr>
          <p:cNvPr id="781" name="Google Shape;781;p4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9"/>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References</a:t>
            </a:r>
            <a:endParaRPr/>
          </a:p>
        </p:txBody>
      </p:sp>
      <p:sp>
        <p:nvSpPr>
          <p:cNvPr id="787" name="Google Shape;787;p49"/>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6</a:t>
            </a:r>
            <a:endParaRPr sz="12000">
              <a:solidFill>
                <a:schemeClr val="accent2"/>
              </a:solidFill>
            </a:endParaRPr>
          </a:p>
        </p:txBody>
      </p:sp>
      <p:sp>
        <p:nvSpPr>
          <p:cNvPr id="788" name="Google Shape;788;p4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5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4" name="Google Shape;794;p50"/>
          <p:cNvSpPr txBox="1"/>
          <p:nvPr>
            <p:ph idx="1" type="body"/>
          </p:nvPr>
        </p:nvSpPr>
        <p:spPr>
          <a:xfrm>
            <a:off x="382800" y="126600"/>
            <a:ext cx="8378400" cy="48903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SzPts val="1000"/>
              <a:buChar char="◉"/>
            </a:pPr>
            <a:r>
              <a:rPr lang="en" sz="1000"/>
              <a:t>Nijkamp, Rutger.Prediction of Product Success: Explaining Song Popularity by Audio Features from Spotify Data, University of Twente, 10 July 2018, </a:t>
            </a:r>
            <a:r>
              <a:rPr lang="en" sz="1000">
                <a:uFill>
                  <a:noFill/>
                </a:uFill>
                <a:hlinkClick r:id="rId3"/>
              </a:rPr>
              <a:t>https://essay.utwente.nl/75422/1/NIJKAMP_BA_IBA.pdf</a:t>
            </a:r>
            <a:r>
              <a:rPr lang="en" sz="1000"/>
              <a:t>.Accessed 6 Sept. 2022.</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Çimen, Ahmet, and Enis Kayış. A Longitudinal Model for Song Popularity Prediction, Ozyegin University, 2021, https://www.scitepress.org/Papers/2021/106077/106077.pdf. Accessed 6 Sept. 2022.</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Suh, Brendan Joseph. International Music Preferences: An Analysis of the Determinants of Song Popularity on Spotify for the U.S., Norway, Taiwan, Ecuador, and Costa Rica, Claremont Colleges, 29 Apr. 2019, https://core.ac.uk/download/pdf/216833222.pdf. Accessed 6 Sept. 2022.</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“F Statistic / F Value: Simple Definition and Interpretation.” Statistics How To, 20 Nov. 2021, </a:t>
            </a:r>
            <a:r>
              <a:rPr lang="en" sz="1000" u="sng">
                <a:hlinkClick r:id="rId4"/>
              </a:rPr>
              <a:t>https://www.statisticshowto.com/probability-and-statistics/f-statistic-value-test/</a:t>
            </a:r>
            <a:r>
              <a:rPr lang="en" sz="1000"/>
              <a:t>. Accessed 6 Sept. 2022.</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Fogarty, Taylor, et al. “Predicting the Future of Music.” Towards Data Science, 24 May 2019, https://towardsdatascience.com/predicting-the-future-of-music-c2ca274aea9f. Accessed 6 Sept. 2022.</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Frost, Jim. “How to Interpret p-Values and Coefficients in Regression Analysis.” Statistics By Jim, Jim Frost, 22 July 2022, </a:t>
            </a:r>
            <a:r>
              <a:rPr lang="en" sz="1000" u="sng">
                <a:hlinkClick r:id="rId5"/>
              </a:rPr>
              <a:t>https://statisticsbyjim.com/regression/interpret-coefficients-p-values-regression/</a:t>
            </a:r>
            <a:r>
              <a:rPr lang="en" sz="1000"/>
              <a:t> Accessed 6 Sept. 2022.</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Pham, James, et al. Predicting Song Popularity, </a:t>
            </a:r>
            <a:r>
              <a:rPr lang="en" sz="1000" u="sng">
                <a:hlinkClick r:id="rId6"/>
              </a:rPr>
              <a:t>http://cs229.stanford.edu/proj2015/140_report.pdf</a:t>
            </a:r>
            <a:r>
              <a:rPr lang="en" sz="1000"/>
              <a:t> . Accessed 6 Sept. 2022.</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Watts, Cameron. “Extracting Song Data from the Spotify API Using Python.” Extracting Song Data from the Spotify API Using Python, Towards Data Science, 10 Feb. 2022, https://towardsdatascience.com/extracting-song-data-from-the-spotify-api-using-python-b1e79388d50. Accessed 6 Sept. 2022.</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Ni, Y., Santos-Rodriguez, R., Mcvicar, M., &amp; De Bie, T. (2015). Hit song science once again a science?, 1-2.</a:t>
            </a:r>
            <a:endParaRPr sz="1000"/>
          </a:p>
          <a:p>
            <a:pPr indent="0" lvl="0" marL="0" rtl="0" algn="l">
              <a:spcBef>
                <a:spcPts val="6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1"/>
          <p:cNvSpPr txBox="1"/>
          <p:nvPr>
            <p:ph idx="4294967295" type="ctrTitle"/>
          </p:nvPr>
        </p:nvSpPr>
        <p:spPr>
          <a:xfrm>
            <a:off x="1275150" y="1278550"/>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THANKS!</a:t>
            </a:r>
            <a:endParaRPr sz="10000"/>
          </a:p>
        </p:txBody>
      </p:sp>
      <p:sp>
        <p:nvSpPr>
          <p:cNvPr id="800" name="Google Shape;800;p51"/>
          <p:cNvSpPr txBox="1"/>
          <p:nvPr>
            <p:ph idx="4294967295" type="subTitle"/>
          </p:nvPr>
        </p:nvSpPr>
        <p:spPr>
          <a:xfrm>
            <a:off x="1275150" y="2325749"/>
            <a:ext cx="6593700" cy="1680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Any questions?</a:t>
            </a:r>
            <a:endParaRPr b="1" sz="3600"/>
          </a:p>
          <a:p>
            <a:pPr indent="0" lvl="0" marL="0" rtl="0" algn="ctr">
              <a:spcBef>
                <a:spcPts val="600"/>
              </a:spcBef>
              <a:spcAft>
                <a:spcPts val="0"/>
              </a:spcAft>
              <a:buNone/>
            </a:pPr>
            <a:r>
              <a:t/>
            </a:r>
            <a:endParaRPr b="1" sz="3600"/>
          </a:p>
        </p:txBody>
      </p:sp>
      <p:sp>
        <p:nvSpPr>
          <p:cNvPr id="801" name="Google Shape;801;p5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6"/>
          <p:cNvSpPr txBox="1"/>
          <p:nvPr>
            <p:ph idx="4294967295" type="ctrTitle"/>
          </p:nvPr>
        </p:nvSpPr>
        <p:spPr>
          <a:xfrm>
            <a:off x="685800" y="2726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solidFill>
                  <a:srgbClr val="FFFFFF"/>
                </a:solidFill>
              </a:rPr>
              <a:t>Popularity of songs and song metrics.</a:t>
            </a:r>
            <a:endParaRPr sz="6200">
              <a:solidFill>
                <a:srgbClr val="FFFFFF"/>
              </a:solidFill>
            </a:endParaRPr>
          </a:p>
        </p:txBody>
      </p:sp>
      <p:sp>
        <p:nvSpPr>
          <p:cNvPr id="510" name="Google Shape;510;p16"/>
          <p:cNvSpPr txBox="1"/>
          <p:nvPr>
            <p:ph idx="4294967295" type="subTitle"/>
          </p:nvPr>
        </p:nvSpPr>
        <p:spPr>
          <a:xfrm>
            <a:off x="562800" y="1139261"/>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accent2"/>
                </a:solidFill>
              </a:rPr>
              <a:t>Relationship between</a:t>
            </a:r>
            <a:endParaRPr b="1">
              <a:solidFill>
                <a:schemeClr val="accent2"/>
              </a:solidFill>
            </a:endParaRPr>
          </a:p>
        </p:txBody>
      </p:sp>
      <p:sp>
        <p:nvSpPr>
          <p:cNvPr id="511" name="Google Shape;511;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7"/>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 </a:t>
            </a:r>
            <a:r>
              <a:rPr lang="en" sz="1700"/>
              <a:t>“The underlying assumption behind HSS is that popular songs are similar with respect to a set of features that make them appealing to a majority of people. These features could then be exploited by learning machines in order to predict whether a song will rise to a high position in the chart” -  someone</a:t>
            </a:r>
            <a:endParaRPr sz="1700"/>
          </a:p>
          <a:p>
            <a:pPr indent="0" lvl="0" marL="0" rtl="0" algn="ctr">
              <a:spcBef>
                <a:spcPts val="600"/>
              </a:spcBef>
              <a:spcAft>
                <a:spcPts val="0"/>
              </a:spcAft>
              <a:buNone/>
            </a:pPr>
            <a:r>
              <a:t/>
            </a:r>
            <a:endParaRPr/>
          </a:p>
        </p:txBody>
      </p:sp>
      <p:sp>
        <p:nvSpPr>
          <p:cNvPr id="517" name="Google Shape;517;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we are interested and why is it important?</a:t>
            </a:r>
            <a:endParaRPr>
              <a:solidFill>
                <a:schemeClr val="accent2"/>
              </a:solidFill>
            </a:endParaRPr>
          </a:p>
        </p:txBody>
      </p:sp>
      <p:sp>
        <p:nvSpPr>
          <p:cNvPr id="523" name="Google Shape;523;p18"/>
          <p:cNvSpPr txBox="1"/>
          <p:nvPr>
            <p:ph idx="1" type="body"/>
          </p:nvPr>
        </p:nvSpPr>
        <p:spPr>
          <a:xfrm>
            <a:off x="1075850" y="1540175"/>
            <a:ext cx="6996600" cy="2775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Relevance: for musicians, music listeners as well as streaming platforms and industry</a:t>
            </a:r>
            <a:endParaRPr/>
          </a:p>
          <a:p>
            <a:pPr indent="-342900" lvl="1" marL="914400" rtl="0" algn="l">
              <a:spcBef>
                <a:spcPts val="0"/>
              </a:spcBef>
              <a:spcAft>
                <a:spcPts val="0"/>
              </a:spcAft>
              <a:buSzPts val="1800"/>
              <a:buChar char="◉"/>
            </a:pPr>
            <a:r>
              <a:rPr lang="en"/>
              <a:t>Did you ever wonder what characterizes top songs in the billboards?</a:t>
            </a:r>
            <a:endParaRPr/>
          </a:p>
          <a:p>
            <a:pPr indent="-342900" lvl="1" marL="914400" rtl="0" algn="l">
              <a:lnSpc>
                <a:spcPct val="115000"/>
              </a:lnSpc>
              <a:spcBef>
                <a:spcPts val="0"/>
              </a:spcBef>
              <a:spcAft>
                <a:spcPts val="0"/>
              </a:spcAft>
              <a:buSzPts val="1800"/>
              <a:buChar char="◉"/>
            </a:pPr>
            <a:r>
              <a:rPr lang="en"/>
              <a:t>Spotify pays record companies loyalties based on how many streams they produce.</a:t>
            </a:r>
            <a:endParaRPr/>
          </a:p>
          <a:p>
            <a:pPr indent="-342900" lvl="1" marL="914400" rtl="0" algn="l">
              <a:lnSpc>
                <a:spcPct val="115000"/>
              </a:lnSpc>
              <a:spcBef>
                <a:spcPts val="0"/>
              </a:spcBef>
              <a:spcAft>
                <a:spcPts val="0"/>
              </a:spcAft>
              <a:buSzPts val="1800"/>
              <a:buChar char="◉"/>
            </a:pPr>
            <a:r>
              <a:rPr lang="en"/>
              <a:t>Insights about musical tastes of the population from which the data is drawn.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24" name="Google Shape;524;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9"/>
          <p:cNvSpPr txBox="1"/>
          <p:nvPr>
            <p:ph idx="4294967295" type="ctrTitle"/>
          </p:nvPr>
        </p:nvSpPr>
        <p:spPr>
          <a:xfrm>
            <a:off x="685800" y="419142"/>
            <a:ext cx="77724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Why Spotify?</a:t>
            </a:r>
            <a:endParaRPr sz="4800">
              <a:solidFill>
                <a:schemeClr val="accent2"/>
              </a:solidFill>
            </a:endParaRPr>
          </a:p>
        </p:txBody>
      </p:sp>
      <p:sp>
        <p:nvSpPr>
          <p:cNvPr id="530" name="Google Shape;530;p19"/>
          <p:cNvSpPr txBox="1"/>
          <p:nvPr>
            <p:ph idx="4294967295" type="subTitle"/>
          </p:nvPr>
        </p:nvSpPr>
        <p:spPr>
          <a:xfrm>
            <a:off x="685800" y="1314052"/>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600"/>
              <a:t>The platform totally dominates the streaming market.</a:t>
            </a:r>
            <a:endParaRPr sz="2600"/>
          </a:p>
        </p:txBody>
      </p:sp>
      <p:sp>
        <p:nvSpPr>
          <p:cNvPr id="531" name="Google Shape;531;p19"/>
          <p:cNvSpPr txBox="1"/>
          <p:nvPr>
            <p:ph idx="4294967295" type="ctrTitle"/>
          </p:nvPr>
        </p:nvSpPr>
        <p:spPr>
          <a:xfrm>
            <a:off x="685800" y="2143038"/>
            <a:ext cx="77724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200 mil</a:t>
            </a:r>
            <a:r>
              <a:rPr lang="en" sz="4800"/>
              <a:t> </a:t>
            </a:r>
            <a:r>
              <a:rPr lang="en" sz="4800">
                <a:solidFill>
                  <a:schemeClr val="accent2"/>
                </a:solidFill>
              </a:rPr>
              <a:t>users</a:t>
            </a:r>
            <a:endParaRPr sz="4800">
              <a:solidFill>
                <a:schemeClr val="accent2"/>
              </a:solidFill>
            </a:endParaRPr>
          </a:p>
        </p:txBody>
      </p:sp>
      <p:sp>
        <p:nvSpPr>
          <p:cNvPr id="532" name="Google Shape;532;p19"/>
          <p:cNvSpPr txBox="1"/>
          <p:nvPr>
            <p:ph idx="4294967295" type="subTitle"/>
          </p:nvPr>
        </p:nvSpPr>
        <p:spPr>
          <a:xfrm>
            <a:off x="685800" y="3000452"/>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600"/>
              <a:t>That’s a lot of users following artists, browsing top charts and hunting for music.</a:t>
            </a:r>
            <a:endParaRPr sz="2600"/>
          </a:p>
        </p:txBody>
      </p:sp>
      <p:sp>
        <p:nvSpPr>
          <p:cNvPr id="533" name="Google Shape;533;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4" name="Google Shape;534;p19"/>
          <p:cNvPicPr preferRelativeResize="0"/>
          <p:nvPr/>
        </p:nvPicPr>
        <p:blipFill>
          <a:blip r:embed="rId3">
            <a:alphaModFix/>
          </a:blip>
          <a:stretch>
            <a:fillRect/>
          </a:stretch>
        </p:blipFill>
        <p:spPr>
          <a:xfrm>
            <a:off x="1867700" y="6303800"/>
            <a:ext cx="2980050" cy="89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20"/>
          <p:cNvSpPr txBox="1"/>
          <p:nvPr>
            <p:ph idx="4294967295" type="ctrTitle"/>
          </p:nvPr>
        </p:nvSpPr>
        <p:spPr>
          <a:xfrm>
            <a:off x="685800" y="2088067"/>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To what extent can a song’s popularity be explained by its audio features?</a:t>
            </a:r>
            <a:endParaRPr sz="3000"/>
          </a:p>
        </p:txBody>
      </p:sp>
      <p:sp>
        <p:nvSpPr>
          <p:cNvPr id="540" name="Google Shape;540;p20"/>
          <p:cNvSpPr txBox="1"/>
          <p:nvPr>
            <p:ph idx="4294967295" type="subTitle"/>
          </p:nvPr>
        </p:nvSpPr>
        <p:spPr>
          <a:xfrm>
            <a:off x="2169600" y="1303275"/>
            <a:ext cx="48048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Research Question:</a:t>
            </a:r>
            <a:endParaRPr/>
          </a:p>
        </p:txBody>
      </p:sp>
      <p:sp>
        <p:nvSpPr>
          <p:cNvPr id="541" name="Google Shape;541;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1"/>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Variables</a:t>
            </a:r>
            <a:endParaRPr/>
          </a:p>
        </p:txBody>
      </p:sp>
      <p:sp>
        <p:nvSpPr>
          <p:cNvPr id="547" name="Google Shape;547;p21"/>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2</a:t>
            </a:r>
            <a:endParaRPr sz="12000">
              <a:solidFill>
                <a:schemeClr val="accent2"/>
              </a:solidFill>
            </a:endParaRPr>
          </a:p>
        </p:txBody>
      </p:sp>
      <p:sp>
        <p:nvSpPr>
          <p:cNvPr id="548" name="Google Shape;548;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