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7" r:id="rId1"/>
  </p:sldMasterIdLst>
  <p:sldIdLst>
    <p:sldId id="256" r:id="rId2"/>
    <p:sldId id="257" r:id="rId3"/>
    <p:sldId id="269" r:id="rId4"/>
    <p:sldId id="258" r:id="rId5"/>
    <p:sldId id="259" r:id="rId6"/>
    <p:sldId id="260" r:id="rId7"/>
    <p:sldId id="262" r:id="rId8"/>
    <p:sldId id="263" r:id="rId9"/>
    <p:sldId id="264" r:id="rId10"/>
    <p:sldId id="265" r:id="rId11"/>
    <p:sldId id="266"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9494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153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8945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597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96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974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029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072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835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736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179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7113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728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411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012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11/10/2021</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36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904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11/10/2021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17128978"/>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600200"/>
            <a:ext cx="8458200" cy="782265"/>
          </a:xfrm>
          <a:prstGeom prst="rect">
            <a:avLst/>
          </a:prstGeom>
        </p:spPr>
        <p:txBody>
          <a:bodyPr vert="horz" wrap="square" lIns="0" tIns="12700" rIns="0" bIns="0" rtlCol="0">
            <a:spAutoFit/>
          </a:bodyPr>
          <a:lstStyle/>
          <a:p>
            <a:pPr marL="12700">
              <a:lnSpc>
                <a:spcPct val="100000"/>
              </a:lnSpc>
              <a:spcBef>
                <a:spcPts val="100"/>
              </a:spcBef>
            </a:pPr>
            <a:r>
              <a:rPr sz="5000" spc="-10" dirty="0"/>
              <a:t>Lending Club Case</a:t>
            </a:r>
            <a:r>
              <a:rPr sz="5000" spc="-80" dirty="0"/>
              <a:t> </a:t>
            </a:r>
            <a:r>
              <a:rPr sz="5000" spc="-5" dirty="0"/>
              <a:t>Study</a:t>
            </a:r>
            <a:endParaRPr sz="5000" dirty="0"/>
          </a:p>
        </p:txBody>
      </p:sp>
      <p:sp>
        <p:nvSpPr>
          <p:cNvPr id="3" name="object 3"/>
          <p:cNvSpPr txBox="1"/>
          <p:nvPr/>
        </p:nvSpPr>
        <p:spPr>
          <a:xfrm>
            <a:off x="838200" y="4267200"/>
            <a:ext cx="3961765" cy="1038746"/>
          </a:xfrm>
          <a:prstGeom prst="rect">
            <a:avLst/>
          </a:prstGeom>
        </p:spPr>
        <p:txBody>
          <a:bodyPr vert="horz" wrap="square" lIns="0" tIns="12700" rIns="0" bIns="0" rtlCol="0">
            <a:spAutoFit/>
          </a:bodyPr>
          <a:lstStyle/>
          <a:p>
            <a:pPr marL="12700">
              <a:lnSpc>
                <a:spcPts val="2630"/>
              </a:lnSpc>
              <a:spcBef>
                <a:spcPts val="100"/>
              </a:spcBef>
            </a:pPr>
            <a:r>
              <a:rPr sz="2200" b="1" spc="-5" dirty="0">
                <a:latin typeface="Times New Roman"/>
                <a:cs typeface="Times New Roman"/>
              </a:rPr>
              <a:t>Group</a:t>
            </a:r>
            <a:r>
              <a:rPr sz="2200" b="1" spc="-100" dirty="0">
                <a:latin typeface="Times New Roman"/>
                <a:cs typeface="Times New Roman"/>
              </a:rPr>
              <a:t> </a:t>
            </a:r>
            <a:r>
              <a:rPr sz="2200" b="1" spc="-5" dirty="0">
                <a:latin typeface="Times New Roman"/>
                <a:cs typeface="Times New Roman"/>
              </a:rPr>
              <a:t>Members:</a:t>
            </a:r>
            <a:endParaRPr sz="2200" b="1" dirty="0">
              <a:latin typeface="Times New Roman"/>
              <a:cs typeface="Times New Roman"/>
            </a:endParaRPr>
          </a:p>
          <a:p>
            <a:pPr marL="12700" marR="5080">
              <a:lnSpc>
                <a:spcPts val="2620"/>
              </a:lnSpc>
              <a:spcBef>
                <a:spcPts val="95"/>
              </a:spcBef>
            </a:pPr>
            <a:r>
              <a:rPr lang="en-IN" sz="2200" spc="-5" dirty="0">
                <a:latin typeface="Times New Roman"/>
                <a:cs typeface="Times New Roman"/>
              </a:rPr>
              <a:t>Gaurav Gupta</a:t>
            </a:r>
          </a:p>
          <a:p>
            <a:pPr marL="12700" marR="5080">
              <a:lnSpc>
                <a:spcPts val="2620"/>
              </a:lnSpc>
              <a:spcBef>
                <a:spcPts val="95"/>
              </a:spcBef>
            </a:pPr>
            <a:r>
              <a:rPr lang="en-IN" sz="2200" b="0" i="0" dirty="0" err="1">
                <a:solidFill>
                  <a:srgbClr val="FFFFFF"/>
                </a:solidFill>
                <a:effectLst/>
                <a:latin typeface="Lato" panose="020B0604020202020204" pitchFamily="34" charset="0"/>
              </a:rPr>
              <a:t>Shreyash</a:t>
            </a:r>
            <a:r>
              <a:rPr lang="en-IN" sz="2200" b="0" i="0" dirty="0">
                <a:solidFill>
                  <a:srgbClr val="FFFFFF"/>
                </a:solidFill>
                <a:effectLst/>
                <a:latin typeface="Lato" panose="020B0604020202020204" pitchFamily="34" charset="0"/>
              </a:rPr>
              <a:t> Kumar </a:t>
            </a:r>
            <a:r>
              <a:rPr lang="en-IN" sz="2200" b="0" i="0" dirty="0" err="1">
                <a:solidFill>
                  <a:srgbClr val="FFFFFF"/>
                </a:solidFill>
                <a:effectLst/>
                <a:latin typeface="Lato" panose="020B0604020202020204" pitchFamily="34" charset="0"/>
              </a:rPr>
              <a:t>Nangnurwar</a:t>
            </a:r>
            <a:endParaRPr sz="2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2472" y="391415"/>
            <a:ext cx="2067055"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4000" dirty="0">
              <a:latin typeface="Times New Roman"/>
              <a:cs typeface="Times New Roman"/>
            </a:endParaRPr>
          </a:p>
        </p:txBody>
      </p:sp>
      <p:sp>
        <p:nvSpPr>
          <p:cNvPr id="4" name="object 4"/>
          <p:cNvSpPr txBox="1"/>
          <p:nvPr/>
        </p:nvSpPr>
        <p:spPr>
          <a:xfrm>
            <a:off x="1132898" y="5858945"/>
            <a:ext cx="929703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Borrower’s </a:t>
            </a:r>
            <a:r>
              <a:rPr sz="2400" spc="-5" dirty="0">
                <a:latin typeface="Times New Roman"/>
                <a:cs typeface="Times New Roman"/>
              </a:rPr>
              <a:t>who took loans </a:t>
            </a:r>
            <a:r>
              <a:rPr sz="2400" dirty="0">
                <a:latin typeface="Times New Roman"/>
                <a:cs typeface="Times New Roman"/>
              </a:rPr>
              <a:t>for </a:t>
            </a:r>
            <a:r>
              <a:rPr sz="2400" spc="-5" dirty="0">
                <a:latin typeface="Times New Roman"/>
                <a:cs typeface="Times New Roman"/>
              </a:rPr>
              <a:t>small </a:t>
            </a:r>
            <a:r>
              <a:rPr sz="2400" dirty="0">
                <a:latin typeface="Times New Roman"/>
                <a:cs typeface="Times New Roman"/>
              </a:rPr>
              <a:t>business purpose have defaulted</a:t>
            </a:r>
            <a:r>
              <a:rPr sz="2400" spc="-60" dirty="0">
                <a:latin typeface="Times New Roman"/>
                <a:cs typeface="Times New Roman"/>
              </a:rPr>
              <a:t> </a:t>
            </a:r>
            <a:r>
              <a:rPr sz="2400" spc="-5" dirty="0">
                <a:latin typeface="Times New Roman"/>
                <a:cs typeface="Times New Roman"/>
              </a:rPr>
              <a:t>more.</a:t>
            </a:r>
            <a:endParaRPr sz="2400">
              <a:latin typeface="Times New Roman"/>
              <a:cs typeface="Times New Roman"/>
            </a:endParaRPr>
          </a:p>
        </p:txBody>
      </p:sp>
      <p:pic>
        <p:nvPicPr>
          <p:cNvPr id="6" name="Picture 5">
            <a:extLst>
              <a:ext uri="{FF2B5EF4-FFF2-40B4-BE49-F238E27FC236}">
                <a16:creationId xmlns:a16="http://schemas.microsoft.com/office/drawing/2014/main" id="{9BD2B8BD-670A-49F0-BEDF-63D6CA72C466}"/>
              </a:ext>
            </a:extLst>
          </p:cNvPr>
          <p:cNvPicPr>
            <a:picLocks noChangeAspect="1"/>
          </p:cNvPicPr>
          <p:nvPr/>
        </p:nvPicPr>
        <p:blipFill>
          <a:blip r:embed="rId2"/>
          <a:stretch>
            <a:fillRect/>
          </a:stretch>
        </p:blipFill>
        <p:spPr>
          <a:xfrm>
            <a:off x="2286000" y="1143000"/>
            <a:ext cx="7398130" cy="41150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286094"/>
            <a:ext cx="2067055"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4000" dirty="0">
              <a:latin typeface="Times New Roman"/>
              <a:cs typeface="Times New Roman"/>
            </a:endParaRPr>
          </a:p>
        </p:txBody>
      </p:sp>
      <p:sp>
        <p:nvSpPr>
          <p:cNvPr id="4" name="object 4"/>
          <p:cNvSpPr txBox="1"/>
          <p:nvPr/>
        </p:nvSpPr>
        <p:spPr>
          <a:xfrm>
            <a:off x="787316" y="5003729"/>
            <a:ext cx="10668000" cy="939800"/>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sz="2000" spc="-5" dirty="0">
                <a:latin typeface="Times New Roman"/>
                <a:cs typeface="Times New Roman"/>
              </a:rPr>
              <a:t>There is around </a:t>
            </a:r>
            <a:r>
              <a:rPr sz="2000" dirty="0">
                <a:latin typeface="Times New Roman"/>
                <a:cs typeface="Times New Roman"/>
              </a:rPr>
              <a:t>20% </a:t>
            </a:r>
            <a:r>
              <a:rPr sz="2000" spc="-5" dirty="0">
                <a:latin typeface="Times New Roman"/>
                <a:cs typeface="Times New Roman"/>
              </a:rPr>
              <a:t>chance </a:t>
            </a:r>
            <a:r>
              <a:rPr sz="2000" dirty="0">
                <a:latin typeface="Times New Roman"/>
                <a:cs typeface="Times New Roman"/>
              </a:rPr>
              <a:t>of </a:t>
            </a:r>
            <a:r>
              <a:rPr sz="2000" spc="-5" dirty="0">
                <a:latin typeface="Times New Roman"/>
                <a:cs typeface="Times New Roman"/>
              </a:rPr>
              <a:t>loan </a:t>
            </a:r>
            <a:r>
              <a:rPr sz="2000" dirty="0">
                <a:latin typeface="Times New Roman"/>
                <a:cs typeface="Times New Roman"/>
              </a:rPr>
              <a:t>default </a:t>
            </a:r>
            <a:r>
              <a:rPr sz="2000" spc="-5" dirty="0">
                <a:latin typeface="Times New Roman"/>
                <a:cs typeface="Times New Roman"/>
              </a:rPr>
              <a:t>in each </a:t>
            </a:r>
            <a:r>
              <a:rPr sz="2000" dirty="0">
                <a:latin typeface="Times New Roman"/>
                <a:cs typeface="Times New Roman"/>
              </a:rPr>
              <a:t>home ownership</a:t>
            </a:r>
            <a:r>
              <a:rPr sz="2000" spc="-15" dirty="0">
                <a:latin typeface="Times New Roman"/>
                <a:cs typeface="Times New Roman"/>
              </a:rPr>
              <a:t> </a:t>
            </a:r>
            <a:r>
              <a:rPr sz="2000" spc="-20" dirty="0">
                <a:latin typeface="Times New Roman"/>
                <a:cs typeface="Times New Roman"/>
              </a:rPr>
              <a:t>category.</a:t>
            </a:r>
            <a:endParaRPr sz="2000" dirty="0">
              <a:latin typeface="Times New Roman"/>
              <a:cs typeface="Times New Roman"/>
            </a:endParaRPr>
          </a:p>
          <a:p>
            <a:pPr marL="394335" marR="5080" indent="-382270">
              <a:lnSpc>
                <a:spcPct val="100000"/>
              </a:lnSpc>
              <a:buFont typeface="Arial"/>
              <a:buChar char="●"/>
              <a:tabLst>
                <a:tab pos="394335" algn="l"/>
                <a:tab pos="394970" algn="l"/>
              </a:tabLst>
            </a:pPr>
            <a:r>
              <a:rPr sz="2000" spc="-5" dirty="0">
                <a:latin typeface="Times New Roman"/>
                <a:cs typeface="Times New Roman"/>
              </a:rPr>
              <a:t>From the </a:t>
            </a:r>
            <a:r>
              <a:rPr sz="2000" dirty="0">
                <a:latin typeface="Times New Roman"/>
                <a:cs typeface="Times New Roman"/>
              </a:rPr>
              <a:t>2nd plot </a:t>
            </a:r>
            <a:r>
              <a:rPr sz="2000" spc="-5" dirty="0">
                <a:latin typeface="Times New Roman"/>
                <a:cs typeface="Times New Roman"/>
              </a:rPr>
              <a:t>we can see the </a:t>
            </a:r>
            <a:r>
              <a:rPr sz="2000" dirty="0">
                <a:latin typeface="Times New Roman"/>
                <a:cs typeface="Times New Roman"/>
              </a:rPr>
              <a:t>people </a:t>
            </a:r>
            <a:r>
              <a:rPr sz="2000" spc="-5" dirty="0">
                <a:latin typeface="Times New Roman"/>
                <a:cs typeface="Times New Roman"/>
              </a:rPr>
              <a:t>with </a:t>
            </a:r>
            <a:r>
              <a:rPr sz="2000" dirty="0">
                <a:latin typeface="Times New Roman"/>
                <a:cs typeface="Times New Roman"/>
              </a:rPr>
              <a:t>higher </a:t>
            </a:r>
            <a:r>
              <a:rPr sz="2000" spc="-5" dirty="0">
                <a:latin typeface="Times New Roman"/>
                <a:cs typeface="Times New Roman"/>
              </a:rPr>
              <a:t>loan amounts in </a:t>
            </a:r>
            <a:r>
              <a:rPr sz="2000" dirty="0">
                <a:latin typeface="Times New Roman"/>
                <a:cs typeface="Times New Roman"/>
              </a:rPr>
              <a:t>mortgage</a:t>
            </a:r>
            <a:r>
              <a:rPr sz="2000" b="1" dirty="0">
                <a:latin typeface="Times New Roman"/>
                <a:cs typeface="Times New Roman"/>
              </a:rPr>
              <a:t> </a:t>
            </a:r>
            <a:r>
              <a:rPr sz="2000" dirty="0">
                <a:latin typeface="Times New Roman"/>
                <a:cs typeface="Times New Roman"/>
              </a:rPr>
              <a:t>home ownership has  high default rate </a:t>
            </a:r>
            <a:r>
              <a:rPr sz="2000" spc="-5" dirty="0">
                <a:latin typeface="Times New Roman"/>
                <a:cs typeface="Times New Roman"/>
              </a:rPr>
              <a:t>than</a:t>
            </a:r>
            <a:r>
              <a:rPr sz="2000" spc="-10" dirty="0">
                <a:latin typeface="Times New Roman"/>
                <a:cs typeface="Times New Roman"/>
              </a:rPr>
              <a:t> </a:t>
            </a:r>
            <a:r>
              <a:rPr sz="2000" dirty="0">
                <a:latin typeface="Times New Roman"/>
                <a:cs typeface="Times New Roman"/>
              </a:rPr>
              <a:t>others.</a:t>
            </a:r>
          </a:p>
        </p:txBody>
      </p:sp>
      <p:pic>
        <p:nvPicPr>
          <p:cNvPr id="6" name="Picture 5">
            <a:extLst>
              <a:ext uri="{FF2B5EF4-FFF2-40B4-BE49-F238E27FC236}">
                <a16:creationId xmlns:a16="http://schemas.microsoft.com/office/drawing/2014/main" id="{8A992EFC-56DF-4802-8E8A-B9E699360331}"/>
              </a:ext>
            </a:extLst>
          </p:cNvPr>
          <p:cNvPicPr>
            <a:picLocks noChangeAspect="1"/>
          </p:cNvPicPr>
          <p:nvPr/>
        </p:nvPicPr>
        <p:blipFill>
          <a:blip r:embed="rId2"/>
          <a:stretch>
            <a:fillRect/>
          </a:stretch>
        </p:blipFill>
        <p:spPr>
          <a:xfrm>
            <a:off x="6149025" y="1364673"/>
            <a:ext cx="4953000" cy="3085900"/>
          </a:xfrm>
          <a:prstGeom prst="rect">
            <a:avLst/>
          </a:prstGeom>
        </p:spPr>
      </p:pic>
      <p:pic>
        <p:nvPicPr>
          <p:cNvPr id="10" name="Picture 9">
            <a:extLst>
              <a:ext uri="{FF2B5EF4-FFF2-40B4-BE49-F238E27FC236}">
                <a16:creationId xmlns:a16="http://schemas.microsoft.com/office/drawing/2014/main" id="{F7E4A50F-94E0-49FB-BD37-0129CE121A43}"/>
              </a:ext>
            </a:extLst>
          </p:cNvPr>
          <p:cNvPicPr>
            <a:picLocks noChangeAspect="1"/>
          </p:cNvPicPr>
          <p:nvPr/>
        </p:nvPicPr>
        <p:blipFill>
          <a:blip r:embed="rId3"/>
          <a:stretch>
            <a:fillRect/>
          </a:stretch>
        </p:blipFill>
        <p:spPr>
          <a:xfrm>
            <a:off x="787316" y="1367098"/>
            <a:ext cx="4876800" cy="30874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09600"/>
            <a:ext cx="2743200"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Conclusions</a:t>
            </a:r>
            <a:endParaRPr sz="4000" dirty="0">
              <a:latin typeface="Times New Roman"/>
              <a:cs typeface="Times New Roman"/>
            </a:endParaRPr>
          </a:p>
        </p:txBody>
      </p:sp>
      <p:sp>
        <p:nvSpPr>
          <p:cNvPr id="3" name="object 3"/>
          <p:cNvSpPr txBox="1">
            <a:spLocks noGrp="1"/>
          </p:cNvSpPr>
          <p:nvPr>
            <p:ph idx="1"/>
          </p:nvPr>
        </p:nvSpPr>
        <p:spPr>
          <a:xfrm>
            <a:off x="1066800" y="1447800"/>
            <a:ext cx="8946541" cy="4542205"/>
          </a:xfrm>
          <a:prstGeom prst="rect">
            <a:avLst/>
          </a:prstGeom>
        </p:spPr>
        <p:txBody>
          <a:bodyPr vert="horz" wrap="square" lIns="0" tIns="8890" rIns="0" bIns="0" rtlCol="0">
            <a:spAutoFit/>
          </a:bodyPr>
          <a:lstStyle/>
          <a:p>
            <a:pPr marL="402590" marR="271780" indent="-374650">
              <a:lnSpc>
                <a:spcPct val="101200"/>
              </a:lnSpc>
              <a:spcBef>
                <a:spcPts val="70"/>
              </a:spcBef>
              <a:buSzPct val="90476"/>
              <a:buFont typeface="Arial"/>
              <a:buChar char="●"/>
              <a:tabLst>
                <a:tab pos="402590" algn="l"/>
                <a:tab pos="403225" algn="l"/>
                <a:tab pos="8265159" algn="l"/>
              </a:tabLst>
            </a:pPr>
            <a:r>
              <a:rPr spc="-5" dirty="0"/>
              <a:t>Lending club should </a:t>
            </a:r>
            <a:r>
              <a:rPr dirty="0"/>
              <a:t>reduce </a:t>
            </a:r>
            <a:r>
              <a:rPr spc="-5" dirty="0"/>
              <a:t>the </a:t>
            </a:r>
            <a:r>
              <a:rPr dirty="0"/>
              <a:t>high </a:t>
            </a:r>
            <a:r>
              <a:rPr spc="-5" dirty="0"/>
              <a:t>interest loans </a:t>
            </a:r>
            <a:r>
              <a:rPr dirty="0"/>
              <a:t>for 60</a:t>
            </a:r>
            <a:r>
              <a:rPr spc="30" dirty="0"/>
              <a:t> </a:t>
            </a:r>
            <a:r>
              <a:rPr spc="-5" dirty="0"/>
              <a:t>months tenure,</a:t>
            </a:r>
            <a:r>
              <a:rPr lang="en-IN" spc="-5" dirty="0"/>
              <a:t> </a:t>
            </a:r>
            <a:r>
              <a:rPr spc="-5" dirty="0"/>
              <a:t>they are </a:t>
            </a:r>
            <a:r>
              <a:rPr dirty="0"/>
              <a:t>prone </a:t>
            </a:r>
            <a:r>
              <a:rPr spc="-5" dirty="0"/>
              <a:t>to</a:t>
            </a:r>
            <a:r>
              <a:rPr spc="-90" dirty="0"/>
              <a:t> </a:t>
            </a:r>
            <a:r>
              <a:rPr spc="-5" dirty="0"/>
              <a:t>loan  </a:t>
            </a:r>
            <a:r>
              <a:rPr dirty="0"/>
              <a:t>default.</a:t>
            </a:r>
          </a:p>
          <a:p>
            <a:pPr marL="402590" marR="201930" indent="-389890">
              <a:lnSpc>
                <a:spcPct val="101200"/>
              </a:lnSpc>
              <a:buFont typeface="Arial"/>
              <a:buChar char="●"/>
              <a:tabLst>
                <a:tab pos="402590" algn="l"/>
                <a:tab pos="403225" algn="l"/>
              </a:tabLst>
            </a:pPr>
            <a:r>
              <a:rPr spc="-5" dirty="0"/>
              <a:t>Grades are </a:t>
            </a:r>
            <a:r>
              <a:rPr dirty="0"/>
              <a:t>good </a:t>
            </a:r>
            <a:r>
              <a:rPr spc="-5" dirty="0"/>
              <a:t>metric </a:t>
            </a:r>
            <a:r>
              <a:rPr dirty="0"/>
              <a:t>for detecting defaulters. </a:t>
            </a:r>
            <a:r>
              <a:rPr spc="-5" dirty="0"/>
              <a:t>Lending club should examine more information  </a:t>
            </a:r>
            <a:r>
              <a:rPr dirty="0"/>
              <a:t>from borrowers before </a:t>
            </a:r>
            <a:r>
              <a:rPr spc="-5" dirty="0"/>
              <a:t>issuing loans to Low </a:t>
            </a:r>
            <a:r>
              <a:rPr dirty="0"/>
              <a:t>grade (G </a:t>
            </a:r>
            <a:r>
              <a:rPr spc="-5" dirty="0"/>
              <a:t>to</a:t>
            </a:r>
            <a:r>
              <a:rPr spc="-135" dirty="0"/>
              <a:t> </a:t>
            </a:r>
            <a:r>
              <a:rPr spc="-5" dirty="0"/>
              <a:t>A).</a:t>
            </a:r>
          </a:p>
          <a:p>
            <a:pPr marL="402590" marR="196215" indent="-389890">
              <a:lnSpc>
                <a:spcPct val="101200"/>
              </a:lnSpc>
              <a:buFont typeface="Arial"/>
              <a:buChar char="●"/>
              <a:tabLst>
                <a:tab pos="402590" algn="l"/>
                <a:tab pos="403225" algn="l"/>
              </a:tabLst>
            </a:pPr>
            <a:r>
              <a:rPr spc="-5" dirty="0"/>
              <a:t>Lending Club should control their </a:t>
            </a:r>
            <a:r>
              <a:rPr dirty="0"/>
              <a:t>number of </a:t>
            </a:r>
            <a:r>
              <a:rPr spc="-5" dirty="0"/>
              <a:t>loan issues to </a:t>
            </a:r>
            <a:r>
              <a:rPr dirty="0"/>
              <a:t>borrowers </a:t>
            </a:r>
            <a:r>
              <a:rPr spc="-5" dirty="0"/>
              <a:t>who are </a:t>
            </a:r>
            <a:r>
              <a:rPr dirty="0"/>
              <a:t>from </a:t>
            </a:r>
            <a:r>
              <a:rPr spc="-5" dirty="0"/>
              <a:t>CA, FL</a:t>
            </a:r>
            <a:r>
              <a:rPr spc="-120" dirty="0"/>
              <a:t> </a:t>
            </a:r>
            <a:r>
              <a:rPr spc="-5" dirty="0"/>
              <a:t>and  NY to make</a:t>
            </a:r>
            <a:r>
              <a:rPr spc="-85" dirty="0"/>
              <a:t> </a:t>
            </a:r>
            <a:r>
              <a:rPr dirty="0"/>
              <a:t>profits.</a:t>
            </a:r>
          </a:p>
          <a:p>
            <a:pPr marL="402590" marR="445134" indent="-389890">
              <a:lnSpc>
                <a:spcPct val="101200"/>
              </a:lnSpc>
              <a:buFont typeface="Arial"/>
              <a:buChar char="●"/>
              <a:tabLst>
                <a:tab pos="402590" algn="l"/>
                <a:tab pos="403225" algn="l"/>
              </a:tabLst>
            </a:pPr>
            <a:r>
              <a:rPr spc="-5" dirty="0"/>
              <a:t>Small </a:t>
            </a:r>
            <a:r>
              <a:rPr dirty="0"/>
              <a:t>business </a:t>
            </a:r>
            <a:r>
              <a:rPr spc="-5" dirty="0"/>
              <a:t>loans are </a:t>
            </a:r>
            <a:r>
              <a:rPr dirty="0"/>
              <a:t>defaulted </a:t>
            </a:r>
            <a:r>
              <a:rPr spc="-5" dirty="0"/>
              <a:t>more. Lending club should stop/reduce issuing the loans to  them.</a:t>
            </a:r>
          </a:p>
          <a:p>
            <a:pPr marL="402590" marR="5080" indent="-389890">
              <a:lnSpc>
                <a:spcPct val="101200"/>
              </a:lnSpc>
              <a:buFont typeface="Arial"/>
              <a:buChar char="●"/>
              <a:tabLst>
                <a:tab pos="402590" algn="l"/>
                <a:tab pos="403225" algn="l"/>
                <a:tab pos="2197735" algn="l"/>
                <a:tab pos="3334385" algn="l"/>
              </a:tabLst>
            </a:pPr>
            <a:r>
              <a:rPr spc="-5" dirty="0"/>
              <a:t>Borrowers with	mortgage</a:t>
            </a:r>
            <a:r>
              <a:rPr lang="en-IN" spc="-5" dirty="0"/>
              <a:t> </a:t>
            </a:r>
            <a:r>
              <a:rPr dirty="0"/>
              <a:t>home ownership </a:t>
            </a:r>
            <a:r>
              <a:rPr spc="-5" dirty="0"/>
              <a:t>are taking </a:t>
            </a:r>
            <a:r>
              <a:rPr dirty="0"/>
              <a:t>higher </a:t>
            </a:r>
            <a:r>
              <a:rPr spc="-5" dirty="0"/>
              <a:t>loans and </a:t>
            </a:r>
            <a:r>
              <a:rPr dirty="0"/>
              <a:t>defaulting </a:t>
            </a:r>
            <a:r>
              <a:rPr spc="-5" dirty="0"/>
              <a:t>the approved  loans. Lending club should stop </a:t>
            </a:r>
            <a:r>
              <a:rPr dirty="0"/>
              <a:t>giving </a:t>
            </a:r>
            <a:r>
              <a:rPr spc="-5" dirty="0"/>
              <a:t>loans to this category when loan amount </a:t>
            </a:r>
            <a:r>
              <a:rPr dirty="0"/>
              <a:t>requested </a:t>
            </a:r>
            <a:r>
              <a:rPr spc="-5" dirty="0"/>
              <a:t>is more  than</a:t>
            </a:r>
            <a:r>
              <a:rPr spc="-10" dirty="0"/>
              <a:t> </a:t>
            </a:r>
            <a:r>
              <a:rPr dirty="0"/>
              <a:t>12000.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533400"/>
            <a:ext cx="2057400"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Abstract</a:t>
            </a:r>
            <a:endParaRPr sz="4000" dirty="0">
              <a:latin typeface="Times New Roman"/>
              <a:cs typeface="Times New Roman"/>
            </a:endParaRPr>
          </a:p>
        </p:txBody>
      </p:sp>
      <p:sp>
        <p:nvSpPr>
          <p:cNvPr id="3" name="object 3"/>
          <p:cNvSpPr txBox="1"/>
          <p:nvPr/>
        </p:nvSpPr>
        <p:spPr>
          <a:xfrm>
            <a:off x="572826" y="1628396"/>
            <a:ext cx="10857865" cy="2577629"/>
          </a:xfrm>
          <a:prstGeom prst="rect">
            <a:avLst/>
          </a:prstGeom>
        </p:spPr>
        <p:txBody>
          <a:bodyPr vert="horz" wrap="square" lIns="0" tIns="12700" rIns="0" bIns="0" rtlCol="0">
            <a:spAutoFit/>
          </a:bodyPr>
          <a:lstStyle/>
          <a:p>
            <a:pPr marL="459105" indent="-447040">
              <a:lnSpc>
                <a:spcPct val="100000"/>
              </a:lnSpc>
              <a:spcBef>
                <a:spcPts val="100"/>
              </a:spcBef>
              <a:buSzPct val="116666"/>
              <a:buFont typeface="Arial"/>
              <a:buChar char="●"/>
              <a:tabLst>
                <a:tab pos="459105" algn="l"/>
                <a:tab pos="459740" algn="l"/>
              </a:tabLst>
            </a:pPr>
            <a:r>
              <a:rPr sz="2400" spc="-5" dirty="0">
                <a:latin typeface="Times New Roman"/>
                <a:cs typeface="Times New Roman"/>
              </a:rPr>
              <a:t>Lending club is the </a:t>
            </a:r>
            <a:r>
              <a:rPr sz="2400" spc="-10" dirty="0">
                <a:latin typeface="Times New Roman"/>
                <a:cs typeface="Times New Roman"/>
              </a:rPr>
              <a:t>largest </a:t>
            </a:r>
            <a:r>
              <a:rPr sz="2400" dirty="0">
                <a:latin typeface="Times New Roman"/>
                <a:cs typeface="Times New Roman"/>
              </a:rPr>
              <a:t>online </a:t>
            </a:r>
            <a:r>
              <a:rPr sz="2400" spc="-5" dirty="0">
                <a:latin typeface="Times New Roman"/>
                <a:cs typeface="Times New Roman"/>
              </a:rPr>
              <a:t>loan marketplace, </a:t>
            </a:r>
            <a:r>
              <a:rPr sz="2400" dirty="0">
                <a:latin typeface="Times New Roman"/>
                <a:cs typeface="Times New Roman"/>
              </a:rPr>
              <a:t>facilitating personal</a:t>
            </a:r>
            <a:r>
              <a:rPr sz="2400" spc="-20" dirty="0">
                <a:latin typeface="Times New Roman"/>
                <a:cs typeface="Times New Roman"/>
              </a:rPr>
              <a:t> </a:t>
            </a:r>
            <a:r>
              <a:rPr sz="2400" spc="-5" dirty="0">
                <a:latin typeface="Times New Roman"/>
                <a:cs typeface="Times New Roman"/>
              </a:rPr>
              <a:t>loans,</a:t>
            </a:r>
            <a:endParaRPr sz="2400" dirty="0">
              <a:latin typeface="Times New Roman"/>
              <a:cs typeface="Times New Roman"/>
            </a:endParaRPr>
          </a:p>
          <a:p>
            <a:pPr marL="459105">
              <a:lnSpc>
                <a:spcPct val="100000"/>
              </a:lnSpc>
              <a:spcBef>
                <a:spcPts val="1760"/>
              </a:spcBef>
            </a:pPr>
            <a:r>
              <a:rPr sz="2400" dirty="0">
                <a:latin typeface="Times New Roman"/>
                <a:cs typeface="Times New Roman"/>
              </a:rPr>
              <a:t>business </a:t>
            </a:r>
            <a:r>
              <a:rPr sz="2400" spc="-5" dirty="0">
                <a:latin typeface="Times New Roman"/>
                <a:cs typeface="Times New Roman"/>
              </a:rPr>
              <a:t>loans, and </a:t>
            </a:r>
            <a:r>
              <a:rPr sz="2400" dirty="0">
                <a:latin typeface="Times New Roman"/>
                <a:cs typeface="Times New Roman"/>
              </a:rPr>
              <a:t>financing of </a:t>
            </a:r>
            <a:r>
              <a:rPr sz="2400" spc="-5" dirty="0">
                <a:latin typeface="Times New Roman"/>
                <a:cs typeface="Times New Roman"/>
              </a:rPr>
              <a:t>medical</a:t>
            </a:r>
            <a:r>
              <a:rPr sz="2400" spc="-15" dirty="0">
                <a:latin typeface="Times New Roman"/>
                <a:cs typeface="Times New Roman"/>
              </a:rPr>
              <a:t> </a:t>
            </a:r>
            <a:r>
              <a:rPr sz="2400" dirty="0">
                <a:latin typeface="Times New Roman"/>
                <a:cs typeface="Times New Roman"/>
              </a:rPr>
              <a:t>procedures.</a:t>
            </a:r>
          </a:p>
          <a:p>
            <a:pPr marL="459105" indent="-447040">
              <a:lnSpc>
                <a:spcPct val="100000"/>
              </a:lnSpc>
              <a:spcBef>
                <a:spcPts val="1855"/>
              </a:spcBef>
              <a:buSzPct val="116666"/>
              <a:buFont typeface="Arial"/>
              <a:buChar char="●"/>
              <a:tabLst>
                <a:tab pos="459105" algn="l"/>
                <a:tab pos="459740" algn="l"/>
              </a:tabLst>
            </a:pPr>
            <a:r>
              <a:rPr sz="2400" spc="-5" dirty="0">
                <a:latin typeface="Times New Roman"/>
                <a:cs typeface="Times New Roman"/>
              </a:rPr>
              <a:t>Borrowers can easily access lower interest </a:t>
            </a:r>
            <a:r>
              <a:rPr sz="2400" dirty="0">
                <a:latin typeface="Times New Roman"/>
                <a:cs typeface="Times New Roman"/>
              </a:rPr>
              <a:t>rate </a:t>
            </a:r>
            <a:r>
              <a:rPr sz="2400" spc="-5" dirty="0">
                <a:latin typeface="Times New Roman"/>
                <a:cs typeface="Times New Roman"/>
              </a:rPr>
              <a:t>loans through </a:t>
            </a:r>
            <a:r>
              <a:rPr sz="2400" dirty="0">
                <a:latin typeface="Times New Roman"/>
                <a:cs typeface="Times New Roman"/>
              </a:rPr>
              <a:t>a fast online</a:t>
            </a:r>
            <a:r>
              <a:rPr sz="2400" spc="-55" dirty="0">
                <a:latin typeface="Times New Roman"/>
                <a:cs typeface="Times New Roman"/>
              </a:rPr>
              <a:t> </a:t>
            </a:r>
            <a:r>
              <a:rPr sz="2400" spc="-5" dirty="0">
                <a:latin typeface="Times New Roman"/>
                <a:cs typeface="Times New Roman"/>
              </a:rPr>
              <a:t>interface.</a:t>
            </a:r>
            <a:endParaRPr lang="en-IN" sz="2400" spc="-5" dirty="0">
              <a:latin typeface="Times New Roman"/>
              <a:cs typeface="Times New Roman"/>
            </a:endParaRPr>
          </a:p>
          <a:p>
            <a:pPr marL="459105" indent="-447040">
              <a:spcBef>
                <a:spcPts val="1855"/>
              </a:spcBef>
              <a:buSzPct val="116666"/>
              <a:buFont typeface="Arial"/>
              <a:buChar char="●"/>
              <a:tabLst>
                <a:tab pos="459105" algn="l"/>
                <a:tab pos="459740" algn="l"/>
              </a:tabLst>
            </a:pPr>
            <a:r>
              <a:rPr lang="en-US" sz="2400" b="0" i="0" dirty="0">
                <a:effectLst/>
                <a:latin typeface="Times New Roman" panose="02020603050405020304" pitchFamily="18" charset="0"/>
                <a:cs typeface="Times New Roman" panose="02020603050405020304" pitchFamily="18" charset="0"/>
              </a:rPr>
              <a:t>When the company receives a loan application, the company has to </a:t>
            </a:r>
            <a:r>
              <a:rPr lang="en-US" sz="2400" i="0" dirty="0">
                <a:effectLst/>
                <a:latin typeface="Times New Roman" panose="02020603050405020304" pitchFamily="18" charset="0"/>
                <a:cs typeface="Times New Roman" panose="02020603050405020304" pitchFamily="18" charset="0"/>
              </a:rPr>
              <a:t>make a decision for loan approval based on the applicant’s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DA77-F5DA-4461-87A0-EE4BF3F69D05}"/>
              </a:ext>
            </a:extLst>
          </p:cNvPr>
          <p:cNvSpPr>
            <a:spLocks noGrp="1"/>
          </p:cNvSpPr>
          <p:nvPr>
            <p:ph type="title"/>
          </p:nvPr>
        </p:nvSpPr>
        <p:spPr>
          <a:xfrm>
            <a:off x="3124200" y="457200"/>
            <a:ext cx="5145089" cy="1400530"/>
          </a:xfrm>
        </p:spPr>
        <p:txBody>
          <a:bodyPr/>
          <a:lstStyle/>
          <a:p>
            <a:pPr algn="l"/>
            <a:r>
              <a:rPr lang="en-IN" sz="4000" dirty="0"/>
              <a:t>Business Objective</a:t>
            </a:r>
            <a:br>
              <a:rPr lang="en-IN" dirty="0"/>
            </a:br>
            <a:endParaRPr lang="en-IN" dirty="0"/>
          </a:p>
        </p:txBody>
      </p:sp>
      <p:sp>
        <p:nvSpPr>
          <p:cNvPr id="3" name="Content Placeholder 2">
            <a:extLst>
              <a:ext uri="{FF2B5EF4-FFF2-40B4-BE49-F238E27FC236}">
                <a16:creationId xmlns:a16="http://schemas.microsoft.com/office/drawing/2014/main" id="{B6BDC5A9-39EE-4341-A2F6-839B7F1D7FF5}"/>
              </a:ext>
            </a:extLst>
          </p:cNvPr>
          <p:cNvSpPr>
            <a:spLocks noGrp="1"/>
          </p:cNvSpPr>
          <p:nvPr>
            <p:ph idx="1"/>
          </p:nvPr>
        </p:nvSpPr>
        <p:spPr>
          <a:xfrm>
            <a:off x="533400" y="1295400"/>
            <a:ext cx="10515600" cy="5486400"/>
          </a:xfrm>
        </p:spPr>
        <p:txBody>
          <a:bodyPr>
            <a:normAutofit/>
          </a:bodyPr>
          <a:lstStyle/>
          <a:p>
            <a:pPr algn="l" rtl="0">
              <a:buFont typeface="Courier New" panose="02070309020205020404" pitchFamily="49" charset="0"/>
              <a:buChar char="o"/>
            </a:pPr>
            <a:r>
              <a:rPr lang="en-US" sz="2400" dirty="0">
                <a:effectLst/>
                <a:latin typeface="Times New Roman" panose="02020603050405020304" pitchFamily="18" charset="0"/>
                <a:cs typeface="Times New Roman" panose="02020603050405020304" pitchFamily="18"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a:t>
            </a:r>
          </a:p>
          <a:p>
            <a:pPr algn="l" rtl="0">
              <a:buFont typeface="Courier New" panose="02070309020205020404" pitchFamily="49" charset="0"/>
              <a:buChar char="o"/>
            </a:pPr>
            <a:r>
              <a:rPr lang="en-US" sz="2400" dirty="0">
                <a:effectLst/>
                <a:latin typeface="Times New Roman" panose="02020603050405020304" pitchFamily="18" charset="0"/>
                <a:cs typeface="Times New Roman" panose="02020603050405020304" pitchFamily="18" charset="0"/>
              </a:rPr>
              <a:t>Objective is to identify the risky loan applicants at the time of loan application so that such loans can be reduced thereby cutting down the amount of credit loss. Identification of such applicants using EDA is the aim of this case study.</a:t>
            </a:r>
          </a:p>
          <a:p>
            <a:pPr algn="l" rtl="0">
              <a:buFont typeface="Courier New" panose="02070309020205020404" pitchFamily="49" charset="0"/>
              <a:buChar char="o"/>
            </a:pPr>
            <a:r>
              <a:rPr lang="en-US" sz="2400" dirty="0">
                <a:effectLst/>
                <a:latin typeface="Times New Roman" panose="02020603050405020304" pitchFamily="18" charset="0"/>
                <a:cs typeface="Times New Roman" panose="02020603050405020304" pitchFamily="18" charset="0"/>
              </a:rPr>
              <a:t>In other words, to understand the driving factors (or driver variables) behind loan default, i.e. the variables which are strong indicators of default. The company can utilize this knowledge for its portfolio and risk assessment. And thus minimize the risk of losing money while lending to customers.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3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33400"/>
            <a:ext cx="7705855" cy="628377"/>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Times New Roman"/>
                <a:cs typeface="Times New Roman"/>
              </a:rPr>
              <a:t>Problem </a:t>
            </a:r>
            <a:r>
              <a:rPr sz="4000" b="1" spc="-5" dirty="0">
                <a:latin typeface="Times New Roman"/>
                <a:cs typeface="Times New Roman"/>
              </a:rPr>
              <a:t>solving</a:t>
            </a:r>
            <a:r>
              <a:rPr sz="4000" b="1" spc="-55" dirty="0">
                <a:latin typeface="Times New Roman"/>
                <a:cs typeface="Times New Roman"/>
              </a:rPr>
              <a:t> </a:t>
            </a:r>
            <a:r>
              <a:rPr sz="4000" b="1" dirty="0">
                <a:latin typeface="Times New Roman"/>
                <a:cs typeface="Times New Roman"/>
              </a:rPr>
              <a:t>methodology</a:t>
            </a:r>
            <a:endParaRPr sz="4000" dirty="0">
              <a:latin typeface="Times New Roman"/>
              <a:cs typeface="Times New Roman"/>
            </a:endParaRPr>
          </a:p>
        </p:txBody>
      </p:sp>
      <p:sp>
        <p:nvSpPr>
          <p:cNvPr id="3" name="object 3"/>
          <p:cNvSpPr txBox="1"/>
          <p:nvPr/>
        </p:nvSpPr>
        <p:spPr>
          <a:xfrm>
            <a:off x="908478" y="3209460"/>
            <a:ext cx="677545" cy="457113"/>
          </a:xfrm>
          <a:prstGeom prst="rect">
            <a:avLst/>
          </a:prstGeom>
        </p:spPr>
        <p:txBody>
          <a:bodyPr vert="horz" wrap="square" lIns="0" tIns="12700" rIns="0" bIns="0" rtlCol="0">
            <a:spAutoFit/>
          </a:bodyPr>
          <a:lstStyle/>
          <a:p>
            <a:pPr marL="12700" marR="5080">
              <a:lnSpc>
                <a:spcPct val="115399"/>
              </a:lnSpc>
              <a:spcBef>
                <a:spcPts val="100"/>
              </a:spcBef>
            </a:pPr>
            <a:r>
              <a:rPr sz="1300" b="1" spc="-5" dirty="0">
                <a:latin typeface="Roboto"/>
                <a:cs typeface="Roboto"/>
              </a:rPr>
              <a:t>Data  Cleaning</a:t>
            </a:r>
            <a:endParaRPr sz="1300" dirty="0">
              <a:latin typeface="Roboto"/>
              <a:cs typeface="Roboto"/>
            </a:endParaRPr>
          </a:p>
        </p:txBody>
      </p:sp>
      <p:sp>
        <p:nvSpPr>
          <p:cNvPr id="4" name="object 4"/>
          <p:cNvSpPr txBox="1"/>
          <p:nvPr/>
        </p:nvSpPr>
        <p:spPr>
          <a:xfrm>
            <a:off x="889848" y="3917739"/>
            <a:ext cx="1129030" cy="1549400"/>
          </a:xfrm>
          <a:prstGeom prst="rect">
            <a:avLst/>
          </a:prstGeom>
        </p:spPr>
        <p:txBody>
          <a:bodyPr vert="horz" wrap="square" lIns="0" tIns="12700" rIns="0" bIns="0" rtlCol="0">
            <a:spAutoFit/>
          </a:bodyPr>
          <a:lstStyle/>
          <a:p>
            <a:pPr marL="12700" marR="5080">
              <a:lnSpc>
                <a:spcPct val="113599"/>
              </a:lnSpc>
              <a:spcBef>
                <a:spcPts val="100"/>
              </a:spcBef>
            </a:pPr>
            <a:r>
              <a:rPr sz="1100" spc="-5" dirty="0">
                <a:latin typeface="RobotoRegular"/>
                <a:cs typeface="RobotoRegular"/>
              </a:rPr>
              <a:t>Removing the</a:t>
            </a:r>
            <a:r>
              <a:rPr sz="1100" spc="-90" dirty="0">
                <a:latin typeface="RobotoRegular"/>
                <a:cs typeface="RobotoRegular"/>
              </a:rPr>
              <a:t> </a:t>
            </a:r>
            <a:r>
              <a:rPr sz="1100" spc="-5" dirty="0">
                <a:latin typeface="RobotoRegular"/>
                <a:cs typeface="RobotoRegular"/>
              </a:rPr>
              <a:t>null  valued columns,  unnecessary  variables and  checking the null  value percentage  and </a:t>
            </a:r>
            <a:r>
              <a:rPr sz="1100" spc="-10" dirty="0">
                <a:latin typeface="RobotoRegular"/>
                <a:cs typeface="RobotoRegular"/>
              </a:rPr>
              <a:t>removing </a:t>
            </a:r>
            <a:r>
              <a:rPr sz="1100" spc="-5" dirty="0">
                <a:latin typeface="RobotoRegular"/>
                <a:cs typeface="RobotoRegular"/>
              </a:rPr>
              <a:t>the  </a:t>
            </a:r>
            <a:r>
              <a:rPr sz="1100" spc="-10" dirty="0">
                <a:latin typeface="RobotoRegular"/>
                <a:cs typeface="RobotoRegular"/>
              </a:rPr>
              <a:t>respective</a:t>
            </a:r>
            <a:r>
              <a:rPr sz="1100" spc="-20" dirty="0">
                <a:latin typeface="RobotoRegular"/>
                <a:cs typeface="RobotoRegular"/>
              </a:rPr>
              <a:t> </a:t>
            </a:r>
            <a:r>
              <a:rPr sz="1100" spc="-10" dirty="0">
                <a:latin typeface="RobotoRegular"/>
                <a:cs typeface="RobotoRegular"/>
              </a:rPr>
              <a:t>rows.</a:t>
            </a:r>
            <a:endParaRPr sz="1100" dirty="0">
              <a:latin typeface="RobotoRegular"/>
              <a:cs typeface="RobotoRegular"/>
            </a:endParaRPr>
          </a:p>
        </p:txBody>
      </p:sp>
      <p:sp>
        <p:nvSpPr>
          <p:cNvPr id="21" name="object 21"/>
          <p:cNvSpPr txBox="1"/>
          <p:nvPr/>
        </p:nvSpPr>
        <p:spPr>
          <a:xfrm>
            <a:off x="2444516" y="3209460"/>
            <a:ext cx="1113790" cy="457113"/>
          </a:xfrm>
          <a:prstGeom prst="rect">
            <a:avLst/>
          </a:prstGeom>
        </p:spPr>
        <p:txBody>
          <a:bodyPr vert="horz" wrap="square" lIns="0" tIns="12700" rIns="0" bIns="0" rtlCol="0">
            <a:spAutoFit/>
          </a:bodyPr>
          <a:lstStyle/>
          <a:p>
            <a:pPr marL="12700" marR="5080">
              <a:lnSpc>
                <a:spcPct val="115399"/>
              </a:lnSpc>
              <a:spcBef>
                <a:spcPts val="100"/>
              </a:spcBef>
            </a:pPr>
            <a:r>
              <a:rPr sz="1300" b="1" spc="-5" dirty="0">
                <a:latin typeface="Roboto"/>
                <a:cs typeface="Roboto"/>
              </a:rPr>
              <a:t>Data  Understanding</a:t>
            </a:r>
            <a:endParaRPr sz="1300" dirty="0">
              <a:latin typeface="Roboto"/>
              <a:cs typeface="Roboto"/>
            </a:endParaRPr>
          </a:p>
        </p:txBody>
      </p:sp>
      <p:sp>
        <p:nvSpPr>
          <p:cNvPr id="22" name="object 22"/>
          <p:cNvSpPr txBox="1"/>
          <p:nvPr/>
        </p:nvSpPr>
        <p:spPr>
          <a:xfrm>
            <a:off x="2425923" y="3917777"/>
            <a:ext cx="1059815" cy="1358900"/>
          </a:xfrm>
          <a:prstGeom prst="rect">
            <a:avLst/>
          </a:prstGeom>
        </p:spPr>
        <p:txBody>
          <a:bodyPr vert="horz" wrap="square" lIns="0" tIns="12700" rIns="0" bIns="0" rtlCol="0">
            <a:spAutoFit/>
          </a:bodyPr>
          <a:lstStyle/>
          <a:p>
            <a:pPr marL="12700" marR="5080">
              <a:lnSpc>
                <a:spcPct val="113599"/>
              </a:lnSpc>
              <a:spcBef>
                <a:spcPts val="100"/>
              </a:spcBef>
            </a:pPr>
            <a:r>
              <a:rPr sz="1100" spc="-10" dirty="0">
                <a:latin typeface="RobotoRegular"/>
                <a:cs typeface="RobotoRegular"/>
              </a:rPr>
              <a:t>Working </a:t>
            </a:r>
            <a:r>
              <a:rPr sz="1100" spc="-5" dirty="0">
                <a:latin typeface="RobotoRegular"/>
                <a:cs typeface="RobotoRegular"/>
              </a:rPr>
              <a:t>with</a:t>
            </a:r>
            <a:r>
              <a:rPr sz="1100" spc="-65" dirty="0">
                <a:latin typeface="RobotoRegular"/>
                <a:cs typeface="RobotoRegular"/>
              </a:rPr>
              <a:t> </a:t>
            </a:r>
            <a:r>
              <a:rPr sz="1100" spc="-5" dirty="0">
                <a:latin typeface="RobotoRegular"/>
                <a:cs typeface="RobotoRegular"/>
              </a:rPr>
              <a:t>the  Data Dictionary  and getting  knowledge of all  the columns</a:t>
            </a:r>
            <a:r>
              <a:rPr sz="1100" spc="-85" dirty="0">
                <a:latin typeface="RobotoRegular"/>
                <a:cs typeface="RobotoRegular"/>
              </a:rPr>
              <a:t> </a:t>
            </a:r>
            <a:r>
              <a:rPr sz="1100" spc="-5" dirty="0">
                <a:latin typeface="RobotoRegular"/>
                <a:cs typeface="RobotoRegular"/>
              </a:rPr>
              <a:t>and  their domain  speciﬁc</a:t>
            </a:r>
            <a:r>
              <a:rPr sz="1100" spc="-20" dirty="0">
                <a:latin typeface="RobotoRegular"/>
                <a:cs typeface="RobotoRegular"/>
              </a:rPr>
              <a:t> </a:t>
            </a:r>
            <a:r>
              <a:rPr sz="1100" spc="-5" dirty="0">
                <a:latin typeface="RobotoRegular"/>
                <a:cs typeface="RobotoRegular"/>
              </a:rPr>
              <a:t>uses</a:t>
            </a:r>
            <a:endParaRPr sz="1100" dirty="0">
              <a:latin typeface="RobotoRegular"/>
              <a:cs typeface="RobotoRegular"/>
            </a:endParaRPr>
          </a:p>
        </p:txBody>
      </p:sp>
      <p:sp>
        <p:nvSpPr>
          <p:cNvPr id="23" name="object 23"/>
          <p:cNvSpPr txBox="1"/>
          <p:nvPr/>
        </p:nvSpPr>
        <p:spPr>
          <a:xfrm>
            <a:off x="9631629" y="3330565"/>
            <a:ext cx="1418590" cy="212879"/>
          </a:xfrm>
          <a:prstGeom prst="rect">
            <a:avLst/>
          </a:prstGeom>
        </p:spPr>
        <p:txBody>
          <a:bodyPr vert="horz" wrap="square" lIns="0" tIns="12700" rIns="0" bIns="0" rtlCol="0">
            <a:spAutoFit/>
          </a:bodyPr>
          <a:lstStyle/>
          <a:p>
            <a:pPr marL="12700">
              <a:lnSpc>
                <a:spcPct val="100000"/>
              </a:lnSpc>
              <a:spcBef>
                <a:spcPts val="100"/>
              </a:spcBef>
            </a:pPr>
            <a:r>
              <a:rPr sz="1300" b="1" spc="-5" dirty="0">
                <a:latin typeface="Roboto"/>
                <a:cs typeface="Roboto"/>
              </a:rPr>
              <a:t>Recommendations</a:t>
            </a:r>
            <a:endParaRPr sz="1300" dirty="0">
              <a:latin typeface="Roboto"/>
              <a:cs typeface="Roboto"/>
            </a:endParaRPr>
          </a:p>
        </p:txBody>
      </p:sp>
      <p:sp>
        <p:nvSpPr>
          <p:cNvPr id="24" name="object 24"/>
          <p:cNvSpPr txBox="1"/>
          <p:nvPr/>
        </p:nvSpPr>
        <p:spPr>
          <a:xfrm>
            <a:off x="9607130" y="3917777"/>
            <a:ext cx="1452245" cy="1358900"/>
          </a:xfrm>
          <a:prstGeom prst="rect">
            <a:avLst/>
          </a:prstGeom>
        </p:spPr>
        <p:txBody>
          <a:bodyPr vert="horz" wrap="square" lIns="0" tIns="12700" rIns="0" bIns="0" rtlCol="0">
            <a:spAutoFit/>
          </a:bodyPr>
          <a:lstStyle/>
          <a:p>
            <a:pPr marL="12700" marR="5080">
              <a:lnSpc>
                <a:spcPct val="113599"/>
              </a:lnSpc>
              <a:spcBef>
                <a:spcPts val="100"/>
              </a:spcBef>
            </a:pPr>
            <a:r>
              <a:rPr sz="1100" spc="-5" dirty="0">
                <a:latin typeface="RobotoRegular"/>
                <a:cs typeface="RobotoRegular"/>
              </a:rPr>
              <a:t>Analysing all plots and  </a:t>
            </a:r>
            <a:r>
              <a:rPr sz="1100" spc="-10" dirty="0">
                <a:latin typeface="RobotoRegular"/>
                <a:cs typeface="RobotoRegular"/>
              </a:rPr>
              <a:t>recommendations </a:t>
            </a:r>
            <a:r>
              <a:rPr sz="1100" spc="-5" dirty="0">
                <a:latin typeface="RobotoRegular"/>
                <a:cs typeface="RobotoRegular"/>
              </a:rPr>
              <a:t>for  </a:t>
            </a:r>
            <a:r>
              <a:rPr sz="1100" spc="-10" dirty="0">
                <a:latin typeface="RobotoRegular"/>
                <a:cs typeface="RobotoRegular"/>
              </a:rPr>
              <a:t>reducing </a:t>
            </a:r>
            <a:r>
              <a:rPr sz="1100" spc="-5" dirty="0">
                <a:latin typeface="RobotoRegular"/>
                <a:cs typeface="RobotoRegular"/>
              </a:rPr>
              <a:t>the loss of  business by detecting  columns best which  contribute </a:t>
            </a:r>
            <a:r>
              <a:rPr sz="1100" spc="-10" dirty="0">
                <a:latin typeface="RobotoRegular"/>
                <a:cs typeface="RobotoRegular"/>
              </a:rPr>
              <a:t>to </a:t>
            </a:r>
            <a:r>
              <a:rPr sz="1100" spc="-5" dirty="0">
                <a:latin typeface="RobotoRegular"/>
                <a:cs typeface="RobotoRegular"/>
              </a:rPr>
              <a:t>loan  defaulters.</a:t>
            </a:r>
            <a:endParaRPr sz="1100" dirty="0">
              <a:latin typeface="RobotoRegular"/>
              <a:cs typeface="RobotoRegular"/>
            </a:endParaRPr>
          </a:p>
        </p:txBody>
      </p:sp>
      <p:sp>
        <p:nvSpPr>
          <p:cNvPr id="26" name="object 26"/>
          <p:cNvSpPr txBox="1"/>
          <p:nvPr/>
        </p:nvSpPr>
        <p:spPr>
          <a:xfrm>
            <a:off x="4001231" y="3209527"/>
            <a:ext cx="778510" cy="457113"/>
          </a:xfrm>
          <a:prstGeom prst="rect">
            <a:avLst/>
          </a:prstGeom>
        </p:spPr>
        <p:txBody>
          <a:bodyPr vert="horz" wrap="square" lIns="0" tIns="12700" rIns="0" bIns="0" rtlCol="0">
            <a:spAutoFit/>
          </a:bodyPr>
          <a:lstStyle/>
          <a:p>
            <a:pPr marL="12700" marR="5080">
              <a:lnSpc>
                <a:spcPct val="115399"/>
              </a:lnSpc>
              <a:spcBef>
                <a:spcPts val="100"/>
              </a:spcBef>
            </a:pPr>
            <a:r>
              <a:rPr sz="1300" b="1" spc="-5" dirty="0">
                <a:latin typeface="Roboto"/>
                <a:cs typeface="Roboto"/>
              </a:rPr>
              <a:t>Uni</a:t>
            </a:r>
            <a:r>
              <a:rPr sz="1300" b="1" spc="-10" dirty="0">
                <a:latin typeface="Roboto"/>
                <a:cs typeface="Roboto"/>
              </a:rPr>
              <a:t>v</a:t>
            </a:r>
            <a:r>
              <a:rPr sz="1300" b="1" spc="-5" dirty="0">
                <a:latin typeface="Roboto"/>
                <a:cs typeface="Roboto"/>
              </a:rPr>
              <a:t>ariate</a:t>
            </a:r>
            <a:r>
              <a:rPr sz="1300" b="1" spc="-5" dirty="0">
                <a:solidFill>
                  <a:srgbClr val="858585"/>
                </a:solidFill>
                <a:latin typeface="Roboto"/>
                <a:cs typeface="Roboto"/>
              </a:rPr>
              <a:t>  </a:t>
            </a:r>
            <a:r>
              <a:rPr sz="1300" b="1" spc="-10" dirty="0">
                <a:latin typeface="Roboto"/>
                <a:cs typeface="Roboto"/>
              </a:rPr>
              <a:t>Analysis</a:t>
            </a:r>
            <a:endParaRPr sz="1300" dirty="0">
              <a:latin typeface="Roboto"/>
              <a:cs typeface="Roboto"/>
            </a:endParaRPr>
          </a:p>
        </p:txBody>
      </p:sp>
      <p:sp>
        <p:nvSpPr>
          <p:cNvPr id="27" name="object 27"/>
          <p:cNvSpPr txBox="1"/>
          <p:nvPr/>
        </p:nvSpPr>
        <p:spPr>
          <a:xfrm>
            <a:off x="3979114" y="3917815"/>
            <a:ext cx="1488440" cy="787400"/>
          </a:xfrm>
          <a:prstGeom prst="rect">
            <a:avLst/>
          </a:prstGeom>
        </p:spPr>
        <p:txBody>
          <a:bodyPr vert="horz" wrap="square" lIns="0" tIns="12700" rIns="0" bIns="0" rtlCol="0">
            <a:spAutoFit/>
          </a:bodyPr>
          <a:lstStyle/>
          <a:p>
            <a:pPr marL="12700" marR="5080">
              <a:lnSpc>
                <a:spcPct val="113599"/>
              </a:lnSpc>
              <a:spcBef>
                <a:spcPts val="100"/>
              </a:spcBef>
            </a:pPr>
            <a:r>
              <a:rPr sz="1100" spc="-5" dirty="0">
                <a:latin typeface="RobotoRegular"/>
                <a:cs typeface="RobotoRegular"/>
              </a:rPr>
              <a:t>Analysing each</a:t>
            </a:r>
            <a:r>
              <a:rPr sz="1100" spc="-85" dirty="0">
                <a:latin typeface="RobotoRegular"/>
                <a:cs typeface="RobotoRegular"/>
              </a:rPr>
              <a:t> </a:t>
            </a:r>
            <a:r>
              <a:rPr sz="1100" spc="-5" dirty="0">
                <a:latin typeface="RobotoRegular"/>
                <a:cs typeface="RobotoRegular"/>
              </a:rPr>
              <a:t>column,  plotting the  distributions of each  column.</a:t>
            </a:r>
            <a:endParaRPr sz="1100" dirty="0">
              <a:latin typeface="RobotoRegular"/>
              <a:cs typeface="RobotoRegular"/>
            </a:endParaRPr>
          </a:p>
        </p:txBody>
      </p:sp>
      <p:sp>
        <p:nvSpPr>
          <p:cNvPr id="29" name="object 29"/>
          <p:cNvSpPr txBox="1"/>
          <p:nvPr/>
        </p:nvSpPr>
        <p:spPr>
          <a:xfrm>
            <a:off x="5859784" y="3162113"/>
            <a:ext cx="1528790" cy="1539011"/>
          </a:xfrm>
          <a:prstGeom prst="rect">
            <a:avLst/>
          </a:prstGeom>
        </p:spPr>
        <p:txBody>
          <a:bodyPr vert="horz" wrap="square" lIns="0" tIns="12700" rIns="0" bIns="0" rtlCol="0">
            <a:spAutoFit/>
          </a:bodyPr>
          <a:lstStyle/>
          <a:p>
            <a:pPr marL="34290" marR="463550">
              <a:lnSpc>
                <a:spcPct val="115399"/>
              </a:lnSpc>
              <a:spcBef>
                <a:spcPts val="100"/>
              </a:spcBef>
            </a:pPr>
            <a:r>
              <a:rPr sz="1300" b="1" spc="-5" dirty="0">
                <a:latin typeface="Roboto"/>
                <a:cs typeface="Roboto"/>
              </a:rPr>
              <a:t>Segmented  </a:t>
            </a:r>
            <a:r>
              <a:rPr sz="1300" b="1" spc="-10" dirty="0">
                <a:latin typeface="Roboto"/>
                <a:cs typeface="Roboto"/>
              </a:rPr>
              <a:t>Univariate  Analysis</a:t>
            </a:r>
            <a:endParaRPr sz="1300" dirty="0">
              <a:latin typeface="Roboto"/>
              <a:cs typeface="Roboto"/>
            </a:endParaRPr>
          </a:p>
          <a:p>
            <a:pPr marL="12700" marR="5080">
              <a:lnSpc>
                <a:spcPct val="113599"/>
              </a:lnSpc>
              <a:spcBef>
                <a:spcPts val="550"/>
              </a:spcBef>
            </a:pPr>
            <a:r>
              <a:rPr sz="1100" spc="-5" dirty="0">
                <a:latin typeface="RobotoRegular"/>
                <a:cs typeface="RobotoRegular"/>
              </a:rPr>
              <a:t>Analysing the  continuous data  columns with </a:t>
            </a:r>
            <a:r>
              <a:rPr sz="1100" spc="-10" dirty="0">
                <a:latin typeface="RobotoRegular"/>
                <a:cs typeface="RobotoRegular"/>
              </a:rPr>
              <a:t>respect  to </a:t>
            </a:r>
            <a:r>
              <a:rPr sz="1100" spc="-5" dirty="0">
                <a:latin typeface="RobotoRegular"/>
                <a:cs typeface="RobotoRegular"/>
              </a:rPr>
              <a:t>the categorical  column</a:t>
            </a:r>
            <a:endParaRPr sz="1100" dirty="0">
              <a:latin typeface="RobotoRegular"/>
              <a:cs typeface="RobotoRegular"/>
            </a:endParaRPr>
          </a:p>
        </p:txBody>
      </p:sp>
      <p:sp>
        <p:nvSpPr>
          <p:cNvPr id="31" name="object 31"/>
          <p:cNvSpPr txBox="1"/>
          <p:nvPr/>
        </p:nvSpPr>
        <p:spPr>
          <a:xfrm>
            <a:off x="7752331" y="3300133"/>
            <a:ext cx="683260" cy="457113"/>
          </a:xfrm>
          <a:prstGeom prst="rect">
            <a:avLst/>
          </a:prstGeom>
        </p:spPr>
        <p:txBody>
          <a:bodyPr vert="horz" wrap="square" lIns="0" tIns="12700" rIns="0" bIns="0" rtlCol="0">
            <a:spAutoFit/>
          </a:bodyPr>
          <a:lstStyle/>
          <a:p>
            <a:pPr marL="12700" marR="5080">
              <a:lnSpc>
                <a:spcPct val="115399"/>
              </a:lnSpc>
              <a:spcBef>
                <a:spcPts val="100"/>
              </a:spcBef>
            </a:pPr>
            <a:r>
              <a:rPr sz="1300" b="1" spc="-5" dirty="0">
                <a:latin typeface="Roboto"/>
                <a:cs typeface="Roboto"/>
              </a:rPr>
              <a:t>Bi</a:t>
            </a:r>
            <a:r>
              <a:rPr sz="1300" b="1" spc="-10" dirty="0">
                <a:latin typeface="Roboto"/>
                <a:cs typeface="Roboto"/>
              </a:rPr>
              <a:t>v</a:t>
            </a:r>
            <a:r>
              <a:rPr sz="1300" b="1" spc="-5" dirty="0">
                <a:latin typeface="Roboto"/>
                <a:cs typeface="Roboto"/>
              </a:rPr>
              <a:t>ariate  </a:t>
            </a:r>
            <a:r>
              <a:rPr sz="1300" b="1" spc="-10" dirty="0">
                <a:latin typeface="Roboto"/>
                <a:cs typeface="Roboto"/>
              </a:rPr>
              <a:t>Analysis</a:t>
            </a:r>
            <a:endParaRPr sz="1300" dirty="0">
              <a:latin typeface="Roboto"/>
              <a:cs typeface="Roboto"/>
            </a:endParaRPr>
          </a:p>
        </p:txBody>
      </p:sp>
      <p:sp>
        <p:nvSpPr>
          <p:cNvPr id="32" name="object 32"/>
          <p:cNvSpPr txBox="1"/>
          <p:nvPr/>
        </p:nvSpPr>
        <p:spPr>
          <a:xfrm>
            <a:off x="7730204" y="3917815"/>
            <a:ext cx="1399540" cy="977900"/>
          </a:xfrm>
          <a:prstGeom prst="rect">
            <a:avLst/>
          </a:prstGeom>
        </p:spPr>
        <p:txBody>
          <a:bodyPr vert="horz" wrap="square" lIns="0" tIns="12700" rIns="0" bIns="0" rtlCol="0">
            <a:spAutoFit/>
          </a:bodyPr>
          <a:lstStyle/>
          <a:p>
            <a:pPr marL="12700" marR="5080">
              <a:lnSpc>
                <a:spcPct val="113599"/>
              </a:lnSpc>
              <a:spcBef>
                <a:spcPts val="100"/>
              </a:spcBef>
            </a:pPr>
            <a:r>
              <a:rPr sz="1100" spc="-5" dirty="0">
                <a:latin typeface="RobotoRegular"/>
                <a:cs typeface="RobotoRegular"/>
              </a:rPr>
              <a:t>Analysing the two  variable behaviour</a:t>
            </a:r>
            <a:r>
              <a:rPr sz="1100" spc="-70" dirty="0">
                <a:latin typeface="RobotoRegular"/>
                <a:cs typeface="RobotoRegular"/>
              </a:rPr>
              <a:t> </a:t>
            </a:r>
            <a:r>
              <a:rPr sz="1100" spc="-10" dirty="0">
                <a:latin typeface="RobotoRegular"/>
                <a:cs typeface="RobotoRegular"/>
              </a:rPr>
              <a:t>like  </a:t>
            </a:r>
            <a:r>
              <a:rPr sz="1100" spc="-5" dirty="0">
                <a:latin typeface="RobotoRegular"/>
                <a:cs typeface="RobotoRegular"/>
              </a:rPr>
              <a:t>term and loan status  with </a:t>
            </a:r>
            <a:r>
              <a:rPr sz="1100" spc="-10" dirty="0">
                <a:latin typeface="RobotoRegular"/>
                <a:cs typeface="RobotoRegular"/>
              </a:rPr>
              <a:t>respect to </a:t>
            </a:r>
            <a:r>
              <a:rPr sz="1100" spc="-5" dirty="0">
                <a:latin typeface="RobotoRegular"/>
                <a:cs typeface="RobotoRegular"/>
              </a:rPr>
              <a:t>loan  amount.</a:t>
            </a:r>
            <a:endParaRPr sz="1100" dirty="0">
              <a:latin typeface="RobotoRegular"/>
              <a:cs typeface="RobotoRegular"/>
            </a:endParaRPr>
          </a:p>
        </p:txBody>
      </p:sp>
      <p:pic>
        <p:nvPicPr>
          <p:cNvPr id="34" name="Picture 33">
            <a:extLst>
              <a:ext uri="{FF2B5EF4-FFF2-40B4-BE49-F238E27FC236}">
                <a16:creationId xmlns:a16="http://schemas.microsoft.com/office/drawing/2014/main" id="{3EC04B2A-4C4A-41E4-8FE6-A84BE56B6C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1386714"/>
            <a:ext cx="2571840" cy="1203621"/>
          </a:xfrm>
          <a:prstGeom prst="rect">
            <a:avLst/>
          </a:prstGeom>
        </p:spPr>
      </p:pic>
      <p:cxnSp>
        <p:nvCxnSpPr>
          <p:cNvPr id="36" name="Straight Arrow Connector 35">
            <a:extLst>
              <a:ext uri="{FF2B5EF4-FFF2-40B4-BE49-F238E27FC236}">
                <a16:creationId xmlns:a16="http://schemas.microsoft.com/office/drawing/2014/main" id="{E6C333D6-51CC-47A2-BF02-B527EAE626BE}"/>
              </a:ext>
            </a:extLst>
          </p:cNvPr>
          <p:cNvCxnSpPr>
            <a:stCxn id="34" idx="1"/>
            <a:endCxn id="3" idx="0"/>
          </p:cNvCxnSpPr>
          <p:nvPr/>
        </p:nvCxnSpPr>
        <p:spPr>
          <a:xfrm rot="10800000" flipV="1">
            <a:off x="1247252" y="1988524"/>
            <a:ext cx="3019949" cy="12209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5">
            <a:extLst>
              <a:ext uri="{FF2B5EF4-FFF2-40B4-BE49-F238E27FC236}">
                <a16:creationId xmlns:a16="http://schemas.microsoft.com/office/drawing/2014/main" id="{7DDEE9A5-0051-4C26-9622-EE46030A4798}"/>
              </a:ext>
            </a:extLst>
          </p:cNvPr>
          <p:cNvCxnSpPr>
            <a:cxnSpLocks/>
            <a:endCxn id="21" idx="0"/>
          </p:cNvCxnSpPr>
          <p:nvPr/>
        </p:nvCxnSpPr>
        <p:spPr>
          <a:xfrm rot="10800000" flipV="1">
            <a:off x="3001412" y="2140924"/>
            <a:ext cx="1418193" cy="106853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5">
            <a:extLst>
              <a:ext uri="{FF2B5EF4-FFF2-40B4-BE49-F238E27FC236}">
                <a16:creationId xmlns:a16="http://schemas.microsoft.com/office/drawing/2014/main" id="{7FC69453-4808-4A0F-90F7-D7CEF5E42EF9}"/>
              </a:ext>
            </a:extLst>
          </p:cNvPr>
          <p:cNvCxnSpPr>
            <a:cxnSpLocks/>
            <a:endCxn id="31" idx="0"/>
          </p:cNvCxnSpPr>
          <p:nvPr/>
        </p:nvCxnSpPr>
        <p:spPr>
          <a:xfrm>
            <a:off x="6834813" y="2137892"/>
            <a:ext cx="1259148" cy="11622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5">
            <a:extLst>
              <a:ext uri="{FF2B5EF4-FFF2-40B4-BE49-F238E27FC236}">
                <a16:creationId xmlns:a16="http://schemas.microsoft.com/office/drawing/2014/main" id="{3969CA2D-5183-46B9-866A-8177879CFCE5}"/>
              </a:ext>
            </a:extLst>
          </p:cNvPr>
          <p:cNvCxnSpPr>
            <a:cxnSpLocks/>
            <a:stCxn id="34" idx="3"/>
          </p:cNvCxnSpPr>
          <p:nvPr/>
        </p:nvCxnSpPr>
        <p:spPr>
          <a:xfrm>
            <a:off x="6839040" y="1988525"/>
            <a:ext cx="3591529" cy="1361999"/>
          </a:xfrm>
          <a:prstGeom prst="bentConnector3">
            <a:avLst>
              <a:gd name="adj1" fmla="val 1002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35">
            <a:extLst>
              <a:ext uri="{FF2B5EF4-FFF2-40B4-BE49-F238E27FC236}">
                <a16:creationId xmlns:a16="http://schemas.microsoft.com/office/drawing/2014/main" id="{5A4F43F8-BA96-4205-A027-B75035400B02}"/>
              </a:ext>
            </a:extLst>
          </p:cNvPr>
          <p:cNvCxnSpPr>
            <a:cxnSpLocks/>
          </p:cNvCxnSpPr>
          <p:nvPr/>
        </p:nvCxnSpPr>
        <p:spPr>
          <a:xfrm rot="5400000">
            <a:off x="4480275" y="2626559"/>
            <a:ext cx="619127" cy="5466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35">
            <a:extLst>
              <a:ext uri="{FF2B5EF4-FFF2-40B4-BE49-F238E27FC236}">
                <a16:creationId xmlns:a16="http://schemas.microsoft.com/office/drawing/2014/main" id="{7823CA2B-148B-4D23-B5AF-32BA18AC7AC0}"/>
              </a:ext>
            </a:extLst>
          </p:cNvPr>
          <p:cNvCxnSpPr>
            <a:cxnSpLocks/>
            <a:stCxn id="34" idx="2"/>
            <a:endCxn id="29" idx="0"/>
          </p:cNvCxnSpPr>
          <p:nvPr/>
        </p:nvCxnSpPr>
        <p:spPr>
          <a:xfrm rot="16200000" flipH="1">
            <a:off x="5802760" y="2340694"/>
            <a:ext cx="571778" cy="10710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0" y="599598"/>
            <a:ext cx="1905000"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3600" dirty="0">
              <a:latin typeface="Times New Roman"/>
              <a:cs typeface="Times New Roman"/>
            </a:endParaRPr>
          </a:p>
        </p:txBody>
      </p:sp>
      <p:sp>
        <p:nvSpPr>
          <p:cNvPr id="4" name="object 4"/>
          <p:cNvSpPr txBox="1"/>
          <p:nvPr/>
        </p:nvSpPr>
        <p:spPr>
          <a:xfrm>
            <a:off x="1267926" y="5181600"/>
            <a:ext cx="9841230" cy="852169"/>
          </a:xfrm>
          <a:prstGeom prst="rect">
            <a:avLst/>
          </a:prstGeom>
        </p:spPr>
        <p:txBody>
          <a:bodyPr vert="horz" wrap="square" lIns="0" tIns="12700" rIns="0" bIns="0" rtlCol="0">
            <a:spAutoFit/>
          </a:bodyPr>
          <a:lstStyle/>
          <a:p>
            <a:pPr marL="379095" indent="-367030">
              <a:lnSpc>
                <a:spcPct val="100000"/>
              </a:lnSpc>
              <a:spcBef>
                <a:spcPts val="100"/>
              </a:spcBef>
              <a:buFont typeface="Arial"/>
              <a:buChar char="●"/>
              <a:tabLst>
                <a:tab pos="379095" algn="l"/>
                <a:tab pos="379730" algn="l"/>
              </a:tabLst>
            </a:pPr>
            <a:r>
              <a:rPr sz="1800" spc="-5" dirty="0">
                <a:latin typeface="Times New Roman"/>
                <a:cs typeface="Times New Roman"/>
              </a:rPr>
              <a:t>Lending club </a:t>
            </a:r>
            <a:r>
              <a:rPr sz="1800" dirty="0">
                <a:latin typeface="Times New Roman"/>
                <a:cs typeface="Times New Roman"/>
              </a:rPr>
              <a:t>has really </a:t>
            </a:r>
            <a:r>
              <a:rPr sz="1800" spc="-5" dirty="0">
                <a:latin typeface="Times New Roman"/>
                <a:cs typeface="Times New Roman"/>
              </a:rPr>
              <a:t>expanded </a:t>
            </a:r>
            <a:r>
              <a:rPr sz="1800" dirty="0">
                <a:latin typeface="Times New Roman"/>
                <a:cs typeface="Times New Roman"/>
              </a:rPr>
              <a:t>year by </a:t>
            </a:r>
            <a:r>
              <a:rPr sz="1800" spc="-15" dirty="0">
                <a:latin typeface="Times New Roman"/>
                <a:cs typeface="Times New Roman"/>
              </a:rPr>
              <a:t>year, </a:t>
            </a:r>
            <a:r>
              <a:rPr sz="1800" spc="-5" dirty="0">
                <a:latin typeface="Times New Roman"/>
                <a:cs typeface="Times New Roman"/>
              </a:rPr>
              <a:t>the </a:t>
            </a:r>
            <a:r>
              <a:rPr sz="1800" dirty="0">
                <a:latin typeface="Times New Roman"/>
                <a:cs typeface="Times New Roman"/>
              </a:rPr>
              <a:t>number of </a:t>
            </a:r>
            <a:r>
              <a:rPr sz="1800" spc="-5" dirty="0">
                <a:latin typeface="Times New Roman"/>
                <a:cs typeface="Times New Roman"/>
              </a:rPr>
              <a:t>loan issued are </a:t>
            </a:r>
            <a:r>
              <a:rPr sz="1800" dirty="0">
                <a:latin typeface="Times New Roman"/>
                <a:cs typeface="Times New Roman"/>
              </a:rPr>
              <a:t>doubled </a:t>
            </a:r>
            <a:r>
              <a:rPr sz="1800" spc="-5" dirty="0">
                <a:latin typeface="Times New Roman"/>
                <a:cs typeface="Times New Roman"/>
              </a:rPr>
              <a:t>every</a:t>
            </a:r>
            <a:r>
              <a:rPr sz="1800" spc="-30" dirty="0">
                <a:latin typeface="Times New Roman"/>
                <a:cs typeface="Times New Roman"/>
              </a:rPr>
              <a:t> </a:t>
            </a:r>
            <a:r>
              <a:rPr sz="1800" spc="-20" dirty="0">
                <a:latin typeface="Times New Roman"/>
                <a:cs typeface="Times New Roman"/>
              </a:rPr>
              <a:t>year.</a:t>
            </a:r>
            <a:endParaRPr sz="1800" dirty="0">
              <a:latin typeface="Times New Roman"/>
              <a:cs typeface="Times New Roman"/>
            </a:endParaRPr>
          </a:p>
          <a:p>
            <a:pPr marL="379095" marR="5080" indent="-367030">
              <a:lnSpc>
                <a:spcPct val="100699"/>
              </a:lnSpc>
              <a:buFont typeface="Arial"/>
              <a:buChar char="●"/>
              <a:tabLst>
                <a:tab pos="379095" algn="l"/>
                <a:tab pos="379730" algn="l"/>
              </a:tabLst>
            </a:pPr>
            <a:r>
              <a:rPr sz="1800" spc="-5" dirty="0">
                <a:latin typeface="Times New Roman"/>
                <a:cs typeface="Times New Roman"/>
              </a:rPr>
              <a:t>Also the issued month </a:t>
            </a:r>
            <a:r>
              <a:rPr sz="1800" dirty="0">
                <a:latin typeface="Times New Roman"/>
                <a:cs typeface="Times New Roman"/>
              </a:rPr>
              <a:t>of </a:t>
            </a:r>
            <a:r>
              <a:rPr sz="1800" spc="-5" dirty="0">
                <a:latin typeface="Times New Roman"/>
                <a:cs typeface="Times New Roman"/>
              </a:rPr>
              <a:t>loans is also increasing </a:t>
            </a:r>
            <a:r>
              <a:rPr sz="1800" dirty="0">
                <a:latin typeface="Times New Roman"/>
                <a:cs typeface="Times New Roman"/>
              </a:rPr>
              <a:t>from </a:t>
            </a:r>
            <a:r>
              <a:rPr sz="1800" spc="-5" dirty="0">
                <a:latin typeface="Times New Roman"/>
                <a:cs typeface="Times New Roman"/>
              </a:rPr>
              <a:t>January to </a:t>
            </a:r>
            <a:r>
              <a:rPr sz="1800" spc="-15" dirty="0">
                <a:latin typeface="Times New Roman"/>
                <a:cs typeface="Times New Roman"/>
              </a:rPr>
              <a:t>December. </a:t>
            </a:r>
            <a:r>
              <a:rPr sz="1800" dirty="0">
                <a:latin typeface="Times New Roman"/>
                <a:cs typeface="Times New Roman"/>
              </a:rPr>
              <a:t>In </a:t>
            </a:r>
            <a:r>
              <a:rPr sz="1800" spc="-5" dirty="0">
                <a:latin typeface="Times New Roman"/>
                <a:cs typeface="Times New Roman"/>
              </a:rPr>
              <a:t>the </a:t>
            </a:r>
            <a:r>
              <a:rPr sz="1800" dirty="0">
                <a:latin typeface="Times New Roman"/>
                <a:cs typeface="Times New Roman"/>
              </a:rPr>
              <a:t>final quarter of year  </a:t>
            </a:r>
            <a:r>
              <a:rPr sz="1800" spc="-5" dirty="0">
                <a:latin typeface="Times New Roman"/>
                <a:cs typeface="Times New Roman"/>
              </a:rPr>
              <a:t>there are more loans issued this could </a:t>
            </a:r>
            <a:r>
              <a:rPr sz="1800" dirty="0">
                <a:latin typeface="Times New Roman"/>
                <a:cs typeface="Times New Roman"/>
              </a:rPr>
              <a:t>be because of vacation </a:t>
            </a:r>
            <a:r>
              <a:rPr sz="1800" spc="-5" dirty="0">
                <a:latin typeface="Times New Roman"/>
                <a:cs typeface="Times New Roman"/>
              </a:rPr>
              <a:t>and</a:t>
            </a:r>
            <a:r>
              <a:rPr sz="1800" spc="-20" dirty="0">
                <a:latin typeface="Times New Roman"/>
                <a:cs typeface="Times New Roman"/>
              </a:rPr>
              <a:t> </a:t>
            </a:r>
            <a:r>
              <a:rPr sz="1800" spc="-5" dirty="0">
                <a:latin typeface="Times New Roman"/>
                <a:cs typeface="Times New Roman"/>
              </a:rPr>
              <a:t>christmas.</a:t>
            </a:r>
            <a:endParaRPr sz="1800" dirty="0">
              <a:latin typeface="Times New Roman"/>
              <a:cs typeface="Times New Roman"/>
            </a:endParaRPr>
          </a:p>
        </p:txBody>
      </p:sp>
      <p:pic>
        <p:nvPicPr>
          <p:cNvPr id="6" name="Picture 5">
            <a:extLst>
              <a:ext uri="{FF2B5EF4-FFF2-40B4-BE49-F238E27FC236}">
                <a16:creationId xmlns:a16="http://schemas.microsoft.com/office/drawing/2014/main" id="{DED0F64F-56E1-4311-B630-E472C7AAF9A7}"/>
              </a:ext>
            </a:extLst>
          </p:cNvPr>
          <p:cNvPicPr>
            <a:picLocks noChangeAspect="1"/>
          </p:cNvPicPr>
          <p:nvPr/>
        </p:nvPicPr>
        <p:blipFill>
          <a:blip r:embed="rId2"/>
          <a:stretch>
            <a:fillRect/>
          </a:stretch>
        </p:blipFill>
        <p:spPr>
          <a:xfrm>
            <a:off x="1033278" y="1591800"/>
            <a:ext cx="4806828" cy="3022590"/>
          </a:xfrm>
          <a:prstGeom prst="rect">
            <a:avLst/>
          </a:prstGeom>
        </p:spPr>
      </p:pic>
      <p:pic>
        <p:nvPicPr>
          <p:cNvPr id="8" name="Picture 7">
            <a:extLst>
              <a:ext uri="{FF2B5EF4-FFF2-40B4-BE49-F238E27FC236}">
                <a16:creationId xmlns:a16="http://schemas.microsoft.com/office/drawing/2014/main" id="{0395695B-B04A-44B3-BDCF-F5C1980C169D}"/>
              </a:ext>
            </a:extLst>
          </p:cNvPr>
          <p:cNvPicPr>
            <a:picLocks noChangeAspect="1"/>
          </p:cNvPicPr>
          <p:nvPr/>
        </p:nvPicPr>
        <p:blipFill>
          <a:blip r:embed="rId3"/>
          <a:stretch>
            <a:fillRect/>
          </a:stretch>
        </p:blipFill>
        <p:spPr>
          <a:xfrm>
            <a:off x="6415434" y="1591800"/>
            <a:ext cx="4713514" cy="3022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533400"/>
            <a:ext cx="2109746"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3600" dirty="0">
              <a:latin typeface="Times New Roman"/>
              <a:cs typeface="Times New Roman"/>
            </a:endParaRPr>
          </a:p>
        </p:txBody>
      </p:sp>
      <p:sp>
        <p:nvSpPr>
          <p:cNvPr id="3" name="object 3"/>
          <p:cNvSpPr txBox="1"/>
          <p:nvPr/>
        </p:nvSpPr>
        <p:spPr>
          <a:xfrm>
            <a:off x="1287620" y="5303849"/>
            <a:ext cx="10087610" cy="575945"/>
          </a:xfrm>
          <a:prstGeom prst="rect">
            <a:avLst/>
          </a:prstGeom>
        </p:spPr>
        <p:txBody>
          <a:bodyPr vert="horz" wrap="square" lIns="0" tIns="12700" rIns="0" bIns="0" rtlCol="0">
            <a:spAutoFit/>
          </a:bodyPr>
          <a:lstStyle/>
          <a:p>
            <a:pPr marL="379095" indent="-367030">
              <a:lnSpc>
                <a:spcPct val="100000"/>
              </a:lnSpc>
              <a:spcBef>
                <a:spcPts val="100"/>
              </a:spcBef>
              <a:buFont typeface="Arial"/>
              <a:buChar char="●"/>
              <a:tabLst>
                <a:tab pos="379095" algn="l"/>
                <a:tab pos="379730" algn="l"/>
              </a:tabLst>
            </a:pPr>
            <a:r>
              <a:rPr sz="1800" spc="-5" dirty="0">
                <a:latin typeface="Times New Roman"/>
                <a:cs typeface="Times New Roman"/>
              </a:rPr>
              <a:t>There are </a:t>
            </a:r>
            <a:r>
              <a:rPr sz="1800" dirty="0">
                <a:latin typeface="Times New Roman"/>
                <a:cs typeface="Times New Roman"/>
              </a:rPr>
              <a:t>only </a:t>
            </a:r>
            <a:r>
              <a:rPr sz="1800" spc="-5" dirty="0">
                <a:latin typeface="Times New Roman"/>
                <a:cs typeface="Times New Roman"/>
              </a:rPr>
              <a:t>two loan terms </a:t>
            </a:r>
            <a:r>
              <a:rPr sz="1800" dirty="0">
                <a:latin typeface="Times New Roman"/>
                <a:cs typeface="Times New Roman"/>
              </a:rPr>
              <a:t>36 </a:t>
            </a:r>
            <a:r>
              <a:rPr sz="1800" spc="-5" dirty="0">
                <a:latin typeface="Times New Roman"/>
                <a:cs typeface="Times New Roman"/>
              </a:rPr>
              <a:t>and </a:t>
            </a:r>
            <a:r>
              <a:rPr sz="1800" dirty="0">
                <a:latin typeface="Times New Roman"/>
                <a:cs typeface="Times New Roman"/>
              </a:rPr>
              <a:t>60 </a:t>
            </a:r>
            <a:r>
              <a:rPr sz="1800" spc="-5" dirty="0">
                <a:latin typeface="Times New Roman"/>
                <a:cs typeface="Times New Roman"/>
              </a:rPr>
              <a:t>months. Around </a:t>
            </a:r>
            <a:r>
              <a:rPr sz="1800" dirty="0">
                <a:latin typeface="Times New Roman"/>
                <a:cs typeface="Times New Roman"/>
              </a:rPr>
              <a:t>75% borrowers </a:t>
            </a:r>
            <a:r>
              <a:rPr sz="1800" spc="-5" dirty="0">
                <a:latin typeface="Times New Roman"/>
                <a:cs typeface="Times New Roman"/>
              </a:rPr>
              <a:t>took loans with </a:t>
            </a:r>
            <a:r>
              <a:rPr sz="1800" dirty="0">
                <a:latin typeface="Times New Roman"/>
                <a:cs typeface="Times New Roman"/>
              </a:rPr>
              <a:t>36 </a:t>
            </a:r>
            <a:r>
              <a:rPr sz="1800" spc="-5" dirty="0">
                <a:latin typeface="Times New Roman"/>
                <a:cs typeface="Times New Roman"/>
              </a:rPr>
              <a:t>months</a:t>
            </a:r>
            <a:r>
              <a:rPr sz="1800" spc="-145" dirty="0">
                <a:latin typeface="Times New Roman"/>
                <a:cs typeface="Times New Roman"/>
              </a:rPr>
              <a:t> </a:t>
            </a:r>
            <a:r>
              <a:rPr sz="1800" spc="-5" dirty="0">
                <a:latin typeface="Times New Roman"/>
                <a:cs typeface="Times New Roman"/>
              </a:rPr>
              <a:t>term.</a:t>
            </a:r>
            <a:endParaRPr sz="1800" dirty="0">
              <a:latin typeface="Times New Roman"/>
              <a:cs typeface="Times New Roman"/>
            </a:endParaRPr>
          </a:p>
          <a:p>
            <a:pPr marL="379095" indent="-367030">
              <a:lnSpc>
                <a:spcPct val="100000"/>
              </a:lnSpc>
              <a:spcBef>
                <a:spcPts val="15"/>
              </a:spcBef>
              <a:buFont typeface="Arial"/>
              <a:buChar char="●"/>
              <a:tabLst>
                <a:tab pos="379095" algn="l"/>
                <a:tab pos="379730" algn="l"/>
              </a:tabLst>
            </a:pPr>
            <a:r>
              <a:rPr sz="1800" spc="-5" dirty="0">
                <a:latin typeface="Times New Roman"/>
                <a:cs typeface="Times New Roman"/>
              </a:rPr>
              <a:t>The </a:t>
            </a:r>
            <a:r>
              <a:rPr sz="1800" spc="-10" dirty="0">
                <a:latin typeface="Times New Roman"/>
                <a:cs typeface="Times New Roman"/>
              </a:rPr>
              <a:t>charged </a:t>
            </a:r>
            <a:r>
              <a:rPr sz="1800" spc="-15" dirty="0">
                <a:latin typeface="Times New Roman"/>
                <a:cs typeface="Times New Roman"/>
              </a:rPr>
              <a:t>off </a:t>
            </a:r>
            <a:r>
              <a:rPr sz="1800" dirty="0">
                <a:latin typeface="Times New Roman"/>
                <a:cs typeface="Times New Roman"/>
              </a:rPr>
              <a:t>borrowers </a:t>
            </a:r>
            <a:r>
              <a:rPr sz="1800" spc="-5" dirty="0">
                <a:latin typeface="Times New Roman"/>
                <a:cs typeface="Times New Roman"/>
              </a:rPr>
              <a:t>are around </a:t>
            </a:r>
            <a:r>
              <a:rPr sz="1800" dirty="0">
                <a:latin typeface="Times New Roman"/>
                <a:cs typeface="Times New Roman"/>
              </a:rPr>
              <a:t>1</a:t>
            </a:r>
            <a:r>
              <a:rPr lang="en-IN" sz="1800" dirty="0">
                <a:latin typeface="Times New Roman"/>
                <a:cs typeface="Times New Roman"/>
              </a:rPr>
              <a:t>2-13</a:t>
            </a:r>
            <a:r>
              <a:rPr sz="1800" dirty="0">
                <a:latin typeface="Times New Roman"/>
                <a:cs typeface="Times New Roman"/>
              </a:rPr>
              <a:t>% </a:t>
            </a:r>
            <a:r>
              <a:rPr sz="1800" spc="-5" dirty="0">
                <a:latin typeface="Times New Roman"/>
                <a:cs typeface="Times New Roman"/>
              </a:rPr>
              <a:t>and </a:t>
            </a:r>
            <a:r>
              <a:rPr sz="1800" dirty="0">
                <a:latin typeface="Times New Roman"/>
                <a:cs typeface="Times New Roman"/>
              </a:rPr>
              <a:t>fully paid </a:t>
            </a:r>
            <a:r>
              <a:rPr sz="1800" spc="-5" dirty="0">
                <a:latin typeface="Times New Roman"/>
                <a:cs typeface="Times New Roman"/>
              </a:rPr>
              <a:t>is around </a:t>
            </a:r>
            <a:r>
              <a:rPr sz="1800" dirty="0">
                <a:latin typeface="Times New Roman"/>
                <a:cs typeface="Times New Roman"/>
              </a:rPr>
              <a:t>8</a:t>
            </a:r>
            <a:r>
              <a:rPr lang="en-IN" sz="1800" dirty="0">
                <a:latin typeface="Times New Roman"/>
                <a:cs typeface="Times New Roman"/>
              </a:rPr>
              <a:t>2-83</a:t>
            </a:r>
            <a:r>
              <a:rPr sz="1800" dirty="0">
                <a:latin typeface="Times New Roman"/>
                <a:cs typeface="Times New Roman"/>
              </a:rPr>
              <a:t>% </a:t>
            </a:r>
            <a:r>
              <a:rPr sz="1800" spc="-5" dirty="0">
                <a:latin typeface="Times New Roman"/>
                <a:cs typeface="Times New Roman"/>
              </a:rPr>
              <a:t>in the </a:t>
            </a:r>
            <a:r>
              <a:rPr sz="1800" dirty="0">
                <a:latin typeface="Times New Roman"/>
                <a:cs typeface="Times New Roman"/>
              </a:rPr>
              <a:t>given data</a:t>
            </a:r>
            <a:r>
              <a:rPr sz="1800" spc="10" dirty="0">
                <a:latin typeface="Times New Roman"/>
                <a:cs typeface="Times New Roman"/>
              </a:rPr>
              <a:t> </a:t>
            </a:r>
            <a:r>
              <a:rPr sz="1800" spc="-5" dirty="0">
                <a:latin typeface="Times New Roman"/>
                <a:cs typeface="Times New Roman"/>
              </a:rPr>
              <a:t>set.</a:t>
            </a:r>
            <a:endParaRPr sz="1800" dirty="0">
              <a:latin typeface="Times New Roman"/>
              <a:cs typeface="Times New Roman"/>
            </a:endParaRPr>
          </a:p>
        </p:txBody>
      </p:sp>
      <p:sp>
        <p:nvSpPr>
          <p:cNvPr id="4" name="object 4"/>
          <p:cNvSpPr/>
          <p:nvPr/>
        </p:nvSpPr>
        <p:spPr>
          <a:xfrm>
            <a:off x="1143000" y="1621493"/>
            <a:ext cx="4596624" cy="3255945"/>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3CCB1930-1433-4D77-90FE-E934EAAE0FE4}"/>
              </a:ext>
            </a:extLst>
          </p:cNvPr>
          <p:cNvPicPr>
            <a:picLocks noChangeAspect="1"/>
          </p:cNvPicPr>
          <p:nvPr/>
        </p:nvPicPr>
        <p:blipFill>
          <a:blip r:embed="rId3"/>
          <a:stretch>
            <a:fillRect/>
          </a:stretch>
        </p:blipFill>
        <p:spPr>
          <a:xfrm>
            <a:off x="6331425" y="1621493"/>
            <a:ext cx="4575328" cy="3255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6043" y="457200"/>
            <a:ext cx="2143255"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4000" dirty="0">
              <a:latin typeface="Times New Roman"/>
              <a:cs typeface="Times New Roman"/>
            </a:endParaRPr>
          </a:p>
        </p:txBody>
      </p:sp>
      <p:sp>
        <p:nvSpPr>
          <p:cNvPr id="3" name="object 3"/>
          <p:cNvSpPr txBox="1"/>
          <p:nvPr/>
        </p:nvSpPr>
        <p:spPr>
          <a:xfrm>
            <a:off x="685800" y="5257800"/>
            <a:ext cx="10683743" cy="643253"/>
          </a:xfrm>
          <a:prstGeom prst="rect">
            <a:avLst/>
          </a:prstGeom>
        </p:spPr>
        <p:txBody>
          <a:bodyPr vert="horz" wrap="square" lIns="0" tIns="8890" rIns="0" bIns="0" rtlCol="0">
            <a:spAutoFit/>
          </a:bodyPr>
          <a:lstStyle/>
          <a:p>
            <a:pPr marL="12700" marR="5080" algn="ctr">
              <a:lnSpc>
                <a:spcPct val="101200"/>
              </a:lnSpc>
              <a:spcBef>
                <a:spcPts val="70"/>
              </a:spcBef>
            </a:pPr>
            <a:r>
              <a:rPr sz="2100" spc="-5" dirty="0">
                <a:latin typeface="Times New Roman"/>
                <a:cs typeface="Times New Roman"/>
              </a:rPr>
              <a:t>The </a:t>
            </a:r>
            <a:r>
              <a:rPr sz="2100" dirty="0">
                <a:latin typeface="Times New Roman"/>
                <a:cs typeface="Times New Roman"/>
              </a:rPr>
              <a:t>default rate </a:t>
            </a:r>
            <a:r>
              <a:rPr sz="2100" spc="-5" dirty="0">
                <a:latin typeface="Times New Roman"/>
                <a:cs typeface="Times New Roman"/>
              </a:rPr>
              <a:t>is </a:t>
            </a:r>
            <a:r>
              <a:rPr sz="2100" dirty="0">
                <a:latin typeface="Times New Roman"/>
                <a:cs typeface="Times New Roman"/>
              </a:rPr>
              <a:t>high </a:t>
            </a:r>
            <a:r>
              <a:rPr sz="2100" spc="-5" dirty="0">
                <a:latin typeface="Times New Roman"/>
                <a:cs typeface="Times New Roman"/>
              </a:rPr>
              <a:t>in </a:t>
            </a:r>
            <a:r>
              <a:rPr sz="2100" dirty="0">
                <a:latin typeface="Times New Roman"/>
                <a:cs typeface="Times New Roman"/>
              </a:rPr>
              <a:t>60 </a:t>
            </a:r>
            <a:r>
              <a:rPr sz="2100" spc="-5" dirty="0">
                <a:latin typeface="Times New Roman"/>
                <a:cs typeface="Times New Roman"/>
              </a:rPr>
              <a:t>months tenure </a:t>
            </a:r>
            <a:r>
              <a:rPr sz="2100" dirty="0">
                <a:latin typeface="Times New Roman"/>
                <a:cs typeface="Times New Roman"/>
              </a:rPr>
              <a:t>because</a:t>
            </a:r>
            <a:r>
              <a:rPr sz="2100" spc="-75" dirty="0">
                <a:latin typeface="Times New Roman"/>
                <a:cs typeface="Times New Roman"/>
              </a:rPr>
              <a:t> </a:t>
            </a:r>
            <a:r>
              <a:rPr sz="2100" spc="-5" dirty="0">
                <a:latin typeface="Times New Roman"/>
                <a:cs typeface="Times New Roman"/>
              </a:rPr>
              <a:t>most </a:t>
            </a:r>
            <a:r>
              <a:rPr sz="2100" dirty="0">
                <a:latin typeface="Times New Roman"/>
                <a:cs typeface="Times New Roman"/>
              </a:rPr>
              <a:t>people </a:t>
            </a:r>
            <a:r>
              <a:rPr sz="2100" spc="-5" dirty="0">
                <a:latin typeface="Times New Roman"/>
                <a:cs typeface="Times New Roman"/>
              </a:rPr>
              <a:t>took </a:t>
            </a:r>
            <a:r>
              <a:rPr sz="2100" dirty="0">
                <a:latin typeface="Times New Roman"/>
                <a:cs typeface="Times New Roman"/>
              </a:rPr>
              <a:t>high </a:t>
            </a:r>
            <a:r>
              <a:rPr sz="2100" spc="-5" dirty="0">
                <a:latin typeface="Times New Roman"/>
                <a:cs typeface="Times New Roman"/>
              </a:rPr>
              <a:t>loan amount with </a:t>
            </a:r>
            <a:r>
              <a:rPr sz="2100" dirty="0">
                <a:latin typeface="Times New Roman"/>
                <a:cs typeface="Times New Roman"/>
              </a:rPr>
              <a:t>high </a:t>
            </a:r>
            <a:r>
              <a:rPr sz="2100" spc="-5" dirty="0">
                <a:latin typeface="Times New Roman"/>
                <a:cs typeface="Times New Roman"/>
              </a:rPr>
              <a:t>interest </a:t>
            </a:r>
            <a:r>
              <a:rPr sz="2100" dirty="0">
                <a:latin typeface="Times New Roman"/>
                <a:cs typeface="Times New Roman"/>
              </a:rPr>
              <a:t>rate </a:t>
            </a:r>
            <a:r>
              <a:rPr sz="2100" spc="-5" dirty="0">
                <a:latin typeface="Times New Roman"/>
                <a:cs typeface="Times New Roman"/>
              </a:rPr>
              <a:t>in it  and they </a:t>
            </a:r>
            <a:r>
              <a:rPr sz="2100" dirty="0">
                <a:latin typeface="Times New Roman"/>
                <a:cs typeface="Times New Roman"/>
              </a:rPr>
              <a:t>faced </a:t>
            </a:r>
            <a:r>
              <a:rPr sz="2100" spc="-5" dirty="0">
                <a:latin typeface="Times New Roman"/>
                <a:cs typeface="Times New Roman"/>
              </a:rPr>
              <a:t>difficulties in </a:t>
            </a:r>
            <a:r>
              <a:rPr sz="2100" dirty="0">
                <a:latin typeface="Times New Roman"/>
                <a:cs typeface="Times New Roman"/>
              </a:rPr>
              <a:t>returning </a:t>
            </a:r>
            <a:r>
              <a:rPr sz="2100" spc="-5" dirty="0">
                <a:latin typeface="Times New Roman"/>
                <a:cs typeface="Times New Roman"/>
              </a:rPr>
              <a:t>the sum to</a:t>
            </a:r>
            <a:r>
              <a:rPr sz="2100" spc="-40" dirty="0">
                <a:latin typeface="Times New Roman"/>
                <a:cs typeface="Times New Roman"/>
              </a:rPr>
              <a:t> </a:t>
            </a:r>
            <a:r>
              <a:rPr sz="2100" dirty="0">
                <a:latin typeface="Times New Roman"/>
                <a:cs typeface="Times New Roman"/>
              </a:rPr>
              <a:t>bank.</a:t>
            </a:r>
          </a:p>
        </p:txBody>
      </p:sp>
      <p:pic>
        <p:nvPicPr>
          <p:cNvPr id="9" name="Picture 8">
            <a:extLst>
              <a:ext uri="{FF2B5EF4-FFF2-40B4-BE49-F238E27FC236}">
                <a16:creationId xmlns:a16="http://schemas.microsoft.com/office/drawing/2014/main" id="{37FF21C9-21C3-40A0-AFA7-B7A6F548E62A}"/>
              </a:ext>
            </a:extLst>
          </p:cNvPr>
          <p:cNvPicPr>
            <a:picLocks noChangeAspect="1"/>
          </p:cNvPicPr>
          <p:nvPr/>
        </p:nvPicPr>
        <p:blipFill>
          <a:blip r:embed="rId2"/>
          <a:stretch>
            <a:fillRect/>
          </a:stretch>
        </p:blipFill>
        <p:spPr>
          <a:xfrm>
            <a:off x="838200" y="1517842"/>
            <a:ext cx="4871677" cy="3048000"/>
          </a:xfrm>
          <a:prstGeom prst="rect">
            <a:avLst/>
          </a:prstGeom>
        </p:spPr>
      </p:pic>
      <p:pic>
        <p:nvPicPr>
          <p:cNvPr id="11" name="Picture 10">
            <a:extLst>
              <a:ext uri="{FF2B5EF4-FFF2-40B4-BE49-F238E27FC236}">
                <a16:creationId xmlns:a16="http://schemas.microsoft.com/office/drawing/2014/main" id="{D986E612-FD91-4D49-B827-49AAD97D16FC}"/>
              </a:ext>
            </a:extLst>
          </p:cNvPr>
          <p:cNvPicPr>
            <a:picLocks noChangeAspect="1"/>
          </p:cNvPicPr>
          <p:nvPr/>
        </p:nvPicPr>
        <p:blipFill>
          <a:blip r:embed="rId3"/>
          <a:stretch>
            <a:fillRect/>
          </a:stretch>
        </p:blipFill>
        <p:spPr>
          <a:xfrm>
            <a:off x="6124040" y="1522486"/>
            <a:ext cx="4961160" cy="304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0" y="413588"/>
            <a:ext cx="1914655"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4000" dirty="0">
              <a:latin typeface="Times New Roman"/>
              <a:cs typeface="Times New Roman"/>
            </a:endParaRPr>
          </a:p>
        </p:txBody>
      </p:sp>
      <p:sp>
        <p:nvSpPr>
          <p:cNvPr id="6" name="object 6"/>
          <p:cNvSpPr txBox="1"/>
          <p:nvPr/>
        </p:nvSpPr>
        <p:spPr>
          <a:xfrm>
            <a:off x="599973" y="5137171"/>
            <a:ext cx="11103610" cy="566822"/>
          </a:xfrm>
          <a:prstGeom prst="rect">
            <a:avLst/>
          </a:prstGeom>
        </p:spPr>
        <p:txBody>
          <a:bodyPr vert="horz" wrap="square" lIns="0" tIns="12700" rIns="0" bIns="0" rtlCol="0">
            <a:spAutoFit/>
          </a:bodyPr>
          <a:lstStyle/>
          <a:p>
            <a:pPr marL="379095" indent="-367030">
              <a:lnSpc>
                <a:spcPct val="100000"/>
              </a:lnSpc>
              <a:spcBef>
                <a:spcPts val="15"/>
              </a:spcBef>
              <a:buChar char="●"/>
              <a:tabLst>
                <a:tab pos="379095" algn="l"/>
                <a:tab pos="379730" algn="l"/>
              </a:tabLst>
            </a:pPr>
            <a:r>
              <a:rPr sz="1800" spc="-5" dirty="0">
                <a:latin typeface="Arial"/>
                <a:cs typeface="Arial"/>
              </a:rPr>
              <a:t>The Lower </a:t>
            </a:r>
            <a:r>
              <a:rPr sz="1800" spc="-20" dirty="0">
                <a:latin typeface="Arial"/>
                <a:cs typeface="Arial"/>
              </a:rPr>
              <a:t>grades(E,F,G) </a:t>
            </a:r>
            <a:r>
              <a:rPr sz="1800" spc="-5" dirty="0">
                <a:latin typeface="Arial"/>
                <a:cs typeface="Arial"/>
              </a:rPr>
              <a:t>have higher </a:t>
            </a:r>
            <a:r>
              <a:rPr sz="1800" dirty="0">
                <a:latin typeface="Arial"/>
                <a:cs typeface="Arial"/>
              </a:rPr>
              <a:t>chances </a:t>
            </a:r>
            <a:r>
              <a:rPr sz="1800" spc="-5" dirty="0">
                <a:latin typeface="Arial"/>
                <a:cs typeface="Arial"/>
              </a:rPr>
              <a:t>of defaulting the loan than Higher</a:t>
            </a:r>
            <a:r>
              <a:rPr sz="1800" spc="-10" dirty="0">
                <a:latin typeface="Arial"/>
                <a:cs typeface="Arial"/>
              </a:rPr>
              <a:t> </a:t>
            </a:r>
            <a:r>
              <a:rPr sz="1800" spc="-5" dirty="0">
                <a:latin typeface="Arial"/>
                <a:cs typeface="Arial"/>
              </a:rPr>
              <a:t>ones(A,B)</a:t>
            </a:r>
            <a:endParaRPr sz="1800" dirty="0">
              <a:latin typeface="Arial"/>
              <a:cs typeface="Arial"/>
            </a:endParaRPr>
          </a:p>
          <a:p>
            <a:pPr marL="379095" indent="-367030">
              <a:lnSpc>
                <a:spcPct val="100000"/>
              </a:lnSpc>
              <a:spcBef>
                <a:spcPts val="15"/>
              </a:spcBef>
              <a:buChar char="●"/>
              <a:tabLst>
                <a:tab pos="379095" algn="l"/>
                <a:tab pos="379730" algn="l"/>
              </a:tabLst>
            </a:pPr>
            <a:r>
              <a:rPr sz="1800" spc="-5" dirty="0">
                <a:latin typeface="Arial"/>
                <a:cs typeface="Arial"/>
              </a:rPr>
              <a:t>Lower grades are getting loans for higher interest </a:t>
            </a:r>
            <a:r>
              <a:rPr sz="1800" dirty="0">
                <a:latin typeface="Arial"/>
                <a:cs typeface="Arial"/>
              </a:rPr>
              <a:t>rates</a:t>
            </a:r>
          </a:p>
        </p:txBody>
      </p:sp>
      <p:pic>
        <p:nvPicPr>
          <p:cNvPr id="8" name="Picture 7">
            <a:extLst>
              <a:ext uri="{FF2B5EF4-FFF2-40B4-BE49-F238E27FC236}">
                <a16:creationId xmlns:a16="http://schemas.microsoft.com/office/drawing/2014/main" id="{E4226B13-4F73-4E1C-9CF4-82B51A80F540}"/>
              </a:ext>
            </a:extLst>
          </p:cNvPr>
          <p:cNvPicPr>
            <a:picLocks noChangeAspect="1"/>
          </p:cNvPicPr>
          <p:nvPr/>
        </p:nvPicPr>
        <p:blipFill>
          <a:blip r:embed="rId2"/>
          <a:stretch>
            <a:fillRect/>
          </a:stretch>
        </p:blipFill>
        <p:spPr>
          <a:xfrm>
            <a:off x="6324600" y="1211191"/>
            <a:ext cx="5454074" cy="3419572"/>
          </a:xfrm>
          <a:prstGeom prst="rect">
            <a:avLst/>
          </a:prstGeom>
        </p:spPr>
      </p:pic>
      <p:pic>
        <p:nvPicPr>
          <p:cNvPr id="10" name="Picture 9">
            <a:extLst>
              <a:ext uri="{FF2B5EF4-FFF2-40B4-BE49-F238E27FC236}">
                <a16:creationId xmlns:a16="http://schemas.microsoft.com/office/drawing/2014/main" id="{7DBA7160-5A50-4B12-9DFE-EF4D2CB874E8}"/>
              </a:ext>
            </a:extLst>
          </p:cNvPr>
          <p:cNvPicPr>
            <a:picLocks noChangeAspect="1"/>
          </p:cNvPicPr>
          <p:nvPr/>
        </p:nvPicPr>
        <p:blipFill>
          <a:blip r:embed="rId3"/>
          <a:stretch>
            <a:fillRect/>
          </a:stretch>
        </p:blipFill>
        <p:spPr>
          <a:xfrm>
            <a:off x="599973" y="1232890"/>
            <a:ext cx="5384251" cy="3419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0572" y="664303"/>
            <a:ext cx="1990855"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Times New Roman"/>
                <a:cs typeface="Times New Roman"/>
              </a:rPr>
              <a:t>Analysis</a:t>
            </a:r>
            <a:endParaRPr sz="4000" dirty="0">
              <a:latin typeface="Times New Roman"/>
              <a:cs typeface="Times New Roman"/>
            </a:endParaRPr>
          </a:p>
        </p:txBody>
      </p:sp>
      <p:sp>
        <p:nvSpPr>
          <p:cNvPr id="3" name="object 3"/>
          <p:cNvSpPr txBox="1"/>
          <p:nvPr/>
        </p:nvSpPr>
        <p:spPr>
          <a:xfrm>
            <a:off x="930273" y="5126398"/>
            <a:ext cx="10650855" cy="753110"/>
          </a:xfrm>
          <a:prstGeom prst="rect">
            <a:avLst/>
          </a:prstGeom>
        </p:spPr>
        <p:txBody>
          <a:bodyPr vert="horz" wrap="square" lIns="0" tIns="27939" rIns="0" bIns="0" rtlCol="0">
            <a:spAutoFit/>
          </a:bodyPr>
          <a:lstStyle/>
          <a:p>
            <a:pPr marL="12700" marR="5080">
              <a:lnSpc>
                <a:spcPts val="2850"/>
              </a:lnSpc>
              <a:spcBef>
                <a:spcPts val="219"/>
              </a:spcBef>
            </a:pPr>
            <a:r>
              <a:rPr sz="2400" spc="-5" dirty="0">
                <a:latin typeface="Times New Roman"/>
                <a:cs typeface="Times New Roman"/>
              </a:rPr>
              <a:t>The loans which are </a:t>
            </a:r>
            <a:r>
              <a:rPr sz="2400" dirty="0">
                <a:latin typeface="Times New Roman"/>
                <a:cs typeface="Times New Roman"/>
              </a:rPr>
              <a:t>given for </a:t>
            </a:r>
            <a:r>
              <a:rPr sz="2400" spc="-5" dirty="0">
                <a:latin typeface="Times New Roman"/>
                <a:cs typeface="Times New Roman"/>
              </a:rPr>
              <a:t>CA, FL and TX state borrower’s are </a:t>
            </a:r>
            <a:r>
              <a:rPr sz="2400" dirty="0">
                <a:latin typeface="Times New Roman"/>
                <a:cs typeface="Times New Roman"/>
              </a:rPr>
              <a:t>defaulted </a:t>
            </a:r>
            <a:r>
              <a:rPr sz="2400" spc="-5" dirty="0">
                <a:latin typeface="Times New Roman"/>
                <a:cs typeface="Times New Roman"/>
              </a:rPr>
              <a:t>more</a:t>
            </a:r>
            <a:r>
              <a:rPr sz="2400" spc="-180" dirty="0">
                <a:latin typeface="Times New Roman"/>
                <a:cs typeface="Times New Roman"/>
              </a:rPr>
              <a:t> </a:t>
            </a:r>
            <a:r>
              <a:rPr sz="2400" spc="-5" dirty="0">
                <a:latin typeface="Times New Roman"/>
                <a:cs typeface="Times New Roman"/>
              </a:rPr>
              <a:t>than  </a:t>
            </a:r>
            <a:r>
              <a:rPr sz="2400" dirty="0">
                <a:latin typeface="Times New Roman"/>
                <a:cs typeface="Times New Roman"/>
              </a:rPr>
              <a:t>other</a:t>
            </a:r>
            <a:r>
              <a:rPr sz="2400" spc="-5" dirty="0">
                <a:latin typeface="Times New Roman"/>
                <a:cs typeface="Times New Roman"/>
              </a:rPr>
              <a:t> states.</a:t>
            </a:r>
            <a:endParaRPr sz="2400">
              <a:latin typeface="Times New Roman"/>
              <a:cs typeface="Times New Roman"/>
            </a:endParaRPr>
          </a:p>
        </p:txBody>
      </p:sp>
      <p:pic>
        <p:nvPicPr>
          <p:cNvPr id="6" name="Picture 5">
            <a:extLst>
              <a:ext uri="{FF2B5EF4-FFF2-40B4-BE49-F238E27FC236}">
                <a16:creationId xmlns:a16="http://schemas.microsoft.com/office/drawing/2014/main" id="{DFD22147-ED8A-48DE-A7BD-6B6AD1581594}"/>
              </a:ext>
            </a:extLst>
          </p:cNvPr>
          <p:cNvPicPr>
            <a:picLocks noChangeAspect="1"/>
          </p:cNvPicPr>
          <p:nvPr/>
        </p:nvPicPr>
        <p:blipFill>
          <a:blip r:embed="rId2"/>
          <a:stretch>
            <a:fillRect/>
          </a:stretch>
        </p:blipFill>
        <p:spPr>
          <a:xfrm>
            <a:off x="1219200" y="1524000"/>
            <a:ext cx="9506439" cy="31116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723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Century Gothic</vt:lpstr>
      <vt:lpstr>Courier New</vt:lpstr>
      <vt:lpstr>Lato</vt:lpstr>
      <vt:lpstr>Roboto</vt:lpstr>
      <vt:lpstr>RobotoRegular</vt:lpstr>
      <vt:lpstr>Times New Roman</vt:lpstr>
      <vt:lpstr>Wingdings 3</vt:lpstr>
      <vt:lpstr>Ion</vt:lpstr>
      <vt:lpstr>Lending Club Case Study</vt:lpstr>
      <vt:lpstr>Abstract</vt:lpstr>
      <vt:lpstr>Business Objective </vt:lpstr>
      <vt:lpstr>Problem solving methodology</vt:lpstr>
      <vt:lpstr>Analysis</vt:lpstr>
      <vt:lpstr>Analysis</vt:lpstr>
      <vt:lpstr>Analysis</vt:lpstr>
      <vt:lpstr>Analysis</vt:lpstr>
      <vt:lpstr>Analysis</vt:lpstr>
      <vt:lpstr>Analysis</vt:lpstr>
      <vt:lpstr>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cp:lastModifiedBy>Gaurav</cp:lastModifiedBy>
  <cp:revision>8</cp:revision>
  <dcterms:created xsi:type="dcterms:W3CDTF">2021-11-09T14:33:31Z</dcterms:created>
  <dcterms:modified xsi:type="dcterms:W3CDTF">2021-11-10T14:43:32Z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2021-11-09T00:00:00Z</vt:filetime>
  </property>
</Properties>
</file>