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3" r:id="rId7"/>
    <p:sldId id="262" r:id="rId8"/>
    <p:sldId id="261" r:id="rId9"/>
    <p:sldId id="264" r:id="rId10"/>
    <p:sldId id="265" r:id="rId11"/>
    <p:sldId id="266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7526A-BBB7-9AB7-BA14-19704BA1B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5ED9C-A47B-302C-802B-35BFB1A3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1E30D-97EF-A48A-99FC-2ABFD00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30F51-E638-AEBB-DB9B-A04EF252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1B637-6AE2-B5FC-BA9D-1D6209B8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29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EC2B-F723-5C0C-1709-1E14D67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B811E9-05AC-A1E6-B589-E4ED8B02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023B5-B9E5-518E-CA8D-08F7AD4E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90095-6E7D-95A8-AC7D-8CFE137B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9295A-972C-A830-B299-8B3EF27E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E9D535-B71A-0E20-EAAE-761C3EE1E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8E642F-D96C-34BF-BE74-7698ABF4E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6C4B36-86EC-3C0A-C203-BA3CC54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29A3B-84FC-7E8D-9B64-D3BC8215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69DDA1-FF20-D40E-5727-67C303AE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92CE-E353-FECB-20A8-BD1F60E7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02DA2-9F8B-DABD-520F-79DBF45E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E70B71-3D76-A308-7E3B-163EA94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7F2B6-EDF6-ACC2-07DC-E57ABD6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4DA51-F186-ED6B-729F-81977A8C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6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7A1E4-B4FD-D95B-FA4B-53724D18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CACD3-74E3-352E-BA42-C3E6C29BF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3B1F8-590E-562A-79B4-85C00B8A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2C6D6-5CCE-67B3-DE10-252C28A7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67EF3A-7DAB-8F73-2A3E-AF758767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2DB30-E42C-9F9E-E1D9-D96E4D04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E0748-BBF5-7640-F1DF-D5257E453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A54435-909F-E7CF-AD97-9D739251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30E7C-DF20-1FE2-ED6A-AF29CDD3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689B90-B3BF-8A5E-45E0-4573C448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47229B-31B6-CEC0-C44E-00E578E8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04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A487C-1344-ED8C-7051-5B86191E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C5A1D-FAF4-6EB1-C145-A3D0F4E6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E1A0CD-32EB-1138-E55E-8D93C467C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BEA31-FC3D-5FF5-264F-A7F9897E5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71CEE5-CBB8-72CD-CAA3-44E3164A5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6469FB-11F3-1E7D-C197-E1A5C5CA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1ABDE6-9637-628A-3FB6-2F16F7F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BBB290-9C56-1E6B-3231-748F006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58CA6-5278-8527-5824-02A19D8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3D1ED6-F863-F528-1BEA-1B3196A0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86B83E-150A-E27A-1778-9DD5FFC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18F1FC-8CFE-8FB8-E9DC-4643911E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3A7E6C-8767-95CE-F839-027B7DC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9EB4EA-29DD-8357-57CD-BFC6C4D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69925D-2C2C-E70F-8923-BFFAD8DF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D43EF-83A2-CC30-21A7-2C2A95A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3217A-8A29-272F-8B76-2B99AAEE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CF6632-723A-FAA1-65F9-7BD98FBA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E140D-0562-7CAE-212B-71605193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9B4FB0-DBE8-96CC-ED46-44BFD91F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13CEC-1E21-177C-4C82-B6690C29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9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35185-B0DD-E10C-1D10-29801405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F199C4-ADA2-9803-9C61-1A05FD41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6E7AA-C9EF-4097-47FA-F47997ADC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B7480-86DE-8C53-261D-F7D3569C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1AF67-8513-1BAD-F5E8-019C0041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428979-78A6-1AB1-831F-2801460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54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B0EFFE-A0BB-B445-E431-CCD651B6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C92D7-E493-89D2-A6F8-BACA6DCB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3B36B-AAC4-0618-1475-1AC2006E0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B27D-0ADC-4809-9539-A90CE756045A}" type="datetimeFigureOut">
              <a:rPr lang="pt-BR" smtClean="0"/>
              <a:t>31/07/2022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2BCC1-F28B-9B81-6D1D-A512F8E0A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E23C4-3F22-BD48-FC82-5F7079D5C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2872-289E-4915-8C2B-AE47C7C699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9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64F11-5745-E5CF-ADA5-AB982F6A5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Calorímetro</a:t>
            </a:r>
            <a:br>
              <a:rPr lang="pt-BR">
                <a:solidFill>
                  <a:schemeClr val="bg1"/>
                </a:solidFill>
              </a:rPr>
            </a:b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7C2E2-049D-0C88-326D-7A73F0D73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Documentação em: </a:t>
            </a:r>
          </a:p>
          <a:p>
            <a:pPr algn="l"/>
            <a:r>
              <a:rPr lang="pt-BR" sz="2000">
                <a:solidFill>
                  <a:schemeClr val="bg1"/>
                </a:solidFill>
              </a:rPr>
              <a:t>www.github.com/gg881/Calorimetro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B39EFD-B323-AE43-CE20-1D0BC774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47"/>
            <a:ext cx="4686055" cy="47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571296-2BBA-2E13-DE1A-C1317849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53" y="481464"/>
            <a:ext cx="8326868" cy="63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9600F-3590-B35A-6CAB-C9FF29F6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D9790-A780-B396-A35F-B6E361CB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BA206D-DC81-E4B2-B758-C4F9770B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57" y="195846"/>
            <a:ext cx="6996332" cy="64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5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931A-1941-E1F1-E0C0-C58CBB50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Firmware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FFC9E-5AE8-ECDD-D26D-204697AA5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Lê os sensores</a:t>
            </a:r>
          </a:p>
          <a:p>
            <a:r>
              <a:rPr lang="pt-BR" dirty="0"/>
              <a:t>Calcula a saída de carga a cada </a:t>
            </a:r>
            <a:r>
              <a:rPr lang="pt-BR"/>
              <a:t>125 leituras </a:t>
            </a:r>
            <a:r>
              <a:rPr lang="pt-BR" dirty="0"/>
              <a:t>(algoritmo PID)</a:t>
            </a:r>
          </a:p>
          <a:p>
            <a:r>
              <a:rPr lang="pt-BR" dirty="0"/>
              <a:t>Controla a saída</a:t>
            </a:r>
          </a:p>
          <a:p>
            <a:r>
              <a:rPr lang="pt-BR" dirty="0"/>
              <a:t>Lê comandos do computador</a:t>
            </a:r>
          </a:p>
          <a:p>
            <a:r>
              <a:rPr lang="pt-BR" dirty="0"/>
              <a:t>Formata e envia dados para o computador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A27EE7-7E54-BD2A-BE20-F0F943C0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15" y="3211441"/>
            <a:ext cx="3207800" cy="27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88D-69B5-D444-A446-BD05378C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Proporcional Integrativo Derivativo 					(PID)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7689E-70E4-6D5D-B351-404D5484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Modula a potência de saída para que a temperatura seja constante</a:t>
            </a: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60B8092-56A9-E09A-6F2E-EC228E72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78" y="3053556"/>
            <a:ext cx="5076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C199-0D95-18AA-5D47-F3A6266B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5ECA3-45A6-4775-9FAE-B11E8FA0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cada sistema tem que ser calibrados os valores de P, I e D</a:t>
            </a:r>
          </a:p>
          <a:p>
            <a:r>
              <a:rPr lang="pt-BR" dirty="0"/>
              <a:t>Não é trivial o ajuste sem um método.</a:t>
            </a:r>
          </a:p>
          <a:p>
            <a:r>
              <a:rPr lang="pt-BR" dirty="0"/>
              <a:t>Centenas de métodos e variações</a:t>
            </a:r>
          </a:p>
          <a:p>
            <a:r>
              <a:rPr lang="pt-BR" dirty="0"/>
              <a:t>O mais tradicional é o de Ziegler-Nichols</a:t>
            </a:r>
          </a:p>
        </p:txBody>
      </p:sp>
    </p:spTree>
    <p:extLst>
      <p:ext uri="{BB962C8B-B14F-4D97-AF65-F5344CB8AC3E}">
        <p14:creationId xmlns:p14="http://schemas.microsoft.com/office/powerpoint/2010/main" val="257835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ACF3-39D6-970B-961E-B973CFD7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Ziegler-Nichols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AC45D7-BFE2-80E4-A5B0-B32089EB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3" y="1456314"/>
            <a:ext cx="7664533" cy="39453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7EFBAC-7798-8B0F-27F2-899CCDCDFE2D}"/>
              </a:ext>
            </a:extLst>
          </p:cNvPr>
          <p:cNvSpPr txBox="1"/>
          <p:nvPr/>
        </p:nvSpPr>
        <p:spPr>
          <a:xfrm>
            <a:off x="530087" y="6334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https://blog.opticontrols.com/archives/477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F55828-45FA-86D4-99BF-A71C4F95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537" y="3146137"/>
            <a:ext cx="3752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CD5B-981A-BABC-EF6C-88162C29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97701CD-11F6-0C65-2D08-AF3C9F9D8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838" y="1855238"/>
            <a:ext cx="5029200" cy="3448050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1844DE-929E-6EDA-8FC4-21617010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46" y="887896"/>
            <a:ext cx="5645218" cy="48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FA7E5-88C7-5CEA-0381-5988BE2B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Ziegler-Nichols (frequência)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DADE1-923B-E846-04A4-E93975F7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5" y="4682331"/>
            <a:ext cx="10515600" cy="4351338"/>
          </a:xfrm>
        </p:spPr>
        <p:txBody>
          <a:bodyPr/>
          <a:lstStyle/>
          <a:p>
            <a:r>
              <a:rPr lang="pt-BR" dirty="0"/>
              <a:t>No modo manual, colocar valores até começar a oscilar.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618EAB-FF7A-5F7C-3394-8438C623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37" y="1500252"/>
            <a:ext cx="6110900" cy="30444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39B3E93-525A-3036-8E38-87952F336850}"/>
              </a:ext>
            </a:extLst>
          </p:cNvPr>
          <p:cNvSpPr txBox="1"/>
          <p:nvPr/>
        </p:nvSpPr>
        <p:spPr>
          <a:xfrm>
            <a:off x="75179" y="6169709"/>
            <a:ext cx="11489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https://eng.libretexts.org/Bookshelves/Industrial_and_Systems_Engineering/Book%3A_Chemical_Process_Dynamics_and_Controls_(Woolf)/09%3A_Proportional-Integral-Derivative_(PID)_Control/9.03%3A_PID_Tuning_via_Classical_Methods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A7D0F2-6DB0-7125-E731-4FE15090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24" y="5193850"/>
            <a:ext cx="3209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3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13E3B-BAB7-DF41-B29E-C24B206B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</a:t>
            </a:r>
            <a:r>
              <a:rPr lang="pt-BR" dirty="0" err="1"/>
              <a:t>Astrom</a:t>
            </a:r>
            <a:r>
              <a:rPr lang="pt-BR" dirty="0"/>
              <a:t>–</a:t>
            </a:r>
            <a:r>
              <a:rPr lang="pt-BR" dirty="0" err="1"/>
              <a:t>Hagglund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C8591-97F5-1BB1-FED7-C5CD844B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79" y="1388268"/>
            <a:ext cx="10515600" cy="4351338"/>
          </a:xfrm>
        </p:spPr>
        <p:txBody>
          <a:bodyPr/>
          <a:lstStyle/>
          <a:p>
            <a:r>
              <a:rPr lang="pt-BR" dirty="0"/>
              <a:t>Método para calibração rápida</a:t>
            </a:r>
          </a:p>
          <a:p>
            <a:r>
              <a:rPr lang="pt-BR" dirty="0"/>
              <a:t>Colocar em “</a:t>
            </a:r>
            <a:r>
              <a:rPr lang="pt-BR" dirty="0" err="1"/>
              <a:t>bang-bang</a:t>
            </a:r>
            <a:r>
              <a:rPr lang="pt-BR" dirty="0"/>
              <a:t>” e medir frequência e amplitude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DFE3BE-100E-60A6-C37D-1F024A65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" y="2721769"/>
            <a:ext cx="4693818" cy="27479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890A76-2D8C-9CBA-6029-2BC25C52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557" y="2374667"/>
            <a:ext cx="5782443" cy="27479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DF5FDD0-BB62-C7A1-18C2-5C89D3EF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28" y="5098170"/>
            <a:ext cx="3538580" cy="107695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62FFF2B-D09C-E021-8049-9D7BD7F1EF51}"/>
              </a:ext>
            </a:extLst>
          </p:cNvPr>
          <p:cNvSpPr txBox="1"/>
          <p:nvPr/>
        </p:nvSpPr>
        <p:spPr>
          <a:xfrm>
            <a:off x="1063476" y="6238919"/>
            <a:ext cx="10309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Livro</a:t>
            </a:r>
            <a:r>
              <a:rPr lang="en-US" dirty="0"/>
              <a:t>: Autotuning of PID Controllers Relay Feedback Approach - Cheng-Ching Yu - Springer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48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D355-A7F9-D2FB-4D3B-60CDF81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7DA63-E1F6-F8E5-45A5-6026DA97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390A5B4-E9E3-198C-4A72-4494F573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17" y="136991"/>
            <a:ext cx="7520549" cy="65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2F15C-9DD2-E984-7DAE-CFC2234A6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8566" y="19010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Mede a quantidade de energia absorvida pela amostra até temperatura de teste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07C2F4-B8B3-3E90-5CCA-A12A2017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3" y="2892302"/>
            <a:ext cx="3295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D42BA-4F87-8B58-612F-7861705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8CEC3-01F6-0636-CFB6-A5469EAF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18FFD8-5866-19E8-7EFD-4601C667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98" y="789194"/>
            <a:ext cx="9808928" cy="48204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41511E-E7F6-54FF-0413-51AC2DC235DE}"/>
              </a:ext>
            </a:extLst>
          </p:cNvPr>
          <p:cNvSpPr txBox="1"/>
          <p:nvPr/>
        </p:nvSpPr>
        <p:spPr>
          <a:xfrm>
            <a:off x="1205948" y="6308209"/>
            <a:ext cx="868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https://www.ni.com/pt-br/innovations/white-papers/06/pid-theory-explained.html</a:t>
            </a:r>
          </a:p>
        </p:txBody>
      </p:sp>
    </p:spTree>
    <p:extLst>
      <p:ext uri="{BB962C8B-B14F-4D97-AF65-F5344CB8AC3E}">
        <p14:creationId xmlns:p14="http://schemas.microsoft.com/office/powerpoint/2010/main" val="95188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F2480-D84E-035F-2A81-4A5CE10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A0C8-8C6E-3D3E-6454-D2690BAB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39840C-8CDF-233B-02DC-15A3CF0A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59" y="1027906"/>
            <a:ext cx="7643446" cy="44432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F79795-6D81-3DE5-E26F-70B263DE5E36}"/>
              </a:ext>
            </a:extLst>
          </p:cNvPr>
          <p:cNvSpPr txBox="1"/>
          <p:nvPr/>
        </p:nvSpPr>
        <p:spPr>
          <a:xfrm>
            <a:off x="2055259" y="580763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https://www.pid-tuner.com/pid-control/</a:t>
            </a:r>
          </a:p>
        </p:txBody>
      </p:sp>
    </p:spTree>
    <p:extLst>
      <p:ext uri="{BB962C8B-B14F-4D97-AF65-F5344CB8AC3E}">
        <p14:creationId xmlns:p14="http://schemas.microsoft.com/office/powerpoint/2010/main" val="6234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09D4C-9AAB-137F-22CB-9857073E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1983755"/>
            <a:ext cx="11502886" cy="2387600"/>
          </a:xfrm>
        </p:spPr>
        <p:txBody>
          <a:bodyPr>
            <a:normAutofit/>
          </a:bodyPr>
          <a:lstStyle/>
          <a:p>
            <a:r>
              <a:rPr lang="pt-BR" sz="6000" dirty="0"/>
              <a:t>Documentação em: </a:t>
            </a:r>
            <a:br>
              <a:rPr lang="pt-BR" sz="6000" dirty="0"/>
            </a:br>
            <a:r>
              <a:rPr lang="pt-BR" sz="6000" dirty="0"/>
              <a:t>www.github.com/gg881/Calorimetro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0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20035-B0BA-4CDE-15FA-A065B226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mecânica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83E11-7055-6DE8-D35F-06F87A59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Modelado no Autodesk Inventor</a:t>
            </a:r>
          </a:p>
          <a:p>
            <a:r>
              <a:rPr lang="pt-BR" dirty="0"/>
              <a:t>Construído com placas de fibra cerâmica, chapa de alumínio, nylon e partes impressas em PETG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FC6FE5-0DA0-6188-83E6-4EACAE32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47" y="3168650"/>
            <a:ext cx="3295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98636-3E9B-2C4E-3F4E-6EAEC527F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57" y="552083"/>
            <a:ext cx="9144000" cy="1048117"/>
          </a:xfrm>
        </p:spPr>
        <p:txBody>
          <a:bodyPr/>
          <a:lstStyle/>
          <a:p>
            <a:r>
              <a:rPr lang="pt-BR" dirty="0"/>
              <a:t>Eletrônica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8EEA-EBAB-CACF-1294-FFFEC8DD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85292" y="285645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Sensor de corrente e tensão (INA260)</a:t>
            </a:r>
          </a:p>
          <a:p>
            <a:pPr marL="342900" indent="-342900">
              <a:buFontTx/>
              <a:buChar char="-"/>
            </a:pPr>
            <a:r>
              <a:rPr lang="pt-BR" dirty="0"/>
              <a:t>Sensor de temperatura (MAX31856)</a:t>
            </a:r>
          </a:p>
          <a:p>
            <a:pPr marL="342900" indent="-342900">
              <a:buFontTx/>
              <a:buChar char="-"/>
            </a:pPr>
            <a:r>
              <a:rPr lang="pt-BR" dirty="0"/>
              <a:t>Arduino Mega 2560</a:t>
            </a:r>
          </a:p>
          <a:p>
            <a:pPr marL="342900" indent="-342900">
              <a:buFontTx/>
              <a:buChar char="-"/>
            </a:pPr>
            <a:r>
              <a:rPr lang="pt-BR" dirty="0" err="1"/>
              <a:t>Mosfet</a:t>
            </a:r>
            <a:r>
              <a:rPr lang="pt-BR" dirty="0"/>
              <a:t> para controle de potência</a:t>
            </a:r>
          </a:p>
          <a:p>
            <a:pPr marL="342900" indent="-342900">
              <a:buFontTx/>
              <a:buChar char="-"/>
            </a:pPr>
            <a:r>
              <a:rPr lang="pt-BR" dirty="0"/>
              <a:t>Fonte 12v e regulador de tensão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998ED9-3349-BDBF-F324-DCFD661D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121" y="1600200"/>
            <a:ext cx="68199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AA3AA-13D6-D21E-15B3-08060A50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 da temperatura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60F547F-F6E5-5D6B-0572-93BD8B5A7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383" y="2371069"/>
            <a:ext cx="3019425" cy="28098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46214F-4C43-995C-9674-95B6429BB795}"/>
              </a:ext>
            </a:extLst>
          </p:cNvPr>
          <p:cNvSpPr txBox="1"/>
          <p:nvPr/>
        </p:nvSpPr>
        <p:spPr>
          <a:xfrm>
            <a:off x="838200" y="1983545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Módulo termopar da circuitar</a:t>
            </a:r>
          </a:p>
          <a:p>
            <a:pPr marL="285750" indent="-285750">
              <a:buFontTx/>
              <a:buChar char="-"/>
            </a:pPr>
            <a:r>
              <a:rPr lang="pt-BR" dirty="0"/>
              <a:t>Baseado no CI MAX31856</a:t>
            </a:r>
          </a:p>
          <a:p>
            <a:pPr marL="285750" indent="-285750">
              <a:buFontTx/>
              <a:buChar char="-"/>
            </a:pPr>
            <a:r>
              <a:rPr lang="pt-BR" dirty="0"/>
              <a:t>Linearização automática</a:t>
            </a:r>
          </a:p>
          <a:p>
            <a:pPr marL="285750" indent="-285750">
              <a:buFontTx/>
              <a:buChar char="-"/>
            </a:pPr>
            <a:r>
              <a:rPr lang="pt-BR" dirty="0"/>
              <a:t>Suporta 8 tipos de termopares (K é o usado)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Compensação junta fria</a:t>
            </a:r>
          </a:p>
          <a:p>
            <a:pPr marL="285750" indent="-285750">
              <a:buFontTx/>
              <a:buChar char="-"/>
            </a:pPr>
            <a:r>
              <a:rPr lang="pt-BR" dirty="0"/>
              <a:t>Resolução de temperatura de </a:t>
            </a:r>
            <a:r>
              <a:rPr lang="pt-BR" dirty="0">
                <a:effectLst/>
                <a:latin typeface="Arial" panose="020B0604020202020204" pitchFamily="34" charset="0"/>
              </a:rPr>
              <a:t>0.0078125°C (com termopar perfeito)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62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1B28-D82B-0A0E-7D5B-2E85020C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medida a corrente?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7E39D4-B158-ED4C-F2A4-CA69E1901C55}"/>
              </a:ext>
            </a:extLst>
          </p:cNvPr>
          <p:cNvSpPr txBox="1"/>
          <p:nvPr/>
        </p:nvSpPr>
        <p:spPr>
          <a:xfrm>
            <a:off x="6406885" y="2425158"/>
            <a:ext cx="5063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  Resistor shunt</a:t>
            </a:r>
          </a:p>
          <a:p>
            <a:pPr marL="285750" indent="-285750">
              <a:buFontTx/>
              <a:buChar char="-"/>
            </a:pPr>
            <a:r>
              <a:rPr lang="pt-BR" dirty="0"/>
              <a:t>queda de tensão no resistor é proporcional à corrente</a:t>
            </a:r>
          </a:p>
          <a:p>
            <a:pPr marL="285750" indent="-285750">
              <a:buFontTx/>
              <a:buChar char="-"/>
            </a:pPr>
            <a:r>
              <a:rPr lang="pt-BR" dirty="0"/>
              <a:t>Deve ser preciso, de baixo valor e termicamente estável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6338FD-5E5B-6584-045E-C04B8508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93" y="6252216"/>
            <a:ext cx="9054446" cy="48131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https://www.ti.com/lit/an/sboa169b/sboa169b.pdf?ts=1653135314645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190900-A06A-1B22-F8AF-AFAA8A8B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7" y="1839648"/>
            <a:ext cx="4201774" cy="43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A341-07BC-6ECA-D373-B7E73F98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633"/>
            <a:ext cx="7678974" cy="967987"/>
          </a:xfrm>
        </p:spPr>
        <p:txBody>
          <a:bodyPr/>
          <a:lstStyle/>
          <a:p>
            <a:r>
              <a:rPr lang="pt-BR" dirty="0"/>
              <a:t>Sensor de corrente – INA260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FB0A1-7B03-F2B3-EB91-5C827E0C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vem com shunt interno (2mOhm) – 0,1%</a:t>
            </a:r>
          </a:p>
          <a:p>
            <a:r>
              <a:rPr lang="pt-BR" dirty="0"/>
              <a:t>Resolução 1,25mA e 1,25mV</a:t>
            </a:r>
          </a:p>
          <a:p>
            <a:r>
              <a:rPr lang="pt-BR" dirty="0"/>
              <a:t>-15A até 15A</a:t>
            </a:r>
          </a:p>
          <a:p>
            <a:r>
              <a:rPr lang="pt-BR" dirty="0"/>
              <a:t>Até 16,488mS por leitura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19D24A-B579-14BA-6C1E-52CACA98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60" y="2686928"/>
            <a:ext cx="4579098" cy="3349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DCA71B-42B4-A969-1CFC-E9D0295BE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13" y="4262511"/>
            <a:ext cx="3144942" cy="22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90E3E-0469-508F-F653-2C3D2EC6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controlada a potência?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6F047-7D0F-8E15-C489-71DE96BA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Mosfet</a:t>
            </a:r>
            <a:r>
              <a:rPr lang="pt-BR" dirty="0"/>
              <a:t> N</a:t>
            </a:r>
          </a:p>
          <a:p>
            <a:r>
              <a:rPr lang="pt-BR" dirty="0"/>
              <a:t>Modulação PWM com período de 125 leituras do sensor (~2s)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A11257-6FB3-EE49-8473-69EC3788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1" y="3429000"/>
            <a:ext cx="4953000" cy="30670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5C5873-334C-97F0-FF4F-778AE164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409" y="3189850"/>
            <a:ext cx="3033713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7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462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Calorímetro </vt:lpstr>
      <vt:lpstr>Mede a quantidade de energia absorvida pela amostra até temperatura de teste   </vt:lpstr>
      <vt:lpstr>Documentação em:  www.github.com/gg881/Calorimetro</vt:lpstr>
      <vt:lpstr>Construção mecânica</vt:lpstr>
      <vt:lpstr>Eletrônica</vt:lpstr>
      <vt:lpstr>Medida da temperatura</vt:lpstr>
      <vt:lpstr>Como é medida a corrente?</vt:lpstr>
      <vt:lpstr>Sensor de corrente – INA260</vt:lpstr>
      <vt:lpstr>Como é controlada a potência?</vt:lpstr>
      <vt:lpstr>Apresentação do PowerPoint</vt:lpstr>
      <vt:lpstr>Apresentação do PowerPoint</vt:lpstr>
      <vt:lpstr>Firmware </vt:lpstr>
      <vt:lpstr>Algoritmo Proporcional Integrativo Derivativo      (PID)</vt:lpstr>
      <vt:lpstr>PID</vt:lpstr>
      <vt:lpstr>Ziegler-Nichols</vt:lpstr>
      <vt:lpstr>Apresentação do PowerPoint</vt:lpstr>
      <vt:lpstr>Ziegler-Nichols (frequência)</vt:lpstr>
      <vt:lpstr>Método de Astrom–Hagglund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Calorímetro </dc:title>
  <dc:creator>Gabriel Faria</dc:creator>
  <cp:lastModifiedBy>Gabriel Faria</cp:lastModifiedBy>
  <cp:revision>1</cp:revision>
  <dcterms:created xsi:type="dcterms:W3CDTF">2022-07-31T16:06:03Z</dcterms:created>
  <dcterms:modified xsi:type="dcterms:W3CDTF">2022-08-03T07:44:09Z</dcterms:modified>
</cp:coreProperties>
</file>