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06_B887CC21.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6" r:id="rId5"/>
    <p:sldId id="258" r:id="rId6"/>
    <p:sldId id="259" r:id="rId7"/>
    <p:sldId id="262" r:id="rId8"/>
    <p:sldId id="263" r:id="rId9"/>
    <p:sldId id="261" r:id="rId10"/>
    <p:sldId id="264"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4FD821B-D8F2-265A-99CC-E9F639CAC9BC}" name="1104220541野々垣友香" initials="c" userId="S::cgeh0541@mail3.doshisha.ac.jp::86ffa203-9f29-40b8-8aa1-3e043e75350d" providerId="AD"/>
  <p188:author id="{D29DCD84-D0BC-FC42-5C13-79CAE829D530}" name="鎌田 温夢" initials="鎌温" userId="S::cgeh0240@mail3.doshisha.ac.jp::691988e9-65ee-44b8-b39a-9288c09b2afa" providerId="AD"/>
  <p188:author id="{CE7680DB-8103-8777-AC0E-DB3DB676A531}" name="cgeh0283" initials="c" userId="S::cgeh0283@mail3.doshisha.ac.jp::6acafe07-117d-46dc-b9ff-4fd08676c655"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422E5-E6CF-419C-B48B-C0BA7A4B2C39}" v="941" dt="2024-06-12T05:26:51.113"/>
    <p1510:client id="{255A1E2F-C280-4272-3BB8-9FBEA409F4AB}" v="4" dt="2024-06-12T05:10:27.031"/>
    <p1510:client id="{2D3E01BA-B14E-54E8-BEDF-95718CF4B238}" v="52" dt="2024-06-12T05:24:04.215"/>
    <p1510:client id="{36F6858D-51A0-419F-A6F2-0254E06A224F}" v="1604" dt="2024-06-12T05:25:55.160"/>
    <p1510:client id="{49EF2112-9896-128F-883D-76874BE110D7}" v="87" dt="2024-06-12T04:41:50.796"/>
    <p1510:client id="{DBD718AE-6B66-A4FC-E6D0-43C6C2D68E5F}" v="1" dt="2024-06-12T04:33:13.6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omments/modernComment_106_B887CC21.xml><?xml version="1.0" encoding="utf-8"?>
<p188:cmLst xmlns:a="http://schemas.openxmlformats.org/drawingml/2006/main" xmlns:r="http://schemas.openxmlformats.org/officeDocument/2006/relationships" xmlns:p188="http://schemas.microsoft.com/office/powerpoint/2018/8/main">
  <p188:cm id="{058CA290-7802-41D8-9F0F-0C9BC5B61F11}" authorId="{D29DCD84-D0BC-FC42-5C13-79CAE829D530}" created="2024-06-12T05:09:43.420">
    <pc:sldMkLst xmlns:pc="http://schemas.microsoft.com/office/powerpoint/2013/main/command">
      <pc:docMk/>
      <pc:sldMk cId="3095907361" sldId="262"/>
    </pc:sldMkLst>
    <p188:txBody>
      <a:bodyPr/>
      <a:lstStyle/>
      <a:p>
        <a:r>
          <a:rPr lang="ja-JP" altLang="en-US"/>
          <a:t>高齢化社会​
日本をはじめとする多くの先進国では高齢化が進んでおり、働き手となる若年層の割合が減少しています。これにより、労働市場に参加する人々の絶対数が減少します。​
​
若年人口の減少​
少子化の影響で、新たに労働市場に参入する若年層の数が減っています。これも労働参加率の低下に寄与しています。​
​
地域差​
地域ごとに人口動態が異なるため、都市部では労働力が相対的に集中しやすい一方、地方では過疎化が進み、労働参加率の低下が顕著です。これにより、地域ごとの経済格差が広がる可能性があります。​
​
女性や高齢者の労働参加​
近年、女性や高齢者の労働参加を促進する政策が進められていますが、それでもなお、これらの層の労働参加率が低い地域もあります。特に地方では、育児支援や高齢者雇用のインフラが整っていない場合、労働参加が進みにくいです。​
​
労働市場の構造変化​
産業構造の変化や技術革新により、一部の職業が消失したり、新たなスキルが求められたりすることがあります。これに対応できない労働者が多い場合、労働参加率が低下します。​
​</a:t>
        </a:r>
      </a:p>
    </p188:txBody>
    <p188:extLst>
      <p:ext xmlns:p="http://schemas.openxmlformats.org/presentationml/2006/main" uri="{57CB4572-C831-44C2-8A1C-0ADB6CCDFE69}">
        <p223:reactions xmlns:p223="http://schemas.microsoft.com/office/powerpoint/2022/03/main">
          <p223:rxn type="👍">
            <p223:instance time="2024-06-12T05:10:23.042" authorId="{24FD821B-D8F2-265A-99CC-E9F639CAC9BC}"/>
            <p223:instance time="2024-06-12T05:10:23.210" authorId="{CE7680DB-8103-8777-AC0E-DB3DB676A531}"/>
          </p223:rxn>
        </p223:reactions>
      </p:ext>
    </p188:extLst>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48A74-EEE6-4937-9629-FE93E51BA9A1}" type="datetimeFigureOut">
              <a:rPr kumimoji="1" lang="ja-JP" altLang="en-US" smtClean="0"/>
              <a:t>2024/6/17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F03F6-F1D8-4FF6-A5C5-CDDF31D3BF0D}" type="slidenum">
              <a:rPr kumimoji="1" lang="ja-JP" altLang="en-US" smtClean="0"/>
              <a:t>‹#›</a:t>
            </a:fld>
            <a:endParaRPr kumimoji="1" lang="ja-JP" altLang="en-US"/>
          </a:p>
        </p:txBody>
      </p:sp>
    </p:spTree>
    <p:extLst>
      <p:ext uri="{BB962C8B-B14F-4D97-AF65-F5344CB8AC3E}">
        <p14:creationId xmlns:p14="http://schemas.microsoft.com/office/powerpoint/2010/main" val="42372326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4</a:t>
            </a:r>
            <a:r>
              <a:rPr kumimoji="1" lang="ja-JP" altLang="en-US" dirty="0"/>
              <a:t>班の発表を始めます</a:t>
            </a:r>
          </a:p>
        </p:txBody>
      </p:sp>
      <p:sp>
        <p:nvSpPr>
          <p:cNvPr id="4" name="スライド番号プレースホルダー 3"/>
          <p:cNvSpPr>
            <a:spLocks noGrp="1"/>
          </p:cNvSpPr>
          <p:nvPr>
            <p:ph type="sldNum" sz="quarter" idx="5"/>
          </p:nvPr>
        </p:nvSpPr>
        <p:spPr/>
        <p:txBody>
          <a:bodyPr/>
          <a:lstStyle/>
          <a:p>
            <a:fld id="{25AF03F6-F1D8-4FF6-A5C5-CDDF31D3BF0D}" type="slidenum">
              <a:rPr kumimoji="1" lang="ja-JP" altLang="en-US" smtClean="0"/>
              <a:t>1</a:t>
            </a:fld>
            <a:endParaRPr kumimoji="1" lang="ja-JP" altLang="en-US"/>
          </a:p>
        </p:txBody>
      </p:sp>
    </p:spTree>
    <p:extLst>
      <p:ext uri="{BB962C8B-B14F-4D97-AF65-F5344CB8AC3E}">
        <p14:creationId xmlns:p14="http://schemas.microsoft.com/office/powerpoint/2010/main" val="936215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人口は減っているが、労働力人口と就業者数は上昇しています。第</a:t>
            </a:r>
            <a:r>
              <a:rPr kumimoji="1" lang="en-US" altLang="ja-JP" dirty="0"/>
              <a:t>2</a:t>
            </a:r>
            <a:r>
              <a:rPr kumimoji="1" lang="ja-JP" altLang="en-US" dirty="0"/>
              <a:t>次ベビーブームが</a:t>
            </a:r>
            <a:r>
              <a:rPr kumimoji="1" lang="en-US" altLang="ja-JP" dirty="0"/>
              <a:t>1973</a:t>
            </a:r>
            <a:r>
              <a:rPr kumimoji="1" lang="ja-JP" altLang="en-US" dirty="0"/>
              <a:t>年のため、</a:t>
            </a:r>
            <a:r>
              <a:rPr kumimoji="1" lang="en-US" altLang="ja-JP" dirty="0"/>
              <a:t>1995</a:t>
            </a:r>
            <a:r>
              <a:rPr kumimoji="1" lang="ja-JP" altLang="en-US" dirty="0"/>
              <a:t>頃まで労働力人口が上昇していることが読み取れます。</a:t>
            </a:r>
          </a:p>
        </p:txBody>
      </p:sp>
      <p:sp>
        <p:nvSpPr>
          <p:cNvPr id="4" name="スライド番号プレースホルダー 3"/>
          <p:cNvSpPr>
            <a:spLocks noGrp="1"/>
          </p:cNvSpPr>
          <p:nvPr>
            <p:ph type="sldNum" sz="quarter" idx="5"/>
          </p:nvPr>
        </p:nvSpPr>
        <p:spPr/>
        <p:txBody>
          <a:bodyPr/>
          <a:lstStyle/>
          <a:p>
            <a:fld id="{25AF03F6-F1D8-4FF6-A5C5-CDDF31D3BF0D}" type="slidenum">
              <a:rPr kumimoji="1" lang="ja-JP" altLang="en-US" smtClean="0"/>
              <a:t>2</a:t>
            </a:fld>
            <a:endParaRPr kumimoji="1" lang="ja-JP" altLang="en-US"/>
          </a:p>
        </p:txBody>
      </p:sp>
    </p:spTree>
    <p:extLst>
      <p:ext uri="{BB962C8B-B14F-4D97-AF65-F5344CB8AC3E}">
        <p14:creationId xmlns:p14="http://schemas.microsoft.com/office/powerpoint/2010/main" val="2767023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日本の労働力人口は増えていて、世界的に見ても上昇しています。</a:t>
            </a:r>
            <a:r>
              <a:rPr kumimoji="1" lang="en-US" altLang="ja-JP" dirty="0"/>
              <a:t>2023</a:t>
            </a:r>
            <a:r>
              <a:rPr kumimoji="1" lang="ja-JP" altLang="en-US" dirty="0"/>
              <a:t>年においては、世界で</a:t>
            </a:r>
            <a:r>
              <a:rPr kumimoji="1" lang="en-US" altLang="ja-JP" dirty="0"/>
              <a:t>10</a:t>
            </a:r>
            <a:r>
              <a:rPr kumimoji="1" lang="ja-JP" altLang="en-US" dirty="0"/>
              <a:t>位の労働力人口でした。</a:t>
            </a:r>
          </a:p>
        </p:txBody>
      </p:sp>
      <p:sp>
        <p:nvSpPr>
          <p:cNvPr id="4" name="スライド番号プレースホルダー 3"/>
          <p:cNvSpPr>
            <a:spLocks noGrp="1"/>
          </p:cNvSpPr>
          <p:nvPr>
            <p:ph type="sldNum" sz="quarter" idx="5"/>
          </p:nvPr>
        </p:nvSpPr>
        <p:spPr/>
        <p:txBody>
          <a:bodyPr/>
          <a:lstStyle/>
          <a:p>
            <a:fld id="{25AF03F6-F1D8-4FF6-A5C5-CDDF31D3BF0D}" type="slidenum">
              <a:rPr kumimoji="1" lang="ja-JP" altLang="en-US" smtClean="0"/>
              <a:t>3</a:t>
            </a:fld>
            <a:endParaRPr kumimoji="1" lang="ja-JP" altLang="en-US"/>
          </a:p>
        </p:txBody>
      </p:sp>
    </p:spTree>
    <p:extLst>
      <p:ext uri="{BB962C8B-B14F-4D97-AF65-F5344CB8AC3E}">
        <p14:creationId xmlns:p14="http://schemas.microsoft.com/office/powerpoint/2010/main" val="2958300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人口減少に伴う労働参加率の減少についての原因。</a:t>
            </a:r>
            <a:endParaRPr lang="en-US" altLang="ja-JP"/>
          </a:p>
          <a:p>
            <a:r>
              <a:rPr lang="ja-JP" dirty="0"/>
              <a:t>高齢化社会</a:t>
            </a:r>
          </a:p>
          <a:p>
            <a:r>
              <a:rPr lang="ja-JP" dirty="0"/>
              <a:t>日本をはじめとする多くの先進国では高齢化が進んでおり、働き手となる若年層の割合が減少しています。これにより、労働市場に参加する人々の絶対数が減少します。</a:t>
            </a:r>
          </a:p>
          <a:p>
            <a:endParaRPr lang="ja-JP" altLang="en-US" dirty="0">
              <a:ea typeface="游ゴシック"/>
            </a:endParaRPr>
          </a:p>
          <a:p>
            <a:r>
              <a:rPr lang="ja-JP" dirty="0"/>
              <a:t>若年人口の減少</a:t>
            </a:r>
          </a:p>
          <a:p>
            <a:r>
              <a:rPr lang="ja-JP" dirty="0"/>
              <a:t>少子化の影響で、新たに労働市場に参入する若年層の数が減っています。これも労働参加率の低下に寄与しています。</a:t>
            </a:r>
          </a:p>
          <a:p>
            <a:endParaRPr lang="ja-JP" altLang="en-US" dirty="0">
              <a:ea typeface="游ゴシック"/>
            </a:endParaRPr>
          </a:p>
          <a:p>
            <a:r>
              <a:rPr lang="ja-JP" dirty="0"/>
              <a:t>地域差</a:t>
            </a:r>
          </a:p>
          <a:p>
            <a:r>
              <a:rPr lang="ja-JP" dirty="0"/>
              <a:t>地域ごとに人口動態が異なるため、都市部では労働力が相対的に集中しやすい一方、地方では過疎化が進み、労働参加率の低下が顕著です。これにより、地域ごとの経済格差が広がる可能性があります。</a:t>
            </a:r>
          </a:p>
          <a:p>
            <a:endParaRPr lang="ja-JP" altLang="en-US" dirty="0">
              <a:ea typeface="游ゴシック"/>
            </a:endParaRPr>
          </a:p>
          <a:p>
            <a:r>
              <a:rPr lang="ja-JP" dirty="0"/>
              <a:t>女性や高齢者の労働参加</a:t>
            </a:r>
          </a:p>
          <a:p>
            <a:r>
              <a:rPr lang="ja-JP" dirty="0"/>
              <a:t>近年、女性や高齢者の労働参加を促進する政策が進められていますが、それでもなお、これらの層の労働参加率が低い地域もあります。特に地方では、育児支援や高齢者雇用のインフラが整っていない場合、労働参加が進みにくいです。</a:t>
            </a:r>
          </a:p>
          <a:p>
            <a:endParaRPr lang="ja-JP" altLang="en-US" dirty="0">
              <a:ea typeface="游ゴシック"/>
            </a:endParaRPr>
          </a:p>
          <a:p>
            <a:r>
              <a:rPr lang="ja-JP" dirty="0"/>
              <a:t>労働市場の構造変化</a:t>
            </a:r>
          </a:p>
          <a:p>
            <a:r>
              <a:rPr lang="ja-JP" dirty="0"/>
              <a:t>産業構造の変化や技術革新により、一部の職業が消失したり、新たなスキルが求められたりすることがあります。これに対応できない労働者が多い場合、労働参加率が低下します。</a:t>
            </a:r>
          </a:p>
          <a:p>
            <a:endParaRPr lang="ja-JP" altLang="en-US" dirty="0">
              <a:ea typeface="游ゴシック"/>
            </a:endParaRPr>
          </a:p>
        </p:txBody>
      </p:sp>
      <p:sp>
        <p:nvSpPr>
          <p:cNvPr id="4" name="スライド番号プレースホルダー 3"/>
          <p:cNvSpPr>
            <a:spLocks noGrp="1"/>
          </p:cNvSpPr>
          <p:nvPr>
            <p:ph type="sldNum" sz="quarter" idx="5"/>
          </p:nvPr>
        </p:nvSpPr>
        <p:spPr/>
        <p:txBody>
          <a:bodyPr/>
          <a:lstStyle/>
          <a:p>
            <a:fld id="{AE0FAD76-6545-4987-A7B3-A678F935413B}" type="slidenum">
              <a:rPr kumimoji="1" lang="ja-JP" altLang="en-US" smtClean="0"/>
              <a:t>4</a:t>
            </a:fld>
            <a:endParaRPr kumimoji="1" lang="ja-JP" altLang="en-US"/>
          </a:p>
        </p:txBody>
      </p:sp>
    </p:spTree>
    <p:extLst>
      <p:ext uri="{BB962C8B-B14F-4D97-AF65-F5344CB8AC3E}">
        <p14:creationId xmlns:p14="http://schemas.microsoft.com/office/powerpoint/2010/main" val="2025631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労働力人口の見通しについてみていきましょう。</a:t>
            </a:r>
            <a:endParaRPr lang="en-US" altLang="ja-JP" dirty="0"/>
          </a:p>
          <a:p>
            <a:r>
              <a:rPr lang="ja-JP" altLang="en-US" dirty="0"/>
              <a:t>まず三つのシナリオについて説明します。</a:t>
            </a:r>
            <a:endParaRPr lang="en-US" altLang="ja-JP" dirty="0"/>
          </a:p>
          <a:p>
            <a:r>
              <a:rPr lang="ja-JP" altLang="en-US" dirty="0"/>
              <a:t>一つ目は、一人当たりゼロ成長に近い経済状況のもと、労働参加が </a:t>
            </a:r>
            <a:r>
              <a:rPr lang="en-US" altLang="ja-JP" dirty="0"/>
              <a:t>2022 </a:t>
            </a:r>
            <a:r>
              <a:rPr lang="ja-JP" altLang="en-US" dirty="0"/>
              <a:t>年と同水準で推移 した場合のことを「一人当たりゼロ成長・労働参加現状シナリオで、</a:t>
            </a:r>
            <a:endParaRPr lang="en-US" altLang="ja-JP" dirty="0"/>
          </a:p>
          <a:p>
            <a:r>
              <a:rPr lang="ja-JP" altLang="en-US" dirty="0"/>
              <a:t>二つ目は、経済・雇用政策を講じ、成長分野の市場拡大が進み、女性及び高齢者等の労働市 場への参加が進展する場合のことを成長実現・労働参加進展シナリオ</a:t>
            </a:r>
            <a:endParaRPr lang="en-US" altLang="ja-JP" dirty="0"/>
          </a:p>
          <a:p>
            <a:r>
              <a:rPr lang="ja-JP" altLang="en-US" dirty="0"/>
              <a:t>三つ目は、経済・雇用政策を講じ、経済成長と女性及び高齢者等の労働市場への参加が一定程度進 む場合のこと成長率ベースライン・労働参加漸進シナリオです。</a:t>
            </a:r>
            <a:endParaRPr lang="en-US" altLang="ja-JP" dirty="0"/>
          </a:p>
          <a:p>
            <a:r>
              <a:rPr lang="ja-JP" altLang="en-US" dirty="0"/>
              <a:t>どれも将来的には減少傾向にあることが分かりました。</a:t>
            </a:r>
            <a:endParaRPr lang="en-US" altLang="ja-JP" dirty="0"/>
          </a:p>
          <a:p>
            <a:endParaRPr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25AF03F6-F1D8-4FF6-A5C5-CDDF31D3BF0D}" type="slidenum">
              <a:rPr kumimoji="1" lang="ja-JP" altLang="en-US" smtClean="0"/>
              <a:t>5</a:t>
            </a:fld>
            <a:endParaRPr kumimoji="1" lang="ja-JP" altLang="en-US"/>
          </a:p>
        </p:txBody>
      </p:sp>
    </p:spTree>
    <p:extLst>
      <p:ext uri="{BB962C8B-B14F-4D97-AF65-F5344CB8AC3E}">
        <p14:creationId xmlns:p14="http://schemas.microsoft.com/office/powerpoint/2010/main" val="842749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労働力人口減少の解決策としては、育児支援や介護支援を充実させること、労働者が新たなスキルを得られるように再訓練プログラムを推進すること、地域を復興させること、外国人労働者の受け入れを拡大することを考えました。</a:t>
            </a:r>
          </a:p>
        </p:txBody>
      </p:sp>
      <p:sp>
        <p:nvSpPr>
          <p:cNvPr id="4" name="スライド番号プレースホルダー 3"/>
          <p:cNvSpPr>
            <a:spLocks noGrp="1"/>
          </p:cNvSpPr>
          <p:nvPr>
            <p:ph type="sldNum" sz="quarter" idx="5"/>
          </p:nvPr>
        </p:nvSpPr>
        <p:spPr/>
        <p:txBody>
          <a:bodyPr/>
          <a:lstStyle/>
          <a:p>
            <a:fld id="{25AF03F6-F1D8-4FF6-A5C5-CDDF31D3BF0D}" type="slidenum">
              <a:rPr kumimoji="1" lang="ja-JP" altLang="en-US" smtClean="0"/>
              <a:t>6</a:t>
            </a:fld>
            <a:endParaRPr kumimoji="1" lang="ja-JP" altLang="en-US"/>
          </a:p>
        </p:txBody>
      </p:sp>
    </p:spTree>
    <p:extLst>
      <p:ext uri="{BB962C8B-B14F-4D97-AF65-F5344CB8AC3E}">
        <p14:creationId xmlns:p14="http://schemas.microsoft.com/office/powerpoint/2010/main" val="2820268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0BCE6B-BB73-E489-F140-0FBE7A31482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51CB3D6-24F6-E8C8-898D-5071F150B5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4E92900-368B-41BB-DB63-455FD55B44A8}"/>
              </a:ext>
            </a:extLst>
          </p:cNvPr>
          <p:cNvSpPr>
            <a:spLocks noGrp="1"/>
          </p:cNvSpPr>
          <p:nvPr>
            <p:ph type="dt" sz="half" idx="10"/>
          </p:nvPr>
        </p:nvSpPr>
        <p:spPr/>
        <p:txBody>
          <a:bodyPr/>
          <a:lstStyle/>
          <a:p>
            <a:fld id="{E20605EA-AB72-4FDC-8DEB-B6FCCE0F2C56}" type="datetimeFigureOut">
              <a:rPr kumimoji="1" lang="ja-JP" altLang="en-US" smtClean="0"/>
              <a:t>2024/6/17</a:t>
            </a:fld>
            <a:endParaRPr kumimoji="1" lang="ja-JP" altLang="en-US"/>
          </a:p>
        </p:txBody>
      </p:sp>
      <p:sp>
        <p:nvSpPr>
          <p:cNvPr id="5" name="フッター プレースホルダー 4">
            <a:extLst>
              <a:ext uri="{FF2B5EF4-FFF2-40B4-BE49-F238E27FC236}">
                <a16:creationId xmlns:a16="http://schemas.microsoft.com/office/drawing/2014/main" id="{2F0EA0E2-2BC5-4022-EDEB-D1DB524B709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EDE063-FFC7-AE60-CD1E-4E1DF5A49ACF}"/>
              </a:ext>
            </a:extLst>
          </p:cNvPr>
          <p:cNvSpPr>
            <a:spLocks noGrp="1"/>
          </p:cNvSpPr>
          <p:nvPr>
            <p:ph type="sldNum" sz="quarter" idx="12"/>
          </p:nvPr>
        </p:nvSpPr>
        <p:spPr/>
        <p:txBody>
          <a:bodyPr/>
          <a:lstStyle/>
          <a:p>
            <a:fld id="{C66AAE16-A59F-4B24-8ED4-3071DB8F7913}" type="slidenum">
              <a:rPr kumimoji="1" lang="ja-JP" altLang="en-US" smtClean="0"/>
              <a:t>‹#›</a:t>
            </a:fld>
            <a:endParaRPr kumimoji="1" lang="ja-JP" altLang="en-US"/>
          </a:p>
        </p:txBody>
      </p:sp>
    </p:spTree>
    <p:extLst>
      <p:ext uri="{BB962C8B-B14F-4D97-AF65-F5344CB8AC3E}">
        <p14:creationId xmlns:p14="http://schemas.microsoft.com/office/powerpoint/2010/main" val="2463487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C5E7B9-00FB-4332-5F08-452EFD389A1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C4E445A-16E6-8A6A-2BEC-F309D09340C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B8A750-2251-1405-AE97-EC4B9261F11E}"/>
              </a:ext>
            </a:extLst>
          </p:cNvPr>
          <p:cNvSpPr>
            <a:spLocks noGrp="1"/>
          </p:cNvSpPr>
          <p:nvPr>
            <p:ph type="dt" sz="half" idx="10"/>
          </p:nvPr>
        </p:nvSpPr>
        <p:spPr/>
        <p:txBody>
          <a:bodyPr/>
          <a:lstStyle/>
          <a:p>
            <a:fld id="{E20605EA-AB72-4FDC-8DEB-B6FCCE0F2C56}" type="datetimeFigureOut">
              <a:rPr kumimoji="1" lang="ja-JP" altLang="en-US" smtClean="0"/>
              <a:t>2024/6/17</a:t>
            </a:fld>
            <a:endParaRPr kumimoji="1" lang="ja-JP" altLang="en-US"/>
          </a:p>
        </p:txBody>
      </p:sp>
      <p:sp>
        <p:nvSpPr>
          <p:cNvPr id="5" name="フッター プレースホルダー 4">
            <a:extLst>
              <a:ext uri="{FF2B5EF4-FFF2-40B4-BE49-F238E27FC236}">
                <a16:creationId xmlns:a16="http://schemas.microsoft.com/office/drawing/2014/main" id="{0C7C299A-1A8B-0D19-4FF8-CA4EA19744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EC3747-F5E9-DC64-5590-9606B33F5548}"/>
              </a:ext>
            </a:extLst>
          </p:cNvPr>
          <p:cNvSpPr>
            <a:spLocks noGrp="1"/>
          </p:cNvSpPr>
          <p:nvPr>
            <p:ph type="sldNum" sz="quarter" idx="12"/>
          </p:nvPr>
        </p:nvSpPr>
        <p:spPr/>
        <p:txBody>
          <a:bodyPr/>
          <a:lstStyle/>
          <a:p>
            <a:fld id="{C66AAE16-A59F-4B24-8ED4-3071DB8F7913}" type="slidenum">
              <a:rPr kumimoji="1" lang="ja-JP" altLang="en-US" smtClean="0"/>
              <a:t>‹#›</a:t>
            </a:fld>
            <a:endParaRPr kumimoji="1" lang="ja-JP" altLang="en-US"/>
          </a:p>
        </p:txBody>
      </p:sp>
    </p:spTree>
    <p:extLst>
      <p:ext uri="{BB962C8B-B14F-4D97-AF65-F5344CB8AC3E}">
        <p14:creationId xmlns:p14="http://schemas.microsoft.com/office/powerpoint/2010/main" val="3101736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3430568-E93B-D56B-B596-2EF776B2814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7412700-72A4-E7A9-1CBC-0B60B751A3E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879E877-8644-B9F9-0B38-7EFA6D753A97}"/>
              </a:ext>
            </a:extLst>
          </p:cNvPr>
          <p:cNvSpPr>
            <a:spLocks noGrp="1"/>
          </p:cNvSpPr>
          <p:nvPr>
            <p:ph type="dt" sz="half" idx="10"/>
          </p:nvPr>
        </p:nvSpPr>
        <p:spPr/>
        <p:txBody>
          <a:bodyPr/>
          <a:lstStyle/>
          <a:p>
            <a:fld id="{E20605EA-AB72-4FDC-8DEB-B6FCCE0F2C56}" type="datetimeFigureOut">
              <a:rPr kumimoji="1" lang="ja-JP" altLang="en-US" smtClean="0"/>
              <a:t>2024/6/17</a:t>
            </a:fld>
            <a:endParaRPr kumimoji="1" lang="ja-JP" altLang="en-US"/>
          </a:p>
        </p:txBody>
      </p:sp>
      <p:sp>
        <p:nvSpPr>
          <p:cNvPr id="5" name="フッター プレースホルダー 4">
            <a:extLst>
              <a:ext uri="{FF2B5EF4-FFF2-40B4-BE49-F238E27FC236}">
                <a16:creationId xmlns:a16="http://schemas.microsoft.com/office/drawing/2014/main" id="{10F355B7-8452-2773-600C-286D99FCE1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7DC3BB-DF97-AB38-EE97-9F6BEE57D0EF}"/>
              </a:ext>
            </a:extLst>
          </p:cNvPr>
          <p:cNvSpPr>
            <a:spLocks noGrp="1"/>
          </p:cNvSpPr>
          <p:nvPr>
            <p:ph type="sldNum" sz="quarter" idx="12"/>
          </p:nvPr>
        </p:nvSpPr>
        <p:spPr/>
        <p:txBody>
          <a:bodyPr/>
          <a:lstStyle/>
          <a:p>
            <a:fld id="{C66AAE16-A59F-4B24-8ED4-3071DB8F7913}" type="slidenum">
              <a:rPr kumimoji="1" lang="ja-JP" altLang="en-US" smtClean="0"/>
              <a:t>‹#›</a:t>
            </a:fld>
            <a:endParaRPr kumimoji="1" lang="ja-JP" altLang="en-US"/>
          </a:p>
        </p:txBody>
      </p:sp>
    </p:spTree>
    <p:extLst>
      <p:ext uri="{BB962C8B-B14F-4D97-AF65-F5344CB8AC3E}">
        <p14:creationId xmlns:p14="http://schemas.microsoft.com/office/powerpoint/2010/main" val="74392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538814-F766-0845-1997-1E7703D4128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9261BF-67D5-EF70-CD81-94E5E591C2E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49E66E-A302-5B73-91BA-9159F361154E}"/>
              </a:ext>
            </a:extLst>
          </p:cNvPr>
          <p:cNvSpPr>
            <a:spLocks noGrp="1"/>
          </p:cNvSpPr>
          <p:nvPr>
            <p:ph type="dt" sz="half" idx="10"/>
          </p:nvPr>
        </p:nvSpPr>
        <p:spPr/>
        <p:txBody>
          <a:bodyPr/>
          <a:lstStyle/>
          <a:p>
            <a:fld id="{E20605EA-AB72-4FDC-8DEB-B6FCCE0F2C56}" type="datetimeFigureOut">
              <a:rPr kumimoji="1" lang="ja-JP" altLang="en-US" smtClean="0"/>
              <a:t>2024/6/17</a:t>
            </a:fld>
            <a:endParaRPr kumimoji="1" lang="ja-JP" altLang="en-US"/>
          </a:p>
        </p:txBody>
      </p:sp>
      <p:sp>
        <p:nvSpPr>
          <p:cNvPr id="5" name="フッター プレースホルダー 4">
            <a:extLst>
              <a:ext uri="{FF2B5EF4-FFF2-40B4-BE49-F238E27FC236}">
                <a16:creationId xmlns:a16="http://schemas.microsoft.com/office/drawing/2014/main" id="{F524B303-984B-7E26-84BD-DEE4B0F7BD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BBFCEEC-31FC-8E7E-2B8E-79D13C7B9E72}"/>
              </a:ext>
            </a:extLst>
          </p:cNvPr>
          <p:cNvSpPr>
            <a:spLocks noGrp="1"/>
          </p:cNvSpPr>
          <p:nvPr>
            <p:ph type="sldNum" sz="quarter" idx="12"/>
          </p:nvPr>
        </p:nvSpPr>
        <p:spPr/>
        <p:txBody>
          <a:bodyPr/>
          <a:lstStyle/>
          <a:p>
            <a:fld id="{C66AAE16-A59F-4B24-8ED4-3071DB8F7913}" type="slidenum">
              <a:rPr kumimoji="1" lang="ja-JP" altLang="en-US" smtClean="0"/>
              <a:t>‹#›</a:t>
            </a:fld>
            <a:endParaRPr kumimoji="1" lang="ja-JP" altLang="en-US"/>
          </a:p>
        </p:txBody>
      </p:sp>
    </p:spTree>
    <p:extLst>
      <p:ext uri="{BB962C8B-B14F-4D97-AF65-F5344CB8AC3E}">
        <p14:creationId xmlns:p14="http://schemas.microsoft.com/office/powerpoint/2010/main" val="1011779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3EEAA0-8149-4A1E-0854-B76F763FA0C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B2D5D62-A414-12BA-A387-4034B34551A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86A2B10-B2FD-BF30-6597-3D2966A9BC70}"/>
              </a:ext>
            </a:extLst>
          </p:cNvPr>
          <p:cNvSpPr>
            <a:spLocks noGrp="1"/>
          </p:cNvSpPr>
          <p:nvPr>
            <p:ph type="dt" sz="half" idx="10"/>
          </p:nvPr>
        </p:nvSpPr>
        <p:spPr/>
        <p:txBody>
          <a:bodyPr/>
          <a:lstStyle/>
          <a:p>
            <a:fld id="{E20605EA-AB72-4FDC-8DEB-B6FCCE0F2C56}" type="datetimeFigureOut">
              <a:rPr kumimoji="1" lang="ja-JP" altLang="en-US" smtClean="0"/>
              <a:t>2024/6/17</a:t>
            </a:fld>
            <a:endParaRPr kumimoji="1" lang="ja-JP" altLang="en-US"/>
          </a:p>
        </p:txBody>
      </p:sp>
      <p:sp>
        <p:nvSpPr>
          <p:cNvPr id="5" name="フッター プレースホルダー 4">
            <a:extLst>
              <a:ext uri="{FF2B5EF4-FFF2-40B4-BE49-F238E27FC236}">
                <a16:creationId xmlns:a16="http://schemas.microsoft.com/office/drawing/2014/main" id="{288B74DD-3BB1-A8B1-8879-A277FA2436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1995DA-1E71-6CC8-D415-44DD20550477}"/>
              </a:ext>
            </a:extLst>
          </p:cNvPr>
          <p:cNvSpPr>
            <a:spLocks noGrp="1"/>
          </p:cNvSpPr>
          <p:nvPr>
            <p:ph type="sldNum" sz="quarter" idx="12"/>
          </p:nvPr>
        </p:nvSpPr>
        <p:spPr/>
        <p:txBody>
          <a:bodyPr/>
          <a:lstStyle/>
          <a:p>
            <a:fld id="{C66AAE16-A59F-4B24-8ED4-3071DB8F7913}" type="slidenum">
              <a:rPr kumimoji="1" lang="ja-JP" altLang="en-US" smtClean="0"/>
              <a:t>‹#›</a:t>
            </a:fld>
            <a:endParaRPr kumimoji="1" lang="ja-JP" altLang="en-US"/>
          </a:p>
        </p:txBody>
      </p:sp>
    </p:spTree>
    <p:extLst>
      <p:ext uri="{BB962C8B-B14F-4D97-AF65-F5344CB8AC3E}">
        <p14:creationId xmlns:p14="http://schemas.microsoft.com/office/powerpoint/2010/main" val="97839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379604-AE99-CBC5-284D-771C9B8041D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654BC4-E78B-3B10-E399-61EE46CDB28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245ACF5-00EB-A1A9-C7F5-DD6BABE7C9E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67B68BB-E778-BD51-4A34-6528C7218078}"/>
              </a:ext>
            </a:extLst>
          </p:cNvPr>
          <p:cNvSpPr>
            <a:spLocks noGrp="1"/>
          </p:cNvSpPr>
          <p:nvPr>
            <p:ph type="dt" sz="half" idx="10"/>
          </p:nvPr>
        </p:nvSpPr>
        <p:spPr/>
        <p:txBody>
          <a:bodyPr/>
          <a:lstStyle/>
          <a:p>
            <a:fld id="{E20605EA-AB72-4FDC-8DEB-B6FCCE0F2C56}" type="datetimeFigureOut">
              <a:rPr kumimoji="1" lang="ja-JP" altLang="en-US" smtClean="0"/>
              <a:t>2024/6/17</a:t>
            </a:fld>
            <a:endParaRPr kumimoji="1" lang="ja-JP" altLang="en-US"/>
          </a:p>
        </p:txBody>
      </p:sp>
      <p:sp>
        <p:nvSpPr>
          <p:cNvPr id="6" name="フッター プレースホルダー 5">
            <a:extLst>
              <a:ext uri="{FF2B5EF4-FFF2-40B4-BE49-F238E27FC236}">
                <a16:creationId xmlns:a16="http://schemas.microsoft.com/office/drawing/2014/main" id="{4A57796B-0575-DCA1-43C2-26AAC49975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F8E96CB-74F6-B8C9-F378-82FF956605A1}"/>
              </a:ext>
            </a:extLst>
          </p:cNvPr>
          <p:cNvSpPr>
            <a:spLocks noGrp="1"/>
          </p:cNvSpPr>
          <p:nvPr>
            <p:ph type="sldNum" sz="quarter" idx="12"/>
          </p:nvPr>
        </p:nvSpPr>
        <p:spPr/>
        <p:txBody>
          <a:bodyPr/>
          <a:lstStyle/>
          <a:p>
            <a:fld id="{C66AAE16-A59F-4B24-8ED4-3071DB8F7913}" type="slidenum">
              <a:rPr kumimoji="1" lang="ja-JP" altLang="en-US" smtClean="0"/>
              <a:t>‹#›</a:t>
            </a:fld>
            <a:endParaRPr kumimoji="1" lang="ja-JP" altLang="en-US"/>
          </a:p>
        </p:txBody>
      </p:sp>
    </p:spTree>
    <p:extLst>
      <p:ext uri="{BB962C8B-B14F-4D97-AF65-F5344CB8AC3E}">
        <p14:creationId xmlns:p14="http://schemas.microsoft.com/office/powerpoint/2010/main" val="5458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07AE97-3C96-0E4B-8C55-74893719C02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DB9ADEC-AE99-CF86-3981-BCCFF64469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8712DE5-1D5D-F3EB-E356-D008B70903D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C198E42-5C6D-545E-BCFA-EC66B38F9E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194D203-8737-1525-0D2B-69076A17762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4577B32-1E92-A1B7-2903-03DBB8DE8A7C}"/>
              </a:ext>
            </a:extLst>
          </p:cNvPr>
          <p:cNvSpPr>
            <a:spLocks noGrp="1"/>
          </p:cNvSpPr>
          <p:nvPr>
            <p:ph type="dt" sz="half" idx="10"/>
          </p:nvPr>
        </p:nvSpPr>
        <p:spPr/>
        <p:txBody>
          <a:bodyPr/>
          <a:lstStyle/>
          <a:p>
            <a:fld id="{E20605EA-AB72-4FDC-8DEB-B6FCCE0F2C56}" type="datetimeFigureOut">
              <a:rPr kumimoji="1" lang="ja-JP" altLang="en-US" smtClean="0"/>
              <a:t>2024/6/17</a:t>
            </a:fld>
            <a:endParaRPr kumimoji="1" lang="ja-JP" altLang="en-US"/>
          </a:p>
        </p:txBody>
      </p:sp>
      <p:sp>
        <p:nvSpPr>
          <p:cNvPr id="8" name="フッター プレースホルダー 7">
            <a:extLst>
              <a:ext uri="{FF2B5EF4-FFF2-40B4-BE49-F238E27FC236}">
                <a16:creationId xmlns:a16="http://schemas.microsoft.com/office/drawing/2014/main" id="{BB607F2A-FB07-623C-E29C-EA85433114F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138DA40-D0EA-5A4F-1794-CF2F71F240E5}"/>
              </a:ext>
            </a:extLst>
          </p:cNvPr>
          <p:cNvSpPr>
            <a:spLocks noGrp="1"/>
          </p:cNvSpPr>
          <p:nvPr>
            <p:ph type="sldNum" sz="quarter" idx="12"/>
          </p:nvPr>
        </p:nvSpPr>
        <p:spPr/>
        <p:txBody>
          <a:bodyPr/>
          <a:lstStyle/>
          <a:p>
            <a:fld id="{C66AAE16-A59F-4B24-8ED4-3071DB8F7913}" type="slidenum">
              <a:rPr kumimoji="1" lang="ja-JP" altLang="en-US" smtClean="0"/>
              <a:t>‹#›</a:t>
            </a:fld>
            <a:endParaRPr kumimoji="1" lang="ja-JP" altLang="en-US"/>
          </a:p>
        </p:txBody>
      </p:sp>
    </p:spTree>
    <p:extLst>
      <p:ext uri="{BB962C8B-B14F-4D97-AF65-F5344CB8AC3E}">
        <p14:creationId xmlns:p14="http://schemas.microsoft.com/office/powerpoint/2010/main" val="339635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0CCF69-141B-BD7B-B46A-E370AD39E81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80BF594-8C92-052E-27B1-12C23ACF052C}"/>
              </a:ext>
            </a:extLst>
          </p:cNvPr>
          <p:cNvSpPr>
            <a:spLocks noGrp="1"/>
          </p:cNvSpPr>
          <p:nvPr>
            <p:ph type="dt" sz="half" idx="10"/>
          </p:nvPr>
        </p:nvSpPr>
        <p:spPr/>
        <p:txBody>
          <a:bodyPr/>
          <a:lstStyle/>
          <a:p>
            <a:fld id="{E20605EA-AB72-4FDC-8DEB-B6FCCE0F2C56}" type="datetimeFigureOut">
              <a:rPr kumimoji="1" lang="ja-JP" altLang="en-US" smtClean="0"/>
              <a:t>2024/6/17</a:t>
            </a:fld>
            <a:endParaRPr kumimoji="1" lang="ja-JP" altLang="en-US"/>
          </a:p>
        </p:txBody>
      </p:sp>
      <p:sp>
        <p:nvSpPr>
          <p:cNvPr id="4" name="フッター プレースホルダー 3">
            <a:extLst>
              <a:ext uri="{FF2B5EF4-FFF2-40B4-BE49-F238E27FC236}">
                <a16:creationId xmlns:a16="http://schemas.microsoft.com/office/drawing/2014/main" id="{8B14FEA5-F078-BCF3-9059-74772482D25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4C924F5-0625-01F0-46F4-F7B6A7C67DC3}"/>
              </a:ext>
            </a:extLst>
          </p:cNvPr>
          <p:cNvSpPr>
            <a:spLocks noGrp="1"/>
          </p:cNvSpPr>
          <p:nvPr>
            <p:ph type="sldNum" sz="quarter" idx="12"/>
          </p:nvPr>
        </p:nvSpPr>
        <p:spPr/>
        <p:txBody>
          <a:bodyPr/>
          <a:lstStyle/>
          <a:p>
            <a:fld id="{C66AAE16-A59F-4B24-8ED4-3071DB8F7913}" type="slidenum">
              <a:rPr kumimoji="1" lang="ja-JP" altLang="en-US" smtClean="0"/>
              <a:t>‹#›</a:t>
            </a:fld>
            <a:endParaRPr kumimoji="1" lang="ja-JP" altLang="en-US"/>
          </a:p>
        </p:txBody>
      </p:sp>
    </p:spTree>
    <p:extLst>
      <p:ext uri="{BB962C8B-B14F-4D97-AF65-F5344CB8AC3E}">
        <p14:creationId xmlns:p14="http://schemas.microsoft.com/office/powerpoint/2010/main" val="363494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6937C79-C55E-F8D7-E991-E0279FF007B9}"/>
              </a:ext>
            </a:extLst>
          </p:cNvPr>
          <p:cNvSpPr>
            <a:spLocks noGrp="1"/>
          </p:cNvSpPr>
          <p:nvPr>
            <p:ph type="dt" sz="half" idx="10"/>
          </p:nvPr>
        </p:nvSpPr>
        <p:spPr/>
        <p:txBody>
          <a:bodyPr/>
          <a:lstStyle/>
          <a:p>
            <a:fld id="{E20605EA-AB72-4FDC-8DEB-B6FCCE0F2C56}" type="datetimeFigureOut">
              <a:rPr kumimoji="1" lang="ja-JP" altLang="en-US" smtClean="0"/>
              <a:t>2024/6/17</a:t>
            </a:fld>
            <a:endParaRPr kumimoji="1" lang="ja-JP" altLang="en-US"/>
          </a:p>
        </p:txBody>
      </p:sp>
      <p:sp>
        <p:nvSpPr>
          <p:cNvPr id="3" name="フッター プレースホルダー 2">
            <a:extLst>
              <a:ext uri="{FF2B5EF4-FFF2-40B4-BE49-F238E27FC236}">
                <a16:creationId xmlns:a16="http://schemas.microsoft.com/office/drawing/2014/main" id="{C156F129-B8C4-4F06-617A-FA5CBF0E03F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0D4DA7D-90DF-07A7-A8DF-042E80321140}"/>
              </a:ext>
            </a:extLst>
          </p:cNvPr>
          <p:cNvSpPr>
            <a:spLocks noGrp="1"/>
          </p:cNvSpPr>
          <p:nvPr>
            <p:ph type="sldNum" sz="quarter" idx="12"/>
          </p:nvPr>
        </p:nvSpPr>
        <p:spPr/>
        <p:txBody>
          <a:bodyPr/>
          <a:lstStyle/>
          <a:p>
            <a:fld id="{C66AAE16-A59F-4B24-8ED4-3071DB8F7913}" type="slidenum">
              <a:rPr kumimoji="1" lang="ja-JP" altLang="en-US" smtClean="0"/>
              <a:t>‹#›</a:t>
            </a:fld>
            <a:endParaRPr kumimoji="1" lang="ja-JP" altLang="en-US"/>
          </a:p>
        </p:txBody>
      </p:sp>
    </p:spTree>
    <p:extLst>
      <p:ext uri="{BB962C8B-B14F-4D97-AF65-F5344CB8AC3E}">
        <p14:creationId xmlns:p14="http://schemas.microsoft.com/office/powerpoint/2010/main" val="3920111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68F806-70CE-4E7A-E3CA-05E35F850CC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E4246F-85E0-FD7A-17DB-DE4A606824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6A06CFE-4FE8-698C-0290-150849504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9DB8CA1-C9C7-5407-2A68-64B4018AA950}"/>
              </a:ext>
            </a:extLst>
          </p:cNvPr>
          <p:cNvSpPr>
            <a:spLocks noGrp="1"/>
          </p:cNvSpPr>
          <p:nvPr>
            <p:ph type="dt" sz="half" idx="10"/>
          </p:nvPr>
        </p:nvSpPr>
        <p:spPr/>
        <p:txBody>
          <a:bodyPr/>
          <a:lstStyle/>
          <a:p>
            <a:fld id="{E20605EA-AB72-4FDC-8DEB-B6FCCE0F2C56}" type="datetimeFigureOut">
              <a:rPr kumimoji="1" lang="ja-JP" altLang="en-US" smtClean="0"/>
              <a:t>2024/6/17</a:t>
            </a:fld>
            <a:endParaRPr kumimoji="1" lang="ja-JP" altLang="en-US"/>
          </a:p>
        </p:txBody>
      </p:sp>
      <p:sp>
        <p:nvSpPr>
          <p:cNvPr id="6" name="フッター プレースホルダー 5">
            <a:extLst>
              <a:ext uri="{FF2B5EF4-FFF2-40B4-BE49-F238E27FC236}">
                <a16:creationId xmlns:a16="http://schemas.microsoft.com/office/drawing/2014/main" id="{F8377466-6449-6607-6215-4FD4D7AB47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7D1312C-354D-28AF-237C-7FB684845FEA}"/>
              </a:ext>
            </a:extLst>
          </p:cNvPr>
          <p:cNvSpPr>
            <a:spLocks noGrp="1"/>
          </p:cNvSpPr>
          <p:nvPr>
            <p:ph type="sldNum" sz="quarter" idx="12"/>
          </p:nvPr>
        </p:nvSpPr>
        <p:spPr/>
        <p:txBody>
          <a:bodyPr/>
          <a:lstStyle/>
          <a:p>
            <a:fld id="{C66AAE16-A59F-4B24-8ED4-3071DB8F7913}" type="slidenum">
              <a:rPr kumimoji="1" lang="ja-JP" altLang="en-US" smtClean="0"/>
              <a:t>‹#›</a:t>
            </a:fld>
            <a:endParaRPr kumimoji="1" lang="ja-JP" altLang="en-US"/>
          </a:p>
        </p:txBody>
      </p:sp>
    </p:spTree>
    <p:extLst>
      <p:ext uri="{BB962C8B-B14F-4D97-AF65-F5344CB8AC3E}">
        <p14:creationId xmlns:p14="http://schemas.microsoft.com/office/powerpoint/2010/main" val="370794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EDC242-7D68-2218-FF9D-1960ECB0F63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2B0DE33-C2B5-E3F9-34DC-7131EA70A8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76B6EB7-1431-88C2-E8D3-7F040FB9E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351519-6FF8-3DA8-6863-BFD61F3C8DC1}"/>
              </a:ext>
            </a:extLst>
          </p:cNvPr>
          <p:cNvSpPr>
            <a:spLocks noGrp="1"/>
          </p:cNvSpPr>
          <p:nvPr>
            <p:ph type="dt" sz="half" idx="10"/>
          </p:nvPr>
        </p:nvSpPr>
        <p:spPr/>
        <p:txBody>
          <a:bodyPr/>
          <a:lstStyle/>
          <a:p>
            <a:fld id="{E20605EA-AB72-4FDC-8DEB-B6FCCE0F2C56}" type="datetimeFigureOut">
              <a:rPr kumimoji="1" lang="ja-JP" altLang="en-US" smtClean="0"/>
              <a:t>2024/6/17</a:t>
            </a:fld>
            <a:endParaRPr kumimoji="1" lang="ja-JP" altLang="en-US"/>
          </a:p>
        </p:txBody>
      </p:sp>
      <p:sp>
        <p:nvSpPr>
          <p:cNvPr id="6" name="フッター プレースホルダー 5">
            <a:extLst>
              <a:ext uri="{FF2B5EF4-FFF2-40B4-BE49-F238E27FC236}">
                <a16:creationId xmlns:a16="http://schemas.microsoft.com/office/drawing/2014/main" id="{86674E47-47B2-CCD7-208D-1EB54ECA31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67710AF-34D4-AD15-2BF8-D23387AD446F}"/>
              </a:ext>
            </a:extLst>
          </p:cNvPr>
          <p:cNvSpPr>
            <a:spLocks noGrp="1"/>
          </p:cNvSpPr>
          <p:nvPr>
            <p:ph type="sldNum" sz="quarter" idx="12"/>
          </p:nvPr>
        </p:nvSpPr>
        <p:spPr/>
        <p:txBody>
          <a:bodyPr/>
          <a:lstStyle/>
          <a:p>
            <a:fld id="{C66AAE16-A59F-4B24-8ED4-3071DB8F7913}" type="slidenum">
              <a:rPr kumimoji="1" lang="ja-JP" altLang="en-US" smtClean="0"/>
              <a:t>‹#›</a:t>
            </a:fld>
            <a:endParaRPr kumimoji="1" lang="ja-JP" altLang="en-US"/>
          </a:p>
        </p:txBody>
      </p:sp>
    </p:spTree>
    <p:extLst>
      <p:ext uri="{BB962C8B-B14F-4D97-AF65-F5344CB8AC3E}">
        <p14:creationId xmlns:p14="http://schemas.microsoft.com/office/powerpoint/2010/main" val="1274432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18543C-2809-53C3-BD4D-F5CB5180EF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D2C442F-5198-35DF-4795-CABA81719C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BF5731B-7F2E-C9A6-1912-F2039A96E5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0605EA-AB72-4FDC-8DEB-B6FCCE0F2C56}" type="datetimeFigureOut">
              <a:rPr kumimoji="1" lang="ja-JP" altLang="en-US" smtClean="0"/>
              <a:t>2024/6/17</a:t>
            </a:fld>
            <a:endParaRPr kumimoji="1" lang="ja-JP" altLang="en-US"/>
          </a:p>
        </p:txBody>
      </p:sp>
      <p:sp>
        <p:nvSpPr>
          <p:cNvPr id="5" name="フッター プレースホルダー 4">
            <a:extLst>
              <a:ext uri="{FF2B5EF4-FFF2-40B4-BE49-F238E27FC236}">
                <a16:creationId xmlns:a16="http://schemas.microsoft.com/office/drawing/2014/main" id="{9C4F4BC4-780E-8A11-18D2-0E0FAE86B9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0D6868F-A5A7-CC15-D242-6B2AC042C6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6AAE16-A59F-4B24-8ED4-3071DB8F7913}" type="slidenum">
              <a:rPr kumimoji="1" lang="ja-JP" altLang="en-US" smtClean="0"/>
              <a:t>‹#›</a:t>
            </a:fld>
            <a:endParaRPr kumimoji="1" lang="ja-JP" altLang="en-US"/>
          </a:p>
        </p:txBody>
      </p:sp>
    </p:spTree>
    <p:extLst>
      <p:ext uri="{BB962C8B-B14F-4D97-AF65-F5344CB8AC3E}">
        <p14:creationId xmlns:p14="http://schemas.microsoft.com/office/powerpoint/2010/main" val="2453087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6_B887CC21.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2"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grpSp>
      <p:sp>
        <p:nvSpPr>
          <p:cNvPr id="2" name="タイトル 1">
            <a:extLst>
              <a:ext uri="{FF2B5EF4-FFF2-40B4-BE49-F238E27FC236}">
                <a16:creationId xmlns:a16="http://schemas.microsoft.com/office/drawing/2014/main" id="{60230626-6590-5C38-8AA6-F7AB97AD2F92}"/>
              </a:ext>
            </a:extLst>
          </p:cNvPr>
          <p:cNvSpPr>
            <a:spLocks noGrp="1"/>
          </p:cNvSpPr>
          <p:nvPr>
            <p:ph type="ctrTitle"/>
          </p:nvPr>
        </p:nvSpPr>
        <p:spPr>
          <a:xfrm>
            <a:off x="3045368" y="2043663"/>
            <a:ext cx="6105194" cy="2031055"/>
          </a:xfrm>
        </p:spPr>
        <p:txBody>
          <a:bodyPr>
            <a:normAutofit/>
          </a:bodyPr>
          <a:lstStyle/>
          <a:p>
            <a:r>
              <a:rPr lang="ja-JP" altLang="en-US" sz="5200">
                <a:solidFill>
                  <a:schemeClr val="tx2"/>
                </a:solidFill>
                <a:ea typeface="游ゴシック Light"/>
              </a:rPr>
              <a:t>人口減少に伴う</a:t>
            </a:r>
            <a:br>
              <a:rPr lang="ja-JP" altLang="en-US" sz="5200">
                <a:solidFill>
                  <a:schemeClr val="tx2"/>
                </a:solidFill>
                <a:ea typeface="游ゴシック Light"/>
              </a:rPr>
            </a:br>
            <a:r>
              <a:rPr lang="ja-JP" altLang="en-US" sz="5200">
                <a:solidFill>
                  <a:schemeClr val="tx2"/>
                </a:solidFill>
                <a:ea typeface="游ゴシック Light"/>
              </a:rPr>
              <a:t>労働参加率の減少</a:t>
            </a:r>
            <a:endParaRPr kumimoji="1" lang="ja-JP" altLang="en-US" sz="5200">
              <a:solidFill>
                <a:schemeClr val="tx2"/>
              </a:solidFill>
              <a:ea typeface="游ゴシック Light"/>
            </a:endParaRPr>
          </a:p>
        </p:txBody>
      </p:sp>
      <p:sp>
        <p:nvSpPr>
          <p:cNvPr id="3" name="字幕 2">
            <a:extLst>
              <a:ext uri="{FF2B5EF4-FFF2-40B4-BE49-F238E27FC236}">
                <a16:creationId xmlns:a16="http://schemas.microsoft.com/office/drawing/2014/main" id="{695EED91-F9C4-5840-584E-3A5194D71FF3}"/>
              </a:ext>
            </a:extLst>
          </p:cNvPr>
          <p:cNvSpPr>
            <a:spLocks noGrp="1"/>
          </p:cNvSpPr>
          <p:nvPr>
            <p:ph type="subTitle" idx="1"/>
          </p:nvPr>
        </p:nvSpPr>
        <p:spPr>
          <a:xfrm>
            <a:off x="3045368" y="4160126"/>
            <a:ext cx="6105194" cy="682079"/>
          </a:xfrm>
        </p:spPr>
        <p:txBody>
          <a:bodyPr>
            <a:normAutofit/>
          </a:bodyPr>
          <a:lstStyle/>
          <a:p>
            <a:r>
              <a:rPr kumimoji="1" lang="en-US" altLang="ja-JP" sz="2000">
                <a:solidFill>
                  <a:schemeClr val="tx2"/>
                </a:solidFill>
              </a:rPr>
              <a:t>4</a:t>
            </a:r>
            <a:r>
              <a:rPr kumimoji="1" lang="ja-JP" altLang="en-US" sz="2000">
                <a:solidFill>
                  <a:schemeClr val="tx2"/>
                </a:solidFill>
              </a:rPr>
              <a:t>班　野々垣友香　木本理彩　鎌田温夢　加藤容司</a:t>
            </a:r>
          </a:p>
        </p:txBody>
      </p:sp>
    </p:spTree>
    <p:extLst>
      <p:ext uri="{BB962C8B-B14F-4D97-AF65-F5344CB8AC3E}">
        <p14:creationId xmlns:p14="http://schemas.microsoft.com/office/powerpoint/2010/main" val="3375135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80EFA7-4F20-F64D-BA27-859266F64C93}"/>
              </a:ext>
            </a:extLst>
          </p:cNvPr>
          <p:cNvSpPr>
            <a:spLocks noGrp="1"/>
          </p:cNvSpPr>
          <p:nvPr>
            <p:ph type="title"/>
          </p:nvPr>
        </p:nvSpPr>
        <p:spPr/>
        <p:txBody>
          <a:bodyPr/>
          <a:lstStyle/>
          <a:p>
            <a:r>
              <a:rPr kumimoji="1" lang="ja-JP" altLang="en-US"/>
              <a:t>過去からの推移・現状</a:t>
            </a:r>
          </a:p>
        </p:txBody>
      </p:sp>
      <p:pic>
        <p:nvPicPr>
          <p:cNvPr id="4" name="コンテンツ プレースホルダー 3" descr="グラフ&#10;&#10;説明は自動で生成されたものです">
            <a:extLst>
              <a:ext uri="{FF2B5EF4-FFF2-40B4-BE49-F238E27FC236}">
                <a16:creationId xmlns:a16="http://schemas.microsoft.com/office/drawing/2014/main" id="{ADC3A4EA-D872-FF9B-2F15-C2D00CF96CE5}"/>
              </a:ext>
            </a:extLst>
          </p:cNvPr>
          <p:cNvPicPr>
            <a:picLocks noGrp="1" noChangeAspect="1"/>
          </p:cNvPicPr>
          <p:nvPr>
            <p:ph idx="1"/>
          </p:nvPr>
        </p:nvPicPr>
        <p:blipFill>
          <a:blip r:embed="rId3"/>
          <a:stretch>
            <a:fillRect/>
          </a:stretch>
        </p:blipFill>
        <p:spPr>
          <a:xfrm>
            <a:off x="2163762" y="1530288"/>
            <a:ext cx="7381875" cy="4377515"/>
          </a:xfrm>
        </p:spPr>
      </p:pic>
      <p:sp>
        <p:nvSpPr>
          <p:cNvPr id="5" name="テキスト ボックス 4">
            <a:extLst>
              <a:ext uri="{FF2B5EF4-FFF2-40B4-BE49-F238E27FC236}">
                <a16:creationId xmlns:a16="http://schemas.microsoft.com/office/drawing/2014/main" id="{5F46DF2E-AA03-D9ED-C4C9-E1B2A2E3CD98}"/>
              </a:ext>
            </a:extLst>
          </p:cNvPr>
          <p:cNvSpPr txBox="1"/>
          <p:nvPr/>
        </p:nvSpPr>
        <p:spPr>
          <a:xfrm>
            <a:off x="4808473" y="5998694"/>
            <a:ext cx="33112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游ゴシック"/>
              </a:rPr>
              <a:t>出典　厚生労働省</a:t>
            </a:r>
          </a:p>
          <a:p>
            <a:endParaRPr lang="ja-JP" altLang="en-US">
              <a:ea typeface="游ゴシック"/>
            </a:endParaRPr>
          </a:p>
        </p:txBody>
      </p:sp>
    </p:spTree>
    <p:extLst>
      <p:ext uri="{BB962C8B-B14F-4D97-AF65-F5344CB8AC3E}">
        <p14:creationId xmlns:p14="http://schemas.microsoft.com/office/powerpoint/2010/main" val="988237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F889E296-1D19-20F1-1C01-C6FBF1908337}"/>
              </a:ext>
            </a:extLst>
          </p:cNvPr>
          <p:cNvSpPr>
            <a:spLocks noGrp="1"/>
          </p:cNvSpPr>
          <p:nvPr>
            <p:ph type="title"/>
          </p:nvPr>
        </p:nvSpPr>
        <p:spPr>
          <a:xfrm>
            <a:off x="1015447" y="1967265"/>
            <a:ext cx="2628900" cy="2547257"/>
          </a:xfrm>
          <a:noFill/>
        </p:spPr>
        <p:txBody>
          <a:bodyPr vert="horz" lIns="91440" tIns="45720" rIns="91440" bIns="45720" rtlCol="0" anchor="ctr">
            <a:normAutofit/>
          </a:bodyPr>
          <a:lstStyle/>
          <a:p>
            <a:pPr algn="ctr"/>
            <a:r>
              <a:rPr kumimoji="1" lang="ja-JP" altLang="en-US" sz="3600" kern="1200">
                <a:solidFill>
                  <a:srgbClr val="FFFFFF"/>
                </a:solidFill>
                <a:latin typeface="+mj-lt"/>
                <a:ea typeface="+mj-ea"/>
                <a:cs typeface="+mj-cs"/>
              </a:rPr>
              <a:t>国際的な</a:t>
            </a:r>
            <a:br>
              <a:rPr kumimoji="1" lang="en-US" altLang="ja-JP" sz="3600" kern="1200">
                <a:solidFill>
                  <a:srgbClr val="FFFFFF"/>
                </a:solidFill>
                <a:latin typeface="+mj-lt"/>
                <a:ea typeface="+mj-ea"/>
                <a:cs typeface="+mj-cs"/>
              </a:rPr>
            </a:br>
            <a:r>
              <a:rPr kumimoji="1" lang="ja-JP" altLang="en-US" sz="3600" kern="1200">
                <a:solidFill>
                  <a:srgbClr val="FFFFFF"/>
                </a:solidFill>
                <a:latin typeface="+mj-lt"/>
                <a:ea typeface="+mj-ea"/>
                <a:cs typeface="+mj-cs"/>
              </a:rPr>
              <a:t>日本の位置づけ</a:t>
            </a:r>
          </a:p>
        </p:txBody>
      </p:sp>
      <p:pic>
        <p:nvPicPr>
          <p:cNvPr id="15" name="図 14" descr="テーブル&#10;&#10;自動的に生成された説明">
            <a:extLst>
              <a:ext uri="{FF2B5EF4-FFF2-40B4-BE49-F238E27FC236}">
                <a16:creationId xmlns:a16="http://schemas.microsoft.com/office/drawing/2014/main" id="{21D5E480-D6EC-9BB6-3FBE-712D6C0C1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0954" y="904818"/>
            <a:ext cx="7591526" cy="5048364"/>
          </a:xfrm>
          <a:prstGeom prst="rect">
            <a:avLst/>
          </a:prstGeom>
        </p:spPr>
      </p:pic>
      <p:sp>
        <p:nvSpPr>
          <p:cNvPr id="16" name="テキスト ボックス 15">
            <a:extLst>
              <a:ext uri="{FF2B5EF4-FFF2-40B4-BE49-F238E27FC236}">
                <a16:creationId xmlns:a16="http://schemas.microsoft.com/office/drawing/2014/main" id="{FD6B4A15-7DAB-CEBC-9FEE-302D30D11E01}"/>
              </a:ext>
            </a:extLst>
          </p:cNvPr>
          <p:cNvSpPr txBox="1"/>
          <p:nvPr/>
        </p:nvSpPr>
        <p:spPr>
          <a:xfrm>
            <a:off x="2768934" y="6113891"/>
            <a:ext cx="9423066" cy="369332"/>
          </a:xfrm>
          <a:prstGeom prst="rect">
            <a:avLst/>
          </a:prstGeom>
          <a:noFill/>
        </p:spPr>
        <p:txBody>
          <a:bodyPr wrap="square" rtlCol="0">
            <a:spAutoFit/>
          </a:bodyPr>
          <a:lstStyle/>
          <a:p>
            <a:r>
              <a:rPr kumimoji="1" lang="ja-JP" altLang="en-US"/>
              <a:t>　　独立行政法人　労働政策研究・研修機構「データブック　国際労働比較」　</a:t>
            </a:r>
            <a:r>
              <a:rPr kumimoji="1" lang="en-US" altLang="ja-JP"/>
              <a:t>2023</a:t>
            </a:r>
            <a:r>
              <a:rPr kumimoji="1" lang="ja-JP" altLang="en-US"/>
              <a:t>　　　　</a:t>
            </a:r>
          </a:p>
        </p:txBody>
      </p:sp>
    </p:spTree>
    <p:extLst>
      <p:ext uri="{BB962C8B-B14F-4D97-AF65-F5344CB8AC3E}">
        <p14:creationId xmlns:p14="http://schemas.microsoft.com/office/powerpoint/2010/main" val="534097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FECB68D-40AA-E58F-F321-4EAEDC53A0C8}"/>
              </a:ext>
            </a:extLst>
          </p:cNvPr>
          <p:cNvSpPr>
            <a:spLocks noGrp="1"/>
          </p:cNvSpPr>
          <p:nvPr>
            <p:ph type="title"/>
          </p:nvPr>
        </p:nvSpPr>
        <p:spPr>
          <a:xfrm>
            <a:off x="804672" y="802955"/>
            <a:ext cx="4977976" cy="1454051"/>
          </a:xfrm>
        </p:spPr>
        <p:txBody>
          <a:bodyPr>
            <a:normAutofit/>
          </a:bodyPr>
          <a:lstStyle/>
          <a:p>
            <a:r>
              <a:rPr lang="ja-JP" altLang="en-US" sz="3600">
                <a:solidFill>
                  <a:schemeClr val="tx2"/>
                </a:solidFill>
                <a:ea typeface="游ゴシック Light"/>
              </a:rPr>
              <a:t>原因</a:t>
            </a:r>
          </a:p>
        </p:txBody>
      </p:sp>
      <p:sp>
        <p:nvSpPr>
          <p:cNvPr id="3" name="コンテンツ プレースホルダー 2">
            <a:extLst>
              <a:ext uri="{FF2B5EF4-FFF2-40B4-BE49-F238E27FC236}">
                <a16:creationId xmlns:a16="http://schemas.microsoft.com/office/drawing/2014/main" id="{3FB8AEB2-8A19-3E27-58CA-A6C271B4EC03}"/>
              </a:ext>
            </a:extLst>
          </p:cNvPr>
          <p:cNvSpPr>
            <a:spLocks noGrp="1"/>
          </p:cNvSpPr>
          <p:nvPr>
            <p:ph idx="1"/>
          </p:nvPr>
        </p:nvSpPr>
        <p:spPr>
          <a:xfrm>
            <a:off x="804672" y="2421682"/>
            <a:ext cx="5805838" cy="3639289"/>
          </a:xfrm>
        </p:spPr>
        <p:txBody>
          <a:bodyPr vert="horz" lIns="91440" tIns="45720" rIns="91440" bIns="45720" rtlCol="0" anchor="ctr">
            <a:normAutofit/>
          </a:bodyPr>
          <a:lstStyle/>
          <a:p>
            <a:r>
              <a:rPr lang="ja-JP" altLang="en-US" sz="2400">
                <a:solidFill>
                  <a:schemeClr val="tx2"/>
                </a:solidFill>
                <a:ea typeface="游ゴシック"/>
              </a:rPr>
              <a:t>高齢化社会、若者減少</a:t>
            </a:r>
          </a:p>
          <a:p>
            <a:r>
              <a:rPr lang="ja-JP" altLang="en-US" sz="2400">
                <a:solidFill>
                  <a:schemeClr val="tx2"/>
                </a:solidFill>
                <a:ea typeface="游ゴシック"/>
              </a:rPr>
              <a:t>地域差</a:t>
            </a:r>
          </a:p>
          <a:p>
            <a:r>
              <a:rPr lang="ja-JP" altLang="en-US" sz="2400">
                <a:solidFill>
                  <a:schemeClr val="tx2"/>
                </a:solidFill>
                <a:ea typeface="游ゴシック"/>
              </a:rPr>
              <a:t>女性や高齢者の労働参加率の問題</a:t>
            </a:r>
          </a:p>
          <a:p>
            <a:r>
              <a:rPr lang="ja-JP" altLang="en-US" sz="2400">
                <a:solidFill>
                  <a:schemeClr val="tx2"/>
                </a:solidFill>
                <a:ea typeface="游ゴシック"/>
              </a:rPr>
              <a:t>労働市場の構造変化</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エラー">
            <a:extLst>
              <a:ext uri="{FF2B5EF4-FFF2-40B4-BE49-F238E27FC236}">
                <a16:creationId xmlns:a16="http://schemas.microsoft.com/office/drawing/2014/main" id="{A77A2430-E9FB-C782-AF00-200C91C5BC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095907361"/>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テキスト ボックス 5">
            <a:extLst>
              <a:ext uri="{FF2B5EF4-FFF2-40B4-BE49-F238E27FC236}">
                <a16:creationId xmlns:a16="http://schemas.microsoft.com/office/drawing/2014/main" id="{B7804561-487A-E774-8EC7-FF9ADF111AD4}"/>
              </a:ext>
            </a:extLst>
          </p:cNvPr>
          <p:cNvSpPr txBox="1"/>
          <p:nvPr/>
        </p:nvSpPr>
        <p:spPr>
          <a:xfrm>
            <a:off x="524684" y="2145452"/>
            <a:ext cx="4284357" cy="2123658"/>
          </a:xfrm>
          <a:prstGeom prst="rect">
            <a:avLst/>
          </a:prstGeom>
          <a:noFill/>
        </p:spPr>
        <p:txBody>
          <a:bodyPr wrap="square" rtlCol="0">
            <a:spAutoFit/>
          </a:bodyPr>
          <a:lstStyle/>
          <a:p>
            <a:r>
              <a:rPr kumimoji="1" lang="ja-JP" altLang="en-US" sz="4400" dirty="0"/>
              <a:t>推定結果による</a:t>
            </a:r>
            <a:endParaRPr kumimoji="1" lang="en-US" altLang="ja-JP" sz="4400" dirty="0"/>
          </a:p>
          <a:p>
            <a:r>
              <a:rPr kumimoji="1" lang="ja-JP" altLang="en-US" sz="4400" dirty="0"/>
              <a:t>未来の日本の</a:t>
            </a:r>
            <a:endParaRPr kumimoji="1" lang="en-US" altLang="ja-JP" sz="4400" dirty="0"/>
          </a:p>
          <a:p>
            <a:r>
              <a:rPr kumimoji="1" lang="ja-JP" altLang="en-US" sz="4400" dirty="0"/>
              <a:t>労働力人口</a:t>
            </a:r>
          </a:p>
        </p:txBody>
      </p:sp>
      <p:pic>
        <p:nvPicPr>
          <p:cNvPr id="17" name="図 16" descr="ダイアグラム が含まれている画像&#10;&#10;自動的に生成された説明">
            <a:extLst>
              <a:ext uri="{FF2B5EF4-FFF2-40B4-BE49-F238E27FC236}">
                <a16:creationId xmlns:a16="http://schemas.microsoft.com/office/drawing/2014/main" id="{9BEDAEB4-0FBB-6B74-0E1E-7F579928B4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227" y="1280678"/>
            <a:ext cx="6791089" cy="5373099"/>
          </a:xfrm>
          <a:prstGeom prst="rect">
            <a:avLst/>
          </a:prstGeom>
        </p:spPr>
      </p:pic>
      <p:sp>
        <p:nvSpPr>
          <p:cNvPr id="23" name="テキスト ボックス 22">
            <a:extLst>
              <a:ext uri="{FF2B5EF4-FFF2-40B4-BE49-F238E27FC236}">
                <a16:creationId xmlns:a16="http://schemas.microsoft.com/office/drawing/2014/main" id="{938D3292-50C0-1157-F266-B79B0DFEAD8A}"/>
              </a:ext>
            </a:extLst>
          </p:cNvPr>
          <p:cNvSpPr txBox="1"/>
          <p:nvPr/>
        </p:nvSpPr>
        <p:spPr>
          <a:xfrm>
            <a:off x="8404412" y="6201891"/>
            <a:ext cx="3420864" cy="369332"/>
          </a:xfrm>
          <a:prstGeom prst="rect">
            <a:avLst/>
          </a:prstGeom>
          <a:noFill/>
        </p:spPr>
        <p:txBody>
          <a:bodyPr wrap="square" rtlCol="0">
            <a:spAutoFit/>
          </a:bodyPr>
          <a:lstStyle/>
          <a:p>
            <a:r>
              <a:rPr kumimoji="1" lang="ja-JP" altLang="en-US" dirty="0"/>
              <a:t>出典：労働政策研究・研修機構</a:t>
            </a:r>
          </a:p>
        </p:txBody>
      </p:sp>
    </p:spTree>
    <p:extLst>
      <p:ext uri="{BB962C8B-B14F-4D97-AF65-F5344CB8AC3E}">
        <p14:creationId xmlns:p14="http://schemas.microsoft.com/office/powerpoint/2010/main" val="3090695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タイトル 1">
            <a:extLst>
              <a:ext uri="{FF2B5EF4-FFF2-40B4-BE49-F238E27FC236}">
                <a16:creationId xmlns:a16="http://schemas.microsoft.com/office/drawing/2014/main" id="{3D0F7736-5EFB-D86F-75E8-7232C53BAC82}"/>
              </a:ext>
            </a:extLst>
          </p:cNvPr>
          <p:cNvSpPr>
            <a:spLocks noGrp="1"/>
          </p:cNvSpPr>
          <p:nvPr>
            <p:ph type="title"/>
          </p:nvPr>
        </p:nvSpPr>
        <p:spPr>
          <a:xfrm>
            <a:off x="1179226" y="1594707"/>
            <a:ext cx="9833548" cy="1325563"/>
          </a:xfrm>
        </p:spPr>
        <p:txBody>
          <a:bodyPr anchor="b">
            <a:normAutofit/>
          </a:bodyPr>
          <a:lstStyle/>
          <a:p>
            <a:pPr algn="ctr"/>
            <a:r>
              <a:rPr lang="ja-JP" altLang="en-US" sz="3600">
                <a:solidFill>
                  <a:schemeClr val="tx2"/>
                </a:solidFill>
                <a:ea typeface="游ゴシック Light"/>
              </a:rPr>
              <a:t>解決策</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3" cy="2510866"/>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コンテンツ プレースホルダー 2">
            <a:extLst>
              <a:ext uri="{FF2B5EF4-FFF2-40B4-BE49-F238E27FC236}">
                <a16:creationId xmlns:a16="http://schemas.microsoft.com/office/drawing/2014/main" id="{39A244C7-B48B-7B2B-2EC4-CF105E0EE901}"/>
              </a:ext>
            </a:extLst>
          </p:cNvPr>
          <p:cNvSpPr>
            <a:spLocks noGrp="1"/>
          </p:cNvSpPr>
          <p:nvPr>
            <p:ph idx="1"/>
          </p:nvPr>
        </p:nvSpPr>
        <p:spPr>
          <a:xfrm>
            <a:off x="1179226" y="3329677"/>
            <a:ext cx="9833548" cy="2457269"/>
          </a:xfrm>
        </p:spPr>
        <p:txBody>
          <a:bodyPr vert="horz" lIns="91440" tIns="45720" rIns="91440" bIns="45720" rtlCol="0" anchor="t">
            <a:normAutofit/>
          </a:bodyPr>
          <a:lstStyle/>
          <a:p>
            <a:r>
              <a:rPr lang="ja-JP" altLang="en-US" sz="2400">
                <a:solidFill>
                  <a:schemeClr val="tx2"/>
                </a:solidFill>
                <a:ea typeface="游ゴシック"/>
              </a:rPr>
              <a:t>育児支援や介護支援の充実</a:t>
            </a:r>
          </a:p>
          <a:p>
            <a:r>
              <a:rPr lang="ja-JP" altLang="en-US" sz="2400">
                <a:solidFill>
                  <a:schemeClr val="tx2"/>
                </a:solidFill>
                <a:ea typeface="游ゴシック"/>
              </a:rPr>
              <a:t>再訓練プログラムの推進</a:t>
            </a:r>
          </a:p>
          <a:p>
            <a:r>
              <a:rPr lang="ja-JP" altLang="en-US" sz="2400">
                <a:solidFill>
                  <a:schemeClr val="tx2"/>
                </a:solidFill>
                <a:ea typeface="游ゴシック"/>
              </a:rPr>
              <a:t>地域復興策</a:t>
            </a:r>
          </a:p>
          <a:p>
            <a:r>
              <a:rPr lang="ja-JP" altLang="en-US" sz="2400">
                <a:solidFill>
                  <a:schemeClr val="tx2"/>
                </a:solidFill>
                <a:ea typeface="游ゴシック"/>
              </a:rPr>
              <a:t>外国人労働者の受け入れ拡大</a:t>
            </a:r>
          </a:p>
          <a:p>
            <a:endParaRPr lang="ja-JP" altLang="en-US" sz="1800">
              <a:solidFill>
                <a:schemeClr val="tx2"/>
              </a:solidFill>
              <a:ea typeface="游ゴシック"/>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517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3" name="Freeform: Shape 12">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6" name="Freeform: Shape 15">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grpSp>
      <p:sp>
        <p:nvSpPr>
          <p:cNvPr id="4" name="テキスト ボックス 3">
            <a:extLst>
              <a:ext uri="{FF2B5EF4-FFF2-40B4-BE49-F238E27FC236}">
                <a16:creationId xmlns:a16="http://schemas.microsoft.com/office/drawing/2014/main" id="{21DCE000-FAC0-578D-0E13-86B6127475A7}"/>
              </a:ext>
            </a:extLst>
          </p:cNvPr>
          <p:cNvSpPr txBox="1"/>
          <p:nvPr/>
        </p:nvSpPr>
        <p:spPr>
          <a:xfrm>
            <a:off x="3432751" y="1713463"/>
            <a:ext cx="5497862" cy="238791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ja-JP" altLang="en-US" sz="5200" kern="1200">
                <a:solidFill>
                  <a:schemeClr val="tx2"/>
                </a:solidFill>
                <a:latin typeface="+mj-lt"/>
                <a:ea typeface="游ゴシック Light"/>
                <a:cs typeface="+mj-cs"/>
              </a:rPr>
              <a:t>ご清聴ありが</a:t>
            </a:r>
            <a:r>
              <a:rPr lang="ja-JP" altLang="en-US" sz="5200">
                <a:solidFill>
                  <a:schemeClr val="tx2"/>
                </a:solidFill>
                <a:latin typeface="+mj-lt"/>
                <a:ea typeface="游ゴシック Light"/>
                <a:cs typeface="+mj-cs"/>
              </a:rPr>
              <a:t>と</a:t>
            </a:r>
            <a:r>
              <a:rPr lang="ja-JP" altLang="en-US" sz="5200" kern="1200">
                <a:solidFill>
                  <a:schemeClr val="tx2"/>
                </a:solidFill>
                <a:latin typeface="+mj-lt"/>
                <a:ea typeface="游ゴシック Light"/>
                <a:cs typeface="+mj-cs"/>
              </a:rPr>
              <a:t>うございました</a:t>
            </a:r>
          </a:p>
        </p:txBody>
      </p:sp>
      <p:grpSp>
        <p:nvGrpSpPr>
          <p:cNvPr id="24" name="Group 23">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5" name="Freeform: Shape 24">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8" name="Freeform: Shape 27">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1" name="Freeform: Shape 30">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4" name="Freeform: Shape 33">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3035516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A23E83F070E63B44876AA94FB9B490ED" ma:contentTypeVersion="15" ma:contentTypeDescription="新しいドキュメントを作成します。" ma:contentTypeScope="" ma:versionID="00933229cefcf5aa080cb1d89d616ccb">
  <xsd:schema xmlns:xsd="http://www.w3.org/2001/XMLSchema" xmlns:xs="http://www.w3.org/2001/XMLSchema" xmlns:p="http://schemas.microsoft.com/office/2006/metadata/properties" xmlns:ns3="238c9213-ff9b-43ef-9ed4-44197524a5b8" xmlns:ns4="52b94057-241c-4b81-8c1d-ac1a00092f8a" targetNamespace="http://schemas.microsoft.com/office/2006/metadata/properties" ma:root="true" ma:fieldsID="b30a7a3f436279b617ca19bf9e502cb1" ns3:_="" ns4:_="">
    <xsd:import namespace="238c9213-ff9b-43ef-9ed4-44197524a5b8"/>
    <xsd:import namespace="52b94057-241c-4b81-8c1d-ac1a00092f8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ObjectDetectorVersions" minOccurs="0"/>
                <xsd:element ref="ns4:SharedWithUsers" minOccurs="0"/>
                <xsd:element ref="ns4:SharedWithDetails" minOccurs="0"/>
                <xsd:element ref="ns4:SharingHintHash"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8c9213-ff9b-43ef-9ed4-44197524a5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DateTaken" ma:index="22"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2b94057-241c-4b81-8c1d-ac1a00092f8a" elementFormDefault="qualified">
    <xsd:import namespace="http://schemas.microsoft.com/office/2006/documentManagement/types"/>
    <xsd:import namespace="http://schemas.microsoft.com/office/infopath/2007/PartnerControls"/>
    <xsd:element name="SharedWithUsers" ma:index="1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共有相手の詳細情報" ma:internalName="SharedWithDetails" ma:readOnly="true">
      <xsd:simpleType>
        <xsd:restriction base="dms:Note">
          <xsd:maxLength value="255"/>
        </xsd:restriction>
      </xsd:simpleType>
    </xsd:element>
    <xsd:element name="SharingHintHash" ma:index="20"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238c9213-ff9b-43ef-9ed4-44197524a5b8" xsi:nil="true"/>
  </documentManagement>
</p:properties>
</file>

<file path=customXml/itemProps1.xml><?xml version="1.0" encoding="utf-8"?>
<ds:datastoreItem xmlns:ds="http://schemas.openxmlformats.org/officeDocument/2006/customXml" ds:itemID="{2EF97435-7930-4C6C-B335-AF099EC65997}">
  <ds:schemaRefs>
    <ds:schemaRef ds:uri="238c9213-ff9b-43ef-9ed4-44197524a5b8"/>
    <ds:schemaRef ds:uri="52b94057-241c-4b81-8c1d-ac1a00092f8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036675E-EA3F-4939-AE22-9C012C4E7F67}">
  <ds:schemaRefs>
    <ds:schemaRef ds:uri="http://schemas.microsoft.com/sharepoint/v3/contenttype/forms"/>
  </ds:schemaRefs>
</ds:datastoreItem>
</file>

<file path=customXml/itemProps3.xml><?xml version="1.0" encoding="utf-8"?>
<ds:datastoreItem xmlns:ds="http://schemas.openxmlformats.org/officeDocument/2006/customXml" ds:itemID="{43558B4D-2B67-471A-8F79-87B7ED1C0ACF}">
  <ds:schemaRefs>
    <ds:schemaRef ds:uri="http://purl.org/dc/terms/"/>
    <ds:schemaRef ds:uri="http://purl.org/dc/elements/1.1/"/>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238c9213-ff9b-43ef-9ed4-44197524a5b8"/>
    <ds:schemaRef ds:uri="http://schemas.microsoft.com/office/infopath/2007/PartnerControls"/>
    <ds:schemaRef ds:uri="52b94057-241c-4b81-8c1d-ac1a00092f8a"/>
  </ds:schemaRefs>
</ds:datastoreItem>
</file>

<file path=docProps/app.xml><?xml version="1.0" encoding="utf-8"?>
<Properties xmlns="http://schemas.openxmlformats.org/officeDocument/2006/extended-properties" xmlns:vt="http://schemas.openxmlformats.org/officeDocument/2006/docPropsVTypes">
  <TotalTime>90</TotalTime>
  <Words>655</Words>
  <Application>Microsoft Office PowerPoint</Application>
  <PresentationFormat>ワイド画面</PresentationFormat>
  <Paragraphs>53</Paragraphs>
  <Slides>7</Slides>
  <Notes>6</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游ゴシック Light</vt:lpstr>
      <vt:lpstr>Arial</vt:lpstr>
      <vt:lpstr>Office テーマ</vt:lpstr>
      <vt:lpstr>人口減少に伴う 労働参加率の減少</vt:lpstr>
      <vt:lpstr>過去からの推移・現状</vt:lpstr>
      <vt:lpstr>国際的な 日本の位置づけ</vt:lpstr>
      <vt:lpstr>原因</vt:lpstr>
      <vt:lpstr>PowerPoint プレゼンテーション</vt:lpstr>
      <vt:lpstr>解決策</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人口減少に伴う労働参加率の減少</dc:title>
  <dc:creator>cgeh0283</dc:creator>
  <cp:lastModifiedBy>1104220541野々垣友香</cp:lastModifiedBy>
  <cp:revision>3</cp:revision>
  <dcterms:created xsi:type="dcterms:W3CDTF">2024-06-10T06:58:01Z</dcterms:created>
  <dcterms:modified xsi:type="dcterms:W3CDTF">2024-06-17T06:27:53Z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0x010100A23E83F070E63B44876AA94FB9B490ED</vt:lpwstr>
  </property>
</Properties>
</file>