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4" r:id="rId3"/>
    <p:sldId id="259" r:id="rId4"/>
    <p:sldId id="289" r:id="rId5"/>
    <p:sldId id="290" r:id="rId6"/>
    <p:sldId id="292" r:id="rId7"/>
    <p:sldId id="293" r:id="rId8"/>
    <p:sldId id="285" r:id="rId9"/>
    <p:sldId id="295" r:id="rId10"/>
    <p:sldId id="300" r:id="rId11"/>
    <p:sldId id="297" r:id="rId12"/>
    <p:sldId id="301" r:id="rId13"/>
    <p:sldId id="302" r:id="rId14"/>
    <p:sldId id="303" r:id="rId15"/>
    <p:sldId id="304" r:id="rId16"/>
    <p:sldId id="305" r:id="rId17"/>
    <p:sldId id="306" r:id="rId18"/>
    <p:sldId id="31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</p:sldIdLst>
  <p:sldSz cx="9144000" cy="5143500" type="screen16x9"/>
  <p:notesSz cx="6858000" cy="9144000"/>
  <p:embeddedFontLst>
    <p:embeddedFont>
      <p:font typeface="Dosis Light" panose="020B0604020202020204" charset="0"/>
      <p:regular r:id="rId29"/>
      <p:bold r:id="rId30"/>
    </p:embeddedFont>
    <p:embeddedFont>
      <p:font typeface="Titillium Web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2A0DAC-9164-4E80-AE18-677700353898}">
  <a:tblStyle styleId="{432A0DAC-9164-4E80-AE18-677700353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– characteristics; why is it important; how it works; </a:t>
            </a:r>
            <a:r>
              <a:rPr lang="en-US"/>
              <a:t>why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7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48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pRMrEfAIiI?start=42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nibz.it/dis/teaching/INFSEC1718/slides/chapter11.pdf" TargetMode="External"/><Relationship Id="rId2" Type="http://schemas.openxmlformats.org/officeDocument/2006/relationships/hyperlink" Target="https://www.incapsula.com/web-application-security/social-engineering-attack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ripwire.com/state-of-security/security-awareness/6-common-phishing-attacks-and-how-to-protect-against-them" TargetMode="External"/><Relationship Id="rId5" Type="http://schemas.openxmlformats.org/officeDocument/2006/relationships/hyperlink" Target="https://en.wikipedia.org/wiki/Social_engineering_(security)" TargetMode="External"/><Relationship Id="rId4" Type="http://schemas.openxmlformats.org/officeDocument/2006/relationships/hyperlink" Target="https://resources.infosecinstitute.com/common-social-engineering-attack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CD1B-C852-4DCC-9F09-FA28071D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60623"/>
            <a:ext cx="5285690" cy="786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5AAE2-74EB-4001-A4D7-BEDE3D58928E}"/>
              </a:ext>
            </a:extLst>
          </p:cNvPr>
          <p:cNvSpPr txBox="1"/>
          <p:nvPr/>
        </p:nvSpPr>
        <p:spPr>
          <a:xfrm>
            <a:off x="790353" y="2835349"/>
            <a:ext cx="486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BFB7"/>
                </a:solidFill>
              </a:rPr>
              <a:t>Management, Relationships and Communication in Working Groups</a:t>
            </a:r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AE5B81A-A8E1-41E2-BEBC-A867A657B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777" y="3244605"/>
            <a:ext cx="1258824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F-E820-4056-8D55-09121C4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2DFE-473C-4299-9A89-076D409E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983055"/>
            <a:ext cx="5410200" cy="784800"/>
          </a:xfrm>
        </p:spPr>
        <p:txBody>
          <a:bodyPr/>
          <a:lstStyle/>
          <a:p>
            <a:r>
              <a:rPr lang="en-US" dirty="0"/>
              <a:t>General approaches and Common types</a:t>
            </a:r>
          </a:p>
          <a:p>
            <a:r>
              <a:rPr lang="en-US" dirty="0"/>
              <a:t>of social engineering attacks</a:t>
            </a:r>
          </a:p>
        </p:txBody>
      </p:sp>
    </p:spTree>
    <p:extLst>
      <p:ext uri="{BB962C8B-B14F-4D97-AF65-F5344CB8AC3E}">
        <p14:creationId xmlns:p14="http://schemas.microsoft.com/office/powerpoint/2010/main" val="429433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Posing as someone else</a:t>
            </a:r>
          </a:p>
          <a:p>
            <a:pPr lvl="1"/>
            <a:r>
              <a:rPr lang="en-US" dirty="0"/>
              <a:t>Authority, Coworker, Partner Company</a:t>
            </a:r>
          </a:p>
          <a:p>
            <a:r>
              <a:rPr lang="en-US" dirty="0"/>
              <a:t>Using insider lingo &amp; terminology</a:t>
            </a:r>
          </a:p>
          <a:p>
            <a:r>
              <a:rPr lang="en-US" dirty="0"/>
              <a:t>Pretending to offer software patch</a:t>
            </a:r>
          </a:p>
          <a:p>
            <a:r>
              <a:rPr lang="en-US" dirty="0"/>
              <a:t>Sending free software </a:t>
            </a:r>
          </a:p>
          <a:p>
            <a:r>
              <a:rPr lang="en-US" dirty="0"/>
              <a:t>Offering prizes for registering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B7D47B-4BFB-4C59-8EC3-E32C00849CC8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CAE1ECA-29A0-4396-81C2-D2462374AD3D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F9D2BF4-EBBD-40CB-B93E-7751FA3F7BF2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4064F58-5B30-4368-9CFF-63A35EDF05FC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7252643-1981-4959-BF72-27FA8ACA43A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D2F623-92C5-4680-8953-5774F8BF5675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3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B7D47B-4BFB-4C59-8EC3-E32C00849CC8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CAE1ECA-29A0-4396-81C2-D2462374AD3D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F9D2BF4-EBBD-40CB-B93E-7751FA3F7BF2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4064F58-5B30-4368-9CFF-63A35EDF05FC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7252643-1981-4959-BF72-27FA8ACA43A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D2F623-92C5-4680-8953-5774F8BF5675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5BE7DAE-7B81-4CBB-A742-D41158D3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56" y="1946011"/>
            <a:ext cx="4360613" cy="24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  <a:p>
            <a:r>
              <a:rPr lang="en-US" dirty="0"/>
              <a:t>Pretexting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B7D47B-4BFB-4C59-8EC3-E32C00849CC8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CAE1ECA-29A0-4396-81C2-D2462374AD3D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F9D2BF4-EBBD-40CB-B93E-7751FA3F7BF2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4064F58-5B30-4368-9CFF-63A35EDF05FC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7252643-1981-4959-BF72-27FA8ACA43A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D2F623-92C5-4680-8953-5774F8BF5675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3FC2EC7-9784-46A5-A71C-6AAD3A1B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418" y="1954566"/>
            <a:ext cx="4691437" cy="23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  <a:p>
            <a:r>
              <a:rPr lang="en-US" dirty="0"/>
              <a:t>Pretexting</a:t>
            </a:r>
          </a:p>
          <a:p>
            <a:r>
              <a:rPr lang="en-US" dirty="0"/>
              <a:t>Baiting and </a:t>
            </a:r>
            <a:br>
              <a:rPr lang="en-US" dirty="0"/>
            </a:br>
            <a:r>
              <a:rPr lang="en-US" dirty="0"/>
              <a:t>Quid Pro Quo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B7D47B-4BFB-4C59-8EC3-E32C00849CC8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CAE1ECA-29A0-4396-81C2-D2462374AD3D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F9D2BF4-EBBD-40CB-B93E-7751FA3F7BF2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4064F58-5B30-4368-9CFF-63A35EDF05FC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7252643-1981-4959-BF72-27FA8ACA43A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D2F623-92C5-4680-8953-5774F8BF5675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FD831818-3FB5-4CBD-89BA-FAB90BD1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46" y="1530863"/>
            <a:ext cx="3462338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5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  <a:p>
            <a:r>
              <a:rPr lang="en-US" dirty="0"/>
              <a:t>Pretexting</a:t>
            </a:r>
          </a:p>
          <a:p>
            <a:r>
              <a:rPr lang="en-US" dirty="0"/>
              <a:t>Baiting and </a:t>
            </a:r>
            <a:br>
              <a:rPr lang="en-US" dirty="0"/>
            </a:br>
            <a:r>
              <a:rPr lang="en-US" dirty="0"/>
              <a:t>Quid Pro Quo </a:t>
            </a:r>
          </a:p>
          <a:p>
            <a:r>
              <a:rPr lang="en-US" dirty="0"/>
              <a:t>Tailgating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50B7D47B-4BFB-4C59-8EC3-E32C00849CC8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CAE1ECA-29A0-4396-81C2-D2462374AD3D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5F9D2BF4-EBBD-40CB-B93E-7751FA3F7BF2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84064F58-5B30-4368-9CFF-63A35EDF05FC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B7252643-1981-4959-BF72-27FA8ACA43A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BD2F623-92C5-4680-8953-5774F8BF5675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A group of people standing in a room&#10;&#10;Description generated with high confidence">
            <a:extLst>
              <a:ext uri="{FF2B5EF4-FFF2-40B4-BE49-F238E27FC236}">
                <a16:creationId xmlns:a16="http://schemas.microsoft.com/office/drawing/2014/main" id="{DA2ACAC4-ADF9-471F-877A-24E5F0F8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22" y="1596775"/>
            <a:ext cx="4306185" cy="29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F-E820-4056-8D55-09121C4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2DFE-473C-4299-9A89-076D409E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see if Social Engineering is used</a:t>
            </a:r>
          </a:p>
        </p:txBody>
      </p:sp>
    </p:spTree>
    <p:extLst>
      <p:ext uri="{BB962C8B-B14F-4D97-AF65-F5344CB8AC3E}">
        <p14:creationId xmlns:p14="http://schemas.microsoft.com/office/powerpoint/2010/main" val="79847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Warning 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Unusual request</a:t>
            </a:r>
          </a:p>
          <a:p>
            <a:r>
              <a:rPr lang="en-US" sz="1400" dirty="0"/>
              <a:t>Refusal to give callback number</a:t>
            </a:r>
          </a:p>
          <a:p>
            <a:r>
              <a:rPr lang="en-US" sz="1400" dirty="0"/>
              <a:t>Claim of authority</a:t>
            </a:r>
          </a:p>
          <a:p>
            <a:r>
              <a:rPr lang="en-US" sz="1400" dirty="0"/>
              <a:t>Stress on urgency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389786-8E15-42AD-9B15-9B6FEE5A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39" y="1522655"/>
            <a:ext cx="3662185" cy="26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Warning Signs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Threat of negative consequences</a:t>
            </a:r>
          </a:p>
          <a:p>
            <a:r>
              <a:rPr lang="en-US" sz="1400" dirty="0"/>
              <a:t>Discomfort when questioned or challenged</a:t>
            </a:r>
          </a:p>
          <a:p>
            <a:r>
              <a:rPr lang="en-US" sz="1400" dirty="0"/>
              <a:t>Name dropping</a:t>
            </a:r>
          </a:p>
          <a:p>
            <a:r>
              <a:rPr lang="en-US" sz="1400" dirty="0"/>
              <a:t>Compliments or flattery</a:t>
            </a:r>
          </a:p>
          <a:p>
            <a:r>
              <a:rPr lang="en-US" sz="1400" dirty="0"/>
              <a:t>Flirting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F1E316C4-6BA0-4CB0-A9FB-E63F3669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57" y="2486770"/>
            <a:ext cx="3502542" cy="23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F-E820-4056-8D55-09121C4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2DFE-473C-4299-9A89-076D409E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avoid 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9404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906C-FD70-4C5F-9533-79730B5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BD419-137C-463A-A9C1-E097A0C38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dirty="0"/>
              <a:t>Definition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Elaboration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Strategies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Identification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Prevention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33400" indent="-457200">
              <a:buFont typeface="+mj-lt"/>
              <a:buAutoNum type="arabicPeriod"/>
            </a:pPr>
            <a:endParaRPr lang="en-US" dirty="0"/>
          </a:p>
          <a:p>
            <a:pPr marL="533400" indent="-457200">
              <a:buFont typeface="+mj-lt"/>
              <a:buAutoNum type="arabicPeriod"/>
            </a:pPr>
            <a:endParaRPr lang="en-US" dirty="0"/>
          </a:p>
          <a:p>
            <a:pPr marL="5334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EA47-A734-44E0-8DBD-3D975723F5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8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Generally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Pay attention to warning signs</a:t>
            </a:r>
          </a:p>
          <a:p>
            <a:r>
              <a:rPr lang="en-US" sz="1800" dirty="0"/>
              <a:t>Don’t open emails and attachments from suspicious sources </a:t>
            </a:r>
          </a:p>
          <a:p>
            <a:r>
              <a:rPr lang="en-US" sz="1800" dirty="0"/>
              <a:t>Use multifactor authentication </a:t>
            </a:r>
          </a:p>
          <a:p>
            <a:r>
              <a:rPr lang="en-US" sz="1800" dirty="0"/>
              <a:t>Be wary of tempting offers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7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More Specifically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Procedures for suspicious requests</a:t>
            </a:r>
          </a:p>
          <a:p>
            <a:r>
              <a:rPr lang="en-US" sz="1800" dirty="0"/>
              <a:t>Training of staff </a:t>
            </a:r>
          </a:p>
          <a:p>
            <a:r>
              <a:rPr lang="en-US" sz="1800" dirty="0"/>
              <a:t>Explain reason for procedures</a:t>
            </a:r>
          </a:p>
          <a:p>
            <a:r>
              <a:rPr lang="en-US" sz="1800" dirty="0"/>
              <a:t>Verify the identity of a caller/visitor</a:t>
            </a:r>
          </a:p>
          <a:p>
            <a:r>
              <a:rPr lang="en-US" sz="1800" dirty="0"/>
              <a:t>Train staff to challenge authority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F-E820-4056-8D55-09121C4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2DFE-473C-4299-9A89-076D409E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Summing it up</a:t>
            </a:r>
          </a:p>
        </p:txBody>
      </p:sp>
    </p:spTree>
    <p:extLst>
      <p:ext uri="{BB962C8B-B14F-4D97-AF65-F5344CB8AC3E}">
        <p14:creationId xmlns:p14="http://schemas.microsoft.com/office/powerpoint/2010/main" val="3006410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Many non-technical ways to gain access to information</a:t>
            </a:r>
          </a:p>
          <a:p>
            <a:r>
              <a:rPr lang="en-US" sz="2000" dirty="0"/>
              <a:t>Humans - relatively easy to exploit</a:t>
            </a:r>
          </a:p>
          <a:p>
            <a:r>
              <a:rPr lang="en-US" sz="2000" dirty="0"/>
              <a:t>Very often - most </a:t>
            </a:r>
            <a:r>
              <a:rPr lang="en-US" sz="2000"/>
              <a:t>successful attacks</a:t>
            </a:r>
            <a:endParaRPr lang="en-US" sz="2000" dirty="0"/>
          </a:p>
          <a:p>
            <a:r>
              <a:rPr lang="en-US" sz="2000" dirty="0"/>
              <a:t>Training – only viable solution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8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15" y="768402"/>
            <a:ext cx="6761100" cy="857400"/>
          </a:xfrm>
        </p:spPr>
        <p:txBody>
          <a:bodyPr/>
          <a:lstStyle/>
          <a:p>
            <a:r>
              <a:rPr lang="en-US" dirty="0"/>
              <a:t>Just as a warning…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EA6E06E4-4327-45BF-BD7E-191DA60A3C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CA29C3C-57D5-4EF4-AFDD-FCBD69F3FB9E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9C66179-2B0A-4FC2-8E16-B652121529F3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2979B10-E1FE-4AC3-B0E6-561517727232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212888A-F2BF-4D67-A72A-50197D96809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598ACD4A-E885-4245-8C3A-9F4D6C91632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ECE4E13C-21D1-4053-892B-DF97B53327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9060" y="1733550"/>
            <a:ext cx="5298667" cy="29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D3EBD5"/>
                </a:solidFill>
              </a:rPr>
              <a:t>Thank you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BFB7"/>
                </a:solidFill>
              </a:rPr>
              <a:t>Any questions?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8" name="Google Shape;4215;p39">
            <a:extLst>
              <a:ext uri="{FF2B5EF4-FFF2-40B4-BE49-F238E27FC236}">
                <a16:creationId xmlns:a16="http://schemas.microsoft.com/office/drawing/2014/main" id="{42D44214-696A-4859-830A-29D619E48B72}"/>
              </a:ext>
            </a:extLst>
          </p:cNvPr>
          <p:cNvGrpSpPr/>
          <p:nvPr/>
        </p:nvGrpSpPr>
        <p:grpSpPr>
          <a:xfrm>
            <a:off x="2104076" y="979434"/>
            <a:ext cx="772833" cy="617732"/>
            <a:chOff x="5255200" y="3006475"/>
            <a:chExt cx="511700" cy="378575"/>
          </a:xfrm>
          <a:solidFill>
            <a:srgbClr val="0B87A1"/>
          </a:solidFill>
        </p:grpSpPr>
        <p:sp>
          <p:nvSpPr>
            <p:cNvPr id="29" name="Google Shape;4216;p39">
              <a:extLst>
                <a:ext uri="{FF2B5EF4-FFF2-40B4-BE49-F238E27FC236}">
                  <a16:creationId xmlns:a16="http://schemas.microsoft.com/office/drawing/2014/main" id="{17A2D409-9574-4C40-8D76-A0CC13E90DB9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7;p39">
              <a:extLst>
                <a:ext uri="{FF2B5EF4-FFF2-40B4-BE49-F238E27FC236}">
                  <a16:creationId xmlns:a16="http://schemas.microsoft.com/office/drawing/2014/main" id="{38C3A437-550C-46CD-BCE5-E7D28A4230D5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193;p39">
            <a:extLst>
              <a:ext uri="{FF2B5EF4-FFF2-40B4-BE49-F238E27FC236}">
                <a16:creationId xmlns:a16="http://schemas.microsoft.com/office/drawing/2014/main" id="{1BA8BED0-D486-4410-A812-7F8E7229C995}"/>
              </a:ext>
            </a:extLst>
          </p:cNvPr>
          <p:cNvSpPr/>
          <p:nvPr/>
        </p:nvSpPr>
        <p:spPr>
          <a:xfrm>
            <a:off x="1776248" y="1470646"/>
            <a:ext cx="476289" cy="45888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1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A4F1-2365-42AD-8707-F55E7634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2B107-51C8-4FA3-9BEF-0AD4CD67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29563"/>
            <a:ext cx="6761100" cy="2984487"/>
          </a:xfrm>
        </p:spPr>
        <p:txBody>
          <a:bodyPr/>
          <a:lstStyle/>
          <a:p>
            <a:r>
              <a:rPr lang="en-US" sz="1600" u="sng" dirty="0">
                <a:hlinkClick r:id="rId2"/>
              </a:rPr>
              <a:t>https://www.incapsula.com/web-application-security/social-engineering-attack.html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http://www.inf.unibz.it/dis/teaching/INFSEC1718/slides/chapter11.pdf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https://resources.infosecinstitute.com/common-social-engineering-attacks/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https://en.wikipedia.org/wiki/Social_engineering_(security)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https://www.tripwire.com/state-of-security/security-awareness/6-common-phishing-attacks-and-how-to-protect-against-them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7411-01A4-41D1-B1BD-C0B1E060A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65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14917" y="1106657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endParaRPr lang="en-US" dirty="0"/>
          </a:p>
        </p:txBody>
      </p:sp>
      <p:sp>
        <p:nvSpPr>
          <p:cNvPr id="21" name="Google Shape;3864;p17">
            <a:extLst>
              <a:ext uri="{FF2B5EF4-FFF2-40B4-BE49-F238E27FC236}">
                <a16:creationId xmlns:a16="http://schemas.microsoft.com/office/drawing/2014/main" id="{C635DF52-5D60-4B74-B402-22E2599D46ED}"/>
              </a:ext>
            </a:extLst>
          </p:cNvPr>
          <p:cNvSpPr txBox="1">
            <a:spLocks/>
          </p:cNvSpPr>
          <p:nvPr/>
        </p:nvSpPr>
        <p:spPr>
          <a:xfrm>
            <a:off x="614917" y="2266457"/>
            <a:ext cx="5377406" cy="3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/>
            <a:r>
              <a:rPr lang="en-US" dirty="0"/>
              <a:t>Social Engineering - the use of deception to manipulate individuals into divulging confidential or personal information that may be used for fraudulent purposes.</a:t>
            </a:r>
          </a:p>
          <a:p>
            <a:pPr marL="38100" indent="0" algn="r"/>
            <a:r>
              <a:rPr lang="en-US" dirty="0"/>
              <a:t> - </a:t>
            </a:r>
            <a:r>
              <a:rPr lang="en-US" sz="2000" dirty="0"/>
              <a:t>oxforddictionaries.com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F-E820-4056-8D55-09121C4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F2DFE-473C-4299-9A89-076D409E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it actually means</a:t>
            </a:r>
          </a:p>
        </p:txBody>
      </p:sp>
    </p:spTree>
    <p:extLst>
      <p:ext uri="{BB962C8B-B14F-4D97-AF65-F5344CB8AC3E}">
        <p14:creationId xmlns:p14="http://schemas.microsoft.com/office/powerpoint/2010/main" val="39353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FE14-1DB6-48C3-898C-F3BF6914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BE76-8493-4DC6-9045-0D8EAA43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8" y="1733550"/>
            <a:ext cx="6487033" cy="2973129"/>
          </a:xfrm>
        </p:spPr>
        <p:txBody>
          <a:bodyPr/>
          <a:lstStyle/>
          <a:p>
            <a:r>
              <a:rPr lang="en-US" sz="1800" dirty="0"/>
              <a:t>Manipulates human psyche</a:t>
            </a:r>
          </a:p>
          <a:p>
            <a:r>
              <a:rPr lang="en-US" sz="1800" dirty="0"/>
              <a:t>Exploits common human tendencies</a:t>
            </a:r>
          </a:p>
          <a:p>
            <a:r>
              <a:rPr lang="en-US" sz="1800" dirty="0"/>
              <a:t>A type of Confidence trick (Con, Scam)</a:t>
            </a:r>
          </a:p>
          <a:p>
            <a:r>
              <a:rPr lang="en-US" sz="1800" dirty="0"/>
              <a:t>The most common way to break security</a:t>
            </a:r>
          </a:p>
          <a:p>
            <a:pPr marL="762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D46E-207B-4572-96E4-7723FEC46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56C2025-E180-4C41-A3CE-2D521DFF62DC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90D2347-7A62-4487-9605-9E3901617612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316846E-AA8B-4B29-AC85-16DF0B2B6D3E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98CB2FAE-B9B7-4BE5-BDC2-824F8E889A80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D6B6C3F5-8B35-450E-86A0-F879DCFD3E3E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102B687C-4689-4E81-8416-951D80F30C9F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1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5243021" cy="1813176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 chain is only as strong as its weakest link</a:t>
            </a:r>
          </a:p>
          <a:p>
            <a:pPr marL="76200" indent="0" algn="r">
              <a:buNone/>
            </a:pPr>
            <a:r>
              <a:rPr lang="en-US" sz="1800" dirty="0"/>
              <a:t>  </a:t>
            </a:r>
            <a:r>
              <a:rPr lang="en-US" sz="1400" dirty="0"/>
              <a:t>Proverb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A picture containing indoor, paper clip, stationary&#10;&#10;Description generated with very high confidence">
            <a:extLst>
              <a:ext uri="{FF2B5EF4-FFF2-40B4-BE49-F238E27FC236}">
                <a16:creationId xmlns:a16="http://schemas.microsoft.com/office/drawing/2014/main" id="{AC39CA9F-68BB-4112-9292-0A6F91C7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2" y="2512208"/>
            <a:ext cx="3511888" cy="2322062"/>
          </a:xfrm>
          <a:prstGeom prst="rect">
            <a:avLst/>
          </a:prstGeom>
        </p:spPr>
      </p:pic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1FA0551-F153-451A-97F6-571A00995D42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7B0AD333-337D-4782-AAAB-3BECD1A6BF77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8B971EF-A22B-40BB-867E-E1EFC7D94474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00DBFE8-01A5-44D3-890D-BB28898FE8E9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5E3985AC-1A40-48A3-A268-6A429A257EEC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88B9C360-3FD5-4C68-B8EB-3E505CE3FD4A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1" y="1733550"/>
            <a:ext cx="3754463" cy="1813176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Humans are the weakest link in security </a:t>
            </a:r>
          </a:p>
          <a:p>
            <a:pPr marL="76200" indent="0" algn="r">
              <a:buNone/>
            </a:pPr>
            <a:r>
              <a:rPr lang="en-US" sz="1800" dirty="0"/>
              <a:t>  </a:t>
            </a:r>
            <a:r>
              <a:rPr lang="en-US" sz="1400" dirty="0"/>
              <a:t>Kevin Mitnick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DB123E03-D67C-4B1A-8EDE-0514A69F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83" y="938507"/>
            <a:ext cx="2929317" cy="4175294"/>
          </a:xfrm>
          <a:prstGeom prst="rect">
            <a:avLst/>
          </a:prstGeom>
        </p:spPr>
      </p:pic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4C5C6309-C9CB-4321-8C43-B7FCD282140C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C6239D63-E3B3-4D28-96EB-5CC8606C9526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DB4AD529-E23C-449C-82B3-148E496EC62E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3D0E38F-9A24-4F13-82D4-C6E89F575385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913FF97-CCA5-4533-873B-A730A4B050A5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47D41B0-8AED-4AD1-9EC9-A673975B7E7A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5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429450"/>
            <a:ext cx="6761100" cy="857400"/>
          </a:xfrm>
        </p:spPr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717" y="1027814"/>
            <a:ext cx="7747590" cy="3686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56198-D945-473B-BBDE-FF3B3614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7" y="1161798"/>
            <a:ext cx="6879460" cy="3779144"/>
          </a:xfrm>
          <a:prstGeom prst="rect">
            <a:avLst/>
          </a:prstGeom>
        </p:spPr>
      </p:pic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E61B2AE-6D4F-4047-92DC-E2B3295CDB9F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5A6D91E-709A-46AA-8E91-44B5348410C3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168C08A-0F6C-46ED-900F-FDF987ED57CD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2AF761C9-FA89-4DFF-BBB8-4703D0A32B13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0685DD2F-64D1-4238-B1C9-D414E62539FF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AC6D9065-185D-4DEC-AF65-5C65CCBD25C0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857B-C8D0-4444-B8A9-626E3E7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8B65-CEDB-4586-801D-EF3167EF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761100" cy="2986651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Six Principles:</a:t>
            </a:r>
          </a:p>
          <a:p>
            <a:r>
              <a:rPr lang="en-US" sz="2200" dirty="0"/>
              <a:t>Authority</a:t>
            </a:r>
          </a:p>
          <a:p>
            <a:r>
              <a:rPr lang="en-US" sz="2200" dirty="0"/>
              <a:t>Social Validation</a:t>
            </a:r>
          </a:p>
          <a:p>
            <a:r>
              <a:rPr lang="en-US" sz="2200" dirty="0"/>
              <a:t>Reciprocation</a:t>
            </a:r>
          </a:p>
          <a:p>
            <a:r>
              <a:rPr lang="en-US" sz="2200" dirty="0"/>
              <a:t>Consistency/Commitment</a:t>
            </a:r>
          </a:p>
          <a:p>
            <a:r>
              <a:rPr lang="en-US" sz="2200" dirty="0"/>
              <a:t>Scarcity</a:t>
            </a:r>
          </a:p>
          <a:p>
            <a:r>
              <a:rPr lang="en-US" sz="2200" dirty="0"/>
              <a:t>Liking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B915B-4240-4F61-BDB4-EADC90309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B95F0E4-0395-4D5B-ADB0-8592BABCF3DD}"/>
              </a:ext>
            </a:extLst>
          </p:cNvPr>
          <p:cNvSpPr/>
          <p:nvPr/>
        </p:nvSpPr>
        <p:spPr>
          <a:xfrm>
            <a:off x="865987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Definition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C8477A8-80F2-4800-A072-E7CC6F882388}"/>
              </a:ext>
            </a:extLst>
          </p:cNvPr>
          <p:cNvSpPr/>
          <p:nvPr/>
        </p:nvSpPr>
        <p:spPr>
          <a:xfrm>
            <a:off x="1918611" y="201889"/>
            <a:ext cx="1147111" cy="31148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Elaboration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09CB6B7-A020-446C-A509-9D421ECA97AB}"/>
              </a:ext>
            </a:extLst>
          </p:cNvPr>
          <p:cNvSpPr/>
          <p:nvPr/>
        </p:nvSpPr>
        <p:spPr>
          <a:xfrm>
            <a:off x="2971235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Strategies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94C38F51-EFC4-44F0-A420-7D58D5FDDC98}"/>
              </a:ext>
            </a:extLst>
          </p:cNvPr>
          <p:cNvSpPr/>
          <p:nvPr/>
        </p:nvSpPr>
        <p:spPr>
          <a:xfrm>
            <a:off x="4025686" y="20255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Identification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33D61223-381B-4978-A132-790FEF4AE450}"/>
              </a:ext>
            </a:extLst>
          </p:cNvPr>
          <p:cNvSpPr/>
          <p:nvPr/>
        </p:nvSpPr>
        <p:spPr>
          <a:xfrm>
            <a:off x="5080137" y="198748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Prevention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41A8B4EF-CE87-41B6-B902-73E55B32F95C}"/>
              </a:ext>
            </a:extLst>
          </p:cNvPr>
          <p:cNvSpPr/>
          <p:nvPr/>
        </p:nvSpPr>
        <p:spPr>
          <a:xfrm>
            <a:off x="6134588" y="201889"/>
            <a:ext cx="1147111" cy="31148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Conclusion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06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528</Words>
  <Application>Microsoft Office PowerPoint</Application>
  <PresentationFormat>On-screen Show (16:9)</PresentationFormat>
  <Paragraphs>220</Paragraphs>
  <Slides>26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Dosis Light</vt:lpstr>
      <vt:lpstr>Titillium Web Light</vt:lpstr>
      <vt:lpstr>Mowbray template</vt:lpstr>
      <vt:lpstr>Social Engineering</vt:lpstr>
      <vt:lpstr>Agenda</vt:lpstr>
      <vt:lpstr>Definition</vt:lpstr>
      <vt:lpstr>Elaboration</vt:lpstr>
      <vt:lpstr>Characteristics</vt:lpstr>
      <vt:lpstr>Why is it important</vt:lpstr>
      <vt:lpstr>Why is it important</vt:lpstr>
      <vt:lpstr>Life Cycle</vt:lpstr>
      <vt:lpstr>Why it Works</vt:lpstr>
      <vt:lpstr>Strategies</vt:lpstr>
      <vt:lpstr>Common Strategies</vt:lpstr>
      <vt:lpstr>Common Attack Types</vt:lpstr>
      <vt:lpstr>Common Attack Types</vt:lpstr>
      <vt:lpstr>Common Attack Types</vt:lpstr>
      <vt:lpstr>Common Attack Types</vt:lpstr>
      <vt:lpstr>Identification</vt:lpstr>
      <vt:lpstr>Warning Signs</vt:lpstr>
      <vt:lpstr>Warning Signs</vt:lpstr>
      <vt:lpstr>Prevention</vt:lpstr>
      <vt:lpstr>Generally</vt:lpstr>
      <vt:lpstr>More Specifically</vt:lpstr>
      <vt:lpstr>Conclusion</vt:lpstr>
      <vt:lpstr>Recap</vt:lpstr>
      <vt:lpstr>Just as a warning…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Giorgi Gabunia</cp:lastModifiedBy>
  <cp:revision>75</cp:revision>
  <dcterms:modified xsi:type="dcterms:W3CDTF">2018-11-24T02:02:50Z</dcterms:modified>
</cp:coreProperties>
</file>