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4EA"/>
    <a:srgbClr val="FCEB08"/>
    <a:srgbClr val="7EC1EE"/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5785E-16E8-BBCE-9C72-6FA063863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231188" cy="2328334"/>
          </a:xfrm>
        </p:spPr>
        <p:txBody>
          <a:bodyPr anchor="ctr">
            <a:normAutofit/>
          </a:bodyPr>
          <a:lstStyle/>
          <a:p>
            <a:r>
              <a:rPr lang="es-CL" b="1" dirty="0"/>
              <a:t>Mortalidad de pacientes con </a:t>
            </a:r>
            <a:r>
              <a:rPr lang="es-CL" b="1" dirty="0" err="1"/>
              <a:t>cancer</a:t>
            </a:r>
            <a:r>
              <a:rPr lang="es-CL" b="1" dirty="0"/>
              <a:t> pulmonar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5002FE-44AD-5B05-BDF0-25230AF2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7498" y="5769429"/>
            <a:ext cx="3006045" cy="533400"/>
          </a:xfrm>
        </p:spPr>
        <p:txBody>
          <a:bodyPr anchor="ctr"/>
          <a:lstStyle/>
          <a:p>
            <a:r>
              <a:rPr lang="es-CL" b="1" dirty="0">
                <a:solidFill>
                  <a:schemeClr val="tx1"/>
                </a:solidFill>
              </a:rPr>
              <a:t>Guillermo Gacitúa C.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9ADA14-E73B-FF31-B55F-DCA106852A52}"/>
              </a:ext>
            </a:extLst>
          </p:cNvPr>
          <p:cNvSpPr txBox="1"/>
          <p:nvPr/>
        </p:nvSpPr>
        <p:spPr>
          <a:xfrm>
            <a:off x="908956" y="3474535"/>
            <a:ext cx="6471557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s-MX" sz="2400" b="1" dirty="0"/>
              <a:t>PROPUESTA DE PROYECTO DATA SCIENCE</a:t>
            </a: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82273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EE0D-7413-C748-3D50-A936C6D2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2263"/>
            <a:ext cx="10564633" cy="895551"/>
          </a:xfrm>
          <a:solidFill>
            <a:srgbClr val="64B4EA"/>
          </a:solidFill>
          <a:ln>
            <a:solidFill>
              <a:srgbClr val="FCEB08"/>
            </a:solidFill>
          </a:ln>
        </p:spPr>
        <p:txBody>
          <a:bodyPr>
            <a:normAutofit/>
          </a:bodyPr>
          <a:lstStyle/>
          <a:p>
            <a:r>
              <a:rPr lang="es-CL" sz="2800" b="1" dirty="0"/>
              <a:t>	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E26F2-B763-1A2D-F8CD-8000F01F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28800"/>
            <a:ext cx="10564633" cy="3743864"/>
          </a:xfrm>
          <a:ln>
            <a:solidFill>
              <a:srgbClr val="FCEB08"/>
            </a:solidFill>
          </a:ln>
        </p:spPr>
        <p:txBody>
          <a:bodyPr anchor="t">
            <a:normAutofit fontScale="25000" lnSpcReduction="20000"/>
          </a:bodyPr>
          <a:lstStyle/>
          <a:p>
            <a:pPr algn="just"/>
            <a:endParaRPr lang="es-CL" sz="9600" dirty="0">
              <a:solidFill>
                <a:schemeClr val="tx1"/>
              </a:solidFill>
            </a:endParaRPr>
          </a:p>
          <a:p>
            <a:pPr marL="87313" indent="0" algn="just">
              <a:buNone/>
            </a:pPr>
            <a:r>
              <a:rPr lang="es-CL" sz="9600" dirty="0">
                <a:solidFill>
                  <a:schemeClr val="tx1"/>
                </a:solidFill>
              </a:rPr>
              <a:t>El proyecto tiene como propósito determinar cuales son las variables que más inciden en la mortalidad de personas con cáncer pulmonar. </a:t>
            </a:r>
          </a:p>
          <a:p>
            <a:pPr marL="87313" indent="0" algn="just">
              <a:buNone/>
            </a:pPr>
            <a:endParaRPr lang="es-CL" sz="9600" dirty="0">
              <a:solidFill>
                <a:schemeClr val="tx1"/>
              </a:solidFill>
            </a:endParaRPr>
          </a:p>
          <a:p>
            <a:pPr marL="87313" indent="0" algn="just">
              <a:buNone/>
            </a:pPr>
            <a:r>
              <a:rPr lang="es-CL" sz="9600" dirty="0">
                <a:solidFill>
                  <a:schemeClr val="tx1"/>
                </a:solidFill>
              </a:rPr>
              <a:t>Construir un modelo que permita predecir, si el paciente podrá o no sobrevivir a los tratamientos que se le puedan aplicar, según edad, fecha de detección, sexo, otras patologías, entre otras informaciones del paciente.</a:t>
            </a:r>
          </a:p>
          <a:p>
            <a:pPr algn="just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22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3839E-3D52-4A5D-282F-8F183E4A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54" y="363906"/>
            <a:ext cx="11047303" cy="1149207"/>
          </a:xfrm>
          <a:solidFill>
            <a:srgbClr val="64B4EA"/>
          </a:solidFill>
          <a:ln>
            <a:solidFill>
              <a:srgbClr val="FCEB08"/>
            </a:solidFill>
          </a:ln>
        </p:spPr>
        <p:txBody>
          <a:bodyPr>
            <a:normAutofit fontScale="90000"/>
          </a:bodyPr>
          <a:lstStyle/>
          <a:p>
            <a:r>
              <a:rPr lang="es-CL" b="1" dirty="0"/>
              <a:t>	</a:t>
            </a:r>
            <a:r>
              <a:rPr lang="es-CL" sz="3100" b="1" dirty="0"/>
              <a:t>DATA SET DE PROYECTO </a:t>
            </a:r>
            <a:r>
              <a:rPr lang="es-CL" b="1" dirty="0"/>
              <a:t>	</a:t>
            </a:r>
            <a:br>
              <a:rPr lang="es-CL" b="1" dirty="0"/>
            </a:br>
            <a:r>
              <a:rPr lang="es-CL" b="1" dirty="0"/>
              <a:t>	</a:t>
            </a:r>
            <a:r>
              <a:rPr lang="en-US" sz="2000" b="1" dirty="0">
                <a:solidFill>
                  <a:srgbClr val="FFC000"/>
                </a:solidFill>
              </a:rPr>
              <a:t>lung_cancer_mortality_data_large_v2.csv</a:t>
            </a:r>
            <a:endParaRPr lang="es-CL" sz="2000" b="1" dirty="0">
              <a:solidFill>
                <a:srgbClr val="FFC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E8011-6FE4-95D9-99E0-CD4DCAFF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54" y="1673525"/>
            <a:ext cx="11047303" cy="4389818"/>
          </a:xfrm>
          <a:ln>
            <a:solidFill>
              <a:srgbClr val="FCEB08"/>
            </a:solidFill>
          </a:ln>
        </p:spPr>
        <p:txBody>
          <a:bodyPr>
            <a:normAutofit/>
          </a:bodyPr>
          <a:lstStyle/>
          <a:p>
            <a:pPr marL="174625" indent="0" algn="just">
              <a:buNone/>
            </a:pPr>
            <a:r>
              <a:rPr lang="es-MX" sz="2200" dirty="0">
                <a:solidFill>
                  <a:schemeClr val="tx1"/>
                </a:solidFill>
              </a:rPr>
              <a:t>Este data set contiene un conjunto de datos relativos a la mortalidad provocada por el cáncer de pulmón.</a:t>
            </a:r>
          </a:p>
          <a:p>
            <a:pPr marL="174625" indent="0" algn="just">
              <a:buNone/>
            </a:pPr>
            <a:endParaRPr lang="es-MX" sz="800" dirty="0">
              <a:solidFill>
                <a:schemeClr val="tx1"/>
              </a:solidFill>
            </a:endParaRPr>
          </a:p>
          <a:p>
            <a:pPr marL="174625" indent="0" algn="just">
              <a:buNone/>
            </a:pPr>
            <a:r>
              <a:rPr lang="es-MX" sz="2200" dirty="0">
                <a:solidFill>
                  <a:schemeClr val="tx1"/>
                </a:solidFill>
              </a:rPr>
              <a:t>Corresponde a una colección completa de información de pacientes, específicamente enfocada en personas diagnosticadas con cáncer. </a:t>
            </a:r>
          </a:p>
          <a:p>
            <a:pPr marL="174625" indent="0" algn="just">
              <a:buNone/>
            </a:pPr>
            <a:endParaRPr lang="es-MX" sz="800" dirty="0">
              <a:solidFill>
                <a:schemeClr val="tx1"/>
              </a:solidFill>
            </a:endParaRPr>
          </a:p>
          <a:p>
            <a:pPr marL="174625" indent="0" algn="just">
              <a:buNone/>
            </a:pPr>
            <a:r>
              <a:rPr lang="es-MX" sz="2200" dirty="0">
                <a:solidFill>
                  <a:schemeClr val="tx1"/>
                </a:solidFill>
              </a:rPr>
              <a:t>Está diseñada para facilitar el análisis de los diversos factores que pueden influir en el pronóstico del cáncer y los resultados del tratamiento. La base de datos incluye una variedad de variables demográficas, médicas y relacionadas con el tratamiento, capturando detalles esenciales sobre la condición y el historial de cada paciente.</a:t>
            </a: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16727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D9970-806E-D29D-F33D-5B9A354A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8" y="100389"/>
            <a:ext cx="10918372" cy="976087"/>
          </a:xfrm>
          <a:solidFill>
            <a:srgbClr val="64B4EA"/>
          </a:solidFill>
          <a:ln>
            <a:solidFill>
              <a:srgbClr val="FCEB08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b="1" dirty="0"/>
              <a:t>	ANTECEDENTES DEL DATA SET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38999-AF24-DD9B-C8FA-20166A95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5" y="1698171"/>
            <a:ext cx="10918372" cy="4550229"/>
          </a:xfrm>
          <a:ln>
            <a:solidFill>
              <a:srgbClr val="FCEB08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174625" indent="0" algn="just">
              <a:buNone/>
            </a:pPr>
            <a:r>
              <a:rPr lang="es-MX" sz="2200" dirty="0">
                <a:solidFill>
                  <a:schemeClr val="tx1"/>
                </a:solidFill>
              </a:rPr>
              <a:t>Los componentes clave del data set consideran los siguientes aspectos:</a:t>
            </a:r>
          </a:p>
          <a:p>
            <a:pPr marL="174625" indent="0" algn="just">
              <a:buNone/>
            </a:pPr>
            <a:endParaRPr lang="es-MX" sz="2200" dirty="0">
              <a:solidFill>
                <a:schemeClr val="tx1"/>
              </a:solidFill>
            </a:endParaRPr>
          </a:p>
          <a:p>
            <a:pPr marL="174625" indent="0" algn="just">
              <a:buNone/>
            </a:pPr>
            <a:r>
              <a:rPr lang="es-MX" sz="2200" b="1" dirty="0">
                <a:solidFill>
                  <a:schemeClr val="tx1"/>
                </a:solidFill>
              </a:rPr>
              <a:t>Diagnóstico de cáncer: </a:t>
            </a:r>
            <a:r>
              <a:rPr lang="es-MX" sz="2200" dirty="0">
                <a:solidFill>
                  <a:schemeClr val="tx1"/>
                </a:solidFill>
              </a:rPr>
              <a:t>datos detallados sobre el diagnóstico de cáncer en sí, incluida la fecha del diagnóstico y el estadio del cáncer en el momento del diagnóstico. Esto ayuda a rastrear la progresión y la gravedad de la enfermedad.</a:t>
            </a:r>
          </a:p>
          <a:p>
            <a:pPr marL="174625" indent="0" algn="just">
              <a:buNone/>
            </a:pPr>
            <a:endParaRPr lang="es-MX" sz="2200" dirty="0">
              <a:solidFill>
                <a:schemeClr val="tx1"/>
              </a:solidFill>
            </a:endParaRPr>
          </a:p>
          <a:p>
            <a:pPr marL="174625" indent="0" algn="just">
              <a:buNone/>
            </a:pPr>
            <a:r>
              <a:rPr lang="es-MX" sz="2200" b="1" dirty="0">
                <a:solidFill>
                  <a:schemeClr val="tx1"/>
                </a:solidFill>
              </a:rPr>
              <a:t>Detalles del tratamiento: </a:t>
            </a:r>
            <a:r>
              <a:rPr lang="es-MX" sz="2200" dirty="0">
                <a:solidFill>
                  <a:schemeClr val="tx1"/>
                </a:solidFill>
              </a:rPr>
              <a:t>Información sobre el tipo de tratamiento que recibió cada paciente, la fecha de finalización del tratamiento y el resultado (si el paciente sobrevivió o no). Esto es esencial para evaluar la efectividad de los diferentes enfoques de tratamiento.</a:t>
            </a:r>
          </a:p>
        </p:txBody>
      </p:sp>
    </p:spTree>
    <p:extLst>
      <p:ext uri="{BB962C8B-B14F-4D97-AF65-F5344CB8AC3E}">
        <p14:creationId xmlns:p14="http://schemas.microsoft.com/office/powerpoint/2010/main" val="95209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D9970-806E-D29D-F33D-5B9A354A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00389"/>
            <a:ext cx="11408227" cy="976087"/>
          </a:xfrm>
          <a:solidFill>
            <a:srgbClr val="64B4EA"/>
          </a:solidFill>
          <a:ln>
            <a:solidFill>
              <a:srgbClr val="FCEB08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b="1" dirty="0"/>
              <a:t>	ANTECEDENTES DEL DATA SET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38999-AF24-DD9B-C8FA-20166A95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273628"/>
            <a:ext cx="11408227" cy="1066801"/>
          </a:xfrm>
          <a:ln>
            <a:solidFill>
              <a:srgbClr val="FCEB08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74625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La estructura de la base de datos permite un análisis e investigación en profundidad, lo que permite identificar patrones, correlaciones y posibles relaciones causales entre diversos factores y resultados del cáncer. </a:t>
            </a:r>
            <a:endParaRPr lang="es-MX" sz="2200" dirty="0">
              <a:solidFill>
                <a:schemeClr val="tx1"/>
              </a:solidFill>
            </a:endParaRPr>
          </a:p>
          <a:p>
            <a:pPr marL="174625" indent="0" algn="just">
              <a:buNone/>
            </a:pPr>
            <a:endParaRPr lang="es-MX" sz="2200" dirty="0">
              <a:solidFill>
                <a:schemeClr val="tx1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052AC0A-6C16-6864-9623-080B9524B699}"/>
              </a:ext>
            </a:extLst>
          </p:cNvPr>
          <p:cNvSpPr txBox="1">
            <a:spLocks/>
          </p:cNvSpPr>
          <p:nvPr/>
        </p:nvSpPr>
        <p:spPr>
          <a:xfrm>
            <a:off x="424543" y="2537582"/>
            <a:ext cx="11408227" cy="3982962"/>
          </a:xfrm>
          <a:prstGeom prst="rect">
            <a:avLst/>
          </a:prstGeom>
          <a:ln>
            <a:solidFill>
              <a:srgbClr val="FCEB08"/>
            </a:solidFill>
          </a:ln>
        </p:spPr>
        <p:txBody>
          <a:bodyPr vert="horz" lIns="91440" tIns="45720" rIns="91440" bIns="45720" numCol="2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id: </a:t>
            </a:r>
            <a:r>
              <a:rPr lang="es-MX" sz="1400" dirty="0">
                <a:solidFill>
                  <a:schemeClr val="tx1"/>
                </a:solidFill>
              </a:rPr>
              <a:t>Un identificador único para cada paciente en el conjunto de datos.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edad: </a:t>
            </a:r>
            <a:r>
              <a:rPr lang="es-MX" sz="1400" dirty="0">
                <a:solidFill>
                  <a:schemeClr val="tx1"/>
                </a:solidFill>
              </a:rPr>
              <a:t>La edad del paciente en el momento del diagnóstico.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género: </a:t>
            </a:r>
            <a:r>
              <a:rPr lang="es-MX" sz="1400" dirty="0">
                <a:solidFill>
                  <a:schemeClr val="tx1"/>
                </a:solidFill>
              </a:rPr>
              <a:t>El sexo del paciente (p. ej., hombre, mujer).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país: </a:t>
            </a:r>
            <a:r>
              <a:rPr lang="es-MX" sz="1400" dirty="0">
                <a:solidFill>
                  <a:schemeClr val="tx1"/>
                </a:solidFill>
              </a:rPr>
              <a:t>El país o la región donde reside el paciente.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fecha diagnóstico: </a:t>
            </a:r>
            <a:r>
              <a:rPr lang="es-MX" sz="1400" dirty="0">
                <a:solidFill>
                  <a:schemeClr val="tx1"/>
                </a:solidFill>
              </a:rPr>
              <a:t>La fecha en que el paciente fue diagnosticado con cáncer de pulmón.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estado del cáncer: </a:t>
            </a:r>
            <a:r>
              <a:rPr lang="es-MX" sz="1400" dirty="0">
                <a:solidFill>
                  <a:schemeClr val="tx1"/>
                </a:solidFill>
              </a:rPr>
              <a:t>el estadio del cáncer de pulmón en el momento del diagnóstico (por ejemplo, estadio I, estadio II, estadio III, estadio IV).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historia familiar: </a:t>
            </a:r>
            <a:r>
              <a:rPr lang="es-MX" sz="1400" dirty="0">
                <a:solidFill>
                  <a:schemeClr val="tx1"/>
                </a:solidFill>
              </a:rPr>
              <a:t>Indica si hay antecedentes familiares de cáncer (p. ej., sí, no).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estado tabaquismo: </a:t>
            </a:r>
            <a:r>
              <a:rPr lang="es-MX" sz="1400" dirty="0">
                <a:solidFill>
                  <a:schemeClr val="tx1"/>
                </a:solidFill>
              </a:rPr>
              <a:t>El estado de tabaquismo del paciente (p. ej., fumador actual, ex fumador, nunca fumado, fumador pasivo).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IMC</a:t>
            </a:r>
            <a:r>
              <a:rPr lang="es-MX" sz="1400" dirty="0">
                <a:solidFill>
                  <a:schemeClr val="tx1"/>
                </a:solidFill>
              </a:rPr>
              <a:t>: Índice de Masa Corporal del paciente en el momento del diagnóstico.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nivel colesterol: </a:t>
            </a:r>
            <a:r>
              <a:rPr lang="es-MX" sz="1400" dirty="0">
                <a:solidFill>
                  <a:schemeClr val="tx1"/>
                </a:solidFill>
              </a:rPr>
              <a:t>El nivel de colesterol del paciente (valor).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hipertensión: </a:t>
            </a:r>
            <a:r>
              <a:rPr lang="es-MX" sz="1400" dirty="0">
                <a:solidFill>
                  <a:schemeClr val="tx1"/>
                </a:solidFill>
              </a:rPr>
              <a:t>Indica si el paciente tiene hipertensión (presión arterial alta) (p. ej., sí, no).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asma: </a:t>
            </a:r>
            <a:r>
              <a:rPr lang="es-MX" sz="1400" dirty="0">
                <a:solidFill>
                  <a:schemeClr val="tx1"/>
                </a:solidFill>
              </a:rPr>
              <a:t>Indica si el paciente tiene asma (p. ej., sí, no).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dirty="0">
                <a:solidFill>
                  <a:schemeClr val="tx1"/>
                </a:solidFill>
              </a:rPr>
              <a:t>cirrosis: Indica si el paciente tiene cirrosis hepática (p. ej., sí, no).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otro cáncer: </a:t>
            </a:r>
            <a:r>
              <a:rPr lang="es-MX" sz="1400" dirty="0">
                <a:solidFill>
                  <a:schemeClr val="tx1"/>
                </a:solidFill>
              </a:rPr>
              <a:t>Indica si el paciente ha tenido algún otro tipo de cáncer además del diagnóstico primario (por ejemplo, sí, no).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tipo tratamientos: </a:t>
            </a:r>
            <a:r>
              <a:rPr lang="es-MX" sz="1400" dirty="0">
                <a:solidFill>
                  <a:schemeClr val="tx1"/>
                </a:solidFill>
              </a:rPr>
              <a:t>el tipo de tratamiento que recibió el paciente (por ejemplo, cirugía, quimioterapia, radiación, combinado).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b="1" dirty="0">
                <a:solidFill>
                  <a:schemeClr val="tx1"/>
                </a:solidFill>
              </a:rPr>
              <a:t>fecha término tratamiento: </a:t>
            </a:r>
            <a:r>
              <a:rPr lang="es-MX" sz="1400" dirty="0">
                <a:solidFill>
                  <a:schemeClr val="tx1"/>
                </a:solidFill>
              </a:rPr>
              <a:t>La fecha en la que el paciente completó su tratamiento contra el cáncer o falleció.</a:t>
            </a:r>
          </a:p>
          <a:p>
            <a:pPr marL="174625" indent="0" algn="just">
              <a:buFont typeface="Wingdings 3" panose="05040102010807070707" pitchFamily="18" charset="2"/>
              <a:buNone/>
            </a:pPr>
            <a:r>
              <a:rPr lang="es-MX" sz="1400" dirty="0">
                <a:solidFill>
                  <a:schemeClr val="tx1"/>
                </a:solidFill>
              </a:rPr>
              <a:t>sobrevivió: Indica si el paciente sobrevivió (p. ej., sí, no).</a:t>
            </a:r>
          </a:p>
        </p:txBody>
      </p:sp>
    </p:spTree>
    <p:extLst>
      <p:ext uri="{BB962C8B-B14F-4D97-AF65-F5344CB8AC3E}">
        <p14:creationId xmlns:p14="http://schemas.microsoft.com/office/powerpoint/2010/main" val="332775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E29866-D7E2-225E-9CCA-B6F86908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1857702"/>
            <a:ext cx="11408226" cy="462305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E409BE5-C758-B722-19B8-94CBC7B3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00389"/>
            <a:ext cx="11408227" cy="976087"/>
          </a:xfrm>
          <a:solidFill>
            <a:srgbClr val="64B4EA"/>
          </a:solidFill>
          <a:ln>
            <a:solidFill>
              <a:srgbClr val="FCEB08"/>
            </a:solidFill>
          </a:ln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MX" b="1" dirty="0"/>
              <a:t>	notebook: 	</a:t>
            </a:r>
            <a:r>
              <a:rPr lang="en-US" b="1" dirty="0">
                <a:solidFill>
                  <a:srgbClr val="FFC000"/>
                </a:solidFill>
              </a:rPr>
              <a:t>lung_cancer_mortality_data_large_v2.csv</a:t>
            </a:r>
            <a:endParaRPr lang="es-CL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0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BF38F-CF3F-77BE-8075-688D0A9B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480457"/>
            <a:ext cx="8706983" cy="429985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s-CL" dirty="0">
                <a:solidFill>
                  <a:schemeClr val="tx1"/>
                </a:solidFill>
              </a:rPr>
              <a:t>Preprocesamiento de Datos.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tx1"/>
                </a:solidFill>
              </a:rPr>
              <a:t>Limpieza de datos.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tx1"/>
                </a:solidFill>
              </a:rPr>
              <a:t>Normalización.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tx1"/>
                </a:solidFill>
              </a:rPr>
              <a:t>Codificar variables categóricas.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CL" dirty="0">
                <a:solidFill>
                  <a:schemeClr val="tx1"/>
                </a:solidFill>
              </a:rPr>
              <a:t>Definición del modelo.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>
                <a:solidFill>
                  <a:schemeClr val="tx1"/>
                </a:solidFill>
              </a:rPr>
              <a:t>Entrenamiento del modelo.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>
                <a:solidFill>
                  <a:schemeClr val="tx1"/>
                </a:solidFill>
              </a:rPr>
              <a:t>Evaluación del modelo.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>
                <a:solidFill>
                  <a:schemeClr val="tx1"/>
                </a:solidFill>
              </a:rPr>
              <a:t>Utilizar el modelo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F0A306-491B-6E41-1839-8E4FF86B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00389"/>
            <a:ext cx="11408227" cy="976087"/>
          </a:xfrm>
          <a:solidFill>
            <a:srgbClr val="64B4EA"/>
          </a:solidFill>
          <a:ln>
            <a:solidFill>
              <a:srgbClr val="FCEB08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b="1" dirty="0"/>
              <a:t>	METODOLOGIA DEL PROYECTO: 	</a:t>
            </a:r>
            <a:r>
              <a:rPr lang="en-US" b="1" dirty="0">
                <a:solidFill>
                  <a:srgbClr val="FFC000"/>
                </a:solidFill>
              </a:rPr>
              <a:t>Deep Learning</a:t>
            </a:r>
            <a:endParaRPr lang="es-CL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794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706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Sector</vt:lpstr>
      <vt:lpstr>Mortalidad de pacientes con cancer pulmonar</vt:lpstr>
      <vt:lpstr> OBJETIVOS DEL PROYECTO</vt:lpstr>
      <vt:lpstr> DATA SET DE PROYECTO    lung_cancer_mortality_data_large_v2.csv</vt:lpstr>
      <vt:lpstr> ANTECEDENTES DEL DATA SET</vt:lpstr>
      <vt:lpstr> ANTECEDENTES DEL DATA SET</vt:lpstr>
      <vt:lpstr> notebook:  lung_cancer_mortality_data_large_v2.csv</vt:lpstr>
      <vt:lpstr> METODOLOGIA DEL PROYECTO: 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 Gacitúa</dc:creator>
  <cp:lastModifiedBy>Guillermo  Gacitúa</cp:lastModifiedBy>
  <cp:revision>4</cp:revision>
  <dcterms:created xsi:type="dcterms:W3CDTF">2024-06-05T21:30:21Z</dcterms:created>
  <dcterms:modified xsi:type="dcterms:W3CDTF">2024-06-06T16:03:29Z</dcterms:modified>
</cp:coreProperties>
</file>