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30"/>
    <p:restoredTop sz="95707"/>
  </p:normalViewPr>
  <p:slideViewPr>
    <p:cSldViewPr snapToGrid="0" snapToObjects="1">
      <p:cViewPr varScale="1">
        <p:scale>
          <a:sx n="20" d="100"/>
          <a:sy n="20" d="100"/>
        </p:scale>
        <p:origin x="192" y="17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10/18/20</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3473819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10/18/20</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40684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10/18/20</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575582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10/18/20</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969735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10/18/20</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68404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10/18/20</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221274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10/18/20</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369448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10/18/20</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379681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10/18/20</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716903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10/18/20</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810776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10/18/20</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993598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pPr/>
              <a:t>10/18/20</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624864543"/>
      </p:ext>
    </p:extLst>
  </p:cSld>
  <p:clrMap bg1="dk1" tx1="lt1" bg2="dk2" tx2="lt2" accent1="accent1" accent2="accent2" accent3="accent3" accent4="accent4" accent5="accent5" accent6="accent6" hlink="hlink" folHlink="folHlink"/>
  <p:sldLayoutIdLst>
    <p:sldLayoutId id="2147483685" r:id="rId1"/>
    <p:sldLayoutId id="2147483675" r:id="rId2"/>
    <p:sldLayoutId id="2147483676" r:id="rId3"/>
    <p:sldLayoutId id="2147483677" r:id="rId4"/>
    <p:sldLayoutId id="2147483678" r:id="rId5"/>
    <p:sldLayoutId id="2147483679" r:id="rId6"/>
    <p:sldLayoutId id="2147483684"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8D0F0B0-9A11-45DF-99C0-128892C334AD}"/>
              </a:ext>
            </a:extLst>
          </p:cNvPr>
          <p:cNvPicPr>
            <a:picLocks noChangeAspect="1"/>
          </p:cNvPicPr>
          <p:nvPr/>
        </p:nvPicPr>
        <p:blipFill rotWithShape="1">
          <a:blip r:embed="rId2"/>
          <a:srcRect t="11198" b="13044"/>
          <a:stretch/>
        </p:blipFill>
        <p:spPr>
          <a:xfrm>
            <a:off x="20" y="10"/>
            <a:ext cx="12191980" cy="6095990"/>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effectLst>
            <a:outerShdw blurRad="381000" dist="152400" dir="5400000" algn="t" rotWithShape="0">
              <a:prstClr val="black">
                <a:alpha val="20000"/>
              </a:prstClr>
            </a:outerShdw>
          </a:effectLst>
        </p:spPr>
      </p:pic>
      <p:grpSp>
        <p:nvGrpSpPr>
          <p:cNvPr id="11" name="Group 10">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12" name="Freeform: Shape 11">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3DE677F-35C3-D448-8DBF-F65744A6B28E}"/>
              </a:ext>
            </a:extLst>
          </p:cNvPr>
          <p:cNvSpPr>
            <a:spLocks noGrp="1"/>
          </p:cNvSpPr>
          <p:nvPr>
            <p:ph type="ctrTitle"/>
          </p:nvPr>
        </p:nvSpPr>
        <p:spPr>
          <a:xfrm>
            <a:off x="762000" y="1523999"/>
            <a:ext cx="5334000" cy="1985963"/>
          </a:xfrm>
        </p:spPr>
        <p:txBody>
          <a:bodyPr>
            <a:normAutofit/>
          </a:bodyPr>
          <a:lstStyle/>
          <a:p>
            <a:pPr algn="l"/>
            <a:r>
              <a:rPr lang="en-US" sz="5600" b="1">
                <a:solidFill>
                  <a:srgbClr val="FFFFFF"/>
                </a:solidFill>
              </a:rPr>
              <a:t>Minimizing Risk Of Car Accidents</a:t>
            </a:r>
            <a:endParaRPr lang="en-US" sz="5600">
              <a:solidFill>
                <a:srgbClr val="FFFFFF"/>
              </a:solidFill>
            </a:endParaRPr>
          </a:p>
        </p:txBody>
      </p:sp>
      <p:sp>
        <p:nvSpPr>
          <p:cNvPr id="3" name="Subtitle 2">
            <a:extLst>
              <a:ext uri="{FF2B5EF4-FFF2-40B4-BE49-F238E27FC236}">
                <a16:creationId xmlns:a16="http://schemas.microsoft.com/office/drawing/2014/main" id="{FBE51BD5-EEBA-724B-816B-1821B306ACFF}"/>
              </a:ext>
            </a:extLst>
          </p:cNvPr>
          <p:cNvSpPr>
            <a:spLocks noGrp="1"/>
          </p:cNvSpPr>
          <p:nvPr>
            <p:ph type="subTitle" idx="1"/>
          </p:nvPr>
        </p:nvSpPr>
        <p:spPr>
          <a:xfrm>
            <a:off x="762000" y="3809999"/>
            <a:ext cx="8382000" cy="1338471"/>
          </a:xfrm>
        </p:spPr>
        <p:txBody>
          <a:bodyPr>
            <a:normAutofit/>
          </a:bodyPr>
          <a:lstStyle/>
          <a:p>
            <a:pPr algn="l"/>
            <a:r>
              <a:rPr lang="en-US">
                <a:solidFill>
                  <a:srgbClr val="FFFFFF"/>
                </a:solidFill>
              </a:rPr>
              <a:t>Geoffrey Gacuca</a:t>
            </a:r>
          </a:p>
        </p:txBody>
      </p:sp>
    </p:spTree>
    <p:extLst>
      <p:ext uri="{BB962C8B-B14F-4D97-AF65-F5344CB8AC3E}">
        <p14:creationId xmlns:p14="http://schemas.microsoft.com/office/powerpoint/2010/main" val="1730422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E9A54B-7111-3945-8915-C502A47D9B46}"/>
              </a:ext>
            </a:extLst>
          </p:cNvPr>
          <p:cNvSpPr>
            <a:spLocks noGrp="1"/>
          </p:cNvSpPr>
          <p:nvPr>
            <p:ph type="title"/>
          </p:nvPr>
        </p:nvSpPr>
        <p:spPr>
          <a:xfrm>
            <a:off x="762001" y="2286000"/>
            <a:ext cx="4201886" cy="3810000"/>
          </a:xfrm>
        </p:spPr>
        <p:txBody>
          <a:bodyPr>
            <a:normAutofit/>
          </a:bodyPr>
          <a:lstStyle/>
          <a:p>
            <a:r>
              <a:rPr lang="en-US" dirty="0"/>
              <a:t>Road Safety</a:t>
            </a:r>
          </a:p>
        </p:txBody>
      </p:sp>
      <p:sp>
        <p:nvSpPr>
          <p:cNvPr id="3" name="Content Placeholder 2">
            <a:extLst>
              <a:ext uri="{FF2B5EF4-FFF2-40B4-BE49-F238E27FC236}">
                <a16:creationId xmlns:a16="http://schemas.microsoft.com/office/drawing/2014/main" id="{B1DFA1B1-CFC6-384E-AC16-AA71FD398567}"/>
              </a:ext>
            </a:extLst>
          </p:cNvPr>
          <p:cNvSpPr>
            <a:spLocks noGrp="1"/>
          </p:cNvSpPr>
          <p:nvPr>
            <p:ph idx="1"/>
          </p:nvPr>
        </p:nvSpPr>
        <p:spPr>
          <a:xfrm>
            <a:off x="5334001" y="2286001"/>
            <a:ext cx="6095999" cy="3810000"/>
          </a:xfrm>
        </p:spPr>
        <p:txBody>
          <a:bodyPr>
            <a:normAutofit/>
          </a:bodyPr>
          <a:lstStyle/>
          <a:p>
            <a:r>
              <a:rPr lang="en-US" dirty="0"/>
              <a:t>Road Safety is an incredibly important issue that is undervalued in society today</a:t>
            </a:r>
          </a:p>
          <a:p>
            <a:endParaRPr lang="en-US" dirty="0"/>
          </a:p>
          <a:p>
            <a:r>
              <a:rPr lang="en-US" dirty="0"/>
              <a:t>Understanding where, when and how Road Traffic Accidents (RTAs) happen is a game changer.</a:t>
            </a:r>
          </a:p>
        </p:txBody>
      </p:sp>
    </p:spTree>
    <p:extLst>
      <p:ext uri="{BB962C8B-B14F-4D97-AF65-F5344CB8AC3E}">
        <p14:creationId xmlns:p14="http://schemas.microsoft.com/office/powerpoint/2010/main" val="1832475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906263-420D-C542-B91D-B8DEC2BDC6B2}"/>
              </a:ext>
            </a:extLst>
          </p:cNvPr>
          <p:cNvSpPr>
            <a:spLocks noGrp="1"/>
          </p:cNvSpPr>
          <p:nvPr>
            <p:ph type="title"/>
          </p:nvPr>
        </p:nvSpPr>
        <p:spPr>
          <a:xfrm>
            <a:off x="762001" y="2286000"/>
            <a:ext cx="3810000" cy="3810000"/>
          </a:xfrm>
        </p:spPr>
        <p:txBody>
          <a:bodyPr>
            <a:normAutofit/>
          </a:bodyPr>
          <a:lstStyle/>
          <a:p>
            <a:pPr algn="r"/>
            <a:r>
              <a:rPr lang="en-US" b="1" dirty="0"/>
              <a:t>Problem</a:t>
            </a:r>
            <a:br>
              <a:rPr lang="en-US" b="1" dirty="0"/>
            </a:br>
            <a:endParaRPr lang="en-US"/>
          </a:p>
        </p:txBody>
      </p:sp>
      <p:sp>
        <p:nvSpPr>
          <p:cNvPr id="3" name="Content Placeholder 2">
            <a:extLst>
              <a:ext uri="{FF2B5EF4-FFF2-40B4-BE49-F238E27FC236}">
                <a16:creationId xmlns:a16="http://schemas.microsoft.com/office/drawing/2014/main" id="{931F6626-8165-354B-B242-2DB131A4707E}"/>
              </a:ext>
            </a:extLst>
          </p:cNvPr>
          <p:cNvSpPr>
            <a:spLocks noGrp="1"/>
          </p:cNvSpPr>
          <p:nvPr>
            <p:ph idx="1"/>
          </p:nvPr>
        </p:nvSpPr>
        <p:spPr>
          <a:xfrm>
            <a:off x="5334001" y="2286001"/>
            <a:ext cx="6095999" cy="3810000"/>
          </a:xfrm>
        </p:spPr>
        <p:txBody>
          <a:bodyPr>
            <a:normAutofit/>
          </a:bodyPr>
          <a:lstStyle/>
          <a:p>
            <a:r>
              <a:rPr lang="en-US" sz="2600" dirty="0"/>
              <a:t>There are multiple factors that contribute to RTAs and because of the large amount of information on accidents it can be difficult to determine at times which data is important and has a strong relationship to the severity of a car accident and which data is simply extra information</a:t>
            </a:r>
          </a:p>
        </p:txBody>
      </p:sp>
    </p:spTree>
    <p:extLst>
      <p:ext uri="{BB962C8B-B14F-4D97-AF65-F5344CB8AC3E}">
        <p14:creationId xmlns:p14="http://schemas.microsoft.com/office/powerpoint/2010/main" val="996090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CA7E4E-E9B9-8A49-A808-F8B6F0D8EBAE}"/>
              </a:ext>
            </a:extLst>
          </p:cNvPr>
          <p:cNvSpPr>
            <a:spLocks noGrp="1"/>
          </p:cNvSpPr>
          <p:nvPr>
            <p:ph type="title"/>
          </p:nvPr>
        </p:nvSpPr>
        <p:spPr>
          <a:xfrm>
            <a:off x="762001" y="2286000"/>
            <a:ext cx="4201886" cy="3048000"/>
          </a:xfrm>
        </p:spPr>
        <p:txBody>
          <a:bodyPr anchor="b">
            <a:normAutofit/>
          </a:bodyPr>
          <a:lstStyle/>
          <a:p>
            <a:r>
              <a:rPr lang="en-US" b="1" dirty="0"/>
              <a:t>Data Acquisition &amp; Cleaning</a:t>
            </a:r>
            <a:endParaRPr lang="en-US"/>
          </a:p>
        </p:txBody>
      </p:sp>
      <p:sp>
        <p:nvSpPr>
          <p:cNvPr id="3" name="Content Placeholder 2">
            <a:extLst>
              <a:ext uri="{FF2B5EF4-FFF2-40B4-BE49-F238E27FC236}">
                <a16:creationId xmlns:a16="http://schemas.microsoft.com/office/drawing/2014/main" id="{8F6D4ECC-072D-8249-BEF2-BA91C73833EA}"/>
              </a:ext>
            </a:extLst>
          </p:cNvPr>
          <p:cNvSpPr>
            <a:spLocks noGrp="1"/>
          </p:cNvSpPr>
          <p:nvPr>
            <p:ph idx="1"/>
          </p:nvPr>
        </p:nvSpPr>
        <p:spPr>
          <a:xfrm>
            <a:off x="5334001" y="2285999"/>
            <a:ext cx="6095999" cy="3048001"/>
          </a:xfrm>
        </p:spPr>
        <p:txBody>
          <a:bodyPr anchor="b">
            <a:normAutofit/>
          </a:bodyPr>
          <a:lstStyle/>
          <a:p>
            <a:r>
              <a:rPr lang="en-US" sz="2000"/>
              <a:t>The dataset used in this project comes from the Seattle Department of Transportation and provides RTA data from 1</a:t>
            </a:r>
            <a:r>
              <a:rPr lang="en-US" sz="2000" baseline="30000"/>
              <a:t>st</a:t>
            </a:r>
            <a:r>
              <a:rPr lang="en-US" sz="2000"/>
              <a:t> January 2004 and 20</a:t>
            </a:r>
            <a:r>
              <a:rPr lang="en-US" sz="2000" baseline="30000"/>
              <a:t>th</a:t>
            </a:r>
            <a:r>
              <a:rPr lang="en-US" sz="2000"/>
              <a:t> May 2020.</a:t>
            </a:r>
          </a:p>
          <a:p>
            <a:r>
              <a:rPr lang="en-US" sz="2000"/>
              <a:t>The dataset has a total of 194,673 collision incidents with 37 different features such as  COLLISIONTYPE , PERSONCOUNT, WEATHER, ROADCOND, LIGHTCOND and more</a:t>
            </a:r>
          </a:p>
        </p:txBody>
      </p:sp>
    </p:spTree>
    <p:extLst>
      <p:ext uri="{BB962C8B-B14F-4D97-AF65-F5344CB8AC3E}">
        <p14:creationId xmlns:p14="http://schemas.microsoft.com/office/powerpoint/2010/main" val="2891667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A33A6-2461-854D-B4B7-6F6C38216646}"/>
              </a:ext>
            </a:extLst>
          </p:cNvPr>
          <p:cNvSpPr>
            <a:spLocks noGrp="1"/>
          </p:cNvSpPr>
          <p:nvPr>
            <p:ph type="title"/>
          </p:nvPr>
        </p:nvSpPr>
        <p:spPr>
          <a:xfrm>
            <a:off x="762000" y="1524000"/>
            <a:ext cx="3810001" cy="1263649"/>
          </a:xfrm>
        </p:spPr>
        <p:txBody>
          <a:bodyPr>
            <a:normAutofit fontScale="90000"/>
          </a:bodyPr>
          <a:lstStyle/>
          <a:p>
            <a:r>
              <a:rPr lang="en-US" b="1" dirty="0"/>
              <a:t>Exploratory Data Analysis</a:t>
            </a:r>
            <a:br>
              <a:rPr lang="en-US" b="1" dirty="0"/>
            </a:br>
            <a:endParaRPr lang="en-US" dirty="0"/>
          </a:p>
        </p:txBody>
      </p:sp>
      <p:pic>
        <p:nvPicPr>
          <p:cNvPr id="5" name="Content Placeholder 4" descr="Chart&#10;&#10;Description automatically generated">
            <a:extLst>
              <a:ext uri="{FF2B5EF4-FFF2-40B4-BE49-F238E27FC236}">
                <a16:creationId xmlns:a16="http://schemas.microsoft.com/office/drawing/2014/main" id="{BBE71E7A-61EB-5246-A1C9-9FC058B1570A}"/>
              </a:ext>
            </a:extLst>
          </p:cNvPr>
          <p:cNvPicPr>
            <a:picLocks noChangeAspect="1"/>
          </p:cNvPicPr>
          <p:nvPr/>
        </p:nvPicPr>
        <p:blipFill>
          <a:blip r:embed="rId2"/>
          <a:stretch>
            <a:fillRect/>
          </a:stretch>
        </p:blipFill>
        <p:spPr>
          <a:xfrm>
            <a:off x="5334000" y="1691640"/>
            <a:ext cx="6096000" cy="3474718"/>
          </a:xfrm>
          <a:prstGeom prst="rect">
            <a:avLst/>
          </a:prstGeom>
        </p:spPr>
      </p:pic>
      <p:sp>
        <p:nvSpPr>
          <p:cNvPr id="9" name="Content Placeholder 8">
            <a:extLst>
              <a:ext uri="{FF2B5EF4-FFF2-40B4-BE49-F238E27FC236}">
                <a16:creationId xmlns:a16="http://schemas.microsoft.com/office/drawing/2014/main" id="{756229A2-322E-405A-8118-0E8DBFC01D0F}"/>
              </a:ext>
            </a:extLst>
          </p:cNvPr>
          <p:cNvSpPr>
            <a:spLocks noGrp="1"/>
          </p:cNvSpPr>
          <p:nvPr>
            <p:ph idx="1"/>
          </p:nvPr>
        </p:nvSpPr>
        <p:spPr>
          <a:xfrm>
            <a:off x="762001" y="3047999"/>
            <a:ext cx="3810000" cy="3048001"/>
          </a:xfrm>
        </p:spPr>
        <p:txBody>
          <a:bodyPr>
            <a:normAutofit fontScale="85000" lnSpcReduction="20000"/>
          </a:bodyPr>
          <a:lstStyle/>
          <a:p>
            <a:r>
              <a:rPr lang="en-US" dirty="0"/>
              <a:t>This is a visualization of the variables chosen for feature selection and their correlation to one another. Darker color indicates a stronger correlation.</a:t>
            </a:r>
          </a:p>
          <a:p>
            <a:pPr marL="0" indent="0">
              <a:buNone/>
            </a:pPr>
            <a:br>
              <a:rPr lang="en-US" dirty="0"/>
            </a:br>
            <a:endParaRPr lang="en-US" dirty="0"/>
          </a:p>
        </p:txBody>
      </p:sp>
    </p:spTree>
    <p:extLst>
      <p:ext uri="{BB962C8B-B14F-4D97-AF65-F5344CB8AC3E}">
        <p14:creationId xmlns:p14="http://schemas.microsoft.com/office/powerpoint/2010/main" val="1455381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CF862D-0887-AE40-B494-0B5B16394D26}"/>
              </a:ext>
            </a:extLst>
          </p:cNvPr>
          <p:cNvSpPr>
            <a:spLocks noGrp="1"/>
          </p:cNvSpPr>
          <p:nvPr>
            <p:ph type="title"/>
          </p:nvPr>
        </p:nvSpPr>
        <p:spPr>
          <a:xfrm>
            <a:off x="144379" y="255171"/>
            <a:ext cx="4114800" cy="1985963"/>
          </a:xfrm>
        </p:spPr>
        <p:txBody>
          <a:bodyPr vert="horz" lIns="91440" tIns="45720" rIns="91440" bIns="45720" rtlCol="0" anchor="b" anchorCtr="0">
            <a:normAutofit/>
          </a:bodyPr>
          <a:lstStyle/>
          <a:p>
            <a:r>
              <a:rPr lang="en-US" b="1" dirty="0"/>
              <a:t>Classification Models </a:t>
            </a:r>
            <a:r>
              <a:rPr lang="en-US" b="1" dirty="0" err="1"/>
              <a:t>Perfomance</a:t>
            </a:r>
            <a:endParaRPr lang="en-US" dirty="0"/>
          </a:p>
        </p:txBody>
      </p:sp>
      <p:pic>
        <p:nvPicPr>
          <p:cNvPr id="1026" name="Picture 2">
            <a:extLst>
              <a:ext uri="{FF2B5EF4-FFF2-40B4-BE49-F238E27FC236}">
                <a16:creationId xmlns:a16="http://schemas.microsoft.com/office/drawing/2014/main" id="{F3D4BB45-F4B5-6D44-9CDA-60F96CE1256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62411" y="2496305"/>
            <a:ext cx="11267178" cy="3070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852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E844E-B296-0941-AD7B-987C2E6D454B}"/>
              </a:ext>
            </a:extLst>
          </p:cNvPr>
          <p:cNvSpPr>
            <a:spLocks noGrp="1"/>
          </p:cNvSpPr>
          <p:nvPr>
            <p:ph type="title"/>
          </p:nvPr>
        </p:nvSpPr>
        <p:spPr/>
        <p:txBody>
          <a:bodyPr/>
          <a:lstStyle/>
          <a:p>
            <a:r>
              <a:rPr lang="en-US" dirty="0"/>
              <a:t>Conclusion &amp; Future Directions</a:t>
            </a:r>
          </a:p>
        </p:txBody>
      </p:sp>
      <p:sp>
        <p:nvSpPr>
          <p:cNvPr id="3" name="Content Placeholder 2">
            <a:extLst>
              <a:ext uri="{FF2B5EF4-FFF2-40B4-BE49-F238E27FC236}">
                <a16:creationId xmlns:a16="http://schemas.microsoft.com/office/drawing/2014/main" id="{61565486-9F7D-BA48-A2AB-85628E1F9ABF}"/>
              </a:ext>
            </a:extLst>
          </p:cNvPr>
          <p:cNvSpPr>
            <a:spLocks noGrp="1"/>
          </p:cNvSpPr>
          <p:nvPr>
            <p:ph idx="1"/>
          </p:nvPr>
        </p:nvSpPr>
        <p:spPr/>
        <p:txBody>
          <a:bodyPr>
            <a:normAutofit fontScale="77500" lnSpcReduction="20000"/>
          </a:bodyPr>
          <a:lstStyle/>
          <a:p>
            <a:r>
              <a:rPr lang="en-US" dirty="0"/>
              <a:t>Analyzed the relationship between the level of severity in car accidents compared to several features such as weather, light conditions &amp; road conditions</a:t>
            </a:r>
          </a:p>
          <a:p>
            <a:endParaRPr lang="en-US" dirty="0"/>
          </a:p>
          <a:p>
            <a:r>
              <a:rPr lang="en-US" dirty="0"/>
              <a:t>More information  </a:t>
            </a:r>
            <a:r>
              <a:rPr lang="en-US"/>
              <a:t>provided on a </a:t>
            </a:r>
            <a:r>
              <a:rPr lang="en-US" dirty="0"/>
              <a:t>focus on the age, quality and brand of the vehicle they are driving there might be more improvements to the model in finding how these can affect severity levels of car accidents as different car makers  may have different standards on safety.</a:t>
            </a:r>
          </a:p>
          <a:p>
            <a:pPr marL="0" indent="0">
              <a:buNone/>
            </a:pPr>
            <a:br>
              <a:rPr lang="en-US" dirty="0"/>
            </a:br>
            <a:endParaRPr lang="en-US" dirty="0"/>
          </a:p>
        </p:txBody>
      </p:sp>
    </p:spTree>
    <p:extLst>
      <p:ext uri="{BB962C8B-B14F-4D97-AF65-F5344CB8AC3E}">
        <p14:creationId xmlns:p14="http://schemas.microsoft.com/office/powerpoint/2010/main" val="2618306770"/>
      </p:ext>
    </p:extLst>
  </p:cSld>
  <p:clrMapOvr>
    <a:masterClrMapping/>
  </p:clrMapOvr>
</p:sld>
</file>

<file path=ppt/theme/theme1.xml><?xml version="1.0" encoding="utf-8"?>
<a:theme xmlns:a="http://schemas.openxmlformats.org/drawingml/2006/main" name="TornVTI">
  <a:themeElements>
    <a:clrScheme name="AnalogousFromDarkSeedLeftStep">
      <a:dk1>
        <a:srgbClr val="000000"/>
      </a:dk1>
      <a:lt1>
        <a:srgbClr val="FFFFFF"/>
      </a:lt1>
      <a:dk2>
        <a:srgbClr val="1C2831"/>
      </a:dk2>
      <a:lt2>
        <a:srgbClr val="F0F3F1"/>
      </a:lt2>
      <a:accent1>
        <a:srgbClr val="C34DB7"/>
      </a:accent1>
      <a:accent2>
        <a:srgbClr val="8C3BB1"/>
      </a:accent2>
      <a:accent3>
        <a:srgbClr val="6D4DC3"/>
      </a:accent3>
      <a:accent4>
        <a:srgbClr val="3F50B3"/>
      </a:accent4>
      <a:accent5>
        <a:srgbClr val="4D90C3"/>
      </a:accent5>
      <a:accent6>
        <a:srgbClr val="3BAFB1"/>
      </a:accent6>
      <a:hlink>
        <a:srgbClr val="3F72BF"/>
      </a:hlink>
      <a:folHlink>
        <a:srgbClr val="7F7F7F"/>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otalTime>3</TotalTime>
  <Words>258</Words>
  <Application>Microsoft Macintosh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Verdana Pro</vt:lpstr>
      <vt:lpstr>Verdana Pro Cond SemiBold</vt:lpstr>
      <vt:lpstr>TornVTI</vt:lpstr>
      <vt:lpstr>Minimizing Risk Of Car Accidents</vt:lpstr>
      <vt:lpstr>Road Safety</vt:lpstr>
      <vt:lpstr>Problem </vt:lpstr>
      <vt:lpstr>Data Acquisition &amp; Cleaning</vt:lpstr>
      <vt:lpstr>Exploratory Data Analysis </vt:lpstr>
      <vt:lpstr>Classification Models Perfomance</vt:lpstr>
      <vt:lpstr>Conclusion &amp; Future Directions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Minimizing Risk Of Car Accidents</dc:title>
  <dc:creator>Gacuca, James K</dc:creator>
  <cp:lastModifiedBy>Gacuca, James K</cp:lastModifiedBy>
  <cp:revision>2</cp:revision>
  <dcterms:created xsi:type="dcterms:W3CDTF">2020-10-19T00:29:59Z</dcterms:created>
  <dcterms:modified xsi:type="dcterms:W3CDTF">2020-10-19T00:33:49Z</dcterms:modified>
</cp:coreProperties>
</file>