
<file path=[Content_Types].xml><?xml version="1.0" encoding="utf-8"?>
<Types xmlns="http://schemas.openxmlformats.org/package/2006/content-types">
  <Default Extension="xml" ContentType="application/xml"/>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22"/>
  </p:notesMasterIdLst>
  <p:sldIdLst>
    <p:sldId id="258" r:id="rId2"/>
    <p:sldId id="256" r:id="rId3"/>
    <p:sldId id="295" r:id="rId4"/>
    <p:sldId id="298" r:id="rId5"/>
    <p:sldId id="299" r:id="rId6"/>
    <p:sldId id="285" r:id="rId7"/>
    <p:sldId id="300" r:id="rId8"/>
    <p:sldId id="287" r:id="rId9"/>
    <p:sldId id="288" r:id="rId10"/>
    <p:sldId id="289" r:id="rId11"/>
    <p:sldId id="290" r:id="rId12"/>
    <p:sldId id="296" r:id="rId13"/>
    <p:sldId id="291" r:id="rId14"/>
    <p:sldId id="292" r:id="rId15"/>
    <p:sldId id="263" r:id="rId16"/>
    <p:sldId id="294" r:id="rId17"/>
    <p:sldId id="293" r:id="rId18"/>
    <p:sldId id="279" r:id="rId19"/>
    <p:sldId id="270" r:id="rId20"/>
    <p:sldId id="280"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D8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C53FC9-B14D-478E-9D6C-885284579A6E}">
  <a:tblStyle styleId="{88C53FC9-B14D-478E-9D6C-885284579A6E}"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6"/>
    <p:restoredTop sz="94690"/>
  </p:normalViewPr>
  <p:slideViewPr>
    <p:cSldViewPr snapToGrid="0" snapToObjects="1">
      <p:cViewPr varScale="1">
        <p:scale>
          <a:sx n="184" d="100"/>
          <a:sy n="184" d="100"/>
        </p:scale>
        <p:origin x="200"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 name="Shape 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 name="Shape 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784833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 name="Shape 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28892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44108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885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41282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5693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66303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1991813"/>
            <a:ext cx="7772400" cy="1159800"/>
          </a:xfrm>
          <a:prstGeom prst="rect">
            <a:avLst/>
          </a:prstGeom>
        </p:spPr>
        <p:txBody>
          <a:bodyPr wrap="square" lIns="91425" tIns="91425" rIns="91425" bIns="91425" anchor="ctr" anchorCtr="0"/>
          <a:lstStyle>
            <a:lvl1pPr lvl="0" algn="ctr">
              <a:spcBef>
                <a:spcPts val="0"/>
              </a:spcBef>
              <a:buSzPts val="6000"/>
              <a:buNone/>
              <a:defRPr sz="6000"/>
            </a:lvl1pPr>
            <a:lvl2pPr lvl="1" algn="ctr">
              <a:spcBef>
                <a:spcPts val="0"/>
              </a:spcBef>
              <a:buSzPts val="6000"/>
              <a:buNone/>
              <a:defRPr sz="6000"/>
            </a:lvl2pPr>
            <a:lvl3pPr lvl="2" algn="ctr">
              <a:spcBef>
                <a:spcPts val="0"/>
              </a:spcBef>
              <a:buSzPts val="6000"/>
              <a:buNone/>
              <a:defRPr sz="6000"/>
            </a:lvl3pPr>
            <a:lvl4pPr lvl="3" algn="ctr">
              <a:spcBef>
                <a:spcPts val="0"/>
              </a:spcBef>
              <a:buSzPts val="6000"/>
              <a:buNone/>
              <a:defRPr sz="6000"/>
            </a:lvl4pPr>
            <a:lvl5pPr lvl="4" algn="ctr">
              <a:spcBef>
                <a:spcPts val="0"/>
              </a:spcBef>
              <a:buSzPts val="6000"/>
              <a:buNone/>
              <a:defRPr sz="6000"/>
            </a:lvl5pPr>
            <a:lvl6pPr lvl="5" algn="ctr">
              <a:spcBef>
                <a:spcPts val="0"/>
              </a:spcBef>
              <a:buSzPts val="6000"/>
              <a:buNone/>
              <a:defRPr sz="6000"/>
            </a:lvl6pPr>
            <a:lvl7pPr lvl="6" algn="ctr">
              <a:spcBef>
                <a:spcPts val="0"/>
              </a:spcBef>
              <a:buSzPts val="6000"/>
              <a:buNone/>
              <a:defRPr sz="6000"/>
            </a:lvl7pPr>
            <a:lvl8pPr lvl="7" algn="ctr">
              <a:spcBef>
                <a:spcPts val="0"/>
              </a:spcBef>
              <a:buSzPts val="6000"/>
              <a:buNone/>
              <a:defRPr sz="6000"/>
            </a:lvl8pPr>
            <a:lvl9pPr lvl="8" algn="ctr">
              <a:spcBef>
                <a:spcPts val="0"/>
              </a:spcBef>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025" y="967975"/>
            <a:ext cx="9156000" cy="857400"/>
          </a:xfrm>
          <a:prstGeom prst="rect">
            <a:avLst/>
          </a:prstGeom>
        </p:spPr>
        <p:txBody>
          <a:bodyPr wrap="square" lIns="91425" tIns="91425" rIns="91425" bIns="91425" anchor="t" anchorCtr="0"/>
          <a:lstStyle>
            <a:lvl1pPr lvl="0">
              <a:spcBef>
                <a:spcPts val="0"/>
              </a:spcBef>
              <a:buSzPts val="2600"/>
              <a:buNone/>
              <a:defRPr/>
            </a:lvl1pPr>
            <a:lvl2pPr lvl="1">
              <a:spcBef>
                <a:spcPts val="0"/>
              </a:spcBef>
              <a:buSzPts val="2600"/>
              <a:buNone/>
              <a:defRPr/>
            </a:lvl2pPr>
            <a:lvl3pPr lvl="2">
              <a:spcBef>
                <a:spcPts val="0"/>
              </a:spcBef>
              <a:buSzPts val="2600"/>
              <a:buNone/>
              <a:defRPr/>
            </a:lvl3pPr>
            <a:lvl4pPr lvl="3">
              <a:spcBef>
                <a:spcPts val="0"/>
              </a:spcBef>
              <a:buSzPts val="2600"/>
              <a:buNone/>
              <a:defRPr/>
            </a:lvl4pPr>
            <a:lvl5pPr lvl="4">
              <a:spcBef>
                <a:spcPts val="0"/>
              </a:spcBef>
              <a:buSzPts val="2600"/>
              <a:buNone/>
              <a:defRPr/>
            </a:lvl5pPr>
            <a:lvl6pPr lvl="5">
              <a:spcBef>
                <a:spcPts val="0"/>
              </a:spcBef>
              <a:buSzPts val="2600"/>
              <a:buNone/>
              <a:defRPr/>
            </a:lvl6pPr>
            <a:lvl7pPr lvl="6">
              <a:spcBef>
                <a:spcPts val="0"/>
              </a:spcBef>
              <a:buSzPts val="2600"/>
              <a:buNone/>
              <a:defRPr/>
            </a:lvl7pPr>
            <a:lvl8pPr lvl="7">
              <a:spcBef>
                <a:spcPts val="0"/>
              </a:spcBef>
              <a:buSzPts val="2600"/>
              <a:buNone/>
              <a:defRPr/>
            </a:lvl8pPr>
            <a:lvl9pPr lvl="8">
              <a:spcBef>
                <a:spcPts val="0"/>
              </a:spcBef>
              <a:buSzPts val="2600"/>
              <a:buNone/>
              <a:defRPr/>
            </a:lvl9pPr>
          </a:lstStyle>
          <a:p>
            <a:endParaRPr/>
          </a:p>
        </p:txBody>
      </p:sp>
      <p:sp>
        <p:nvSpPr>
          <p:cNvPr id="19" name="Shape 19"/>
          <p:cNvSpPr txBox="1">
            <a:spLocks noGrp="1"/>
          </p:cNvSpPr>
          <p:nvPr>
            <p:ph type="body" idx="1"/>
          </p:nvPr>
        </p:nvSpPr>
        <p:spPr>
          <a:xfrm>
            <a:off x="457200" y="1563400"/>
            <a:ext cx="8229600" cy="2503200"/>
          </a:xfrm>
          <a:prstGeom prst="rect">
            <a:avLst/>
          </a:prstGeom>
        </p:spPr>
        <p:txBody>
          <a:bodyPr wrap="square" lIns="91425" tIns="91425" rIns="91425" bIns="91425" anchor="t" anchorCtr="0"/>
          <a:lstStyle>
            <a:lvl1pPr lvl="0">
              <a:spcBef>
                <a:spcPts val="0"/>
              </a:spcBef>
              <a:buSzPts val="2000"/>
              <a:buChar char="✘"/>
              <a:defRPr/>
            </a:lvl1pPr>
            <a:lvl2pPr lvl="1">
              <a:spcBef>
                <a:spcPts val="0"/>
              </a:spcBef>
              <a:buSzPts val="2000"/>
              <a:buChar char="○"/>
              <a:defRPr/>
            </a:lvl2pPr>
            <a:lvl3pPr lvl="2">
              <a:spcBef>
                <a:spcPts val="0"/>
              </a:spcBef>
              <a:buSzPts val="2000"/>
              <a:buChar char="■"/>
              <a:defRPr/>
            </a:lvl3pPr>
            <a:lvl4pPr lvl="3">
              <a:spcBef>
                <a:spcPts val="0"/>
              </a:spcBef>
              <a:buSzPts val="2000"/>
              <a:buChar char="●"/>
              <a:defRPr/>
            </a:lvl4pPr>
            <a:lvl5pPr lvl="4">
              <a:spcBef>
                <a:spcPts val="0"/>
              </a:spcBef>
              <a:buSzPts val="2000"/>
              <a:buChar char="○"/>
              <a:defRPr/>
            </a:lvl5pPr>
            <a:lvl6pPr lvl="5">
              <a:spcBef>
                <a:spcPts val="0"/>
              </a:spcBef>
              <a:buSzPts val="2000"/>
              <a:buChar char="■"/>
              <a:defRPr/>
            </a:lvl6pPr>
            <a:lvl7pPr lvl="6">
              <a:spcBef>
                <a:spcPts val="0"/>
              </a:spcBef>
              <a:buSzPts val="2000"/>
              <a:buChar char="●"/>
              <a:defRPr/>
            </a:lvl7pPr>
            <a:lvl8pPr lvl="7">
              <a:spcBef>
                <a:spcPts val="0"/>
              </a:spcBef>
              <a:buSzPts val="2000"/>
              <a:buChar char="○"/>
              <a:defRPr/>
            </a:lvl8pPr>
            <a:lvl9pPr lvl="8">
              <a:spcBef>
                <a:spcPts val="0"/>
              </a:spcBef>
              <a:buSzPts val="20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6025" y="967975"/>
            <a:ext cx="9156000" cy="857400"/>
          </a:xfrm>
          <a:prstGeom prst="rect">
            <a:avLst/>
          </a:prstGeom>
        </p:spPr>
        <p:txBody>
          <a:bodyPr wrap="square" lIns="91425" tIns="91425" rIns="91425" bIns="91425" anchor="t" anchorCtr="0"/>
          <a:lstStyle>
            <a:lvl1pPr lvl="0">
              <a:spcBef>
                <a:spcPts val="0"/>
              </a:spcBef>
              <a:buSzPts val="2600"/>
              <a:buNone/>
              <a:defRPr/>
            </a:lvl1pPr>
            <a:lvl2pPr lvl="1">
              <a:spcBef>
                <a:spcPts val="0"/>
              </a:spcBef>
              <a:buSzPts val="2600"/>
              <a:buNone/>
              <a:defRPr/>
            </a:lvl2pPr>
            <a:lvl3pPr lvl="2">
              <a:spcBef>
                <a:spcPts val="0"/>
              </a:spcBef>
              <a:buSzPts val="2600"/>
              <a:buNone/>
              <a:defRPr/>
            </a:lvl3pPr>
            <a:lvl4pPr lvl="3">
              <a:spcBef>
                <a:spcPts val="0"/>
              </a:spcBef>
              <a:buSzPts val="2600"/>
              <a:buNone/>
              <a:defRPr/>
            </a:lvl4pPr>
            <a:lvl5pPr lvl="4">
              <a:spcBef>
                <a:spcPts val="0"/>
              </a:spcBef>
              <a:buSzPts val="2600"/>
              <a:buNone/>
              <a:defRPr/>
            </a:lvl5pPr>
            <a:lvl6pPr lvl="5">
              <a:spcBef>
                <a:spcPts val="0"/>
              </a:spcBef>
              <a:buSzPts val="2600"/>
              <a:buNone/>
              <a:defRPr/>
            </a:lvl6pPr>
            <a:lvl7pPr lvl="6">
              <a:spcBef>
                <a:spcPts val="0"/>
              </a:spcBef>
              <a:buSzPts val="2600"/>
              <a:buNone/>
              <a:defRPr/>
            </a:lvl7pPr>
            <a:lvl8pPr lvl="7">
              <a:spcBef>
                <a:spcPts val="0"/>
              </a:spcBef>
              <a:buSzPts val="2600"/>
              <a:buNone/>
              <a:defRPr/>
            </a:lvl8pPr>
            <a:lvl9pPr lvl="8">
              <a:spcBef>
                <a:spcPts val="0"/>
              </a:spcBef>
              <a:buSzPts val="2600"/>
              <a:buNone/>
              <a:defRPr/>
            </a:lvl9pPr>
          </a:lstStyle>
          <a:p>
            <a:endParaRPr/>
          </a:p>
        </p:txBody>
      </p:sp>
      <p:sp>
        <p:nvSpPr>
          <p:cNvPr id="22" name="Shape 22"/>
          <p:cNvSpPr txBox="1">
            <a:spLocks noGrp="1"/>
          </p:cNvSpPr>
          <p:nvPr>
            <p:ph type="body" idx="1"/>
          </p:nvPr>
        </p:nvSpPr>
        <p:spPr>
          <a:xfrm>
            <a:off x="457200" y="1507925"/>
            <a:ext cx="3994500" cy="3417900"/>
          </a:xfrm>
          <a:prstGeom prst="rect">
            <a:avLst/>
          </a:prstGeom>
        </p:spPr>
        <p:txBody>
          <a:bodyPr wrap="square" lIns="91425" tIns="91425" rIns="91425" bIns="91425" anchor="t" anchorCtr="0"/>
          <a:lstStyle>
            <a:lvl1pPr lvl="0">
              <a:spcBef>
                <a:spcPts val="0"/>
              </a:spcBef>
              <a:buSzPts val="1600"/>
              <a:buChar char="✘"/>
              <a:defRPr sz="1600"/>
            </a:lvl1pPr>
            <a:lvl2pPr lvl="1">
              <a:spcBef>
                <a:spcPts val="0"/>
              </a:spcBef>
              <a:buSzPts val="1600"/>
              <a:buChar char="○"/>
              <a:defRPr sz="1600"/>
            </a:lvl2pPr>
            <a:lvl3pPr lvl="2">
              <a:spcBef>
                <a:spcPts val="0"/>
              </a:spcBef>
              <a:buSzPts val="1600"/>
              <a:buChar char="■"/>
              <a:defRPr sz="1600"/>
            </a:lvl3pPr>
            <a:lvl4pPr lvl="3">
              <a:spcBef>
                <a:spcPts val="0"/>
              </a:spcBef>
              <a:buSzPts val="1600"/>
              <a:buChar char="●"/>
              <a:defRPr sz="1600"/>
            </a:lvl4pPr>
            <a:lvl5pPr lvl="4">
              <a:spcBef>
                <a:spcPts val="0"/>
              </a:spcBef>
              <a:buSzPts val="1600"/>
              <a:buChar char="○"/>
              <a:defRPr sz="1600"/>
            </a:lvl5pPr>
            <a:lvl6pPr lvl="5">
              <a:spcBef>
                <a:spcPts val="0"/>
              </a:spcBef>
              <a:buSzPts val="1600"/>
              <a:buChar char="■"/>
              <a:defRPr sz="1600"/>
            </a:lvl6pPr>
            <a:lvl7pPr lvl="6">
              <a:spcBef>
                <a:spcPts val="0"/>
              </a:spcBef>
              <a:buSzPts val="1600"/>
              <a:buChar char="●"/>
              <a:defRPr sz="1600"/>
            </a:lvl7pPr>
            <a:lvl8pPr lvl="7">
              <a:spcBef>
                <a:spcPts val="0"/>
              </a:spcBef>
              <a:buSzPts val="1600"/>
              <a:buChar char="○"/>
              <a:defRPr sz="1600"/>
            </a:lvl8pPr>
            <a:lvl9pPr lvl="8">
              <a:spcBef>
                <a:spcPts val="0"/>
              </a:spcBef>
              <a:buSzPts val="1600"/>
              <a:buChar char="■"/>
              <a:defRPr sz="1600"/>
            </a:lvl9pPr>
          </a:lstStyle>
          <a:p>
            <a:endParaRPr/>
          </a:p>
        </p:txBody>
      </p:sp>
      <p:sp>
        <p:nvSpPr>
          <p:cNvPr id="23" name="Shape 23"/>
          <p:cNvSpPr txBox="1">
            <a:spLocks noGrp="1"/>
          </p:cNvSpPr>
          <p:nvPr>
            <p:ph type="body" idx="2"/>
          </p:nvPr>
        </p:nvSpPr>
        <p:spPr>
          <a:xfrm>
            <a:off x="4692275" y="1507925"/>
            <a:ext cx="3994500" cy="3417900"/>
          </a:xfrm>
          <a:prstGeom prst="rect">
            <a:avLst/>
          </a:prstGeom>
        </p:spPr>
        <p:txBody>
          <a:bodyPr wrap="square" lIns="91425" tIns="91425" rIns="91425" bIns="91425" anchor="t" anchorCtr="0"/>
          <a:lstStyle>
            <a:lvl1pPr lvl="0">
              <a:spcBef>
                <a:spcPts val="0"/>
              </a:spcBef>
              <a:buSzPts val="1600"/>
              <a:buChar char="✘"/>
              <a:defRPr sz="1600"/>
            </a:lvl1pPr>
            <a:lvl2pPr lvl="1">
              <a:spcBef>
                <a:spcPts val="0"/>
              </a:spcBef>
              <a:buSzPts val="1600"/>
              <a:buChar char="○"/>
              <a:defRPr sz="1600"/>
            </a:lvl2pPr>
            <a:lvl3pPr lvl="2">
              <a:spcBef>
                <a:spcPts val="0"/>
              </a:spcBef>
              <a:buSzPts val="1600"/>
              <a:buChar char="■"/>
              <a:defRPr sz="1600"/>
            </a:lvl3pPr>
            <a:lvl4pPr lvl="3">
              <a:spcBef>
                <a:spcPts val="0"/>
              </a:spcBef>
              <a:buSzPts val="1600"/>
              <a:buChar char="●"/>
              <a:defRPr sz="1600"/>
            </a:lvl4pPr>
            <a:lvl5pPr lvl="4">
              <a:spcBef>
                <a:spcPts val="0"/>
              </a:spcBef>
              <a:buSzPts val="1600"/>
              <a:buChar char="○"/>
              <a:defRPr sz="1600"/>
            </a:lvl5pPr>
            <a:lvl6pPr lvl="5">
              <a:spcBef>
                <a:spcPts val="0"/>
              </a:spcBef>
              <a:buSzPts val="1600"/>
              <a:buChar char="■"/>
              <a:defRPr sz="1600"/>
            </a:lvl6pPr>
            <a:lvl7pPr lvl="6">
              <a:spcBef>
                <a:spcPts val="0"/>
              </a:spcBef>
              <a:buSzPts val="1600"/>
              <a:buChar char="●"/>
              <a:defRPr sz="1600"/>
            </a:lvl7pPr>
            <a:lvl8pPr lvl="7">
              <a:spcBef>
                <a:spcPts val="0"/>
              </a:spcBef>
              <a:buSzPts val="1600"/>
              <a:buChar char="○"/>
              <a:defRPr sz="1600"/>
            </a:lvl8pPr>
            <a:lvl9pPr lvl="8">
              <a:spcBef>
                <a:spcPts val="0"/>
              </a:spcBef>
              <a:buSzPts val="1600"/>
              <a:buChar char="■"/>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ubtitl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685800" y="1964342"/>
            <a:ext cx="7772400" cy="1159800"/>
          </a:xfrm>
          <a:prstGeom prst="rect">
            <a:avLst/>
          </a:prstGeom>
        </p:spPr>
        <p:txBody>
          <a:bodyPr wrap="square" lIns="91425" tIns="91425" rIns="91425" bIns="91425" anchor="b" anchorCtr="0"/>
          <a:lstStyle>
            <a:lvl1pPr lvl="0" algn="ctr" rtl="0">
              <a:spcBef>
                <a:spcPts val="0"/>
              </a:spcBef>
              <a:buSzPts val="4800"/>
              <a:buNone/>
              <a:defRPr sz="4800"/>
            </a:lvl1pPr>
            <a:lvl2pPr lvl="1" algn="ctr" rtl="0">
              <a:spcBef>
                <a:spcPts val="0"/>
              </a:spcBef>
              <a:buSzPts val="4800"/>
              <a:buNone/>
              <a:defRPr sz="4800"/>
            </a:lvl2pPr>
            <a:lvl3pPr lvl="2" algn="ctr" rtl="0">
              <a:spcBef>
                <a:spcPts val="0"/>
              </a:spcBef>
              <a:buSzPts val="4800"/>
              <a:buNone/>
              <a:defRPr sz="4800"/>
            </a:lvl3pPr>
            <a:lvl4pPr lvl="3" algn="ctr" rtl="0">
              <a:spcBef>
                <a:spcPts val="0"/>
              </a:spcBef>
              <a:buSzPts val="4800"/>
              <a:buNone/>
              <a:defRPr sz="4800"/>
            </a:lvl4pPr>
            <a:lvl5pPr lvl="4" algn="ctr" rtl="0">
              <a:spcBef>
                <a:spcPts val="0"/>
              </a:spcBef>
              <a:buSzPts val="4800"/>
              <a:buNone/>
              <a:defRPr sz="4800"/>
            </a:lvl5pPr>
            <a:lvl6pPr lvl="5" algn="ctr" rtl="0">
              <a:spcBef>
                <a:spcPts val="0"/>
              </a:spcBef>
              <a:buSzPts val="4800"/>
              <a:buNone/>
              <a:defRPr sz="4800"/>
            </a:lvl6pPr>
            <a:lvl7pPr lvl="6" algn="ctr" rtl="0">
              <a:spcBef>
                <a:spcPts val="0"/>
              </a:spcBef>
              <a:buSzPts val="4800"/>
              <a:buNone/>
              <a:defRPr sz="4800"/>
            </a:lvl7pPr>
            <a:lvl8pPr lvl="7" algn="ctr" rtl="0">
              <a:spcBef>
                <a:spcPts val="0"/>
              </a:spcBef>
              <a:buSzPts val="4800"/>
              <a:buNone/>
              <a:defRPr sz="4800"/>
            </a:lvl8pPr>
            <a:lvl9pPr lvl="8" algn="ctr" rtl="0">
              <a:spcBef>
                <a:spcPts val="0"/>
              </a:spcBef>
              <a:buSzPts val="4800"/>
              <a:buNone/>
              <a:defRPr sz="4800"/>
            </a:lvl9pPr>
          </a:lstStyle>
          <a:p>
            <a:endParaRPr/>
          </a:p>
        </p:txBody>
      </p:sp>
      <p:sp>
        <p:nvSpPr>
          <p:cNvPr id="12" name="Shape 12"/>
          <p:cNvSpPr txBox="1">
            <a:spLocks noGrp="1"/>
          </p:cNvSpPr>
          <p:nvPr>
            <p:ph type="subTitle" idx="1"/>
          </p:nvPr>
        </p:nvSpPr>
        <p:spPr>
          <a:xfrm>
            <a:off x="685800" y="3144853"/>
            <a:ext cx="7772400" cy="784800"/>
          </a:xfrm>
          <a:prstGeom prst="rect">
            <a:avLst/>
          </a:prstGeom>
        </p:spPr>
        <p:txBody>
          <a:bodyPr wrap="square" lIns="91425" tIns="91425" rIns="91425" bIns="91425" anchor="t" anchorCtr="0"/>
          <a:lstStyle>
            <a:lvl1pPr lvl="0" algn="ctr" rtl="0">
              <a:spcBef>
                <a:spcPts val="0"/>
              </a:spcBef>
              <a:buSzPts val="2000"/>
              <a:buNone/>
              <a:defRPr/>
            </a:lvl1pPr>
            <a:lvl2pPr lvl="1" algn="ctr" rtl="0">
              <a:spcBef>
                <a:spcPts val="0"/>
              </a:spcBef>
              <a:buSzPts val="3000"/>
              <a:buNone/>
              <a:defRPr sz="3000"/>
            </a:lvl2pPr>
            <a:lvl3pPr lvl="2" algn="ctr" rtl="0">
              <a:spcBef>
                <a:spcPts val="0"/>
              </a:spcBef>
              <a:buSzPts val="3000"/>
              <a:buNone/>
              <a:defRPr sz="3000"/>
            </a:lvl3pPr>
            <a:lvl4pPr lvl="3" algn="ctr" rtl="0">
              <a:spcBef>
                <a:spcPts val="0"/>
              </a:spcBef>
              <a:buSzPts val="3000"/>
              <a:buNone/>
              <a:defRPr sz="3000"/>
            </a:lvl4pPr>
            <a:lvl5pPr lvl="4" algn="ctr" rtl="0">
              <a:spcBef>
                <a:spcPts val="0"/>
              </a:spcBef>
              <a:buSzPts val="3000"/>
              <a:buNone/>
              <a:defRPr sz="3000"/>
            </a:lvl5pPr>
            <a:lvl6pPr lvl="5" algn="ctr" rtl="0">
              <a:spcBef>
                <a:spcPts val="0"/>
              </a:spcBef>
              <a:buSzPts val="3000"/>
              <a:buNone/>
              <a:defRPr sz="3000"/>
            </a:lvl6pPr>
            <a:lvl7pPr lvl="6" algn="ctr" rtl="0">
              <a:spcBef>
                <a:spcPts val="0"/>
              </a:spcBef>
              <a:buSzPts val="3000"/>
              <a:buNone/>
              <a:defRPr sz="3000"/>
            </a:lvl7pPr>
            <a:lvl8pPr lvl="7" algn="ctr" rtl="0">
              <a:spcBef>
                <a:spcPts val="0"/>
              </a:spcBef>
              <a:buSzPts val="3000"/>
              <a:buNone/>
              <a:defRPr sz="3000"/>
            </a:lvl8pPr>
            <a:lvl9pPr lvl="8" algn="ctr" rtl="0">
              <a:spcBef>
                <a:spcPts val="0"/>
              </a:spcBef>
              <a:buSzPts val="3000"/>
              <a:buNone/>
              <a:defRPr sz="3000"/>
            </a:lvl9pPr>
          </a:lstStyle>
          <a:p>
            <a:endParaRPr/>
          </a:p>
        </p:txBody>
      </p:sp>
    </p:spTree>
    <p:extLst>
      <p:ext uri="{BB962C8B-B14F-4D97-AF65-F5344CB8AC3E}">
        <p14:creationId xmlns:p14="http://schemas.microsoft.com/office/powerpoint/2010/main" val="1148079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025" y="967975"/>
            <a:ext cx="9156000" cy="857400"/>
          </a:xfrm>
          <a:prstGeom prst="rect">
            <a:avLst/>
          </a:prstGeom>
          <a:noFill/>
          <a:ln>
            <a:noFill/>
          </a:ln>
        </p:spPr>
        <p:txBody>
          <a:bodyPr wrap="square" lIns="91425" tIns="91425" rIns="91425" bIns="91425" anchor="t" anchorCtr="0"/>
          <a:lstStyle>
            <a:lvl1pPr lvl="0" algn="ctr">
              <a:spcBef>
                <a:spcPts val="0"/>
              </a:spcBef>
              <a:buClr>
                <a:srgbClr val="FFFFFF"/>
              </a:buClr>
              <a:buSzPts val="26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7" name="Shape 7"/>
          <p:cNvSpPr txBox="1">
            <a:spLocks noGrp="1"/>
          </p:cNvSpPr>
          <p:nvPr>
            <p:ph type="body" idx="1"/>
          </p:nvPr>
        </p:nvSpPr>
        <p:spPr>
          <a:xfrm>
            <a:off x="457200" y="1563400"/>
            <a:ext cx="8229600" cy="2503200"/>
          </a:xfrm>
          <a:prstGeom prst="rect">
            <a:avLst/>
          </a:prstGeom>
          <a:noFill/>
          <a:ln>
            <a:noFill/>
          </a:ln>
        </p:spPr>
        <p:txBody>
          <a:bodyPr wrap="square" lIns="91425" tIns="91425" rIns="91425" bIns="91425" anchor="t" anchorCtr="0"/>
          <a:lstStyle>
            <a:lvl1pPr lvl="0">
              <a:spcBef>
                <a:spcPts val="600"/>
              </a:spcBef>
              <a:buClr>
                <a:srgbClr val="FFFFFF"/>
              </a:buClr>
              <a:buSzPts val="2000"/>
              <a:buFont typeface="Sniglet"/>
              <a:buChar char="✘"/>
              <a:defRPr sz="2000">
                <a:solidFill>
                  <a:srgbClr val="FFFFFF"/>
                </a:solidFill>
                <a:latin typeface="Sniglet"/>
                <a:ea typeface="Sniglet"/>
                <a:cs typeface="Sniglet"/>
                <a:sym typeface="Sniglet"/>
              </a:defRPr>
            </a:lvl1pPr>
            <a:lvl2pPr lvl="1">
              <a:spcBef>
                <a:spcPts val="480"/>
              </a:spcBef>
              <a:buClr>
                <a:srgbClr val="FFFFFF"/>
              </a:buClr>
              <a:buSzPts val="2000"/>
              <a:buFont typeface="Sniglet"/>
              <a:buChar char="○"/>
              <a:defRPr sz="2000">
                <a:solidFill>
                  <a:srgbClr val="FFFFFF"/>
                </a:solidFill>
                <a:latin typeface="Sniglet"/>
                <a:ea typeface="Sniglet"/>
                <a:cs typeface="Sniglet"/>
                <a:sym typeface="Sniglet"/>
              </a:defRPr>
            </a:lvl2pPr>
            <a:lvl3pPr lvl="2">
              <a:spcBef>
                <a:spcPts val="480"/>
              </a:spcBef>
              <a:buClr>
                <a:srgbClr val="FFFFFF"/>
              </a:buClr>
              <a:buSzPts val="2000"/>
              <a:buFont typeface="Sniglet"/>
              <a:buChar char="■"/>
              <a:defRPr sz="2000">
                <a:solidFill>
                  <a:srgbClr val="FFFFFF"/>
                </a:solidFill>
                <a:latin typeface="Sniglet"/>
                <a:ea typeface="Sniglet"/>
                <a:cs typeface="Sniglet"/>
                <a:sym typeface="Sniglet"/>
              </a:defRPr>
            </a:lvl3pPr>
            <a:lvl4pPr lvl="3">
              <a:spcBef>
                <a:spcPts val="360"/>
              </a:spcBef>
              <a:buClr>
                <a:srgbClr val="FFFFFF"/>
              </a:buClr>
              <a:buSzPts val="2000"/>
              <a:buFont typeface="Sniglet"/>
              <a:buChar char="●"/>
              <a:defRPr sz="2000">
                <a:solidFill>
                  <a:srgbClr val="FFFFFF"/>
                </a:solidFill>
                <a:latin typeface="Sniglet"/>
                <a:ea typeface="Sniglet"/>
                <a:cs typeface="Sniglet"/>
                <a:sym typeface="Sniglet"/>
              </a:defRPr>
            </a:lvl4pPr>
            <a:lvl5pPr lvl="4">
              <a:spcBef>
                <a:spcPts val="360"/>
              </a:spcBef>
              <a:buClr>
                <a:srgbClr val="FFFFFF"/>
              </a:buClr>
              <a:buSzPts val="2000"/>
              <a:buFont typeface="Sniglet"/>
              <a:buChar char="○"/>
              <a:defRPr sz="2000">
                <a:solidFill>
                  <a:srgbClr val="FFFFFF"/>
                </a:solidFill>
                <a:latin typeface="Sniglet"/>
                <a:ea typeface="Sniglet"/>
                <a:cs typeface="Sniglet"/>
                <a:sym typeface="Sniglet"/>
              </a:defRPr>
            </a:lvl5pPr>
            <a:lvl6pPr lvl="5">
              <a:spcBef>
                <a:spcPts val="360"/>
              </a:spcBef>
              <a:buClr>
                <a:srgbClr val="FFFFFF"/>
              </a:buClr>
              <a:buSzPts val="2000"/>
              <a:buFont typeface="Sniglet"/>
              <a:buChar char="■"/>
              <a:defRPr sz="2000">
                <a:solidFill>
                  <a:srgbClr val="FFFFFF"/>
                </a:solidFill>
                <a:latin typeface="Sniglet"/>
                <a:ea typeface="Sniglet"/>
                <a:cs typeface="Sniglet"/>
                <a:sym typeface="Sniglet"/>
              </a:defRPr>
            </a:lvl6pPr>
            <a:lvl7pPr lvl="6">
              <a:spcBef>
                <a:spcPts val="360"/>
              </a:spcBef>
              <a:buClr>
                <a:srgbClr val="FFFFFF"/>
              </a:buClr>
              <a:buSzPts val="2000"/>
              <a:buFont typeface="Sniglet"/>
              <a:buChar char="●"/>
              <a:defRPr sz="2000">
                <a:solidFill>
                  <a:srgbClr val="FFFFFF"/>
                </a:solidFill>
                <a:latin typeface="Sniglet"/>
                <a:ea typeface="Sniglet"/>
                <a:cs typeface="Sniglet"/>
                <a:sym typeface="Sniglet"/>
              </a:defRPr>
            </a:lvl7pPr>
            <a:lvl8pPr lvl="7">
              <a:spcBef>
                <a:spcPts val="360"/>
              </a:spcBef>
              <a:buClr>
                <a:srgbClr val="FFFFFF"/>
              </a:buClr>
              <a:buSzPts val="2000"/>
              <a:buFont typeface="Sniglet"/>
              <a:buChar char="○"/>
              <a:defRPr sz="2000">
                <a:solidFill>
                  <a:srgbClr val="FFFFFF"/>
                </a:solidFill>
                <a:latin typeface="Sniglet"/>
                <a:ea typeface="Sniglet"/>
                <a:cs typeface="Sniglet"/>
                <a:sym typeface="Sniglet"/>
              </a:defRPr>
            </a:lvl8pPr>
            <a:lvl9pPr lvl="8">
              <a:spcBef>
                <a:spcPts val="360"/>
              </a:spcBef>
              <a:buClr>
                <a:srgbClr val="FFFFFF"/>
              </a:buClr>
              <a:buSzPts val="2000"/>
              <a:buFont typeface="Sniglet"/>
              <a:buChar char="■"/>
              <a:defRPr sz="2000">
                <a:solidFill>
                  <a:srgbClr val="FFFFFF"/>
                </a:solidFill>
                <a:latin typeface="Sniglet"/>
                <a:ea typeface="Sniglet"/>
                <a:cs typeface="Sniglet"/>
                <a:sym typeface="Snigle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 id="2147483658" r:id="rId5"/>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weex.apache.or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ctrTitle" idx="4294967295"/>
          </p:nvPr>
        </p:nvSpPr>
        <p:spPr>
          <a:xfrm>
            <a:off x="1843500" y="1357798"/>
            <a:ext cx="5457000" cy="1159800"/>
          </a:xfrm>
          <a:prstGeom prst="rect">
            <a:avLst/>
          </a:prstGeom>
        </p:spPr>
        <p:txBody>
          <a:bodyPr wrap="square" lIns="91425" tIns="91425" rIns="91425" bIns="91425" anchor="t" anchorCtr="0">
            <a:noAutofit/>
          </a:bodyPr>
          <a:lstStyle/>
          <a:p>
            <a:pPr marL="0" lvl="0" indent="0">
              <a:spcBef>
                <a:spcPts val="0"/>
              </a:spcBef>
              <a:buNone/>
            </a:pPr>
            <a:r>
              <a:rPr lang="en" sz="4800" dirty="0">
                <a:latin typeface="Papyrus" charset="0"/>
                <a:ea typeface="Papyrus" charset="0"/>
                <a:cs typeface="Papyrus" charset="0"/>
              </a:rPr>
              <a:t>hello</a:t>
            </a:r>
            <a:r>
              <a:rPr lang="en" sz="4800" dirty="0"/>
              <a:t>!</a:t>
            </a:r>
          </a:p>
        </p:txBody>
      </p:sp>
      <p:sp>
        <p:nvSpPr>
          <p:cNvPr id="63" name="Shape 63"/>
          <p:cNvSpPr txBox="1">
            <a:spLocks noGrp="1"/>
          </p:cNvSpPr>
          <p:nvPr>
            <p:ph type="subTitle" idx="4294967295"/>
          </p:nvPr>
        </p:nvSpPr>
        <p:spPr>
          <a:xfrm>
            <a:off x="1275150" y="2376673"/>
            <a:ext cx="6593700" cy="784800"/>
          </a:xfrm>
          <a:prstGeom prst="rect">
            <a:avLst/>
          </a:prstGeom>
        </p:spPr>
        <p:txBody>
          <a:bodyPr wrap="square" lIns="91425" tIns="91425" rIns="91425" bIns="91425" anchor="t" anchorCtr="0">
            <a:noAutofit/>
          </a:bodyPr>
          <a:lstStyle/>
          <a:p>
            <a:pPr marL="0" lvl="0" indent="0" algn="ctr" rtl="0">
              <a:spcBef>
                <a:spcPts val="0"/>
              </a:spcBef>
              <a:buNone/>
            </a:pPr>
            <a:r>
              <a:rPr lang="en-US" sz="3600" dirty="0" smtClean="0"/>
              <a:t>My name is </a:t>
            </a:r>
            <a:r>
              <a:rPr lang="en-US" sz="3600" dirty="0" err="1" smtClean="0"/>
              <a:t>Galih</a:t>
            </a:r>
            <a:r>
              <a:rPr lang="en-US" sz="3600" dirty="0" smtClean="0"/>
              <a:t> </a:t>
            </a:r>
            <a:r>
              <a:rPr lang="en-US" sz="3600" dirty="0" err="1" smtClean="0"/>
              <a:t>Pratama</a:t>
            </a:r>
            <a:r>
              <a:rPr lang="en-US" sz="3600" dirty="0" smtClean="0"/>
              <a:t> Putra</a:t>
            </a:r>
            <a:endParaRPr lang="en" sz="3600" dirty="0"/>
          </a:p>
        </p:txBody>
      </p:sp>
      <p:sp>
        <p:nvSpPr>
          <p:cNvPr id="64" name="Shape 64"/>
          <p:cNvSpPr/>
          <p:nvPr/>
        </p:nvSpPr>
        <p:spPr>
          <a:xfrm>
            <a:off x="3799402" y="2051575"/>
            <a:ext cx="1442481" cy="102978"/>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65" name="Shape 65"/>
          <p:cNvSpPr/>
          <p:nvPr/>
        </p:nvSpPr>
        <p:spPr>
          <a:xfrm>
            <a:off x="4249880" y="630379"/>
            <a:ext cx="602256" cy="637792"/>
          </a:xfrm>
          <a:custGeom>
            <a:avLst/>
            <a:gdLst/>
            <a:ahLst/>
            <a:cxnLst/>
            <a:rect l="0" t="0" r="0" b="0"/>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550165" y="133350"/>
            <a:ext cx="1860036" cy="646331"/>
          </a:xfrm>
          <a:prstGeom prst="rect">
            <a:avLst/>
          </a:prstGeom>
          <a:noFill/>
        </p:spPr>
        <p:txBody>
          <a:bodyPr wrap="square" rtlCol="0">
            <a:spAutoFit/>
          </a:bodyPr>
          <a:lstStyle/>
          <a:p>
            <a:r>
              <a:rPr lang="en-US" sz="3600" smtClean="0">
                <a:solidFill>
                  <a:schemeClr val="bg1"/>
                </a:solidFill>
                <a:latin typeface="Walter Turncoat" charset="0"/>
                <a:ea typeface="Walter Turncoat" charset="0"/>
                <a:cs typeface="Walter Turncoat" charset="0"/>
              </a:rPr>
              <a:t>History</a:t>
            </a:r>
          </a:p>
        </p:txBody>
      </p:sp>
      <p:sp>
        <p:nvSpPr>
          <p:cNvPr id="16" name="TextBox 15"/>
          <p:cNvSpPr txBox="1"/>
          <p:nvPr/>
        </p:nvSpPr>
        <p:spPr>
          <a:xfrm>
            <a:off x="667262" y="902077"/>
            <a:ext cx="8090449" cy="3416320"/>
          </a:xfrm>
          <a:prstGeom prst="rect">
            <a:avLst/>
          </a:prstGeom>
          <a:noFill/>
        </p:spPr>
        <p:txBody>
          <a:bodyPr wrap="square" rtlCol="0">
            <a:spAutoFit/>
          </a:bodyPr>
          <a:lstStyle/>
          <a:p>
            <a:pPr marL="285750" indent="-285750">
              <a:buFont typeface="Arial" charset="0"/>
              <a:buChar char="•"/>
            </a:pPr>
            <a:r>
              <a:rPr lang="en-US" sz="1800" dirty="0" smtClean="0">
                <a:solidFill>
                  <a:srgbClr val="52D899"/>
                </a:solidFill>
                <a:latin typeface="Sniglet" charset="0"/>
                <a:ea typeface="Sniglet" charset="0"/>
                <a:cs typeface="Sniglet" charset="0"/>
              </a:rPr>
              <a:t>2013.07.23</a:t>
            </a:r>
            <a:r>
              <a:rPr lang="en-US" sz="1800" dirty="0" smtClean="0">
                <a:solidFill>
                  <a:schemeClr val="bg1"/>
                </a:solidFill>
                <a:latin typeface="Sniglet" charset="0"/>
                <a:ea typeface="Sniglet" charset="0"/>
                <a:cs typeface="Sniglet" charset="0"/>
              </a:rPr>
              <a:t>		First name “Seed”</a:t>
            </a:r>
          </a:p>
          <a:p>
            <a:pPr marL="285750" indent="-285750">
              <a:buFont typeface="Arial" charset="0"/>
              <a:buChar char="•"/>
            </a:pPr>
            <a:r>
              <a:rPr lang="en-US" sz="1800" dirty="0" smtClean="0">
                <a:solidFill>
                  <a:srgbClr val="52D899"/>
                </a:solidFill>
                <a:latin typeface="Sniglet" charset="0"/>
                <a:ea typeface="Sniglet" charset="0"/>
                <a:cs typeface="Sniglet" charset="0"/>
              </a:rPr>
              <a:t>2013.12.07</a:t>
            </a:r>
            <a:r>
              <a:rPr lang="en-US" sz="1800" dirty="0" smtClean="0">
                <a:solidFill>
                  <a:schemeClr val="bg1"/>
                </a:solidFill>
                <a:latin typeface="Sniglet" charset="0"/>
                <a:ea typeface="Sniglet" charset="0"/>
                <a:cs typeface="Sniglet" charset="0"/>
              </a:rPr>
              <a:t>		Change “Seed” to </a:t>
            </a:r>
            <a:r>
              <a:rPr lang="en-US" sz="1800" dirty="0" err="1" smtClean="0">
                <a:solidFill>
                  <a:schemeClr val="bg1"/>
                </a:solidFill>
                <a:latin typeface="Sniglet" charset="0"/>
                <a:ea typeface="Sniglet" charset="0"/>
                <a:cs typeface="Sniglet" charset="0"/>
              </a:rPr>
              <a:t>Vue</a:t>
            </a:r>
            <a:r>
              <a:rPr lang="en-US" sz="1800" dirty="0" smtClean="0">
                <a:solidFill>
                  <a:schemeClr val="bg1"/>
                </a:solidFill>
                <a:latin typeface="Sniglet" charset="0"/>
                <a:ea typeface="Sniglet" charset="0"/>
                <a:cs typeface="Sniglet" charset="0"/>
              </a:rPr>
              <a:t> – as v0.6.0</a:t>
            </a:r>
          </a:p>
          <a:p>
            <a:pPr marL="285750" indent="-285750">
              <a:buFont typeface="Arial" charset="0"/>
              <a:buChar char="•"/>
            </a:pPr>
            <a:r>
              <a:rPr lang="en-US" sz="1800" dirty="0" smtClean="0">
                <a:solidFill>
                  <a:srgbClr val="52D899"/>
                </a:solidFill>
                <a:latin typeface="Sniglet" charset="0"/>
                <a:ea typeface="Sniglet" charset="0"/>
                <a:cs typeface="Sniglet" charset="0"/>
              </a:rPr>
              <a:t>2014.02.01</a:t>
            </a:r>
            <a:r>
              <a:rPr lang="en-US" sz="1800" dirty="0" smtClean="0">
                <a:solidFill>
                  <a:schemeClr val="bg1"/>
                </a:solidFill>
                <a:latin typeface="Sniglet" charset="0"/>
                <a:ea typeface="Sniglet" charset="0"/>
                <a:cs typeface="Sniglet" charset="0"/>
              </a:rPr>
              <a:t>		First public release v0.8 on </a:t>
            </a:r>
            <a:r>
              <a:rPr lang="en-US" sz="1800" dirty="0" err="1" smtClean="0">
                <a:solidFill>
                  <a:schemeClr val="bg1"/>
                </a:solidFill>
                <a:latin typeface="Sniglet" charset="0"/>
                <a:ea typeface="Sniglet" charset="0"/>
                <a:cs typeface="Sniglet" charset="0"/>
              </a:rPr>
              <a:t>HackerNews</a:t>
            </a:r>
            <a:endParaRPr lang="en-US" sz="1800" dirty="0" smtClean="0">
              <a:solidFill>
                <a:schemeClr val="bg1"/>
              </a:solidFill>
              <a:latin typeface="Sniglet" charset="0"/>
              <a:ea typeface="Sniglet" charset="0"/>
              <a:cs typeface="Sniglet" charset="0"/>
            </a:endParaRPr>
          </a:p>
          <a:p>
            <a:pPr marL="285750" indent="-285750">
              <a:buFont typeface="Arial" charset="0"/>
              <a:buChar char="•"/>
            </a:pPr>
            <a:r>
              <a:rPr lang="en-US" sz="1800" dirty="0" smtClean="0">
                <a:solidFill>
                  <a:srgbClr val="52D899"/>
                </a:solidFill>
                <a:latin typeface="Sniglet" charset="0"/>
                <a:ea typeface="Sniglet" charset="0"/>
                <a:cs typeface="Sniglet" charset="0"/>
              </a:rPr>
              <a:t>2014.10.06</a:t>
            </a:r>
            <a:r>
              <a:rPr lang="en-US" sz="1800" dirty="0" smtClean="0">
                <a:solidFill>
                  <a:schemeClr val="bg1"/>
                </a:solidFill>
                <a:latin typeface="Sniglet" charset="0"/>
                <a:ea typeface="Sniglet" charset="0"/>
                <a:cs typeface="Sniglet" charset="0"/>
              </a:rPr>
              <a:t>		Releases v0.11</a:t>
            </a:r>
          </a:p>
          <a:p>
            <a:pPr marL="285750" indent="-285750">
              <a:buFont typeface="Arial" charset="0"/>
              <a:buChar char="•"/>
            </a:pPr>
            <a:r>
              <a:rPr lang="en-US" sz="1800" dirty="0" smtClean="0">
                <a:solidFill>
                  <a:srgbClr val="52D899"/>
                </a:solidFill>
                <a:latin typeface="Sniglet" charset="0"/>
                <a:ea typeface="Sniglet" charset="0"/>
                <a:cs typeface="Sniglet" charset="0"/>
              </a:rPr>
              <a:t>2015.03.20</a:t>
            </a:r>
            <a:r>
              <a:rPr lang="en-US" sz="1800" dirty="0" smtClean="0">
                <a:solidFill>
                  <a:schemeClr val="bg1"/>
                </a:solidFill>
                <a:latin typeface="Sniglet" charset="0"/>
                <a:ea typeface="Sniglet" charset="0"/>
                <a:cs typeface="Sniglet" charset="0"/>
              </a:rPr>
              <a:t>		Discovered by </a:t>
            </a:r>
            <a:r>
              <a:rPr lang="en-US" sz="1800" dirty="0" err="1" smtClean="0">
                <a:solidFill>
                  <a:schemeClr val="bg1"/>
                </a:solidFill>
                <a:latin typeface="Sniglet" charset="0"/>
                <a:ea typeface="Sniglet" charset="0"/>
                <a:cs typeface="Sniglet" charset="0"/>
              </a:rPr>
              <a:t>Laravel</a:t>
            </a:r>
            <a:r>
              <a:rPr lang="en-US" sz="1800" dirty="0" smtClean="0">
                <a:solidFill>
                  <a:schemeClr val="bg1"/>
                </a:solidFill>
                <a:latin typeface="Sniglet" charset="0"/>
                <a:ea typeface="Sniglet" charset="0"/>
                <a:cs typeface="Sniglet" charset="0"/>
              </a:rPr>
              <a:t> Community</a:t>
            </a:r>
          </a:p>
          <a:p>
            <a:pPr marL="285750" indent="-285750">
              <a:buFont typeface="Arial" charset="0"/>
              <a:buChar char="•"/>
            </a:pPr>
            <a:r>
              <a:rPr lang="en-US" sz="1800" dirty="0" smtClean="0">
                <a:solidFill>
                  <a:srgbClr val="52D899"/>
                </a:solidFill>
                <a:latin typeface="Sniglet" charset="0"/>
                <a:ea typeface="Sniglet" charset="0"/>
                <a:cs typeface="Sniglet" charset="0"/>
              </a:rPr>
              <a:t>2015.06.13</a:t>
            </a:r>
            <a:r>
              <a:rPr lang="en-US" sz="1800" dirty="0" smtClean="0">
                <a:solidFill>
                  <a:schemeClr val="bg1"/>
                </a:solidFill>
                <a:latin typeface="Sniglet" charset="0"/>
                <a:ea typeface="Sniglet" charset="0"/>
                <a:cs typeface="Sniglet" charset="0"/>
              </a:rPr>
              <a:t>		Releases v0.12</a:t>
            </a:r>
          </a:p>
          <a:p>
            <a:pPr marL="285750" indent="-285750">
              <a:buFont typeface="Arial" charset="0"/>
              <a:buChar char="•"/>
            </a:pPr>
            <a:r>
              <a:rPr lang="en-US" sz="1800" dirty="0" smtClean="0">
                <a:solidFill>
                  <a:srgbClr val="52D899"/>
                </a:solidFill>
                <a:latin typeface="Sniglet" charset="0"/>
                <a:ea typeface="Sniglet" charset="0"/>
                <a:cs typeface="Sniglet" charset="0"/>
              </a:rPr>
              <a:t>2015.06.23</a:t>
            </a:r>
            <a:r>
              <a:rPr lang="en-US" sz="1800" dirty="0" smtClean="0">
                <a:solidFill>
                  <a:schemeClr val="bg1"/>
                </a:solidFill>
                <a:latin typeface="Sniglet" charset="0"/>
                <a:ea typeface="Sniglet" charset="0"/>
                <a:cs typeface="Sniglet" charset="0"/>
              </a:rPr>
              <a:t>		Appear on </a:t>
            </a:r>
            <a:r>
              <a:rPr lang="en-US" sz="1800" dirty="0" err="1" smtClean="0">
                <a:solidFill>
                  <a:schemeClr val="bg1"/>
                </a:solidFill>
                <a:latin typeface="Sniglet" charset="0"/>
                <a:ea typeface="Sniglet" charset="0"/>
                <a:cs typeface="Sniglet" charset="0"/>
              </a:rPr>
              <a:t>Laracasts</a:t>
            </a:r>
            <a:endParaRPr lang="en-US" sz="1800" dirty="0" smtClean="0">
              <a:solidFill>
                <a:schemeClr val="bg1"/>
              </a:solidFill>
              <a:latin typeface="Sniglet" charset="0"/>
              <a:ea typeface="Sniglet" charset="0"/>
              <a:cs typeface="Sniglet" charset="0"/>
            </a:endParaRPr>
          </a:p>
          <a:p>
            <a:pPr marL="285750" indent="-285750">
              <a:buFont typeface="Arial" charset="0"/>
              <a:buChar char="•"/>
            </a:pPr>
            <a:r>
              <a:rPr lang="en-US" sz="1800" dirty="0" smtClean="0">
                <a:solidFill>
                  <a:srgbClr val="52D899"/>
                </a:solidFill>
                <a:latin typeface="Sniglet" charset="0"/>
                <a:ea typeface="Sniglet" charset="0"/>
                <a:cs typeface="Sniglet" charset="0"/>
              </a:rPr>
              <a:t>2015.10.26</a:t>
            </a:r>
            <a:r>
              <a:rPr lang="en-US" sz="1800" dirty="0" smtClean="0">
                <a:solidFill>
                  <a:schemeClr val="bg1"/>
                </a:solidFill>
                <a:latin typeface="Sniglet" charset="0"/>
                <a:ea typeface="Sniglet" charset="0"/>
                <a:cs typeface="Sniglet" charset="0"/>
              </a:rPr>
              <a:t>		Releases v1.0</a:t>
            </a:r>
          </a:p>
          <a:p>
            <a:pPr marL="285750" indent="-285750">
              <a:buFont typeface="Arial" charset="0"/>
              <a:buChar char="•"/>
            </a:pPr>
            <a:r>
              <a:rPr lang="en-US" sz="1800" dirty="0" smtClean="0">
                <a:solidFill>
                  <a:srgbClr val="52D899"/>
                </a:solidFill>
                <a:latin typeface="Sniglet" charset="0"/>
                <a:ea typeface="Sniglet" charset="0"/>
                <a:cs typeface="Sniglet" charset="0"/>
              </a:rPr>
              <a:t>2015.10.28</a:t>
            </a:r>
            <a:r>
              <a:rPr lang="en-US" sz="1800" dirty="0" smtClean="0">
                <a:solidFill>
                  <a:schemeClr val="bg1"/>
                </a:solidFill>
                <a:latin typeface="Sniglet" charset="0"/>
                <a:ea typeface="Sniglet" charset="0"/>
                <a:cs typeface="Sniglet" charset="0"/>
              </a:rPr>
              <a:t>		</a:t>
            </a:r>
            <a:r>
              <a:rPr lang="en-US" sz="1800" dirty="0" err="1" smtClean="0">
                <a:solidFill>
                  <a:schemeClr val="bg1"/>
                </a:solidFill>
                <a:latin typeface="Sniglet" charset="0"/>
                <a:ea typeface="Sniglet" charset="0"/>
                <a:cs typeface="Sniglet" charset="0"/>
              </a:rPr>
              <a:t>Laracast</a:t>
            </a:r>
            <a:r>
              <a:rPr lang="en-US" sz="1800" dirty="0" smtClean="0">
                <a:solidFill>
                  <a:schemeClr val="bg1"/>
                </a:solidFill>
                <a:latin typeface="Sniglet" charset="0"/>
                <a:ea typeface="Sniglet" charset="0"/>
                <a:cs typeface="Sniglet" charset="0"/>
              </a:rPr>
              <a:t>: </a:t>
            </a:r>
            <a:r>
              <a:rPr lang="en-US" sz="1800" dirty="0" err="1" smtClean="0">
                <a:solidFill>
                  <a:schemeClr val="bg1"/>
                </a:solidFill>
                <a:latin typeface="Sniglet" charset="0"/>
                <a:ea typeface="Sniglet" charset="0"/>
                <a:cs typeface="Sniglet" charset="0"/>
              </a:rPr>
              <a:t>Vue</a:t>
            </a:r>
            <a:r>
              <a:rPr lang="en-US" sz="1800" dirty="0" smtClean="0">
                <a:solidFill>
                  <a:schemeClr val="bg1"/>
                </a:solidFill>
                <a:latin typeface="Sniglet" charset="0"/>
                <a:ea typeface="Sniglet" charset="0"/>
                <a:cs typeface="Sniglet" charset="0"/>
              </a:rPr>
              <a:t> v1.0</a:t>
            </a:r>
          </a:p>
          <a:p>
            <a:pPr marL="285750" indent="-285750">
              <a:buFont typeface="Arial" charset="0"/>
              <a:buChar char="•"/>
            </a:pPr>
            <a:r>
              <a:rPr lang="en-US" sz="1800" dirty="0" smtClean="0">
                <a:solidFill>
                  <a:srgbClr val="52D899"/>
                </a:solidFill>
                <a:latin typeface="Sniglet" charset="0"/>
                <a:ea typeface="Sniglet" charset="0"/>
                <a:cs typeface="Sniglet" charset="0"/>
              </a:rPr>
              <a:t>2016.10.01</a:t>
            </a:r>
            <a:r>
              <a:rPr lang="en-US" sz="1800" dirty="0" smtClean="0">
                <a:solidFill>
                  <a:schemeClr val="bg1"/>
                </a:solidFill>
                <a:latin typeface="Sniglet" charset="0"/>
                <a:ea typeface="Sniglet" charset="0"/>
                <a:cs typeface="Sniglet" charset="0"/>
              </a:rPr>
              <a:t>		Releases v2.0</a:t>
            </a:r>
          </a:p>
          <a:p>
            <a:pPr marL="285750" indent="-285750">
              <a:buFont typeface="Arial" charset="0"/>
              <a:buChar char="•"/>
            </a:pPr>
            <a:r>
              <a:rPr lang="en-US" sz="1800" dirty="0" smtClean="0">
                <a:solidFill>
                  <a:srgbClr val="52D899"/>
                </a:solidFill>
                <a:latin typeface="Sniglet" charset="0"/>
                <a:ea typeface="Sniglet" charset="0"/>
                <a:cs typeface="Sniglet" charset="0"/>
              </a:rPr>
              <a:t>2017.10.13</a:t>
            </a:r>
            <a:r>
              <a:rPr lang="en-US" sz="1800" dirty="0" smtClean="0">
                <a:solidFill>
                  <a:schemeClr val="bg1"/>
                </a:solidFill>
                <a:latin typeface="Sniglet" charset="0"/>
                <a:ea typeface="Sniglet" charset="0"/>
                <a:cs typeface="Sniglet" charset="0"/>
              </a:rPr>
              <a:t>		Releases v2.5.0 Level E</a:t>
            </a:r>
          </a:p>
          <a:p>
            <a:pPr marL="285750" indent="-285750">
              <a:buFont typeface="Arial" charset="0"/>
              <a:buChar char="•"/>
            </a:pPr>
            <a:r>
              <a:rPr lang="en-US" sz="1800" dirty="0" smtClean="0">
                <a:solidFill>
                  <a:srgbClr val="52D899"/>
                </a:solidFill>
                <a:latin typeface="Sniglet" charset="0"/>
                <a:ea typeface="Sniglet" charset="0"/>
                <a:cs typeface="Sniglet" charset="0"/>
              </a:rPr>
              <a:t>2017.11.27</a:t>
            </a:r>
            <a:r>
              <a:rPr lang="en-US" sz="1800" dirty="0" smtClean="0">
                <a:solidFill>
                  <a:schemeClr val="bg1"/>
                </a:solidFill>
                <a:latin typeface="Sniglet" charset="0"/>
                <a:ea typeface="Sniglet" charset="0"/>
                <a:cs typeface="Sniglet" charset="0"/>
              </a:rPr>
              <a:t>		Releases v2.5.9 (Latest Release)</a:t>
            </a:r>
            <a:endParaRPr lang="en-US" sz="1800" dirty="0">
              <a:solidFill>
                <a:srgbClr val="52D899"/>
              </a:solidFill>
              <a:latin typeface="Sniglet" charset="0"/>
              <a:ea typeface="Sniglet" charset="0"/>
              <a:cs typeface="Sniglet" charset="0"/>
            </a:endParaRPr>
          </a:p>
        </p:txBody>
      </p:sp>
      <p:sp>
        <p:nvSpPr>
          <p:cNvPr id="12" name="TextBox 11"/>
          <p:cNvSpPr txBox="1"/>
          <p:nvPr/>
        </p:nvSpPr>
        <p:spPr>
          <a:xfrm>
            <a:off x="6233276" y="4897279"/>
            <a:ext cx="2826963" cy="246221"/>
          </a:xfrm>
          <a:prstGeom prst="rect">
            <a:avLst/>
          </a:prstGeom>
          <a:noFill/>
        </p:spPr>
        <p:txBody>
          <a:bodyPr wrap="square" rtlCol="0">
            <a:spAutoFit/>
          </a:bodyPr>
          <a:lstStyle/>
          <a:p>
            <a:pPr marL="285750" lvl="0" indent="-285750"/>
            <a:r>
              <a:rPr lang="en-US" sz="1000" dirty="0">
                <a:solidFill>
                  <a:schemeClr val="bg1"/>
                </a:solidFill>
                <a:latin typeface="Lato" charset="0"/>
                <a:ea typeface="Lato" charset="0"/>
                <a:cs typeface="Lato" charset="0"/>
              </a:rPr>
              <a:t>Source: https://</a:t>
            </a:r>
            <a:r>
              <a:rPr lang="en-US" sz="1000" dirty="0" err="1">
                <a:solidFill>
                  <a:schemeClr val="bg1"/>
                </a:solidFill>
                <a:latin typeface="Lato" charset="0"/>
                <a:ea typeface="Lato" charset="0"/>
                <a:cs typeface="Lato" charset="0"/>
              </a:rPr>
              <a:t>github.com</a:t>
            </a:r>
            <a:r>
              <a:rPr lang="en-US" sz="1000" dirty="0">
                <a:solidFill>
                  <a:schemeClr val="bg1"/>
                </a:solidFill>
                <a:latin typeface="Lato" charset="0"/>
                <a:ea typeface="Lato" charset="0"/>
                <a:cs typeface="Lato" charset="0"/>
              </a:rPr>
              <a:t>/</a:t>
            </a:r>
            <a:r>
              <a:rPr lang="en-US" sz="1000" dirty="0" err="1">
                <a:solidFill>
                  <a:schemeClr val="bg1"/>
                </a:solidFill>
                <a:latin typeface="Lato" charset="0"/>
                <a:ea typeface="Lato" charset="0"/>
                <a:cs typeface="Lato" charset="0"/>
              </a:rPr>
              <a:t>vuejs</a:t>
            </a:r>
            <a:r>
              <a:rPr lang="en-US" sz="1000" dirty="0">
                <a:solidFill>
                  <a:schemeClr val="bg1"/>
                </a:solidFill>
                <a:latin typeface="Lato" charset="0"/>
                <a:ea typeface="Lato" charset="0"/>
                <a:cs typeface="Lato" charset="0"/>
              </a:rPr>
              <a:t>/</a:t>
            </a:r>
            <a:r>
              <a:rPr lang="en-US" sz="1000" dirty="0" err="1">
                <a:solidFill>
                  <a:schemeClr val="bg1"/>
                </a:solidFill>
                <a:latin typeface="Lato" charset="0"/>
                <a:ea typeface="Lato" charset="0"/>
                <a:cs typeface="Lato" charset="0"/>
              </a:rPr>
              <a:t>vue</a:t>
            </a:r>
            <a:r>
              <a:rPr lang="en-US" sz="1000" dirty="0">
                <a:solidFill>
                  <a:schemeClr val="bg1"/>
                </a:solidFill>
                <a:latin typeface="Lato" charset="0"/>
                <a:ea typeface="Lato" charset="0"/>
                <a:cs typeface="Lato" charset="0"/>
              </a:rPr>
              <a:t>/releases</a:t>
            </a:r>
          </a:p>
        </p:txBody>
      </p:sp>
    </p:spTree>
    <p:extLst>
      <p:ext uri="{BB962C8B-B14F-4D97-AF65-F5344CB8AC3E}">
        <p14:creationId xmlns:p14="http://schemas.microsoft.com/office/powerpoint/2010/main" val="1075260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543237" y="223880"/>
            <a:ext cx="2410833" cy="646331"/>
          </a:xfrm>
          <a:prstGeom prst="rect">
            <a:avLst/>
          </a:prstGeom>
          <a:noFill/>
        </p:spPr>
        <p:txBody>
          <a:bodyPr wrap="square" rtlCol="0">
            <a:spAutoFit/>
          </a:bodyPr>
          <a:lstStyle/>
          <a:p>
            <a:r>
              <a:rPr lang="en-US" sz="3600" smtClean="0">
                <a:solidFill>
                  <a:schemeClr val="bg1"/>
                </a:solidFill>
                <a:latin typeface="Walter Turncoat" charset="0"/>
                <a:ea typeface="Walter Turncoat" charset="0"/>
                <a:cs typeface="Walter Turncoat" charset="0"/>
              </a:rPr>
              <a:t>Upcoming</a:t>
            </a:r>
          </a:p>
        </p:txBody>
      </p:sp>
      <p:sp>
        <p:nvSpPr>
          <p:cNvPr id="16" name="TextBox 15"/>
          <p:cNvSpPr txBox="1"/>
          <p:nvPr/>
        </p:nvSpPr>
        <p:spPr>
          <a:xfrm>
            <a:off x="556003" y="1074209"/>
            <a:ext cx="8090449" cy="369332"/>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None/>
              <a:tabLst/>
              <a:defRPr/>
            </a:pPr>
            <a:r>
              <a:rPr lang="en-US" sz="1800" dirty="0" smtClean="0">
                <a:solidFill>
                  <a:srgbClr val="52D899"/>
                </a:solidFill>
                <a:latin typeface="Sniglet" charset="0"/>
                <a:ea typeface="Sniglet" charset="0"/>
                <a:cs typeface="Sniglet" charset="0"/>
              </a:rPr>
              <a:t>v2.6+</a:t>
            </a:r>
            <a:endParaRPr lang="en-US" sz="1800" dirty="0">
              <a:solidFill>
                <a:srgbClr val="52D899"/>
              </a:solidFill>
              <a:latin typeface="Sniglet" charset="0"/>
              <a:ea typeface="Sniglet" charset="0"/>
              <a:cs typeface="Sniglet" charset="0"/>
            </a:endParaRPr>
          </a:p>
        </p:txBody>
      </p:sp>
      <p:sp>
        <p:nvSpPr>
          <p:cNvPr id="12" name="TextBox 11"/>
          <p:cNvSpPr txBox="1"/>
          <p:nvPr/>
        </p:nvSpPr>
        <p:spPr>
          <a:xfrm>
            <a:off x="0" y="4897279"/>
            <a:ext cx="9144000" cy="246221"/>
          </a:xfrm>
          <a:prstGeom prst="rect">
            <a:avLst/>
          </a:prstGeom>
          <a:noFill/>
        </p:spPr>
        <p:txBody>
          <a:bodyPr wrap="square" rtlCol="0">
            <a:spAutoFit/>
          </a:bodyPr>
          <a:lstStyle/>
          <a:p>
            <a:pPr marL="285750" lvl="0" indent="-285750" algn="r"/>
            <a:r>
              <a:rPr lang="en-US" sz="1000" dirty="0">
                <a:solidFill>
                  <a:schemeClr val="bg1"/>
                </a:solidFill>
                <a:latin typeface="Lato" charset="0"/>
                <a:ea typeface="Lato" charset="0"/>
                <a:cs typeface="Lato" charset="0"/>
              </a:rPr>
              <a:t>Source: https://</a:t>
            </a:r>
            <a:r>
              <a:rPr lang="en-US" sz="1000" dirty="0" err="1" smtClean="0">
                <a:solidFill>
                  <a:schemeClr val="bg1"/>
                </a:solidFill>
                <a:latin typeface="Lato" charset="0"/>
                <a:ea typeface="Lato" charset="0"/>
                <a:cs typeface="Lato" charset="0"/>
              </a:rPr>
              <a:t>github.com</a:t>
            </a:r>
            <a:r>
              <a:rPr lang="en-US" sz="1000" dirty="0" smtClean="0">
                <a:solidFill>
                  <a:schemeClr val="bg1"/>
                </a:solidFill>
                <a:latin typeface="Lato" charset="0"/>
                <a:ea typeface="Lato" charset="0"/>
                <a:cs typeface="Lato" charset="0"/>
              </a:rPr>
              <a:t>/</a:t>
            </a:r>
            <a:r>
              <a:rPr lang="en-US" sz="1000" dirty="0" err="1" smtClean="0">
                <a:solidFill>
                  <a:schemeClr val="bg1"/>
                </a:solidFill>
                <a:latin typeface="Lato" charset="0"/>
                <a:ea typeface="Lato" charset="0"/>
                <a:cs typeface="Lato" charset="0"/>
              </a:rPr>
              <a:t>vuejs</a:t>
            </a:r>
            <a:r>
              <a:rPr lang="en-US" sz="1000" dirty="0" smtClean="0">
                <a:solidFill>
                  <a:schemeClr val="bg1"/>
                </a:solidFill>
                <a:latin typeface="Lato" charset="0"/>
                <a:ea typeface="Lato" charset="0"/>
                <a:cs typeface="Lato" charset="0"/>
              </a:rPr>
              <a:t>/</a:t>
            </a:r>
            <a:r>
              <a:rPr lang="en-US" sz="1000" dirty="0" err="1" smtClean="0">
                <a:solidFill>
                  <a:schemeClr val="bg1"/>
                </a:solidFill>
                <a:latin typeface="Lato" charset="0"/>
                <a:ea typeface="Lato" charset="0"/>
                <a:cs typeface="Lato" charset="0"/>
              </a:rPr>
              <a:t>vue</a:t>
            </a:r>
            <a:endParaRPr lang="en-US" sz="1000" dirty="0">
              <a:solidFill>
                <a:schemeClr val="bg1"/>
              </a:solidFill>
              <a:latin typeface="Lato" charset="0"/>
              <a:ea typeface="Lato" charset="0"/>
              <a:cs typeface="Lato" charset="0"/>
            </a:endParaRPr>
          </a:p>
        </p:txBody>
      </p:sp>
      <p:sp>
        <p:nvSpPr>
          <p:cNvPr id="5" name="TextBox 4"/>
          <p:cNvSpPr txBox="1"/>
          <p:nvPr/>
        </p:nvSpPr>
        <p:spPr>
          <a:xfrm>
            <a:off x="611421" y="2401438"/>
            <a:ext cx="8090449" cy="369332"/>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None/>
              <a:tabLst/>
              <a:defRPr/>
            </a:pPr>
            <a:r>
              <a:rPr lang="en-US" sz="1800" dirty="0" smtClean="0">
                <a:solidFill>
                  <a:srgbClr val="52D899"/>
                </a:solidFill>
                <a:latin typeface="Sniglet" charset="0"/>
                <a:ea typeface="Sniglet" charset="0"/>
                <a:cs typeface="Sniglet" charset="0"/>
              </a:rPr>
              <a:t>v3.0</a:t>
            </a:r>
            <a:endParaRPr lang="en-US" sz="1800" dirty="0">
              <a:solidFill>
                <a:srgbClr val="52D899"/>
              </a:solidFill>
              <a:latin typeface="Sniglet" charset="0"/>
              <a:ea typeface="Sniglet" charset="0"/>
              <a:cs typeface="Sniglet" charset="0"/>
            </a:endParaRPr>
          </a:p>
        </p:txBody>
      </p:sp>
      <p:sp>
        <p:nvSpPr>
          <p:cNvPr id="7" name="TextBox 6"/>
          <p:cNvSpPr txBox="1"/>
          <p:nvPr/>
        </p:nvSpPr>
        <p:spPr>
          <a:xfrm>
            <a:off x="829071" y="1443541"/>
            <a:ext cx="8090449" cy="923330"/>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1800" dirty="0" smtClean="0">
                <a:solidFill>
                  <a:schemeClr val="bg1"/>
                </a:solidFill>
                <a:latin typeface="Sniglet" charset="0"/>
                <a:ea typeface="Sniglet" charset="0"/>
                <a:cs typeface="Sniglet" charset="0"/>
              </a:rPr>
              <a:t>Reactivity system will be rewritten with Proxies with various improvement</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1800" dirty="0" smtClean="0">
                <a:solidFill>
                  <a:schemeClr val="bg1"/>
                </a:solidFill>
                <a:latin typeface="Sniglet" charset="0"/>
                <a:ea typeface="Sniglet" charset="0"/>
                <a:cs typeface="Sniglet" charset="0"/>
              </a:rPr>
              <a:t>Will be targeting evergreen browser only</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1800" dirty="0" smtClean="0">
                <a:solidFill>
                  <a:schemeClr val="bg1"/>
                </a:solidFill>
                <a:latin typeface="Sniglet" charset="0"/>
                <a:ea typeface="Sniglet" charset="0"/>
                <a:cs typeface="Sniglet" charset="0"/>
              </a:rPr>
              <a:t>Planned Release: early 2018</a:t>
            </a:r>
            <a:endParaRPr lang="en-US" sz="1800" dirty="0">
              <a:solidFill>
                <a:schemeClr val="bg1"/>
              </a:solidFill>
              <a:latin typeface="Sniglet" charset="0"/>
              <a:ea typeface="Sniglet" charset="0"/>
              <a:cs typeface="Sniglet" charset="0"/>
            </a:endParaRPr>
          </a:p>
        </p:txBody>
      </p:sp>
      <p:sp>
        <p:nvSpPr>
          <p:cNvPr id="8" name="TextBox 7"/>
          <p:cNvSpPr txBox="1"/>
          <p:nvPr/>
        </p:nvSpPr>
        <p:spPr>
          <a:xfrm>
            <a:off x="829071" y="2736203"/>
            <a:ext cx="8090449" cy="923330"/>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1800" dirty="0" smtClean="0">
                <a:solidFill>
                  <a:schemeClr val="bg1"/>
                </a:solidFill>
                <a:latin typeface="Sniglet" charset="0"/>
                <a:ea typeface="Sniglet" charset="0"/>
                <a:cs typeface="Sniglet" charset="0"/>
              </a:rPr>
              <a:t>Drop support old browsers</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1800" dirty="0" smtClean="0">
                <a:solidFill>
                  <a:schemeClr val="bg1"/>
                </a:solidFill>
                <a:latin typeface="Sniglet" charset="0"/>
                <a:ea typeface="Sniglet" charset="0"/>
                <a:cs typeface="Sniglet" charset="0"/>
              </a:rPr>
              <a:t>A lot change in core libraries</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1800" dirty="0" smtClean="0">
                <a:solidFill>
                  <a:schemeClr val="bg1"/>
                </a:solidFill>
                <a:latin typeface="Sniglet" charset="0"/>
                <a:ea typeface="Sniglet" charset="0"/>
                <a:cs typeface="Sniglet" charset="0"/>
              </a:rPr>
              <a:t>New </a:t>
            </a:r>
            <a:r>
              <a:rPr lang="en-US" sz="1800" dirty="0" err="1" smtClean="0">
                <a:solidFill>
                  <a:schemeClr val="bg1"/>
                </a:solidFill>
                <a:latin typeface="Sniglet" charset="0"/>
                <a:ea typeface="Sniglet" charset="0"/>
                <a:cs typeface="Sniglet" charset="0"/>
              </a:rPr>
              <a:t>vue</a:t>
            </a:r>
            <a:r>
              <a:rPr lang="en-US" sz="1800" dirty="0" smtClean="0">
                <a:solidFill>
                  <a:schemeClr val="bg1"/>
                </a:solidFill>
                <a:latin typeface="Sniglet" charset="0"/>
                <a:ea typeface="Sniglet" charset="0"/>
                <a:cs typeface="Sniglet" charset="0"/>
              </a:rPr>
              <a:t>-cli 3.0</a:t>
            </a:r>
          </a:p>
        </p:txBody>
      </p:sp>
    </p:spTree>
    <p:extLst>
      <p:ext uri="{BB962C8B-B14F-4D97-AF65-F5344CB8AC3E}">
        <p14:creationId xmlns:p14="http://schemas.microsoft.com/office/powerpoint/2010/main" val="742430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223880"/>
            <a:ext cx="9143999" cy="646331"/>
          </a:xfrm>
          <a:prstGeom prst="rect">
            <a:avLst/>
          </a:prstGeom>
          <a:noFill/>
        </p:spPr>
        <p:txBody>
          <a:bodyPr wrap="square" rtlCol="0">
            <a:spAutoFit/>
          </a:bodyPr>
          <a:lstStyle/>
          <a:p>
            <a:pPr algn="ctr"/>
            <a:r>
              <a:rPr lang="en-US" sz="3600" dirty="0" smtClean="0">
                <a:solidFill>
                  <a:schemeClr val="bg1"/>
                </a:solidFill>
                <a:latin typeface="Walter Turncoat" charset="0"/>
                <a:ea typeface="Walter Turncoat" charset="0"/>
                <a:cs typeface="Walter Turncoat" charset="0"/>
              </a:rPr>
              <a:t>Who </a:t>
            </a:r>
            <a:r>
              <a:rPr lang="en-US" sz="3600" smtClean="0">
                <a:solidFill>
                  <a:schemeClr val="bg1"/>
                </a:solidFill>
                <a:latin typeface="Walter Turncoat" charset="0"/>
                <a:ea typeface="Walter Turncoat" charset="0"/>
                <a:cs typeface="Walter Turncoat" charset="0"/>
              </a:rPr>
              <a:t>is using it?</a:t>
            </a:r>
            <a:endParaRPr lang="en-US" sz="3600" smtClean="0">
              <a:solidFill>
                <a:schemeClr val="bg1"/>
              </a:solidFill>
              <a:latin typeface="Walter Turncoat" charset="0"/>
              <a:ea typeface="Walter Turncoat" charset="0"/>
              <a:cs typeface="Walter Turncoat" charset="0"/>
            </a:endParaRPr>
          </a:p>
        </p:txBody>
      </p:sp>
      <p:sp>
        <p:nvSpPr>
          <p:cNvPr id="16" name="TextBox 15"/>
          <p:cNvSpPr txBox="1"/>
          <p:nvPr/>
        </p:nvSpPr>
        <p:spPr>
          <a:xfrm>
            <a:off x="1311653" y="1326840"/>
            <a:ext cx="8090449" cy="338554"/>
          </a:xfrm>
          <a:prstGeom prst="rect">
            <a:avLst/>
          </a:prstGeom>
          <a:noFill/>
        </p:spPr>
        <p:txBody>
          <a:bodyPr wrap="square" rtlCol="0">
            <a:spAutoFit/>
          </a:bodyPr>
          <a:lstStyle/>
          <a:p>
            <a:pPr marL="285750" indent="-285750">
              <a:defRPr/>
            </a:pPr>
            <a:r>
              <a:rPr lang="en-US" sz="1600" dirty="0">
                <a:solidFill>
                  <a:schemeClr val="bg1"/>
                </a:solidFill>
                <a:latin typeface="Sniglet" charset="0"/>
                <a:ea typeface="Sniglet" charset="0"/>
                <a:cs typeface="Sniglet" charset="0"/>
              </a:rPr>
              <a:t>https://</a:t>
            </a:r>
            <a:r>
              <a:rPr lang="en-US" sz="1600" dirty="0" err="1">
                <a:solidFill>
                  <a:schemeClr val="bg1"/>
                </a:solidFill>
                <a:latin typeface="Sniglet" charset="0"/>
                <a:ea typeface="Sniglet" charset="0"/>
                <a:cs typeface="Sniglet" charset="0"/>
              </a:rPr>
              <a:t>about.gitlab.com</a:t>
            </a:r>
            <a:r>
              <a:rPr lang="en-US" sz="1600" dirty="0">
                <a:solidFill>
                  <a:schemeClr val="bg1"/>
                </a:solidFill>
                <a:latin typeface="Sniglet" charset="0"/>
                <a:ea typeface="Sniglet" charset="0"/>
                <a:cs typeface="Sniglet" charset="0"/>
              </a:rPr>
              <a:t>/2016/10/20/why-we-chose-</a:t>
            </a:r>
            <a:r>
              <a:rPr lang="en-US" sz="1600" dirty="0" err="1">
                <a:solidFill>
                  <a:schemeClr val="bg1"/>
                </a:solidFill>
                <a:latin typeface="Sniglet" charset="0"/>
                <a:ea typeface="Sniglet" charset="0"/>
                <a:cs typeface="Sniglet" charset="0"/>
              </a:rPr>
              <a:t>vue</a:t>
            </a:r>
            <a:r>
              <a:rPr lang="en-US" sz="1600" dirty="0">
                <a:solidFill>
                  <a:schemeClr val="bg1"/>
                </a:solidFill>
                <a:latin typeface="Sniglet" charset="0"/>
                <a:ea typeface="Sniglet" charset="0"/>
                <a:cs typeface="Sniglet" charset="0"/>
              </a:rPr>
              <a:t>/ </a:t>
            </a:r>
            <a:endParaRPr lang="en-US" sz="1600" dirty="0">
              <a:solidFill>
                <a:schemeClr val="bg1"/>
              </a:solidFill>
              <a:latin typeface="Sniglet" charset="0"/>
              <a:ea typeface="Sniglet" charset="0"/>
              <a:cs typeface="Sniglet" charset="0"/>
            </a:endParaRPr>
          </a:p>
        </p:txBody>
      </p:sp>
      <p:sp>
        <p:nvSpPr>
          <p:cNvPr id="12" name="TextBox 11"/>
          <p:cNvSpPr txBox="1"/>
          <p:nvPr/>
        </p:nvSpPr>
        <p:spPr>
          <a:xfrm>
            <a:off x="0" y="4897279"/>
            <a:ext cx="9060240" cy="246221"/>
          </a:xfrm>
          <a:prstGeom prst="rect">
            <a:avLst/>
          </a:prstGeom>
          <a:noFill/>
        </p:spPr>
        <p:txBody>
          <a:bodyPr wrap="square" rtlCol="0">
            <a:spAutoFit/>
          </a:bodyPr>
          <a:lstStyle/>
          <a:p>
            <a:pPr marL="285750" lvl="0" indent="-285750" algn="r"/>
            <a:r>
              <a:rPr lang="en-US" sz="1000" dirty="0">
                <a:solidFill>
                  <a:schemeClr val="bg1"/>
                </a:solidFill>
                <a:latin typeface="Lato" charset="0"/>
                <a:ea typeface="Lato" charset="0"/>
                <a:cs typeface="Lato" charset="0"/>
              </a:rPr>
              <a:t>Source: </a:t>
            </a:r>
            <a:r>
              <a:rPr lang="en-US" sz="1000" dirty="0">
                <a:solidFill>
                  <a:schemeClr val="bg1"/>
                </a:solidFill>
                <a:latin typeface="Lato" charset="0"/>
                <a:ea typeface="Lato" charset="0"/>
                <a:cs typeface="Lato" charset="0"/>
              </a:rPr>
              <a:t>https://</a:t>
            </a:r>
            <a:r>
              <a:rPr lang="en-US" sz="1000" dirty="0" err="1">
                <a:solidFill>
                  <a:schemeClr val="bg1"/>
                </a:solidFill>
                <a:latin typeface="Lato" charset="0"/>
                <a:ea typeface="Lato" charset="0"/>
                <a:cs typeface="Lato" charset="0"/>
              </a:rPr>
              <a:t>www.wappalyzer.com</a:t>
            </a:r>
            <a:r>
              <a:rPr lang="en-US" sz="1000" dirty="0">
                <a:solidFill>
                  <a:schemeClr val="bg1"/>
                </a:solidFill>
                <a:latin typeface="Lato" charset="0"/>
                <a:ea typeface="Lato" charset="0"/>
                <a:cs typeface="Lato" charset="0"/>
              </a:rPr>
              <a:t>/applications/</a:t>
            </a:r>
            <a:r>
              <a:rPr lang="en-US" sz="1000" dirty="0" err="1">
                <a:solidFill>
                  <a:schemeClr val="bg1"/>
                </a:solidFill>
                <a:latin typeface="Lato" charset="0"/>
                <a:ea typeface="Lato" charset="0"/>
                <a:cs typeface="Lato" charset="0"/>
              </a:rPr>
              <a:t>vue-js</a:t>
            </a:r>
            <a:endParaRPr lang="en-US" sz="1000" dirty="0">
              <a:solidFill>
                <a:schemeClr val="bg1"/>
              </a:solidFill>
              <a:latin typeface="Lato" charset="0"/>
              <a:ea typeface="Lato" charset="0"/>
              <a:cs typeface="Lato" charset="0"/>
            </a:endParaRPr>
          </a:p>
        </p:txBody>
      </p:sp>
      <p:sp>
        <p:nvSpPr>
          <p:cNvPr id="7" name="TextBox 6"/>
          <p:cNvSpPr txBox="1"/>
          <p:nvPr/>
        </p:nvSpPr>
        <p:spPr>
          <a:xfrm>
            <a:off x="829071" y="1049841"/>
            <a:ext cx="8090449" cy="369332"/>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1800" dirty="0" err="1" smtClean="0">
                <a:solidFill>
                  <a:schemeClr val="bg1"/>
                </a:solidFill>
                <a:latin typeface="Sniglet" charset="0"/>
                <a:ea typeface="Sniglet" charset="0"/>
                <a:cs typeface="Sniglet" charset="0"/>
              </a:rPr>
              <a:t>Gitlab</a:t>
            </a:r>
            <a:endParaRPr lang="en-US" sz="1800" dirty="0">
              <a:solidFill>
                <a:schemeClr val="bg1"/>
              </a:solidFill>
              <a:latin typeface="Sniglet" charset="0"/>
              <a:ea typeface="Sniglet" charset="0"/>
              <a:cs typeface="Sniglet" charset="0"/>
            </a:endParaRPr>
          </a:p>
        </p:txBody>
      </p:sp>
      <p:sp>
        <p:nvSpPr>
          <p:cNvPr id="9" name="TextBox 8"/>
          <p:cNvSpPr txBox="1"/>
          <p:nvPr/>
        </p:nvSpPr>
        <p:spPr>
          <a:xfrm>
            <a:off x="1311653" y="1946458"/>
            <a:ext cx="8090449" cy="338554"/>
          </a:xfrm>
          <a:prstGeom prst="rect">
            <a:avLst/>
          </a:prstGeom>
          <a:noFill/>
        </p:spPr>
        <p:txBody>
          <a:bodyPr wrap="square" rtlCol="0">
            <a:spAutoFit/>
          </a:bodyPr>
          <a:lstStyle/>
          <a:p>
            <a:pPr marL="285750" indent="-285750">
              <a:defRPr/>
            </a:pPr>
            <a:r>
              <a:rPr lang="en-US" sz="1600" dirty="0">
                <a:solidFill>
                  <a:schemeClr val="bg1"/>
                </a:solidFill>
                <a:latin typeface="Sniglet" charset="0"/>
                <a:ea typeface="Sniglet" charset="0"/>
                <a:cs typeface="Sniglet" charset="0"/>
                <a:hlinkClick r:id="rId3"/>
              </a:rPr>
              <a:t>https</a:t>
            </a:r>
            <a:r>
              <a:rPr lang="en-US" sz="1600" dirty="0" smtClean="0">
                <a:solidFill>
                  <a:schemeClr val="bg1"/>
                </a:solidFill>
                <a:latin typeface="Sniglet" charset="0"/>
                <a:ea typeface="Sniglet" charset="0"/>
                <a:cs typeface="Sniglet" charset="0"/>
                <a:hlinkClick r:id="rId3"/>
              </a:rPr>
              <a:t>://weex.apache.org/</a:t>
            </a:r>
            <a:r>
              <a:rPr lang="en-US" sz="1600" dirty="0" smtClean="0">
                <a:solidFill>
                  <a:schemeClr val="bg1"/>
                </a:solidFill>
                <a:latin typeface="Sniglet" charset="0"/>
                <a:ea typeface="Sniglet" charset="0"/>
                <a:cs typeface="Sniglet" charset="0"/>
              </a:rPr>
              <a:t> 	Maintained by Alibaba Group.</a:t>
            </a:r>
            <a:endParaRPr lang="en-US" sz="1600" dirty="0">
              <a:solidFill>
                <a:schemeClr val="bg1"/>
              </a:solidFill>
              <a:latin typeface="Sniglet" charset="0"/>
              <a:ea typeface="Sniglet" charset="0"/>
              <a:cs typeface="Sniglet" charset="0"/>
            </a:endParaRPr>
          </a:p>
        </p:txBody>
      </p:sp>
      <p:sp>
        <p:nvSpPr>
          <p:cNvPr id="10" name="TextBox 9"/>
          <p:cNvSpPr txBox="1"/>
          <p:nvPr/>
        </p:nvSpPr>
        <p:spPr>
          <a:xfrm>
            <a:off x="829071" y="1669459"/>
            <a:ext cx="8090449" cy="369332"/>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1800" dirty="0" err="1" smtClean="0">
                <a:solidFill>
                  <a:schemeClr val="bg1"/>
                </a:solidFill>
                <a:latin typeface="Sniglet" charset="0"/>
                <a:ea typeface="Sniglet" charset="0"/>
                <a:cs typeface="Sniglet" charset="0"/>
              </a:rPr>
              <a:t>Weex</a:t>
            </a:r>
            <a:endParaRPr lang="en-US" sz="1800" dirty="0">
              <a:solidFill>
                <a:schemeClr val="bg1"/>
              </a:solidFill>
              <a:latin typeface="Sniglet" charset="0"/>
              <a:ea typeface="Sniglet" charset="0"/>
              <a:cs typeface="Sniglet" charset="0"/>
            </a:endParaRPr>
          </a:p>
        </p:txBody>
      </p:sp>
      <p:sp>
        <p:nvSpPr>
          <p:cNvPr id="13" name="TextBox 12"/>
          <p:cNvSpPr txBox="1"/>
          <p:nvPr/>
        </p:nvSpPr>
        <p:spPr>
          <a:xfrm>
            <a:off x="1311653" y="2592789"/>
            <a:ext cx="6460729" cy="338554"/>
          </a:xfrm>
          <a:prstGeom prst="rect">
            <a:avLst/>
          </a:prstGeom>
          <a:noFill/>
        </p:spPr>
        <p:txBody>
          <a:bodyPr wrap="square" rtlCol="0">
            <a:spAutoFit/>
          </a:bodyPr>
          <a:lstStyle/>
          <a:p>
            <a:pPr marL="285750" indent="-285750">
              <a:defRPr/>
            </a:pPr>
            <a:r>
              <a:rPr lang="en-US" sz="1600" dirty="0" smtClean="0">
                <a:solidFill>
                  <a:schemeClr val="bg1"/>
                </a:solidFill>
                <a:latin typeface="Sniglet" charset="0"/>
                <a:ea typeface="Sniglet" charset="0"/>
                <a:cs typeface="Sniglet" charset="0"/>
              </a:rPr>
              <a:t>Chinese search Engine</a:t>
            </a:r>
            <a:endParaRPr lang="en-US" sz="1600" dirty="0">
              <a:solidFill>
                <a:schemeClr val="bg1"/>
              </a:solidFill>
              <a:latin typeface="Sniglet" charset="0"/>
              <a:ea typeface="Sniglet" charset="0"/>
              <a:cs typeface="Sniglet" charset="0"/>
            </a:endParaRPr>
          </a:p>
        </p:txBody>
      </p:sp>
      <p:sp>
        <p:nvSpPr>
          <p:cNvPr id="14" name="TextBox 13"/>
          <p:cNvSpPr txBox="1"/>
          <p:nvPr/>
        </p:nvSpPr>
        <p:spPr>
          <a:xfrm>
            <a:off x="829071" y="2315790"/>
            <a:ext cx="8090449" cy="369332"/>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1800" dirty="0" smtClean="0">
                <a:solidFill>
                  <a:schemeClr val="bg1"/>
                </a:solidFill>
                <a:latin typeface="Sniglet" charset="0"/>
                <a:ea typeface="Sniglet" charset="0"/>
                <a:cs typeface="Sniglet" charset="0"/>
              </a:rPr>
              <a:t>Baidu</a:t>
            </a:r>
            <a:endParaRPr lang="en-US" sz="1800" dirty="0">
              <a:solidFill>
                <a:schemeClr val="bg1"/>
              </a:solidFill>
              <a:latin typeface="Sniglet" charset="0"/>
              <a:ea typeface="Sniglet" charset="0"/>
              <a:cs typeface="Sniglet" charset="0"/>
            </a:endParaRPr>
          </a:p>
        </p:txBody>
      </p:sp>
      <p:sp>
        <p:nvSpPr>
          <p:cNvPr id="15" name="TextBox 14"/>
          <p:cNvSpPr txBox="1"/>
          <p:nvPr/>
        </p:nvSpPr>
        <p:spPr>
          <a:xfrm>
            <a:off x="829071" y="3191036"/>
            <a:ext cx="8090449" cy="1200329"/>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1800" dirty="0" err="1" smtClean="0">
                <a:solidFill>
                  <a:schemeClr val="bg1"/>
                </a:solidFill>
                <a:latin typeface="Sniglet" charset="0"/>
                <a:ea typeface="Sniglet" charset="0"/>
                <a:cs typeface="Sniglet" charset="0"/>
              </a:rPr>
              <a:t>Laravel.com</a:t>
            </a:r>
            <a:endParaRPr lang="en-US" sz="1800" dirty="0" smtClean="0">
              <a:solidFill>
                <a:schemeClr val="bg1"/>
              </a:solidFill>
              <a:latin typeface="Sniglet" charset="0"/>
              <a:ea typeface="Sniglet" charset="0"/>
              <a:cs typeface="Sniglet" charset="0"/>
            </a:endParaRP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1800" dirty="0" err="1" smtClean="0">
                <a:solidFill>
                  <a:schemeClr val="bg1"/>
                </a:solidFill>
                <a:latin typeface="Sniglet" charset="0"/>
                <a:ea typeface="Sniglet" charset="0"/>
                <a:cs typeface="Sniglet" charset="0"/>
              </a:rPr>
              <a:t>Laracast.com</a:t>
            </a:r>
            <a:endParaRPr lang="en-US" sz="1800" dirty="0" smtClean="0">
              <a:solidFill>
                <a:schemeClr val="bg1"/>
              </a:solidFill>
              <a:latin typeface="Sniglet" charset="0"/>
              <a:ea typeface="Sniglet" charset="0"/>
              <a:cs typeface="Sniglet" charset="0"/>
            </a:endParaRP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1800" dirty="0" err="1" smtClean="0">
                <a:solidFill>
                  <a:schemeClr val="bg1"/>
                </a:solidFill>
                <a:latin typeface="Sniglet" charset="0"/>
                <a:ea typeface="Sniglet" charset="0"/>
                <a:cs typeface="Sniglet" charset="0"/>
              </a:rPr>
              <a:t>Bukalapak.com</a:t>
            </a:r>
            <a:endParaRPr lang="en-US" sz="1800" dirty="0" smtClean="0">
              <a:solidFill>
                <a:schemeClr val="bg1"/>
              </a:solidFill>
              <a:latin typeface="Sniglet" charset="0"/>
              <a:ea typeface="Sniglet" charset="0"/>
              <a:cs typeface="Sniglet" charset="0"/>
            </a:endParaRP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1800" dirty="0" err="1" smtClean="0">
                <a:solidFill>
                  <a:schemeClr val="bg1"/>
                </a:solidFill>
                <a:latin typeface="Sniglet" charset="0"/>
                <a:ea typeface="Sniglet" charset="0"/>
                <a:cs typeface="Sniglet" charset="0"/>
              </a:rPr>
              <a:t>Etc</a:t>
            </a:r>
            <a:endParaRPr lang="en-US" sz="1800" dirty="0">
              <a:solidFill>
                <a:schemeClr val="bg1"/>
              </a:solidFill>
              <a:latin typeface="Sniglet" charset="0"/>
              <a:ea typeface="Sniglet" charset="0"/>
              <a:cs typeface="Sniglet" charset="0"/>
            </a:endParaRPr>
          </a:p>
        </p:txBody>
      </p:sp>
    </p:spTree>
    <p:extLst>
      <p:ext uri="{BB962C8B-B14F-4D97-AF65-F5344CB8AC3E}">
        <p14:creationId xmlns:p14="http://schemas.microsoft.com/office/powerpoint/2010/main" val="19112702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379348" y="49243"/>
            <a:ext cx="3095103" cy="584775"/>
          </a:xfrm>
          <a:prstGeom prst="rect">
            <a:avLst/>
          </a:prstGeom>
          <a:noFill/>
        </p:spPr>
        <p:txBody>
          <a:bodyPr wrap="square" rtlCol="0">
            <a:spAutoFit/>
          </a:bodyPr>
          <a:lstStyle/>
          <a:p>
            <a:r>
              <a:rPr lang="en-US" sz="3200" dirty="0" smtClean="0">
                <a:solidFill>
                  <a:schemeClr val="bg1"/>
                </a:solidFill>
                <a:latin typeface="Walter Turncoat" charset="0"/>
                <a:ea typeface="Walter Turncoat" charset="0"/>
                <a:cs typeface="Walter Turncoat" charset="0"/>
              </a:rPr>
              <a:t>Today (12.12.17)</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332" t="-1" r="1204" b="16010"/>
          <a:stretch/>
        </p:blipFill>
        <p:spPr>
          <a:xfrm>
            <a:off x="2124000" y="1414226"/>
            <a:ext cx="5508000" cy="576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5600" y="2738211"/>
            <a:ext cx="5486400" cy="5842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1800" y="3971893"/>
            <a:ext cx="5410200" cy="609600"/>
          </a:xfrm>
          <a:prstGeom prst="rect">
            <a:avLst/>
          </a:prstGeom>
        </p:spPr>
      </p:pic>
      <p:sp>
        <p:nvSpPr>
          <p:cNvPr id="13" name="TextBox 12"/>
          <p:cNvSpPr txBox="1"/>
          <p:nvPr/>
        </p:nvSpPr>
        <p:spPr>
          <a:xfrm>
            <a:off x="4339395" y="2179552"/>
            <a:ext cx="1175005" cy="369332"/>
          </a:xfrm>
          <a:prstGeom prst="rect">
            <a:avLst/>
          </a:prstGeom>
          <a:noFill/>
        </p:spPr>
        <p:txBody>
          <a:bodyPr wrap="square" rtlCol="0">
            <a:spAutoFit/>
          </a:bodyPr>
          <a:lstStyle/>
          <a:p>
            <a:r>
              <a:rPr lang="en-US" sz="1800" smtClean="0">
                <a:solidFill>
                  <a:schemeClr val="bg1"/>
                </a:solidFill>
                <a:latin typeface="Sniglet" charset="0"/>
                <a:ea typeface="Sniglet" charset="0"/>
                <a:cs typeface="Sniglet" charset="0"/>
              </a:rPr>
              <a:t>VS REACT</a:t>
            </a:r>
            <a:endParaRPr lang="en-US" sz="1800" dirty="0" smtClean="0">
              <a:solidFill>
                <a:schemeClr val="bg1"/>
              </a:solidFill>
              <a:latin typeface="Sniglet" charset="0"/>
              <a:ea typeface="Sniglet" charset="0"/>
              <a:cs typeface="Sniglet" charset="0"/>
            </a:endParaRPr>
          </a:p>
        </p:txBody>
      </p:sp>
      <p:sp>
        <p:nvSpPr>
          <p:cNvPr id="14" name="TextBox 13"/>
          <p:cNvSpPr txBox="1"/>
          <p:nvPr/>
        </p:nvSpPr>
        <p:spPr>
          <a:xfrm>
            <a:off x="4278975" y="3462486"/>
            <a:ext cx="1295844" cy="369332"/>
          </a:xfrm>
          <a:prstGeom prst="rect">
            <a:avLst/>
          </a:prstGeom>
          <a:noFill/>
        </p:spPr>
        <p:txBody>
          <a:bodyPr wrap="square" rtlCol="0">
            <a:spAutoFit/>
          </a:bodyPr>
          <a:lstStyle/>
          <a:p>
            <a:r>
              <a:rPr lang="en-US" sz="1800" smtClean="0">
                <a:solidFill>
                  <a:schemeClr val="bg1"/>
                </a:solidFill>
                <a:latin typeface="Sniglet" charset="0"/>
                <a:ea typeface="Sniglet" charset="0"/>
                <a:cs typeface="Sniglet" charset="0"/>
              </a:rPr>
              <a:t>VS Angular</a:t>
            </a:r>
            <a:endParaRPr lang="en-US" sz="1800" dirty="0" smtClean="0">
              <a:solidFill>
                <a:schemeClr val="bg1"/>
              </a:solidFill>
              <a:latin typeface="Sniglet" charset="0"/>
              <a:ea typeface="Sniglet" charset="0"/>
              <a:cs typeface="Sniglet" charset="0"/>
            </a:endParaRPr>
          </a:p>
        </p:txBody>
      </p:sp>
      <p:sp>
        <p:nvSpPr>
          <p:cNvPr id="15" name="TextBox 14"/>
          <p:cNvSpPr txBox="1"/>
          <p:nvPr/>
        </p:nvSpPr>
        <p:spPr>
          <a:xfrm>
            <a:off x="4489163" y="1012671"/>
            <a:ext cx="875471" cy="369332"/>
          </a:xfrm>
          <a:prstGeom prst="rect">
            <a:avLst/>
          </a:prstGeom>
          <a:noFill/>
        </p:spPr>
        <p:txBody>
          <a:bodyPr wrap="square" rtlCol="0">
            <a:spAutoFit/>
          </a:bodyPr>
          <a:lstStyle/>
          <a:p>
            <a:r>
              <a:rPr lang="en-US" sz="1800" smtClean="0">
                <a:solidFill>
                  <a:srgbClr val="52D899"/>
                </a:solidFill>
                <a:latin typeface="Sniglet" charset="0"/>
                <a:ea typeface="Sniglet" charset="0"/>
                <a:cs typeface="Sniglet" charset="0"/>
              </a:rPr>
              <a:t>VUE JS</a:t>
            </a:r>
            <a:endParaRPr lang="en-US" sz="1800" dirty="0" smtClean="0">
              <a:solidFill>
                <a:srgbClr val="52D899"/>
              </a:solidFill>
              <a:latin typeface="Sniglet" charset="0"/>
              <a:ea typeface="Sniglet" charset="0"/>
              <a:cs typeface="Sniglet" charset="0"/>
            </a:endParaRPr>
          </a:p>
        </p:txBody>
      </p:sp>
    </p:spTree>
    <p:extLst>
      <p:ext uri="{BB962C8B-B14F-4D97-AF65-F5344CB8AC3E}">
        <p14:creationId xmlns:p14="http://schemas.microsoft.com/office/powerpoint/2010/main" val="168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643221" y="2076024"/>
            <a:ext cx="7772400" cy="1159800"/>
          </a:xfrm>
          <a:prstGeom prst="rect">
            <a:avLst/>
          </a:prstGeom>
        </p:spPr>
        <p:txBody>
          <a:bodyPr wrap="square" lIns="91425" tIns="91425" rIns="91425" bIns="91425" anchor="b" anchorCtr="0">
            <a:noAutofit/>
          </a:bodyPr>
          <a:lstStyle/>
          <a:p>
            <a:pPr marL="0" lvl="0" indent="0" rtl="0">
              <a:spcBef>
                <a:spcPts val="0"/>
              </a:spcBef>
              <a:buNone/>
            </a:pPr>
            <a:r>
              <a:rPr lang="en-US" sz="8800" dirty="0" smtClean="0"/>
              <a:t>?</a:t>
            </a:r>
            <a:endParaRPr lang="en" sz="8800" dirty="0" smtClean="0"/>
          </a:p>
          <a:p>
            <a:pPr marL="0" lvl="0" indent="0" rtl="0">
              <a:spcBef>
                <a:spcPts val="0"/>
              </a:spcBef>
              <a:buNone/>
            </a:pPr>
            <a:endParaRPr dirty="0" smtClean="0"/>
          </a:p>
          <a:p>
            <a:pPr marL="0" lvl="0" indent="0" rtl="0">
              <a:spcBef>
                <a:spcPts val="0"/>
              </a:spcBef>
              <a:buNone/>
            </a:pPr>
            <a:r>
              <a:rPr lang="en-US" dirty="0" smtClean="0">
                <a:solidFill>
                  <a:schemeClr val="bg1"/>
                </a:solidFill>
              </a:rPr>
              <a:t>What’s inside </a:t>
            </a:r>
            <a:r>
              <a:rPr lang="en-US" dirty="0" err="1" smtClean="0">
                <a:solidFill>
                  <a:srgbClr val="52D899"/>
                </a:solidFill>
              </a:rPr>
              <a:t>vue</a:t>
            </a:r>
            <a:r>
              <a:rPr lang="en-US" dirty="0" smtClean="0">
                <a:solidFill>
                  <a:srgbClr val="52D899"/>
                </a:solidFill>
              </a:rPr>
              <a:t>?</a:t>
            </a:r>
            <a:endParaRPr lang="en" dirty="0">
              <a:solidFill>
                <a:srgbClr val="52D899"/>
              </a:solidFill>
            </a:endParaRPr>
          </a:p>
        </p:txBody>
      </p:sp>
      <p:sp>
        <p:nvSpPr>
          <p:cNvPr id="72" name="Shape 72"/>
          <p:cNvSpPr/>
          <p:nvPr/>
        </p:nvSpPr>
        <p:spPr>
          <a:xfrm>
            <a:off x="3617075" y="256025"/>
            <a:ext cx="1824693" cy="1702276"/>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Tree>
    <p:extLst>
      <p:ext uri="{BB962C8B-B14F-4D97-AF65-F5344CB8AC3E}">
        <p14:creationId xmlns:p14="http://schemas.microsoft.com/office/powerpoint/2010/main" val="964198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457200" y="2169650"/>
            <a:ext cx="3994500" cy="2756100"/>
          </a:xfrm>
          <a:prstGeom prst="rect">
            <a:avLst/>
          </a:prstGeom>
        </p:spPr>
        <p:txBody>
          <a:bodyPr wrap="square" lIns="91425" tIns="91425" rIns="91425" bIns="91425" anchor="t" anchorCtr="0">
            <a:noAutofit/>
          </a:bodyPr>
          <a:lstStyle/>
          <a:p>
            <a:pPr lvl="0" algn="ctr">
              <a:buNone/>
            </a:pPr>
            <a:r>
              <a:rPr lang="en-US" dirty="0" smtClean="0"/>
              <a:t>Using </a:t>
            </a:r>
            <a:r>
              <a:rPr lang="en-US" dirty="0"/>
              <a:t>Content delivery </a:t>
            </a:r>
            <a:r>
              <a:rPr lang="en-US" dirty="0" smtClean="0"/>
              <a:t>network (</a:t>
            </a:r>
            <a:r>
              <a:rPr lang="en-US" dirty="0" err="1" smtClean="0"/>
              <a:t>cdn</a:t>
            </a:r>
            <a:r>
              <a:rPr lang="en-US" dirty="0" smtClean="0"/>
              <a:t>)</a:t>
            </a:r>
          </a:p>
          <a:p>
            <a:pPr lvl="0" algn="ctr">
              <a:buNone/>
            </a:pPr>
            <a:endParaRPr lang="en" dirty="0"/>
          </a:p>
        </p:txBody>
      </p:sp>
      <p:sp>
        <p:nvSpPr>
          <p:cNvPr id="107" name="Shape 107"/>
          <p:cNvSpPr txBox="1">
            <a:spLocks noGrp="1"/>
          </p:cNvSpPr>
          <p:nvPr>
            <p:ph type="title"/>
          </p:nvPr>
        </p:nvSpPr>
        <p:spPr>
          <a:xfrm>
            <a:off x="-6025" y="967975"/>
            <a:ext cx="9156000" cy="857400"/>
          </a:xfrm>
          <a:prstGeom prst="rect">
            <a:avLst/>
          </a:prstGeom>
        </p:spPr>
        <p:txBody>
          <a:bodyPr wrap="square" lIns="91425" tIns="91425" rIns="91425" bIns="91425" anchor="t" anchorCtr="0">
            <a:noAutofit/>
          </a:bodyPr>
          <a:lstStyle/>
          <a:p>
            <a:pPr marL="0" lvl="0" indent="0">
              <a:spcBef>
                <a:spcPts val="0"/>
              </a:spcBef>
              <a:buNone/>
            </a:pPr>
            <a:r>
              <a:rPr lang="en-US" dirty="0" smtClean="0"/>
              <a:t>Getting Started</a:t>
            </a:r>
            <a:endParaRPr lang="en" dirty="0"/>
          </a:p>
        </p:txBody>
      </p:sp>
      <p:sp>
        <p:nvSpPr>
          <p:cNvPr id="108" name="Shape 108"/>
          <p:cNvSpPr txBox="1">
            <a:spLocks noGrp="1"/>
          </p:cNvSpPr>
          <p:nvPr>
            <p:ph type="body" idx="2"/>
          </p:nvPr>
        </p:nvSpPr>
        <p:spPr>
          <a:xfrm>
            <a:off x="4692275" y="2169650"/>
            <a:ext cx="3994500" cy="2756100"/>
          </a:xfrm>
          <a:prstGeom prst="rect">
            <a:avLst/>
          </a:prstGeom>
        </p:spPr>
        <p:txBody>
          <a:bodyPr wrap="square" lIns="91425" tIns="91425" rIns="91425" bIns="91425" anchor="t" anchorCtr="0">
            <a:noAutofit/>
          </a:bodyPr>
          <a:lstStyle/>
          <a:p>
            <a:pPr marL="0" lvl="0" indent="0" algn="ctr" rtl="0">
              <a:spcBef>
                <a:spcPts val="0"/>
              </a:spcBef>
              <a:buNone/>
            </a:pPr>
            <a:r>
              <a:rPr lang="en-US" dirty="0" smtClean="0"/>
              <a:t>Using </a:t>
            </a:r>
            <a:r>
              <a:rPr lang="en-US" dirty="0" err="1" smtClean="0"/>
              <a:t>vue</a:t>
            </a:r>
            <a:r>
              <a:rPr lang="en-US" dirty="0" smtClean="0"/>
              <a:t>-cli</a:t>
            </a:r>
          </a:p>
        </p:txBody>
      </p:sp>
      <p:sp>
        <p:nvSpPr>
          <p:cNvPr id="109" name="Shape 109"/>
          <p:cNvSpPr/>
          <p:nvPr/>
        </p:nvSpPr>
        <p:spPr>
          <a:xfrm>
            <a:off x="4141750" y="281249"/>
            <a:ext cx="788694" cy="805193"/>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7" name="Shape 120"/>
          <p:cNvSpPr/>
          <p:nvPr/>
        </p:nvSpPr>
        <p:spPr>
          <a:xfrm>
            <a:off x="4344921" y="482552"/>
            <a:ext cx="382375" cy="402591"/>
          </a:xfrm>
          <a:custGeom>
            <a:avLst/>
            <a:gdLst/>
            <a:ahLst/>
            <a:cxnLst/>
            <a:rect l="0" t="0" r="0" b="0"/>
            <a:pathLst>
              <a:path w="17496" h="18421" extrusionOk="0">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7" t="8449" r="1164" b="18660"/>
          <a:stretch/>
        </p:blipFill>
        <p:spPr>
          <a:xfrm>
            <a:off x="457200" y="2779623"/>
            <a:ext cx="4176159" cy="356260"/>
          </a:xfrm>
          <a:prstGeom prst="rect">
            <a:avLst/>
          </a:prstGeom>
          <a:effectLst>
            <a:outerShdw blurRad="381000" dist="50800" dir="5400000" algn="ctr" rotWithShape="0">
              <a:schemeClr val="bg1">
                <a:alpha val="32000"/>
              </a:schemeClr>
            </a:outerShdw>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6010" y="2639264"/>
            <a:ext cx="2227030" cy="280718"/>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6011" y="2960969"/>
            <a:ext cx="2227030" cy="29584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82"/>
          <p:cNvSpPr txBox="1">
            <a:spLocks/>
          </p:cNvSpPr>
          <p:nvPr/>
        </p:nvSpPr>
        <p:spPr>
          <a:xfrm>
            <a:off x="0" y="208252"/>
            <a:ext cx="9143999" cy="496598"/>
          </a:xfrm>
          <a:prstGeom prst="rect">
            <a:avLst/>
          </a:prstGeom>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r>
              <a:rPr lang="en-US" sz="3200" dirty="0" smtClean="0">
                <a:solidFill>
                  <a:schemeClr val="bg1"/>
                </a:solidFill>
                <a:latin typeface="Walter Turncoat" charset="0"/>
                <a:ea typeface="Walter Turncoat" charset="0"/>
                <a:cs typeface="Walter Turncoat" charset="0"/>
              </a:rPr>
              <a:t>Creating </a:t>
            </a:r>
            <a:r>
              <a:rPr lang="en-US" sz="3200" dirty="0" err="1" smtClean="0">
                <a:solidFill>
                  <a:srgbClr val="52D899"/>
                </a:solidFill>
                <a:latin typeface="Walter Turncoat" charset="0"/>
                <a:ea typeface="Walter Turncoat" charset="0"/>
                <a:cs typeface="Walter Turncoat" charset="0"/>
              </a:rPr>
              <a:t>vue</a:t>
            </a:r>
            <a:r>
              <a:rPr lang="en-US" sz="3200" dirty="0" smtClean="0">
                <a:solidFill>
                  <a:srgbClr val="52D899"/>
                </a:solidFill>
                <a:latin typeface="Walter Turncoat" charset="0"/>
                <a:ea typeface="Walter Turncoat" charset="0"/>
                <a:cs typeface="Walter Turncoat" charset="0"/>
              </a:rPr>
              <a:t> </a:t>
            </a:r>
            <a:r>
              <a:rPr lang="en-US" sz="3200" dirty="0" smtClean="0">
                <a:solidFill>
                  <a:schemeClr val="bg1"/>
                </a:solidFill>
                <a:latin typeface="Walter Turncoat" charset="0"/>
                <a:ea typeface="Walter Turncoat" charset="0"/>
                <a:cs typeface="Walter Turncoat" charset="0"/>
              </a:rPr>
              <a:t>instance</a:t>
            </a:r>
            <a:endParaRPr lang="en" sz="3200" dirty="0">
              <a:solidFill>
                <a:srgbClr val="52D899"/>
              </a:solidFill>
              <a:latin typeface="Walter Turncoat" charset="0"/>
              <a:ea typeface="Walter Turncoat" charset="0"/>
              <a:cs typeface="Walter Turncoat"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255" y="2557318"/>
            <a:ext cx="7518400" cy="1054100"/>
          </a:xfrm>
          <a:prstGeom prst="rect">
            <a:avLst/>
          </a:prstGeom>
        </p:spPr>
      </p:pic>
      <p:sp>
        <p:nvSpPr>
          <p:cNvPr id="5" name="Shape 82"/>
          <p:cNvSpPr txBox="1">
            <a:spLocks/>
          </p:cNvSpPr>
          <p:nvPr/>
        </p:nvSpPr>
        <p:spPr>
          <a:xfrm>
            <a:off x="0" y="1525660"/>
            <a:ext cx="9144000" cy="975085"/>
          </a:xfrm>
          <a:prstGeom prst="rect">
            <a:avLst/>
          </a:prstGeom>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just"/>
            <a:r>
              <a:rPr lang="en-US" sz="2400" dirty="0">
                <a:solidFill>
                  <a:schemeClr val="bg1"/>
                </a:solidFill>
                <a:latin typeface="Sniglet" charset="0"/>
                <a:ea typeface="Sniglet" charset="0"/>
                <a:cs typeface="Sniglet" charset="0"/>
              </a:rPr>
              <a:t>Every </a:t>
            </a:r>
            <a:r>
              <a:rPr lang="en-US" sz="2400" dirty="0" err="1">
                <a:solidFill>
                  <a:srgbClr val="52D899"/>
                </a:solidFill>
                <a:latin typeface="Sniglet" charset="0"/>
                <a:ea typeface="Sniglet" charset="0"/>
                <a:cs typeface="Sniglet" charset="0"/>
              </a:rPr>
              <a:t>Vue</a:t>
            </a:r>
            <a:r>
              <a:rPr lang="en-US" sz="2400" dirty="0">
                <a:solidFill>
                  <a:srgbClr val="52D899"/>
                </a:solidFill>
                <a:latin typeface="Sniglet" charset="0"/>
                <a:ea typeface="Sniglet" charset="0"/>
                <a:cs typeface="Sniglet" charset="0"/>
              </a:rPr>
              <a:t> </a:t>
            </a:r>
            <a:r>
              <a:rPr lang="en-US" sz="2400" dirty="0">
                <a:solidFill>
                  <a:schemeClr val="bg1"/>
                </a:solidFill>
                <a:latin typeface="Sniglet" charset="0"/>
                <a:ea typeface="Sniglet" charset="0"/>
                <a:cs typeface="Sniglet" charset="0"/>
              </a:rPr>
              <a:t>application starts by creating a new </a:t>
            </a:r>
            <a:r>
              <a:rPr lang="en-US" sz="2400" dirty="0" err="1">
                <a:solidFill>
                  <a:srgbClr val="52D899"/>
                </a:solidFill>
                <a:latin typeface="Sniglet" charset="0"/>
                <a:ea typeface="Sniglet" charset="0"/>
                <a:cs typeface="Sniglet" charset="0"/>
              </a:rPr>
              <a:t>Vue</a:t>
            </a:r>
            <a:r>
              <a:rPr lang="en-US" sz="2400" dirty="0">
                <a:solidFill>
                  <a:srgbClr val="52D899"/>
                </a:solidFill>
                <a:latin typeface="Sniglet" charset="0"/>
                <a:ea typeface="Sniglet" charset="0"/>
                <a:cs typeface="Sniglet" charset="0"/>
              </a:rPr>
              <a:t> </a:t>
            </a:r>
            <a:r>
              <a:rPr lang="en-US" sz="2400" dirty="0">
                <a:solidFill>
                  <a:schemeClr val="bg1"/>
                </a:solidFill>
                <a:latin typeface="Sniglet" charset="0"/>
                <a:ea typeface="Sniglet" charset="0"/>
                <a:cs typeface="Sniglet" charset="0"/>
              </a:rPr>
              <a:t>instance with the </a:t>
            </a:r>
            <a:r>
              <a:rPr lang="en-US" sz="2400" dirty="0" err="1">
                <a:solidFill>
                  <a:srgbClr val="52D899"/>
                </a:solidFill>
                <a:latin typeface="Sniglet" charset="0"/>
                <a:ea typeface="Sniglet" charset="0"/>
                <a:cs typeface="Sniglet" charset="0"/>
              </a:rPr>
              <a:t>Vue</a:t>
            </a:r>
            <a:r>
              <a:rPr lang="en-US" sz="2400" dirty="0">
                <a:solidFill>
                  <a:schemeClr val="bg1"/>
                </a:solidFill>
                <a:latin typeface="Sniglet" charset="0"/>
                <a:ea typeface="Sniglet" charset="0"/>
                <a:cs typeface="Sniglet" charset="0"/>
              </a:rPr>
              <a:t> function:</a:t>
            </a:r>
            <a:endParaRPr lang="en" sz="2400" dirty="0">
              <a:solidFill>
                <a:schemeClr val="bg1"/>
              </a:solidFill>
              <a:latin typeface="Sniglet" charset="0"/>
              <a:ea typeface="Sniglet" charset="0"/>
              <a:cs typeface="Sniglet" charset="0"/>
            </a:endParaRPr>
          </a:p>
        </p:txBody>
      </p:sp>
    </p:spTree>
    <p:extLst>
      <p:ext uri="{BB962C8B-B14F-4D97-AF65-F5344CB8AC3E}">
        <p14:creationId xmlns:p14="http://schemas.microsoft.com/office/powerpoint/2010/main" val="1262316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83"/>
          <p:cNvSpPr txBox="1">
            <a:spLocks/>
          </p:cNvSpPr>
          <p:nvPr/>
        </p:nvSpPr>
        <p:spPr>
          <a:xfrm>
            <a:off x="214745" y="1002291"/>
            <a:ext cx="8229600" cy="2503200"/>
          </a:xfrm>
          <a:prstGeom prst="rect">
            <a:avLst/>
          </a:prstGeom>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457200" indent="-355600">
              <a:buSzPts val="2000"/>
              <a:buFontTx/>
              <a:buChar char="✘"/>
            </a:pPr>
            <a:r>
              <a:rPr lang="en-US" sz="2000" dirty="0" smtClean="0">
                <a:solidFill>
                  <a:schemeClr val="bg1"/>
                </a:solidFill>
                <a:latin typeface="Sniglet" charset="0"/>
                <a:ea typeface="Sniglet" charset="0"/>
                <a:cs typeface="Sniglet" charset="0"/>
              </a:rPr>
              <a:t>Declarative rendering : {{ something }}</a:t>
            </a:r>
          </a:p>
          <a:p>
            <a:pPr marL="457200" indent="-355600">
              <a:buSzPts val="2000"/>
              <a:buFontTx/>
              <a:buChar char="✘"/>
            </a:pPr>
            <a:r>
              <a:rPr lang="en-US" sz="2000" dirty="0" smtClean="0">
                <a:solidFill>
                  <a:schemeClr val="bg1"/>
                </a:solidFill>
                <a:latin typeface="Sniglet" charset="0"/>
                <a:ea typeface="Sniglet" charset="0"/>
                <a:cs typeface="Sniglet" charset="0"/>
              </a:rPr>
              <a:t>Two way Data Bindings : v-model </a:t>
            </a:r>
          </a:p>
          <a:p>
            <a:pPr marL="457200" indent="-355600">
              <a:buSzPts val="2000"/>
              <a:buFontTx/>
              <a:buChar char="✘"/>
            </a:pPr>
            <a:r>
              <a:rPr lang="en-US" sz="2000" dirty="0" smtClean="0">
                <a:solidFill>
                  <a:schemeClr val="bg1"/>
                </a:solidFill>
                <a:latin typeface="Sniglet" charset="0"/>
                <a:ea typeface="Sniglet" charset="0"/>
                <a:cs typeface="Sniglet" charset="0"/>
              </a:rPr>
              <a:t>Conditionals and Loops : v-if, v-show, v-for</a:t>
            </a:r>
          </a:p>
          <a:p>
            <a:pPr marL="457200" indent="-355600">
              <a:buSzPts val="2000"/>
              <a:buFontTx/>
              <a:buChar char="✘"/>
            </a:pPr>
            <a:r>
              <a:rPr lang="en-US" sz="2000" dirty="0" smtClean="0">
                <a:solidFill>
                  <a:schemeClr val="bg1"/>
                </a:solidFill>
                <a:latin typeface="Sniglet" charset="0"/>
                <a:ea typeface="Sniglet" charset="0"/>
                <a:cs typeface="Sniglet" charset="0"/>
              </a:rPr>
              <a:t>Handling user Input: methods</a:t>
            </a:r>
          </a:p>
          <a:p>
            <a:pPr marL="457200" indent="-355600">
              <a:buSzPts val="2000"/>
              <a:buFontTx/>
              <a:buChar char="✘"/>
            </a:pPr>
            <a:r>
              <a:rPr lang="en-US" sz="2000" dirty="0" smtClean="0">
                <a:solidFill>
                  <a:schemeClr val="bg1"/>
                </a:solidFill>
                <a:latin typeface="Sniglet" charset="0"/>
                <a:ea typeface="Sniglet" charset="0"/>
                <a:cs typeface="Sniglet" charset="0"/>
              </a:rPr>
              <a:t>Style Binding: transition, </a:t>
            </a:r>
            <a:r>
              <a:rPr lang="en-US" sz="2000" dirty="0" err="1" smtClean="0">
                <a:solidFill>
                  <a:schemeClr val="bg1"/>
                </a:solidFill>
                <a:latin typeface="Sniglet" charset="0"/>
                <a:ea typeface="Sniglet" charset="0"/>
                <a:cs typeface="Sniglet" charset="0"/>
              </a:rPr>
              <a:t>v-bind:style</a:t>
            </a:r>
            <a:endParaRPr lang="en-US" sz="2000" dirty="0" smtClean="0">
              <a:solidFill>
                <a:schemeClr val="bg1"/>
              </a:solidFill>
              <a:latin typeface="Sniglet" charset="0"/>
              <a:ea typeface="Sniglet" charset="0"/>
              <a:cs typeface="Sniglet" charset="0"/>
            </a:endParaRPr>
          </a:p>
          <a:p>
            <a:pPr marL="457200" indent="-355600">
              <a:buSzPts val="2000"/>
              <a:buFontTx/>
              <a:buChar char="✘"/>
            </a:pPr>
            <a:r>
              <a:rPr lang="en-US" sz="2000" dirty="0" smtClean="0">
                <a:solidFill>
                  <a:schemeClr val="bg1"/>
                </a:solidFill>
                <a:latin typeface="Sniglet" charset="0"/>
                <a:ea typeface="Sniglet" charset="0"/>
                <a:cs typeface="Sniglet" charset="0"/>
              </a:rPr>
              <a:t>Components: using template on single file, or </a:t>
            </a:r>
            <a:r>
              <a:rPr lang="en-US" sz="2000" dirty="0" err="1" smtClean="0">
                <a:solidFill>
                  <a:schemeClr val="bg1"/>
                </a:solidFill>
                <a:latin typeface="Sniglet" charset="0"/>
                <a:ea typeface="Sniglet" charset="0"/>
                <a:cs typeface="Sniglet" charset="0"/>
              </a:rPr>
              <a:t>webpacks</a:t>
            </a:r>
            <a:endParaRPr lang="en-US" sz="2000" dirty="0" smtClean="0">
              <a:solidFill>
                <a:schemeClr val="bg1"/>
              </a:solidFill>
              <a:latin typeface="Sniglet" charset="0"/>
              <a:ea typeface="Sniglet" charset="0"/>
              <a:cs typeface="Sniglet" charset="0"/>
            </a:endParaRPr>
          </a:p>
        </p:txBody>
      </p:sp>
      <p:sp>
        <p:nvSpPr>
          <p:cNvPr id="10" name="Shape 82"/>
          <p:cNvSpPr txBox="1">
            <a:spLocks/>
          </p:cNvSpPr>
          <p:nvPr/>
        </p:nvSpPr>
        <p:spPr>
          <a:xfrm>
            <a:off x="0" y="195224"/>
            <a:ext cx="9144000" cy="543830"/>
          </a:xfrm>
          <a:prstGeom prst="rect">
            <a:avLst/>
          </a:prstGeom>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r>
              <a:rPr lang="en-US" sz="3200" dirty="0" smtClean="0">
                <a:solidFill>
                  <a:schemeClr val="bg1"/>
                </a:solidFill>
                <a:latin typeface="Walter Turncoat" charset="0"/>
                <a:ea typeface="Walter Turncoat" charset="0"/>
                <a:cs typeface="Walter Turncoat" charset="0"/>
              </a:rPr>
              <a:t>The power of </a:t>
            </a:r>
            <a:r>
              <a:rPr lang="en-US" sz="3200" dirty="0" err="1" smtClean="0">
                <a:solidFill>
                  <a:srgbClr val="52D899"/>
                </a:solidFill>
                <a:latin typeface="Walter Turncoat" charset="0"/>
                <a:ea typeface="Walter Turncoat" charset="0"/>
                <a:cs typeface="Walter Turncoat" charset="0"/>
              </a:rPr>
              <a:t>vueJS</a:t>
            </a:r>
            <a:endParaRPr lang="en" sz="3200" dirty="0">
              <a:solidFill>
                <a:srgbClr val="52D899"/>
              </a:solidFill>
              <a:latin typeface="Walter Turncoat" charset="0"/>
              <a:ea typeface="Walter Turncoat" charset="0"/>
              <a:cs typeface="Walter Turncoat" charset="0"/>
            </a:endParaRPr>
          </a:p>
        </p:txBody>
      </p:sp>
    </p:spTree>
    <p:extLst>
      <p:ext uri="{BB962C8B-B14F-4D97-AF65-F5344CB8AC3E}">
        <p14:creationId xmlns:p14="http://schemas.microsoft.com/office/powerpoint/2010/main" val="1431496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ctrTitle" idx="4294967295"/>
          </p:nvPr>
        </p:nvSpPr>
        <p:spPr>
          <a:xfrm>
            <a:off x="1822500" y="1202350"/>
            <a:ext cx="5457000" cy="1159800"/>
          </a:xfrm>
          <a:prstGeom prst="rect">
            <a:avLst/>
          </a:prstGeom>
        </p:spPr>
        <p:txBody>
          <a:bodyPr wrap="square" lIns="91425" tIns="91425" rIns="91425" bIns="91425" anchor="t" anchorCtr="0">
            <a:noAutofit/>
          </a:bodyPr>
          <a:lstStyle/>
          <a:p>
            <a:pPr marL="0" lvl="0" indent="0" rtl="0">
              <a:spcBef>
                <a:spcPts val="0"/>
              </a:spcBef>
              <a:buNone/>
            </a:pPr>
            <a:r>
              <a:rPr lang="en" sz="4800" dirty="0"/>
              <a:t>thanks!</a:t>
            </a:r>
          </a:p>
        </p:txBody>
      </p:sp>
      <p:sp>
        <p:nvSpPr>
          <p:cNvPr id="267" name="Shape 267"/>
          <p:cNvSpPr txBox="1">
            <a:spLocks noGrp="1"/>
          </p:cNvSpPr>
          <p:nvPr>
            <p:ph type="subTitle" idx="4294967295"/>
          </p:nvPr>
        </p:nvSpPr>
        <p:spPr>
          <a:xfrm>
            <a:off x="1275150" y="2376679"/>
            <a:ext cx="6593700" cy="2327100"/>
          </a:xfrm>
          <a:prstGeom prst="rect">
            <a:avLst/>
          </a:prstGeom>
        </p:spPr>
        <p:txBody>
          <a:bodyPr wrap="square" lIns="91425" tIns="91425" rIns="91425" bIns="91425" anchor="t" anchorCtr="0">
            <a:noAutofit/>
          </a:bodyPr>
          <a:lstStyle/>
          <a:p>
            <a:pPr marL="0" lvl="0" indent="0" algn="ctr" rtl="0">
              <a:spcBef>
                <a:spcPts val="0"/>
              </a:spcBef>
              <a:buNone/>
            </a:pPr>
            <a:r>
              <a:rPr lang="en" sz="3600" dirty="0"/>
              <a:t>Any questions?</a:t>
            </a:r>
          </a:p>
          <a:p>
            <a:pPr marL="0" lvl="0" indent="0" algn="ctr" rtl="0">
              <a:spcBef>
                <a:spcPts val="0"/>
              </a:spcBef>
              <a:buNone/>
            </a:pPr>
            <a:endParaRPr dirty="0">
              <a:solidFill>
                <a:schemeClr val="lt1"/>
              </a:solidFill>
            </a:endParaRPr>
          </a:p>
          <a:p>
            <a:pPr marL="0" lvl="0" indent="0" algn="ctr" rtl="0">
              <a:spcBef>
                <a:spcPts val="0"/>
              </a:spcBef>
              <a:buNone/>
            </a:pPr>
            <a:r>
              <a:rPr lang="en" dirty="0">
                <a:solidFill>
                  <a:schemeClr val="lt1"/>
                </a:solidFill>
              </a:rPr>
              <a:t>You can find me at</a:t>
            </a:r>
          </a:p>
          <a:p>
            <a:pPr marL="0" lvl="0" indent="0" algn="ctr" rtl="0">
              <a:spcBef>
                <a:spcPts val="0"/>
              </a:spcBef>
              <a:buNone/>
            </a:pPr>
            <a:r>
              <a:rPr lang="en" dirty="0" smtClean="0">
                <a:solidFill>
                  <a:schemeClr val="lt1"/>
                </a:solidFill>
              </a:rPr>
              <a:t>G</a:t>
            </a:r>
            <a:r>
              <a:rPr lang="en-US" dirty="0" err="1" smtClean="0">
                <a:solidFill>
                  <a:schemeClr val="lt1"/>
                </a:solidFill>
              </a:rPr>
              <a:t>ithub.com</a:t>
            </a:r>
            <a:r>
              <a:rPr lang="en-US" dirty="0" smtClean="0">
                <a:solidFill>
                  <a:schemeClr val="lt1"/>
                </a:solidFill>
              </a:rPr>
              <a:t>/</a:t>
            </a:r>
            <a:r>
              <a:rPr lang="en-US" dirty="0" err="1" smtClean="0">
                <a:solidFill>
                  <a:schemeClr val="lt1"/>
                </a:solidFill>
              </a:rPr>
              <a:t>ggalihpp</a:t>
            </a:r>
            <a:endParaRPr lang="en" dirty="0">
              <a:solidFill>
                <a:schemeClr val="lt1"/>
              </a:solidFill>
            </a:endParaRPr>
          </a:p>
          <a:p>
            <a:pPr marL="0" lvl="0" indent="0" algn="ctr" rtl="0">
              <a:spcBef>
                <a:spcPts val="0"/>
              </a:spcBef>
              <a:buNone/>
            </a:pPr>
            <a:r>
              <a:rPr lang="en" dirty="0" smtClean="0">
                <a:solidFill>
                  <a:schemeClr val="lt1"/>
                </a:solidFill>
              </a:rPr>
              <a:t>I</a:t>
            </a:r>
            <a:r>
              <a:rPr lang="en-US" dirty="0" err="1" smtClean="0">
                <a:solidFill>
                  <a:schemeClr val="lt1"/>
                </a:solidFill>
              </a:rPr>
              <a:t>nstagram.com</a:t>
            </a:r>
            <a:r>
              <a:rPr lang="en-US" dirty="0" smtClean="0">
                <a:solidFill>
                  <a:schemeClr val="lt1"/>
                </a:solidFill>
              </a:rPr>
              <a:t>/</a:t>
            </a:r>
            <a:r>
              <a:rPr lang="en-US" dirty="0" err="1" smtClean="0">
                <a:solidFill>
                  <a:schemeClr val="lt1"/>
                </a:solidFill>
              </a:rPr>
              <a:t>ggalihpp</a:t>
            </a:r>
            <a:endParaRPr lang="en" dirty="0">
              <a:solidFill>
                <a:schemeClr val="lt1"/>
              </a:solidFill>
            </a:endParaRPr>
          </a:p>
        </p:txBody>
      </p:sp>
      <p:sp>
        <p:nvSpPr>
          <p:cNvPr id="268" name="Shape 268"/>
          <p:cNvSpPr/>
          <p:nvPr/>
        </p:nvSpPr>
        <p:spPr>
          <a:xfrm>
            <a:off x="4207274" y="603475"/>
            <a:ext cx="687464" cy="691590"/>
          </a:xfrm>
          <a:custGeom>
            <a:avLst/>
            <a:gdLst/>
            <a:ahLst/>
            <a:cxnLst/>
            <a:rect l="0" t="0" r="0" b="0"/>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269" name="Shape 269"/>
          <p:cNvSpPr/>
          <p:nvPr/>
        </p:nvSpPr>
        <p:spPr>
          <a:xfrm>
            <a:off x="3799402" y="2051575"/>
            <a:ext cx="1442481" cy="102978"/>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ctrTitle" idx="4294967295"/>
          </p:nvPr>
        </p:nvSpPr>
        <p:spPr>
          <a:xfrm>
            <a:off x="685801" y="2158305"/>
            <a:ext cx="7772400" cy="1159800"/>
          </a:xfrm>
          <a:prstGeom prst="rect">
            <a:avLst/>
          </a:prstGeom>
        </p:spPr>
        <p:txBody>
          <a:bodyPr wrap="square" lIns="91425" tIns="91425" rIns="91425" bIns="91425" anchor="t" anchorCtr="0">
            <a:noAutofit/>
          </a:bodyPr>
          <a:lstStyle/>
          <a:p>
            <a:pPr marL="0" lvl="0" indent="0" algn="ctr" rtl="0">
              <a:spcBef>
                <a:spcPts val="0"/>
              </a:spcBef>
              <a:buNone/>
            </a:pPr>
            <a:r>
              <a:rPr lang="en-US" sz="6600" dirty="0" smtClean="0"/>
              <a:t>0857-2052-4448</a:t>
            </a:r>
            <a:endParaRPr lang="en" sz="6600" dirty="0"/>
          </a:p>
        </p:txBody>
      </p:sp>
      <p:sp>
        <p:nvSpPr>
          <p:cNvPr id="178" name="Shape 178"/>
          <p:cNvSpPr txBox="1">
            <a:spLocks noGrp="1"/>
          </p:cNvSpPr>
          <p:nvPr>
            <p:ph type="subTitle" idx="4294967295"/>
          </p:nvPr>
        </p:nvSpPr>
        <p:spPr>
          <a:xfrm>
            <a:off x="685801" y="1624161"/>
            <a:ext cx="7772400" cy="784800"/>
          </a:xfrm>
          <a:prstGeom prst="rect">
            <a:avLst/>
          </a:prstGeom>
        </p:spPr>
        <p:txBody>
          <a:bodyPr wrap="square" lIns="91425" tIns="91425" rIns="91425" bIns="91425" anchor="t" anchorCtr="0">
            <a:noAutofit/>
          </a:bodyPr>
          <a:lstStyle/>
          <a:p>
            <a:pPr marL="0" lvl="0" indent="0" algn="ctr" rtl="0">
              <a:spcBef>
                <a:spcPts val="0"/>
              </a:spcBef>
              <a:buNone/>
            </a:pPr>
            <a:r>
              <a:rPr lang="en-US" smtClean="0"/>
              <a:t>You could reach me on telegram</a:t>
            </a:r>
            <a:endParaRPr lang="en" dirty="0"/>
          </a:p>
        </p:txBody>
      </p:sp>
      <p:sp>
        <p:nvSpPr>
          <p:cNvPr id="179" name="Shape 179"/>
          <p:cNvSpPr/>
          <p:nvPr/>
        </p:nvSpPr>
        <p:spPr>
          <a:xfrm rot="189796">
            <a:off x="780917" y="2968587"/>
            <a:ext cx="7582168" cy="326027"/>
          </a:xfrm>
          <a:custGeom>
            <a:avLst/>
            <a:gdLst/>
            <a:ahLst/>
            <a:cxnLst/>
            <a:rect l="0" t="0" r="0" b="0"/>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grpSp>
        <p:nvGrpSpPr>
          <p:cNvPr id="180" name="Shape 180"/>
          <p:cNvGrpSpPr/>
          <p:nvPr/>
        </p:nvGrpSpPr>
        <p:grpSpPr>
          <a:xfrm rot="-8273672">
            <a:off x="7095802" y="1683810"/>
            <a:ext cx="1166676" cy="1032863"/>
            <a:chOff x="1113100" y="2199475"/>
            <a:chExt cx="801900" cy="709925"/>
          </a:xfrm>
        </p:grpSpPr>
        <p:sp>
          <p:nvSpPr>
            <p:cNvPr id="181" name="Shape 181"/>
            <p:cNvSpPr/>
            <p:nvPr/>
          </p:nvSpPr>
          <p:spPr>
            <a:xfrm>
              <a:off x="1113100" y="2291450"/>
              <a:ext cx="735850" cy="617950"/>
            </a:xfrm>
            <a:custGeom>
              <a:avLst/>
              <a:gdLst/>
              <a:ahLst/>
              <a:cxnLst/>
              <a:rect l="0" t="0" r="0" b="0"/>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182" name="Shape 182"/>
            <p:cNvSpPr/>
            <p:nvPr/>
          </p:nvSpPr>
          <p:spPr>
            <a:xfrm>
              <a:off x="1745175" y="2199475"/>
              <a:ext cx="169825" cy="162775"/>
            </a:xfrm>
            <a:custGeom>
              <a:avLst/>
              <a:gdLst/>
              <a:ahLst/>
              <a:cxnLst/>
              <a:rect l="0" t="0" r="0" b="0"/>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183" name="Shape 183"/>
          <p:cNvGrpSpPr/>
          <p:nvPr/>
        </p:nvGrpSpPr>
        <p:grpSpPr>
          <a:xfrm rot="2272541">
            <a:off x="1155377" y="1734359"/>
            <a:ext cx="1115297" cy="322611"/>
            <a:chOff x="271125" y="812725"/>
            <a:chExt cx="766525" cy="221725"/>
          </a:xfrm>
        </p:grpSpPr>
        <p:sp>
          <p:nvSpPr>
            <p:cNvPr id="184" name="Shape 184"/>
            <p:cNvSpPr/>
            <p:nvPr/>
          </p:nvSpPr>
          <p:spPr>
            <a:xfrm>
              <a:off x="271125" y="921200"/>
              <a:ext cx="695775" cy="70775"/>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185" name="Shape 185"/>
            <p:cNvSpPr/>
            <p:nvPr/>
          </p:nvSpPr>
          <p:spPr>
            <a:xfrm>
              <a:off x="858375" y="812725"/>
              <a:ext cx="179275" cy="221725"/>
            </a:xfrm>
            <a:custGeom>
              <a:avLst/>
              <a:gdLst/>
              <a:ahLst/>
              <a:cxnLst/>
              <a:rect l="0" t="0" r="0" b="0"/>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ctrTitle"/>
          </p:nvPr>
        </p:nvSpPr>
        <p:spPr>
          <a:xfrm>
            <a:off x="479713" y="3399104"/>
            <a:ext cx="7772400" cy="1159800"/>
          </a:xfrm>
          <a:prstGeom prst="rect">
            <a:avLst/>
          </a:prstGeom>
        </p:spPr>
        <p:txBody>
          <a:bodyPr wrap="square" lIns="91425" tIns="91425" rIns="91425" bIns="91425" anchor="ctr" anchorCtr="0">
            <a:noAutofit/>
          </a:bodyPr>
          <a:lstStyle/>
          <a:p>
            <a:pPr marL="0" lvl="0" indent="0">
              <a:spcBef>
                <a:spcPts val="0"/>
              </a:spcBef>
              <a:buNone/>
            </a:pPr>
            <a:r>
              <a:rPr lang="en-US" dirty="0" smtClean="0">
                <a:solidFill>
                  <a:srgbClr val="52D899"/>
                </a:solidFill>
              </a:rPr>
              <a:t>VUE JS</a:t>
            </a:r>
            <a:endParaRPr lang="en" dirty="0">
              <a:solidFill>
                <a:srgbClr val="52D899"/>
              </a:solidFill>
            </a:endParaRPr>
          </a:p>
        </p:txBody>
      </p:sp>
      <p:sp>
        <p:nvSpPr>
          <p:cNvPr id="45" name="Shape 45"/>
          <p:cNvSpPr/>
          <p:nvPr/>
        </p:nvSpPr>
        <p:spPr>
          <a:xfrm>
            <a:off x="2027606" y="4643573"/>
            <a:ext cx="4874844" cy="46001"/>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artisticLineDrawing trans="58000"/>
                    </a14:imgEffect>
                  </a14:imgLayer>
                </a14:imgProps>
              </a:ext>
              <a:ext uri="{28A0092B-C50C-407E-A947-70E740481C1C}">
                <a14:useLocalDpi xmlns:a14="http://schemas.microsoft.com/office/drawing/2010/main" val="0"/>
              </a:ext>
            </a:extLst>
          </a:blip>
          <a:stretch>
            <a:fillRect/>
          </a:stretch>
        </p:blipFill>
        <p:spPr>
          <a:xfrm>
            <a:off x="2157260" y="-438301"/>
            <a:ext cx="4417305" cy="4417305"/>
          </a:xfrm>
          <a:prstGeom prst="rect">
            <a:avLst/>
          </a:prstGeom>
          <a:effectLst>
            <a:outerShdw blurRad="317500" dist="203200" dir="9300000" sx="107000" sy="107000" algn="ctr" rotWithShape="0">
              <a:srgbClr val="000000"/>
            </a:outerShdw>
          </a:effectLst>
        </p:spPr>
      </p:pic>
      <p:sp>
        <p:nvSpPr>
          <p:cNvPr id="14" name="Shape 38"/>
          <p:cNvSpPr txBox="1">
            <a:spLocks/>
          </p:cNvSpPr>
          <p:nvPr/>
        </p:nvSpPr>
        <p:spPr>
          <a:xfrm>
            <a:off x="1561521" y="4392873"/>
            <a:ext cx="5811982" cy="296701"/>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1pPr>
            <a:lvl2pPr lvl="1" algn="ctr">
              <a:spcBef>
                <a:spcPts val="0"/>
              </a:spcBef>
              <a:buClr>
                <a:srgbClr val="FFFFFF"/>
              </a:buClr>
              <a:buSzPts val="6000"/>
              <a:buFont typeface="Walter Turncoat"/>
              <a:buNone/>
              <a:defRPr sz="6000">
                <a:solidFill>
                  <a:srgbClr val="FFFFFF"/>
                </a:solidFill>
                <a:latin typeface="Walter Turncoat"/>
                <a:ea typeface="Walter Turncoat"/>
                <a:cs typeface="Walter Turncoat"/>
                <a:sym typeface="Walter Turncoat"/>
              </a:defRPr>
            </a:lvl2pPr>
            <a:lvl3pPr lvl="2" algn="ctr">
              <a:spcBef>
                <a:spcPts val="0"/>
              </a:spcBef>
              <a:buClr>
                <a:srgbClr val="FFFFFF"/>
              </a:buClr>
              <a:buSzPts val="6000"/>
              <a:buFont typeface="Walter Turncoat"/>
              <a:buNone/>
              <a:defRPr sz="6000">
                <a:solidFill>
                  <a:srgbClr val="FFFFFF"/>
                </a:solidFill>
                <a:latin typeface="Walter Turncoat"/>
                <a:ea typeface="Walter Turncoat"/>
                <a:cs typeface="Walter Turncoat"/>
                <a:sym typeface="Walter Turncoat"/>
              </a:defRPr>
            </a:lvl3pPr>
            <a:lvl4pPr lvl="3" algn="ctr">
              <a:spcBef>
                <a:spcPts val="0"/>
              </a:spcBef>
              <a:buClr>
                <a:srgbClr val="FFFFFF"/>
              </a:buClr>
              <a:buSzPts val="6000"/>
              <a:buFont typeface="Walter Turncoat"/>
              <a:buNone/>
              <a:defRPr sz="6000">
                <a:solidFill>
                  <a:srgbClr val="FFFFFF"/>
                </a:solidFill>
                <a:latin typeface="Walter Turncoat"/>
                <a:ea typeface="Walter Turncoat"/>
                <a:cs typeface="Walter Turncoat"/>
                <a:sym typeface="Walter Turncoat"/>
              </a:defRPr>
            </a:lvl4pPr>
            <a:lvl5pPr lvl="4" algn="ctr">
              <a:spcBef>
                <a:spcPts val="0"/>
              </a:spcBef>
              <a:buClr>
                <a:srgbClr val="FFFFFF"/>
              </a:buClr>
              <a:buSzPts val="6000"/>
              <a:buFont typeface="Walter Turncoat"/>
              <a:buNone/>
              <a:defRPr sz="6000">
                <a:solidFill>
                  <a:srgbClr val="FFFFFF"/>
                </a:solidFill>
                <a:latin typeface="Walter Turncoat"/>
                <a:ea typeface="Walter Turncoat"/>
                <a:cs typeface="Walter Turncoat"/>
                <a:sym typeface="Walter Turncoat"/>
              </a:defRPr>
            </a:lvl5pPr>
            <a:lvl6pPr lvl="5" algn="ctr">
              <a:spcBef>
                <a:spcPts val="0"/>
              </a:spcBef>
              <a:buClr>
                <a:srgbClr val="FFFFFF"/>
              </a:buClr>
              <a:buSzPts val="6000"/>
              <a:buFont typeface="Walter Turncoat"/>
              <a:buNone/>
              <a:defRPr sz="6000">
                <a:solidFill>
                  <a:srgbClr val="FFFFFF"/>
                </a:solidFill>
                <a:latin typeface="Walter Turncoat"/>
                <a:ea typeface="Walter Turncoat"/>
                <a:cs typeface="Walter Turncoat"/>
                <a:sym typeface="Walter Turncoat"/>
              </a:defRPr>
            </a:lvl6pPr>
            <a:lvl7pPr lvl="6" algn="ctr">
              <a:spcBef>
                <a:spcPts val="0"/>
              </a:spcBef>
              <a:buClr>
                <a:srgbClr val="FFFFFF"/>
              </a:buClr>
              <a:buSzPts val="6000"/>
              <a:buFont typeface="Walter Turncoat"/>
              <a:buNone/>
              <a:defRPr sz="6000">
                <a:solidFill>
                  <a:srgbClr val="FFFFFF"/>
                </a:solidFill>
                <a:latin typeface="Walter Turncoat"/>
                <a:ea typeface="Walter Turncoat"/>
                <a:cs typeface="Walter Turncoat"/>
                <a:sym typeface="Walter Turncoat"/>
              </a:defRPr>
            </a:lvl7pPr>
            <a:lvl8pPr lvl="7" algn="ctr">
              <a:spcBef>
                <a:spcPts val="0"/>
              </a:spcBef>
              <a:buClr>
                <a:srgbClr val="FFFFFF"/>
              </a:buClr>
              <a:buSzPts val="6000"/>
              <a:buFont typeface="Walter Turncoat"/>
              <a:buNone/>
              <a:defRPr sz="6000">
                <a:solidFill>
                  <a:srgbClr val="FFFFFF"/>
                </a:solidFill>
                <a:latin typeface="Walter Turncoat"/>
                <a:ea typeface="Walter Turncoat"/>
                <a:cs typeface="Walter Turncoat"/>
                <a:sym typeface="Walter Turncoat"/>
              </a:defRPr>
            </a:lvl8pPr>
            <a:lvl9pPr lvl="8" algn="ctr">
              <a:spcBef>
                <a:spcPts val="0"/>
              </a:spcBef>
              <a:buClr>
                <a:srgbClr val="FFFFFF"/>
              </a:buClr>
              <a:buSzPts val="6000"/>
              <a:buFont typeface="Walter Turncoat"/>
              <a:buNone/>
              <a:defRPr sz="6000">
                <a:solidFill>
                  <a:srgbClr val="FFFFFF"/>
                </a:solidFill>
                <a:latin typeface="Walter Turncoat"/>
                <a:ea typeface="Walter Turncoat"/>
                <a:cs typeface="Walter Turncoat"/>
                <a:sym typeface="Walter Turncoat"/>
              </a:defRPr>
            </a:lvl9pPr>
          </a:lstStyle>
          <a:p>
            <a:r>
              <a:rPr lang="en-US" sz="2000" dirty="0" smtClean="0"/>
              <a:t>The progressive JavaScript Framework</a:t>
            </a:r>
            <a:endParaRPr lang="en"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6025" y="967975"/>
            <a:ext cx="9156000" cy="857400"/>
          </a:xfrm>
          <a:prstGeom prst="rect">
            <a:avLst/>
          </a:prstGeom>
        </p:spPr>
        <p:txBody>
          <a:bodyPr wrap="square" lIns="91425" tIns="91425" rIns="91425" bIns="91425" anchor="t" anchorCtr="0">
            <a:noAutofit/>
          </a:bodyPr>
          <a:lstStyle/>
          <a:p>
            <a:pPr marL="0" lvl="0" indent="0" rtl="0">
              <a:spcBef>
                <a:spcPts val="0"/>
              </a:spcBef>
              <a:buNone/>
            </a:pPr>
            <a:r>
              <a:rPr lang="en"/>
              <a:t>Credits</a:t>
            </a:r>
          </a:p>
        </p:txBody>
      </p:sp>
      <p:sp>
        <p:nvSpPr>
          <p:cNvPr id="275" name="Shape 275"/>
          <p:cNvSpPr txBox="1">
            <a:spLocks noGrp="1"/>
          </p:cNvSpPr>
          <p:nvPr>
            <p:ph type="body" idx="1"/>
          </p:nvPr>
        </p:nvSpPr>
        <p:spPr>
          <a:xfrm>
            <a:off x="457175" y="1598036"/>
            <a:ext cx="8229600" cy="2503200"/>
          </a:xfrm>
          <a:prstGeom prst="rect">
            <a:avLst/>
          </a:prstGeom>
        </p:spPr>
        <p:txBody>
          <a:bodyPr wrap="square" lIns="91425" tIns="91425" rIns="91425" bIns="91425" anchor="t" anchorCtr="0">
            <a:noAutofit/>
          </a:bodyPr>
          <a:lstStyle/>
          <a:p>
            <a:pPr marL="0" lvl="0" indent="0" rtl="0">
              <a:spcBef>
                <a:spcPts val="0"/>
              </a:spcBef>
              <a:buNone/>
            </a:pPr>
            <a:r>
              <a:rPr lang="en" sz="2400" dirty="0">
                <a:solidFill>
                  <a:srgbClr val="FFFFFF"/>
                </a:solidFill>
              </a:rPr>
              <a:t>Special thanks </a:t>
            </a:r>
            <a:r>
              <a:rPr lang="en" sz="2400" dirty="0" smtClean="0">
                <a:solidFill>
                  <a:srgbClr val="FFFFFF"/>
                </a:solidFill>
              </a:rPr>
              <a:t>to:</a:t>
            </a:r>
          </a:p>
          <a:p>
            <a:pPr marL="457200" lvl="0" indent="-381000" rtl="0">
              <a:lnSpc>
                <a:spcPct val="115000"/>
              </a:lnSpc>
              <a:spcBef>
                <a:spcPts val="0"/>
              </a:spcBef>
              <a:spcAft>
                <a:spcPts val="0"/>
              </a:spcAft>
              <a:buClr>
                <a:srgbClr val="FFFFFF"/>
              </a:buClr>
              <a:buSzPts val="2400"/>
              <a:buChar char="✘"/>
            </a:pPr>
            <a:r>
              <a:rPr lang="en" sz="2400" dirty="0" smtClean="0">
                <a:solidFill>
                  <a:srgbClr val="FFFFFF"/>
                </a:solidFill>
              </a:rPr>
              <a:t>Presentation template by </a:t>
            </a:r>
            <a:r>
              <a:rPr lang="en" sz="2400" u="sng" dirty="0" smtClean="0">
                <a:solidFill>
                  <a:srgbClr val="FFFFFF"/>
                </a:solidFill>
                <a:hlinkClick r:id="rId3"/>
              </a:rPr>
              <a:t>SlidesCarnival</a:t>
            </a:r>
          </a:p>
          <a:p>
            <a:pPr marL="457200" lvl="0" indent="-381000" rtl="0">
              <a:lnSpc>
                <a:spcPct val="115000"/>
              </a:lnSpc>
              <a:spcBef>
                <a:spcPts val="0"/>
              </a:spcBef>
              <a:buClr>
                <a:srgbClr val="FFFFFF"/>
              </a:buClr>
              <a:buSzPts val="2400"/>
              <a:buChar char="✘"/>
            </a:pPr>
            <a:r>
              <a:rPr lang="en" sz="2400" dirty="0" smtClean="0">
                <a:solidFill>
                  <a:srgbClr val="FFFFFF"/>
                </a:solidFill>
              </a:rPr>
              <a:t>Photographs </a:t>
            </a:r>
            <a:r>
              <a:rPr lang="en" sz="2400" dirty="0">
                <a:solidFill>
                  <a:srgbClr val="FFFFFF"/>
                </a:solidFill>
              </a:rPr>
              <a:t>by </a:t>
            </a:r>
            <a:r>
              <a:rPr lang="en" sz="2400" u="sng" dirty="0" smtClean="0">
                <a:solidFill>
                  <a:srgbClr val="FFFFFF"/>
                </a:solidFill>
                <a:hlinkClick r:id="rId4"/>
              </a:rPr>
              <a:t>Unsplash</a:t>
            </a:r>
            <a:endParaRPr lang="en-US" sz="2400" u="sng" dirty="0" smtClean="0">
              <a:solidFill>
                <a:srgbClr val="FFFFFF"/>
              </a:solidFill>
              <a:hlinkClick r:id="rId4"/>
            </a:endParaRPr>
          </a:p>
          <a:p>
            <a:pPr marL="457200" lvl="0" indent="-381000">
              <a:lnSpc>
                <a:spcPct val="115000"/>
              </a:lnSpc>
              <a:buSzPts val="2400"/>
            </a:pPr>
            <a:r>
              <a:rPr lang="en-US" sz="2400" dirty="0" err="1" smtClean="0"/>
              <a:t>Vue.org</a:t>
            </a:r>
            <a:endParaRPr lang="en-US" sz="2400" dirty="0" smtClean="0">
              <a:hlinkClick r:id="rId4"/>
            </a:endParaRPr>
          </a:p>
          <a:p>
            <a:pPr marL="457200" lvl="0" indent="-381000">
              <a:lnSpc>
                <a:spcPct val="115000"/>
              </a:lnSpc>
              <a:buSzPts val="2400"/>
            </a:pPr>
            <a:r>
              <a:rPr lang="en-US" sz="2400" dirty="0" smtClean="0"/>
              <a:t>Mas mul14 for the insight on BandungJS-6</a:t>
            </a:r>
            <a:endParaRPr lang="en" sz="2400" u="sng" dirty="0">
              <a:solidFill>
                <a:schemeClr val="bg1"/>
              </a:solidFill>
              <a:hlinkClick r:id="rId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45" name="Shape 45"/>
          <p:cNvSpPr/>
          <p:nvPr/>
        </p:nvSpPr>
        <p:spPr>
          <a:xfrm flipV="1">
            <a:off x="624256" y="2863848"/>
            <a:ext cx="7884744" cy="69852"/>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grpSp>
        <p:nvGrpSpPr>
          <p:cNvPr id="5" name="Group 4"/>
          <p:cNvGrpSpPr/>
          <p:nvPr/>
        </p:nvGrpSpPr>
        <p:grpSpPr>
          <a:xfrm>
            <a:off x="-2064326" y="0"/>
            <a:ext cx="11838709" cy="5198918"/>
            <a:chOff x="-2705453" y="-55418"/>
            <a:chExt cx="11838709" cy="5198918"/>
          </a:xfrm>
          <a:noFill/>
          <a:effectLst>
            <a:glow>
              <a:schemeClr val="accent1"/>
            </a:glow>
          </a:effectLst>
        </p:grpSpPr>
        <p:pic>
          <p:nvPicPr>
            <p:cNvPr id="8" name="Picture 7"/>
            <p:cNvPicPr>
              <a:picLocks noChangeAspect="1"/>
            </p:cNvPicPr>
            <p:nvPr/>
          </p:nvPicPr>
          <p:blipFill>
            <a:blip r:embed="rId3">
              <a:alphaModFix amt="15000"/>
              <a:extLst>
                <a:ext uri="{28A0092B-C50C-407E-A947-70E740481C1C}">
                  <a14:useLocalDpi xmlns:a14="http://schemas.microsoft.com/office/drawing/2010/main" val="0"/>
                </a:ext>
              </a:extLst>
            </a:blip>
            <a:stretch>
              <a:fillRect/>
            </a:stretch>
          </p:blipFill>
          <p:spPr>
            <a:xfrm>
              <a:off x="-2705453" y="-55418"/>
              <a:ext cx="6428509" cy="5156663"/>
            </a:xfrm>
            <a:prstGeom prst="rect">
              <a:avLst/>
            </a:prstGeom>
            <a:grpFill/>
          </p:spPr>
        </p:pic>
        <p:pic>
          <p:nvPicPr>
            <p:cNvPr id="4" name="Picture 3"/>
            <p:cNvPicPr>
              <a:picLocks noChangeAspect="1"/>
            </p:cNvPicPr>
            <p:nvPr/>
          </p:nvPicPr>
          <p:blipFill rotWithShape="1">
            <a:blip r:embed="rId3">
              <a:alphaModFix amt="7000"/>
              <a:extLst>
                <a:ext uri="{28A0092B-C50C-407E-A947-70E740481C1C}">
                  <a14:useLocalDpi xmlns:a14="http://schemas.microsoft.com/office/drawing/2010/main" val="0"/>
                </a:ext>
              </a:extLst>
            </a:blip>
            <a:srcRect l="397" r="397"/>
            <a:stretch/>
          </p:blipFill>
          <p:spPr>
            <a:xfrm>
              <a:off x="2704747" y="693"/>
              <a:ext cx="6428509" cy="5142807"/>
            </a:xfrm>
            <a:prstGeom prst="rect">
              <a:avLst/>
            </a:prstGeom>
            <a:grpFill/>
            <a:effectLst>
              <a:glow>
                <a:schemeClr val="accent1"/>
              </a:glow>
            </a:effectLst>
          </p:spPr>
        </p:pic>
      </p:grpSp>
      <p:sp>
        <p:nvSpPr>
          <p:cNvPr id="3" name="Title 2"/>
          <p:cNvSpPr>
            <a:spLocks noGrp="1"/>
          </p:cNvSpPr>
          <p:nvPr>
            <p:ph type="ctrTitle"/>
          </p:nvPr>
        </p:nvSpPr>
        <p:spPr>
          <a:xfrm>
            <a:off x="0" y="1991813"/>
            <a:ext cx="9144000" cy="1159800"/>
          </a:xfrm>
        </p:spPr>
        <p:txBody>
          <a:bodyPr/>
          <a:lstStyle/>
          <a:p>
            <a:r>
              <a:rPr lang="en-US" dirty="0" smtClean="0"/>
              <a:t>Another Framework?</a:t>
            </a:r>
            <a:endParaRPr lang="en-US" dirty="0"/>
          </a:p>
        </p:txBody>
      </p:sp>
    </p:spTree>
    <p:extLst>
      <p:ext uri="{BB962C8B-B14F-4D97-AF65-F5344CB8AC3E}">
        <p14:creationId xmlns:p14="http://schemas.microsoft.com/office/powerpoint/2010/main" val="665804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ctrTitle"/>
          </p:nvPr>
        </p:nvSpPr>
        <p:spPr>
          <a:xfrm>
            <a:off x="348096" y="204298"/>
            <a:ext cx="4477904" cy="578486"/>
          </a:xfrm>
          <a:prstGeom prst="rect">
            <a:avLst/>
          </a:prstGeom>
        </p:spPr>
        <p:txBody>
          <a:bodyPr wrap="square" lIns="91425" tIns="91425" rIns="91425" bIns="91425" anchor="ctr" anchorCtr="0">
            <a:noAutofit/>
          </a:bodyPr>
          <a:lstStyle/>
          <a:p>
            <a:pPr marL="0" lvl="0" indent="0">
              <a:spcBef>
                <a:spcPts val="0"/>
              </a:spcBef>
              <a:buNone/>
            </a:pPr>
            <a:r>
              <a:rPr lang="en-US" sz="3600" dirty="0" smtClean="0">
                <a:solidFill>
                  <a:schemeClr val="bg1"/>
                </a:solidFill>
              </a:rPr>
              <a:t>What is </a:t>
            </a:r>
            <a:r>
              <a:rPr lang="en-US" sz="3600" dirty="0" smtClean="0">
                <a:solidFill>
                  <a:srgbClr val="52D899"/>
                </a:solidFill>
              </a:rPr>
              <a:t>VUE JS</a:t>
            </a:r>
            <a:r>
              <a:rPr lang="en-US" sz="3600" dirty="0" smtClean="0">
                <a:solidFill>
                  <a:schemeClr val="bg1"/>
                </a:solidFill>
              </a:rPr>
              <a:t>?</a:t>
            </a:r>
            <a:endParaRPr lang="en" sz="3600" dirty="0">
              <a:solidFill>
                <a:schemeClr val="bg1"/>
              </a:solidFill>
            </a:endParaRPr>
          </a:p>
        </p:txBody>
      </p:sp>
      <p:sp>
        <p:nvSpPr>
          <p:cNvPr id="45" name="Shape 45"/>
          <p:cNvSpPr/>
          <p:nvPr/>
        </p:nvSpPr>
        <p:spPr>
          <a:xfrm>
            <a:off x="700809" y="728120"/>
            <a:ext cx="3775942" cy="54664"/>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14" name="Shape 38"/>
          <p:cNvSpPr txBox="1">
            <a:spLocks/>
          </p:cNvSpPr>
          <p:nvPr/>
        </p:nvSpPr>
        <p:spPr>
          <a:xfrm>
            <a:off x="789709" y="1115470"/>
            <a:ext cx="7363691" cy="336665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1pPr>
            <a:lvl2pPr lvl="1" algn="ctr">
              <a:spcBef>
                <a:spcPts val="0"/>
              </a:spcBef>
              <a:buClr>
                <a:srgbClr val="FFFFFF"/>
              </a:buClr>
              <a:buSzPts val="6000"/>
              <a:buFont typeface="Walter Turncoat"/>
              <a:buNone/>
              <a:defRPr sz="6000">
                <a:solidFill>
                  <a:srgbClr val="FFFFFF"/>
                </a:solidFill>
                <a:latin typeface="Walter Turncoat"/>
                <a:ea typeface="Walter Turncoat"/>
                <a:cs typeface="Walter Turncoat"/>
                <a:sym typeface="Walter Turncoat"/>
              </a:defRPr>
            </a:lvl2pPr>
            <a:lvl3pPr lvl="2" algn="ctr">
              <a:spcBef>
                <a:spcPts val="0"/>
              </a:spcBef>
              <a:buClr>
                <a:srgbClr val="FFFFFF"/>
              </a:buClr>
              <a:buSzPts val="6000"/>
              <a:buFont typeface="Walter Turncoat"/>
              <a:buNone/>
              <a:defRPr sz="6000">
                <a:solidFill>
                  <a:srgbClr val="FFFFFF"/>
                </a:solidFill>
                <a:latin typeface="Walter Turncoat"/>
                <a:ea typeface="Walter Turncoat"/>
                <a:cs typeface="Walter Turncoat"/>
                <a:sym typeface="Walter Turncoat"/>
              </a:defRPr>
            </a:lvl3pPr>
            <a:lvl4pPr lvl="3" algn="ctr">
              <a:spcBef>
                <a:spcPts val="0"/>
              </a:spcBef>
              <a:buClr>
                <a:srgbClr val="FFFFFF"/>
              </a:buClr>
              <a:buSzPts val="6000"/>
              <a:buFont typeface="Walter Turncoat"/>
              <a:buNone/>
              <a:defRPr sz="6000">
                <a:solidFill>
                  <a:srgbClr val="FFFFFF"/>
                </a:solidFill>
                <a:latin typeface="Walter Turncoat"/>
                <a:ea typeface="Walter Turncoat"/>
                <a:cs typeface="Walter Turncoat"/>
                <a:sym typeface="Walter Turncoat"/>
              </a:defRPr>
            </a:lvl4pPr>
            <a:lvl5pPr lvl="4" algn="ctr">
              <a:spcBef>
                <a:spcPts val="0"/>
              </a:spcBef>
              <a:buClr>
                <a:srgbClr val="FFFFFF"/>
              </a:buClr>
              <a:buSzPts val="6000"/>
              <a:buFont typeface="Walter Turncoat"/>
              <a:buNone/>
              <a:defRPr sz="6000">
                <a:solidFill>
                  <a:srgbClr val="FFFFFF"/>
                </a:solidFill>
                <a:latin typeface="Walter Turncoat"/>
                <a:ea typeface="Walter Turncoat"/>
                <a:cs typeface="Walter Turncoat"/>
                <a:sym typeface="Walter Turncoat"/>
              </a:defRPr>
            </a:lvl5pPr>
            <a:lvl6pPr lvl="5" algn="ctr">
              <a:spcBef>
                <a:spcPts val="0"/>
              </a:spcBef>
              <a:buClr>
                <a:srgbClr val="FFFFFF"/>
              </a:buClr>
              <a:buSzPts val="6000"/>
              <a:buFont typeface="Walter Turncoat"/>
              <a:buNone/>
              <a:defRPr sz="6000">
                <a:solidFill>
                  <a:srgbClr val="FFFFFF"/>
                </a:solidFill>
                <a:latin typeface="Walter Turncoat"/>
                <a:ea typeface="Walter Turncoat"/>
                <a:cs typeface="Walter Turncoat"/>
                <a:sym typeface="Walter Turncoat"/>
              </a:defRPr>
            </a:lvl6pPr>
            <a:lvl7pPr lvl="6" algn="ctr">
              <a:spcBef>
                <a:spcPts val="0"/>
              </a:spcBef>
              <a:buClr>
                <a:srgbClr val="FFFFFF"/>
              </a:buClr>
              <a:buSzPts val="6000"/>
              <a:buFont typeface="Walter Turncoat"/>
              <a:buNone/>
              <a:defRPr sz="6000">
                <a:solidFill>
                  <a:srgbClr val="FFFFFF"/>
                </a:solidFill>
                <a:latin typeface="Walter Turncoat"/>
                <a:ea typeface="Walter Turncoat"/>
                <a:cs typeface="Walter Turncoat"/>
                <a:sym typeface="Walter Turncoat"/>
              </a:defRPr>
            </a:lvl7pPr>
            <a:lvl8pPr lvl="7" algn="ctr">
              <a:spcBef>
                <a:spcPts val="0"/>
              </a:spcBef>
              <a:buClr>
                <a:srgbClr val="FFFFFF"/>
              </a:buClr>
              <a:buSzPts val="6000"/>
              <a:buFont typeface="Walter Turncoat"/>
              <a:buNone/>
              <a:defRPr sz="6000">
                <a:solidFill>
                  <a:srgbClr val="FFFFFF"/>
                </a:solidFill>
                <a:latin typeface="Walter Turncoat"/>
                <a:ea typeface="Walter Turncoat"/>
                <a:cs typeface="Walter Turncoat"/>
                <a:sym typeface="Walter Turncoat"/>
              </a:defRPr>
            </a:lvl8pPr>
            <a:lvl9pPr lvl="8" algn="ctr">
              <a:spcBef>
                <a:spcPts val="0"/>
              </a:spcBef>
              <a:buClr>
                <a:srgbClr val="FFFFFF"/>
              </a:buClr>
              <a:buSzPts val="6000"/>
              <a:buFont typeface="Walter Turncoat"/>
              <a:buNone/>
              <a:defRPr sz="6000">
                <a:solidFill>
                  <a:srgbClr val="FFFFFF"/>
                </a:solidFill>
                <a:latin typeface="Walter Turncoat"/>
                <a:ea typeface="Walter Turncoat"/>
                <a:cs typeface="Walter Turncoat"/>
                <a:sym typeface="Walter Turncoat"/>
              </a:defRPr>
            </a:lvl9pPr>
          </a:lstStyle>
          <a:p>
            <a:r>
              <a:rPr lang="en-US" sz="2400" dirty="0" err="1">
                <a:solidFill>
                  <a:srgbClr val="52D899"/>
                </a:solidFill>
              </a:rPr>
              <a:t>Vue</a:t>
            </a:r>
            <a:r>
              <a:rPr lang="en-US" sz="2400" dirty="0">
                <a:solidFill>
                  <a:srgbClr val="52D899"/>
                </a:solidFill>
              </a:rPr>
              <a:t> </a:t>
            </a:r>
            <a:r>
              <a:rPr lang="en-US" sz="2400" dirty="0"/>
              <a:t>(pronounced /</a:t>
            </a:r>
            <a:r>
              <a:rPr lang="en-US" sz="2400" dirty="0" err="1"/>
              <a:t>vju</a:t>
            </a:r>
            <a:r>
              <a:rPr lang="en-US" sz="2400" dirty="0"/>
              <a:t>ː/, like </a:t>
            </a:r>
            <a:r>
              <a:rPr lang="en-US" sz="2400" b="1" dirty="0"/>
              <a:t>view</a:t>
            </a:r>
            <a:r>
              <a:rPr lang="en-US" sz="2400" dirty="0"/>
              <a:t>) is a </a:t>
            </a:r>
            <a:r>
              <a:rPr lang="en-US" sz="2400" b="1" dirty="0">
                <a:solidFill>
                  <a:srgbClr val="52D899"/>
                </a:solidFill>
              </a:rPr>
              <a:t>progressive framework</a:t>
            </a:r>
            <a:r>
              <a:rPr lang="en-US" sz="2400" dirty="0"/>
              <a:t> for building user interfaces. Unlike other monolithic frameworks, </a:t>
            </a:r>
            <a:r>
              <a:rPr lang="en-US" sz="2400" dirty="0" err="1">
                <a:solidFill>
                  <a:srgbClr val="52D899"/>
                </a:solidFill>
              </a:rPr>
              <a:t>Vue</a:t>
            </a:r>
            <a:r>
              <a:rPr lang="en-US" sz="2400" dirty="0">
                <a:solidFill>
                  <a:srgbClr val="52D899"/>
                </a:solidFill>
              </a:rPr>
              <a:t> </a:t>
            </a:r>
            <a:r>
              <a:rPr lang="en-US" sz="2400" dirty="0"/>
              <a:t>is designed from the ground up to be incrementally adoptable. The core library is focused on the view layer only, and is easy to pick up and integrate with other libraries or existing projects. </a:t>
            </a:r>
            <a:endParaRPr lang="en" sz="2400" dirty="0"/>
          </a:p>
        </p:txBody>
      </p:sp>
    </p:spTree>
    <p:extLst>
      <p:ext uri="{BB962C8B-B14F-4D97-AF65-F5344CB8AC3E}">
        <p14:creationId xmlns:p14="http://schemas.microsoft.com/office/powerpoint/2010/main" val="1942486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98803" y="81495"/>
            <a:ext cx="8090449" cy="369332"/>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None/>
              <a:tabLst/>
              <a:defRPr/>
            </a:pPr>
            <a:r>
              <a:rPr lang="en-US" sz="1800" dirty="0" smtClean="0">
                <a:solidFill>
                  <a:srgbClr val="52D899"/>
                </a:solidFill>
                <a:latin typeface="Sniglet" charset="0"/>
                <a:ea typeface="Sniglet" charset="0"/>
                <a:cs typeface="Sniglet" charset="0"/>
              </a:rPr>
              <a:t>Things </a:t>
            </a:r>
            <a:r>
              <a:rPr lang="en-US" sz="1800" dirty="0" err="1" smtClean="0">
                <a:solidFill>
                  <a:srgbClr val="52D899"/>
                </a:solidFill>
                <a:latin typeface="Sniglet" charset="0"/>
                <a:ea typeface="Sniglet" charset="0"/>
                <a:cs typeface="Sniglet" charset="0"/>
              </a:rPr>
              <a:t>Vue.JS</a:t>
            </a:r>
            <a:r>
              <a:rPr lang="en-US" sz="1800" dirty="0" smtClean="0">
                <a:solidFill>
                  <a:srgbClr val="52D899"/>
                </a:solidFill>
                <a:latin typeface="Sniglet" charset="0"/>
                <a:ea typeface="Sniglet" charset="0"/>
                <a:cs typeface="Sniglet" charset="0"/>
              </a:rPr>
              <a:t> got right</a:t>
            </a:r>
            <a:endParaRPr lang="en-US" sz="1800" dirty="0">
              <a:solidFill>
                <a:srgbClr val="52D899"/>
              </a:solidFill>
              <a:latin typeface="Sniglet" charset="0"/>
              <a:ea typeface="Sniglet" charset="0"/>
              <a:cs typeface="Sniglet" charset="0"/>
            </a:endParaRPr>
          </a:p>
        </p:txBody>
      </p:sp>
      <p:sp>
        <p:nvSpPr>
          <p:cNvPr id="12" name="TextBox 11"/>
          <p:cNvSpPr txBox="1"/>
          <p:nvPr/>
        </p:nvSpPr>
        <p:spPr>
          <a:xfrm>
            <a:off x="0" y="4897279"/>
            <a:ext cx="9144000" cy="246221"/>
          </a:xfrm>
          <a:prstGeom prst="rect">
            <a:avLst/>
          </a:prstGeom>
          <a:noFill/>
        </p:spPr>
        <p:txBody>
          <a:bodyPr wrap="square" rtlCol="0">
            <a:spAutoFit/>
          </a:bodyPr>
          <a:lstStyle/>
          <a:p>
            <a:pPr marL="285750" lvl="0" indent="-285750" algn="r"/>
            <a:r>
              <a:rPr lang="en-US" sz="1000" dirty="0">
                <a:solidFill>
                  <a:schemeClr val="bg1"/>
                </a:solidFill>
                <a:latin typeface="Lato" charset="0"/>
                <a:ea typeface="Lato" charset="0"/>
                <a:cs typeface="Lato" charset="0"/>
              </a:rPr>
              <a:t>Source: </a:t>
            </a:r>
            <a:r>
              <a:rPr lang="en-US" sz="1000" dirty="0">
                <a:solidFill>
                  <a:schemeClr val="bg1"/>
                </a:solidFill>
                <a:latin typeface="Lato" charset="0"/>
                <a:ea typeface="Lato" charset="0"/>
                <a:cs typeface="Lato" charset="0"/>
              </a:rPr>
              <a:t>https://wiki.base22.com/display/</a:t>
            </a:r>
            <a:r>
              <a:rPr lang="en-US" sz="1000" dirty="0" err="1">
                <a:solidFill>
                  <a:schemeClr val="bg1"/>
                </a:solidFill>
                <a:latin typeface="Lato" charset="0"/>
                <a:ea typeface="Lato" charset="0"/>
                <a:cs typeface="Lato" charset="0"/>
              </a:rPr>
              <a:t>btg</a:t>
            </a:r>
            <a:r>
              <a:rPr lang="en-US" sz="1000" dirty="0">
                <a:solidFill>
                  <a:schemeClr val="bg1"/>
                </a:solidFill>
                <a:latin typeface="Lato" charset="0"/>
                <a:ea typeface="Lato" charset="0"/>
                <a:cs typeface="Lato" charset="0"/>
              </a:rPr>
              <a:t>/</a:t>
            </a:r>
            <a:r>
              <a:rPr lang="en-US" sz="1000" dirty="0" err="1">
                <a:solidFill>
                  <a:schemeClr val="bg1"/>
                </a:solidFill>
                <a:latin typeface="Lato" charset="0"/>
                <a:ea typeface="Lato" charset="0"/>
                <a:cs typeface="Lato" charset="0"/>
              </a:rPr>
              <a:t>Vue</a:t>
            </a:r>
            <a:r>
              <a:rPr lang="en-US" sz="1000" dirty="0">
                <a:solidFill>
                  <a:schemeClr val="bg1"/>
                </a:solidFill>
                <a:latin typeface="Lato" charset="0"/>
                <a:ea typeface="Lato" charset="0"/>
                <a:cs typeface="Lato" charset="0"/>
              </a:rPr>
              <a:t>+-</a:t>
            </a:r>
            <a:r>
              <a:rPr lang="en-US" sz="1000" dirty="0" err="1">
                <a:solidFill>
                  <a:schemeClr val="bg1"/>
                </a:solidFill>
                <a:latin typeface="Lato" charset="0"/>
                <a:ea typeface="Lato" charset="0"/>
                <a:cs typeface="Lato" charset="0"/>
              </a:rPr>
              <a:t>The+Progressive+JavaScript+Framework</a:t>
            </a:r>
            <a:endParaRPr lang="en-US" sz="1000" dirty="0">
              <a:solidFill>
                <a:schemeClr val="bg1"/>
              </a:solidFill>
              <a:latin typeface="Lato" charset="0"/>
              <a:ea typeface="Lato" charset="0"/>
              <a:cs typeface="Lato" charset="0"/>
            </a:endParaRPr>
          </a:p>
        </p:txBody>
      </p:sp>
      <p:sp>
        <p:nvSpPr>
          <p:cNvPr id="5" name="TextBox 4"/>
          <p:cNvSpPr txBox="1"/>
          <p:nvPr/>
        </p:nvSpPr>
        <p:spPr>
          <a:xfrm>
            <a:off x="154221" y="1902675"/>
            <a:ext cx="8090449" cy="369332"/>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None/>
              <a:tabLst/>
              <a:defRPr/>
            </a:pPr>
            <a:r>
              <a:rPr lang="en-US" sz="1800" dirty="0" smtClean="0">
                <a:solidFill>
                  <a:srgbClr val="52D899"/>
                </a:solidFill>
                <a:latin typeface="Sniglet" charset="0"/>
                <a:ea typeface="Sniglet" charset="0"/>
                <a:cs typeface="Sniglet" charset="0"/>
              </a:rPr>
              <a:t>Where </a:t>
            </a:r>
            <a:r>
              <a:rPr lang="en-US" sz="1800" dirty="0" err="1" smtClean="0">
                <a:solidFill>
                  <a:srgbClr val="52D899"/>
                </a:solidFill>
                <a:latin typeface="Sniglet" charset="0"/>
                <a:ea typeface="Sniglet" charset="0"/>
                <a:cs typeface="Sniglet" charset="0"/>
              </a:rPr>
              <a:t>Vue</a:t>
            </a:r>
            <a:r>
              <a:rPr lang="en-US" sz="1800" dirty="0" smtClean="0">
                <a:solidFill>
                  <a:srgbClr val="52D899"/>
                </a:solidFill>
                <a:latin typeface="Sniglet" charset="0"/>
                <a:ea typeface="Sniglet" charset="0"/>
                <a:cs typeface="Sniglet" charset="0"/>
              </a:rPr>
              <a:t> is lacking</a:t>
            </a:r>
            <a:endParaRPr lang="en-US" sz="1800" dirty="0">
              <a:solidFill>
                <a:srgbClr val="52D899"/>
              </a:solidFill>
              <a:latin typeface="Sniglet" charset="0"/>
              <a:ea typeface="Sniglet" charset="0"/>
              <a:cs typeface="Sniglet" charset="0"/>
            </a:endParaRPr>
          </a:p>
        </p:txBody>
      </p:sp>
      <p:sp>
        <p:nvSpPr>
          <p:cNvPr id="7" name="TextBox 6"/>
          <p:cNvSpPr txBox="1"/>
          <p:nvPr/>
        </p:nvSpPr>
        <p:spPr>
          <a:xfrm>
            <a:off x="371871" y="423922"/>
            <a:ext cx="8090449" cy="1200329"/>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1800" dirty="0" smtClean="0">
                <a:solidFill>
                  <a:schemeClr val="bg1"/>
                </a:solidFill>
                <a:latin typeface="Sniglet" charset="0"/>
                <a:ea typeface="Sniglet" charset="0"/>
                <a:cs typeface="Sniglet" charset="0"/>
              </a:rPr>
              <a:t>Focus</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1800" dirty="0" smtClean="0">
                <a:solidFill>
                  <a:schemeClr val="bg1"/>
                </a:solidFill>
                <a:latin typeface="Sniglet" charset="0"/>
                <a:ea typeface="Sniglet" charset="0"/>
                <a:cs typeface="Sniglet" charset="0"/>
              </a:rPr>
              <a:t>Simplicity</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1800" dirty="0" smtClean="0">
                <a:solidFill>
                  <a:schemeClr val="bg1"/>
                </a:solidFill>
                <a:latin typeface="Sniglet" charset="0"/>
                <a:ea typeface="Sniglet" charset="0"/>
                <a:cs typeface="Sniglet" charset="0"/>
              </a:rPr>
              <a:t>Flexibility</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1800" dirty="0" smtClean="0">
                <a:solidFill>
                  <a:schemeClr val="bg1"/>
                </a:solidFill>
                <a:latin typeface="Sniglet" charset="0"/>
                <a:ea typeface="Sniglet" charset="0"/>
                <a:cs typeface="Sniglet" charset="0"/>
              </a:rPr>
              <a:t>Copying Competitors</a:t>
            </a:r>
            <a:endParaRPr lang="en-US" sz="1800" dirty="0">
              <a:solidFill>
                <a:schemeClr val="bg1"/>
              </a:solidFill>
              <a:latin typeface="Sniglet" charset="0"/>
              <a:ea typeface="Sniglet" charset="0"/>
              <a:cs typeface="Sniglet" charset="0"/>
            </a:endParaRPr>
          </a:p>
        </p:txBody>
      </p:sp>
      <p:sp>
        <p:nvSpPr>
          <p:cNvPr id="8" name="TextBox 7"/>
          <p:cNvSpPr txBox="1"/>
          <p:nvPr/>
        </p:nvSpPr>
        <p:spPr>
          <a:xfrm>
            <a:off x="371871" y="2237440"/>
            <a:ext cx="8090449" cy="2585323"/>
          </a:xfrm>
          <a:prstGeom prst="rect">
            <a:avLst/>
          </a:prstGeom>
          <a:noFill/>
        </p:spPr>
        <p:txBody>
          <a:bodyPr wrap="square" rtlCol="0">
            <a:spAutoFit/>
          </a:bodyPr>
          <a:lstStyle/>
          <a:p>
            <a:pPr marL="285750" indent="-285750">
              <a:buFont typeface="Arial" charset="0"/>
              <a:buChar char="•"/>
              <a:defRPr/>
            </a:pPr>
            <a:r>
              <a:rPr lang="en-US" sz="1800" dirty="0" err="1" smtClean="0">
                <a:solidFill>
                  <a:schemeClr val="bg1"/>
                </a:solidFill>
                <a:latin typeface="Sniglet" charset="0"/>
                <a:ea typeface="Sniglet" charset="0"/>
                <a:cs typeface="Sniglet" charset="0"/>
              </a:rPr>
              <a:t>Vue</a:t>
            </a:r>
            <a:r>
              <a:rPr lang="en-US" sz="1800" dirty="0" smtClean="0">
                <a:solidFill>
                  <a:schemeClr val="bg1"/>
                </a:solidFill>
                <a:latin typeface="Sniglet" charset="0"/>
                <a:ea typeface="Sniglet" charset="0"/>
                <a:cs typeface="Sniglet" charset="0"/>
              </a:rPr>
              <a:t> </a:t>
            </a:r>
            <a:r>
              <a:rPr lang="en-US" sz="1800" dirty="0">
                <a:solidFill>
                  <a:schemeClr val="bg1"/>
                </a:solidFill>
                <a:latin typeface="Sniglet" charset="0"/>
                <a:ea typeface="Sniglet" charset="0"/>
                <a:cs typeface="Sniglet" charset="0"/>
              </a:rPr>
              <a:t>doesn’t yet have the support and widespread adoption of it’s fellow frameworks. There are far more resources for React, from NPM modules to Stack Overflow answers</a:t>
            </a:r>
            <a:r>
              <a:rPr lang="en-US" sz="1800" dirty="0" smtClean="0">
                <a:solidFill>
                  <a:schemeClr val="bg1"/>
                </a:solidFill>
                <a:latin typeface="Sniglet" charset="0"/>
                <a:ea typeface="Sniglet" charset="0"/>
                <a:cs typeface="Sniglet" charset="0"/>
              </a:rPr>
              <a:t>.</a:t>
            </a:r>
          </a:p>
          <a:p>
            <a:pPr marL="285750" indent="-285750">
              <a:buFont typeface="Arial" charset="0"/>
              <a:buChar char="•"/>
              <a:defRPr/>
            </a:pPr>
            <a:endParaRPr lang="en-US" sz="1800" dirty="0" smtClean="0">
              <a:solidFill>
                <a:schemeClr val="bg1"/>
              </a:solidFill>
              <a:latin typeface="Sniglet" charset="0"/>
              <a:ea typeface="Sniglet" charset="0"/>
              <a:cs typeface="Sniglet" charset="0"/>
            </a:endParaRPr>
          </a:p>
          <a:p>
            <a:pPr marL="285750" indent="-285750">
              <a:buFont typeface="Arial" charset="0"/>
              <a:buChar char="•"/>
              <a:defRPr/>
            </a:pPr>
            <a:r>
              <a:rPr lang="en-US" sz="1800" dirty="0" smtClean="0">
                <a:solidFill>
                  <a:schemeClr val="bg1"/>
                </a:solidFill>
                <a:latin typeface="Sniglet" charset="0"/>
                <a:ea typeface="Sniglet" charset="0"/>
                <a:cs typeface="Sniglet" charset="0"/>
              </a:rPr>
              <a:t>While </a:t>
            </a:r>
            <a:r>
              <a:rPr lang="en-US" sz="1800" dirty="0" err="1">
                <a:solidFill>
                  <a:schemeClr val="bg1"/>
                </a:solidFill>
                <a:latin typeface="Sniglet" charset="0"/>
                <a:ea typeface="Sniglet" charset="0"/>
                <a:cs typeface="Sniglet" charset="0"/>
              </a:rPr>
              <a:t>Vue</a:t>
            </a:r>
            <a:r>
              <a:rPr lang="en-US" sz="1800" dirty="0">
                <a:solidFill>
                  <a:schemeClr val="bg1"/>
                </a:solidFill>
                <a:latin typeface="Sniglet" charset="0"/>
                <a:ea typeface="Sniglet" charset="0"/>
                <a:cs typeface="Sniglet" charset="0"/>
              </a:rPr>
              <a:t> is being picked up by large organizations like Alibaba and Baidu, some more examples of high traffic websites would attest to </a:t>
            </a:r>
            <a:r>
              <a:rPr lang="en-US" sz="1800" dirty="0" err="1">
                <a:solidFill>
                  <a:schemeClr val="bg1"/>
                </a:solidFill>
                <a:latin typeface="Sniglet" charset="0"/>
                <a:ea typeface="Sniglet" charset="0"/>
                <a:cs typeface="Sniglet" charset="0"/>
              </a:rPr>
              <a:t>Vue’s</a:t>
            </a:r>
            <a:r>
              <a:rPr lang="en-US" sz="1800" dirty="0">
                <a:solidFill>
                  <a:schemeClr val="bg1"/>
                </a:solidFill>
                <a:latin typeface="Sniglet" charset="0"/>
                <a:ea typeface="Sniglet" charset="0"/>
                <a:cs typeface="Sniglet" charset="0"/>
              </a:rPr>
              <a:t> integrity at scale</a:t>
            </a:r>
            <a:r>
              <a:rPr lang="en-US" sz="1800" dirty="0" smtClean="0">
                <a:solidFill>
                  <a:schemeClr val="bg1"/>
                </a:solidFill>
                <a:latin typeface="Sniglet" charset="0"/>
                <a:ea typeface="Sniglet" charset="0"/>
                <a:cs typeface="Sniglet" charset="0"/>
              </a:rPr>
              <a:t>.</a:t>
            </a:r>
          </a:p>
          <a:p>
            <a:pPr marL="285750" lvl="0" indent="-285750">
              <a:buFont typeface="Arial" charset="0"/>
              <a:buChar char="•"/>
              <a:defRPr/>
            </a:pPr>
            <a:endParaRPr lang="en-US" sz="1800" dirty="0">
              <a:solidFill>
                <a:schemeClr val="bg1"/>
              </a:solidFill>
              <a:latin typeface="Sniglet" charset="0"/>
              <a:ea typeface="Sniglet" charset="0"/>
              <a:cs typeface="Sniglet" charset="0"/>
            </a:endParaRPr>
          </a:p>
          <a:p>
            <a:pPr marL="285750" lvl="0" indent="-285750">
              <a:buFont typeface="Arial" charset="0"/>
              <a:buChar char="•"/>
              <a:defRPr/>
            </a:pPr>
            <a:r>
              <a:rPr lang="en-US" sz="1800" dirty="0" smtClean="0">
                <a:solidFill>
                  <a:schemeClr val="bg1"/>
                </a:solidFill>
                <a:latin typeface="Sniglet" charset="0"/>
                <a:ea typeface="Sniglet" charset="0"/>
                <a:cs typeface="Sniglet" charset="0"/>
              </a:rPr>
              <a:t>Maybe </a:t>
            </a:r>
            <a:r>
              <a:rPr lang="en-US" sz="1800" dirty="0">
                <a:solidFill>
                  <a:schemeClr val="bg1"/>
                </a:solidFill>
                <a:latin typeface="Sniglet" charset="0"/>
                <a:ea typeface="Sniglet" charset="0"/>
                <a:cs typeface="Sniglet" charset="0"/>
              </a:rPr>
              <a:t>there’s such a thing as being </a:t>
            </a:r>
            <a:r>
              <a:rPr lang="en-US" sz="1800" i="1" dirty="0">
                <a:solidFill>
                  <a:schemeClr val="bg1"/>
                </a:solidFill>
                <a:latin typeface="Sniglet" charset="0"/>
                <a:ea typeface="Sniglet" charset="0"/>
                <a:cs typeface="Sniglet" charset="0"/>
              </a:rPr>
              <a:t>too</a:t>
            </a:r>
            <a:r>
              <a:rPr lang="en-US" sz="1800" dirty="0">
                <a:solidFill>
                  <a:schemeClr val="bg1"/>
                </a:solidFill>
                <a:latin typeface="Sniglet" charset="0"/>
                <a:ea typeface="Sniglet" charset="0"/>
                <a:cs typeface="Sniglet" charset="0"/>
              </a:rPr>
              <a:t> flexible.</a:t>
            </a:r>
            <a:endParaRPr lang="en-US" sz="1800" dirty="0" smtClean="0">
              <a:solidFill>
                <a:schemeClr val="bg1"/>
              </a:solidFill>
              <a:latin typeface="Sniglet" charset="0"/>
              <a:ea typeface="Sniglet" charset="0"/>
              <a:cs typeface="Sniglet" charset="0"/>
            </a:endParaRPr>
          </a:p>
        </p:txBody>
      </p:sp>
    </p:spTree>
    <p:extLst>
      <p:ext uri="{BB962C8B-B14F-4D97-AF65-F5344CB8AC3E}">
        <p14:creationId xmlns:p14="http://schemas.microsoft.com/office/powerpoint/2010/main" val="1601898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1025" name="Picture 1" descr="age4image256"/>
          <p:cNvPicPr>
            <a:picLocks noChangeAspect="1" noChangeArrowheads="1"/>
          </p:cNvPicPr>
          <p:nvPr/>
        </p:nvPicPr>
        <p:blipFill rotWithShape="1">
          <a:blip r:embed="rId3">
            <a:extLst>
              <a:ext uri="{28A0092B-C50C-407E-A947-70E740481C1C}">
                <a14:useLocalDpi xmlns:a14="http://schemas.microsoft.com/office/drawing/2010/main" val="0"/>
              </a:ext>
            </a:extLst>
          </a:blip>
          <a:srcRect l="3631" t="17666" r="3095" b="18810"/>
          <a:stretch/>
        </p:blipFill>
        <p:spPr bwMode="auto">
          <a:xfrm>
            <a:off x="381926" y="782127"/>
            <a:ext cx="8446335" cy="3207983"/>
          </a:xfrm>
          <a:prstGeom prst="rect">
            <a:avLst/>
          </a:prstGeom>
          <a:noFill/>
          <a:effectLst>
            <a:outerShdw blurRad="457200" dist="88900" dir="7740000" sx="101000" sy="101000" algn="ctr" rotWithShape="0">
              <a:schemeClr val="bg1">
                <a:alpha val="62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943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643221" y="2076024"/>
            <a:ext cx="7772400" cy="1159800"/>
          </a:xfrm>
          <a:prstGeom prst="rect">
            <a:avLst/>
          </a:prstGeom>
        </p:spPr>
        <p:txBody>
          <a:bodyPr wrap="square" lIns="91425" tIns="91425" rIns="91425" bIns="91425" anchor="b" anchorCtr="0">
            <a:noAutofit/>
          </a:bodyPr>
          <a:lstStyle/>
          <a:p>
            <a:pPr marL="0" lvl="0" indent="0" rtl="0">
              <a:spcBef>
                <a:spcPts val="0"/>
              </a:spcBef>
              <a:buNone/>
            </a:pPr>
            <a:r>
              <a:rPr lang="en-US" sz="8800" dirty="0" smtClean="0">
                <a:solidFill>
                  <a:srgbClr val="52D899"/>
                </a:solidFill>
              </a:rPr>
              <a:t>?</a:t>
            </a:r>
            <a:endParaRPr lang="en" sz="8800" dirty="0" smtClean="0">
              <a:solidFill>
                <a:srgbClr val="52D899"/>
              </a:solidFill>
            </a:endParaRPr>
          </a:p>
          <a:p>
            <a:pPr marL="0" lvl="0" indent="0" rtl="0">
              <a:spcBef>
                <a:spcPts val="0"/>
              </a:spcBef>
              <a:buNone/>
            </a:pPr>
            <a:endParaRPr dirty="0" smtClean="0"/>
          </a:p>
          <a:p>
            <a:pPr marL="0" lvl="0" indent="0" rtl="0">
              <a:spcBef>
                <a:spcPts val="0"/>
              </a:spcBef>
              <a:buNone/>
            </a:pPr>
            <a:r>
              <a:rPr lang="en-US" dirty="0" smtClean="0"/>
              <a:t>Why </a:t>
            </a:r>
            <a:r>
              <a:rPr lang="en-US" dirty="0" err="1" smtClean="0">
                <a:solidFill>
                  <a:srgbClr val="52D899"/>
                </a:solidFill>
              </a:rPr>
              <a:t>Vue.JS</a:t>
            </a:r>
            <a:endParaRPr lang="en" dirty="0">
              <a:solidFill>
                <a:srgbClr val="52D899"/>
              </a:solidFill>
            </a:endParaRPr>
          </a:p>
        </p:txBody>
      </p:sp>
      <p:sp>
        <p:nvSpPr>
          <p:cNvPr id="72" name="Shape 72"/>
          <p:cNvSpPr/>
          <p:nvPr/>
        </p:nvSpPr>
        <p:spPr>
          <a:xfrm>
            <a:off x="3617075" y="256025"/>
            <a:ext cx="1824693" cy="1702276"/>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Tree>
    <p:extLst>
      <p:ext uri="{BB962C8B-B14F-4D97-AF65-F5344CB8AC3E}">
        <p14:creationId xmlns:p14="http://schemas.microsoft.com/office/powerpoint/2010/main" val="1683924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643221" y="2076024"/>
            <a:ext cx="7772400" cy="1159800"/>
          </a:xfrm>
          <a:prstGeom prst="rect">
            <a:avLst/>
          </a:prstGeom>
        </p:spPr>
        <p:txBody>
          <a:bodyPr wrap="square" lIns="91425" tIns="91425" rIns="91425" bIns="91425" anchor="b" anchorCtr="0">
            <a:noAutofit/>
          </a:bodyPr>
          <a:lstStyle/>
          <a:p>
            <a:pPr marL="0" lvl="0" indent="0" rtl="0">
              <a:spcBef>
                <a:spcPts val="0"/>
              </a:spcBef>
              <a:buNone/>
            </a:pPr>
            <a:r>
              <a:rPr lang="en-US" sz="8800" dirty="0" smtClean="0"/>
              <a:t>?</a:t>
            </a:r>
            <a:endParaRPr lang="en" sz="8800" dirty="0" smtClean="0"/>
          </a:p>
          <a:p>
            <a:pPr marL="0" lvl="0" indent="0" rtl="0">
              <a:spcBef>
                <a:spcPts val="0"/>
              </a:spcBef>
              <a:buNone/>
            </a:pPr>
            <a:endParaRPr dirty="0" smtClean="0"/>
          </a:p>
          <a:p>
            <a:pPr marL="0" lvl="0" indent="0" rtl="0">
              <a:spcBef>
                <a:spcPts val="0"/>
              </a:spcBef>
              <a:buNone/>
            </a:pPr>
            <a:r>
              <a:rPr lang="en-US" dirty="0" smtClean="0"/>
              <a:t>The </a:t>
            </a:r>
            <a:r>
              <a:rPr lang="en-US" dirty="0" smtClean="0">
                <a:solidFill>
                  <a:srgbClr val="52D899"/>
                </a:solidFill>
              </a:rPr>
              <a:t>facts</a:t>
            </a:r>
            <a:endParaRPr lang="en" dirty="0">
              <a:solidFill>
                <a:srgbClr val="52D899"/>
              </a:solidFill>
            </a:endParaRPr>
          </a:p>
        </p:txBody>
      </p:sp>
      <p:sp>
        <p:nvSpPr>
          <p:cNvPr id="72" name="Shape 72"/>
          <p:cNvSpPr/>
          <p:nvPr/>
        </p:nvSpPr>
        <p:spPr>
          <a:xfrm>
            <a:off x="3617075" y="256025"/>
            <a:ext cx="1824693" cy="1702276"/>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Tree>
    <p:extLst>
      <p:ext uri="{BB962C8B-B14F-4D97-AF65-F5344CB8AC3E}">
        <p14:creationId xmlns:p14="http://schemas.microsoft.com/office/powerpoint/2010/main" val="1137522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age6image449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0081" y="963054"/>
            <a:ext cx="3616727" cy="3555721"/>
          </a:xfrm>
          <a:prstGeom prst="rect">
            <a:avLst/>
          </a:prstGeom>
          <a:noFill/>
          <a:extLst>
            <a:ext uri="{909E8E84-426E-40DD-AFC4-6F175D3DCCD1}">
              <a14:hiddenFill xmlns:a14="http://schemas.microsoft.com/office/drawing/2010/main">
                <a:solidFill>
                  <a:srgbClr val="FFFFFF"/>
                </a:solidFill>
              </a14:hiddenFill>
            </a:ext>
          </a:extLst>
        </p:spPr>
      </p:pic>
      <p:grpSp>
        <p:nvGrpSpPr>
          <p:cNvPr id="3" name="Shape 98"/>
          <p:cNvGrpSpPr/>
          <p:nvPr/>
        </p:nvGrpSpPr>
        <p:grpSpPr>
          <a:xfrm rot="794989">
            <a:off x="2767009" y="1322981"/>
            <a:ext cx="1732411" cy="356327"/>
            <a:chOff x="271125" y="812725"/>
            <a:chExt cx="766525" cy="221725"/>
          </a:xfrm>
        </p:grpSpPr>
        <p:sp>
          <p:nvSpPr>
            <p:cNvPr id="4" name="Shape 99"/>
            <p:cNvSpPr/>
            <p:nvPr/>
          </p:nvSpPr>
          <p:spPr>
            <a:xfrm>
              <a:off x="271125" y="921200"/>
              <a:ext cx="695775" cy="70775"/>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5" name="Shape 100"/>
            <p:cNvSpPr/>
            <p:nvPr/>
          </p:nvSpPr>
          <p:spPr>
            <a:xfrm>
              <a:off x="858375" y="812725"/>
              <a:ext cx="179275" cy="221725"/>
            </a:xfrm>
            <a:custGeom>
              <a:avLst/>
              <a:gdLst/>
              <a:ahLst/>
              <a:cxnLst/>
              <a:rect l="0" t="0" r="0" b="0"/>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grpSp>
      <p:sp>
        <p:nvSpPr>
          <p:cNvPr id="2" name="TextBox 1"/>
          <p:cNvSpPr txBox="1"/>
          <p:nvPr/>
        </p:nvSpPr>
        <p:spPr>
          <a:xfrm>
            <a:off x="575368" y="1091843"/>
            <a:ext cx="2554434" cy="646331"/>
          </a:xfrm>
          <a:prstGeom prst="rect">
            <a:avLst/>
          </a:prstGeom>
          <a:noFill/>
        </p:spPr>
        <p:txBody>
          <a:bodyPr wrap="square" rtlCol="0">
            <a:spAutoFit/>
          </a:bodyPr>
          <a:lstStyle/>
          <a:p>
            <a:r>
              <a:rPr lang="en-US" sz="3600" dirty="0" smtClean="0">
                <a:solidFill>
                  <a:srgbClr val="52D899"/>
                </a:solidFill>
                <a:latin typeface="Papyrus" charset="0"/>
                <a:ea typeface="Papyrus" charset="0"/>
                <a:cs typeface="Papyrus" charset="0"/>
              </a:rPr>
              <a:t>Evan</a:t>
            </a:r>
            <a:r>
              <a:rPr lang="en-US" sz="3600" dirty="0" smtClean="0">
                <a:solidFill>
                  <a:schemeClr val="bg1"/>
                </a:solidFill>
                <a:latin typeface="Papyrus" charset="0"/>
                <a:ea typeface="Papyrus" charset="0"/>
                <a:cs typeface="Papyrus" charset="0"/>
              </a:rPr>
              <a:t> You</a:t>
            </a:r>
            <a:endParaRPr lang="en-US" sz="3600" dirty="0">
              <a:solidFill>
                <a:schemeClr val="bg1"/>
              </a:solidFill>
              <a:latin typeface="Papyrus" charset="0"/>
              <a:ea typeface="Papyrus" charset="0"/>
              <a:cs typeface="Papyrus" charset="0"/>
            </a:endParaRPr>
          </a:p>
        </p:txBody>
      </p:sp>
      <p:sp>
        <p:nvSpPr>
          <p:cNvPr id="11" name="TextBox 10"/>
          <p:cNvSpPr txBox="1"/>
          <p:nvPr/>
        </p:nvSpPr>
        <p:spPr>
          <a:xfrm>
            <a:off x="2952141" y="44265"/>
            <a:ext cx="3237908" cy="646331"/>
          </a:xfrm>
          <a:prstGeom prst="rect">
            <a:avLst/>
          </a:prstGeom>
          <a:noFill/>
        </p:spPr>
        <p:txBody>
          <a:bodyPr wrap="square" rtlCol="0">
            <a:spAutoFit/>
          </a:bodyPr>
          <a:lstStyle/>
          <a:p>
            <a:r>
              <a:rPr lang="en-US" sz="3600" smtClean="0">
                <a:solidFill>
                  <a:schemeClr val="bg1"/>
                </a:solidFill>
                <a:latin typeface="Walter Turncoat" charset="0"/>
                <a:ea typeface="Walter Turncoat" charset="0"/>
                <a:cs typeface="Walter Turncoat" charset="0"/>
              </a:rPr>
              <a:t>The founder</a:t>
            </a:r>
            <a:endParaRPr lang="en-US" sz="3600" dirty="0">
              <a:solidFill>
                <a:schemeClr val="bg1"/>
              </a:solidFill>
              <a:latin typeface="Walter Turncoat" charset="0"/>
              <a:ea typeface="Walter Turncoat" charset="0"/>
              <a:cs typeface="Walter Turncoat" charset="0"/>
            </a:endParaRPr>
          </a:p>
        </p:txBody>
      </p:sp>
      <p:sp>
        <p:nvSpPr>
          <p:cNvPr id="16" name="TextBox 15"/>
          <p:cNvSpPr txBox="1"/>
          <p:nvPr/>
        </p:nvSpPr>
        <p:spPr>
          <a:xfrm>
            <a:off x="781325" y="1929922"/>
            <a:ext cx="3935820" cy="646331"/>
          </a:xfrm>
          <a:prstGeom prst="rect">
            <a:avLst/>
          </a:prstGeom>
          <a:noFill/>
        </p:spPr>
        <p:txBody>
          <a:bodyPr wrap="square" rtlCol="0">
            <a:spAutoFit/>
          </a:bodyPr>
          <a:lstStyle/>
          <a:p>
            <a:pPr marL="285750" indent="-285750">
              <a:buFont typeface="Arial" charset="0"/>
              <a:buChar char="•"/>
            </a:pPr>
            <a:r>
              <a:rPr lang="en-US" sz="1800" dirty="0" smtClean="0">
                <a:solidFill>
                  <a:schemeClr val="bg1"/>
                </a:solidFill>
                <a:latin typeface="Sniglet" charset="0"/>
                <a:ea typeface="Sniglet" charset="0"/>
                <a:cs typeface="Sniglet" charset="0"/>
              </a:rPr>
              <a:t>Previously  worked as a Creative Technologist at </a:t>
            </a:r>
            <a:r>
              <a:rPr lang="en-US" sz="1800" dirty="0" smtClean="0">
                <a:solidFill>
                  <a:srgbClr val="52D899"/>
                </a:solidFill>
                <a:latin typeface="Sniglet" charset="0"/>
                <a:ea typeface="Sniglet" charset="0"/>
                <a:cs typeface="Sniglet" charset="0"/>
              </a:rPr>
              <a:t>Google   </a:t>
            </a:r>
            <a:endParaRPr lang="en-US" sz="1800" dirty="0">
              <a:solidFill>
                <a:srgbClr val="52D899"/>
              </a:solidFill>
              <a:latin typeface="Sniglet" charset="0"/>
              <a:ea typeface="Sniglet" charset="0"/>
              <a:cs typeface="Sniglet" charset="0"/>
            </a:endParaRPr>
          </a:p>
        </p:txBody>
      </p:sp>
      <p:sp>
        <p:nvSpPr>
          <p:cNvPr id="21" name="TextBox 20"/>
          <p:cNvSpPr txBox="1"/>
          <p:nvPr/>
        </p:nvSpPr>
        <p:spPr>
          <a:xfrm>
            <a:off x="781325" y="2844213"/>
            <a:ext cx="3935820" cy="369332"/>
          </a:xfrm>
          <a:prstGeom prst="rect">
            <a:avLst/>
          </a:prstGeom>
          <a:noFill/>
        </p:spPr>
        <p:txBody>
          <a:bodyPr wrap="square" rtlCol="0">
            <a:spAutoFit/>
          </a:bodyPr>
          <a:lstStyle/>
          <a:p>
            <a:pPr marL="285750" indent="-285750">
              <a:buFont typeface="Arial" charset="0"/>
              <a:buChar char="•"/>
            </a:pPr>
            <a:r>
              <a:rPr lang="en-US" sz="1800" dirty="0" smtClean="0">
                <a:solidFill>
                  <a:schemeClr val="bg1"/>
                </a:solidFill>
                <a:latin typeface="Sniglet" charset="0"/>
                <a:ea typeface="Sniglet" charset="0"/>
                <a:cs typeface="Sniglet" charset="0"/>
              </a:rPr>
              <a:t>Core Dev at </a:t>
            </a:r>
            <a:r>
              <a:rPr lang="en-US" sz="1800" dirty="0" smtClean="0">
                <a:solidFill>
                  <a:srgbClr val="52D899"/>
                </a:solidFill>
                <a:latin typeface="Sniglet" charset="0"/>
                <a:ea typeface="Sniglet" charset="0"/>
                <a:cs typeface="Sniglet" charset="0"/>
              </a:rPr>
              <a:t>Meteor</a:t>
            </a:r>
            <a:endParaRPr lang="en-US" sz="1800" dirty="0">
              <a:solidFill>
                <a:srgbClr val="52D899"/>
              </a:solidFill>
              <a:latin typeface="Sniglet" charset="0"/>
              <a:ea typeface="Sniglet" charset="0"/>
              <a:cs typeface="Sniglet" charset="0"/>
            </a:endParaRPr>
          </a:p>
        </p:txBody>
      </p:sp>
      <p:sp>
        <p:nvSpPr>
          <p:cNvPr id="22" name="TextBox 21"/>
          <p:cNvSpPr txBox="1"/>
          <p:nvPr/>
        </p:nvSpPr>
        <p:spPr>
          <a:xfrm>
            <a:off x="781325" y="3481505"/>
            <a:ext cx="3935820" cy="646331"/>
          </a:xfrm>
          <a:prstGeom prst="rect">
            <a:avLst/>
          </a:prstGeom>
          <a:noFill/>
        </p:spPr>
        <p:txBody>
          <a:bodyPr wrap="square" rtlCol="0">
            <a:spAutoFit/>
          </a:bodyPr>
          <a:lstStyle/>
          <a:p>
            <a:pPr marL="285750" indent="-285750">
              <a:buFont typeface="Arial" charset="0"/>
              <a:buChar char="•"/>
            </a:pPr>
            <a:r>
              <a:rPr lang="en-US" sz="1800" dirty="0" smtClean="0">
                <a:solidFill>
                  <a:schemeClr val="bg1"/>
                </a:solidFill>
                <a:latin typeface="Sniglet" charset="0"/>
                <a:ea typeface="Sniglet" charset="0"/>
                <a:cs typeface="Sniglet" charset="0"/>
              </a:rPr>
              <a:t>From 2016 working full-time on </a:t>
            </a:r>
            <a:r>
              <a:rPr lang="en-US" sz="1800" dirty="0" err="1" smtClean="0">
                <a:solidFill>
                  <a:srgbClr val="52D899"/>
                </a:solidFill>
                <a:latin typeface="Sniglet" charset="0"/>
                <a:ea typeface="Sniglet" charset="0"/>
                <a:cs typeface="Sniglet" charset="0"/>
              </a:rPr>
              <a:t>Vue.JS</a:t>
            </a:r>
            <a:r>
              <a:rPr lang="en-US" sz="1800" dirty="0" smtClean="0">
                <a:solidFill>
                  <a:schemeClr val="bg1"/>
                </a:solidFill>
                <a:latin typeface="Sniglet" charset="0"/>
                <a:ea typeface="Sniglet" charset="0"/>
                <a:cs typeface="Sniglet" charset="0"/>
              </a:rPr>
              <a:t> framework.</a:t>
            </a:r>
            <a:endParaRPr lang="en-US" sz="1800" dirty="0">
              <a:solidFill>
                <a:srgbClr val="52D899"/>
              </a:solidFill>
              <a:latin typeface="Sniglet" charset="0"/>
              <a:ea typeface="Sniglet" charset="0"/>
              <a:cs typeface="Sniglet" charset="0"/>
            </a:endParaRPr>
          </a:p>
        </p:txBody>
      </p:sp>
    </p:spTree>
    <p:extLst>
      <p:ext uri="{BB962C8B-B14F-4D97-AF65-F5344CB8AC3E}">
        <p14:creationId xmlns:p14="http://schemas.microsoft.com/office/powerpoint/2010/main" val="1358580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TotalTime>
  <Words>348</Words>
  <Application>Microsoft Macintosh PowerPoint</Application>
  <PresentationFormat>On-screen Show (16:9)</PresentationFormat>
  <Paragraphs>99</Paragraphs>
  <Slides>20</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Lato</vt:lpstr>
      <vt:lpstr>Papyrus</vt:lpstr>
      <vt:lpstr>Sniglet</vt:lpstr>
      <vt:lpstr>Walter Turncoat</vt:lpstr>
      <vt:lpstr>Arial</vt:lpstr>
      <vt:lpstr>Ursula template</vt:lpstr>
      <vt:lpstr>hello!</vt:lpstr>
      <vt:lpstr>VUE JS</vt:lpstr>
      <vt:lpstr>Another Framework?</vt:lpstr>
      <vt:lpstr>What is VUE JS?</vt:lpstr>
      <vt:lpstr>PowerPoint Presentation</vt:lpstr>
      <vt:lpstr>PowerPoint Presentation</vt:lpstr>
      <vt:lpstr>?  Why Vue.JS</vt:lpstr>
      <vt:lpstr>?  The facts</vt:lpstr>
      <vt:lpstr>PowerPoint Presentation</vt:lpstr>
      <vt:lpstr>PowerPoint Presentation</vt:lpstr>
      <vt:lpstr>PowerPoint Presentation</vt:lpstr>
      <vt:lpstr>PowerPoint Presentation</vt:lpstr>
      <vt:lpstr>PowerPoint Presentation</vt:lpstr>
      <vt:lpstr>?  What’s inside vue?</vt:lpstr>
      <vt:lpstr>Getting Started</vt:lpstr>
      <vt:lpstr>PowerPoint Presentation</vt:lpstr>
      <vt:lpstr>PowerPoint Presentation</vt:lpstr>
      <vt:lpstr>thanks!</vt:lpstr>
      <vt:lpstr>0857-2052-4448</vt:lpstr>
      <vt:lpstr>Credits</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VUE JS</dc:title>
  <cp:lastModifiedBy>Makers Institute Dev</cp:lastModifiedBy>
  <cp:revision>33</cp:revision>
  <dcterms:modified xsi:type="dcterms:W3CDTF">2017-12-14T09:10:30Z</dcterms:modified>
</cp:coreProperties>
</file>