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4.xml" ContentType="application/vnd.openxmlformats-officedocument.presentationml.comments+xml"/>
  <Override PartName="/ppt/notesSlides/notesSlide8.xml" ContentType="application/vnd.openxmlformats-officedocument.presentationml.notesSlide+xml"/>
  <Override PartName="/ppt/comments/comment5.xml" ContentType="application/vnd.openxmlformats-officedocument.presentationml.comments+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21"/>
  </p:notesMasterIdLst>
  <p:sldIdLst>
    <p:sldId id="277" r:id="rId3"/>
    <p:sldId id="278" r:id="rId4"/>
    <p:sldId id="279" r:id="rId5"/>
    <p:sldId id="280" r:id="rId6"/>
    <p:sldId id="281" r:id="rId7"/>
    <p:sldId id="259" r:id="rId8"/>
    <p:sldId id="260" r:id="rId9"/>
    <p:sldId id="263" r:id="rId10"/>
    <p:sldId id="262" r:id="rId11"/>
    <p:sldId id="268" r:id="rId12"/>
    <p:sldId id="261" r:id="rId13"/>
    <p:sldId id="264" r:id="rId14"/>
    <p:sldId id="282" r:id="rId15"/>
    <p:sldId id="270" r:id="rId16"/>
    <p:sldId id="265"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drigo Tosco" initials="RT" lastIdx="12" clrIdx="0">
    <p:extLst>
      <p:ext uri="{19B8F6BF-5375-455C-9EA6-DF929625EA0E}">
        <p15:presenceInfo xmlns:p15="http://schemas.microsoft.com/office/powerpoint/2012/main" userId="346f1b84248bb7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17" autoAdjust="0"/>
    <p:restoredTop sz="94660"/>
  </p:normalViewPr>
  <p:slideViewPr>
    <p:cSldViewPr snapToGrid="0">
      <p:cViewPr varScale="1">
        <p:scale>
          <a:sx n="85" d="100"/>
          <a:sy n="85" d="100"/>
        </p:scale>
        <p:origin x="792" y="84"/>
      </p:cViewPr>
      <p:guideLst/>
    </p:cSldViewPr>
  </p:slideViewPr>
  <p:notesTextViewPr>
    <p:cViewPr>
      <p:scale>
        <a:sx n="1" d="1"/>
        <a:sy n="1" d="1"/>
      </p:scale>
      <p:origin x="0" y="0"/>
    </p:cViewPr>
  </p:notesTextViewPr>
  <p:notesViewPr>
    <p:cSldViewPr snapToGrid="0">
      <p:cViewPr varScale="1">
        <p:scale>
          <a:sx n="91" d="100"/>
          <a:sy n="91" d="100"/>
        </p:scale>
        <p:origin x="375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07T21:57:11.666" idx="2">
    <p:pos x="10" y="10"/>
    <p:text>Tambien se lleva a cabo trabajo de implementacion durante la fase de elaboración, para crear una arquitectura base ejecutable</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1-07T22:01:28.757" idx="3">
    <p:pos x="10" y="10"/>
    <p:text>Arquitecto esboza componentes claves en modelo de implementación
Integrador de Sistemas planea secuencia de construcciones y decide funcionalidad a implementar y partes del modelo afectadas para cada una
Ing componentes implementan requerimientos sobre susbistemas y componentes
Componentes son probados individualmente y nuevamente una vez son integrados
Se inicia implementación de siguiente construcción considerando los defectos de la construcción anterior</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11-07T22:09:36.340" idx="4">
    <p:pos x="7036" y="193"/>
    <p:text>Correcto: Implementa solo funcionalidad descrita en modelo de diseño y requerimientos adicionales</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11-07T22:20:24.836" idx="6">
    <p:pos x="2857" y="1443"/>
    <p:text>Construcción añade funcionalidad a la construcción previa implementando casos de uso completos o ciertos escenarios</p:text>
    <p:extLst>
      <p:ext uri="{C676402C-5697-4E1C-873F-D02D1690AC5C}">
        <p15:threadingInfo xmlns:p15="http://schemas.microsoft.com/office/powerpoint/2012/main" timeZoneBias="180"/>
      </p:ext>
    </p:extLst>
  </p:cm>
  <p:cm authorId="1" dt="2019-11-07T22:22:11.308" idx="7">
    <p:pos x="6196" y="1722"/>
    <p:text>Expansión hacia arriba porque debería empezar en capas inferiores llegando posteriormente a capas generales de aplicación</p:text>
    <p:extLst>
      <p:ext uri="{C676402C-5697-4E1C-873F-D02D1690AC5C}">
        <p15:threadingInfo xmlns:p15="http://schemas.microsoft.com/office/powerpoint/2012/main" timeZoneBias="1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11-07T22:11:46.870" idx="5">
    <p:pos x="10" y="10"/>
    <p:text>Subsistemas de implementación siguen la traza uno a uno a los subsistemas de diseño
Debe asegurarse de que contenido, dependenciase interfaces de los subsistemas sean correctas</p:text>
    <p:extLst>
      <p:ext uri="{C676402C-5697-4E1C-873F-D02D1690AC5C}">
        <p15:threadingInfo xmlns:p15="http://schemas.microsoft.com/office/powerpoint/2012/main" timeZoneBias="1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11-07T22:32:07.934" idx="8">
    <p:pos x="10" y="10"/>
    <p:text>Susbistemas: asegurarse que requerimientos implementados en construcción y los que afectan al subsistema son implementados correctamente</p:text>
    <p:extLst>
      <p:ext uri="{C676402C-5697-4E1C-873F-D02D1690AC5C}">
        <p15:threadingInfo xmlns:p15="http://schemas.microsoft.com/office/powerpoint/2012/main" timeZoneBias="1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11-07T22:35:07.477" idx="9">
    <p:pos x="10" y="10"/>
    <p:text>Generalmente se implementan varias clases de diseño en un mismo componente fichero
Solo se generan las signaturas (firmas) de las operaciones que todavía deben ser implementadas
Cada operación definida por la clase debe ser implementada (a menos que sea virtual o abstracta y ésta sea implementada por descendientes de la clase</p:text>
    <p:extLst>
      <p:ext uri="{C676402C-5697-4E1C-873F-D02D1690AC5C}">
        <p15:threadingInfo xmlns:p15="http://schemas.microsoft.com/office/powerpoint/2012/main" timeZoneBias="180"/>
      </p:ext>
    </p:extLst>
  </p:cm>
  <p:cm authorId="1" dt="2019-11-07T22:38:19.681" idx="10">
    <p:pos x="10" y="106"/>
    <p:text>Para implementar operaciones debe elegirse un algoritmo y estructura de datos apropiadas</p:text>
    <p:extLst>
      <p:ext uri="{C676402C-5697-4E1C-873F-D02D1690AC5C}">
        <p15:threadingInfo xmlns:p15="http://schemas.microsoft.com/office/powerpoint/2012/main" timeZoneBias="180">
          <p15:parentCm authorId="1" idx="9"/>
        </p15:threadingInfo>
      </p:ext>
    </p:extLst>
  </p:cm>
  <p:cm authorId="1" dt="2019-11-07T22:39:03.767" idx="11">
    <p:pos x="10" y="202"/>
    <p:text>Componente resultante debería proporcionar las mismas interfaces que las clases de diseño que implementa</p:text>
    <p:extLst>
      <p:ext uri="{C676402C-5697-4E1C-873F-D02D1690AC5C}">
        <p15:threadingInfo xmlns:p15="http://schemas.microsoft.com/office/powerpoint/2012/main" timeZoneBias="180">
          <p15:parentCm authorId="1" idx="9"/>
        </p15:threadingInfo>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B1B9BD-8A38-48BD-A8A6-939D5BE4AED9}"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2BA8DFFC-0A7C-44E4-964D-B3702D35F282}">
      <dgm:prSet/>
      <dgm:spPr/>
      <dgm:t>
        <a:bodyPr/>
        <a:lstStyle/>
        <a:p>
          <a:r>
            <a:rPr lang="es-AR"/>
            <a:t>De subsistemas</a:t>
          </a:r>
          <a:endParaRPr lang="en-US"/>
        </a:p>
      </dgm:t>
    </dgm:pt>
    <dgm:pt modelId="{05371F56-4012-4F8E-B3AF-DB2C8B013140}" type="parTrans" cxnId="{162A6A6F-68E3-4E9A-AAB3-504A91186016}">
      <dgm:prSet/>
      <dgm:spPr/>
      <dgm:t>
        <a:bodyPr/>
        <a:lstStyle/>
        <a:p>
          <a:endParaRPr lang="en-US"/>
        </a:p>
      </dgm:t>
    </dgm:pt>
    <dgm:pt modelId="{B6B1E70B-51B2-4440-8BA0-CF3622AE1A8A}" type="sibTrans" cxnId="{162A6A6F-68E3-4E9A-AAB3-504A91186016}">
      <dgm:prSet/>
      <dgm:spPr/>
      <dgm:t>
        <a:bodyPr/>
        <a:lstStyle/>
        <a:p>
          <a:endParaRPr lang="en-US"/>
        </a:p>
      </dgm:t>
    </dgm:pt>
    <dgm:pt modelId="{C758AD27-DF37-468C-8377-1F225C5CBAB3}">
      <dgm:prSet/>
      <dgm:spPr/>
      <dgm:t>
        <a:bodyPr/>
        <a:lstStyle/>
        <a:p>
          <a:r>
            <a:rPr lang="es-AR"/>
            <a:t>De clases</a:t>
          </a:r>
          <a:endParaRPr lang="en-US"/>
        </a:p>
      </dgm:t>
    </dgm:pt>
    <dgm:pt modelId="{8DE82E7F-4154-4488-BB96-AD593E892908}" type="parTrans" cxnId="{27CEBAC4-2E43-428F-969B-EC95FE92CDFF}">
      <dgm:prSet/>
      <dgm:spPr/>
      <dgm:t>
        <a:bodyPr/>
        <a:lstStyle/>
        <a:p>
          <a:endParaRPr lang="en-US"/>
        </a:p>
      </dgm:t>
    </dgm:pt>
    <dgm:pt modelId="{CD22693B-61DA-46C1-A838-E3F4F54D048A}" type="sibTrans" cxnId="{27CEBAC4-2E43-428F-969B-EC95FE92CDFF}">
      <dgm:prSet/>
      <dgm:spPr/>
      <dgm:t>
        <a:bodyPr/>
        <a:lstStyle/>
        <a:p>
          <a:endParaRPr lang="en-US"/>
        </a:p>
      </dgm:t>
    </dgm:pt>
    <dgm:pt modelId="{BD11A944-D2E0-4B65-AB3B-D5634ACE4098}">
      <dgm:prSet/>
      <dgm:spPr/>
      <dgm:t>
        <a:bodyPr/>
        <a:lstStyle/>
        <a:p>
          <a:r>
            <a:rPr lang="es-AR"/>
            <a:t>Generación de código</a:t>
          </a:r>
          <a:endParaRPr lang="en-US"/>
        </a:p>
      </dgm:t>
    </dgm:pt>
    <dgm:pt modelId="{915EFECC-1EEA-4E70-92C8-1B213847FE81}" type="parTrans" cxnId="{9BC5EB67-F87E-4C42-A3AF-042A0FC7E872}">
      <dgm:prSet/>
      <dgm:spPr/>
      <dgm:t>
        <a:bodyPr/>
        <a:lstStyle/>
        <a:p>
          <a:endParaRPr lang="en-US"/>
        </a:p>
      </dgm:t>
    </dgm:pt>
    <dgm:pt modelId="{22AB42AD-703D-4557-B29E-6EC3805F3928}" type="sibTrans" cxnId="{9BC5EB67-F87E-4C42-A3AF-042A0FC7E872}">
      <dgm:prSet/>
      <dgm:spPr/>
      <dgm:t>
        <a:bodyPr/>
        <a:lstStyle/>
        <a:p>
          <a:endParaRPr lang="en-US"/>
        </a:p>
      </dgm:t>
    </dgm:pt>
    <dgm:pt modelId="{18C8F7DC-F382-4348-A354-DBA3BD9AC104}">
      <dgm:prSet/>
      <dgm:spPr/>
      <dgm:t>
        <a:bodyPr/>
        <a:lstStyle/>
        <a:p>
          <a:r>
            <a:rPr lang="es-AR"/>
            <a:t>Interfaces</a:t>
          </a:r>
          <a:endParaRPr lang="en-US"/>
        </a:p>
      </dgm:t>
    </dgm:pt>
    <dgm:pt modelId="{8FFD83D3-B2B6-49D2-ABE4-9392A2B1C4D6}" type="parTrans" cxnId="{F999E459-31C5-4053-B3BF-C2625F35AA87}">
      <dgm:prSet/>
      <dgm:spPr/>
      <dgm:t>
        <a:bodyPr/>
        <a:lstStyle/>
        <a:p>
          <a:endParaRPr lang="en-US"/>
        </a:p>
      </dgm:t>
    </dgm:pt>
    <dgm:pt modelId="{DBE1CA44-9314-4243-A666-7440E398DF91}" type="sibTrans" cxnId="{F999E459-31C5-4053-B3BF-C2625F35AA87}">
      <dgm:prSet/>
      <dgm:spPr/>
      <dgm:t>
        <a:bodyPr/>
        <a:lstStyle/>
        <a:p>
          <a:endParaRPr lang="en-US"/>
        </a:p>
      </dgm:t>
    </dgm:pt>
    <dgm:pt modelId="{A13709BD-149E-42AC-B683-ED9C084EC09B}">
      <dgm:prSet/>
      <dgm:spPr/>
      <dgm:t>
        <a:bodyPr/>
        <a:lstStyle/>
        <a:p>
          <a:r>
            <a:rPr lang="es-AR"/>
            <a:t>Operaciones</a:t>
          </a:r>
          <a:endParaRPr lang="en-US"/>
        </a:p>
      </dgm:t>
    </dgm:pt>
    <dgm:pt modelId="{BCA3B6B8-F560-40CC-A27B-21269AB21ED7}" type="parTrans" cxnId="{DF5A8B4A-0BBC-47FD-8C31-CEE1FE58FAE5}">
      <dgm:prSet/>
      <dgm:spPr/>
      <dgm:t>
        <a:bodyPr/>
        <a:lstStyle/>
        <a:p>
          <a:endParaRPr lang="en-US"/>
        </a:p>
      </dgm:t>
    </dgm:pt>
    <dgm:pt modelId="{498B722C-A380-46E6-9F32-67FB6BE5BBCC}" type="sibTrans" cxnId="{DF5A8B4A-0BBC-47FD-8C31-CEE1FE58FAE5}">
      <dgm:prSet/>
      <dgm:spPr/>
      <dgm:t>
        <a:bodyPr/>
        <a:lstStyle/>
        <a:p>
          <a:endParaRPr lang="en-US"/>
        </a:p>
      </dgm:t>
    </dgm:pt>
    <dgm:pt modelId="{2BDB56E6-DBBA-418A-93A5-E647F91FCDF6}" type="pres">
      <dgm:prSet presAssocID="{B2B1B9BD-8A38-48BD-A8A6-939D5BE4AED9}" presName="root" presStyleCnt="0">
        <dgm:presLayoutVars>
          <dgm:dir/>
          <dgm:resizeHandles val="exact"/>
        </dgm:presLayoutVars>
      </dgm:prSet>
      <dgm:spPr/>
    </dgm:pt>
    <dgm:pt modelId="{A7310632-C407-4D01-A22C-0745930E68F0}" type="pres">
      <dgm:prSet presAssocID="{2BA8DFFC-0A7C-44E4-964D-B3702D35F282}" presName="compNode" presStyleCnt="0"/>
      <dgm:spPr/>
    </dgm:pt>
    <dgm:pt modelId="{739761E1-6AFE-49EE-BEFD-47ADAF98DB8E}" type="pres">
      <dgm:prSet presAssocID="{2BA8DFFC-0A7C-44E4-964D-B3702D35F28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C2284864-2A69-43A2-8BC9-5A2C35A55C98}" type="pres">
      <dgm:prSet presAssocID="{2BA8DFFC-0A7C-44E4-964D-B3702D35F282}" presName="spaceRect" presStyleCnt="0"/>
      <dgm:spPr/>
    </dgm:pt>
    <dgm:pt modelId="{86D60F26-3DE5-4D36-93CC-42218FCB3F1C}" type="pres">
      <dgm:prSet presAssocID="{2BA8DFFC-0A7C-44E4-964D-B3702D35F282}" presName="textRect" presStyleLbl="revTx" presStyleIdx="0" presStyleCnt="5">
        <dgm:presLayoutVars>
          <dgm:chMax val="1"/>
          <dgm:chPref val="1"/>
        </dgm:presLayoutVars>
      </dgm:prSet>
      <dgm:spPr/>
    </dgm:pt>
    <dgm:pt modelId="{A142B39F-CAF4-41BE-A69B-A11DCC6EFCC2}" type="pres">
      <dgm:prSet presAssocID="{B6B1E70B-51B2-4440-8BA0-CF3622AE1A8A}" presName="sibTrans" presStyleCnt="0"/>
      <dgm:spPr/>
    </dgm:pt>
    <dgm:pt modelId="{510EEABF-DDF5-4CB9-B237-29FC508F1A84}" type="pres">
      <dgm:prSet presAssocID="{C758AD27-DF37-468C-8377-1F225C5CBAB3}" presName="compNode" presStyleCnt="0"/>
      <dgm:spPr/>
    </dgm:pt>
    <dgm:pt modelId="{097434F9-3802-4034-B09C-653F220C930A}" type="pres">
      <dgm:prSet presAssocID="{C758AD27-DF37-468C-8377-1F225C5CBAB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23BDD129-3150-4142-A259-EBD85E7188A2}" type="pres">
      <dgm:prSet presAssocID="{C758AD27-DF37-468C-8377-1F225C5CBAB3}" presName="spaceRect" presStyleCnt="0"/>
      <dgm:spPr/>
    </dgm:pt>
    <dgm:pt modelId="{03731708-77DA-41B6-AF24-718365A8D5D3}" type="pres">
      <dgm:prSet presAssocID="{C758AD27-DF37-468C-8377-1F225C5CBAB3}" presName="textRect" presStyleLbl="revTx" presStyleIdx="1" presStyleCnt="5">
        <dgm:presLayoutVars>
          <dgm:chMax val="1"/>
          <dgm:chPref val="1"/>
        </dgm:presLayoutVars>
      </dgm:prSet>
      <dgm:spPr/>
    </dgm:pt>
    <dgm:pt modelId="{6DCBE162-1F94-490C-88C6-48EC409CB955}" type="pres">
      <dgm:prSet presAssocID="{CD22693B-61DA-46C1-A838-E3F4F54D048A}" presName="sibTrans" presStyleCnt="0"/>
      <dgm:spPr/>
    </dgm:pt>
    <dgm:pt modelId="{7C4BE029-1AFA-4808-9FF5-B4B3EB2E8EDB}" type="pres">
      <dgm:prSet presAssocID="{BD11A944-D2E0-4B65-AB3B-D5634ACE4098}" presName="compNode" presStyleCnt="0"/>
      <dgm:spPr/>
    </dgm:pt>
    <dgm:pt modelId="{017D28BC-CE81-4DC4-9662-90E65C98A91C}" type="pres">
      <dgm:prSet presAssocID="{BD11A944-D2E0-4B65-AB3B-D5634ACE409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NA"/>
        </a:ext>
      </dgm:extLst>
    </dgm:pt>
    <dgm:pt modelId="{0AB5274C-4686-4CF9-BF98-475CE164B6E9}" type="pres">
      <dgm:prSet presAssocID="{BD11A944-D2E0-4B65-AB3B-D5634ACE4098}" presName="spaceRect" presStyleCnt="0"/>
      <dgm:spPr/>
    </dgm:pt>
    <dgm:pt modelId="{FC29BE85-0C5D-45E9-A95E-45F1D652C7A3}" type="pres">
      <dgm:prSet presAssocID="{BD11A944-D2E0-4B65-AB3B-D5634ACE4098}" presName="textRect" presStyleLbl="revTx" presStyleIdx="2" presStyleCnt="5">
        <dgm:presLayoutVars>
          <dgm:chMax val="1"/>
          <dgm:chPref val="1"/>
        </dgm:presLayoutVars>
      </dgm:prSet>
      <dgm:spPr/>
    </dgm:pt>
    <dgm:pt modelId="{95EBA9FF-01F7-4F58-87E5-854D659D6E80}" type="pres">
      <dgm:prSet presAssocID="{22AB42AD-703D-4557-B29E-6EC3805F3928}" presName="sibTrans" presStyleCnt="0"/>
      <dgm:spPr/>
    </dgm:pt>
    <dgm:pt modelId="{9BDD70EF-39AF-4C38-B392-62DD024557C4}" type="pres">
      <dgm:prSet presAssocID="{18C8F7DC-F382-4348-A354-DBA3BD9AC104}" presName="compNode" presStyleCnt="0"/>
      <dgm:spPr/>
    </dgm:pt>
    <dgm:pt modelId="{7AD8919C-9C3C-4E0A-9077-1A2CD1AD37DB}" type="pres">
      <dgm:prSet presAssocID="{18C8F7DC-F382-4348-A354-DBA3BD9AC10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itor"/>
        </a:ext>
      </dgm:extLst>
    </dgm:pt>
    <dgm:pt modelId="{97186F5E-1D8A-493F-8B22-45DA43631951}" type="pres">
      <dgm:prSet presAssocID="{18C8F7DC-F382-4348-A354-DBA3BD9AC104}" presName="spaceRect" presStyleCnt="0"/>
      <dgm:spPr/>
    </dgm:pt>
    <dgm:pt modelId="{3424A5FF-1E8D-4433-B404-AB85A3ED879F}" type="pres">
      <dgm:prSet presAssocID="{18C8F7DC-F382-4348-A354-DBA3BD9AC104}" presName="textRect" presStyleLbl="revTx" presStyleIdx="3" presStyleCnt="5">
        <dgm:presLayoutVars>
          <dgm:chMax val="1"/>
          <dgm:chPref val="1"/>
        </dgm:presLayoutVars>
      </dgm:prSet>
      <dgm:spPr/>
    </dgm:pt>
    <dgm:pt modelId="{EBF417C3-17B4-48FB-8746-03EB39FA8490}" type="pres">
      <dgm:prSet presAssocID="{DBE1CA44-9314-4243-A666-7440E398DF91}" presName="sibTrans" presStyleCnt="0"/>
      <dgm:spPr/>
    </dgm:pt>
    <dgm:pt modelId="{C8C3B519-5AA9-4C46-BED3-58C5CE4E9FE4}" type="pres">
      <dgm:prSet presAssocID="{A13709BD-149E-42AC-B683-ED9C084EC09B}" presName="compNode" presStyleCnt="0"/>
      <dgm:spPr/>
    </dgm:pt>
    <dgm:pt modelId="{61B290EE-1EC8-44F3-A98D-D4E0C960E78C}" type="pres">
      <dgm:prSet presAssocID="{A13709BD-149E-42AC-B683-ED9C084EC09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43DA263F-D7EB-486B-A418-383A95D0DC3F}" type="pres">
      <dgm:prSet presAssocID="{A13709BD-149E-42AC-B683-ED9C084EC09B}" presName="spaceRect" presStyleCnt="0"/>
      <dgm:spPr/>
    </dgm:pt>
    <dgm:pt modelId="{626B2EA8-AC32-43EC-B0B6-0314D7453C54}" type="pres">
      <dgm:prSet presAssocID="{A13709BD-149E-42AC-B683-ED9C084EC09B}" presName="textRect" presStyleLbl="revTx" presStyleIdx="4" presStyleCnt="5">
        <dgm:presLayoutVars>
          <dgm:chMax val="1"/>
          <dgm:chPref val="1"/>
        </dgm:presLayoutVars>
      </dgm:prSet>
      <dgm:spPr/>
    </dgm:pt>
  </dgm:ptLst>
  <dgm:cxnLst>
    <dgm:cxn modelId="{CBBE5E30-99FB-4C70-96F6-CDDE50D7494B}" type="presOf" srcId="{B2B1B9BD-8A38-48BD-A8A6-939D5BE4AED9}" destId="{2BDB56E6-DBBA-418A-93A5-E647F91FCDF6}" srcOrd="0" destOrd="0" presId="urn:microsoft.com/office/officeart/2018/2/layout/IconLabelList"/>
    <dgm:cxn modelId="{6AB38D42-78B4-4BE6-B273-A1A4DD98C237}" type="presOf" srcId="{2BA8DFFC-0A7C-44E4-964D-B3702D35F282}" destId="{86D60F26-3DE5-4D36-93CC-42218FCB3F1C}" srcOrd="0" destOrd="0" presId="urn:microsoft.com/office/officeart/2018/2/layout/IconLabelList"/>
    <dgm:cxn modelId="{9BC5EB67-F87E-4C42-A3AF-042A0FC7E872}" srcId="{B2B1B9BD-8A38-48BD-A8A6-939D5BE4AED9}" destId="{BD11A944-D2E0-4B65-AB3B-D5634ACE4098}" srcOrd="2" destOrd="0" parTransId="{915EFECC-1EEA-4E70-92C8-1B213847FE81}" sibTransId="{22AB42AD-703D-4557-B29E-6EC3805F3928}"/>
    <dgm:cxn modelId="{DF5A8B4A-0BBC-47FD-8C31-CEE1FE58FAE5}" srcId="{B2B1B9BD-8A38-48BD-A8A6-939D5BE4AED9}" destId="{A13709BD-149E-42AC-B683-ED9C084EC09B}" srcOrd="4" destOrd="0" parTransId="{BCA3B6B8-F560-40CC-A27B-21269AB21ED7}" sibTransId="{498B722C-A380-46E6-9F32-67FB6BE5BBCC}"/>
    <dgm:cxn modelId="{FE3AA16B-43FD-43E7-9980-0BD8C07F53EE}" type="presOf" srcId="{A13709BD-149E-42AC-B683-ED9C084EC09B}" destId="{626B2EA8-AC32-43EC-B0B6-0314D7453C54}" srcOrd="0" destOrd="0" presId="urn:microsoft.com/office/officeart/2018/2/layout/IconLabelList"/>
    <dgm:cxn modelId="{162A6A6F-68E3-4E9A-AAB3-504A91186016}" srcId="{B2B1B9BD-8A38-48BD-A8A6-939D5BE4AED9}" destId="{2BA8DFFC-0A7C-44E4-964D-B3702D35F282}" srcOrd="0" destOrd="0" parTransId="{05371F56-4012-4F8E-B3AF-DB2C8B013140}" sibTransId="{B6B1E70B-51B2-4440-8BA0-CF3622AE1A8A}"/>
    <dgm:cxn modelId="{F999E459-31C5-4053-B3BF-C2625F35AA87}" srcId="{B2B1B9BD-8A38-48BD-A8A6-939D5BE4AED9}" destId="{18C8F7DC-F382-4348-A354-DBA3BD9AC104}" srcOrd="3" destOrd="0" parTransId="{8FFD83D3-B2B6-49D2-ABE4-9392A2B1C4D6}" sibTransId="{DBE1CA44-9314-4243-A666-7440E398DF91}"/>
    <dgm:cxn modelId="{ACFEB796-CEEC-4848-A54B-2277493E5E18}" type="presOf" srcId="{18C8F7DC-F382-4348-A354-DBA3BD9AC104}" destId="{3424A5FF-1E8D-4433-B404-AB85A3ED879F}" srcOrd="0" destOrd="0" presId="urn:microsoft.com/office/officeart/2018/2/layout/IconLabelList"/>
    <dgm:cxn modelId="{590A2DA2-9824-4597-9337-FA6CAAF9B2CC}" type="presOf" srcId="{C758AD27-DF37-468C-8377-1F225C5CBAB3}" destId="{03731708-77DA-41B6-AF24-718365A8D5D3}" srcOrd="0" destOrd="0" presId="urn:microsoft.com/office/officeart/2018/2/layout/IconLabelList"/>
    <dgm:cxn modelId="{27CEBAC4-2E43-428F-969B-EC95FE92CDFF}" srcId="{B2B1B9BD-8A38-48BD-A8A6-939D5BE4AED9}" destId="{C758AD27-DF37-468C-8377-1F225C5CBAB3}" srcOrd="1" destOrd="0" parTransId="{8DE82E7F-4154-4488-BB96-AD593E892908}" sibTransId="{CD22693B-61DA-46C1-A838-E3F4F54D048A}"/>
    <dgm:cxn modelId="{C11BE2EA-B066-4636-94B2-536A0645A163}" type="presOf" srcId="{BD11A944-D2E0-4B65-AB3B-D5634ACE4098}" destId="{FC29BE85-0C5D-45E9-A95E-45F1D652C7A3}" srcOrd="0" destOrd="0" presId="urn:microsoft.com/office/officeart/2018/2/layout/IconLabelList"/>
    <dgm:cxn modelId="{E33A50E9-4033-4CAB-AB9B-09DF7DC74C68}" type="presParOf" srcId="{2BDB56E6-DBBA-418A-93A5-E647F91FCDF6}" destId="{A7310632-C407-4D01-A22C-0745930E68F0}" srcOrd="0" destOrd="0" presId="urn:microsoft.com/office/officeart/2018/2/layout/IconLabelList"/>
    <dgm:cxn modelId="{EB20F523-54FC-424D-91F1-84B7A087B39D}" type="presParOf" srcId="{A7310632-C407-4D01-A22C-0745930E68F0}" destId="{739761E1-6AFE-49EE-BEFD-47ADAF98DB8E}" srcOrd="0" destOrd="0" presId="urn:microsoft.com/office/officeart/2018/2/layout/IconLabelList"/>
    <dgm:cxn modelId="{C39BAF4C-83A5-439D-9726-027628BF3FB8}" type="presParOf" srcId="{A7310632-C407-4D01-A22C-0745930E68F0}" destId="{C2284864-2A69-43A2-8BC9-5A2C35A55C98}" srcOrd="1" destOrd="0" presId="urn:microsoft.com/office/officeart/2018/2/layout/IconLabelList"/>
    <dgm:cxn modelId="{B3A7ED7B-9BA5-44D6-B68A-338FEC93CCB2}" type="presParOf" srcId="{A7310632-C407-4D01-A22C-0745930E68F0}" destId="{86D60F26-3DE5-4D36-93CC-42218FCB3F1C}" srcOrd="2" destOrd="0" presId="urn:microsoft.com/office/officeart/2018/2/layout/IconLabelList"/>
    <dgm:cxn modelId="{4E5E0C6B-B896-4D13-9B8E-C048E61EF2D6}" type="presParOf" srcId="{2BDB56E6-DBBA-418A-93A5-E647F91FCDF6}" destId="{A142B39F-CAF4-41BE-A69B-A11DCC6EFCC2}" srcOrd="1" destOrd="0" presId="urn:microsoft.com/office/officeart/2018/2/layout/IconLabelList"/>
    <dgm:cxn modelId="{5E051171-963D-4721-BE8C-63CB13234AFB}" type="presParOf" srcId="{2BDB56E6-DBBA-418A-93A5-E647F91FCDF6}" destId="{510EEABF-DDF5-4CB9-B237-29FC508F1A84}" srcOrd="2" destOrd="0" presId="urn:microsoft.com/office/officeart/2018/2/layout/IconLabelList"/>
    <dgm:cxn modelId="{90051FBD-9D2C-4213-8398-E18EACA1D77A}" type="presParOf" srcId="{510EEABF-DDF5-4CB9-B237-29FC508F1A84}" destId="{097434F9-3802-4034-B09C-653F220C930A}" srcOrd="0" destOrd="0" presId="urn:microsoft.com/office/officeart/2018/2/layout/IconLabelList"/>
    <dgm:cxn modelId="{CCD1EED8-242B-4763-9A9F-E1757F464165}" type="presParOf" srcId="{510EEABF-DDF5-4CB9-B237-29FC508F1A84}" destId="{23BDD129-3150-4142-A259-EBD85E7188A2}" srcOrd="1" destOrd="0" presId="urn:microsoft.com/office/officeart/2018/2/layout/IconLabelList"/>
    <dgm:cxn modelId="{EB153298-E5EA-4E9D-B9CD-7EC2161B648B}" type="presParOf" srcId="{510EEABF-DDF5-4CB9-B237-29FC508F1A84}" destId="{03731708-77DA-41B6-AF24-718365A8D5D3}" srcOrd="2" destOrd="0" presId="urn:microsoft.com/office/officeart/2018/2/layout/IconLabelList"/>
    <dgm:cxn modelId="{ABF5CB66-5F3F-482A-824E-0FD2239FA7A5}" type="presParOf" srcId="{2BDB56E6-DBBA-418A-93A5-E647F91FCDF6}" destId="{6DCBE162-1F94-490C-88C6-48EC409CB955}" srcOrd="3" destOrd="0" presId="urn:microsoft.com/office/officeart/2018/2/layout/IconLabelList"/>
    <dgm:cxn modelId="{926C8A96-626D-4B52-8D4B-8AF67ACF3B56}" type="presParOf" srcId="{2BDB56E6-DBBA-418A-93A5-E647F91FCDF6}" destId="{7C4BE029-1AFA-4808-9FF5-B4B3EB2E8EDB}" srcOrd="4" destOrd="0" presId="urn:microsoft.com/office/officeart/2018/2/layout/IconLabelList"/>
    <dgm:cxn modelId="{12385515-0095-4791-8F4F-D9A60BEF0EF3}" type="presParOf" srcId="{7C4BE029-1AFA-4808-9FF5-B4B3EB2E8EDB}" destId="{017D28BC-CE81-4DC4-9662-90E65C98A91C}" srcOrd="0" destOrd="0" presId="urn:microsoft.com/office/officeart/2018/2/layout/IconLabelList"/>
    <dgm:cxn modelId="{38AFF25F-4EE1-4AF0-B507-7CE419275B00}" type="presParOf" srcId="{7C4BE029-1AFA-4808-9FF5-B4B3EB2E8EDB}" destId="{0AB5274C-4686-4CF9-BF98-475CE164B6E9}" srcOrd="1" destOrd="0" presId="urn:microsoft.com/office/officeart/2018/2/layout/IconLabelList"/>
    <dgm:cxn modelId="{2E0D0B1D-659A-47F0-AA83-5DBB02110555}" type="presParOf" srcId="{7C4BE029-1AFA-4808-9FF5-B4B3EB2E8EDB}" destId="{FC29BE85-0C5D-45E9-A95E-45F1D652C7A3}" srcOrd="2" destOrd="0" presId="urn:microsoft.com/office/officeart/2018/2/layout/IconLabelList"/>
    <dgm:cxn modelId="{77E8E42C-2BE6-45FE-A9FC-610A83505EFF}" type="presParOf" srcId="{2BDB56E6-DBBA-418A-93A5-E647F91FCDF6}" destId="{95EBA9FF-01F7-4F58-87E5-854D659D6E80}" srcOrd="5" destOrd="0" presId="urn:microsoft.com/office/officeart/2018/2/layout/IconLabelList"/>
    <dgm:cxn modelId="{606D2EF5-D558-4A06-835A-C042D588D92B}" type="presParOf" srcId="{2BDB56E6-DBBA-418A-93A5-E647F91FCDF6}" destId="{9BDD70EF-39AF-4C38-B392-62DD024557C4}" srcOrd="6" destOrd="0" presId="urn:microsoft.com/office/officeart/2018/2/layout/IconLabelList"/>
    <dgm:cxn modelId="{9324EFFB-CD50-4256-B78E-E4BBF2CD2DDB}" type="presParOf" srcId="{9BDD70EF-39AF-4C38-B392-62DD024557C4}" destId="{7AD8919C-9C3C-4E0A-9077-1A2CD1AD37DB}" srcOrd="0" destOrd="0" presId="urn:microsoft.com/office/officeart/2018/2/layout/IconLabelList"/>
    <dgm:cxn modelId="{7FF64A22-4506-4629-B7F0-3ECDD94B81F4}" type="presParOf" srcId="{9BDD70EF-39AF-4C38-B392-62DD024557C4}" destId="{97186F5E-1D8A-493F-8B22-45DA43631951}" srcOrd="1" destOrd="0" presId="urn:microsoft.com/office/officeart/2018/2/layout/IconLabelList"/>
    <dgm:cxn modelId="{4B6D1212-3596-4DD3-986C-417302783D0C}" type="presParOf" srcId="{9BDD70EF-39AF-4C38-B392-62DD024557C4}" destId="{3424A5FF-1E8D-4433-B404-AB85A3ED879F}" srcOrd="2" destOrd="0" presId="urn:microsoft.com/office/officeart/2018/2/layout/IconLabelList"/>
    <dgm:cxn modelId="{9C3C6C30-F1E2-458A-992F-A0DDDCE693B0}" type="presParOf" srcId="{2BDB56E6-DBBA-418A-93A5-E647F91FCDF6}" destId="{EBF417C3-17B4-48FB-8746-03EB39FA8490}" srcOrd="7" destOrd="0" presId="urn:microsoft.com/office/officeart/2018/2/layout/IconLabelList"/>
    <dgm:cxn modelId="{5CA47DCC-044C-4A28-B139-98A7CAD2133F}" type="presParOf" srcId="{2BDB56E6-DBBA-418A-93A5-E647F91FCDF6}" destId="{C8C3B519-5AA9-4C46-BED3-58C5CE4E9FE4}" srcOrd="8" destOrd="0" presId="urn:microsoft.com/office/officeart/2018/2/layout/IconLabelList"/>
    <dgm:cxn modelId="{263A535C-FA25-4AD3-8427-CE8133CC31DC}" type="presParOf" srcId="{C8C3B519-5AA9-4C46-BED3-58C5CE4E9FE4}" destId="{61B290EE-1EC8-44F3-A98D-D4E0C960E78C}" srcOrd="0" destOrd="0" presId="urn:microsoft.com/office/officeart/2018/2/layout/IconLabelList"/>
    <dgm:cxn modelId="{758D3112-FE64-438D-B390-6FD26CBF36FD}" type="presParOf" srcId="{C8C3B519-5AA9-4C46-BED3-58C5CE4E9FE4}" destId="{43DA263F-D7EB-486B-A418-383A95D0DC3F}" srcOrd="1" destOrd="0" presId="urn:microsoft.com/office/officeart/2018/2/layout/IconLabelList"/>
    <dgm:cxn modelId="{4C76AB12-105F-4D57-BF61-A3329DD9334F}" type="presParOf" srcId="{C8C3B519-5AA9-4C46-BED3-58C5CE4E9FE4}" destId="{626B2EA8-AC32-43EC-B0B6-0314D7453C54}"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9761E1-6AFE-49EE-BEFD-47ADAF98DB8E}">
      <dsp:nvSpPr>
        <dsp:cNvPr id="0" name=""/>
        <dsp:cNvSpPr/>
      </dsp:nvSpPr>
      <dsp:spPr>
        <a:xfrm>
          <a:off x="480949" y="702973"/>
          <a:ext cx="781523" cy="781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D60F26-3DE5-4D36-93CC-42218FCB3F1C}">
      <dsp:nvSpPr>
        <dsp:cNvPr id="0" name=""/>
        <dsp:cNvSpPr/>
      </dsp:nvSpPr>
      <dsp:spPr>
        <a:xfrm>
          <a:off x="3351" y="1745060"/>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s-AR" sz="2400" kern="1200"/>
            <a:t>De subsistemas</a:t>
          </a:r>
          <a:endParaRPr lang="en-US" sz="2400" kern="1200"/>
        </a:p>
      </dsp:txBody>
      <dsp:txXfrm>
        <a:off x="3351" y="1745060"/>
        <a:ext cx="1736718" cy="694687"/>
      </dsp:txXfrm>
    </dsp:sp>
    <dsp:sp modelId="{097434F9-3802-4034-B09C-653F220C930A}">
      <dsp:nvSpPr>
        <dsp:cNvPr id="0" name=""/>
        <dsp:cNvSpPr/>
      </dsp:nvSpPr>
      <dsp:spPr>
        <a:xfrm>
          <a:off x="2521593" y="702973"/>
          <a:ext cx="781523" cy="781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731708-77DA-41B6-AF24-718365A8D5D3}">
      <dsp:nvSpPr>
        <dsp:cNvPr id="0" name=""/>
        <dsp:cNvSpPr/>
      </dsp:nvSpPr>
      <dsp:spPr>
        <a:xfrm>
          <a:off x="2043996" y="1745060"/>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s-AR" sz="2400" kern="1200"/>
            <a:t>De clases</a:t>
          </a:r>
          <a:endParaRPr lang="en-US" sz="2400" kern="1200"/>
        </a:p>
      </dsp:txBody>
      <dsp:txXfrm>
        <a:off x="2043996" y="1745060"/>
        <a:ext cx="1736718" cy="694687"/>
      </dsp:txXfrm>
    </dsp:sp>
    <dsp:sp modelId="{017D28BC-CE81-4DC4-9662-90E65C98A91C}">
      <dsp:nvSpPr>
        <dsp:cNvPr id="0" name=""/>
        <dsp:cNvSpPr/>
      </dsp:nvSpPr>
      <dsp:spPr>
        <a:xfrm>
          <a:off x="4562238" y="702973"/>
          <a:ext cx="781523" cy="7815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29BE85-0C5D-45E9-A95E-45F1D652C7A3}">
      <dsp:nvSpPr>
        <dsp:cNvPr id="0" name=""/>
        <dsp:cNvSpPr/>
      </dsp:nvSpPr>
      <dsp:spPr>
        <a:xfrm>
          <a:off x="4084640" y="1745060"/>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s-AR" sz="2400" kern="1200"/>
            <a:t>Generación de código</a:t>
          </a:r>
          <a:endParaRPr lang="en-US" sz="2400" kern="1200"/>
        </a:p>
      </dsp:txBody>
      <dsp:txXfrm>
        <a:off x="4084640" y="1745060"/>
        <a:ext cx="1736718" cy="694687"/>
      </dsp:txXfrm>
    </dsp:sp>
    <dsp:sp modelId="{7AD8919C-9C3C-4E0A-9077-1A2CD1AD37DB}">
      <dsp:nvSpPr>
        <dsp:cNvPr id="0" name=""/>
        <dsp:cNvSpPr/>
      </dsp:nvSpPr>
      <dsp:spPr>
        <a:xfrm>
          <a:off x="6602882" y="702973"/>
          <a:ext cx="781523" cy="7815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24A5FF-1E8D-4433-B404-AB85A3ED879F}">
      <dsp:nvSpPr>
        <dsp:cNvPr id="0" name=""/>
        <dsp:cNvSpPr/>
      </dsp:nvSpPr>
      <dsp:spPr>
        <a:xfrm>
          <a:off x="6125285" y="1745060"/>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s-AR" sz="2400" kern="1200"/>
            <a:t>Interfaces</a:t>
          </a:r>
          <a:endParaRPr lang="en-US" sz="2400" kern="1200"/>
        </a:p>
      </dsp:txBody>
      <dsp:txXfrm>
        <a:off x="6125285" y="1745060"/>
        <a:ext cx="1736718" cy="694687"/>
      </dsp:txXfrm>
    </dsp:sp>
    <dsp:sp modelId="{61B290EE-1EC8-44F3-A98D-D4E0C960E78C}">
      <dsp:nvSpPr>
        <dsp:cNvPr id="0" name=""/>
        <dsp:cNvSpPr/>
      </dsp:nvSpPr>
      <dsp:spPr>
        <a:xfrm>
          <a:off x="8643527" y="702973"/>
          <a:ext cx="781523" cy="78152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26B2EA8-AC32-43EC-B0B6-0314D7453C54}">
      <dsp:nvSpPr>
        <dsp:cNvPr id="0" name=""/>
        <dsp:cNvSpPr/>
      </dsp:nvSpPr>
      <dsp:spPr>
        <a:xfrm>
          <a:off x="8165929" y="1745060"/>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s-AR" sz="2400" kern="1200"/>
            <a:t>Operaciones</a:t>
          </a:r>
          <a:endParaRPr lang="en-US" sz="2400" kern="1200"/>
        </a:p>
      </dsp:txBody>
      <dsp:txXfrm>
        <a:off x="8165929" y="1745060"/>
        <a:ext cx="1736718" cy="69468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A017DB-EB23-416C-B15B-06DD7FA8D829}" type="datetimeFigureOut">
              <a:rPr lang="en-US" smtClean="0"/>
              <a:t>11/8/2019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81DE6-AB34-41D0-B044-812A843D2EEF}" type="slidenum">
              <a:rPr lang="en-US" smtClean="0"/>
              <a:t>‹#›</a:t>
            </a:fld>
            <a:endParaRPr lang="en-US"/>
          </a:p>
        </p:txBody>
      </p:sp>
    </p:spTree>
    <p:extLst>
      <p:ext uri="{BB962C8B-B14F-4D97-AF65-F5344CB8AC3E}">
        <p14:creationId xmlns:p14="http://schemas.microsoft.com/office/powerpoint/2010/main" val="67210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a:t>Es</a:t>
            </a:r>
            <a:r>
              <a:rPr lang="es-ES_tradnl" baseline="0" dirty="0"/>
              <a:t> la salida del diseño aplicada a archivos de </a:t>
            </a:r>
            <a:r>
              <a:rPr lang="es-ES_tradnl" baseline="0" dirty="0" err="1"/>
              <a:t>codigo</a:t>
            </a:r>
            <a:r>
              <a:rPr lang="es-ES_tradnl" baseline="0" dirty="0"/>
              <a:t> fuente, scripts ejecutables, etc.</a:t>
            </a:r>
            <a:endParaRPr lang="es-ES_tradnl" dirty="0"/>
          </a:p>
        </p:txBody>
      </p:sp>
      <p:sp>
        <p:nvSpPr>
          <p:cNvPr id="4" name="Marcador de número de diapositiva 3"/>
          <p:cNvSpPr>
            <a:spLocks noGrp="1"/>
          </p:cNvSpPr>
          <p:nvPr>
            <p:ph type="sldNum" sz="quarter" idx="10"/>
          </p:nvPr>
        </p:nvSpPr>
        <p:spPr/>
        <p:txBody>
          <a:bodyPr/>
          <a:lstStyle/>
          <a:p>
            <a:fld id="{96F8C72D-8E6F-4947-AABE-1FBFA5AD73F9}" type="slidenum">
              <a:rPr lang="es-ES_tradnl" smtClean="0"/>
              <a:t>1</a:t>
            </a:fld>
            <a:endParaRPr lang="es-ES_tradnl"/>
          </a:p>
        </p:txBody>
      </p:sp>
    </p:spTree>
    <p:extLst>
      <p:ext uri="{BB962C8B-B14F-4D97-AF65-F5344CB8AC3E}">
        <p14:creationId xmlns:p14="http://schemas.microsoft.com/office/powerpoint/2010/main" val="504689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481DE6-AB34-41D0-B044-812A843D2EEF}" type="slidenum">
              <a:rPr lang="en-US" smtClean="0"/>
              <a:t>2</a:t>
            </a:fld>
            <a:endParaRPr lang="en-US"/>
          </a:p>
        </p:txBody>
      </p:sp>
    </p:spTree>
    <p:extLst>
      <p:ext uri="{BB962C8B-B14F-4D97-AF65-F5344CB8AC3E}">
        <p14:creationId xmlns:p14="http://schemas.microsoft.com/office/powerpoint/2010/main" val="3740559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481DE6-AB34-41D0-B044-812A843D2EEF}" type="slidenum">
              <a:rPr lang="en-US" smtClean="0"/>
              <a:t>3</a:t>
            </a:fld>
            <a:endParaRPr lang="en-US"/>
          </a:p>
        </p:txBody>
      </p:sp>
    </p:spTree>
    <p:extLst>
      <p:ext uri="{BB962C8B-B14F-4D97-AF65-F5344CB8AC3E}">
        <p14:creationId xmlns:p14="http://schemas.microsoft.com/office/powerpoint/2010/main" val="3255734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481DE6-AB34-41D0-B044-812A843D2EEF}" type="slidenum">
              <a:rPr lang="en-US" smtClean="0"/>
              <a:t>6</a:t>
            </a:fld>
            <a:endParaRPr lang="en-US"/>
          </a:p>
        </p:txBody>
      </p:sp>
    </p:spTree>
    <p:extLst>
      <p:ext uri="{BB962C8B-B14F-4D97-AF65-F5344CB8AC3E}">
        <p14:creationId xmlns:p14="http://schemas.microsoft.com/office/powerpoint/2010/main" val="2013087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481DE6-AB34-41D0-B044-812A843D2EEF}" type="slidenum">
              <a:rPr lang="en-US" smtClean="0"/>
              <a:t>7</a:t>
            </a:fld>
            <a:endParaRPr lang="en-US"/>
          </a:p>
        </p:txBody>
      </p:sp>
    </p:spTree>
    <p:extLst>
      <p:ext uri="{BB962C8B-B14F-4D97-AF65-F5344CB8AC3E}">
        <p14:creationId xmlns:p14="http://schemas.microsoft.com/office/powerpoint/2010/main" val="1538038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481DE6-AB34-41D0-B044-812A843D2EEF}" type="slidenum">
              <a:rPr lang="en-US" smtClean="0"/>
              <a:t>8</a:t>
            </a:fld>
            <a:endParaRPr lang="en-US"/>
          </a:p>
        </p:txBody>
      </p:sp>
    </p:spTree>
    <p:extLst>
      <p:ext uri="{BB962C8B-B14F-4D97-AF65-F5344CB8AC3E}">
        <p14:creationId xmlns:p14="http://schemas.microsoft.com/office/powerpoint/2010/main" val="972632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481DE6-AB34-41D0-B044-812A843D2EEF}" type="slidenum">
              <a:rPr lang="en-US" smtClean="0"/>
              <a:t>9</a:t>
            </a:fld>
            <a:endParaRPr lang="en-US"/>
          </a:p>
        </p:txBody>
      </p:sp>
    </p:spTree>
    <p:extLst>
      <p:ext uri="{BB962C8B-B14F-4D97-AF65-F5344CB8AC3E}">
        <p14:creationId xmlns:p14="http://schemas.microsoft.com/office/powerpoint/2010/main" val="1078491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481DE6-AB34-41D0-B044-812A843D2EEF}" type="slidenum">
              <a:rPr lang="en-US" smtClean="0"/>
              <a:t>11</a:t>
            </a:fld>
            <a:endParaRPr lang="en-US"/>
          </a:p>
        </p:txBody>
      </p:sp>
    </p:spTree>
    <p:extLst>
      <p:ext uri="{BB962C8B-B14F-4D97-AF65-F5344CB8AC3E}">
        <p14:creationId xmlns:p14="http://schemas.microsoft.com/office/powerpoint/2010/main" val="740257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481DE6-AB34-41D0-B044-812A843D2EEF}" type="slidenum">
              <a:rPr lang="en-US" smtClean="0"/>
              <a:t>12</a:t>
            </a:fld>
            <a:endParaRPr lang="en-US"/>
          </a:p>
        </p:txBody>
      </p:sp>
    </p:spTree>
    <p:extLst>
      <p:ext uri="{BB962C8B-B14F-4D97-AF65-F5344CB8AC3E}">
        <p14:creationId xmlns:p14="http://schemas.microsoft.com/office/powerpoint/2010/main" val="23519334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85AB228-47E4-416C-9E93-EF7AA92DF298}" type="datetimeFigureOut">
              <a:rPr lang="en-US" smtClean="0"/>
              <a:t>11/8/2019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E8B7B7F-2522-4062-B079-4CADC8FFE3B0}" type="slidenum">
              <a:rPr lang="en-US" smtClean="0"/>
              <a:t>‹#›</a:t>
            </a:fld>
            <a:endParaRPr lang="en-US"/>
          </a:p>
        </p:txBody>
      </p:sp>
    </p:spTree>
    <p:extLst>
      <p:ext uri="{BB962C8B-B14F-4D97-AF65-F5344CB8AC3E}">
        <p14:creationId xmlns:p14="http://schemas.microsoft.com/office/powerpoint/2010/main" val="2782647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5AB228-47E4-416C-9E93-EF7AA92DF298}"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8B7B7F-2522-4062-B079-4CADC8FFE3B0}" type="slidenum">
              <a:rPr lang="en-US" smtClean="0"/>
              <a:t>‹#›</a:t>
            </a:fld>
            <a:endParaRPr lang="en-US"/>
          </a:p>
        </p:txBody>
      </p:sp>
    </p:spTree>
    <p:extLst>
      <p:ext uri="{BB962C8B-B14F-4D97-AF65-F5344CB8AC3E}">
        <p14:creationId xmlns:p14="http://schemas.microsoft.com/office/powerpoint/2010/main" val="137725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5AB228-47E4-416C-9E93-EF7AA92DF298}"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8B7B7F-2522-4062-B079-4CADC8FFE3B0}" type="slidenum">
              <a:rPr lang="en-US" smtClean="0"/>
              <a:t>‹#›</a:t>
            </a:fld>
            <a:endParaRPr lang="en-US"/>
          </a:p>
        </p:txBody>
      </p:sp>
    </p:spTree>
    <p:extLst>
      <p:ext uri="{BB962C8B-B14F-4D97-AF65-F5344CB8AC3E}">
        <p14:creationId xmlns:p14="http://schemas.microsoft.com/office/powerpoint/2010/main" val="1563802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5AB228-47E4-416C-9E93-EF7AA92DF298}"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8B7B7F-2522-4062-B079-4CADC8FFE3B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04580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5AB228-47E4-416C-9E93-EF7AA92DF298}"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8B7B7F-2522-4062-B079-4CADC8FFE3B0}" type="slidenum">
              <a:rPr lang="en-US" smtClean="0"/>
              <a:t>‹#›</a:t>
            </a:fld>
            <a:endParaRPr lang="en-US"/>
          </a:p>
        </p:txBody>
      </p:sp>
    </p:spTree>
    <p:extLst>
      <p:ext uri="{BB962C8B-B14F-4D97-AF65-F5344CB8AC3E}">
        <p14:creationId xmlns:p14="http://schemas.microsoft.com/office/powerpoint/2010/main" val="1335895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5AB228-47E4-416C-9E93-EF7AA92DF298}" type="datetimeFigureOut">
              <a:rPr lang="en-US" smtClean="0"/>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8B7B7F-2522-4062-B079-4CADC8FFE3B0}" type="slidenum">
              <a:rPr lang="en-US" smtClean="0"/>
              <a:t>‹#›</a:t>
            </a:fld>
            <a:endParaRPr lang="en-US"/>
          </a:p>
        </p:txBody>
      </p:sp>
    </p:spTree>
    <p:extLst>
      <p:ext uri="{BB962C8B-B14F-4D97-AF65-F5344CB8AC3E}">
        <p14:creationId xmlns:p14="http://schemas.microsoft.com/office/powerpoint/2010/main" val="1968607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5AB228-47E4-416C-9E93-EF7AA92DF298}" type="datetimeFigureOut">
              <a:rPr lang="en-US" smtClean="0"/>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8B7B7F-2522-4062-B079-4CADC8FFE3B0}" type="slidenum">
              <a:rPr lang="en-US" smtClean="0"/>
              <a:t>‹#›</a:t>
            </a:fld>
            <a:endParaRPr lang="en-US"/>
          </a:p>
        </p:txBody>
      </p:sp>
    </p:spTree>
    <p:extLst>
      <p:ext uri="{BB962C8B-B14F-4D97-AF65-F5344CB8AC3E}">
        <p14:creationId xmlns:p14="http://schemas.microsoft.com/office/powerpoint/2010/main" val="2512948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5AB228-47E4-416C-9E93-EF7AA92DF298}"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B7B7F-2522-4062-B079-4CADC8FFE3B0}" type="slidenum">
              <a:rPr lang="en-US" smtClean="0"/>
              <a:t>‹#›</a:t>
            </a:fld>
            <a:endParaRPr lang="en-US"/>
          </a:p>
        </p:txBody>
      </p:sp>
    </p:spTree>
    <p:extLst>
      <p:ext uri="{BB962C8B-B14F-4D97-AF65-F5344CB8AC3E}">
        <p14:creationId xmlns:p14="http://schemas.microsoft.com/office/powerpoint/2010/main" val="13164274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5AB228-47E4-416C-9E93-EF7AA92DF298}"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B7B7F-2522-4062-B079-4CADC8FFE3B0}" type="slidenum">
              <a:rPr lang="en-US" smtClean="0"/>
              <a:t>‹#›</a:t>
            </a:fld>
            <a:endParaRPr lang="en-US"/>
          </a:p>
        </p:txBody>
      </p:sp>
    </p:spTree>
    <p:extLst>
      <p:ext uri="{BB962C8B-B14F-4D97-AF65-F5344CB8AC3E}">
        <p14:creationId xmlns:p14="http://schemas.microsoft.com/office/powerpoint/2010/main" val="11392655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Clic para editar título</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11/8/2019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5AB228-47E4-416C-9E93-EF7AA92DF298}"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B7B7F-2522-4062-B079-4CADC8FFE3B0}" type="slidenum">
              <a:rPr lang="en-US" smtClean="0"/>
              <a:t>‹#›</a:t>
            </a:fld>
            <a:endParaRPr lang="en-US"/>
          </a:p>
        </p:txBody>
      </p:sp>
    </p:spTree>
    <p:extLst>
      <p:ext uri="{BB962C8B-B14F-4D97-AF65-F5344CB8AC3E}">
        <p14:creationId xmlns:p14="http://schemas.microsoft.com/office/powerpoint/2010/main" val="1823317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5AB228-47E4-416C-9E93-EF7AA92DF298}"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B7B7F-2522-4062-B079-4CADC8FFE3B0}" type="slidenum">
              <a:rPr lang="en-US" smtClean="0"/>
              <a:t>‹#›</a:t>
            </a:fld>
            <a:endParaRPr lang="en-US"/>
          </a:p>
        </p:txBody>
      </p:sp>
    </p:spTree>
    <p:extLst>
      <p:ext uri="{BB962C8B-B14F-4D97-AF65-F5344CB8AC3E}">
        <p14:creationId xmlns:p14="http://schemas.microsoft.com/office/powerpoint/2010/main" val="1086551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5AB228-47E4-416C-9E93-EF7AA92DF298}"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8B7B7F-2522-4062-B079-4CADC8FFE3B0}" type="slidenum">
              <a:rPr lang="en-US" smtClean="0"/>
              <a:t>‹#›</a:t>
            </a:fld>
            <a:endParaRPr lang="en-US"/>
          </a:p>
        </p:txBody>
      </p:sp>
    </p:spTree>
    <p:extLst>
      <p:ext uri="{BB962C8B-B14F-4D97-AF65-F5344CB8AC3E}">
        <p14:creationId xmlns:p14="http://schemas.microsoft.com/office/powerpoint/2010/main" val="2032601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5AB228-47E4-416C-9E93-EF7AA92DF298}" type="datetimeFigureOut">
              <a:rPr lang="en-US" smtClean="0"/>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8B7B7F-2522-4062-B079-4CADC8FFE3B0}" type="slidenum">
              <a:rPr lang="en-US" smtClean="0"/>
              <a:t>‹#›</a:t>
            </a:fld>
            <a:endParaRPr lang="en-US"/>
          </a:p>
        </p:txBody>
      </p:sp>
    </p:spTree>
    <p:extLst>
      <p:ext uri="{BB962C8B-B14F-4D97-AF65-F5344CB8AC3E}">
        <p14:creationId xmlns:p14="http://schemas.microsoft.com/office/powerpoint/2010/main" val="252616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5AB228-47E4-416C-9E93-EF7AA92DF298}" type="datetimeFigureOut">
              <a:rPr lang="en-US" smtClean="0"/>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8B7B7F-2522-4062-B079-4CADC8FFE3B0}" type="slidenum">
              <a:rPr lang="en-US" smtClean="0"/>
              <a:t>‹#›</a:t>
            </a:fld>
            <a:endParaRPr lang="en-US"/>
          </a:p>
        </p:txBody>
      </p:sp>
    </p:spTree>
    <p:extLst>
      <p:ext uri="{BB962C8B-B14F-4D97-AF65-F5344CB8AC3E}">
        <p14:creationId xmlns:p14="http://schemas.microsoft.com/office/powerpoint/2010/main" val="4542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5AB228-47E4-416C-9E93-EF7AA92DF298}" type="datetimeFigureOut">
              <a:rPr lang="en-US" smtClean="0"/>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8B7B7F-2522-4062-B079-4CADC8FFE3B0}" type="slidenum">
              <a:rPr lang="en-US" smtClean="0"/>
              <a:t>‹#›</a:t>
            </a:fld>
            <a:endParaRPr lang="en-US"/>
          </a:p>
        </p:txBody>
      </p:sp>
    </p:spTree>
    <p:extLst>
      <p:ext uri="{BB962C8B-B14F-4D97-AF65-F5344CB8AC3E}">
        <p14:creationId xmlns:p14="http://schemas.microsoft.com/office/powerpoint/2010/main" val="2116072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5AB228-47E4-416C-9E93-EF7AA92DF298}"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8B7B7F-2522-4062-B079-4CADC8FFE3B0}" type="slidenum">
              <a:rPr lang="en-US" smtClean="0"/>
              <a:t>‹#›</a:t>
            </a:fld>
            <a:endParaRPr lang="en-US"/>
          </a:p>
        </p:txBody>
      </p:sp>
    </p:spTree>
    <p:extLst>
      <p:ext uri="{BB962C8B-B14F-4D97-AF65-F5344CB8AC3E}">
        <p14:creationId xmlns:p14="http://schemas.microsoft.com/office/powerpoint/2010/main" val="1683864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5AB228-47E4-416C-9E93-EF7AA92DF298}"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8B7B7F-2522-4062-B079-4CADC8FFE3B0}" type="slidenum">
              <a:rPr lang="en-US" smtClean="0"/>
              <a:t>‹#›</a:t>
            </a:fld>
            <a:endParaRPr lang="en-US"/>
          </a:p>
        </p:txBody>
      </p:sp>
    </p:spTree>
    <p:extLst>
      <p:ext uri="{BB962C8B-B14F-4D97-AF65-F5344CB8AC3E}">
        <p14:creationId xmlns:p14="http://schemas.microsoft.com/office/powerpoint/2010/main" val="3749997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85AB228-47E4-416C-9E93-EF7AA92DF298}" type="datetimeFigureOut">
              <a:rPr lang="en-US" smtClean="0"/>
              <a:t>11/8/2019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8B7B7F-2522-4062-B079-4CADC8FFE3B0}" type="slidenum">
              <a:rPr lang="en-US" smtClean="0"/>
              <a:t>‹#›</a:t>
            </a:fld>
            <a:endParaRPr lang="en-US"/>
          </a:p>
        </p:txBody>
      </p:sp>
    </p:spTree>
    <p:extLst>
      <p:ext uri="{BB962C8B-B14F-4D97-AF65-F5344CB8AC3E}">
        <p14:creationId xmlns:p14="http://schemas.microsoft.com/office/powerpoint/2010/main" val="10110791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11/8/2019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50" r:id="rId1"/>
    <p:sldLayoutId id="2147483649"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1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comments" Target="../comments/comment6.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68899" y="0"/>
            <a:ext cx="8791575" cy="2387600"/>
          </a:xfrm>
        </p:spPr>
        <p:txBody>
          <a:bodyPr/>
          <a:lstStyle/>
          <a:p>
            <a:pPr algn="ctr"/>
            <a:r>
              <a:rPr lang="es-ES_tradnl" dirty="0" err="1"/>
              <a:t>workflow</a:t>
            </a:r>
            <a:r>
              <a:rPr lang="es-ES_tradnl" dirty="0"/>
              <a:t> de </a:t>
            </a:r>
            <a:r>
              <a:rPr lang="es-ES_tradnl" dirty="0" err="1"/>
              <a:t>implementacion</a:t>
            </a:r>
            <a:endParaRPr lang="es-ES_tradnl" dirty="0"/>
          </a:p>
        </p:txBody>
      </p:sp>
      <p:sp>
        <p:nvSpPr>
          <p:cNvPr id="3" name="Subtítulo 2"/>
          <p:cNvSpPr>
            <a:spLocks noGrp="1"/>
          </p:cNvSpPr>
          <p:nvPr>
            <p:ph type="subTitle" idx="1"/>
          </p:nvPr>
        </p:nvSpPr>
        <p:spPr/>
        <p:txBody>
          <a:bodyPr>
            <a:normAutofit/>
          </a:bodyPr>
          <a:lstStyle/>
          <a:p>
            <a:br>
              <a:rPr lang="es-ES_tradnl" dirty="0"/>
            </a:br>
            <a:endParaRPr lang="es-ES_tradnl" dirty="0"/>
          </a:p>
        </p:txBody>
      </p:sp>
      <p:graphicFrame>
        <p:nvGraphicFramePr>
          <p:cNvPr id="5" name="Tabla 4"/>
          <p:cNvGraphicFramePr>
            <a:graphicFrameLocks noGrp="1"/>
          </p:cNvGraphicFramePr>
          <p:nvPr>
            <p:extLst>
              <p:ext uri="{D42A27DB-BD31-4B8C-83A1-F6EECF244321}">
                <p14:modId xmlns:p14="http://schemas.microsoft.com/office/powerpoint/2010/main" val="840339157"/>
              </p:ext>
            </p:extLst>
          </p:nvPr>
        </p:nvGraphicFramePr>
        <p:xfrm>
          <a:off x="6506231" y="4251960"/>
          <a:ext cx="4128815" cy="1463040"/>
        </p:xfrm>
        <a:graphic>
          <a:graphicData uri="http://schemas.openxmlformats.org/drawingml/2006/table">
            <a:tbl>
              <a:tblPr firstRow="1" bandRow="1">
                <a:tableStyleId>{5940675A-B579-460E-94D1-54222C63F5DA}</a:tableStyleId>
              </a:tblPr>
              <a:tblGrid>
                <a:gridCol w="4128815">
                  <a:extLst>
                    <a:ext uri="{9D8B030D-6E8A-4147-A177-3AD203B41FA5}">
                      <a16:colId xmlns:a16="http://schemas.microsoft.com/office/drawing/2014/main" val="20000"/>
                    </a:ext>
                  </a:extLst>
                </a:gridCol>
              </a:tblGrid>
              <a:tr h="370840">
                <a:tc>
                  <a:txBody>
                    <a:bodyPr/>
                    <a:lstStyle/>
                    <a:p>
                      <a:r>
                        <a:rPr lang="es-ES_tradnl" dirty="0"/>
                        <a:t>Grupo 9</a:t>
                      </a:r>
                    </a:p>
                    <a:p>
                      <a:pPr marL="285750" indent="-285750">
                        <a:buFont typeface="Arial" charset="0"/>
                        <a:buChar char="•"/>
                      </a:pPr>
                      <a:r>
                        <a:rPr lang="es-ES_tradnl" dirty="0" err="1"/>
                        <a:t>Downes</a:t>
                      </a:r>
                      <a:r>
                        <a:rPr lang="es-ES_tradnl" baseline="0" dirty="0"/>
                        <a:t> </a:t>
                      </a:r>
                      <a:r>
                        <a:rPr lang="es-ES_tradnl" baseline="0" dirty="0" err="1"/>
                        <a:t>Agustin</a:t>
                      </a:r>
                      <a:endParaRPr lang="es-ES_tradnl" baseline="0" dirty="0"/>
                    </a:p>
                    <a:p>
                      <a:pPr marL="285750" indent="-285750">
                        <a:buFont typeface="Arial" charset="0"/>
                        <a:buChar char="•"/>
                      </a:pPr>
                      <a:r>
                        <a:rPr lang="es-ES_tradnl" baseline="0" dirty="0"/>
                        <a:t>Gallo Gonzalo</a:t>
                      </a:r>
                    </a:p>
                    <a:p>
                      <a:pPr marL="285750" indent="-285750">
                        <a:buFont typeface="Arial" charset="0"/>
                        <a:buChar char="•"/>
                      </a:pPr>
                      <a:r>
                        <a:rPr lang="es-ES_tradnl" baseline="0" dirty="0"/>
                        <a:t>Llamas Francos</a:t>
                      </a:r>
                    </a:p>
                    <a:p>
                      <a:pPr marL="285750" indent="-285750">
                        <a:buFont typeface="Arial" charset="0"/>
                        <a:buChar char="•"/>
                      </a:pPr>
                      <a:r>
                        <a:rPr lang="es-ES_tradnl" baseline="0" dirty="0"/>
                        <a:t>Tosco </a:t>
                      </a:r>
                      <a:r>
                        <a:rPr lang="es-ES_tradnl" baseline="0" dirty="0" err="1"/>
                        <a:t>Agustin</a:t>
                      </a:r>
                      <a:endParaRPr lang="es-ES_tradnl"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228869174"/>
              </p:ext>
            </p:extLst>
          </p:nvPr>
        </p:nvGraphicFramePr>
        <p:xfrm>
          <a:off x="2377417" y="4251960"/>
          <a:ext cx="3627821" cy="2382520"/>
        </p:xfrm>
        <a:graphic>
          <a:graphicData uri="http://schemas.openxmlformats.org/drawingml/2006/table">
            <a:tbl>
              <a:tblPr firstRow="1">
                <a:tableStyleId>{2D5ABB26-0587-4C30-8999-92F81FD0307C}</a:tableStyleId>
              </a:tblPr>
              <a:tblGrid>
                <a:gridCol w="3627821">
                  <a:extLst>
                    <a:ext uri="{9D8B030D-6E8A-4147-A177-3AD203B41FA5}">
                      <a16:colId xmlns:a16="http://schemas.microsoft.com/office/drawing/2014/main" val="20000"/>
                    </a:ext>
                  </a:extLst>
                </a:gridCol>
              </a:tblGrid>
              <a:tr h="370840">
                <a:tc>
                  <a:txBody>
                    <a:bodyPr/>
                    <a:lstStyle/>
                    <a:p>
                      <a:r>
                        <a:rPr lang="es-ES_tradnl" sz="1800" dirty="0"/>
                        <a:t>Cátedra: Diseño de Sistemas</a:t>
                      </a:r>
                    </a:p>
                    <a:p>
                      <a:r>
                        <a:rPr lang="es-ES_tradnl" sz="1800" dirty="0"/>
                        <a:t>Docentes: </a:t>
                      </a:r>
                      <a:r>
                        <a:rPr lang="es-ES_tradnl" sz="1800" dirty="0" err="1"/>
                        <a:t>Meles</a:t>
                      </a:r>
                      <a:r>
                        <a:rPr lang="es-ES_tradnl" sz="1800" dirty="0"/>
                        <a:t>, Silvia Judith</a:t>
                      </a:r>
                    </a:p>
                    <a:p>
                      <a:r>
                        <a:rPr lang="es-ES_tradnl" sz="1800" dirty="0"/>
                        <a:t>              Bene, Florencia</a:t>
                      </a:r>
                    </a:p>
                    <a:p>
                      <a:r>
                        <a:rPr lang="es-ES_tradnl" sz="1800" dirty="0"/>
                        <a:t>Curso: 3k4</a:t>
                      </a:r>
                    </a:p>
                    <a:p>
                      <a:r>
                        <a:rPr lang="es-ES_tradnl" sz="1800" dirty="0"/>
                        <a:t>Ingeniería en sistemas de información</a:t>
                      </a:r>
                    </a:p>
                    <a:p>
                      <a:r>
                        <a:rPr lang="es-ES_tradnl" sz="1800" dirty="0"/>
                        <a:t>U.T.N. F.R.C.</a:t>
                      </a:r>
                    </a:p>
                    <a:p>
                      <a:endParaRPr lang="es-ES_tradnl" dirty="0"/>
                    </a:p>
                  </a:txBody>
                  <a:tcPr/>
                </a:tc>
                <a:extLst>
                  <a:ext uri="{0D108BD9-81ED-4DB2-BD59-A6C34878D82A}">
                    <a16:rowId xmlns:a16="http://schemas.microsoft.com/office/drawing/2014/main" val="10000"/>
                  </a:ext>
                </a:extLst>
              </a:tr>
              <a:tr h="370840">
                <a:tc>
                  <a:txBody>
                    <a:bodyPr/>
                    <a:lstStyle/>
                    <a:p>
                      <a:endParaRPr lang="es-ES_tradnl" dirty="0"/>
                    </a:p>
                  </a:txBody>
                  <a:tcPr/>
                </a:tc>
                <a:extLst>
                  <a:ext uri="{0D108BD9-81ED-4DB2-BD59-A6C34878D82A}">
                    <a16:rowId xmlns:a16="http://schemas.microsoft.com/office/drawing/2014/main" val="10001"/>
                  </a:ext>
                </a:extLst>
              </a:tr>
            </a:tbl>
          </a:graphicData>
        </a:graphic>
      </p:graphicFrame>
      <p:pic>
        <p:nvPicPr>
          <p:cNvPr id="7" name="Imagen 6"/>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0" y="-8759"/>
            <a:ext cx="12192001" cy="6866759"/>
          </a:xfrm>
          <a:prstGeom prst="rect">
            <a:avLst/>
          </a:prstGeom>
          <a:noFill/>
          <a:effectLst>
            <a:outerShdw blurRad="50800" dist="50800" dir="5400000" algn="ctr" rotWithShape="0">
              <a:srgbClr val="000000"/>
            </a:outerShdw>
          </a:effectLst>
        </p:spPr>
      </p:pic>
    </p:spTree>
    <p:extLst>
      <p:ext uri="{BB962C8B-B14F-4D97-AF65-F5344CB8AC3E}">
        <p14:creationId xmlns:p14="http://schemas.microsoft.com/office/powerpoint/2010/main" val="642176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42859-47EA-4B0A-8B7E-61BC4CCEDAA9}"/>
              </a:ext>
            </a:extLst>
          </p:cNvPr>
          <p:cNvSpPr>
            <a:spLocks noGrp="1"/>
          </p:cNvSpPr>
          <p:nvPr>
            <p:ph type="title"/>
          </p:nvPr>
        </p:nvSpPr>
        <p:spPr/>
        <p:txBody>
          <a:bodyPr/>
          <a:lstStyle/>
          <a:p>
            <a:r>
              <a:rPr lang="es-AR" dirty="0"/>
              <a:t>Planificación de una construcción</a:t>
            </a:r>
            <a:endParaRPr lang="en-US" dirty="0"/>
          </a:p>
        </p:txBody>
      </p:sp>
      <p:sp>
        <p:nvSpPr>
          <p:cNvPr id="3" name="Content Placeholder 2">
            <a:extLst>
              <a:ext uri="{FF2B5EF4-FFF2-40B4-BE49-F238E27FC236}">
                <a16:creationId xmlns:a16="http://schemas.microsoft.com/office/drawing/2014/main" id="{875A20D6-C414-457D-8BA3-69B2E7D2819F}"/>
              </a:ext>
            </a:extLst>
          </p:cNvPr>
          <p:cNvSpPr>
            <a:spLocks noGrp="1"/>
          </p:cNvSpPr>
          <p:nvPr>
            <p:ph idx="1"/>
          </p:nvPr>
        </p:nvSpPr>
        <p:spPr>
          <a:xfrm>
            <a:off x="1141412" y="2249487"/>
            <a:ext cx="9905999" cy="3541714"/>
          </a:xfrm>
        </p:spPr>
        <p:txBody>
          <a:bodyPr/>
          <a:lstStyle/>
          <a:p>
            <a:r>
              <a:rPr lang="es-AR" dirty="0"/>
              <a:t>Funcionalidades a añadir</a:t>
            </a:r>
          </a:p>
          <a:p>
            <a:r>
              <a:rPr lang="en-US" dirty="0"/>
              <a:t>Expansion </a:t>
            </a:r>
            <a:r>
              <a:rPr lang="en-US" dirty="0" err="1"/>
              <a:t>hacia</a:t>
            </a:r>
            <a:r>
              <a:rPr lang="en-US" dirty="0"/>
              <a:t> </a:t>
            </a:r>
            <a:r>
              <a:rPr lang="en-US" dirty="0" err="1"/>
              <a:t>arriba</a:t>
            </a:r>
            <a:r>
              <a:rPr lang="en-US" dirty="0"/>
              <a:t> y </a:t>
            </a:r>
            <a:r>
              <a:rPr lang="en-US" dirty="0" err="1"/>
              <a:t>hacia</a:t>
            </a:r>
            <a:r>
              <a:rPr lang="en-US" dirty="0"/>
              <a:t> los </a:t>
            </a:r>
            <a:r>
              <a:rPr lang="en-US" dirty="0" err="1"/>
              <a:t>lados</a:t>
            </a:r>
            <a:r>
              <a:rPr lang="en-US" dirty="0"/>
              <a:t> </a:t>
            </a:r>
            <a:r>
              <a:rPr lang="en-US" dirty="0" err="1"/>
              <a:t>en</a:t>
            </a:r>
            <a:r>
              <a:rPr lang="en-US" dirty="0"/>
              <a:t> </a:t>
            </a:r>
            <a:r>
              <a:rPr lang="en-US" dirty="0" err="1"/>
              <a:t>jerarquía</a:t>
            </a:r>
            <a:r>
              <a:rPr lang="en-US" dirty="0"/>
              <a:t> de </a:t>
            </a:r>
            <a:r>
              <a:rPr lang="en-US" dirty="0" err="1"/>
              <a:t>subsistemas</a:t>
            </a:r>
            <a:endParaRPr lang="en-US" dirty="0"/>
          </a:p>
          <a:p>
            <a:r>
              <a:rPr lang="en-US" dirty="0" err="1"/>
              <a:t>Comunicar</a:t>
            </a:r>
            <a:r>
              <a:rPr lang="en-US" dirty="0"/>
              <a:t> </a:t>
            </a:r>
            <a:r>
              <a:rPr lang="en-US" dirty="0" err="1"/>
              <a:t>resultados</a:t>
            </a:r>
            <a:r>
              <a:rPr lang="en-US" dirty="0"/>
              <a:t> a </a:t>
            </a:r>
            <a:r>
              <a:rPr lang="en-US" dirty="0" err="1"/>
              <a:t>ingeniero</a:t>
            </a:r>
            <a:r>
              <a:rPr lang="en-US" dirty="0"/>
              <a:t> de </a:t>
            </a:r>
            <a:r>
              <a:rPr lang="en-US" dirty="0" err="1"/>
              <a:t>componentes</a:t>
            </a:r>
            <a:r>
              <a:rPr lang="en-US" dirty="0"/>
              <a:t> por </a:t>
            </a:r>
            <a:r>
              <a:rPr lang="en-US" dirty="0" err="1"/>
              <a:t>subistemas</a:t>
            </a:r>
            <a:r>
              <a:rPr lang="en-US" dirty="0"/>
              <a:t> </a:t>
            </a:r>
            <a:r>
              <a:rPr lang="en-US" dirty="0" err="1"/>
              <a:t>afectados</a:t>
            </a:r>
            <a:endParaRPr lang="en-US" dirty="0"/>
          </a:p>
        </p:txBody>
      </p:sp>
    </p:spTree>
    <p:extLst>
      <p:ext uri="{BB962C8B-B14F-4D97-AF65-F5344CB8AC3E}">
        <p14:creationId xmlns:p14="http://schemas.microsoft.com/office/powerpoint/2010/main" val="2472035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FCCB7-ACD0-4E50-BD62-DF69A722E09E}"/>
              </a:ext>
            </a:extLst>
          </p:cNvPr>
          <p:cNvSpPr>
            <a:spLocks noGrp="1"/>
          </p:cNvSpPr>
          <p:nvPr>
            <p:ph type="title"/>
          </p:nvPr>
        </p:nvSpPr>
        <p:spPr/>
        <p:txBody>
          <a:bodyPr/>
          <a:lstStyle/>
          <a:p>
            <a:r>
              <a:rPr lang="es-AR" u="sng" dirty="0"/>
              <a:t>Ingeniero de Componentes</a:t>
            </a:r>
            <a:endParaRPr lang="en-US" u="sng" dirty="0"/>
          </a:p>
        </p:txBody>
      </p:sp>
      <p:sp>
        <p:nvSpPr>
          <p:cNvPr id="3" name="Content Placeholder 2">
            <a:extLst>
              <a:ext uri="{FF2B5EF4-FFF2-40B4-BE49-F238E27FC236}">
                <a16:creationId xmlns:a16="http://schemas.microsoft.com/office/drawing/2014/main" id="{B161E0BD-02D0-49FB-A768-888681B9FBAD}"/>
              </a:ext>
            </a:extLst>
          </p:cNvPr>
          <p:cNvSpPr>
            <a:spLocks noGrp="1"/>
          </p:cNvSpPr>
          <p:nvPr>
            <p:ph idx="1"/>
          </p:nvPr>
        </p:nvSpPr>
        <p:spPr/>
        <p:txBody>
          <a:bodyPr/>
          <a:lstStyle/>
          <a:p>
            <a:r>
              <a:rPr lang="es-AR" dirty="0"/>
              <a:t>Responsabilidades:</a:t>
            </a:r>
          </a:p>
          <a:p>
            <a:r>
              <a:rPr lang="es-AR" dirty="0"/>
              <a:t>Mantenimiento de código fuente</a:t>
            </a:r>
          </a:p>
          <a:p>
            <a:r>
              <a:rPr lang="es-AR" dirty="0"/>
              <a:t>Integridad de subsistemas</a:t>
            </a:r>
          </a:p>
          <a:p>
            <a:r>
              <a:rPr lang="es-AR" dirty="0"/>
              <a:t>Diseño e implementación de clases</a:t>
            </a:r>
          </a:p>
          <a:p>
            <a:r>
              <a:rPr lang="es-AR" dirty="0"/>
              <a:t>Asegurar que subsistemas cumplen su papel en cada construcción como se especifica en el plan de integración</a:t>
            </a:r>
            <a:endParaRPr lang="en-US" dirty="0"/>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47A7AB3C-0749-42BD-9B80-7A390A926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7827" y="640501"/>
            <a:ext cx="3781953" cy="387142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567549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7BA3-856E-4C3A-B4DC-15A022DDAF5E}"/>
              </a:ext>
            </a:extLst>
          </p:cNvPr>
          <p:cNvSpPr>
            <a:spLocks noGrp="1"/>
          </p:cNvSpPr>
          <p:nvPr>
            <p:ph type="title"/>
          </p:nvPr>
        </p:nvSpPr>
        <p:spPr>
          <a:xfrm>
            <a:off x="1141413" y="618518"/>
            <a:ext cx="9905998" cy="1478570"/>
          </a:xfrm>
        </p:spPr>
        <p:txBody>
          <a:bodyPr>
            <a:normAutofit/>
          </a:bodyPr>
          <a:lstStyle/>
          <a:p>
            <a:r>
              <a:rPr lang="es-AR"/>
              <a:t>Implementaciones</a:t>
            </a:r>
            <a:endParaRPr lang="en-US" dirty="0"/>
          </a:p>
        </p:txBody>
      </p:sp>
      <p:graphicFrame>
        <p:nvGraphicFramePr>
          <p:cNvPr id="57" name="Content Placeholder 2">
            <a:extLst>
              <a:ext uri="{FF2B5EF4-FFF2-40B4-BE49-F238E27FC236}">
                <a16:creationId xmlns:a16="http://schemas.microsoft.com/office/drawing/2014/main" id="{7CD30827-7784-4022-B9C0-310054A63308}"/>
              </a:ext>
            </a:extLst>
          </p:cNvPr>
          <p:cNvGraphicFramePr>
            <a:graphicFrameLocks noGrp="1"/>
          </p:cNvGraphicFramePr>
          <p:nvPr>
            <p:ph idx="1"/>
            <p:extLst>
              <p:ext uri="{D42A27DB-BD31-4B8C-83A1-F6EECF244321}">
                <p14:modId xmlns:p14="http://schemas.microsoft.com/office/powerpoint/2010/main" val="3624060267"/>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17476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5848-D553-4C95-B4B1-AF2D00F95701}"/>
              </a:ext>
            </a:extLst>
          </p:cNvPr>
          <p:cNvSpPr>
            <a:spLocks noGrp="1"/>
          </p:cNvSpPr>
          <p:nvPr>
            <p:ph type="title"/>
          </p:nvPr>
        </p:nvSpPr>
        <p:spPr>
          <a:xfrm>
            <a:off x="1141413" y="618518"/>
            <a:ext cx="9905998" cy="1478570"/>
          </a:xfrm>
        </p:spPr>
        <p:txBody>
          <a:bodyPr>
            <a:normAutofit/>
          </a:bodyPr>
          <a:lstStyle/>
          <a:p>
            <a:r>
              <a:rPr lang="es-AR" dirty="0"/>
              <a:t>Implementación de SUBSISTEMAS</a:t>
            </a:r>
            <a:endParaRPr lang="en-US" dirty="0"/>
          </a:p>
        </p:txBody>
      </p:sp>
      <p:pic>
        <p:nvPicPr>
          <p:cNvPr id="5" name="Graphic 4" descr="Box">
            <a:extLst>
              <a:ext uri="{FF2B5EF4-FFF2-40B4-BE49-F238E27FC236}">
                <a16:creationId xmlns:a16="http://schemas.microsoft.com/office/drawing/2014/main" id="{6B998D64-115C-4591-BA3B-1B1674EEDE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7" name="Graphic 6" descr="Web design">
            <a:extLst>
              <a:ext uri="{FF2B5EF4-FFF2-40B4-BE49-F238E27FC236}">
                <a16:creationId xmlns:a16="http://schemas.microsoft.com/office/drawing/2014/main" id="{A169DDDD-1AB9-42C1-BBA9-E9C55C5954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42444" y="410660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66F81895-4C3E-4C6C-B1B7-7A883CEE4952}"/>
              </a:ext>
            </a:extLst>
          </p:cNvPr>
          <p:cNvSpPr>
            <a:spLocks noGrp="1"/>
          </p:cNvSpPr>
          <p:nvPr>
            <p:ph idx="1"/>
          </p:nvPr>
        </p:nvSpPr>
        <p:spPr>
          <a:xfrm>
            <a:off x="5034579" y="2249487"/>
            <a:ext cx="6012832" cy="3541714"/>
          </a:xfrm>
        </p:spPr>
        <p:txBody>
          <a:bodyPr>
            <a:normAutofit/>
          </a:bodyPr>
          <a:lstStyle/>
          <a:p>
            <a:pPr marL="0" indent="0">
              <a:buNone/>
            </a:pPr>
            <a:r>
              <a:rPr lang="en-US" dirty="0"/>
              <a:t>Es una forma de </a:t>
            </a:r>
            <a:r>
              <a:rPr lang="en-US" dirty="0" err="1"/>
              <a:t>organizar</a:t>
            </a:r>
            <a:r>
              <a:rPr lang="en-US" dirty="0"/>
              <a:t> los </a:t>
            </a:r>
            <a:r>
              <a:rPr lang="en-US" dirty="0" err="1"/>
              <a:t>artefactos</a:t>
            </a:r>
            <a:r>
              <a:rPr lang="en-US" dirty="0"/>
              <a:t> </a:t>
            </a:r>
            <a:r>
              <a:rPr lang="en-US" dirty="0" err="1"/>
              <a:t>en</a:t>
            </a:r>
            <a:r>
              <a:rPr lang="en-US" dirty="0"/>
              <a:t> </a:t>
            </a:r>
            <a:r>
              <a:rPr lang="en-US" dirty="0" err="1"/>
              <a:t>trozos</a:t>
            </a:r>
            <a:r>
              <a:rPr lang="en-US" dirty="0"/>
              <a:t> mas </a:t>
            </a:r>
            <a:r>
              <a:rPr lang="en-US" dirty="0" err="1"/>
              <a:t>manejables</a:t>
            </a:r>
            <a:r>
              <a:rPr lang="en-US" dirty="0"/>
              <a:t>.</a:t>
            </a:r>
          </a:p>
          <a:p>
            <a:pPr marL="0" indent="0">
              <a:buNone/>
            </a:pPr>
            <a:r>
              <a:rPr lang="en-US" dirty="0"/>
              <a:t>Interfaces y </a:t>
            </a:r>
            <a:r>
              <a:rPr lang="en-US" dirty="0" err="1"/>
              <a:t>otros</a:t>
            </a:r>
            <a:r>
              <a:rPr lang="en-US" dirty="0"/>
              <a:t> </a:t>
            </a:r>
            <a:r>
              <a:rPr lang="en-US" dirty="0" err="1"/>
              <a:t>susbsistemas</a:t>
            </a:r>
            <a:r>
              <a:rPr lang="en-US" dirty="0"/>
              <a:t>.</a:t>
            </a:r>
          </a:p>
          <a:p>
            <a:pPr marL="0" indent="0">
              <a:buNone/>
            </a:pPr>
            <a:r>
              <a:rPr lang="en-US" dirty="0"/>
              <a:t>Se </a:t>
            </a:r>
            <a:r>
              <a:rPr lang="en-US" dirty="0" err="1"/>
              <a:t>manifiesta</a:t>
            </a:r>
            <a:r>
              <a:rPr lang="en-US" dirty="0"/>
              <a:t> </a:t>
            </a:r>
            <a:r>
              <a:rPr lang="en-US" dirty="0" err="1"/>
              <a:t>como</a:t>
            </a:r>
            <a:r>
              <a:rPr lang="en-US" dirty="0"/>
              <a:t> </a:t>
            </a:r>
            <a:r>
              <a:rPr lang="en-US" dirty="0" err="1"/>
              <a:t>mecanismo</a:t>
            </a:r>
            <a:r>
              <a:rPr lang="en-US" dirty="0"/>
              <a:t> de </a:t>
            </a:r>
            <a:r>
              <a:rPr lang="en-US" dirty="0" err="1"/>
              <a:t>empaquetamiento</a:t>
            </a:r>
            <a:r>
              <a:rPr lang="en-US" dirty="0"/>
              <a:t>.</a:t>
            </a:r>
          </a:p>
        </p:txBody>
      </p:sp>
    </p:spTree>
    <p:extLst>
      <p:ext uri="{BB962C8B-B14F-4D97-AF65-F5344CB8AC3E}">
        <p14:creationId xmlns:p14="http://schemas.microsoft.com/office/powerpoint/2010/main" val="547834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006A-D991-49D5-8E50-A8B4872EEA2F}"/>
              </a:ext>
            </a:extLst>
          </p:cNvPr>
          <p:cNvSpPr>
            <a:spLocks noGrp="1"/>
          </p:cNvSpPr>
          <p:nvPr>
            <p:ph type="title"/>
          </p:nvPr>
        </p:nvSpPr>
        <p:spPr>
          <a:xfrm>
            <a:off x="1141413" y="618518"/>
            <a:ext cx="9905998" cy="1478570"/>
          </a:xfrm>
        </p:spPr>
        <p:txBody>
          <a:bodyPr/>
          <a:lstStyle/>
          <a:p>
            <a:r>
              <a:rPr lang="es-AR" dirty="0"/>
              <a:t>Implementación de una clase</a:t>
            </a:r>
            <a:endParaRPr lang="en-US" dirty="0"/>
          </a:p>
        </p:txBody>
      </p:sp>
      <p:sp>
        <p:nvSpPr>
          <p:cNvPr id="3" name="Content Placeholder 2">
            <a:extLst>
              <a:ext uri="{FF2B5EF4-FFF2-40B4-BE49-F238E27FC236}">
                <a16:creationId xmlns:a16="http://schemas.microsoft.com/office/drawing/2014/main" id="{E3DDCB02-E307-419E-A25C-A3FC75490AA1}"/>
              </a:ext>
            </a:extLst>
          </p:cNvPr>
          <p:cNvSpPr>
            <a:spLocks noGrp="1"/>
          </p:cNvSpPr>
          <p:nvPr>
            <p:ph idx="1"/>
          </p:nvPr>
        </p:nvSpPr>
        <p:spPr/>
        <p:txBody>
          <a:bodyPr/>
          <a:lstStyle/>
          <a:p>
            <a:r>
              <a:rPr lang="es-AR" dirty="0"/>
              <a:t>Esbozo de los componentes ficheros</a:t>
            </a:r>
          </a:p>
          <a:p>
            <a:r>
              <a:rPr lang="es-AR" dirty="0"/>
              <a:t>Generación de código a partir de una clase de diseño</a:t>
            </a:r>
          </a:p>
          <a:p>
            <a:r>
              <a:rPr lang="es-AR" dirty="0"/>
              <a:t>Implementación de operaciones</a:t>
            </a:r>
          </a:p>
          <a:p>
            <a:r>
              <a:rPr lang="es-AR" dirty="0"/>
              <a:t>Componentes con interfaces apropiadas</a:t>
            </a:r>
            <a:endParaRPr lang="en-US" dirty="0"/>
          </a:p>
        </p:txBody>
      </p:sp>
    </p:spTree>
    <p:extLst>
      <p:ext uri="{BB962C8B-B14F-4D97-AF65-F5344CB8AC3E}">
        <p14:creationId xmlns:p14="http://schemas.microsoft.com/office/powerpoint/2010/main" val="2685200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B6A79-A46B-41EC-9282-BB2A87E31766}"/>
              </a:ext>
            </a:extLst>
          </p:cNvPr>
          <p:cNvSpPr>
            <a:spLocks noGrp="1"/>
          </p:cNvSpPr>
          <p:nvPr>
            <p:ph type="title"/>
          </p:nvPr>
        </p:nvSpPr>
        <p:spPr/>
        <p:txBody>
          <a:bodyPr/>
          <a:lstStyle/>
          <a:p>
            <a:r>
              <a:rPr lang="es-AR" u="sng" dirty="0"/>
              <a:t>Pruebas de unidad</a:t>
            </a:r>
            <a:endParaRPr lang="en-US" u="sng" dirty="0"/>
          </a:p>
        </p:txBody>
      </p:sp>
      <p:sp>
        <p:nvSpPr>
          <p:cNvPr id="3" name="Content Placeholder 2">
            <a:extLst>
              <a:ext uri="{FF2B5EF4-FFF2-40B4-BE49-F238E27FC236}">
                <a16:creationId xmlns:a16="http://schemas.microsoft.com/office/drawing/2014/main" id="{9DF34D06-3778-4DEF-84C4-3EC03D20D8EB}"/>
              </a:ext>
            </a:extLst>
          </p:cNvPr>
          <p:cNvSpPr>
            <a:spLocks noGrp="1"/>
          </p:cNvSpPr>
          <p:nvPr>
            <p:ph idx="1"/>
          </p:nvPr>
        </p:nvSpPr>
        <p:spPr/>
        <p:txBody>
          <a:bodyPr/>
          <a:lstStyle/>
          <a:p>
            <a:pPr marL="0" indent="0">
              <a:buNone/>
            </a:pPr>
            <a:r>
              <a:rPr lang="es-AR" dirty="0"/>
              <a:t>Los componentes implementados deben ser probados individualmente</a:t>
            </a:r>
          </a:p>
          <a:p>
            <a:pPr marL="0" indent="0">
              <a:buNone/>
            </a:pPr>
            <a:r>
              <a:rPr lang="es-AR" dirty="0"/>
              <a:t>Existen dos tipos de prueba:</a:t>
            </a:r>
          </a:p>
          <a:p>
            <a:r>
              <a:rPr lang="es-AR" dirty="0"/>
              <a:t>De especificación</a:t>
            </a:r>
          </a:p>
          <a:p>
            <a:r>
              <a:rPr lang="es-AR" dirty="0"/>
              <a:t>De estructura</a:t>
            </a:r>
            <a:endParaRPr lang="en-US" dirty="0"/>
          </a:p>
        </p:txBody>
      </p:sp>
      <p:pic>
        <p:nvPicPr>
          <p:cNvPr id="5" name="Picture 4" descr="A screenshot of a cell phone&#10;&#10;Description automatically generated">
            <a:extLst>
              <a:ext uri="{FF2B5EF4-FFF2-40B4-BE49-F238E27FC236}">
                <a16:creationId xmlns:a16="http://schemas.microsoft.com/office/drawing/2014/main" id="{BA487ED1-F920-41A2-A64B-C675ACE2F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970" y="3429000"/>
            <a:ext cx="5477639" cy="273405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80288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D1D30-FA1A-46A7-91E2-54B5587FCA64}"/>
              </a:ext>
            </a:extLst>
          </p:cNvPr>
          <p:cNvSpPr>
            <a:spLocks noGrp="1"/>
          </p:cNvSpPr>
          <p:nvPr>
            <p:ph type="title"/>
          </p:nvPr>
        </p:nvSpPr>
        <p:spPr/>
        <p:txBody>
          <a:bodyPr/>
          <a:lstStyle/>
          <a:p>
            <a:r>
              <a:rPr lang="es-AR" u="sng" dirty="0"/>
              <a:t>Prueba de especificación</a:t>
            </a:r>
            <a:endParaRPr lang="en-US" u="sng" dirty="0"/>
          </a:p>
        </p:txBody>
      </p:sp>
      <p:sp>
        <p:nvSpPr>
          <p:cNvPr id="3" name="Content Placeholder 2">
            <a:extLst>
              <a:ext uri="{FF2B5EF4-FFF2-40B4-BE49-F238E27FC236}">
                <a16:creationId xmlns:a16="http://schemas.microsoft.com/office/drawing/2014/main" id="{F767527D-4913-42F0-A459-CA80C242F6E6}"/>
              </a:ext>
            </a:extLst>
          </p:cNvPr>
          <p:cNvSpPr>
            <a:spLocks noGrp="1"/>
          </p:cNvSpPr>
          <p:nvPr>
            <p:ph idx="1"/>
          </p:nvPr>
        </p:nvSpPr>
        <p:spPr>
          <a:xfrm>
            <a:off x="1141412" y="2097088"/>
            <a:ext cx="9905999" cy="1628245"/>
          </a:xfrm>
        </p:spPr>
        <p:txBody>
          <a:bodyPr>
            <a:normAutofit lnSpcReduction="10000"/>
          </a:bodyPr>
          <a:lstStyle/>
          <a:p>
            <a:r>
              <a:rPr lang="es-AR" dirty="0"/>
              <a:t>También llamada </a:t>
            </a:r>
            <a:r>
              <a:rPr lang="es-AR" b="1" u="sng" dirty="0">
                <a:solidFill>
                  <a:srgbClr val="C00000"/>
                </a:solidFill>
              </a:rPr>
              <a:t>“Prueba de caja negra”</a:t>
            </a:r>
          </a:p>
          <a:p>
            <a:r>
              <a:rPr lang="es-AR" dirty="0"/>
              <a:t>Verifica el comportamiento de la </a:t>
            </a:r>
          </a:p>
          <a:p>
            <a:pPr marL="0" indent="0">
              <a:buNone/>
            </a:pPr>
            <a:r>
              <a:rPr lang="es-AR" dirty="0"/>
              <a:t>   unidad observable externamente</a:t>
            </a:r>
          </a:p>
        </p:txBody>
      </p:sp>
      <p:pic>
        <p:nvPicPr>
          <p:cNvPr id="1026" name="Picture 2">
            <a:extLst>
              <a:ext uri="{FF2B5EF4-FFF2-40B4-BE49-F238E27FC236}">
                <a16:creationId xmlns:a16="http://schemas.microsoft.com/office/drawing/2014/main" id="{293D3328-8BD1-47C9-AF90-2FCFDB0E44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1849"/>
          <a:stretch/>
        </p:blipFill>
        <p:spPr bwMode="auto">
          <a:xfrm>
            <a:off x="7059058" y="1562874"/>
            <a:ext cx="3605271" cy="4654030"/>
          </a:xfrm>
          <a:prstGeom prst="rect">
            <a:avLst/>
          </a:prstGeom>
          <a:noFill/>
          <a:ln w="3492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105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5B5D3-806A-44CA-9D3D-A64D4B87A7EA}"/>
              </a:ext>
            </a:extLst>
          </p:cNvPr>
          <p:cNvSpPr>
            <a:spLocks noGrp="1"/>
          </p:cNvSpPr>
          <p:nvPr>
            <p:ph type="title"/>
          </p:nvPr>
        </p:nvSpPr>
        <p:spPr>
          <a:xfrm>
            <a:off x="1141413" y="618518"/>
            <a:ext cx="9905998" cy="1478570"/>
          </a:xfrm>
        </p:spPr>
        <p:txBody>
          <a:bodyPr>
            <a:normAutofit/>
          </a:bodyPr>
          <a:lstStyle/>
          <a:p>
            <a:pPr algn="ctr"/>
            <a:r>
              <a:rPr lang="es-AR" u="sng"/>
              <a:t>Prueba de estructura</a:t>
            </a:r>
            <a:endParaRPr lang="en-US" u="sng"/>
          </a:p>
        </p:txBody>
      </p:sp>
      <p:pic>
        <p:nvPicPr>
          <p:cNvPr id="2050" name="Picture 2" descr="A picture containing mug&#10;&#10;Description automatically generated">
            <a:extLst>
              <a:ext uri="{FF2B5EF4-FFF2-40B4-BE49-F238E27FC236}">
                <a16:creationId xmlns:a16="http://schemas.microsoft.com/office/drawing/2014/main" id="{81DFEED8-16B9-4173-913D-7455328F1D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416" r="4917"/>
          <a:stretch/>
        </p:blipFill>
        <p:spPr bwMode="auto">
          <a:xfrm>
            <a:off x="1141412" y="2497720"/>
            <a:ext cx="4662140" cy="3047892"/>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2C9FE65-4747-43D7-8889-60F168FD59BA}"/>
              </a:ext>
            </a:extLst>
          </p:cNvPr>
          <p:cNvSpPr>
            <a:spLocks noGrp="1"/>
          </p:cNvSpPr>
          <p:nvPr>
            <p:ph idx="1"/>
          </p:nvPr>
        </p:nvSpPr>
        <p:spPr>
          <a:xfrm>
            <a:off x="6204479" y="2249487"/>
            <a:ext cx="4844521" cy="3541714"/>
          </a:xfrm>
        </p:spPr>
        <p:txBody>
          <a:bodyPr anchor="ctr">
            <a:normAutofit/>
          </a:bodyPr>
          <a:lstStyle/>
          <a:p>
            <a:pPr>
              <a:lnSpc>
                <a:spcPct val="110000"/>
              </a:lnSpc>
            </a:pPr>
            <a:r>
              <a:rPr lang="es-AR" dirty="0"/>
              <a:t>También llamada </a:t>
            </a:r>
            <a:r>
              <a:rPr lang="es-AR" b="1" u="sng" dirty="0">
                <a:solidFill>
                  <a:srgbClr val="C00000"/>
                </a:solidFill>
              </a:rPr>
              <a:t>“Prueba de caja blanca”</a:t>
            </a:r>
          </a:p>
          <a:p>
            <a:pPr>
              <a:lnSpc>
                <a:spcPct val="110000"/>
              </a:lnSpc>
            </a:pPr>
            <a:r>
              <a:rPr lang="es-AR" dirty="0"/>
              <a:t>Verifica la implementación interna de la unidad, se fija en el código</a:t>
            </a:r>
          </a:p>
        </p:txBody>
      </p:sp>
    </p:spTree>
    <p:extLst>
      <p:ext uri="{BB962C8B-B14F-4D97-AF65-F5344CB8AC3E}">
        <p14:creationId xmlns:p14="http://schemas.microsoft.com/office/powerpoint/2010/main" val="3614916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D936-9A59-4715-867E-69D6C2930D23}"/>
              </a:ext>
            </a:extLst>
          </p:cNvPr>
          <p:cNvSpPr>
            <a:spLocks noGrp="1"/>
          </p:cNvSpPr>
          <p:nvPr>
            <p:ph type="title"/>
          </p:nvPr>
        </p:nvSpPr>
        <p:spPr/>
        <p:txBody>
          <a:bodyPr/>
          <a:lstStyle/>
          <a:p>
            <a:pPr algn="ctr"/>
            <a:r>
              <a:rPr lang="es-AR" u="sng" dirty="0"/>
              <a:t>Conclusión</a:t>
            </a:r>
            <a:endParaRPr lang="en-US" u="sng" dirty="0"/>
          </a:p>
        </p:txBody>
      </p:sp>
      <p:sp>
        <p:nvSpPr>
          <p:cNvPr id="3" name="Content Placeholder 2">
            <a:extLst>
              <a:ext uri="{FF2B5EF4-FFF2-40B4-BE49-F238E27FC236}">
                <a16:creationId xmlns:a16="http://schemas.microsoft.com/office/drawing/2014/main" id="{2B3F5DAA-1CA6-43AB-837B-51D3CD67788A}"/>
              </a:ext>
            </a:extLst>
          </p:cNvPr>
          <p:cNvSpPr>
            <a:spLocks noGrp="1"/>
          </p:cNvSpPr>
          <p:nvPr>
            <p:ph idx="1"/>
          </p:nvPr>
        </p:nvSpPr>
        <p:spPr/>
        <p:txBody>
          <a:bodyPr/>
          <a:lstStyle/>
          <a:p>
            <a:pPr marL="0" indent="0">
              <a:buNone/>
            </a:pPr>
            <a:r>
              <a:rPr lang="en-US" dirty="0"/>
              <a:t>El workflow de </a:t>
            </a:r>
            <a:r>
              <a:rPr lang="en-US" dirty="0" err="1"/>
              <a:t>implementacion</a:t>
            </a:r>
            <a:r>
              <a:rPr lang="en-US" dirty="0"/>
              <a:t> </a:t>
            </a:r>
            <a:r>
              <a:rPr lang="en-US" dirty="0" err="1"/>
              <a:t>nos</a:t>
            </a:r>
            <a:r>
              <a:rPr lang="en-US" dirty="0"/>
              <a:t> </a:t>
            </a:r>
            <a:r>
              <a:rPr lang="en-US" dirty="0" err="1"/>
              <a:t>permite</a:t>
            </a:r>
            <a:r>
              <a:rPr lang="en-US" dirty="0"/>
              <a:t>... </a:t>
            </a:r>
          </a:p>
          <a:p>
            <a:pPr>
              <a:buFont typeface="Wingdings" panose="05000000000000000000" pitchFamily="2" charset="2"/>
              <a:buChar char="ü"/>
            </a:pPr>
            <a:r>
              <a:rPr lang="en-US" dirty="0" err="1"/>
              <a:t>Permite</a:t>
            </a:r>
            <a:r>
              <a:rPr lang="en-US" dirty="0"/>
              <a:t> </a:t>
            </a:r>
            <a:r>
              <a:rPr lang="en-US" dirty="0" err="1"/>
              <a:t>tener</a:t>
            </a:r>
            <a:r>
              <a:rPr lang="en-US" dirty="0"/>
              <a:t> una </a:t>
            </a:r>
            <a:r>
              <a:rPr lang="en-US" b="1" u="sng" dirty="0" err="1">
                <a:solidFill>
                  <a:schemeClr val="accent3">
                    <a:lumMod val="75000"/>
                  </a:schemeClr>
                </a:solidFill>
              </a:rPr>
              <a:t>planificacion</a:t>
            </a:r>
            <a:r>
              <a:rPr lang="en-US" dirty="0"/>
              <a:t> de las </a:t>
            </a:r>
            <a:r>
              <a:rPr lang="en-US" dirty="0" err="1"/>
              <a:t>integraciones</a:t>
            </a:r>
            <a:r>
              <a:rPr lang="en-US" dirty="0"/>
              <a:t> del </a:t>
            </a:r>
            <a:r>
              <a:rPr lang="en-US" dirty="0" err="1"/>
              <a:t>sistema</a:t>
            </a:r>
            <a:r>
              <a:rPr lang="en-US" dirty="0"/>
              <a:t>. </a:t>
            </a:r>
          </a:p>
          <a:p>
            <a:pPr>
              <a:buFont typeface="Wingdings" panose="05000000000000000000" pitchFamily="2" charset="2"/>
              <a:buChar char="ü"/>
            </a:pPr>
            <a:r>
              <a:rPr lang="en-US" dirty="0"/>
              <a:t>Como se van a </a:t>
            </a:r>
            <a:r>
              <a:rPr lang="en-US" dirty="0" err="1"/>
              <a:t>distribuir</a:t>
            </a:r>
            <a:r>
              <a:rPr lang="en-US" dirty="0"/>
              <a:t> los </a:t>
            </a:r>
            <a:r>
              <a:rPr lang="en-US" b="1" u="sng" dirty="0" err="1">
                <a:solidFill>
                  <a:schemeClr val="accent3">
                    <a:lumMod val="75000"/>
                  </a:schemeClr>
                </a:solidFill>
              </a:rPr>
              <a:t>componentes</a:t>
            </a:r>
            <a:r>
              <a:rPr lang="en-US" dirty="0"/>
              <a:t> y </a:t>
            </a:r>
            <a:r>
              <a:rPr lang="en-US" dirty="0" err="1"/>
              <a:t>hacer</a:t>
            </a:r>
            <a:r>
              <a:rPr lang="en-US" dirty="0"/>
              <a:t> una </a:t>
            </a:r>
            <a:r>
              <a:rPr lang="en-US" dirty="0" err="1"/>
              <a:t>prueba</a:t>
            </a:r>
            <a:r>
              <a:rPr lang="en-US" dirty="0"/>
              <a:t> de los </a:t>
            </a:r>
            <a:r>
              <a:rPr lang="en-US" dirty="0" err="1"/>
              <a:t>mismos</a:t>
            </a:r>
            <a:r>
              <a:rPr lang="en-US" dirty="0"/>
              <a:t> para saber de que </a:t>
            </a:r>
            <a:r>
              <a:rPr lang="en-US" dirty="0" err="1"/>
              <a:t>manera</a:t>
            </a:r>
            <a:r>
              <a:rPr lang="en-US" dirty="0"/>
              <a:t> se </a:t>
            </a:r>
            <a:r>
              <a:rPr lang="en-US" b="1" u="sng" dirty="0" err="1">
                <a:solidFill>
                  <a:schemeClr val="accent3">
                    <a:lumMod val="75000"/>
                  </a:schemeClr>
                </a:solidFill>
              </a:rPr>
              <a:t>integraran</a:t>
            </a:r>
            <a:r>
              <a:rPr lang="en-US" dirty="0"/>
              <a:t>.</a:t>
            </a:r>
          </a:p>
        </p:txBody>
      </p:sp>
    </p:spTree>
    <p:extLst>
      <p:ext uri="{BB962C8B-B14F-4D97-AF65-F5344CB8AC3E}">
        <p14:creationId xmlns:p14="http://schemas.microsoft.com/office/powerpoint/2010/main" val="4013598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dirty="0"/>
              <a:t>Propósito</a:t>
            </a:r>
          </a:p>
        </p:txBody>
      </p:sp>
      <p:sp>
        <p:nvSpPr>
          <p:cNvPr id="3" name="Marcador de contenido 2"/>
          <p:cNvSpPr>
            <a:spLocks noGrp="1"/>
          </p:cNvSpPr>
          <p:nvPr>
            <p:ph idx="1"/>
          </p:nvPr>
        </p:nvSpPr>
        <p:spPr/>
        <p:txBody>
          <a:bodyPr>
            <a:normAutofit lnSpcReduction="10000"/>
          </a:bodyPr>
          <a:lstStyle/>
          <a:p>
            <a:r>
              <a:rPr lang="es-ES_tradnl" dirty="0"/>
              <a:t>Planificar las integraciones por iteración con enfoque iterativo incremental y construcciones usables</a:t>
            </a:r>
          </a:p>
          <a:p>
            <a:r>
              <a:rPr lang="es-ES_tradnl" dirty="0"/>
              <a:t>Distribuir componentes ejecutables en nodos</a:t>
            </a:r>
          </a:p>
          <a:p>
            <a:r>
              <a:rPr lang="es-ES_tradnl" dirty="0"/>
              <a:t>Implementar clases y subsistemas en ficheros de código fuente</a:t>
            </a:r>
          </a:p>
          <a:p>
            <a:r>
              <a:rPr lang="es-ES_tradnl" dirty="0"/>
              <a:t> Prueba individual de componentes y su integración</a:t>
            </a:r>
          </a:p>
          <a:p>
            <a:r>
              <a:rPr lang="es-ES_tradnl" dirty="0"/>
              <a:t>Tomar como entrada los resultados del diseño para llegar a un modelo de implementación</a:t>
            </a:r>
          </a:p>
        </p:txBody>
      </p:sp>
    </p:spTree>
    <p:extLst>
      <p:ext uri="{BB962C8B-B14F-4D97-AF65-F5344CB8AC3E}">
        <p14:creationId xmlns:p14="http://schemas.microsoft.com/office/powerpoint/2010/main" val="697345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3001" y="678614"/>
            <a:ext cx="9905998" cy="1478570"/>
          </a:xfrm>
        </p:spPr>
        <p:txBody>
          <a:bodyPr/>
          <a:lstStyle/>
          <a:p>
            <a:pPr algn="ctr"/>
            <a:r>
              <a:rPr lang="es-ES_tradnl" dirty="0"/>
              <a:t>Implementación en el ciclo de vida del software</a:t>
            </a:r>
          </a:p>
        </p:txBody>
      </p:sp>
      <p:sp>
        <p:nvSpPr>
          <p:cNvPr id="3" name="Marcador de contenido 2"/>
          <p:cNvSpPr>
            <a:spLocks noGrp="1"/>
          </p:cNvSpPr>
          <p:nvPr>
            <p:ph idx="1"/>
          </p:nvPr>
        </p:nvSpPr>
        <p:spPr>
          <a:xfrm>
            <a:off x="788219" y="2831836"/>
            <a:ext cx="4761677" cy="2935829"/>
          </a:xfrm>
        </p:spPr>
        <p:txBody>
          <a:bodyPr>
            <a:normAutofit/>
          </a:bodyPr>
          <a:lstStyle/>
          <a:p>
            <a:pPr algn="ctr"/>
            <a:r>
              <a:rPr lang="es-ES_tradnl" dirty="0"/>
              <a:t>Predominante en la etapa de construcción.</a:t>
            </a:r>
          </a:p>
          <a:p>
            <a:pPr algn="ctr"/>
            <a:r>
              <a:rPr lang="es-ES_tradnl" dirty="0"/>
              <a:t>Se busca crear un ejecutable de la arquitectura.</a:t>
            </a:r>
          </a:p>
          <a:p>
            <a:endParaRPr lang="es-ES_tradnl"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5750" y="2245490"/>
            <a:ext cx="5478031" cy="4108523"/>
          </a:xfrm>
          <a:prstGeom prst="rect">
            <a:avLst/>
          </a:prstGeom>
        </p:spPr>
      </p:pic>
      <p:sp>
        <p:nvSpPr>
          <p:cNvPr id="5" name="Rectangle 4">
            <a:extLst>
              <a:ext uri="{FF2B5EF4-FFF2-40B4-BE49-F238E27FC236}">
                <a16:creationId xmlns:a16="http://schemas.microsoft.com/office/drawing/2014/main" id="{1598C342-6EE0-4E51-BC71-8D55CB95022B}"/>
              </a:ext>
            </a:extLst>
          </p:cNvPr>
          <p:cNvSpPr/>
          <p:nvPr/>
        </p:nvSpPr>
        <p:spPr>
          <a:xfrm>
            <a:off x="5925750" y="4953964"/>
            <a:ext cx="5478031" cy="486137"/>
          </a:xfrm>
          <a:prstGeom prst="rect">
            <a:avLst/>
          </a:prstGeom>
          <a:noFill/>
          <a:ln w="412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148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5628-7C2A-4E7A-A044-A6FB8624860B}"/>
              </a:ext>
            </a:extLst>
          </p:cNvPr>
          <p:cNvSpPr>
            <a:spLocks noGrp="1"/>
          </p:cNvSpPr>
          <p:nvPr>
            <p:ph type="title"/>
          </p:nvPr>
        </p:nvSpPr>
        <p:spPr>
          <a:xfrm>
            <a:off x="1141413" y="519564"/>
            <a:ext cx="9905998" cy="1478570"/>
          </a:xfrm>
        </p:spPr>
        <p:txBody>
          <a:bodyPr/>
          <a:lstStyle/>
          <a:p>
            <a:r>
              <a:rPr lang="es-AR" u="sng" dirty="0"/>
              <a:t>Artefactos</a:t>
            </a:r>
            <a:endParaRPr lang="en-US" u="sng" dirty="0"/>
          </a:p>
        </p:txBody>
      </p:sp>
      <p:sp>
        <p:nvSpPr>
          <p:cNvPr id="3" name="Content Placeholder 2">
            <a:extLst>
              <a:ext uri="{FF2B5EF4-FFF2-40B4-BE49-F238E27FC236}">
                <a16:creationId xmlns:a16="http://schemas.microsoft.com/office/drawing/2014/main" id="{2DCEC1E1-CB2A-49D9-98EC-5CE61755DBC2}"/>
              </a:ext>
            </a:extLst>
          </p:cNvPr>
          <p:cNvSpPr>
            <a:spLocks noGrp="1"/>
          </p:cNvSpPr>
          <p:nvPr>
            <p:ph idx="1"/>
          </p:nvPr>
        </p:nvSpPr>
        <p:spPr>
          <a:xfrm>
            <a:off x="473981" y="1998134"/>
            <a:ext cx="4265965" cy="639049"/>
          </a:xfrm>
        </p:spPr>
        <p:txBody>
          <a:bodyPr/>
          <a:lstStyle/>
          <a:p>
            <a:r>
              <a:rPr lang="es-ES_tradnl" dirty="0"/>
              <a:t>Modelo de implementación</a:t>
            </a:r>
          </a:p>
        </p:txBody>
      </p:sp>
      <p:pic>
        <p:nvPicPr>
          <p:cNvPr id="5" name="Picture 4" descr="A screenshot of a cell phone&#10;&#10;Description automatically generated">
            <a:extLst>
              <a:ext uri="{FF2B5EF4-FFF2-40B4-BE49-F238E27FC236}">
                <a16:creationId xmlns:a16="http://schemas.microsoft.com/office/drawing/2014/main" id="{9B13BA4E-F307-4161-B6B1-263B803EDE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8959" y="2042850"/>
            <a:ext cx="5449060" cy="161947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descr="A close up of a map&#10;&#10;Description automatically generated">
            <a:extLst>
              <a:ext uri="{FF2B5EF4-FFF2-40B4-BE49-F238E27FC236}">
                <a16:creationId xmlns:a16="http://schemas.microsoft.com/office/drawing/2014/main" id="{64092ABF-DE65-431D-8132-E3966A901C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758" y="2679516"/>
            <a:ext cx="4738409" cy="241908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Picture 12" descr="A close up of a map&#10;&#10;Description automatically generated">
            <a:extLst>
              <a:ext uri="{FF2B5EF4-FFF2-40B4-BE49-F238E27FC236}">
                <a16:creationId xmlns:a16="http://schemas.microsoft.com/office/drawing/2014/main" id="{B60F599D-D154-4FE7-8480-111EA44368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0387" y="4154244"/>
            <a:ext cx="2424945" cy="233457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7" name="TextBox 16">
            <a:extLst>
              <a:ext uri="{FF2B5EF4-FFF2-40B4-BE49-F238E27FC236}">
                <a16:creationId xmlns:a16="http://schemas.microsoft.com/office/drawing/2014/main" id="{6026401E-3E3B-49B1-A864-3D5CEA7E50F6}"/>
              </a:ext>
            </a:extLst>
          </p:cNvPr>
          <p:cNvSpPr txBox="1"/>
          <p:nvPr/>
        </p:nvSpPr>
        <p:spPr>
          <a:xfrm>
            <a:off x="7047315" y="1536469"/>
            <a:ext cx="2635880" cy="461665"/>
          </a:xfrm>
          <a:prstGeom prst="rect">
            <a:avLst/>
          </a:prstGeom>
          <a:noFill/>
        </p:spPr>
        <p:txBody>
          <a:bodyPr wrap="square" rtlCol="0">
            <a:spAutoFit/>
          </a:bodyPr>
          <a:lstStyle/>
          <a:p>
            <a:pPr marL="285750" indent="-285750">
              <a:buFont typeface="Arial" panose="020B0604020202020204" pitchFamily="34" charset="0"/>
              <a:buChar char="•"/>
            </a:pPr>
            <a:r>
              <a:rPr lang="es-ES_tradnl" sz="2400" dirty="0"/>
              <a:t>Componentes</a:t>
            </a:r>
            <a:endParaRPr lang="es-ES_tradnl" dirty="0"/>
          </a:p>
        </p:txBody>
      </p:sp>
      <p:sp>
        <p:nvSpPr>
          <p:cNvPr id="18" name="TextBox 17">
            <a:extLst>
              <a:ext uri="{FF2B5EF4-FFF2-40B4-BE49-F238E27FC236}">
                <a16:creationId xmlns:a16="http://schemas.microsoft.com/office/drawing/2014/main" id="{1878AEA1-DE6A-4DA2-9015-4A123772A818}"/>
              </a:ext>
            </a:extLst>
          </p:cNvPr>
          <p:cNvSpPr txBox="1"/>
          <p:nvPr/>
        </p:nvSpPr>
        <p:spPr>
          <a:xfrm>
            <a:off x="5543962" y="4882205"/>
            <a:ext cx="3343746" cy="1107996"/>
          </a:xfrm>
          <a:prstGeom prst="rect">
            <a:avLst/>
          </a:prstGeom>
          <a:noFill/>
        </p:spPr>
        <p:txBody>
          <a:bodyPr wrap="square" rtlCol="0">
            <a:spAutoFit/>
          </a:bodyPr>
          <a:lstStyle/>
          <a:p>
            <a:pPr marL="342900" indent="-342900">
              <a:buFont typeface="Arial" panose="020B0604020202020204" pitchFamily="34" charset="0"/>
              <a:buChar char="•"/>
            </a:pPr>
            <a:r>
              <a:rPr lang="es-ES_tradnl" sz="2400" dirty="0"/>
              <a:t>Subsistemas implementados</a:t>
            </a:r>
          </a:p>
          <a:p>
            <a:endParaRPr lang="en-US" dirty="0"/>
          </a:p>
        </p:txBody>
      </p:sp>
    </p:spTree>
    <p:extLst>
      <p:ext uri="{BB962C8B-B14F-4D97-AF65-F5344CB8AC3E}">
        <p14:creationId xmlns:p14="http://schemas.microsoft.com/office/powerpoint/2010/main" val="2171772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0C7745-EB7A-43B1-9FF8-DC97E281A834}"/>
              </a:ext>
            </a:extLst>
          </p:cNvPr>
          <p:cNvSpPr>
            <a:spLocks noGrp="1"/>
          </p:cNvSpPr>
          <p:nvPr>
            <p:ph idx="1"/>
          </p:nvPr>
        </p:nvSpPr>
        <p:spPr>
          <a:xfrm>
            <a:off x="1355901" y="1980355"/>
            <a:ext cx="1996899" cy="708202"/>
          </a:xfrm>
        </p:spPr>
        <p:txBody>
          <a:bodyPr/>
          <a:lstStyle/>
          <a:p>
            <a:r>
              <a:rPr lang="es-ES_tradnl" dirty="0"/>
              <a:t>Interfaces</a:t>
            </a:r>
          </a:p>
          <a:p>
            <a:endParaRPr lang="en-US" dirty="0"/>
          </a:p>
        </p:txBody>
      </p:sp>
      <p:sp>
        <p:nvSpPr>
          <p:cNvPr id="4" name="Title 1">
            <a:extLst>
              <a:ext uri="{FF2B5EF4-FFF2-40B4-BE49-F238E27FC236}">
                <a16:creationId xmlns:a16="http://schemas.microsoft.com/office/drawing/2014/main" id="{B1CEC757-90B7-4BAE-8236-E7BFEE704B40}"/>
              </a:ext>
            </a:extLst>
          </p:cNvPr>
          <p:cNvSpPr>
            <a:spLocks noGrp="1"/>
          </p:cNvSpPr>
          <p:nvPr>
            <p:ph type="title"/>
          </p:nvPr>
        </p:nvSpPr>
        <p:spPr>
          <a:xfrm>
            <a:off x="1592968" y="542142"/>
            <a:ext cx="9905998" cy="1478570"/>
          </a:xfrm>
        </p:spPr>
        <p:txBody>
          <a:bodyPr/>
          <a:lstStyle/>
          <a:p>
            <a:r>
              <a:rPr lang="es-AR" u="sng" dirty="0"/>
              <a:t>Artefactos</a:t>
            </a:r>
            <a:endParaRPr lang="en-US" u="sng" dirty="0"/>
          </a:p>
        </p:txBody>
      </p:sp>
      <p:pic>
        <p:nvPicPr>
          <p:cNvPr id="5" name="Picture 4" descr="A close up of a flower&#10;&#10;Description automatically generated">
            <a:extLst>
              <a:ext uri="{FF2B5EF4-FFF2-40B4-BE49-F238E27FC236}">
                <a16:creationId xmlns:a16="http://schemas.microsoft.com/office/drawing/2014/main" id="{66D78D27-9062-4F42-928D-14E9CCF78A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285" y="2648199"/>
            <a:ext cx="4659741" cy="256721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descr="A screenshot of a cell phone&#10;&#10;Description automatically generated">
            <a:extLst>
              <a:ext uri="{FF2B5EF4-FFF2-40B4-BE49-F238E27FC236}">
                <a16:creationId xmlns:a16="http://schemas.microsoft.com/office/drawing/2014/main" id="{8B557F0E-B65E-4514-AB29-80FAD10AF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967" y="2838272"/>
            <a:ext cx="3727923" cy="238561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TextBox 8">
            <a:extLst>
              <a:ext uri="{FF2B5EF4-FFF2-40B4-BE49-F238E27FC236}">
                <a16:creationId xmlns:a16="http://schemas.microsoft.com/office/drawing/2014/main" id="{41FAFAC7-DC47-4378-8272-A22EF9557F14}"/>
              </a:ext>
            </a:extLst>
          </p:cNvPr>
          <p:cNvSpPr txBox="1"/>
          <p:nvPr/>
        </p:nvSpPr>
        <p:spPr>
          <a:xfrm>
            <a:off x="7047465" y="1985563"/>
            <a:ext cx="3170943" cy="1200329"/>
          </a:xfrm>
          <a:prstGeom prst="rect">
            <a:avLst/>
          </a:prstGeom>
          <a:noFill/>
        </p:spPr>
        <p:txBody>
          <a:bodyPr wrap="square" rtlCol="0">
            <a:spAutoFit/>
          </a:bodyPr>
          <a:lstStyle/>
          <a:p>
            <a:pPr marL="342900" indent="-342900">
              <a:buFont typeface="Arial" panose="020B0604020202020204" pitchFamily="34" charset="0"/>
              <a:buChar char="•"/>
            </a:pPr>
            <a:r>
              <a:rPr lang="es-ES_tradnl" sz="2400" dirty="0"/>
              <a:t>Descripción de la arquitectura</a:t>
            </a:r>
          </a:p>
          <a:p>
            <a:pPr marL="342900" indent="-342900">
              <a:buFont typeface="Arial" panose="020B0604020202020204" pitchFamily="34" charset="0"/>
              <a:buChar char="•"/>
            </a:pPr>
            <a:endParaRPr lang="en-US" sz="2400" dirty="0"/>
          </a:p>
        </p:txBody>
      </p:sp>
      <p:sp>
        <p:nvSpPr>
          <p:cNvPr id="10" name="TextBox 9">
            <a:extLst>
              <a:ext uri="{FF2B5EF4-FFF2-40B4-BE49-F238E27FC236}">
                <a16:creationId xmlns:a16="http://schemas.microsoft.com/office/drawing/2014/main" id="{12AAF2CE-EFB0-43A2-87EB-ECBC56A896A1}"/>
              </a:ext>
            </a:extLst>
          </p:cNvPr>
          <p:cNvSpPr txBox="1"/>
          <p:nvPr/>
        </p:nvSpPr>
        <p:spPr>
          <a:xfrm>
            <a:off x="4289778" y="5632866"/>
            <a:ext cx="3130665" cy="800219"/>
          </a:xfrm>
          <a:prstGeom prst="rect">
            <a:avLst/>
          </a:prstGeom>
          <a:noFill/>
        </p:spPr>
        <p:txBody>
          <a:bodyPr wrap="none" rtlCol="0">
            <a:spAutoFit/>
          </a:bodyPr>
          <a:lstStyle/>
          <a:p>
            <a:pPr marL="342900" indent="-342900">
              <a:buFont typeface="Arial" panose="020B0604020202020204" pitchFamily="34" charset="0"/>
              <a:buChar char="•"/>
            </a:pPr>
            <a:r>
              <a:rPr lang="es-ES_tradnl" sz="2400" dirty="0"/>
              <a:t>Plan de </a:t>
            </a:r>
            <a:r>
              <a:rPr lang="es-ES_tradnl" sz="2800" dirty="0"/>
              <a:t>integración</a:t>
            </a:r>
            <a:endParaRPr lang="es-ES_tradnl" sz="2400" dirty="0"/>
          </a:p>
          <a:p>
            <a:endParaRPr lang="en-US" dirty="0"/>
          </a:p>
        </p:txBody>
      </p:sp>
    </p:spTree>
    <p:extLst>
      <p:ext uri="{BB962C8B-B14F-4D97-AF65-F5344CB8AC3E}">
        <p14:creationId xmlns:p14="http://schemas.microsoft.com/office/powerpoint/2010/main" val="2824801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8E23F-8424-4599-943C-EB3A73F28083}"/>
              </a:ext>
            </a:extLst>
          </p:cNvPr>
          <p:cNvSpPr>
            <a:spLocks noGrp="1"/>
          </p:cNvSpPr>
          <p:nvPr>
            <p:ph type="title"/>
          </p:nvPr>
        </p:nvSpPr>
        <p:spPr>
          <a:xfrm>
            <a:off x="1143001" y="808307"/>
            <a:ext cx="9905998" cy="1478570"/>
          </a:xfrm>
        </p:spPr>
        <p:txBody>
          <a:bodyPr/>
          <a:lstStyle/>
          <a:p>
            <a:r>
              <a:rPr lang="es-AR" u="sng" dirty="0"/>
              <a:t>Flujo de </a:t>
            </a:r>
            <a:br>
              <a:rPr lang="es-AR" u="sng" dirty="0"/>
            </a:br>
            <a:r>
              <a:rPr lang="es-AR" u="sng" dirty="0"/>
              <a:t>trabajo </a:t>
            </a:r>
            <a:endParaRPr lang="en-US" u="sng" dirty="0"/>
          </a:p>
        </p:txBody>
      </p:sp>
      <p:pic>
        <p:nvPicPr>
          <p:cNvPr id="5" name="Picture 4" descr="A close up of a map&#10;&#10;Description automatically generated">
            <a:extLst>
              <a:ext uri="{FF2B5EF4-FFF2-40B4-BE49-F238E27FC236}">
                <a16:creationId xmlns:a16="http://schemas.microsoft.com/office/drawing/2014/main" id="{A14ACF09-58F9-4C9A-A0D0-55EDA3C2F8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2978" y="618518"/>
            <a:ext cx="7292623" cy="3480173"/>
          </a:xfrm>
          <a:prstGeom prst="rect">
            <a:avLst/>
          </a:prstGeom>
          <a:solidFill>
            <a:srgbClr val="FFFFFF">
              <a:shade val="85000"/>
            </a:srgbClr>
          </a:solidFill>
          <a:ln w="190500" cap="rnd">
            <a:noFill/>
          </a:ln>
          <a:effectLst>
            <a:outerShdw blurRad="184150" dist="241300" dir="11520000" sx="110000" sy="110000" algn="ctr">
              <a:srgbClr val="000000">
                <a:alpha val="18000"/>
              </a:srgbClr>
            </a:outerShdw>
          </a:effectLst>
          <a:scene3d>
            <a:camera prst="perspectiveContrastingLeftFacing"/>
            <a:lightRig rig="flood" dir="t">
              <a:rot lat="0" lon="0" rev="13800000"/>
            </a:lightRig>
          </a:scene3d>
          <a:sp3d extrusionH="107950" prstMaterial="plastic">
            <a:bevelT w="82550" h="63500" prst="divot"/>
            <a:bevelB/>
          </a:sp3d>
        </p:spPr>
      </p:pic>
      <p:sp>
        <p:nvSpPr>
          <p:cNvPr id="3" name="Content Placeholder 2">
            <a:extLst>
              <a:ext uri="{FF2B5EF4-FFF2-40B4-BE49-F238E27FC236}">
                <a16:creationId xmlns:a16="http://schemas.microsoft.com/office/drawing/2014/main" id="{A7FB5E2C-2020-4FB5-842C-3D5A7D6B10D2}"/>
              </a:ext>
            </a:extLst>
          </p:cNvPr>
          <p:cNvSpPr>
            <a:spLocks noGrp="1"/>
          </p:cNvSpPr>
          <p:nvPr>
            <p:ph idx="1"/>
          </p:nvPr>
        </p:nvSpPr>
        <p:spPr>
          <a:xfrm>
            <a:off x="406399" y="2697768"/>
            <a:ext cx="8679921" cy="3541714"/>
          </a:xfrm>
        </p:spPr>
        <p:txBody>
          <a:bodyPr/>
          <a:lstStyle/>
          <a:p>
            <a:r>
              <a:rPr lang="es-AR" dirty="0"/>
              <a:t>Identificación de componentes claves</a:t>
            </a:r>
          </a:p>
          <a:p>
            <a:r>
              <a:rPr lang="es-AR" dirty="0"/>
              <a:t>Planeamiento de iteración</a:t>
            </a:r>
          </a:p>
          <a:p>
            <a:r>
              <a:rPr lang="es-AR" dirty="0"/>
              <a:t>Implementación de requerimientos de subsistemas </a:t>
            </a:r>
          </a:p>
          <a:p>
            <a:pPr marL="0" indent="0">
              <a:buNone/>
            </a:pPr>
            <a:r>
              <a:rPr lang="es-AR" dirty="0"/>
              <a:t>   y componentes</a:t>
            </a:r>
          </a:p>
          <a:p>
            <a:r>
              <a:rPr lang="es-AR" dirty="0"/>
              <a:t>Prueba e Integración de componentes</a:t>
            </a:r>
          </a:p>
          <a:p>
            <a:r>
              <a:rPr lang="es-AR" dirty="0"/>
              <a:t>Consideración de defectos para siguiente construcción</a:t>
            </a:r>
            <a:endParaRPr lang="en-US" dirty="0"/>
          </a:p>
        </p:txBody>
      </p:sp>
    </p:spTree>
    <p:extLst>
      <p:ext uri="{BB962C8B-B14F-4D97-AF65-F5344CB8AC3E}">
        <p14:creationId xmlns:p14="http://schemas.microsoft.com/office/powerpoint/2010/main" val="55678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F970-7236-4CE9-B03D-3D4398C4043C}"/>
              </a:ext>
            </a:extLst>
          </p:cNvPr>
          <p:cNvSpPr>
            <a:spLocks noGrp="1"/>
          </p:cNvSpPr>
          <p:nvPr>
            <p:ph type="title"/>
          </p:nvPr>
        </p:nvSpPr>
        <p:spPr/>
        <p:txBody>
          <a:bodyPr/>
          <a:lstStyle/>
          <a:p>
            <a:r>
              <a:rPr lang="es-AR" u="sng" dirty="0"/>
              <a:t>Arquitecto</a:t>
            </a:r>
            <a:endParaRPr lang="en-US" u="sng" dirty="0"/>
          </a:p>
        </p:txBody>
      </p:sp>
      <p:sp>
        <p:nvSpPr>
          <p:cNvPr id="3" name="Content Placeholder 2">
            <a:extLst>
              <a:ext uri="{FF2B5EF4-FFF2-40B4-BE49-F238E27FC236}">
                <a16:creationId xmlns:a16="http://schemas.microsoft.com/office/drawing/2014/main" id="{D5A0908F-2F09-4B1E-9F49-6EB3351A2A92}"/>
              </a:ext>
            </a:extLst>
          </p:cNvPr>
          <p:cNvSpPr>
            <a:spLocks noGrp="1"/>
          </p:cNvSpPr>
          <p:nvPr>
            <p:ph idx="1"/>
          </p:nvPr>
        </p:nvSpPr>
        <p:spPr>
          <a:xfrm>
            <a:off x="870479" y="2489747"/>
            <a:ext cx="9905999" cy="3541714"/>
          </a:xfrm>
        </p:spPr>
        <p:txBody>
          <a:bodyPr/>
          <a:lstStyle/>
          <a:p>
            <a:r>
              <a:rPr lang="es-AR" dirty="0"/>
              <a:t>Responsabilidades:</a:t>
            </a:r>
          </a:p>
          <a:p>
            <a:pPr lvl="1"/>
            <a:r>
              <a:rPr lang="es-AR" dirty="0"/>
              <a:t>Integridad del modelo correcto, completo y legible</a:t>
            </a:r>
          </a:p>
          <a:p>
            <a:pPr lvl="1"/>
            <a:r>
              <a:rPr lang="es-AR" dirty="0"/>
              <a:t>Partes significativas en arquitectura implementada</a:t>
            </a:r>
          </a:p>
          <a:p>
            <a:pPr lvl="1"/>
            <a:r>
              <a:rPr lang="es-AR" dirty="0"/>
              <a:t>Distribución de componentes ejecutables a nodos</a:t>
            </a:r>
            <a:endParaRPr lang="en-US" dirty="0"/>
          </a:p>
        </p:txBody>
      </p:sp>
      <p:pic>
        <p:nvPicPr>
          <p:cNvPr id="5" name="Picture 4" descr="A close up of a map&#10;&#10;Description automatically generated">
            <a:extLst>
              <a:ext uri="{FF2B5EF4-FFF2-40B4-BE49-F238E27FC236}">
                <a16:creationId xmlns:a16="http://schemas.microsoft.com/office/drawing/2014/main" id="{92B47C47-4558-4590-A88C-DD53F85BF2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4300" y="1461813"/>
            <a:ext cx="4353533" cy="393437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2318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087A-F2D5-4545-A479-23A7B9E0A53B}"/>
              </a:ext>
            </a:extLst>
          </p:cNvPr>
          <p:cNvSpPr>
            <a:spLocks noGrp="1"/>
          </p:cNvSpPr>
          <p:nvPr>
            <p:ph type="title"/>
          </p:nvPr>
        </p:nvSpPr>
        <p:spPr/>
        <p:txBody>
          <a:bodyPr/>
          <a:lstStyle/>
          <a:p>
            <a:r>
              <a:rPr lang="es-AR" dirty="0"/>
              <a:t>Implementación de la arquitectura</a:t>
            </a:r>
            <a:endParaRPr lang="en-US" dirty="0"/>
          </a:p>
        </p:txBody>
      </p:sp>
      <p:sp>
        <p:nvSpPr>
          <p:cNvPr id="3" name="Content Placeholder 2">
            <a:extLst>
              <a:ext uri="{FF2B5EF4-FFF2-40B4-BE49-F238E27FC236}">
                <a16:creationId xmlns:a16="http://schemas.microsoft.com/office/drawing/2014/main" id="{3409D329-EB7F-4CB2-89B6-F738A17FA3EF}"/>
              </a:ext>
            </a:extLst>
          </p:cNvPr>
          <p:cNvSpPr>
            <a:spLocks noGrp="1"/>
          </p:cNvSpPr>
          <p:nvPr>
            <p:ph idx="1"/>
          </p:nvPr>
        </p:nvSpPr>
        <p:spPr/>
        <p:txBody>
          <a:bodyPr/>
          <a:lstStyle/>
          <a:p>
            <a:r>
              <a:rPr lang="es-AR" dirty="0"/>
              <a:t>Identificación de componentes significativos arquitectónicamente</a:t>
            </a:r>
          </a:p>
          <a:p>
            <a:r>
              <a:rPr lang="es-AR" dirty="0"/>
              <a:t>Asignación de componentes a nodos</a:t>
            </a:r>
          </a:p>
          <a:p>
            <a:r>
              <a:rPr lang="es-AR" dirty="0"/>
              <a:t>Mantiene, refina y actualiza la descripción y vista de arquitectura de modelos de implementación y despliegue</a:t>
            </a:r>
            <a:endParaRPr lang="en-US" dirty="0"/>
          </a:p>
        </p:txBody>
      </p:sp>
    </p:spTree>
    <p:extLst>
      <p:ext uri="{BB962C8B-B14F-4D97-AF65-F5344CB8AC3E}">
        <p14:creationId xmlns:p14="http://schemas.microsoft.com/office/powerpoint/2010/main" val="4075465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CB12-637F-4718-8B03-751E67125174}"/>
              </a:ext>
            </a:extLst>
          </p:cNvPr>
          <p:cNvSpPr>
            <a:spLocks noGrp="1"/>
          </p:cNvSpPr>
          <p:nvPr>
            <p:ph type="title"/>
          </p:nvPr>
        </p:nvSpPr>
        <p:spPr/>
        <p:txBody>
          <a:bodyPr/>
          <a:lstStyle/>
          <a:p>
            <a:r>
              <a:rPr lang="es-AR" u="sng" dirty="0"/>
              <a:t>Integrador de sistemas</a:t>
            </a:r>
            <a:endParaRPr lang="en-US" u="sng" dirty="0"/>
          </a:p>
        </p:txBody>
      </p:sp>
      <p:sp>
        <p:nvSpPr>
          <p:cNvPr id="3" name="Content Placeholder 2">
            <a:extLst>
              <a:ext uri="{FF2B5EF4-FFF2-40B4-BE49-F238E27FC236}">
                <a16:creationId xmlns:a16="http://schemas.microsoft.com/office/drawing/2014/main" id="{258E15BF-93D6-42F6-8D5E-96A2D0716E27}"/>
              </a:ext>
            </a:extLst>
          </p:cNvPr>
          <p:cNvSpPr>
            <a:spLocks noGrp="1"/>
          </p:cNvSpPr>
          <p:nvPr>
            <p:ph idx="1"/>
          </p:nvPr>
        </p:nvSpPr>
        <p:spPr>
          <a:xfrm>
            <a:off x="802747" y="2522239"/>
            <a:ext cx="9763654" cy="2220912"/>
          </a:xfrm>
        </p:spPr>
        <p:txBody>
          <a:bodyPr>
            <a:normAutofit fontScale="92500" lnSpcReduction="10000"/>
          </a:bodyPr>
          <a:lstStyle/>
          <a:p>
            <a:r>
              <a:rPr lang="es-AR" sz="2000" dirty="0"/>
              <a:t>Planificar integración de construcciones por iteración y </a:t>
            </a:r>
          </a:p>
          <a:p>
            <a:pPr marL="0" indent="0">
              <a:buNone/>
            </a:pPr>
            <a:r>
              <a:rPr lang="es-AR" sz="2000" dirty="0"/>
              <a:t>    requerimientos de cada construcción</a:t>
            </a:r>
          </a:p>
          <a:p>
            <a:r>
              <a:rPr lang="es-AR" sz="2000" dirty="0"/>
              <a:t>Integrar construcciones para someterlas a pruebas de integración</a:t>
            </a:r>
          </a:p>
          <a:p>
            <a:r>
              <a:rPr lang="es-AR" sz="2000" dirty="0"/>
              <a:t>Recopilar versiones correctas de subsistemas y</a:t>
            </a:r>
          </a:p>
          <a:p>
            <a:pPr marL="0" indent="0">
              <a:buNone/>
            </a:pPr>
            <a:r>
              <a:rPr lang="es-AR" sz="2000" dirty="0"/>
              <a:t>   componentes, compilarlos y enlazarlos para generar construcción</a:t>
            </a:r>
          </a:p>
          <a:p>
            <a:pPr marL="0" indent="0">
              <a:buNone/>
            </a:pPr>
            <a:endParaRPr lang="es-AR" dirty="0"/>
          </a:p>
        </p:txBody>
      </p:sp>
      <p:pic>
        <p:nvPicPr>
          <p:cNvPr id="5" name="Picture 4" descr="A screenshot of a cell phone&#10;&#10;Description automatically generated">
            <a:extLst>
              <a:ext uri="{FF2B5EF4-FFF2-40B4-BE49-F238E27FC236}">
                <a16:creationId xmlns:a16="http://schemas.microsoft.com/office/drawing/2014/main" id="{8B145DAB-C396-46A7-819E-8B5E3E8C0A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0219" y="1043669"/>
            <a:ext cx="3729034" cy="477066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011308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278</TotalTime>
  <Words>526</Words>
  <Application>Microsoft Office PowerPoint</Application>
  <PresentationFormat>Widescreen</PresentationFormat>
  <Paragraphs>103</Paragraphs>
  <Slides>18</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Tw Cen MT</vt:lpstr>
      <vt:lpstr>Wingdings</vt:lpstr>
      <vt:lpstr>Circuit</vt:lpstr>
      <vt:lpstr>Circuito</vt:lpstr>
      <vt:lpstr>workflow de implementacion</vt:lpstr>
      <vt:lpstr>Propósito</vt:lpstr>
      <vt:lpstr>Implementación en el ciclo de vida del software</vt:lpstr>
      <vt:lpstr>Artefactos</vt:lpstr>
      <vt:lpstr>Artefactos</vt:lpstr>
      <vt:lpstr>Flujo de  trabajo </vt:lpstr>
      <vt:lpstr>Arquitecto</vt:lpstr>
      <vt:lpstr>Implementación de la arquitectura</vt:lpstr>
      <vt:lpstr>Integrador de sistemas</vt:lpstr>
      <vt:lpstr>Planificación de una construcción</vt:lpstr>
      <vt:lpstr>Ingeniero de Componentes</vt:lpstr>
      <vt:lpstr>Implementaciones</vt:lpstr>
      <vt:lpstr>Implementación de SUBSISTEMAS</vt:lpstr>
      <vt:lpstr>Implementación de una clase</vt:lpstr>
      <vt:lpstr>Pruebas de unidad</vt:lpstr>
      <vt:lpstr>Prueba de especificación</vt:lpstr>
      <vt:lpstr>Prueba de estructura</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Workflow de implementacion</dc:title>
  <dc:creator>Rodrigo Tosco</dc:creator>
  <cp:lastModifiedBy>AGUSTIN</cp:lastModifiedBy>
  <cp:revision>25</cp:revision>
  <dcterms:created xsi:type="dcterms:W3CDTF">2019-11-07T22:58:47Z</dcterms:created>
  <dcterms:modified xsi:type="dcterms:W3CDTF">2019-11-08T20:03:08Z</dcterms:modified>
</cp:coreProperties>
</file>