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236ED-FDC5-4B6D-AD4E-BE843507DB3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CB258C-9AC1-438A-A0A6-284376334D58}">
      <dgm:prSet/>
      <dgm:spPr/>
      <dgm:t>
        <a:bodyPr/>
        <a:lstStyle/>
        <a:p>
          <a:r>
            <a:rPr lang="en-US"/>
            <a:t>Madrid mostly has Spanish or Tapas restaurants but there are also other types of cuisines that may be of interest to tourist.</a:t>
          </a:r>
        </a:p>
      </dgm:t>
    </dgm:pt>
    <dgm:pt modelId="{4DBFC1AA-5005-47B3-82F6-B7E078F39FC5}" type="parTrans" cxnId="{8FC66CC1-B8D3-4F59-A429-84FA9E4F5C15}">
      <dgm:prSet/>
      <dgm:spPr/>
      <dgm:t>
        <a:bodyPr/>
        <a:lstStyle/>
        <a:p>
          <a:endParaRPr lang="en-US"/>
        </a:p>
      </dgm:t>
    </dgm:pt>
    <dgm:pt modelId="{213D93FA-14CB-48BA-B1E4-C8A1FC864A29}" type="sibTrans" cxnId="{8FC66CC1-B8D3-4F59-A429-84FA9E4F5C15}">
      <dgm:prSet/>
      <dgm:spPr/>
      <dgm:t>
        <a:bodyPr/>
        <a:lstStyle/>
        <a:p>
          <a:endParaRPr lang="en-US"/>
        </a:p>
      </dgm:t>
    </dgm:pt>
    <dgm:pt modelId="{8138A15D-C51D-46FB-826B-8A6FFBE81660}">
      <dgm:prSet/>
      <dgm:spPr/>
      <dgm:t>
        <a:bodyPr/>
        <a:lstStyle/>
        <a:p>
          <a:r>
            <a:rPr lang="en-US"/>
            <a:t>Other cuisines are Chinese, Asian, Argentinian, Brazilian, French, Mediterranean, Middle Eastern, Sushi and Seafood.</a:t>
          </a:r>
        </a:p>
      </dgm:t>
    </dgm:pt>
    <dgm:pt modelId="{9B7B6206-DA77-4FE2-A650-227DB66E12BA}" type="parTrans" cxnId="{AAD77166-127A-4AB8-96B8-6FAE2F72BF5B}">
      <dgm:prSet/>
      <dgm:spPr/>
      <dgm:t>
        <a:bodyPr/>
        <a:lstStyle/>
        <a:p>
          <a:endParaRPr lang="en-US"/>
        </a:p>
      </dgm:t>
    </dgm:pt>
    <dgm:pt modelId="{113A0E1B-6566-4AD3-A21F-23CDB74711DB}" type="sibTrans" cxnId="{AAD77166-127A-4AB8-96B8-6FAE2F72BF5B}">
      <dgm:prSet/>
      <dgm:spPr/>
      <dgm:t>
        <a:bodyPr/>
        <a:lstStyle/>
        <a:p>
          <a:endParaRPr lang="en-US"/>
        </a:p>
      </dgm:t>
    </dgm:pt>
    <dgm:pt modelId="{8E4ADE27-0A91-46DA-9F1A-4453C4929E01}">
      <dgm:prSet/>
      <dgm:spPr/>
      <dgm:t>
        <a:bodyPr/>
        <a:lstStyle/>
        <a:p>
          <a:r>
            <a:rPr lang="en-US"/>
            <a:t>Type of restaurant may be dependent on the district area</a:t>
          </a:r>
        </a:p>
      </dgm:t>
    </dgm:pt>
    <dgm:pt modelId="{6F88A109-C9C4-42F3-B908-96044CC37C86}" type="parTrans" cxnId="{512E6C47-459C-44E7-8078-74C12F9CCBB6}">
      <dgm:prSet/>
      <dgm:spPr/>
      <dgm:t>
        <a:bodyPr/>
        <a:lstStyle/>
        <a:p>
          <a:endParaRPr lang="en-US"/>
        </a:p>
      </dgm:t>
    </dgm:pt>
    <dgm:pt modelId="{6919C22C-5B0E-4979-A439-85748B347FF9}" type="sibTrans" cxnId="{512E6C47-459C-44E7-8078-74C12F9CCBB6}">
      <dgm:prSet/>
      <dgm:spPr/>
      <dgm:t>
        <a:bodyPr/>
        <a:lstStyle/>
        <a:p>
          <a:endParaRPr lang="en-US"/>
        </a:p>
      </dgm:t>
    </dgm:pt>
    <dgm:pt modelId="{419C8E87-A76A-4A6C-8F36-95320960224C}" type="pres">
      <dgm:prSet presAssocID="{FA9236ED-FDC5-4B6D-AD4E-BE843507DB3C}" presName="vert0" presStyleCnt="0">
        <dgm:presLayoutVars>
          <dgm:dir/>
          <dgm:animOne val="branch"/>
          <dgm:animLvl val="lvl"/>
        </dgm:presLayoutVars>
      </dgm:prSet>
      <dgm:spPr/>
    </dgm:pt>
    <dgm:pt modelId="{E83AADDB-473C-4DB2-BEBF-E28B45C988FA}" type="pres">
      <dgm:prSet presAssocID="{9BCB258C-9AC1-438A-A0A6-284376334D58}" presName="thickLine" presStyleLbl="alignNode1" presStyleIdx="0" presStyleCnt="3"/>
      <dgm:spPr/>
    </dgm:pt>
    <dgm:pt modelId="{374E6500-6EF3-4118-B994-5800FABB561F}" type="pres">
      <dgm:prSet presAssocID="{9BCB258C-9AC1-438A-A0A6-284376334D58}" presName="horz1" presStyleCnt="0"/>
      <dgm:spPr/>
    </dgm:pt>
    <dgm:pt modelId="{7293CF7D-DE20-4553-8742-185A85B2759E}" type="pres">
      <dgm:prSet presAssocID="{9BCB258C-9AC1-438A-A0A6-284376334D58}" presName="tx1" presStyleLbl="revTx" presStyleIdx="0" presStyleCnt="3"/>
      <dgm:spPr/>
    </dgm:pt>
    <dgm:pt modelId="{38B63FBC-4DE7-4F71-92AB-5486A9816746}" type="pres">
      <dgm:prSet presAssocID="{9BCB258C-9AC1-438A-A0A6-284376334D58}" presName="vert1" presStyleCnt="0"/>
      <dgm:spPr/>
    </dgm:pt>
    <dgm:pt modelId="{2DF71299-FB12-4827-9C69-45C89C755DF7}" type="pres">
      <dgm:prSet presAssocID="{8138A15D-C51D-46FB-826B-8A6FFBE81660}" presName="thickLine" presStyleLbl="alignNode1" presStyleIdx="1" presStyleCnt="3"/>
      <dgm:spPr/>
    </dgm:pt>
    <dgm:pt modelId="{81434177-82E4-4128-952C-4D6D23E7924F}" type="pres">
      <dgm:prSet presAssocID="{8138A15D-C51D-46FB-826B-8A6FFBE81660}" presName="horz1" presStyleCnt="0"/>
      <dgm:spPr/>
    </dgm:pt>
    <dgm:pt modelId="{65D29734-7652-48EF-ACFD-DCFB7691F8D6}" type="pres">
      <dgm:prSet presAssocID="{8138A15D-C51D-46FB-826B-8A6FFBE81660}" presName="tx1" presStyleLbl="revTx" presStyleIdx="1" presStyleCnt="3"/>
      <dgm:spPr/>
    </dgm:pt>
    <dgm:pt modelId="{585EE363-87A7-494C-B78D-68DB140A4111}" type="pres">
      <dgm:prSet presAssocID="{8138A15D-C51D-46FB-826B-8A6FFBE81660}" presName="vert1" presStyleCnt="0"/>
      <dgm:spPr/>
    </dgm:pt>
    <dgm:pt modelId="{4F968D20-6C70-4D4E-8146-9A0AF43A4152}" type="pres">
      <dgm:prSet presAssocID="{8E4ADE27-0A91-46DA-9F1A-4453C4929E01}" presName="thickLine" presStyleLbl="alignNode1" presStyleIdx="2" presStyleCnt="3"/>
      <dgm:spPr/>
    </dgm:pt>
    <dgm:pt modelId="{09EA1FF9-0907-4868-B326-18D034892CF6}" type="pres">
      <dgm:prSet presAssocID="{8E4ADE27-0A91-46DA-9F1A-4453C4929E01}" presName="horz1" presStyleCnt="0"/>
      <dgm:spPr/>
    </dgm:pt>
    <dgm:pt modelId="{20D9F827-B945-46C7-A35E-BB03EB148895}" type="pres">
      <dgm:prSet presAssocID="{8E4ADE27-0A91-46DA-9F1A-4453C4929E01}" presName="tx1" presStyleLbl="revTx" presStyleIdx="2" presStyleCnt="3"/>
      <dgm:spPr/>
    </dgm:pt>
    <dgm:pt modelId="{95BF07DC-9D07-4D2F-AE92-66D48CE34DC5}" type="pres">
      <dgm:prSet presAssocID="{8E4ADE27-0A91-46DA-9F1A-4453C4929E01}" presName="vert1" presStyleCnt="0"/>
      <dgm:spPr/>
    </dgm:pt>
  </dgm:ptLst>
  <dgm:cxnLst>
    <dgm:cxn modelId="{477DE061-06D8-4A1C-8490-A3530149218B}" type="presOf" srcId="{9BCB258C-9AC1-438A-A0A6-284376334D58}" destId="{7293CF7D-DE20-4553-8742-185A85B2759E}" srcOrd="0" destOrd="0" presId="urn:microsoft.com/office/officeart/2008/layout/LinedList"/>
    <dgm:cxn modelId="{AAD77166-127A-4AB8-96B8-6FAE2F72BF5B}" srcId="{FA9236ED-FDC5-4B6D-AD4E-BE843507DB3C}" destId="{8138A15D-C51D-46FB-826B-8A6FFBE81660}" srcOrd="1" destOrd="0" parTransId="{9B7B6206-DA77-4FE2-A650-227DB66E12BA}" sibTransId="{113A0E1B-6566-4AD3-A21F-23CDB74711DB}"/>
    <dgm:cxn modelId="{512E6C47-459C-44E7-8078-74C12F9CCBB6}" srcId="{FA9236ED-FDC5-4B6D-AD4E-BE843507DB3C}" destId="{8E4ADE27-0A91-46DA-9F1A-4453C4929E01}" srcOrd="2" destOrd="0" parTransId="{6F88A109-C9C4-42F3-B908-96044CC37C86}" sibTransId="{6919C22C-5B0E-4979-A439-85748B347FF9}"/>
    <dgm:cxn modelId="{EEDC2770-61F1-4A15-AE84-29FDE33E25F5}" type="presOf" srcId="{8138A15D-C51D-46FB-826B-8A6FFBE81660}" destId="{65D29734-7652-48EF-ACFD-DCFB7691F8D6}" srcOrd="0" destOrd="0" presId="urn:microsoft.com/office/officeart/2008/layout/LinedList"/>
    <dgm:cxn modelId="{A82C548E-8DFD-439F-81DC-E0D3173ED079}" type="presOf" srcId="{FA9236ED-FDC5-4B6D-AD4E-BE843507DB3C}" destId="{419C8E87-A76A-4A6C-8F36-95320960224C}" srcOrd="0" destOrd="0" presId="urn:microsoft.com/office/officeart/2008/layout/LinedList"/>
    <dgm:cxn modelId="{4B9B79C0-D8A4-419A-97E7-6956802A2883}" type="presOf" srcId="{8E4ADE27-0A91-46DA-9F1A-4453C4929E01}" destId="{20D9F827-B945-46C7-A35E-BB03EB148895}" srcOrd="0" destOrd="0" presId="urn:microsoft.com/office/officeart/2008/layout/LinedList"/>
    <dgm:cxn modelId="{8FC66CC1-B8D3-4F59-A429-84FA9E4F5C15}" srcId="{FA9236ED-FDC5-4B6D-AD4E-BE843507DB3C}" destId="{9BCB258C-9AC1-438A-A0A6-284376334D58}" srcOrd="0" destOrd="0" parTransId="{4DBFC1AA-5005-47B3-82F6-B7E078F39FC5}" sibTransId="{213D93FA-14CB-48BA-B1E4-C8A1FC864A29}"/>
    <dgm:cxn modelId="{CF901E55-C4CD-40AF-970C-889B49D60CFC}" type="presParOf" srcId="{419C8E87-A76A-4A6C-8F36-95320960224C}" destId="{E83AADDB-473C-4DB2-BEBF-E28B45C988FA}" srcOrd="0" destOrd="0" presId="urn:microsoft.com/office/officeart/2008/layout/LinedList"/>
    <dgm:cxn modelId="{BDF371CE-3ED9-4C18-BA73-9BFFEAA1199A}" type="presParOf" srcId="{419C8E87-A76A-4A6C-8F36-95320960224C}" destId="{374E6500-6EF3-4118-B994-5800FABB561F}" srcOrd="1" destOrd="0" presId="urn:microsoft.com/office/officeart/2008/layout/LinedList"/>
    <dgm:cxn modelId="{A804C749-7899-4998-9D65-F09A4BC3253A}" type="presParOf" srcId="{374E6500-6EF3-4118-B994-5800FABB561F}" destId="{7293CF7D-DE20-4553-8742-185A85B2759E}" srcOrd="0" destOrd="0" presId="urn:microsoft.com/office/officeart/2008/layout/LinedList"/>
    <dgm:cxn modelId="{48DFBE9E-932F-4596-8124-E1C38AF90D14}" type="presParOf" srcId="{374E6500-6EF3-4118-B994-5800FABB561F}" destId="{38B63FBC-4DE7-4F71-92AB-5486A9816746}" srcOrd="1" destOrd="0" presId="urn:microsoft.com/office/officeart/2008/layout/LinedList"/>
    <dgm:cxn modelId="{DA2764C5-6B1F-43E2-946D-3AA766F19760}" type="presParOf" srcId="{419C8E87-A76A-4A6C-8F36-95320960224C}" destId="{2DF71299-FB12-4827-9C69-45C89C755DF7}" srcOrd="2" destOrd="0" presId="urn:microsoft.com/office/officeart/2008/layout/LinedList"/>
    <dgm:cxn modelId="{FE7E8E7D-2C5D-4A60-920C-BBCF34AD6D8B}" type="presParOf" srcId="{419C8E87-A76A-4A6C-8F36-95320960224C}" destId="{81434177-82E4-4128-952C-4D6D23E7924F}" srcOrd="3" destOrd="0" presId="urn:microsoft.com/office/officeart/2008/layout/LinedList"/>
    <dgm:cxn modelId="{EBA78B9F-6FC9-4B62-BC63-E87866B263A2}" type="presParOf" srcId="{81434177-82E4-4128-952C-4D6D23E7924F}" destId="{65D29734-7652-48EF-ACFD-DCFB7691F8D6}" srcOrd="0" destOrd="0" presId="urn:microsoft.com/office/officeart/2008/layout/LinedList"/>
    <dgm:cxn modelId="{A537F9ED-6E6C-4441-B611-09391320B117}" type="presParOf" srcId="{81434177-82E4-4128-952C-4D6D23E7924F}" destId="{585EE363-87A7-494C-B78D-68DB140A4111}" srcOrd="1" destOrd="0" presId="urn:microsoft.com/office/officeart/2008/layout/LinedList"/>
    <dgm:cxn modelId="{09AA7EED-FAB3-4752-BD48-FB207F732E60}" type="presParOf" srcId="{419C8E87-A76A-4A6C-8F36-95320960224C}" destId="{4F968D20-6C70-4D4E-8146-9A0AF43A4152}" srcOrd="4" destOrd="0" presId="urn:microsoft.com/office/officeart/2008/layout/LinedList"/>
    <dgm:cxn modelId="{FCB8B76D-B467-48FC-BC7D-4C6713F83807}" type="presParOf" srcId="{419C8E87-A76A-4A6C-8F36-95320960224C}" destId="{09EA1FF9-0907-4868-B326-18D034892CF6}" srcOrd="5" destOrd="0" presId="urn:microsoft.com/office/officeart/2008/layout/LinedList"/>
    <dgm:cxn modelId="{AA79E3D6-BB42-45B9-9D88-A3248B1362FB}" type="presParOf" srcId="{09EA1FF9-0907-4868-B326-18D034892CF6}" destId="{20D9F827-B945-46C7-A35E-BB03EB148895}" srcOrd="0" destOrd="0" presId="urn:microsoft.com/office/officeart/2008/layout/LinedList"/>
    <dgm:cxn modelId="{1BA47B09-C422-4628-967B-352A33476914}" type="presParOf" srcId="{09EA1FF9-0907-4868-B326-18D034892CF6}" destId="{95BF07DC-9D07-4D2F-AE92-66D48CE34D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AADDB-473C-4DB2-BEBF-E28B45C988FA}">
      <dsp:nvSpPr>
        <dsp:cNvPr id="0" name=""/>
        <dsp:cNvSpPr/>
      </dsp:nvSpPr>
      <dsp:spPr>
        <a:xfrm>
          <a:off x="0" y="1529"/>
          <a:ext cx="72451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3CF7D-DE20-4553-8742-185A85B2759E}">
      <dsp:nvSpPr>
        <dsp:cNvPr id="0" name=""/>
        <dsp:cNvSpPr/>
      </dsp:nvSpPr>
      <dsp:spPr>
        <a:xfrm>
          <a:off x="0" y="1529"/>
          <a:ext cx="7245103" cy="104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Madrid mostly has Spanish or Tapas restaurants but there are also other types of cuisines that may be of interest to tourist.</a:t>
          </a:r>
        </a:p>
      </dsp:txBody>
      <dsp:txXfrm>
        <a:off x="0" y="1529"/>
        <a:ext cx="7245103" cy="1042906"/>
      </dsp:txXfrm>
    </dsp:sp>
    <dsp:sp modelId="{2DF71299-FB12-4827-9C69-45C89C755DF7}">
      <dsp:nvSpPr>
        <dsp:cNvPr id="0" name=""/>
        <dsp:cNvSpPr/>
      </dsp:nvSpPr>
      <dsp:spPr>
        <a:xfrm>
          <a:off x="0" y="1044435"/>
          <a:ext cx="72451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9734-7652-48EF-ACFD-DCFB7691F8D6}">
      <dsp:nvSpPr>
        <dsp:cNvPr id="0" name=""/>
        <dsp:cNvSpPr/>
      </dsp:nvSpPr>
      <dsp:spPr>
        <a:xfrm>
          <a:off x="0" y="1044435"/>
          <a:ext cx="7245103" cy="104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 cuisines are Chinese, Asian, Argentinian, Brazilian, French, Mediterranean, Middle Eastern, Sushi and Seafood.</a:t>
          </a:r>
        </a:p>
      </dsp:txBody>
      <dsp:txXfrm>
        <a:off x="0" y="1044435"/>
        <a:ext cx="7245103" cy="1042906"/>
      </dsp:txXfrm>
    </dsp:sp>
    <dsp:sp modelId="{4F968D20-6C70-4D4E-8146-9A0AF43A4152}">
      <dsp:nvSpPr>
        <dsp:cNvPr id="0" name=""/>
        <dsp:cNvSpPr/>
      </dsp:nvSpPr>
      <dsp:spPr>
        <a:xfrm>
          <a:off x="0" y="2087341"/>
          <a:ext cx="72451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9F827-B945-46C7-A35E-BB03EB148895}">
      <dsp:nvSpPr>
        <dsp:cNvPr id="0" name=""/>
        <dsp:cNvSpPr/>
      </dsp:nvSpPr>
      <dsp:spPr>
        <a:xfrm>
          <a:off x="0" y="2087341"/>
          <a:ext cx="7245103" cy="104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Type of restaurant may be dependent on the district area</a:t>
          </a:r>
        </a:p>
      </dsp:txBody>
      <dsp:txXfrm>
        <a:off x="0" y="2087341"/>
        <a:ext cx="7245103" cy="1042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0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9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5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4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0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D01115-C98B-46E4-9757-1523AB27C2D7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284DE2-7C1C-4D99-A40F-D373FCF2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if.wikipedia.org/wiki/Madrid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stricts_of_Madrid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FA53-7D6A-4F9E-9BAC-BC27BDA7B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 sz="680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Cuisine type in Madrid, Spain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06B84-334F-4B0C-8463-38E1EBD1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endParaRPr lang="en-US" sz="2000" dirty="0"/>
          </a:p>
        </p:txBody>
      </p:sp>
      <p:pic>
        <p:nvPicPr>
          <p:cNvPr id="5" name="Picture 4" descr="A picture containing sky, outdoor, road, government building&#10;&#10;Description automatically generated">
            <a:extLst>
              <a:ext uri="{FF2B5EF4-FFF2-40B4-BE49-F238E27FC236}">
                <a16:creationId xmlns:a16="http://schemas.microsoft.com/office/drawing/2014/main" id="{5057B7FD-3308-42FB-9D78-4ADFA44AD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6172" y="2248677"/>
            <a:ext cx="2158481" cy="16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4710-FDC6-4F34-B85D-4F5FBA08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districts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96DA-16EB-4FB5-8BF3-7CD00E5D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Barajas district has the greatest number of restaurants, followed by Salamanca,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Tetuan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Arganzuela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>
                <a:latin typeface="Times New Roman" panose="02020603050405020304" pitchFamily="18" charset="0"/>
              </a:rPr>
              <a:t>Visualize it using Folium 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30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ADAF-EF4E-40A1-86B1-CB5C93C9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Folium Map showing Barajas has the highest number of restaurants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89352-7DE6-428F-905C-5D4B3507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F036938-21B3-4697-92B9-CCA6C116B1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7840" y="2412812"/>
            <a:ext cx="5829300" cy="33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1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FCE3-6427-42A8-8F32-92DDD56A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0F72-0E1B-4A49-BE2C-3296A97C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Cuisine types to choose from for a tourist visiting Madrid, Spain</a:t>
            </a:r>
          </a:p>
          <a:p>
            <a:r>
              <a:rPr lang="en-US" dirty="0"/>
              <a:t>The chances of finding cuisine of your choice increases with the district that has highest number of restaurants like Barajas, </a:t>
            </a:r>
            <a:r>
              <a:rPr lang="en-US" dirty="0" err="1"/>
              <a:t>Arganzuela</a:t>
            </a:r>
            <a:r>
              <a:rPr lang="en-US" dirty="0"/>
              <a:t> and Salamanca</a:t>
            </a:r>
          </a:p>
          <a:p>
            <a:r>
              <a:rPr lang="en-US" dirty="0"/>
              <a:t>French, sushi or  Mediterranean restaurant may be found in certain districts </a:t>
            </a:r>
          </a:p>
        </p:txBody>
      </p:sp>
    </p:spTree>
    <p:extLst>
      <p:ext uri="{BB962C8B-B14F-4D97-AF65-F5344CB8AC3E}">
        <p14:creationId xmlns:p14="http://schemas.microsoft.com/office/powerpoint/2010/main" val="118075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68956-B82A-454F-A9F9-4FADCA82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</a:rPr>
              <a:t>What type of cuisine is available to a tourist in Madrid, Spain?</a:t>
            </a:r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F7642CA1-BA82-4567-85CB-D96000A55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209873"/>
              </p:ext>
            </p:extLst>
          </p:nvPr>
        </p:nvGraphicFramePr>
        <p:xfrm>
          <a:off x="3844616" y="2626840"/>
          <a:ext cx="7245103" cy="313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13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D1C0-3E15-46D1-A0B0-0203D15A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AA6A-71DD-4199-BAD9-FFD0C7C0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table for districts and wards of the city of Madrid from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https://en.wikipedia.org/wiki/Districts_of_Madrid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were 22 rows and 7 column in the raw dataset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 values are excluded and unnecessary columns for analysis were dropped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data has 20 rows and 3 columns</a:t>
            </a:r>
          </a:p>
        </p:txBody>
      </p:sp>
    </p:spTree>
    <p:extLst>
      <p:ext uri="{BB962C8B-B14F-4D97-AF65-F5344CB8AC3E}">
        <p14:creationId xmlns:p14="http://schemas.microsoft.com/office/powerpoint/2010/main" val="143358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14C5-47DF-479E-8D4D-5306948D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Districts in the city of Madrid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F741C-37E4-44B0-BD9A-B9BD8C42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B78D271D-EB5D-4E47-A522-C0AB94FA1B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9600" y="2367094"/>
            <a:ext cx="5638800" cy="34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0BA1-BEAB-4056-88A2-CF5564F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Arganzuela</a:t>
            </a:r>
            <a:r>
              <a:rPr lang="en-US" dirty="0"/>
              <a:t> district, we find these venues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8154B69E-905B-45AD-ADA5-24191DC9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665" y="2475695"/>
            <a:ext cx="9848055" cy="1906610"/>
          </a:xfrm>
        </p:spPr>
      </p:pic>
    </p:spTree>
    <p:extLst>
      <p:ext uri="{BB962C8B-B14F-4D97-AF65-F5344CB8AC3E}">
        <p14:creationId xmlns:p14="http://schemas.microsoft.com/office/powerpoint/2010/main" val="22784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C3EE-B399-480F-9A11-21B37E01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Top 10 types of restaurants in Madrid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7614CB7-82CE-4880-8417-53917A56C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499" y="2187619"/>
            <a:ext cx="5800574" cy="3904503"/>
          </a:xfrm>
        </p:spPr>
      </p:pic>
    </p:spTree>
    <p:extLst>
      <p:ext uri="{BB962C8B-B14F-4D97-AF65-F5344CB8AC3E}">
        <p14:creationId xmlns:p14="http://schemas.microsoft.com/office/powerpoint/2010/main" val="183070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9294-F831-4B5D-A425-74E051CA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K-means for clustering the restaurants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C332F4-452C-4BB1-97BA-6BAF7778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In elbow method plot, k value which shows optimal number of clusters is 6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505413E-1E63-4481-A718-E03F1DBEA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0" r="5214"/>
          <a:stretch/>
        </p:blipFill>
        <p:spPr>
          <a:xfrm>
            <a:off x="1063942" y="2193036"/>
            <a:ext cx="4773168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4355-7704-4E38-A2FE-C418CFFE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Folium map shows 6 distinct clusters in different colors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E944A-9789-4906-8EB9-493DB656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CFEF1E77-7CAC-45F8-BD64-65A88755F5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6400" y="2367094"/>
            <a:ext cx="6050280" cy="34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D7B6-F8AD-4CB5-A277-F7B97CF5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 restaurant in the 6 clusters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A04B7-FE35-4509-9459-8C2D5F27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 1 -  Mediterranean restaurant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Vicalvaro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district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 2 - Spanish, Tapas, Asian and Seafood depending on which district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 3 - Sushi restaurant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Moratalaz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district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 4 - French restaurant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Chamberi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district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 5 - Spanish restaurant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Hortaleza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Villaverde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district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Cluster 6 - Tapas restaurant in Villa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Vallecas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166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638</TotalTime>
  <Words>339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Droplet</vt:lpstr>
      <vt:lpstr>Cuisine type in Madrid, Spain</vt:lpstr>
      <vt:lpstr>What type of cuisine is available to a tourist in Madrid, Spain?</vt:lpstr>
      <vt:lpstr>Data acquisition and cleaning</vt:lpstr>
      <vt:lpstr>Districts in the city of Madrid</vt:lpstr>
      <vt:lpstr>In Arganzuela district, we find these venues</vt:lpstr>
      <vt:lpstr>Top 10 types of restaurants in Madrid</vt:lpstr>
      <vt:lpstr>Use K-means for clustering the restaurants</vt:lpstr>
      <vt:lpstr>Folium map shows 6 distinct clusters in different colors</vt:lpstr>
      <vt:lpstr>Most common restaurant in the 6 clusters</vt:lpstr>
      <vt:lpstr>Comparing the districts</vt:lpstr>
      <vt:lpstr>Folium Map showing Barajas has the highest number of restaurants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Cuisine type in Madrid, Spain</dc:title>
  <dc:creator>Niraj Ganesh</dc:creator>
  <cp:lastModifiedBy>Niraj Ganesh</cp:lastModifiedBy>
  <cp:revision>3</cp:revision>
  <dcterms:created xsi:type="dcterms:W3CDTF">2021-08-24T21:53:04Z</dcterms:created>
  <dcterms:modified xsi:type="dcterms:W3CDTF">2021-08-26T00:26:33Z</dcterms:modified>
</cp:coreProperties>
</file>