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  <p:sldId id="266" r:id="rId12"/>
  </p:sldIdLst>
  <p:sldSz cx="9144000" cy="5715000" type="screen16x1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360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el1goluj:Documents:MALAGA:ILLINOIS:H-Bench:ICPE2017:Results_summary_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el1goluj:Documents:MALAGA:ILLINOIS:H-Bench:ICPE2017:Results_summary_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912948381452"/>
          <c:y val="0.0601851851851852"/>
          <c:w val="0.811975940507437"/>
          <c:h val="0.57716243802858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noFill/>
              <a:ln w="3175">
                <a:solidFill>
                  <a:srgbClr val="3366FF"/>
                </a:solidFill>
                <a:prstDash val="sysDot"/>
              </a:ln>
              <a:effectLst/>
            </c:spPr>
          </c:dPt>
          <c:dPt>
            <c:idx val="3"/>
            <c:invertIfNegative val="0"/>
            <c:bubble3D val="0"/>
            <c:spPr>
              <a:noFill/>
              <a:ln w="3175">
                <a:solidFill>
                  <a:srgbClr val="008000"/>
                </a:solidFill>
                <a:prstDash val="sysDot"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</c:dPt>
          <c:dPt>
            <c:idx val="6"/>
            <c:invertIfNegative val="0"/>
            <c:bubble3D val="0"/>
            <c:spPr>
              <a:noFill/>
              <a:ln w="3175">
                <a:solidFill>
                  <a:srgbClr val="3366FF"/>
                </a:solidFill>
                <a:prstDash val="sysDot"/>
              </a:ln>
              <a:effectLst/>
            </c:spPr>
          </c:dPt>
          <c:dPt>
            <c:idx val="7"/>
            <c:invertIfNegative val="0"/>
            <c:bubble3D val="0"/>
            <c:spPr>
              <a:noFill/>
              <a:ln w="3175">
                <a:solidFill>
                  <a:srgbClr val="008000"/>
                </a:solidFill>
                <a:prstDash val="sysDot"/>
              </a:ln>
              <a:effectLst/>
            </c:spPr>
          </c:dPt>
          <c:cat>
            <c:multiLvlStrRef>
              <c:f>Hoja1!$H$4:$I$11</c:f>
              <c:multiLvlStrCache>
                <c:ptCount val="8"/>
                <c:lvl>
                  <c:pt idx="0">
                    <c:v>CPU-only</c:v>
                  </c:pt>
                  <c:pt idx="1">
                    <c:v>GPU-only</c:v>
                  </c:pt>
                  <c:pt idx="2">
                    <c:v>Data Part.</c:v>
                  </c:pt>
                  <c:pt idx="3">
                    <c:v>Task Part.</c:v>
                  </c:pt>
                  <c:pt idx="4">
                    <c:v>CPU-only</c:v>
                  </c:pt>
                  <c:pt idx="5">
                    <c:v>GPU-only</c:v>
                  </c:pt>
                  <c:pt idx="6">
                    <c:v>Data Part.</c:v>
                  </c:pt>
                  <c:pt idx="7">
                    <c:v>Task Part.</c:v>
                  </c:pt>
                </c:lvl>
                <c:lvl>
                  <c:pt idx="0">
                    <c:v>CED</c:v>
                  </c:pt>
                  <c:pt idx="4">
                    <c:v>RSC</c:v>
                  </c:pt>
                </c:lvl>
              </c:multiLvlStrCache>
            </c:multiLvlStrRef>
          </c:cat>
          <c:val>
            <c:numRef>
              <c:f>Hoja1!$J$4:$J$11</c:f>
              <c:numCache>
                <c:formatCode>0.00</c:formatCode>
                <c:ptCount val="8"/>
                <c:pt idx="0">
                  <c:v>1.0</c:v>
                </c:pt>
                <c:pt idx="1">
                  <c:v>9.3</c:v>
                </c:pt>
                <c:pt idx="2">
                  <c:v>11.67</c:v>
                </c:pt>
                <c:pt idx="3">
                  <c:v>7.67</c:v>
                </c:pt>
                <c:pt idx="4" formatCode="0.0">
                  <c:v>1.0</c:v>
                </c:pt>
                <c:pt idx="5" formatCode="0.0">
                  <c:v>8.8</c:v>
                </c:pt>
                <c:pt idx="6" formatCode="0.0">
                  <c:v>9.6</c:v>
                </c:pt>
                <c:pt idx="7" formatCode="0.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972809416"/>
        <c:axId val="2118222360"/>
      </c:barChart>
      <c:catAx>
        <c:axId val="-1972809416"/>
        <c:scaling>
          <c:orientation val="minMax"/>
        </c:scaling>
        <c:delete val="0"/>
        <c:axPos val="b"/>
        <c:majorTickMark val="out"/>
        <c:minorTickMark val="none"/>
        <c:tickLblPos val="nextTo"/>
        <c:crossAx val="2118222360"/>
        <c:crosses val="autoZero"/>
        <c:auto val="1"/>
        <c:lblAlgn val="ctr"/>
        <c:lblOffset val="100"/>
        <c:noMultiLvlLbl val="0"/>
      </c:catAx>
      <c:valAx>
        <c:axId val="21182223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s-ES" b="1"/>
                  <a:t>Speedup over</a:t>
                </a:r>
                <a:r>
                  <a:rPr lang="es-ES" b="1" baseline="0"/>
                  <a:t> CPU-only</a:t>
                </a:r>
              </a:p>
              <a:p>
                <a:pPr>
                  <a:defRPr b="0"/>
                </a:pPr>
                <a:r>
                  <a:rPr lang="es-ES" b="0" baseline="0"/>
                  <a:t>(</a:t>
                </a:r>
                <a:r>
                  <a:rPr lang="es-ES" b="0" i="1" baseline="0"/>
                  <a:t>higher is better</a:t>
                </a:r>
                <a:r>
                  <a:rPr lang="es-ES" b="0" baseline="0"/>
                  <a:t>)</a:t>
                </a:r>
                <a:endParaRPr lang="es-ES" b="0"/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-197280941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+mj-lt"/>
        </a:defRPr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912948381452"/>
          <c:y val="0.0601851851851852"/>
          <c:w val="0.811975940507437"/>
          <c:h val="0.57716243802858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noFill/>
              <a:ln w="3175">
                <a:solidFill>
                  <a:srgbClr val="3366FF"/>
                </a:solidFill>
                <a:prstDash val="sysDot"/>
              </a:ln>
              <a:effectLst/>
            </c:spPr>
          </c:dPt>
          <c:dPt>
            <c:idx val="3"/>
            <c:invertIfNegative val="0"/>
            <c:bubble3D val="0"/>
            <c:spPr>
              <a:noFill/>
              <a:ln w="3175">
                <a:solidFill>
                  <a:srgbClr val="008000"/>
                </a:solidFill>
                <a:prstDash val="sysDot"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</c:dPt>
          <c:dPt>
            <c:idx val="6"/>
            <c:invertIfNegative val="0"/>
            <c:bubble3D val="0"/>
            <c:spPr>
              <a:noFill/>
              <a:ln w="3175">
                <a:solidFill>
                  <a:srgbClr val="3366FF"/>
                </a:solidFill>
                <a:prstDash val="sysDot"/>
              </a:ln>
              <a:effectLst/>
            </c:spPr>
          </c:dPt>
          <c:dPt>
            <c:idx val="7"/>
            <c:invertIfNegative val="0"/>
            <c:bubble3D val="0"/>
            <c:spPr>
              <a:noFill/>
              <a:ln w="3175">
                <a:solidFill>
                  <a:srgbClr val="008000"/>
                </a:solidFill>
                <a:prstDash val="sysDot"/>
              </a:ln>
              <a:effectLst/>
            </c:spPr>
          </c:dPt>
          <c:cat>
            <c:multiLvlStrRef>
              <c:f>Hoja1!$H$13:$I$20</c:f>
              <c:multiLvlStrCache>
                <c:ptCount val="8"/>
                <c:lvl>
                  <c:pt idx="0">
                    <c:v>CPU-only</c:v>
                  </c:pt>
                  <c:pt idx="1">
                    <c:v>FPGA-only</c:v>
                  </c:pt>
                  <c:pt idx="2">
                    <c:v>Data Part.</c:v>
                  </c:pt>
                  <c:pt idx="3">
                    <c:v>Task Part.</c:v>
                  </c:pt>
                  <c:pt idx="4">
                    <c:v>CPU-only</c:v>
                  </c:pt>
                  <c:pt idx="5">
                    <c:v>FPGA-only</c:v>
                  </c:pt>
                  <c:pt idx="6">
                    <c:v>Data Part.</c:v>
                  </c:pt>
                  <c:pt idx="7">
                    <c:v>Task Part.</c:v>
                  </c:pt>
                </c:lvl>
                <c:lvl>
                  <c:pt idx="0">
                    <c:v>CED</c:v>
                  </c:pt>
                  <c:pt idx="4">
                    <c:v>RSC</c:v>
                  </c:pt>
                </c:lvl>
              </c:multiLvlStrCache>
            </c:multiLvlStrRef>
          </c:cat>
          <c:val>
            <c:numRef>
              <c:f>Hoja1!$J$13:$J$20</c:f>
              <c:numCache>
                <c:formatCode>0.00</c:formatCode>
                <c:ptCount val="8"/>
                <c:pt idx="0">
                  <c:v>1.0</c:v>
                </c:pt>
                <c:pt idx="1">
                  <c:v>1.22</c:v>
                </c:pt>
                <c:pt idx="2">
                  <c:v>2.16</c:v>
                </c:pt>
                <c:pt idx="3">
                  <c:v>2.25</c:v>
                </c:pt>
                <c:pt idx="4" formatCode="0.0">
                  <c:v>1.0</c:v>
                </c:pt>
                <c:pt idx="5" formatCode="0.0">
                  <c:v>1.1</c:v>
                </c:pt>
                <c:pt idx="6" formatCode="0.0">
                  <c:v>1.9</c:v>
                </c:pt>
                <c:pt idx="7" formatCode="0.0">
                  <c:v>2.6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43783624"/>
        <c:axId val="2118640360"/>
      </c:barChart>
      <c:catAx>
        <c:axId val="-2143783624"/>
        <c:scaling>
          <c:orientation val="minMax"/>
        </c:scaling>
        <c:delete val="0"/>
        <c:axPos val="b"/>
        <c:majorTickMark val="out"/>
        <c:minorTickMark val="none"/>
        <c:tickLblPos val="nextTo"/>
        <c:crossAx val="2118640360"/>
        <c:crosses val="autoZero"/>
        <c:auto val="1"/>
        <c:lblAlgn val="ctr"/>
        <c:lblOffset val="100"/>
        <c:noMultiLvlLbl val="0"/>
      </c:catAx>
      <c:valAx>
        <c:axId val="21186403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s-ES" b="1"/>
                  <a:t>Speedup over</a:t>
                </a:r>
                <a:r>
                  <a:rPr lang="es-ES" b="1" baseline="0"/>
                  <a:t> CPU-only</a:t>
                </a:r>
              </a:p>
              <a:p>
                <a:pPr>
                  <a:defRPr b="0"/>
                </a:pPr>
                <a:r>
                  <a:rPr lang="es-ES" b="0" baseline="0"/>
                  <a:t>(</a:t>
                </a:r>
                <a:r>
                  <a:rPr lang="es-ES" b="0" i="1" baseline="0"/>
                  <a:t>higher is better</a:t>
                </a:r>
                <a:r>
                  <a:rPr lang="es-ES" b="0" baseline="0"/>
                  <a:t>)</a:t>
                </a:r>
                <a:endParaRPr lang="es-ES" b="0"/>
              </a:p>
            </c:rich>
          </c:tx>
          <c:layout/>
          <c:overlay val="0"/>
        </c:title>
        <c:numFmt formatCode="0.0" sourceLinked="0"/>
        <c:majorTickMark val="out"/>
        <c:minorTickMark val="none"/>
        <c:tickLblPos val="nextTo"/>
        <c:crossAx val="-2143783624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+mj-lt"/>
        </a:defRPr>
      </a:pPr>
      <a:endParaRPr lang="es-E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3FCE7-C768-0E4C-A1EA-FC94C2E6FA97}" type="datetimeFigureOut">
              <a:rPr lang="es-ES" smtClean="0"/>
              <a:t>25/4/17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62A48-DC82-8343-B774-6FCEB97277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84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F5D39-8C16-8148-A6B6-3FEF8D78F34E}" type="datetimeFigureOut">
              <a:rPr lang="es-ES" smtClean="0"/>
              <a:t>25/4/17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9ABE-14A5-B046-8379-4DA30F237C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16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</a:t>
            </a:r>
            <a:r>
              <a:rPr lang="en-US" baseline="0" dirty="0" smtClean="0"/>
              <a:t> for “to fine-grained” is you might have at least 99 possible partitioning point if you have 100 line of code.</a:t>
            </a:r>
          </a:p>
          <a:p>
            <a:r>
              <a:rPr lang="en-US" baseline="0" dirty="0" smtClean="0"/>
              <a:t>E.G for “from fine-grained” is the fine-grained task code in CPU which might be serialized due to lack of parallelism, might need auto-parallelization to enable fusion with the other fine-grained task code in GPU.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89ABE-14A5-B046-8379-4DA30F237C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0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gif"/><Relationship Id="rId9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noFill/>
        </p:spPr>
        <p:txBody>
          <a:bodyPr/>
          <a:lstStyle>
            <a:lvl1pPr algn="ctr"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499320"/>
            <a:ext cx="6400800" cy="1199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6DE9E8A7-BACF-DB45-8D43-278B6487A65F}" type="datetime1">
              <a:rPr lang="es-ES" smtClean="0"/>
              <a:t>25/4/17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Juan Gómez Luna2015 International Conference on Parallel Processing. Beijing, September 2, 2015 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3D8F-BA00-2E49-BD66-8B99874540CC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Picture 147" descr="C:\Users\User\Desktop\impac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45" y="5312391"/>
            <a:ext cx="2256786" cy="38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86800" y="5146427"/>
            <a:ext cx="405591" cy="572672"/>
          </a:xfrm>
          <a:prstGeom prst="rect">
            <a:avLst/>
          </a:prstGeom>
        </p:spPr>
      </p:pic>
      <p:sp>
        <p:nvSpPr>
          <p:cNvPr id="14" name="Rectángulo 13"/>
          <p:cNvSpPr/>
          <p:nvPr userDrawn="1"/>
        </p:nvSpPr>
        <p:spPr>
          <a:xfrm>
            <a:off x="0" y="600701"/>
            <a:ext cx="9144000" cy="28986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25" y="5146427"/>
            <a:ext cx="569242" cy="56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oE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5817915" y="5146427"/>
            <a:ext cx="568573" cy="568573"/>
          </a:xfrm>
          <a:prstGeom prst="rect">
            <a:avLst/>
          </a:prstGeom>
        </p:spPr>
      </p:pic>
      <p:pic>
        <p:nvPicPr>
          <p:cNvPr id="16" name="Picture 15" descr="C3SR_color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27" y="5074235"/>
            <a:ext cx="1662011" cy="6009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923" y="5291617"/>
            <a:ext cx="770965" cy="3083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298779"/>
            <a:ext cx="392705" cy="415805"/>
          </a:xfrm>
          <a:prstGeom prst="rect">
            <a:avLst/>
          </a:prstGeom>
        </p:spPr>
      </p:pic>
      <p:pic>
        <p:nvPicPr>
          <p:cNvPr id="7" name="图片 22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667717" y="5287326"/>
            <a:ext cx="1628188" cy="38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2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D1EB7D5-88CE-1B49-BCE6-59009BD38993}" type="datetime1">
              <a:rPr lang="es-ES" smtClean="0"/>
              <a:t>25/4/17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Juan Gómez Luna2015 International Conference on Parallel Processing. Beijing, September 2, 2015 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3D8F-BA00-2E49-BD66-8B99874540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9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E8A8C9C-A3F1-9047-93F2-FB1C9CD41E90}" type="datetime1">
              <a:rPr lang="es-ES" smtClean="0"/>
              <a:t>25/4/17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Juan Gómez Luna2015 International Conference on Parallel Processing. Beijing, September 2, 2015 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3D8F-BA00-2E49-BD66-8B99874540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E93D6D6C-B6F6-274E-B3F1-057DF2AD9E88}" type="datetime1">
              <a:rPr lang="es-ES" smtClean="0"/>
              <a:t>25/4/17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Juan Gómez Luna2015 International Conference on Parallel Processing. Beijing, September 2, 2015 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3D8F-BA00-2E49-BD66-8B99874540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0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D21ABFC-46FB-3F45-9FB6-F9FA2312257A}" type="datetime1">
              <a:rPr lang="es-ES" smtClean="0"/>
              <a:t>25/4/17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Juan Gómez Luna2015 International Conference on Parallel Processing. Beijing, September 2, 2015 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3D8F-BA00-2E49-BD66-8B99874540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4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5D815B30-8F44-1241-BF98-40B21DFE8C76}" type="datetime1">
              <a:rPr lang="es-ES" smtClean="0"/>
              <a:t>25/4/17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Juan Gómez Luna2015 International Conference on Parallel Processing. Beijing, September 2, 2015 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3D8F-BA00-2E49-BD66-8B99874540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1FAED9A-3C7A-0F4A-BF82-65374D8E7873}" type="datetime1">
              <a:rPr lang="es-ES" smtClean="0"/>
              <a:t>25/4/17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Juan Gómez Luna2015 International Conference on Parallel Processing. Beijing, September 2, 2015 </a:t>
            </a:r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3D8F-BA00-2E49-BD66-8B99874540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4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3B6C880C-C5AC-F747-91AF-10673940F496}" type="datetime1">
              <a:rPr lang="es-ES" smtClean="0"/>
              <a:t>25/4/17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Juan Gómez Luna2015 International Conference on Parallel Processing. Beijing, September 2, 2015 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3D8F-BA00-2E49-BD66-8B99874540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CFAD0B7-F7B7-6D49-8869-75F21573B97A}" type="datetime1">
              <a:rPr lang="es-ES" smtClean="0"/>
              <a:t>25/4/17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Juan Gómez Luna2015 International Conference on Parallel Processing. Beijing, September 2, 2015 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3D8F-BA00-2E49-BD66-8B99874540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3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E4181FE-4702-2A42-B356-2C6E4C84E74A}" type="datetime1">
              <a:rPr lang="es-ES" smtClean="0"/>
              <a:t>25/4/17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Juan Gómez Luna2015 International Conference on Parallel Processing. Beijing, September 2, 2015 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3D8F-BA00-2E49-BD66-8B99874540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0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1831426-1BA7-4D4A-BC27-74DDB0F1A58D}" type="datetime1">
              <a:rPr lang="es-ES" smtClean="0"/>
              <a:t>25/4/17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Juan Gómez Luna2015 International Conference on Parallel Processing. Beijing, September 2, 2015 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3D8F-BA00-2E49-BD66-8B99874540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14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038647"/>
            <a:ext cx="8229600" cy="4066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57200" y="5296959"/>
            <a:ext cx="609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Juan Gómez Luna</a:t>
            </a:r>
          </a:p>
          <a:p>
            <a:r>
              <a:rPr lang="en-US" dirty="0" smtClean="0"/>
              <a:t>2015 International Conference on Parallel Processing. Beijing, September 2, 2015 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B3D8F-BA00-2E49-BD66-8B99874540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8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L="360000" indent="0" algn="l" defTabSz="457200" rtl="0" eaLnBrk="1" latinLnBrk="0" hangingPunct="1">
        <a:spcBef>
          <a:spcPct val="0"/>
        </a:spcBef>
        <a:buNone/>
        <a:defRPr sz="3800" b="0" kern="1200">
          <a:solidFill>
            <a:schemeClr val="bg1"/>
          </a:solidFill>
          <a:latin typeface="Verdan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>
              <a:lumMod val="75000"/>
            </a:schemeClr>
          </a:solidFill>
          <a:latin typeface="Verdan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>
              <a:lumMod val="75000"/>
            </a:schemeClr>
          </a:solidFill>
          <a:latin typeface="Verdan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2">
              <a:lumMod val="75000"/>
            </a:schemeClr>
          </a:solidFill>
          <a:latin typeface="Verdan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2">
              <a:lumMod val="75000"/>
            </a:schemeClr>
          </a:solidFill>
          <a:latin typeface="Verdan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2">
              <a:lumMod val="75000"/>
            </a:schemeClr>
          </a:solidFill>
          <a:latin typeface="Verdan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77" y="1172576"/>
            <a:ext cx="8740886" cy="1682527"/>
          </a:xfrm>
        </p:spPr>
        <p:txBody>
          <a:bodyPr>
            <a:noAutofit/>
          </a:bodyPr>
          <a:lstStyle/>
          <a:p>
            <a:r>
              <a:rPr lang="en-US" sz="4000" dirty="0" smtClean="0"/>
              <a:t>Collaborative Computing for Heterogeneous Integrated Systems</a:t>
            </a:r>
            <a:endParaRPr lang="en-US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8445" y="3818647"/>
            <a:ext cx="8317538" cy="1255588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Li-Wen Chang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</a:rPr>
              <a:t>(a)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200" u="sng" dirty="0">
                <a:solidFill>
                  <a:schemeClr val="accent1">
                    <a:lumMod val="75000"/>
                  </a:schemeClr>
                </a:solidFill>
              </a:rPr>
              <a:t>Juan Gómez-Luna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</a:rPr>
              <a:t>(b)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</a:rPr>
              <a:t>Izzat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 El Hajj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200" baseline="300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</a:rPr>
              <a:t>Sitao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 Huang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200" baseline="300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, Deming Chen</a:t>
            </a:r>
            <a:r>
              <a:rPr lang="en-US" sz="2200" baseline="30000" dirty="0">
                <a:solidFill>
                  <a:schemeClr val="accent1">
                    <a:lumMod val="75000"/>
                  </a:schemeClr>
                </a:solidFill>
              </a:rPr>
              <a:t>(a)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, and Wen-Mei W. </a:t>
            </a: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</a:rPr>
              <a:t>Hwu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</a:rPr>
              <a:t>(a)</a:t>
            </a:r>
            <a:endParaRPr lang="en-US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baseline="30000" dirty="0">
                <a:solidFill>
                  <a:schemeClr val="accent1">
                    <a:lumMod val="75000"/>
                  </a:schemeClr>
                </a:solidFill>
              </a:rPr>
              <a:t>(a)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University of Illinois at Urbana-Champaign</a:t>
            </a:r>
          </a:p>
          <a:p>
            <a:r>
              <a:rPr lang="en-US" sz="1400" baseline="300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400" baseline="30000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1400" baseline="300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Universidad de Córdoba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401433" y="138358"/>
            <a:ext cx="8317538" cy="463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2">
                    <a:lumMod val="20000"/>
                    <a:lumOff val="80000"/>
                  </a:schemeClr>
                </a:solidFill>
                <a:latin typeface="Verdana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376092"/>
                </a:solidFill>
              </a:rPr>
              <a:t>8</a:t>
            </a:r>
            <a:r>
              <a:rPr lang="en-US" sz="1800" baseline="30000" dirty="0" smtClean="0">
                <a:solidFill>
                  <a:srgbClr val="376092"/>
                </a:solidFill>
              </a:rPr>
              <a:t>th</a:t>
            </a:r>
            <a:r>
              <a:rPr lang="en-US" sz="1800" dirty="0" smtClean="0">
                <a:solidFill>
                  <a:srgbClr val="376092"/>
                </a:solidFill>
              </a:rPr>
              <a:t> ACM/SPEC International Conference on Performance Engineering</a:t>
            </a:r>
            <a:endParaRPr lang="en-US" sz="1800" dirty="0">
              <a:solidFill>
                <a:srgbClr val="37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27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Interface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059400"/>
            <a:ext cx="8545165" cy="339601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High-level programming languages</a:t>
            </a:r>
          </a:p>
          <a:p>
            <a:pPr lvl="1"/>
            <a:r>
              <a:rPr lang="en-US" dirty="0" smtClean="0"/>
              <a:t>E.g. TANGRAM provides performance portability</a:t>
            </a:r>
          </a:p>
          <a:p>
            <a:r>
              <a:rPr lang="en-US" dirty="0" smtClean="0"/>
              <a:t>Collaboration strategies as optimizations in kernel synthesis</a:t>
            </a:r>
          </a:p>
          <a:p>
            <a:pPr lvl="1"/>
            <a:r>
              <a:rPr lang="en-US" dirty="0" smtClean="0"/>
              <a:t>TANGRAM’s atomic </a:t>
            </a:r>
            <a:r>
              <a:rPr lang="en-US" dirty="0" err="1" smtClean="0"/>
              <a:t>codelets</a:t>
            </a:r>
            <a:r>
              <a:rPr lang="en-US" dirty="0" smtClean="0"/>
              <a:t> are fine-grain sub-tasks</a:t>
            </a:r>
          </a:p>
          <a:p>
            <a:pPr lvl="2"/>
            <a:r>
              <a:rPr lang="en-US" dirty="0" smtClean="0"/>
              <a:t>No need to identify fission points</a:t>
            </a:r>
          </a:p>
          <a:p>
            <a:pPr lvl="1"/>
            <a:r>
              <a:rPr lang="en-US" dirty="0" smtClean="0"/>
              <a:t>Coarse-grain tasks synthesized as kernels</a:t>
            </a:r>
          </a:p>
          <a:p>
            <a:pPr lvl="1"/>
            <a:r>
              <a:rPr lang="en-US" dirty="0" smtClean="0"/>
              <a:t>Extension of TANGRAM’s </a:t>
            </a:r>
            <a:r>
              <a:rPr lang="en-US" dirty="0" smtClean="0">
                <a:latin typeface="Courier"/>
                <a:cs typeface="Courier"/>
              </a:rPr>
              <a:t>map</a:t>
            </a:r>
            <a:r>
              <a:rPr lang="en-US" dirty="0" smtClean="0"/>
              <a:t> and </a:t>
            </a:r>
            <a:r>
              <a:rPr lang="en-US" dirty="0" smtClean="0">
                <a:latin typeface="Courier"/>
                <a:cs typeface="Courier"/>
              </a:rPr>
              <a:t>partition</a:t>
            </a:r>
            <a:r>
              <a:rPr lang="en-US" dirty="0" smtClean="0"/>
              <a:t> for data partitioning</a:t>
            </a:r>
          </a:p>
          <a:p>
            <a:pPr lvl="1"/>
            <a:r>
              <a:rPr lang="en-US" dirty="0" smtClean="0"/>
              <a:t>For FPGAs HLS will be introduced as a backend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F2F15101-FD60-2C46-BBB0-7A51D24718D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7200" y="5296959"/>
            <a:ext cx="6702357" cy="304271"/>
          </a:xfrm>
        </p:spPr>
        <p:txBody>
          <a:bodyPr/>
          <a:lstStyle/>
          <a:p>
            <a:r>
              <a:rPr lang="en-US" dirty="0" smtClean="0"/>
              <a:t>Juan Gómez Luna</a:t>
            </a:r>
          </a:p>
          <a:p>
            <a:r>
              <a:rPr lang="en-US" dirty="0"/>
              <a:t>8th ACM/SPEC International Conference on Performance </a:t>
            </a:r>
            <a:r>
              <a:rPr lang="en-US" dirty="0" smtClean="0"/>
              <a:t>Engineering. L’Aquila, April 26, 2017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322841" y="4548200"/>
            <a:ext cx="8526707" cy="600164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Verdana"/>
                <a:cs typeface="Verdana"/>
              </a:rPr>
              <a:t>Li-Wen Chang, </a:t>
            </a:r>
            <a:r>
              <a:rPr lang="en-US" sz="1100" dirty="0" err="1">
                <a:latin typeface="Verdana"/>
                <a:cs typeface="Verdana"/>
              </a:rPr>
              <a:t>Izzat</a:t>
            </a:r>
            <a:r>
              <a:rPr lang="en-US" sz="1100" dirty="0">
                <a:latin typeface="Verdana"/>
                <a:cs typeface="Verdana"/>
              </a:rPr>
              <a:t> El Hajj, Christopher Rodrigues, Juan Gómez-Luna, Wen-</a:t>
            </a:r>
            <a:r>
              <a:rPr lang="en-US" sz="1100" dirty="0" err="1">
                <a:latin typeface="Verdana"/>
                <a:cs typeface="Verdana"/>
              </a:rPr>
              <a:t>mei</a:t>
            </a:r>
            <a:r>
              <a:rPr lang="en-US" sz="1100" dirty="0">
                <a:latin typeface="Verdana"/>
                <a:cs typeface="Verdana"/>
              </a:rPr>
              <a:t> </a:t>
            </a:r>
            <a:r>
              <a:rPr lang="en-US" sz="1100" dirty="0" err="1" smtClean="0">
                <a:latin typeface="Verdana"/>
                <a:cs typeface="Verdana"/>
              </a:rPr>
              <a:t>Hwu</a:t>
            </a:r>
            <a:r>
              <a:rPr lang="en-US" sz="1100" dirty="0" smtClean="0">
                <a:latin typeface="Verdana"/>
                <a:cs typeface="Verdana"/>
              </a:rPr>
              <a:t>.</a:t>
            </a:r>
            <a:endParaRPr lang="en-US" sz="1100" dirty="0">
              <a:latin typeface="Verdana"/>
              <a:cs typeface="Verdana"/>
            </a:endParaRPr>
          </a:p>
          <a:p>
            <a:r>
              <a:rPr lang="en-US" sz="1100" b="1" dirty="0">
                <a:latin typeface="Verdana"/>
                <a:cs typeface="Verdana"/>
              </a:rPr>
              <a:t>Efficient Kernel Synthesis for Performance Portable Programming</a:t>
            </a:r>
          </a:p>
          <a:p>
            <a:r>
              <a:rPr lang="en-US" sz="1100" dirty="0">
                <a:latin typeface="Verdana"/>
                <a:cs typeface="Verdana"/>
              </a:rPr>
              <a:t>In Proceedings of IEEE/ACM International Symposium on Microarchitecture (MICRO), </a:t>
            </a:r>
            <a:r>
              <a:rPr lang="en-US" sz="1100" dirty="0" smtClean="0">
                <a:latin typeface="Verdana"/>
                <a:cs typeface="Verdana"/>
              </a:rPr>
              <a:t>2016</a:t>
            </a:r>
            <a:endParaRPr lang="en-US" sz="11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71619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77" y="1172576"/>
            <a:ext cx="8740886" cy="1682527"/>
          </a:xfrm>
        </p:spPr>
        <p:txBody>
          <a:bodyPr>
            <a:noAutofit/>
          </a:bodyPr>
          <a:lstStyle/>
          <a:p>
            <a:r>
              <a:rPr lang="en-US" sz="4000" dirty="0" smtClean="0"/>
              <a:t>Collaborative Computing for Heterogeneous Integrated Systems</a:t>
            </a:r>
            <a:endParaRPr lang="en-US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8445" y="3818647"/>
            <a:ext cx="8317538" cy="1255588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Thanks!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401433" y="138358"/>
            <a:ext cx="8317538" cy="463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2">
                    <a:lumMod val="20000"/>
                    <a:lumOff val="80000"/>
                  </a:schemeClr>
                </a:solidFill>
                <a:latin typeface="Verdana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376092"/>
                </a:solidFill>
              </a:rPr>
              <a:t>8</a:t>
            </a:r>
            <a:r>
              <a:rPr lang="en-US" sz="1800" baseline="30000" dirty="0" smtClean="0">
                <a:solidFill>
                  <a:srgbClr val="376092"/>
                </a:solidFill>
              </a:rPr>
              <a:t>th</a:t>
            </a:r>
            <a:r>
              <a:rPr lang="en-US" sz="1800" dirty="0" smtClean="0">
                <a:solidFill>
                  <a:srgbClr val="376092"/>
                </a:solidFill>
              </a:rPr>
              <a:t> ACM/SPEC International Conference on Performance Engineering</a:t>
            </a:r>
            <a:endParaRPr lang="en-US" sz="1800" dirty="0">
              <a:solidFill>
                <a:srgbClr val="376092"/>
              </a:solidFill>
            </a:endParaRPr>
          </a:p>
        </p:txBody>
      </p:sp>
      <p:pic>
        <p:nvPicPr>
          <p:cNvPr id="5" name="Imagen 4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087" y="3499489"/>
            <a:ext cx="1264186" cy="156639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48019" y="4428507"/>
            <a:ext cx="5955451" cy="492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mpd="sng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Verdana"/>
                <a:cs typeface="Verdana"/>
              </a:rPr>
              <a:t>https://chai-</a:t>
            </a:r>
            <a:r>
              <a:rPr lang="en-US" sz="2600" dirty="0" err="1">
                <a:solidFill>
                  <a:schemeClr val="tx2"/>
                </a:solidFill>
                <a:latin typeface="Verdana"/>
                <a:cs typeface="Verdana"/>
              </a:rPr>
              <a:t>benchmarks.github.io</a:t>
            </a:r>
            <a:endParaRPr lang="en-US" sz="2600" dirty="0">
              <a:solidFill>
                <a:schemeClr val="tx2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88379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Computing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059400"/>
            <a:ext cx="8545165" cy="42583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Performance and energy efficiency</a:t>
            </a:r>
          </a:p>
          <a:p>
            <a:pPr lvl="1"/>
            <a:r>
              <a:rPr lang="en-US" dirty="0" smtClean="0"/>
              <a:t>Traditionally, CPUs + Accelerator (GPU, FPGA</a:t>
            </a:r>
            <a:r>
              <a:rPr lang="is-IS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Recent programming frameworks</a:t>
            </a:r>
          </a:p>
          <a:p>
            <a:pPr lvl="1"/>
            <a:r>
              <a:rPr lang="en-US" dirty="0" smtClean="0"/>
              <a:t>CUDA8.0, OpenCL2.0</a:t>
            </a:r>
          </a:p>
          <a:p>
            <a:pPr lvl="1"/>
            <a:r>
              <a:rPr lang="en-US" dirty="0" smtClean="0"/>
              <a:t>New heterogeneous features</a:t>
            </a:r>
          </a:p>
          <a:p>
            <a:pPr lvl="2"/>
            <a:r>
              <a:rPr lang="en-US" dirty="0" smtClean="0"/>
              <a:t>Shared virtual memory, coherence, and system-wide atomics</a:t>
            </a:r>
          </a:p>
          <a:p>
            <a:pPr lvl="1"/>
            <a:r>
              <a:rPr lang="en-US" dirty="0" smtClean="0"/>
              <a:t>Tighter </a:t>
            </a:r>
            <a:r>
              <a:rPr lang="en-US" dirty="0"/>
              <a:t>integration allows fine-grain collaboration</a:t>
            </a:r>
          </a:p>
          <a:p>
            <a:r>
              <a:rPr lang="en-US" dirty="0" smtClean="0"/>
              <a:t>We envision integrated systems including CPUs, GPUs and/or FPGAs</a:t>
            </a:r>
          </a:p>
          <a:p>
            <a:r>
              <a:rPr lang="en-US" dirty="0" smtClean="0"/>
              <a:t>New high-level programming languages will synthesize kernels with different collaborative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F2F15101-FD60-2C46-BBB0-7A51D24718D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7200" y="5296959"/>
            <a:ext cx="6702357" cy="304271"/>
          </a:xfrm>
        </p:spPr>
        <p:txBody>
          <a:bodyPr/>
          <a:lstStyle/>
          <a:p>
            <a:r>
              <a:rPr lang="en-US" dirty="0" smtClean="0"/>
              <a:t>Juan Gómez Luna</a:t>
            </a:r>
          </a:p>
          <a:p>
            <a:r>
              <a:rPr lang="en-US" dirty="0"/>
              <a:t>8th ACM/SPEC International Conference on Performance </a:t>
            </a:r>
            <a:r>
              <a:rPr lang="en-US" dirty="0" smtClean="0"/>
              <a:t>Engineering. L’Aquila, April 26,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93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Integrated Heterogeneous Systems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059400"/>
            <a:ext cx="8545165" cy="4258312"/>
          </a:xfrm>
        </p:spPr>
        <p:txBody>
          <a:bodyPr>
            <a:normAutofit/>
          </a:bodyPr>
          <a:lstStyle/>
          <a:p>
            <a:r>
              <a:rPr lang="en-US" dirty="0" smtClean="0"/>
              <a:t>Our vision of an integrated heterogeneous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F2F15101-FD60-2C46-BBB0-7A51D24718D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7200" y="5296959"/>
            <a:ext cx="6702357" cy="304271"/>
          </a:xfrm>
        </p:spPr>
        <p:txBody>
          <a:bodyPr/>
          <a:lstStyle/>
          <a:p>
            <a:r>
              <a:rPr lang="en-US" dirty="0" smtClean="0"/>
              <a:t>Juan Gómez Luna</a:t>
            </a:r>
          </a:p>
          <a:p>
            <a:r>
              <a:rPr lang="en-US" dirty="0"/>
              <a:t>8th ACM/SPEC International Conference on Performance </a:t>
            </a:r>
            <a:r>
              <a:rPr lang="en-US" dirty="0" smtClean="0"/>
              <a:t>Engineering. L’Aquila, April 26, 2017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1386902" y="1670023"/>
            <a:ext cx="6560899" cy="27964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angular 6"/>
          <p:cNvCxnSpPr/>
          <p:nvPr/>
        </p:nvCxnSpPr>
        <p:spPr>
          <a:xfrm rot="16200000" flipV="1">
            <a:off x="3855118" y="3391058"/>
            <a:ext cx="995514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ángulo redondeado 8"/>
          <p:cNvSpPr/>
          <p:nvPr/>
        </p:nvSpPr>
        <p:spPr>
          <a:xfrm>
            <a:off x="1459368" y="1727745"/>
            <a:ext cx="537779" cy="5377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CPU core 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2052300" y="1727745"/>
            <a:ext cx="537779" cy="5377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CPU core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2854320" y="1733865"/>
            <a:ext cx="537779" cy="53777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CPU core N-1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603577" y="1815767"/>
            <a:ext cx="256968" cy="275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1465593" y="2301242"/>
            <a:ext cx="537779" cy="2688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2058525" y="2301242"/>
            <a:ext cx="537779" cy="2688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860544" y="2307362"/>
            <a:ext cx="537779" cy="2688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2600054" y="2252340"/>
            <a:ext cx="256968" cy="275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1459367" y="2614688"/>
            <a:ext cx="1938955" cy="26888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L2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3" name="Agrupar 32"/>
          <p:cNvGrpSpPr/>
          <p:nvPr/>
        </p:nvGrpSpPr>
        <p:grpSpPr>
          <a:xfrm>
            <a:off x="5941129" y="1741534"/>
            <a:ext cx="1938955" cy="830235"/>
            <a:chOff x="6445544" y="424377"/>
            <a:chExt cx="2595952" cy="1111553"/>
          </a:xfrm>
        </p:grpSpPr>
        <p:sp>
          <p:nvSpPr>
            <p:cNvPr id="35" name="Rectángulo redondeado 34"/>
            <p:cNvSpPr/>
            <p:nvPr/>
          </p:nvSpPr>
          <p:spPr>
            <a:xfrm>
              <a:off x="6445544" y="424377"/>
              <a:ext cx="2595952" cy="1109357"/>
            </a:xfrm>
            <a:prstGeom prst="roundRect">
              <a:avLst/>
            </a:prstGeom>
            <a:solidFill>
              <a:srgbClr val="DCE6F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360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FPGA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ángulo redondeado 35"/>
            <p:cNvSpPr/>
            <p:nvPr/>
          </p:nvSpPr>
          <p:spPr>
            <a:xfrm>
              <a:off x="7627723" y="1175936"/>
              <a:ext cx="695164" cy="3599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DMA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ángulo redondeado 33"/>
            <p:cNvSpPr/>
            <p:nvPr/>
          </p:nvSpPr>
          <p:spPr>
            <a:xfrm>
              <a:off x="6559718" y="1055888"/>
              <a:ext cx="1060551" cy="48004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Scratchpad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ángulo redondeado 36"/>
          <p:cNvSpPr/>
          <p:nvPr/>
        </p:nvSpPr>
        <p:spPr>
          <a:xfrm>
            <a:off x="2786658" y="3344664"/>
            <a:ext cx="3764450" cy="13443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Coherent interconnect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Conector angular 37"/>
          <p:cNvCxnSpPr/>
          <p:nvPr/>
        </p:nvCxnSpPr>
        <p:spPr>
          <a:xfrm rot="16200000" flipV="1">
            <a:off x="2976143" y="2982392"/>
            <a:ext cx="461093" cy="2634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r 38"/>
          <p:cNvCxnSpPr>
            <a:endCxn id="34" idx="2"/>
          </p:cNvCxnSpPr>
          <p:nvPr/>
        </p:nvCxnSpPr>
        <p:spPr>
          <a:xfrm rot="5400000" flipH="1" flipV="1">
            <a:off x="5928305" y="2850492"/>
            <a:ext cx="772896" cy="2154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39"/>
          <p:cNvCxnSpPr>
            <a:stCxn id="37" idx="0"/>
            <a:endCxn id="19" idx="2"/>
          </p:cNvCxnSpPr>
          <p:nvPr/>
        </p:nvCxnSpPr>
        <p:spPr>
          <a:xfrm rot="5400000" flipH="1" flipV="1">
            <a:off x="4438758" y="3113696"/>
            <a:ext cx="461094" cy="84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ángulo redondeado 40"/>
          <p:cNvSpPr/>
          <p:nvPr/>
        </p:nvSpPr>
        <p:spPr>
          <a:xfrm>
            <a:off x="2791479" y="3565604"/>
            <a:ext cx="3764450" cy="268885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LLC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ángulo redondeado 41"/>
          <p:cNvSpPr/>
          <p:nvPr/>
        </p:nvSpPr>
        <p:spPr>
          <a:xfrm>
            <a:off x="1985117" y="4143099"/>
            <a:ext cx="5377786" cy="2688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DRAM controller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1985117" y="4520661"/>
            <a:ext cx="1263779" cy="5377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DRAM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3350533" y="4520661"/>
            <a:ext cx="1263779" cy="5377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DRAM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/>
          <p:cNvSpPr/>
          <p:nvPr/>
        </p:nvSpPr>
        <p:spPr>
          <a:xfrm>
            <a:off x="4723492" y="4520661"/>
            <a:ext cx="1263779" cy="5377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DRAM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ectángulo redondeado 45"/>
          <p:cNvSpPr/>
          <p:nvPr/>
        </p:nvSpPr>
        <p:spPr>
          <a:xfrm>
            <a:off x="6091759" y="4520661"/>
            <a:ext cx="1263779" cy="5377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DRAM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Conector angular 46"/>
          <p:cNvCxnSpPr/>
          <p:nvPr/>
        </p:nvCxnSpPr>
        <p:spPr>
          <a:xfrm rot="16200000" flipV="1">
            <a:off x="1788352" y="3394775"/>
            <a:ext cx="1022409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/>
          <p:cNvCxnSpPr>
            <a:endCxn id="36" idx="2"/>
          </p:cNvCxnSpPr>
          <p:nvPr/>
        </p:nvCxnSpPr>
        <p:spPr>
          <a:xfrm rot="16200000" flipV="1">
            <a:off x="6416626" y="3238874"/>
            <a:ext cx="1334212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ángulo redondeado 48"/>
          <p:cNvSpPr/>
          <p:nvPr/>
        </p:nvSpPr>
        <p:spPr>
          <a:xfrm>
            <a:off x="1985117" y="3905982"/>
            <a:ext cx="5358227" cy="13443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Crossbar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56" name="Agrupar 55"/>
          <p:cNvGrpSpPr/>
          <p:nvPr/>
        </p:nvGrpSpPr>
        <p:grpSpPr>
          <a:xfrm>
            <a:off x="7765574" y="4585536"/>
            <a:ext cx="1225757" cy="779885"/>
            <a:chOff x="71787" y="4277983"/>
            <a:chExt cx="1225757" cy="882544"/>
          </a:xfrm>
        </p:grpSpPr>
        <p:cxnSp>
          <p:nvCxnSpPr>
            <p:cNvPr id="50" name="Conector angular 49"/>
            <p:cNvCxnSpPr/>
            <p:nvPr/>
          </p:nvCxnSpPr>
          <p:spPr>
            <a:xfrm rot="16200000" flipV="1">
              <a:off x="-51931" y="4498579"/>
              <a:ext cx="403334" cy="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angular 50"/>
            <p:cNvCxnSpPr/>
            <p:nvPr/>
          </p:nvCxnSpPr>
          <p:spPr>
            <a:xfrm rot="5400000" flipH="1" flipV="1">
              <a:off x="-52448" y="4948027"/>
              <a:ext cx="403334" cy="8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/>
            <p:cNvSpPr txBox="1"/>
            <p:nvPr/>
          </p:nvSpPr>
          <p:spPr>
            <a:xfrm>
              <a:off x="170049" y="4831622"/>
              <a:ext cx="8846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Coherent bus</a:t>
              </a:r>
              <a:endParaRPr lang="en-US" sz="1000" dirty="0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170049" y="4380642"/>
              <a:ext cx="11274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Non-coherent bus</a:t>
              </a:r>
              <a:endParaRPr lang="en-US" sz="1000" dirty="0"/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71787" y="4277983"/>
              <a:ext cx="1225757" cy="8825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Agrupar 57"/>
          <p:cNvGrpSpPr/>
          <p:nvPr/>
        </p:nvGrpSpPr>
        <p:grpSpPr>
          <a:xfrm>
            <a:off x="3700250" y="1741534"/>
            <a:ext cx="1938955" cy="1142036"/>
            <a:chOff x="3700250" y="1741534"/>
            <a:chExt cx="1938955" cy="1142036"/>
          </a:xfrm>
        </p:grpSpPr>
        <p:sp>
          <p:nvSpPr>
            <p:cNvPr id="30" name="Rectángulo redondeado 29"/>
            <p:cNvSpPr/>
            <p:nvPr/>
          </p:nvSpPr>
          <p:spPr>
            <a:xfrm>
              <a:off x="3700251" y="1741534"/>
              <a:ext cx="1938954" cy="828594"/>
            </a:xfrm>
            <a:prstGeom prst="roundRect">
              <a:avLst/>
            </a:prstGeom>
            <a:solidFill>
              <a:srgbClr val="EBF1DE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ángulo redondeado 18"/>
            <p:cNvSpPr/>
            <p:nvPr/>
          </p:nvSpPr>
          <p:spPr>
            <a:xfrm>
              <a:off x="3700250" y="2614685"/>
              <a:ext cx="1938955" cy="2688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ángulo redondeado 19"/>
            <p:cNvSpPr/>
            <p:nvPr/>
          </p:nvSpPr>
          <p:spPr>
            <a:xfrm>
              <a:off x="3801606" y="1815766"/>
              <a:ext cx="254227" cy="45600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CU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Rectángulo redondeado 20"/>
            <p:cNvSpPr/>
            <p:nvPr/>
          </p:nvSpPr>
          <p:spPr>
            <a:xfrm>
              <a:off x="3807831" y="2307491"/>
              <a:ext cx="254227" cy="19288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L1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" name="Rectángulo redondeado 21"/>
            <p:cNvSpPr/>
            <p:nvPr/>
          </p:nvSpPr>
          <p:spPr>
            <a:xfrm>
              <a:off x="4097651" y="1815766"/>
              <a:ext cx="254227" cy="45600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CU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Rectángulo redondeado 22"/>
            <p:cNvSpPr/>
            <p:nvPr/>
          </p:nvSpPr>
          <p:spPr>
            <a:xfrm>
              <a:off x="4103876" y="2307491"/>
              <a:ext cx="254227" cy="19288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L1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Rectángulo redondeado 23"/>
            <p:cNvSpPr/>
            <p:nvPr/>
          </p:nvSpPr>
          <p:spPr>
            <a:xfrm>
              <a:off x="4399920" y="1815766"/>
              <a:ext cx="254227" cy="45600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CU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5" name="Rectángulo redondeado 24"/>
            <p:cNvSpPr/>
            <p:nvPr/>
          </p:nvSpPr>
          <p:spPr>
            <a:xfrm>
              <a:off x="4406145" y="2307491"/>
              <a:ext cx="254227" cy="19288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L1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Rectángulo redondeado 25"/>
            <p:cNvSpPr/>
            <p:nvPr/>
          </p:nvSpPr>
          <p:spPr>
            <a:xfrm>
              <a:off x="5005313" y="1815766"/>
              <a:ext cx="254227" cy="45600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CU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Rectángulo redondeado 26"/>
            <p:cNvSpPr/>
            <p:nvPr/>
          </p:nvSpPr>
          <p:spPr>
            <a:xfrm>
              <a:off x="5011538" y="2307491"/>
              <a:ext cx="254227" cy="19288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L1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Rectángulo redondeado 27"/>
            <p:cNvSpPr/>
            <p:nvPr/>
          </p:nvSpPr>
          <p:spPr>
            <a:xfrm>
              <a:off x="5314661" y="1815766"/>
              <a:ext cx="254227" cy="45600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CU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" name="Rectángulo redondeado 28"/>
            <p:cNvSpPr/>
            <p:nvPr/>
          </p:nvSpPr>
          <p:spPr>
            <a:xfrm>
              <a:off x="5320886" y="2307491"/>
              <a:ext cx="254227" cy="19288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L1</a:t>
              </a:r>
              <a:endParaRPr 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4695935" y="1815766"/>
              <a:ext cx="256968" cy="275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dirty="0" smtClean="0">
                  <a:solidFill>
                    <a:srgbClr val="A6A6A6"/>
                  </a:solidFill>
                </a:rPr>
                <a:t>…</a:t>
              </a:r>
              <a:endParaRPr lang="en-US" dirty="0">
                <a:solidFill>
                  <a:srgbClr val="A6A6A6"/>
                </a:solidFill>
              </a:endParaRP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4692416" y="2213217"/>
              <a:ext cx="256968" cy="275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dirty="0" smtClean="0">
                  <a:solidFill>
                    <a:srgbClr val="A6A6A6"/>
                  </a:solidFill>
                </a:rPr>
                <a:t>…</a:t>
              </a:r>
              <a:endParaRPr lang="en-US" dirty="0">
                <a:solidFill>
                  <a:srgbClr val="A6A6A6"/>
                </a:solidFill>
              </a:endParaRP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4429326" y="2001116"/>
              <a:ext cx="5058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GPU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3484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/>
      <p:bldP spid="17" grpId="0" animBg="1"/>
      <p:bldP spid="37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F2F15101-FD60-2C46-BBB0-7A51D24718D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7200" y="5296959"/>
            <a:ext cx="6702357" cy="304271"/>
          </a:xfrm>
        </p:spPr>
        <p:txBody>
          <a:bodyPr/>
          <a:lstStyle/>
          <a:p>
            <a:r>
              <a:rPr lang="en-US" dirty="0" smtClean="0"/>
              <a:t>Juan Gómez Luna</a:t>
            </a:r>
          </a:p>
          <a:p>
            <a:r>
              <a:rPr lang="en-US" dirty="0"/>
              <a:t>8th ACM/SPEC International Conference on Performance </a:t>
            </a:r>
            <a:r>
              <a:rPr lang="en-US" dirty="0" smtClean="0"/>
              <a:t>Engineering. L’Aquila, April 26, 2017</a:t>
            </a:r>
            <a:endParaRPr lang="en-US" dirty="0"/>
          </a:p>
        </p:txBody>
      </p:sp>
      <p:sp>
        <p:nvSpPr>
          <p:cNvPr id="92" name="Rectangle 137"/>
          <p:cNvSpPr/>
          <p:nvPr/>
        </p:nvSpPr>
        <p:spPr>
          <a:xfrm>
            <a:off x="1482721" y="2068322"/>
            <a:ext cx="138055" cy="331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3" name="Rectangle 138"/>
          <p:cNvSpPr/>
          <p:nvPr/>
        </p:nvSpPr>
        <p:spPr>
          <a:xfrm>
            <a:off x="1482721" y="2399670"/>
            <a:ext cx="138058" cy="33134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4" name="Rectangle 139"/>
          <p:cNvSpPr/>
          <p:nvPr/>
        </p:nvSpPr>
        <p:spPr>
          <a:xfrm>
            <a:off x="1712824" y="2068322"/>
            <a:ext cx="138055" cy="331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5" name="Rectangle 140"/>
          <p:cNvSpPr/>
          <p:nvPr/>
        </p:nvSpPr>
        <p:spPr>
          <a:xfrm>
            <a:off x="1712824" y="2399670"/>
            <a:ext cx="138058" cy="33134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6" name="Rectangle 141"/>
          <p:cNvSpPr/>
          <p:nvPr/>
        </p:nvSpPr>
        <p:spPr>
          <a:xfrm>
            <a:off x="1942926" y="2068322"/>
            <a:ext cx="138055" cy="331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7" name="Rectangle 142"/>
          <p:cNvSpPr/>
          <p:nvPr/>
        </p:nvSpPr>
        <p:spPr>
          <a:xfrm>
            <a:off x="1942926" y="2399670"/>
            <a:ext cx="138058" cy="33134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8" name="Rectangle 143"/>
          <p:cNvSpPr/>
          <p:nvPr/>
        </p:nvSpPr>
        <p:spPr>
          <a:xfrm>
            <a:off x="2173029" y="2068322"/>
            <a:ext cx="138055" cy="331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9" name="Rectangle 144"/>
          <p:cNvSpPr/>
          <p:nvPr/>
        </p:nvSpPr>
        <p:spPr>
          <a:xfrm>
            <a:off x="2173029" y="2399670"/>
            <a:ext cx="138058" cy="33134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0" name="Rectangle 145"/>
          <p:cNvSpPr/>
          <p:nvPr/>
        </p:nvSpPr>
        <p:spPr>
          <a:xfrm>
            <a:off x="2403131" y="2068322"/>
            <a:ext cx="138055" cy="331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01" name="Rectangle 146"/>
          <p:cNvSpPr/>
          <p:nvPr/>
        </p:nvSpPr>
        <p:spPr>
          <a:xfrm>
            <a:off x="2403131" y="2399670"/>
            <a:ext cx="138058" cy="33134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03" name="Rectangle 148"/>
          <p:cNvSpPr/>
          <p:nvPr/>
        </p:nvSpPr>
        <p:spPr>
          <a:xfrm>
            <a:off x="3093439" y="2068322"/>
            <a:ext cx="138055" cy="331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04" name="Rectangle 149"/>
          <p:cNvSpPr/>
          <p:nvPr/>
        </p:nvSpPr>
        <p:spPr>
          <a:xfrm>
            <a:off x="3093439" y="2399670"/>
            <a:ext cx="138058" cy="33134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91" name="Rectangle 136"/>
          <p:cNvSpPr/>
          <p:nvPr/>
        </p:nvSpPr>
        <p:spPr>
          <a:xfrm>
            <a:off x="1321646" y="1888842"/>
            <a:ext cx="2070922" cy="1021656"/>
          </a:xfrm>
          <a:prstGeom prst="rect">
            <a:avLst/>
          </a:prstGeom>
          <a:noFill/>
          <a:ln w="3175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73" name="Rectangle 118"/>
          <p:cNvSpPr/>
          <p:nvPr/>
        </p:nvSpPr>
        <p:spPr>
          <a:xfrm>
            <a:off x="1248601" y="3526410"/>
            <a:ext cx="138557" cy="3325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" name="Rectangle 119"/>
          <p:cNvSpPr/>
          <p:nvPr/>
        </p:nvSpPr>
        <p:spPr>
          <a:xfrm>
            <a:off x="1248601" y="3858963"/>
            <a:ext cx="138560" cy="33255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" name="Rectangle 120"/>
          <p:cNvSpPr/>
          <p:nvPr/>
        </p:nvSpPr>
        <p:spPr>
          <a:xfrm>
            <a:off x="1479540" y="3526410"/>
            <a:ext cx="138557" cy="3325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" name="Rectangle 121"/>
          <p:cNvSpPr/>
          <p:nvPr/>
        </p:nvSpPr>
        <p:spPr>
          <a:xfrm>
            <a:off x="1479540" y="3858963"/>
            <a:ext cx="138560" cy="33255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7" name="Rectangle 122"/>
          <p:cNvSpPr/>
          <p:nvPr/>
        </p:nvSpPr>
        <p:spPr>
          <a:xfrm>
            <a:off x="1710479" y="3526410"/>
            <a:ext cx="138557" cy="3325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8" name="Rectangle 123"/>
          <p:cNvSpPr/>
          <p:nvPr/>
        </p:nvSpPr>
        <p:spPr>
          <a:xfrm>
            <a:off x="1710479" y="3858963"/>
            <a:ext cx="138560" cy="33255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9" name="Rectangle 124"/>
          <p:cNvSpPr/>
          <p:nvPr/>
        </p:nvSpPr>
        <p:spPr>
          <a:xfrm>
            <a:off x="1941419" y="3526410"/>
            <a:ext cx="138557" cy="3325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" name="Rectangle 125"/>
          <p:cNvSpPr/>
          <p:nvPr/>
        </p:nvSpPr>
        <p:spPr>
          <a:xfrm>
            <a:off x="1941419" y="3858963"/>
            <a:ext cx="138560" cy="33255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" name="Rectangle 126"/>
          <p:cNvSpPr/>
          <p:nvPr/>
        </p:nvSpPr>
        <p:spPr>
          <a:xfrm>
            <a:off x="2172358" y="3526410"/>
            <a:ext cx="138557" cy="3325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82" name="Rectangle 127"/>
          <p:cNvSpPr/>
          <p:nvPr/>
        </p:nvSpPr>
        <p:spPr>
          <a:xfrm>
            <a:off x="2172358" y="3858963"/>
            <a:ext cx="138560" cy="33255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83" name="Rectangle 128"/>
          <p:cNvSpPr/>
          <p:nvPr/>
        </p:nvSpPr>
        <p:spPr>
          <a:xfrm>
            <a:off x="2403297" y="3526410"/>
            <a:ext cx="138557" cy="3325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84" name="Rectangle 129"/>
          <p:cNvSpPr/>
          <p:nvPr/>
        </p:nvSpPr>
        <p:spPr>
          <a:xfrm>
            <a:off x="2403297" y="3858963"/>
            <a:ext cx="138560" cy="33255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85" name="Rectangle 130"/>
          <p:cNvSpPr/>
          <p:nvPr/>
        </p:nvSpPr>
        <p:spPr>
          <a:xfrm>
            <a:off x="2634236" y="3526410"/>
            <a:ext cx="138557" cy="3325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86" name="Rectangle 131"/>
          <p:cNvSpPr/>
          <p:nvPr/>
        </p:nvSpPr>
        <p:spPr>
          <a:xfrm>
            <a:off x="2634236" y="3858963"/>
            <a:ext cx="138560" cy="33255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88" name="Rectangle 133"/>
          <p:cNvSpPr/>
          <p:nvPr/>
        </p:nvSpPr>
        <p:spPr>
          <a:xfrm>
            <a:off x="3327054" y="3526410"/>
            <a:ext cx="138557" cy="3325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89" name="Rectangle 134"/>
          <p:cNvSpPr/>
          <p:nvPr/>
        </p:nvSpPr>
        <p:spPr>
          <a:xfrm>
            <a:off x="3327054" y="3858963"/>
            <a:ext cx="138560" cy="33255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72" name="Rectangle 117"/>
          <p:cNvSpPr/>
          <p:nvPr/>
        </p:nvSpPr>
        <p:spPr>
          <a:xfrm>
            <a:off x="1086941" y="3346277"/>
            <a:ext cx="2540331" cy="1025371"/>
          </a:xfrm>
          <a:prstGeom prst="rect">
            <a:avLst/>
          </a:prstGeom>
          <a:noFill/>
          <a:ln w="3175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cxnSp>
        <p:nvCxnSpPr>
          <p:cNvPr id="59" name="Straight Connector 104"/>
          <p:cNvCxnSpPr/>
          <p:nvPr/>
        </p:nvCxnSpPr>
        <p:spPr>
          <a:xfrm flipH="1">
            <a:off x="954023" y="3129896"/>
            <a:ext cx="2806167" cy="0"/>
          </a:xfrm>
          <a:prstGeom prst="line">
            <a:avLst/>
          </a:prstGeom>
          <a:ln w="38100" cmpd="sng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105"/>
          <p:cNvSpPr txBox="1"/>
          <p:nvPr/>
        </p:nvSpPr>
        <p:spPr>
          <a:xfrm>
            <a:off x="2689591" y="2260260"/>
            <a:ext cx="284744" cy="278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61" name="TextBox 106"/>
          <p:cNvSpPr txBox="1"/>
          <p:nvPr/>
        </p:nvSpPr>
        <p:spPr>
          <a:xfrm>
            <a:off x="2911668" y="3672089"/>
            <a:ext cx="284744" cy="278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62" name="Right Brace 107"/>
          <p:cNvSpPr/>
          <p:nvPr/>
        </p:nvSpPr>
        <p:spPr>
          <a:xfrm rot="16200000">
            <a:off x="2223447" y="685993"/>
            <a:ext cx="263415" cy="2095647"/>
          </a:xfrm>
          <a:prstGeom prst="rightBrac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08" tIns="45705" rIns="91408" bIns="45705" rtlCol="0" anchor="ctr"/>
          <a:lstStyle/>
          <a:p>
            <a:pPr algn="ctr"/>
            <a:endParaRPr lang="en-US" sz="800"/>
          </a:p>
        </p:txBody>
      </p:sp>
      <p:sp>
        <p:nvSpPr>
          <p:cNvPr id="63" name="TextBox 108"/>
          <p:cNvSpPr txBox="1"/>
          <p:nvPr/>
        </p:nvSpPr>
        <p:spPr>
          <a:xfrm>
            <a:off x="1489950" y="1275380"/>
            <a:ext cx="1707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  <a:r>
              <a:rPr lang="en-US" sz="1600" dirty="0" smtClean="0"/>
              <a:t>ata-parallel tasks</a:t>
            </a:r>
            <a:endParaRPr lang="en-US" sz="1600" dirty="0"/>
          </a:p>
        </p:txBody>
      </p:sp>
      <p:sp>
        <p:nvSpPr>
          <p:cNvPr id="64" name="TextBox 109"/>
          <p:cNvSpPr txBox="1"/>
          <p:nvPr/>
        </p:nvSpPr>
        <p:spPr>
          <a:xfrm rot="16200000">
            <a:off x="-404873" y="3053476"/>
            <a:ext cx="1878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dirty="0" smtClean="0"/>
              <a:t>equential sub-tasks</a:t>
            </a:r>
            <a:endParaRPr lang="en-US" sz="1600" dirty="0"/>
          </a:p>
        </p:txBody>
      </p:sp>
      <p:cxnSp>
        <p:nvCxnSpPr>
          <p:cNvPr id="65" name="Straight Connector 110"/>
          <p:cNvCxnSpPr>
            <a:stCxn id="92" idx="1"/>
            <a:endCxn id="64" idx="2"/>
          </p:cNvCxnSpPr>
          <p:nvPr/>
        </p:nvCxnSpPr>
        <p:spPr>
          <a:xfrm flipH="1">
            <a:off x="703423" y="2233996"/>
            <a:ext cx="779298" cy="988757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111"/>
          <p:cNvCxnSpPr>
            <a:stCxn id="93" idx="1"/>
            <a:endCxn id="64" idx="2"/>
          </p:cNvCxnSpPr>
          <p:nvPr/>
        </p:nvCxnSpPr>
        <p:spPr>
          <a:xfrm flipH="1">
            <a:off x="703423" y="2565344"/>
            <a:ext cx="779298" cy="657409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112"/>
          <p:cNvCxnSpPr>
            <a:stCxn id="73" idx="1"/>
            <a:endCxn id="64" idx="2"/>
          </p:cNvCxnSpPr>
          <p:nvPr/>
        </p:nvCxnSpPr>
        <p:spPr>
          <a:xfrm flipH="1" flipV="1">
            <a:off x="703423" y="3222753"/>
            <a:ext cx="545178" cy="469934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113"/>
          <p:cNvCxnSpPr>
            <a:stCxn id="74" idx="1"/>
            <a:endCxn id="64" idx="2"/>
          </p:cNvCxnSpPr>
          <p:nvPr/>
        </p:nvCxnSpPr>
        <p:spPr>
          <a:xfrm flipH="1" flipV="1">
            <a:off x="703423" y="3222753"/>
            <a:ext cx="545178" cy="802487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114"/>
          <p:cNvSpPr txBox="1"/>
          <p:nvPr/>
        </p:nvSpPr>
        <p:spPr>
          <a:xfrm rot="16200000">
            <a:off x="2842859" y="2930366"/>
            <a:ext cx="24883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dirty="0" smtClean="0"/>
              <a:t>oarse-grained synchronization</a:t>
            </a:r>
          </a:p>
        </p:txBody>
      </p:sp>
      <p:cxnSp>
        <p:nvCxnSpPr>
          <p:cNvPr id="70" name="Straight Connector 115"/>
          <p:cNvCxnSpPr/>
          <p:nvPr/>
        </p:nvCxnSpPr>
        <p:spPr>
          <a:xfrm flipV="1">
            <a:off x="3485935" y="2910500"/>
            <a:ext cx="404079" cy="134606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302"/>
          <p:cNvSpPr txBox="1"/>
          <p:nvPr/>
        </p:nvSpPr>
        <p:spPr>
          <a:xfrm>
            <a:off x="1345732" y="4507113"/>
            <a:ext cx="2111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Program Structure</a:t>
            </a:r>
            <a:endParaRPr lang="en-US" sz="2000" dirty="0"/>
          </a:p>
        </p:txBody>
      </p:sp>
      <p:sp>
        <p:nvSpPr>
          <p:cNvPr id="135" name="TextBox 303"/>
          <p:cNvSpPr txBox="1"/>
          <p:nvPr/>
        </p:nvSpPr>
        <p:spPr>
          <a:xfrm>
            <a:off x="5624437" y="4507113"/>
            <a:ext cx="1946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 Partitioning</a:t>
            </a:r>
            <a:endParaRPr lang="en-US" sz="2000" dirty="0"/>
          </a:p>
        </p:txBody>
      </p:sp>
      <p:cxnSp>
        <p:nvCxnSpPr>
          <p:cNvPr id="107" name="Straight Connector 246"/>
          <p:cNvCxnSpPr/>
          <p:nvPr/>
        </p:nvCxnSpPr>
        <p:spPr>
          <a:xfrm>
            <a:off x="6496836" y="1440304"/>
            <a:ext cx="0" cy="2521115"/>
          </a:xfrm>
          <a:prstGeom prst="line">
            <a:avLst/>
          </a:prstGeom>
          <a:ln w="28575" cmpd="sng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tangle 272"/>
          <p:cNvSpPr/>
          <p:nvPr/>
        </p:nvSpPr>
        <p:spPr>
          <a:xfrm>
            <a:off x="6619984" y="1823366"/>
            <a:ext cx="153690" cy="3083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20" name="Rectangle 273"/>
          <p:cNvSpPr/>
          <p:nvPr/>
        </p:nvSpPr>
        <p:spPr>
          <a:xfrm>
            <a:off x="6619982" y="2131757"/>
            <a:ext cx="153693" cy="46258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17" name="Rectangle 270"/>
          <p:cNvSpPr/>
          <p:nvPr/>
        </p:nvSpPr>
        <p:spPr>
          <a:xfrm>
            <a:off x="6883257" y="1822036"/>
            <a:ext cx="153690" cy="3083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18" name="Rectangle 271"/>
          <p:cNvSpPr/>
          <p:nvPr/>
        </p:nvSpPr>
        <p:spPr>
          <a:xfrm>
            <a:off x="6883255" y="2130427"/>
            <a:ext cx="153693" cy="46258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15" name="Rectangle 268"/>
          <p:cNvSpPr/>
          <p:nvPr/>
        </p:nvSpPr>
        <p:spPr>
          <a:xfrm>
            <a:off x="7146530" y="1819869"/>
            <a:ext cx="153690" cy="3083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16" name="Rectangle 269"/>
          <p:cNvSpPr/>
          <p:nvPr/>
        </p:nvSpPr>
        <p:spPr>
          <a:xfrm>
            <a:off x="7146528" y="2128260"/>
            <a:ext cx="153693" cy="46258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13" name="Rectangle 266"/>
          <p:cNvSpPr/>
          <p:nvPr/>
        </p:nvSpPr>
        <p:spPr>
          <a:xfrm>
            <a:off x="7409803" y="1819869"/>
            <a:ext cx="153690" cy="3083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14" name="Rectangle 267"/>
          <p:cNvSpPr/>
          <p:nvPr/>
        </p:nvSpPr>
        <p:spPr>
          <a:xfrm>
            <a:off x="7409801" y="2128260"/>
            <a:ext cx="153693" cy="462587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26" name="Rectangle 260"/>
          <p:cNvSpPr/>
          <p:nvPr/>
        </p:nvSpPr>
        <p:spPr>
          <a:xfrm>
            <a:off x="5946308" y="1819869"/>
            <a:ext cx="153690" cy="2312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27" name="Rectangle 261"/>
          <p:cNvSpPr/>
          <p:nvPr/>
        </p:nvSpPr>
        <p:spPr>
          <a:xfrm>
            <a:off x="5946306" y="2051592"/>
            <a:ext cx="153693" cy="616783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24" name="Rectangle 258"/>
          <p:cNvSpPr/>
          <p:nvPr/>
        </p:nvSpPr>
        <p:spPr>
          <a:xfrm>
            <a:off x="6198098" y="1822036"/>
            <a:ext cx="153690" cy="2312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25" name="Rectangle 259"/>
          <p:cNvSpPr/>
          <p:nvPr/>
        </p:nvSpPr>
        <p:spPr>
          <a:xfrm>
            <a:off x="6198096" y="2053759"/>
            <a:ext cx="153693" cy="616783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28" name="TextBox 249"/>
          <p:cNvSpPr txBox="1"/>
          <p:nvPr/>
        </p:nvSpPr>
        <p:spPr>
          <a:xfrm rot="5400000">
            <a:off x="6035304" y="2727341"/>
            <a:ext cx="318020" cy="310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29" name="TextBox 250"/>
          <p:cNvSpPr txBox="1"/>
          <p:nvPr/>
        </p:nvSpPr>
        <p:spPr>
          <a:xfrm rot="5400000">
            <a:off x="6973310" y="2634040"/>
            <a:ext cx="318020" cy="310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130" name="Straight Connector 251"/>
          <p:cNvCxnSpPr/>
          <p:nvPr/>
        </p:nvCxnSpPr>
        <p:spPr>
          <a:xfrm flipH="1">
            <a:off x="5700999" y="3118653"/>
            <a:ext cx="2037063" cy="0"/>
          </a:xfrm>
          <a:prstGeom prst="line">
            <a:avLst/>
          </a:prstGeom>
          <a:ln w="38100" cmpd="sng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252"/>
          <p:cNvSpPr txBox="1"/>
          <p:nvPr/>
        </p:nvSpPr>
        <p:spPr>
          <a:xfrm>
            <a:off x="5559197" y="1400372"/>
            <a:ext cx="891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Device 1</a:t>
            </a:r>
            <a:endParaRPr lang="en-US" sz="1600" dirty="0"/>
          </a:p>
        </p:txBody>
      </p:sp>
      <p:sp>
        <p:nvSpPr>
          <p:cNvPr id="132" name="TextBox 253"/>
          <p:cNvSpPr txBox="1"/>
          <p:nvPr/>
        </p:nvSpPr>
        <p:spPr>
          <a:xfrm>
            <a:off x="6610337" y="1400372"/>
            <a:ext cx="891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Device 2</a:t>
            </a:r>
            <a:endParaRPr lang="en-US" sz="1600" dirty="0"/>
          </a:p>
        </p:txBody>
      </p:sp>
      <p:sp>
        <p:nvSpPr>
          <p:cNvPr id="133" name="TextBox 254"/>
          <p:cNvSpPr txBox="1"/>
          <p:nvPr/>
        </p:nvSpPr>
        <p:spPr>
          <a:xfrm rot="5400000">
            <a:off x="6015738" y="3930154"/>
            <a:ext cx="318020" cy="310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34" name="TextBox 255"/>
          <p:cNvSpPr txBox="1"/>
          <p:nvPr/>
        </p:nvSpPr>
        <p:spPr>
          <a:xfrm rot="5400000">
            <a:off x="6973310" y="3917626"/>
            <a:ext cx="318020" cy="310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36" name="Rectangle 154"/>
          <p:cNvSpPr/>
          <p:nvPr/>
        </p:nvSpPr>
        <p:spPr>
          <a:xfrm>
            <a:off x="5944773" y="3244270"/>
            <a:ext cx="153696" cy="2312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137" name="Rectangle 155"/>
          <p:cNvSpPr/>
          <p:nvPr/>
        </p:nvSpPr>
        <p:spPr>
          <a:xfrm>
            <a:off x="5944495" y="3483008"/>
            <a:ext cx="154252" cy="308391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38" name="Rectangle 156"/>
          <p:cNvSpPr/>
          <p:nvPr/>
        </p:nvSpPr>
        <p:spPr>
          <a:xfrm>
            <a:off x="6198653" y="3242450"/>
            <a:ext cx="153696" cy="2312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139" name="Rectangle 157"/>
          <p:cNvSpPr/>
          <p:nvPr/>
        </p:nvSpPr>
        <p:spPr>
          <a:xfrm>
            <a:off x="6198376" y="3481188"/>
            <a:ext cx="154252" cy="308391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40" name="Rectangle 158"/>
          <p:cNvSpPr/>
          <p:nvPr/>
        </p:nvSpPr>
        <p:spPr>
          <a:xfrm>
            <a:off x="6620539" y="3244270"/>
            <a:ext cx="153696" cy="3854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141" name="Rectangle 159"/>
          <p:cNvSpPr/>
          <p:nvPr/>
        </p:nvSpPr>
        <p:spPr>
          <a:xfrm>
            <a:off x="6619983" y="3628735"/>
            <a:ext cx="154252" cy="23129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43" name="Rectangle 166"/>
          <p:cNvSpPr/>
          <p:nvPr/>
        </p:nvSpPr>
        <p:spPr>
          <a:xfrm>
            <a:off x="6883250" y="3244270"/>
            <a:ext cx="153696" cy="3854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144" name="Rectangle 167"/>
          <p:cNvSpPr/>
          <p:nvPr/>
        </p:nvSpPr>
        <p:spPr>
          <a:xfrm>
            <a:off x="6882694" y="3628735"/>
            <a:ext cx="154252" cy="23129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46" name="Rectangle 169"/>
          <p:cNvSpPr/>
          <p:nvPr/>
        </p:nvSpPr>
        <p:spPr>
          <a:xfrm>
            <a:off x="7147087" y="3244270"/>
            <a:ext cx="153696" cy="3854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147" name="Rectangle 170"/>
          <p:cNvSpPr/>
          <p:nvPr/>
        </p:nvSpPr>
        <p:spPr>
          <a:xfrm>
            <a:off x="7146531" y="3628735"/>
            <a:ext cx="154252" cy="23129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49" name="Rectangle 172"/>
          <p:cNvSpPr/>
          <p:nvPr/>
        </p:nvSpPr>
        <p:spPr>
          <a:xfrm>
            <a:off x="7409798" y="3244270"/>
            <a:ext cx="153696" cy="3854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150" name="Rectangle 173"/>
          <p:cNvSpPr/>
          <p:nvPr/>
        </p:nvSpPr>
        <p:spPr>
          <a:xfrm>
            <a:off x="7409242" y="3628735"/>
            <a:ext cx="154252" cy="23129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</p:spTree>
    <p:extLst>
      <p:ext uri="{BB962C8B-B14F-4D97-AF65-F5344CB8AC3E}">
        <p14:creationId xmlns:p14="http://schemas.microsoft.com/office/powerpoint/2010/main" val="2443484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3" grpId="0" animBg="1"/>
      <p:bldP spid="104" grpId="0" animBg="1"/>
      <p:bldP spid="91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8" grpId="0" animBg="1"/>
      <p:bldP spid="89" grpId="0" animBg="1"/>
      <p:bldP spid="72" grpId="0" animBg="1"/>
      <p:bldP spid="60" grpId="0"/>
      <p:bldP spid="61" grpId="0"/>
      <p:bldP spid="62" grpId="0" animBg="1"/>
      <p:bldP spid="63" grpId="0"/>
      <p:bldP spid="64" grpId="0"/>
      <p:bldP spid="69" grpId="0"/>
      <p:bldP spid="135" grpId="0"/>
      <p:bldP spid="119" grpId="0" animBg="1"/>
      <p:bldP spid="120" grpId="0" animBg="1"/>
      <p:bldP spid="117" grpId="0" animBg="1"/>
      <p:bldP spid="118" grpId="0" animBg="1"/>
      <p:bldP spid="115" grpId="0" animBg="1"/>
      <p:bldP spid="116" grpId="0" animBg="1"/>
      <p:bldP spid="113" grpId="0" animBg="1"/>
      <p:bldP spid="114" grpId="0" animBg="1"/>
      <p:bldP spid="126" grpId="0" animBg="1"/>
      <p:bldP spid="127" grpId="0" animBg="1"/>
      <p:bldP spid="124" grpId="0" animBg="1"/>
      <p:bldP spid="125" grpId="0" animBg="1"/>
      <p:bldP spid="128" grpId="0"/>
      <p:bldP spid="129" grpId="0"/>
      <p:bldP spid="131" grpId="0"/>
      <p:bldP spid="132" grpId="0"/>
      <p:bldP spid="133" grpId="0"/>
      <p:bldP spid="134" grpId="0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3" grpId="0" animBg="1"/>
      <p:bldP spid="144" grpId="0" animBg="1"/>
      <p:bldP spid="146" grpId="0" animBg="1"/>
      <p:bldP spid="147" grpId="0" animBg="1"/>
      <p:bldP spid="149" grpId="0" animBg="1"/>
      <p:bldP spid="1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F2F15101-FD60-2C46-BBB0-7A51D24718D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7200" y="5296959"/>
            <a:ext cx="6702357" cy="304271"/>
          </a:xfrm>
        </p:spPr>
        <p:txBody>
          <a:bodyPr/>
          <a:lstStyle/>
          <a:p>
            <a:r>
              <a:rPr lang="en-US" dirty="0" smtClean="0"/>
              <a:t>Juan Gómez Luna</a:t>
            </a:r>
          </a:p>
          <a:p>
            <a:r>
              <a:rPr lang="en-US" dirty="0"/>
              <a:t>8th ACM/SPEC International Conference on Performance </a:t>
            </a:r>
            <a:r>
              <a:rPr lang="en-US" dirty="0" smtClean="0"/>
              <a:t>Engineering. L’Aquila, April 26, 2017</a:t>
            </a:r>
            <a:endParaRPr lang="en-US" dirty="0"/>
          </a:p>
        </p:txBody>
      </p:sp>
      <p:sp>
        <p:nvSpPr>
          <p:cNvPr id="92" name="Rectangle 137"/>
          <p:cNvSpPr/>
          <p:nvPr/>
        </p:nvSpPr>
        <p:spPr>
          <a:xfrm>
            <a:off x="1482721" y="2068322"/>
            <a:ext cx="138055" cy="331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3" name="Rectangle 138"/>
          <p:cNvSpPr/>
          <p:nvPr/>
        </p:nvSpPr>
        <p:spPr>
          <a:xfrm>
            <a:off x="1482721" y="2399670"/>
            <a:ext cx="138058" cy="33134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4" name="Rectangle 139"/>
          <p:cNvSpPr/>
          <p:nvPr/>
        </p:nvSpPr>
        <p:spPr>
          <a:xfrm>
            <a:off x="1712824" y="2068322"/>
            <a:ext cx="138055" cy="331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5" name="Rectangle 140"/>
          <p:cNvSpPr/>
          <p:nvPr/>
        </p:nvSpPr>
        <p:spPr>
          <a:xfrm>
            <a:off x="1712824" y="2399670"/>
            <a:ext cx="138058" cy="33134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6" name="Rectangle 141"/>
          <p:cNvSpPr/>
          <p:nvPr/>
        </p:nvSpPr>
        <p:spPr>
          <a:xfrm>
            <a:off x="1942926" y="2068322"/>
            <a:ext cx="138055" cy="331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7" name="Rectangle 142"/>
          <p:cNvSpPr/>
          <p:nvPr/>
        </p:nvSpPr>
        <p:spPr>
          <a:xfrm>
            <a:off x="1942926" y="2399670"/>
            <a:ext cx="138058" cy="33134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8" name="Rectangle 143"/>
          <p:cNvSpPr/>
          <p:nvPr/>
        </p:nvSpPr>
        <p:spPr>
          <a:xfrm>
            <a:off x="2173029" y="2068322"/>
            <a:ext cx="138055" cy="331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9" name="Rectangle 144"/>
          <p:cNvSpPr/>
          <p:nvPr/>
        </p:nvSpPr>
        <p:spPr>
          <a:xfrm>
            <a:off x="2173029" y="2399670"/>
            <a:ext cx="138058" cy="33134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0" name="Rectangle 145"/>
          <p:cNvSpPr/>
          <p:nvPr/>
        </p:nvSpPr>
        <p:spPr>
          <a:xfrm>
            <a:off x="2403131" y="2068322"/>
            <a:ext cx="138055" cy="331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01" name="Rectangle 146"/>
          <p:cNvSpPr/>
          <p:nvPr/>
        </p:nvSpPr>
        <p:spPr>
          <a:xfrm>
            <a:off x="2403131" y="2399670"/>
            <a:ext cx="138058" cy="33134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03" name="Rectangle 148"/>
          <p:cNvSpPr/>
          <p:nvPr/>
        </p:nvSpPr>
        <p:spPr>
          <a:xfrm>
            <a:off x="3093439" y="2068322"/>
            <a:ext cx="138055" cy="331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04" name="Rectangle 149"/>
          <p:cNvSpPr/>
          <p:nvPr/>
        </p:nvSpPr>
        <p:spPr>
          <a:xfrm>
            <a:off x="3093439" y="2399670"/>
            <a:ext cx="138058" cy="33134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91" name="Rectangle 136"/>
          <p:cNvSpPr/>
          <p:nvPr/>
        </p:nvSpPr>
        <p:spPr>
          <a:xfrm>
            <a:off x="1321646" y="1888842"/>
            <a:ext cx="2070922" cy="1021656"/>
          </a:xfrm>
          <a:prstGeom prst="rect">
            <a:avLst/>
          </a:prstGeom>
          <a:noFill/>
          <a:ln w="3175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73" name="Rectangle 118"/>
          <p:cNvSpPr/>
          <p:nvPr/>
        </p:nvSpPr>
        <p:spPr>
          <a:xfrm>
            <a:off x="1248601" y="3526410"/>
            <a:ext cx="138557" cy="3325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" name="Rectangle 119"/>
          <p:cNvSpPr/>
          <p:nvPr/>
        </p:nvSpPr>
        <p:spPr>
          <a:xfrm>
            <a:off x="1248601" y="3858963"/>
            <a:ext cx="138560" cy="33255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" name="Rectangle 120"/>
          <p:cNvSpPr/>
          <p:nvPr/>
        </p:nvSpPr>
        <p:spPr>
          <a:xfrm>
            <a:off x="1479540" y="3526410"/>
            <a:ext cx="138557" cy="3325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" name="Rectangle 121"/>
          <p:cNvSpPr/>
          <p:nvPr/>
        </p:nvSpPr>
        <p:spPr>
          <a:xfrm>
            <a:off x="1479540" y="3858963"/>
            <a:ext cx="138560" cy="33255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7" name="Rectangle 122"/>
          <p:cNvSpPr/>
          <p:nvPr/>
        </p:nvSpPr>
        <p:spPr>
          <a:xfrm>
            <a:off x="1710479" y="3526410"/>
            <a:ext cx="138557" cy="3325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8" name="Rectangle 123"/>
          <p:cNvSpPr/>
          <p:nvPr/>
        </p:nvSpPr>
        <p:spPr>
          <a:xfrm>
            <a:off x="1710479" y="3858963"/>
            <a:ext cx="138560" cy="33255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9" name="Rectangle 124"/>
          <p:cNvSpPr/>
          <p:nvPr/>
        </p:nvSpPr>
        <p:spPr>
          <a:xfrm>
            <a:off x="1941419" y="3526410"/>
            <a:ext cx="138557" cy="3325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" name="Rectangle 125"/>
          <p:cNvSpPr/>
          <p:nvPr/>
        </p:nvSpPr>
        <p:spPr>
          <a:xfrm>
            <a:off x="1941419" y="3858963"/>
            <a:ext cx="138560" cy="33255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" name="Rectangle 126"/>
          <p:cNvSpPr/>
          <p:nvPr/>
        </p:nvSpPr>
        <p:spPr>
          <a:xfrm>
            <a:off x="2172358" y="3526410"/>
            <a:ext cx="138557" cy="3325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82" name="Rectangle 127"/>
          <p:cNvSpPr/>
          <p:nvPr/>
        </p:nvSpPr>
        <p:spPr>
          <a:xfrm>
            <a:off x="2172358" y="3858963"/>
            <a:ext cx="138560" cy="33255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83" name="Rectangle 128"/>
          <p:cNvSpPr/>
          <p:nvPr/>
        </p:nvSpPr>
        <p:spPr>
          <a:xfrm>
            <a:off x="2403297" y="3526410"/>
            <a:ext cx="138557" cy="3325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84" name="Rectangle 129"/>
          <p:cNvSpPr/>
          <p:nvPr/>
        </p:nvSpPr>
        <p:spPr>
          <a:xfrm>
            <a:off x="2403297" y="3858963"/>
            <a:ext cx="138560" cy="33255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85" name="Rectangle 130"/>
          <p:cNvSpPr/>
          <p:nvPr/>
        </p:nvSpPr>
        <p:spPr>
          <a:xfrm>
            <a:off x="2634236" y="3526410"/>
            <a:ext cx="138557" cy="3325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86" name="Rectangle 131"/>
          <p:cNvSpPr/>
          <p:nvPr/>
        </p:nvSpPr>
        <p:spPr>
          <a:xfrm>
            <a:off x="2634236" y="3858963"/>
            <a:ext cx="138560" cy="33255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88" name="Rectangle 133"/>
          <p:cNvSpPr/>
          <p:nvPr/>
        </p:nvSpPr>
        <p:spPr>
          <a:xfrm>
            <a:off x="3327054" y="3526410"/>
            <a:ext cx="138557" cy="3325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89" name="Rectangle 134"/>
          <p:cNvSpPr/>
          <p:nvPr/>
        </p:nvSpPr>
        <p:spPr>
          <a:xfrm>
            <a:off x="3327054" y="3858963"/>
            <a:ext cx="138560" cy="33255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72" name="Rectangle 117"/>
          <p:cNvSpPr/>
          <p:nvPr/>
        </p:nvSpPr>
        <p:spPr>
          <a:xfrm>
            <a:off x="1086941" y="3346277"/>
            <a:ext cx="2540331" cy="1025371"/>
          </a:xfrm>
          <a:prstGeom prst="rect">
            <a:avLst/>
          </a:prstGeom>
          <a:noFill/>
          <a:ln w="3175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cxnSp>
        <p:nvCxnSpPr>
          <p:cNvPr id="59" name="Straight Connector 104"/>
          <p:cNvCxnSpPr/>
          <p:nvPr/>
        </p:nvCxnSpPr>
        <p:spPr>
          <a:xfrm flipH="1">
            <a:off x="954023" y="3129896"/>
            <a:ext cx="2806167" cy="0"/>
          </a:xfrm>
          <a:prstGeom prst="line">
            <a:avLst/>
          </a:prstGeom>
          <a:ln w="38100" cmpd="sng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105"/>
          <p:cNvSpPr txBox="1"/>
          <p:nvPr/>
        </p:nvSpPr>
        <p:spPr>
          <a:xfrm>
            <a:off x="2689591" y="2260260"/>
            <a:ext cx="284744" cy="278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61" name="TextBox 106"/>
          <p:cNvSpPr txBox="1"/>
          <p:nvPr/>
        </p:nvSpPr>
        <p:spPr>
          <a:xfrm>
            <a:off x="2911668" y="3672089"/>
            <a:ext cx="284744" cy="278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62" name="Right Brace 107"/>
          <p:cNvSpPr/>
          <p:nvPr/>
        </p:nvSpPr>
        <p:spPr>
          <a:xfrm rot="16200000">
            <a:off x="2223447" y="685993"/>
            <a:ext cx="263415" cy="2095647"/>
          </a:xfrm>
          <a:prstGeom prst="rightBrac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08" tIns="45705" rIns="91408" bIns="45705" rtlCol="0" anchor="ctr"/>
          <a:lstStyle/>
          <a:p>
            <a:pPr algn="ctr"/>
            <a:endParaRPr lang="en-US" sz="800"/>
          </a:p>
        </p:txBody>
      </p:sp>
      <p:sp>
        <p:nvSpPr>
          <p:cNvPr id="63" name="TextBox 108"/>
          <p:cNvSpPr txBox="1"/>
          <p:nvPr/>
        </p:nvSpPr>
        <p:spPr>
          <a:xfrm>
            <a:off x="1489950" y="1275380"/>
            <a:ext cx="1707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  <a:r>
              <a:rPr lang="en-US" sz="1600" dirty="0" smtClean="0"/>
              <a:t>ata-parallel tasks</a:t>
            </a:r>
            <a:endParaRPr lang="en-US" sz="1600" dirty="0"/>
          </a:p>
        </p:txBody>
      </p:sp>
      <p:sp>
        <p:nvSpPr>
          <p:cNvPr id="64" name="TextBox 109"/>
          <p:cNvSpPr txBox="1"/>
          <p:nvPr/>
        </p:nvSpPr>
        <p:spPr>
          <a:xfrm rot="16200000">
            <a:off x="-404873" y="3053476"/>
            <a:ext cx="1878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dirty="0" smtClean="0"/>
              <a:t>equential sub-tasks</a:t>
            </a:r>
            <a:endParaRPr lang="en-US" sz="1600" dirty="0"/>
          </a:p>
        </p:txBody>
      </p:sp>
      <p:cxnSp>
        <p:nvCxnSpPr>
          <p:cNvPr id="65" name="Straight Connector 110"/>
          <p:cNvCxnSpPr>
            <a:stCxn id="92" idx="1"/>
            <a:endCxn id="64" idx="2"/>
          </p:cNvCxnSpPr>
          <p:nvPr/>
        </p:nvCxnSpPr>
        <p:spPr>
          <a:xfrm flipH="1">
            <a:off x="703423" y="2233996"/>
            <a:ext cx="779298" cy="988757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111"/>
          <p:cNvCxnSpPr>
            <a:stCxn id="93" idx="1"/>
            <a:endCxn id="64" idx="2"/>
          </p:cNvCxnSpPr>
          <p:nvPr/>
        </p:nvCxnSpPr>
        <p:spPr>
          <a:xfrm flipH="1">
            <a:off x="703423" y="2565344"/>
            <a:ext cx="779298" cy="657409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112"/>
          <p:cNvCxnSpPr>
            <a:stCxn id="73" idx="1"/>
            <a:endCxn id="64" idx="2"/>
          </p:cNvCxnSpPr>
          <p:nvPr/>
        </p:nvCxnSpPr>
        <p:spPr>
          <a:xfrm flipH="1" flipV="1">
            <a:off x="703423" y="3222753"/>
            <a:ext cx="545178" cy="469934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113"/>
          <p:cNvCxnSpPr>
            <a:stCxn id="74" idx="1"/>
            <a:endCxn id="64" idx="2"/>
          </p:cNvCxnSpPr>
          <p:nvPr/>
        </p:nvCxnSpPr>
        <p:spPr>
          <a:xfrm flipH="1" flipV="1">
            <a:off x="703423" y="3222753"/>
            <a:ext cx="545178" cy="802487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114"/>
          <p:cNvSpPr txBox="1"/>
          <p:nvPr/>
        </p:nvSpPr>
        <p:spPr>
          <a:xfrm rot="16200000">
            <a:off x="2842859" y="2930366"/>
            <a:ext cx="24883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dirty="0" smtClean="0"/>
              <a:t>oarse-grained synchronization</a:t>
            </a:r>
          </a:p>
        </p:txBody>
      </p:sp>
      <p:cxnSp>
        <p:nvCxnSpPr>
          <p:cNvPr id="70" name="Straight Connector 115"/>
          <p:cNvCxnSpPr/>
          <p:nvPr/>
        </p:nvCxnSpPr>
        <p:spPr>
          <a:xfrm flipV="1">
            <a:off x="3485935" y="2910500"/>
            <a:ext cx="404079" cy="134606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302"/>
          <p:cNvSpPr txBox="1"/>
          <p:nvPr/>
        </p:nvSpPr>
        <p:spPr>
          <a:xfrm>
            <a:off x="1345732" y="4507113"/>
            <a:ext cx="2111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Program Structure</a:t>
            </a:r>
            <a:endParaRPr lang="en-US" sz="2000" dirty="0"/>
          </a:p>
        </p:txBody>
      </p:sp>
      <p:sp>
        <p:nvSpPr>
          <p:cNvPr id="163" name="TextBox 304"/>
          <p:cNvSpPr txBox="1"/>
          <p:nvPr/>
        </p:nvSpPr>
        <p:spPr>
          <a:xfrm>
            <a:off x="5209815" y="4782391"/>
            <a:ext cx="3476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Fine-grained Task Partitioning</a:t>
            </a:r>
            <a:endParaRPr lang="en-US" sz="2000" dirty="0"/>
          </a:p>
        </p:txBody>
      </p:sp>
      <p:sp>
        <p:nvSpPr>
          <p:cNvPr id="87" name="Rectangle 275"/>
          <p:cNvSpPr/>
          <p:nvPr/>
        </p:nvSpPr>
        <p:spPr>
          <a:xfrm>
            <a:off x="6022963" y="1515667"/>
            <a:ext cx="162201" cy="243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cxnSp>
        <p:nvCxnSpPr>
          <p:cNvPr id="90" name="Straight Connector 276"/>
          <p:cNvCxnSpPr/>
          <p:nvPr/>
        </p:nvCxnSpPr>
        <p:spPr>
          <a:xfrm>
            <a:off x="6603978" y="1116380"/>
            <a:ext cx="0" cy="2986994"/>
          </a:xfrm>
          <a:prstGeom prst="line">
            <a:avLst/>
          </a:prstGeom>
          <a:ln w="28575" cmpd="sng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277"/>
          <p:cNvSpPr/>
          <p:nvPr/>
        </p:nvSpPr>
        <p:spPr>
          <a:xfrm>
            <a:off x="6733943" y="1864750"/>
            <a:ext cx="162204" cy="486623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06" name="Rectangle 278"/>
          <p:cNvSpPr/>
          <p:nvPr/>
        </p:nvSpPr>
        <p:spPr>
          <a:xfrm>
            <a:off x="7011795" y="1863350"/>
            <a:ext cx="162204" cy="486623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08" name="Rectangle 279"/>
          <p:cNvSpPr/>
          <p:nvPr/>
        </p:nvSpPr>
        <p:spPr>
          <a:xfrm>
            <a:off x="7289648" y="2252175"/>
            <a:ext cx="162204" cy="486623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09" name="Rectangle 280"/>
          <p:cNvSpPr/>
          <p:nvPr/>
        </p:nvSpPr>
        <p:spPr>
          <a:xfrm>
            <a:off x="7567499" y="2252175"/>
            <a:ext cx="162204" cy="486623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10" name="Rectangle 281"/>
          <p:cNvSpPr/>
          <p:nvPr/>
        </p:nvSpPr>
        <p:spPr>
          <a:xfrm>
            <a:off x="6288696" y="1517946"/>
            <a:ext cx="162201" cy="243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cxnSp>
        <p:nvCxnSpPr>
          <p:cNvPr id="111" name="Straight Connector 282"/>
          <p:cNvCxnSpPr>
            <a:stCxn id="87" idx="2"/>
            <a:endCxn id="102" idx="0"/>
          </p:cNvCxnSpPr>
          <p:nvPr/>
        </p:nvCxnSpPr>
        <p:spPr>
          <a:xfrm>
            <a:off x="6104063" y="1758978"/>
            <a:ext cx="710982" cy="105772"/>
          </a:xfrm>
          <a:prstGeom prst="line">
            <a:avLst/>
          </a:prstGeom>
          <a:ln w="15875" cmpd="sng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283"/>
          <p:cNvCxnSpPr>
            <a:stCxn id="110" idx="2"/>
            <a:endCxn id="106" idx="0"/>
          </p:cNvCxnSpPr>
          <p:nvPr/>
        </p:nvCxnSpPr>
        <p:spPr>
          <a:xfrm>
            <a:off x="6369796" y="1761257"/>
            <a:ext cx="723101" cy="102093"/>
          </a:xfrm>
          <a:prstGeom prst="line">
            <a:avLst/>
          </a:prstGeom>
          <a:ln w="15875" cmpd="sng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284"/>
          <p:cNvSpPr/>
          <p:nvPr/>
        </p:nvSpPr>
        <p:spPr>
          <a:xfrm>
            <a:off x="6022963" y="1809817"/>
            <a:ext cx="162201" cy="243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22" name="Rectangle 285"/>
          <p:cNvSpPr/>
          <p:nvPr/>
        </p:nvSpPr>
        <p:spPr>
          <a:xfrm>
            <a:off x="6288696" y="1812096"/>
            <a:ext cx="162201" cy="243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cxnSp>
        <p:nvCxnSpPr>
          <p:cNvPr id="123" name="Straight Connector 286"/>
          <p:cNvCxnSpPr>
            <a:stCxn id="122" idx="2"/>
            <a:endCxn id="109" idx="0"/>
          </p:cNvCxnSpPr>
          <p:nvPr/>
        </p:nvCxnSpPr>
        <p:spPr>
          <a:xfrm>
            <a:off x="6369796" y="2055408"/>
            <a:ext cx="1278806" cy="196767"/>
          </a:xfrm>
          <a:prstGeom prst="line">
            <a:avLst/>
          </a:prstGeom>
          <a:ln w="15875" cmpd="sng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287"/>
          <p:cNvCxnSpPr>
            <a:stCxn id="121" idx="2"/>
            <a:endCxn id="108" idx="0"/>
          </p:cNvCxnSpPr>
          <p:nvPr/>
        </p:nvCxnSpPr>
        <p:spPr>
          <a:xfrm>
            <a:off x="6104063" y="2053128"/>
            <a:ext cx="1266687" cy="199047"/>
          </a:xfrm>
          <a:prstGeom prst="line">
            <a:avLst/>
          </a:prstGeom>
          <a:ln w="15875" cmpd="sng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ectangle 288"/>
          <p:cNvSpPr/>
          <p:nvPr/>
        </p:nvSpPr>
        <p:spPr>
          <a:xfrm>
            <a:off x="6733943" y="2468386"/>
            <a:ext cx="162204" cy="486623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48" name="Rectangle 289"/>
          <p:cNvSpPr/>
          <p:nvPr/>
        </p:nvSpPr>
        <p:spPr>
          <a:xfrm>
            <a:off x="7011795" y="2466986"/>
            <a:ext cx="162204" cy="486623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51" name="Rectangle 290"/>
          <p:cNvSpPr/>
          <p:nvPr/>
        </p:nvSpPr>
        <p:spPr>
          <a:xfrm>
            <a:off x="6022963" y="2101460"/>
            <a:ext cx="162201" cy="243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52" name="Rectangle 291"/>
          <p:cNvSpPr/>
          <p:nvPr/>
        </p:nvSpPr>
        <p:spPr>
          <a:xfrm>
            <a:off x="6288696" y="2103740"/>
            <a:ext cx="162201" cy="243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cxnSp>
        <p:nvCxnSpPr>
          <p:cNvPr id="153" name="Straight Connector 292"/>
          <p:cNvCxnSpPr>
            <a:stCxn id="151" idx="2"/>
            <a:endCxn id="145" idx="0"/>
          </p:cNvCxnSpPr>
          <p:nvPr/>
        </p:nvCxnSpPr>
        <p:spPr>
          <a:xfrm>
            <a:off x="6104063" y="2344772"/>
            <a:ext cx="710982" cy="123614"/>
          </a:xfrm>
          <a:prstGeom prst="line">
            <a:avLst/>
          </a:prstGeom>
          <a:ln w="15875" cmpd="sng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293"/>
          <p:cNvCxnSpPr>
            <a:stCxn id="152" idx="2"/>
            <a:endCxn id="148" idx="0"/>
          </p:cNvCxnSpPr>
          <p:nvPr/>
        </p:nvCxnSpPr>
        <p:spPr>
          <a:xfrm>
            <a:off x="6369796" y="2347051"/>
            <a:ext cx="723101" cy="119935"/>
          </a:xfrm>
          <a:prstGeom prst="line">
            <a:avLst/>
          </a:prstGeom>
          <a:ln w="15875" cmpd="sng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294"/>
          <p:cNvSpPr txBox="1"/>
          <p:nvPr/>
        </p:nvSpPr>
        <p:spPr>
          <a:xfrm>
            <a:off x="5630981" y="1074373"/>
            <a:ext cx="891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Device 1</a:t>
            </a:r>
            <a:endParaRPr lang="en-US" sz="1600" dirty="0"/>
          </a:p>
        </p:txBody>
      </p:sp>
      <p:sp>
        <p:nvSpPr>
          <p:cNvPr id="156" name="TextBox 295"/>
          <p:cNvSpPr txBox="1"/>
          <p:nvPr/>
        </p:nvSpPr>
        <p:spPr>
          <a:xfrm>
            <a:off x="6719118" y="1085045"/>
            <a:ext cx="891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Device 2</a:t>
            </a:r>
            <a:endParaRPr lang="en-US" sz="1600" dirty="0"/>
          </a:p>
        </p:txBody>
      </p:sp>
      <p:cxnSp>
        <p:nvCxnSpPr>
          <p:cNvPr id="157" name="Straight Connector 296"/>
          <p:cNvCxnSpPr/>
          <p:nvPr/>
        </p:nvCxnSpPr>
        <p:spPr>
          <a:xfrm flipH="1">
            <a:off x="5764070" y="3374784"/>
            <a:ext cx="2149869" cy="0"/>
          </a:xfrm>
          <a:prstGeom prst="line">
            <a:avLst/>
          </a:prstGeom>
          <a:ln w="38100" cmpd="sng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297"/>
          <p:cNvSpPr txBox="1"/>
          <p:nvPr/>
        </p:nvSpPr>
        <p:spPr>
          <a:xfrm rot="5400000">
            <a:off x="6842936" y="2924885"/>
            <a:ext cx="334544" cy="327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59" name="TextBox 298"/>
          <p:cNvSpPr txBox="1"/>
          <p:nvPr/>
        </p:nvSpPr>
        <p:spPr>
          <a:xfrm rot="5400000">
            <a:off x="7404461" y="2756013"/>
            <a:ext cx="334544" cy="327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60" name="TextBox 299"/>
          <p:cNvSpPr txBox="1"/>
          <p:nvPr/>
        </p:nvSpPr>
        <p:spPr>
          <a:xfrm rot="5400000">
            <a:off x="6115511" y="2400817"/>
            <a:ext cx="334544" cy="327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61" name="TextBox 300"/>
          <p:cNvSpPr txBox="1"/>
          <p:nvPr/>
        </p:nvSpPr>
        <p:spPr>
          <a:xfrm rot="5400000">
            <a:off x="6100583" y="4209742"/>
            <a:ext cx="334544" cy="327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62" name="TextBox 301"/>
          <p:cNvSpPr txBox="1"/>
          <p:nvPr/>
        </p:nvSpPr>
        <p:spPr>
          <a:xfrm rot="5400000">
            <a:off x="6837436" y="4164703"/>
            <a:ext cx="334544" cy="327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64" name="Rectangle 174"/>
          <p:cNvSpPr/>
          <p:nvPr/>
        </p:nvSpPr>
        <p:spPr>
          <a:xfrm>
            <a:off x="6037887" y="3492025"/>
            <a:ext cx="162208" cy="243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165" name="Rectangle 175"/>
          <p:cNvSpPr/>
          <p:nvPr/>
        </p:nvSpPr>
        <p:spPr>
          <a:xfrm>
            <a:off x="6284367" y="3493583"/>
            <a:ext cx="162208" cy="243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166" name="Rectangle 176"/>
          <p:cNvSpPr/>
          <p:nvPr/>
        </p:nvSpPr>
        <p:spPr>
          <a:xfrm>
            <a:off x="6733353" y="3819298"/>
            <a:ext cx="162794" cy="243311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67" name="Rectangle 177"/>
          <p:cNvSpPr/>
          <p:nvPr/>
        </p:nvSpPr>
        <p:spPr>
          <a:xfrm>
            <a:off x="7011795" y="3819298"/>
            <a:ext cx="162794" cy="243311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cxnSp>
        <p:nvCxnSpPr>
          <p:cNvPr id="168" name="Straight Connector 178"/>
          <p:cNvCxnSpPr>
            <a:stCxn id="164" idx="2"/>
            <a:endCxn id="166" idx="0"/>
          </p:cNvCxnSpPr>
          <p:nvPr/>
        </p:nvCxnSpPr>
        <p:spPr>
          <a:xfrm>
            <a:off x="6118991" y="3735336"/>
            <a:ext cx="695759" cy="83962"/>
          </a:xfrm>
          <a:prstGeom prst="line">
            <a:avLst/>
          </a:prstGeom>
          <a:ln w="15875" cmpd="sng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83"/>
          <p:cNvCxnSpPr>
            <a:stCxn id="165" idx="2"/>
            <a:endCxn id="167" idx="0"/>
          </p:cNvCxnSpPr>
          <p:nvPr/>
        </p:nvCxnSpPr>
        <p:spPr>
          <a:xfrm>
            <a:off x="6365471" y="3736895"/>
            <a:ext cx="727722" cy="82403"/>
          </a:xfrm>
          <a:prstGeom prst="line">
            <a:avLst/>
          </a:prstGeom>
          <a:ln w="15875" cmpd="sng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Rectangle 186"/>
          <p:cNvSpPr/>
          <p:nvPr/>
        </p:nvSpPr>
        <p:spPr>
          <a:xfrm>
            <a:off x="6042209" y="3791233"/>
            <a:ext cx="162208" cy="243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171" name="Rectangle 187"/>
          <p:cNvSpPr/>
          <p:nvPr/>
        </p:nvSpPr>
        <p:spPr>
          <a:xfrm>
            <a:off x="6288688" y="3792792"/>
            <a:ext cx="162208" cy="243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172" name="Rectangle 188"/>
          <p:cNvSpPr/>
          <p:nvPr/>
        </p:nvSpPr>
        <p:spPr>
          <a:xfrm>
            <a:off x="7288467" y="4148602"/>
            <a:ext cx="162794" cy="243311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73" name="Rectangle 189"/>
          <p:cNvSpPr/>
          <p:nvPr/>
        </p:nvSpPr>
        <p:spPr>
          <a:xfrm>
            <a:off x="7566910" y="4148602"/>
            <a:ext cx="162794" cy="243311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cxnSp>
        <p:nvCxnSpPr>
          <p:cNvPr id="174" name="Straight Connector 190"/>
          <p:cNvCxnSpPr>
            <a:stCxn id="171" idx="2"/>
            <a:endCxn id="173" idx="0"/>
          </p:cNvCxnSpPr>
          <p:nvPr/>
        </p:nvCxnSpPr>
        <p:spPr>
          <a:xfrm>
            <a:off x="6369792" y="4036103"/>
            <a:ext cx="1278515" cy="112499"/>
          </a:xfrm>
          <a:prstGeom prst="line">
            <a:avLst/>
          </a:prstGeom>
          <a:ln w="15875" cmpd="sng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93"/>
          <p:cNvCxnSpPr>
            <a:stCxn id="170" idx="2"/>
            <a:endCxn id="172" idx="0"/>
          </p:cNvCxnSpPr>
          <p:nvPr/>
        </p:nvCxnSpPr>
        <p:spPr>
          <a:xfrm>
            <a:off x="6123313" y="4034545"/>
            <a:ext cx="1246552" cy="114057"/>
          </a:xfrm>
          <a:prstGeom prst="line">
            <a:avLst/>
          </a:prstGeom>
          <a:ln w="15875" cmpd="sng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Box 196"/>
          <p:cNvSpPr txBox="1"/>
          <p:nvPr/>
        </p:nvSpPr>
        <p:spPr>
          <a:xfrm rot="5400000">
            <a:off x="7379637" y="4415562"/>
            <a:ext cx="334544" cy="327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65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102" grpId="0" animBg="1"/>
      <p:bldP spid="106" grpId="0" animBg="1"/>
      <p:bldP spid="108" grpId="0" animBg="1"/>
      <p:bldP spid="109" grpId="0" animBg="1"/>
      <p:bldP spid="110" grpId="0" animBg="1"/>
      <p:bldP spid="121" grpId="0" animBg="1"/>
      <p:bldP spid="122" grpId="0" animBg="1"/>
      <p:bldP spid="145" grpId="0" animBg="1"/>
      <p:bldP spid="148" grpId="0" animBg="1"/>
      <p:bldP spid="151" grpId="0" animBg="1"/>
      <p:bldP spid="152" grpId="0" animBg="1"/>
      <p:bldP spid="158" grpId="0"/>
      <p:bldP spid="159" grpId="0"/>
      <p:bldP spid="160" grpId="0"/>
      <p:bldP spid="161" grpId="0"/>
      <p:bldP spid="162" grpId="0"/>
      <p:bldP spid="164" grpId="0" animBg="1"/>
      <p:bldP spid="165" grpId="0" animBg="1"/>
      <p:bldP spid="166" grpId="0" animBg="1"/>
      <p:bldP spid="167" grpId="0" animBg="1"/>
      <p:bldP spid="170" grpId="0" animBg="1"/>
      <p:bldP spid="171" grpId="0" animBg="1"/>
      <p:bldP spid="172" grpId="0" animBg="1"/>
      <p:bldP spid="173" grpId="0" animBg="1"/>
      <p:bldP spid="1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F2F15101-FD60-2C46-BBB0-7A51D24718D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7200" y="5296959"/>
            <a:ext cx="6702357" cy="304271"/>
          </a:xfrm>
        </p:spPr>
        <p:txBody>
          <a:bodyPr/>
          <a:lstStyle/>
          <a:p>
            <a:r>
              <a:rPr lang="en-US" dirty="0" smtClean="0"/>
              <a:t>Juan Gómez Luna</a:t>
            </a:r>
          </a:p>
          <a:p>
            <a:r>
              <a:rPr lang="en-US" dirty="0"/>
              <a:t>8th ACM/SPEC International Conference on Performance </a:t>
            </a:r>
            <a:r>
              <a:rPr lang="en-US" dirty="0" smtClean="0"/>
              <a:t>Engineering. L’Aquila, April 26, 2017</a:t>
            </a:r>
            <a:endParaRPr lang="en-US" dirty="0"/>
          </a:p>
        </p:txBody>
      </p:sp>
      <p:sp>
        <p:nvSpPr>
          <p:cNvPr id="92" name="Rectangle 137"/>
          <p:cNvSpPr/>
          <p:nvPr/>
        </p:nvSpPr>
        <p:spPr>
          <a:xfrm>
            <a:off x="1482721" y="2068322"/>
            <a:ext cx="138055" cy="331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3" name="Rectangle 138"/>
          <p:cNvSpPr/>
          <p:nvPr/>
        </p:nvSpPr>
        <p:spPr>
          <a:xfrm>
            <a:off x="1482721" y="2399670"/>
            <a:ext cx="138058" cy="33134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4" name="Rectangle 139"/>
          <p:cNvSpPr/>
          <p:nvPr/>
        </p:nvSpPr>
        <p:spPr>
          <a:xfrm>
            <a:off x="1712824" y="2068322"/>
            <a:ext cx="138055" cy="331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5" name="Rectangle 140"/>
          <p:cNvSpPr/>
          <p:nvPr/>
        </p:nvSpPr>
        <p:spPr>
          <a:xfrm>
            <a:off x="1712824" y="2399670"/>
            <a:ext cx="138058" cy="33134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6" name="Rectangle 141"/>
          <p:cNvSpPr/>
          <p:nvPr/>
        </p:nvSpPr>
        <p:spPr>
          <a:xfrm>
            <a:off x="1942926" y="2068322"/>
            <a:ext cx="138055" cy="331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7" name="Rectangle 142"/>
          <p:cNvSpPr/>
          <p:nvPr/>
        </p:nvSpPr>
        <p:spPr>
          <a:xfrm>
            <a:off x="1942926" y="2399670"/>
            <a:ext cx="138058" cy="33134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8" name="Rectangle 143"/>
          <p:cNvSpPr/>
          <p:nvPr/>
        </p:nvSpPr>
        <p:spPr>
          <a:xfrm>
            <a:off x="2173029" y="2068322"/>
            <a:ext cx="138055" cy="331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9" name="Rectangle 144"/>
          <p:cNvSpPr/>
          <p:nvPr/>
        </p:nvSpPr>
        <p:spPr>
          <a:xfrm>
            <a:off x="2173029" y="2399670"/>
            <a:ext cx="138058" cy="33134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0" name="Rectangle 145"/>
          <p:cNvSpPr/>
          <p:nvPr/>
        </p:nvSpPr>
        <p:spPr>
          <a:xfrm>
            <a:off x="2403131" y="2068322"/>
            <a:ext cx="138055" cy="331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01" name="Rectangle 146"/>
          <p:cNvSpPr/>
          <p:nvPr/>
        </p:nvSpPr>
        <p:spPr>
          <a:xfrm>
            <a:off x="2403131" y="2399670"/>
            <a:ext cx="138058" cy="33134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03" name="Rectangle 148"/>
          <p:cNvSpPr/>
          <p:nvPr/>
        </p:nvSpPr>
        <p:spPr>
          <a:xfrm>
            <a:off x="3093439" y="2068322"/>
            <a:ext cx="138055" cy="331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04" name="Rectangle 149"/>
          <p:cNvSpPr/>
          <p:nvPr/>
        </p:nvSpPr>
        <p:spPr>
          <a:xfrm>
            <a:off x="3093439" y="2399670"/>
            <a:ext cx="138058" cy="33134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91" name="Rectangle 136"/>
          <p:cNvSpPr/>
          <p:nvPr/>
        </p:nvSpPr>
        <p:spPr>
          <a:xfrm>
            <a:off x="1321646" y="1888842"/>
            <a:ext cx="2070922" cy="1021656"/>
          </a:xfrm>
          <a:prstGeom prst="rect">
            <a:avLst/>
          </a:prstGeom>
          <a:noFill/>
          <a:ln w="3175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73" name="Rectangle 118"/>
          <p:cNvSpPr/>
          <p:nvPr/>
        </p:nvSpPr>
        <p:spPr>
          <a:xfrm>
            <a:off x="1248601" y="3526410"/>
            <a:ext cx="138557" cy="3325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4" name="Rectangle 119"/>
          <p:cNvSpPr/>
          <p:nvPr/>
        </p:nvSpPr>
        <p:spPr>
          <a:xfrm>
            <a:off x="1248601" y="3858963"/>
            <a:ext cx="138560" cy="33255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5" name="Rectangle 120"/>
          <p:cNvSpPr/>
          <p:nvPr/>
        </p:nvSpPr>
        <p:spPr>
          <a:xfrm>
            <a:off x="1479540" y="3526410"/>
            <a:ext cx="138557" cy="3325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" name="Rectangle 121"/>
          <p:cNvSpPr/>
          <p:nvPr/>
        </p:nvSpPr>
        <p:spPr>
          <a:xfrm>
            <a:off x="1479540" y="3858963"/>
            <a:ext cx="138560" cy="33255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7" name="Rectangle 122"/>
          <p:cNvSpPr/>
          <p:nvPr/>
        </p:nvSpPr>
        <p:spPr>
          <a:xfrm>
            <a:off x="1710479" y="3526410"/>
            <a:ext cx="138557" cy="3325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8" name="Rectangle 123"/>
          <p:cNvSpPr/>
          <p:nvPr/>
        </p:nvSpPr>
        <p:spPr>
          <a:xfrm>
            <a:off x="1710479" y="3858963"/>
            <a:ext cx="138560" cy="33255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9" name="Rectangle 124"/>
          <p:cNvSpPr/>
          <p:nvPr/>
        </p:nvSpPr>
        <p:spPr>
          <a:xfrm>
            <a:off x="1941419" y="3526410"/>
            <a:ext cx="138557" cy="3325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0" name="Rectangle 125"/>
          <p:cNvSpPr/>
          <p:nvPr/>
        </p:nvSpPr>
        <p:spPr>
          <a:xfrm>
            <a:off x="1941419" y="3858963"/>
            <a:ext cx="138560" cy="33255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1" name="Rectangle 126"/>
          <p:cNvSpPr/>
          <p:nvPr/>
        </p:nvSpPr>
        <p:spPr>
          <a:xfrm>
            <a:off x="2172358" y="3526410"/>
            <a:ext cx="138557" cy="3325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82" name="Rectangle 127"/>
          <p:cNvSpPr/>
          <p:nvPr/>
        </p:nvSpPr>
        <p:spPr>
          <a:xfrm>
            <a:off x="2172358" y="3858963"/>
            <a:ext cx="138560" cy="33255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83" name="Rectangle 128"/>
          <p:cNvSpPr/>
          <p:nvPr/>
        </p:nvSpPr>
        <p:spPr>
          <a:xfrm>
            <a:off x="2403297" y="3526410"/>
            <a:ext cx="138557" cy="3325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84" name="Rectangle 129"/>
          <p:cNvSpPr/>
          <p:nvPr/>
        </p:nvSpPr>
        <p:spPr>
          <a:xfrm>
            <a:off x="2403297" y="3858963"/>
            <a:ext cx="138560" cy="33255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85" name="Rectangle 130"/>
          <p:cNvSpPr/>
          <p:nvPr/>
        </p:nvSpPr>
        <p:spPr>
          <a:xfrm>
            <a:off x="2634236" y="3526410"/>
            <a:ext cx="138557" cy="3325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86" name="Rectangle 131"/>
          <p:cNvSpPr/>
          <p:nvPr/>
        </p:nvSpPr>
        <p:spPr>
          <a:xfrm>
            <a:off x="2634236" y="3858963"/>
            <a:ext cx="138560" cy="33255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88" name="Rectangle 133"/>
          <p:cNvSpPr/>
          <p:nvPr/>
        </p:nvSpPr>
        <p:spPr>
          <a:xfrm>
            <a:off x="3327054" y="3526410"/>
            <a:ext cx="138557" cy="3325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89" name="Rectangle 134"/>
          <p:cNvSpPr/>
          <p:nvPr/>
        </p:nvSpPr>
        <p:spPr>
          <a:xfrm>
            <a:off x="3327054" y="3858963"/>
            <a:ext cx="138560" cy="33255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72" name="Rectangle 117"/>
          <p:cNvSpPr/>
          <p:nvPr/>
        </p:nvSpPr>
        <p:spPr>
          <a:xfrm>
            <a:off x="1086941" y="3346277"/>
            <a:ext cx="2540331" cy="1025371"/>
          </a:xfrm>
          <a:prstGeom prst="rect">
            <a:avLst/>
          </a:prstGeom>
          <a:noFill/>
          <a:ln w="3175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cxnSp>
        <p:nvCxnSpPr>
          <p:cNvPr id="59" name="Straight Connector 104"/>
          <p:cNvCxnSpPr/>
          <p:nvPr/>
        </p:nvCxnSpPr>
        <p:spPr>
          <a:xfrm flipH="1">
            <a:off x="954023" y="3129896"/>
            <a:ext cx="2806167" cy="0"/>
          </a:xfrm>
          <a:prstGeom prst="line">
            <a:avLst/>
          </a:prstGeom>
          <a:ln w="38100" cmpd="sng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105"/>
          <p:cNvSpPr txBox="1"/>
          <p:nvPr/>
        </p:nvSpPr>
        <p:spPr>
          <a:xfrm>
            <a:off x="2689591" y="2260260"/>
            <a:ext cx="284744" cy="278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61" name="TextBox 106"/>
          <p:cNvSpPr txBox="1"/>
          <p:nvPr/>
        </p:nvSpPr>
        <p:spPr>
          <a:xfrm>
            <a:off x="2911668" y="3672089"/>
            <a:ext cx="284744" cy="278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62" name="Right Brace 107"/>
          <p:cNvSpPr/>
          <p:nvPr/>
        </p:nvSpPr>
        <p:spPr>
          <a:xfrm rot="16200000">
            <a:off x="2223447" y="685993"/>
            <a:ext cx="263415" cy="2095647"/>
          </a:xfrm>
          <a:prstGeom prst="rightBrac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08" tIns="45705" rIns="91408" bIns="45705" rtlCol="0" anchor="ctr"/>
          <a:lstStyle/>
          <a:p>
            <a:pPr algn="ctr"/>
            <a:endParaRPr lang="en-US" sz="800"/>
          </a:p>
        </p:txBody>
      </p:sp>
      <p:sp>
        <p:nvSpPr>
          <p:cNvPr id="63" name="TextBox 108"/>
          <p:cNvSpPr txBox="1"/>
          <p:nvPr/>
        </p:nvSpPr>
        <p:spPr>
          <a:xfrm>
            <a:off x="1489950" y="1275380"/>
            <a:ext cx="1707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  <a:r>
              <a:rPr lang="en-US" sz="1600" dirty="0" smtClean="0"/>
              <a:t>ata-parallel tasks</a:t>
            </a:r>
            <a:endParaRPr lang="en-US" sz="1600" dirty="0"/>
          </a:p>
        </p:txBody>
      </p:sp>
      <p:sp>
        <p:nvSpPr>
          <p:cNvPr id="64" name="TextBox 109"/>
          <p:cNvSpPr txBox="1"/>
          <p:nvPr/>
        </p:nvSpPr>
        <p:spPr>
          <a:xfrm rot="16200000">
            <a:off x="-404873" y="3053476"/>
            <a:ext cx="1878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dirty="0" smtClean="0"/>
              <a:t>equential sub-tasks</a:t>
            </a:r>
            <a:endParaRPr lang="en-US" sz="1600" dirty="0"/>
          </a:p>
        </p:txBody>
      </p:sp>
      <p:cxnSp>
        <p:nvCxnSpPr>
          <p:cNvPr id="65" name="Straight Connector 110"/>
          <p:cNvCxnSpPr>
            <a:stCxn id="92" idx="1"/>
            <a:endCxn id="64" idx="2"/>
          </p:cNvCxnSpPr>
          <p:nvPr/>
        </p:nvCxnSpPr>
        <p:spPr>
          <a:xfrm flipH="1">
            <a:off x="703423" y="2233996"/>
            <a:ext cx="779298" cy="988757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111"/>
          <p:cNvCxnSpPr>
            <a:stCxn id="93" idx="1"/>
            <a:endCxn id="64" idx="2"/>
          </p:cNvCxnSpPr>
          <p:nvPr/>
        </p:nvCxnSpPr>
        <p:spPr>
          <a:xfrm flipH="1">
            <a:off x="703423" y="2565344"/>
            <a:ext cx="779298" cy="657409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112"/>
          <p:cNvCxnSpPr>
            <a:stCxn id="73" idx="1"/>
            <a:endCxn id="64" idx="2"/>
          </p:cNvCxnSpPr>
          <p:nvPr/>
        </p:nvCxnSpPr>
        <p:spPr>
          <a:xfrm flipH="1" flipV="1">
            <a:off x="703423" y="3222753"/>
            <a:ext cx="545178" cy="469934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113"/>
          <p:cNvCxnSpPr>
            <a:stCxn id="74" idx="1"/>
            <a:endCxn id="64" idx="2"/>
          </p:cNvCxnSpPr>
          <p:nvPr/>
        </p:nvCxnSpPr>
        <p:spPr>
          <a:xfrm flipH="1" flipV="1">
            <a:off x="703423" y="3222753"/>
            <a:ext cx="545178" cy="802487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114"/>
          <p:cNvSpPr txBox="1"/>
          <p:nvPr/>
        </p:nvSpPr>
        <p:spPr>
          <a:xfrm rot="16200000">
            <a:off x="2842859" y="2930366"/>
            <a:ext cx="24883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dirty="0" smtClean="0"/>
              <a:t>oarse-grained synchronization</a:t>
            </a:r>
          </a:p>
        </p:txBody>
      </p:sp>
      <p:cxnSp>
        <p:nvCxnSpPr>
          <p:cNvPr id="70" name="Straight Connector 115"/>
          <p:cNvCxnSpPr/>
          <p:nvPr/>
        </p:nvCxnSpPr>
        <p:spPr>
          <a:xfrm flipV="1">
            <a:off x="3485935" y="2910500"/>
            <a:ext cx="404079" cy="134606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302"/>
          <p:cNvSpPr txBox="1"/>
          <p:nvPr/>
        </p:nvSpPr>
        <p:spPr>
          <a:xfrm>
            <a:off x="1345732" y="4507113"/>
            <a:ext cx="2111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Program Structure</a:t>
            </a:r>
            <a:endParaRPr lang="en-US" sz="2000" dirty="0"/>
          </a:p>
        </p:txBody>
      </p:sp>
      <p:sp>
        <p:nvSpPr>
          <p:cNvPr id="184" name="Rectangle 243"/>
          <p:cNvSpPr/>
          <p:nvPr/>
        </p:nvSpPr>
        <p:spPr>
          <a:xfrm>
            <a:off x="6886197" y="1519680"/>
            <a:ext cx="155192" cy="3103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85" name="Rectangle 244"/>
          <p:cNvSpPr/>
          <p:nvPr/>
        </p:nvSpPr>
        <p:spPr>
          <a:xfrm>
            <a:off x="6886195" y="1830076"/>
            <a:ext cx="155195" cy="465595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82" name="Rectangle 241"/>
          <p:cNvSpPr/>
          <p:nvPr/>
        </p:nvSpPr>
        <p:spPr>
          <a:xfrm>
            <a:off x="7152043" y="1518341"/>
            <a:ext cx="155192" cy="3103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83" name="Rectangle 242"/>
          <p:cNvSpPr/>
          <p:nvPr/>
        </p:nvSpPr>
        <p:spPr>
          <a:xfrm>
            <a:off x="7152041" y="1828737"/>
            <a:ext cx="155195" cy="465595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80" name="Rectangle 239"/>
          <p:cNvSpPr/>
          <p:nvPr/>
        </p:nvSpPr>
        <p:spPr>
          <a:xfrm>
            <a:off x="7417889" y="1516160"/>
            <a:ext cx="155192" cy="3103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81" name="Rectangle 240"/>
          <p:cNvSpPr/>
          <p:nvPr/>
        </p:nvSpPr>
        <p:spPr>
          <a:xfrm>
            <a:off x="7417887" y="1826556"/>
            <a:ext cx="155195" cy="465595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78" name="Rectangle 237"/>
          <p:cNvSpPr/>
          <p:nvPr/>
        </p:nvSpPr>
        <p:spPr>
          <a:xfrm>
            <a:off x="7683735" y="1516160"/>
            <a:ext cx="155192" cy="3103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79" name="Rectangle 238"/>
          <p:cNvSpPr/>
          <p:nvPr/>
        </p:nvSpPr>
        <p:spPr>
          <a:xfrm>
            <a:off x="7683733" y="1826556"/>
            <a:ext cx="155195" cy="465595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14" name="Rectangle 205"/>
          <p:cNvSpPr/>
          <p:nvPr/>
        </p:nvSpPr>
        <p:spPr>
          <a:xfrm>
            <a:off x="6806128" y="1441417"/>
            <a:ext cx="1133406" cy="2117322"/>
          </a:xfrm>
          <a:prstGeom prst="rect">
            <a:avLst/>
          </a:prstGeom>
          <a:noFill/>
          <a:ln w="3175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44" name="Rectangle 231"/>
          <p:cNvSpPr/>
          <p:nvPr/>
        </p:nvSpPr>
        <p:spPr>
          <a:xfrm>
            <a:off x="6886195" y="2337480"/>
            <a:ext cx="155192" cy="3103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46" name="Rectangle 232"/>
          <p:cNvSpPr/>
          <p:nvPr/>
        </p:nvSpPr>
        <p:spPr>
          <a:xfrm>
            <a:off x="6886193" y="2647876"/>
            <a:ext cx="155195" cy="465595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41" name="Rectangle 229"/>
          <p:cNvSpPr/>
          <p:nvPr/>
        </p:nvSpPr>
        <p:spPr>
          <a:xfrm>
            <a:off x="7152041" y="2336141"/>
            <a:ext cx="155192" cy="3103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43" name="Rectangle 230"/>
          <p:cNvSpPr/>
          <p:nvPr/>
        </p:nvSpPr>
        <p:spPr>
          <a:xfrm>
            <a:off x="7152039" y="2646537"/>
            <a:ext cx="155195" cy="465595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39" name="Rectangle 227"/>
          <p:cNvSpPr/>
          <p:nvPr/>
        </p:nvSpPr>
        <p:spPr>
          <a:xfrm>
            <a:off x="7417887" y="2333960"/>
            <a:ext cx="155192" cy="3103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40" name="Rectangle 228"/>
          <p:cNvSpPr/>
          <p:nvPr/>
        </p:nvSpPr>
        <p:spPr>
          <a:xfrm>
            <a:off x="7417885" y="2644356"/>
            <a:ext cx="155195" cy="465595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37" name="Rectangle 225"/>
          <p:cNvSpPr/>
          <p:nvPr/>
        </p:nvSpPr>
        <p:spPr>
          <a:xfrm>
            <a:off x="7683733" y="2333960"/>
            <a:ext cx="155192" cy="3103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38" name="Rectangle 226"/>
          <p:cNvSpPr/>
          <p:nvPr/>
        </p:nvSpPr>
        <p:spPr>
          <a:xfrm>
            <a:off x="7683731" y="2644356"/>
            <a:ext cx="155195" cy="465595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16" name="TextBox 207"/>
          <p:cNvSpPr txBox="1"/>
          <p:nvPr/>
        </p:nvSpPr>
        <p:spPr>
          <a:xfrm rot="5400000">
            <a:off x="7247318" y="3153587"/>
            <a:ext cx="320088" cy="31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31" name="Rectangle 219"/>
          <p:cNvSpPr/>
          <p:nvPr/>
        </p:nvSpPr>
        <p:spPr>
          <a:xfrm>
            <a:off x="6129428" y="3850197"/>
            <a:ext cx="155198" cy="2327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132" name="Rectangle 220"/>
          <p:cNvSpPr/>
          <p:nvPr/>
        </p:nvSpPr>
        <p:spPr>
          <a:xfrm>
            <a:off x="6129148" y="4090487"/>
            <a:ext cx="155759" cy="310396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29" name="Rectangle 217"/>
          <p:cNvSpPr/>
          <p:nvPr/>
        </p:nvSpPr>
        <p:spPr>
          <a:xfrm>
            <a:off x="6383962" y="3850197"/>
            <a:ext cx="155198" cy="2327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130" name="Rectangle 218"/>
          <p:cNvSpPr/>
          <p:nvPr/>
        </p:nvSpPr>
        <p:spPr>
          <a:xfrm>
            <a:off x="6383682" y="4090487"/>
            <a:ext cx="155759" cy="310396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27" name="Rectangle 215"/>
          <p:cNvSpPr/>
          <p:nvPr/>
        </p:nvSpPr>
        <p:spPr>
          <a:xfrm>
            <a:off x="6015506" y="3773063"/>
            <a:ext cx="631362" cy="953996"/>
          </a:xfrm>
          <a:prstGeom prst="rect">
            <a:avLst/>
          </a:prstGeom>
          <a:noFill/>
          <a:ln w="3175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28" name="TextBox 216"/>
          <p:cNvSpPr txBox="1"/>
          <p:nvPr/>
        </p:nvSpPr>
        <p:spPr>
          <a:xfrm rot="5400000">
            <a:off x="6250705" y="4410301"/>
            <a:ext cx="320088" cy="31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18" name="TextBox 209"/>
          <p:cNvSpPr txBox="1"/>
          <p:nvPr/>
        </p:nvSpPr>
        <p:spPr>
          <a:xfrm>
            <a:off x="5805103" y="1093936"/>
            <a:ext cx="891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Device 1</a:t>
            </a:r>
            <a:endParaRPr lang="en-US" sz="1600" dirty="0"/>
          </a:p>
        </p:txBody>
      </p:sp>
      <p:sp>
        <p:nvSpPr>
          <p:cNvPr id="119" name="TextBox 210"/>
          <p:cNvSpPr txBox="1"/>
          <p:nvPr/>
        </p:nvSpPr>
        <p:spPr>
          <a:xfrm>
            <a:off x="6846243" y="1093936"/>
            <a:ext cx="891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Device 2</a:t>
            </a:r>
            <a:endParaRPr lang="en-US" sz="1600" dirty="0"/>
          </a:p>
        </p:txBody>
      </p:sp>
      <p:cxnSp>
        <p:nvCxnSpPr>
          <p:cNvPr id="120" name="Straight Connector 211"/>
          <p:cNvCxnSpPr/>
          <p:nvPr/>
        </p:nvCxnSpPr>
        <p:spPr>
          <a:xfrm>
            <a:off x="6720206" y="1134127"/>
            <a:ext cx="0" cy="3592932"/>
          </a:xfrm>
          <a:prstGeom prst="line">
            <a:avLst/>
          </a:prstGeom>
          <a:ln w="28575" cmpd="sng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212"/>
          <p:cNvCxnSpPr/>
          <p:nvPr/>
        </p:nvCxnSpPr>
        <p:spPr>
          <a:xfrm flipH="1">
            <a:off x="5916591" y="3665445"/>
            <a:ext cx="2056971" cy="0"/>
          </a:xfrm>
          <a:prstGeom prst="line">
            <a:avLst/>
          </a:prstGeom>
          <a:ln w="38100" cmpd="sng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305"/>
          <p:cNvSpPr txBox="1"/>
          <p:nvPr/>
        </p:nvSpPr>
        <p:spPr>
          <a:xfrm>
            <a:off x="5165829" y="4813347"/>
            <a:ext cx="3559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Coarse-grained Task Partitioning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9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5" grpId="0" animBg="1"/>
      <p:bldP spid="182" grpId="0" animBg="1"/>
      <p:bldP spid="183" grpId="0" animBg="1"/>
      <p:bldP spid="180" grpId="0" animBg="1"/>
      <p:bldP spid="181" grpId="0" animBg="1"/>
      <p:bldP spid="178" grpId="0" animBg="1"/>
      <p:bldP spid="179" grpId="0" animBg="1"/>
      <p:bldP spid="114" grpId="0" animBg="1"/>
      <p:bldP spid="144" grpId="0" animBg="1"/>
      <p:bldP spid="146" grpId="0" animBg="1"/>
      <p:bldP spid="141" grpId="0" animBg="1"/>
      <p:bldP spid="143" grpId="0" animBg="1"/>
      <p:bldP spid="139" grpId="0" animBg="1"/>
      <p:bldP spid="140" grpId="0" animBg="1"/>
      <p:bldP spid="137" grpId="0" animBg="1"/>
      <p:bldP spid="138" grpId="0" animBg="1"/>
      <p:bldP spid="116" grpId="0"/>
      <p:bldP spid="131" grpId="0" animBg="1"/>
      <p:bldP spid="132" grpId="0" animBg="1"/>
      <p:bldP spid="129" grpId="0" animBg="1"/>
      <p:bldP spid="130" grpId="0" animBg="1"/>
      <p:bldP spid="127" grpId="0" animBg="1"/>
      <p:bldP spid="1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 Benchmark Suite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059400"/>
            <a:ext cx="8545165" cy="4258312"/>
          </a:xfrm>
        </p:spPr>
        <p:txBody>
          <a:bodyPr>
            <a:normAutofit/>
          </a:bodyPr>
          <a:lstStyle/>
          <a:p>
            <a:r>
              <a:rPr lang="en-US" dirty="0" smtClean="0"/>
              <a:t>These collaboration patterns can be found in Chai benchmark suite</a:t>
            </a:r>
          </a:p>
          <a:p>
            <a:pPr lvl="1"/>
            <a:r>
              <a:rPr lang="en-US" dirty="0" smtClean="0"/>
              <a:t>8 data partitioning</a:t>
            </a:r>
          </a:p>
          <a:p>
            <a:pPr lvl="1"/>
            <a:r>
              <a:rPr lang="en-US" dirty="0" smtClean="0"/>
              <a:t>3 fine-grained task partitioning</a:t>
            </a:r>
          </a:p>
          <a:p>
            <a:pPr lvl="1"/>
            <a:r>
              <a:rPr lang="en-US" dirty="0" smtClean="0"/>
              <a:t>3 coarse-grained task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F2F15101-FD60-2C46-BBB0-7A51D24718D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7200" y="5296959"/>
            <a:ext cx="6702357" cy="304271"/>
          </a:xfrm>
        </p:spPr>
        <p:txBody>
          <a:bodyPr/>
          <a:lstStyle/>
          <a:p>
            <a:r>
              <a:rPr lang="en-US" dirty="0" smtClean="0"/>
              <a:t>Juan Gómez Luna</a:t>
            </a:r>
          </a:p>
          <a:p>
            <a:r>
              <a:rPr lang="en-US" dirty="0"/>
              <a:t>8th ACM/SPEC International Conference on Performance </a:t>
            </a:r>
            <a:r>
              <a:rPr lang="en-US" dirty="0" smtClean="0"/>
              <a:t>Engineering. L’Aquila, April 26, 2017</a:t>
            </a:r>
            <a:endParaRPr lang="en-US" dirty="0"/>
          </a:p>
        </p:txBody>
      </p:sp>
      <p:pic>
        <p:nvPicPr>
          <p:cNvPr id="6" name="Imagen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45" y="1623672"/>
            <a:ext cx="2146972" cy="266020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22053" y="3418753"/>
            <a:ext cx="5955451" cy="492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mpd="sng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Verdana"/>
                <a:cs typeface="Verdana"/>
              </a:rPr>
              <a:t>https://chai-</a:t>
            </a:r>
            <a:r>
              <a:rPr lang="en-US" sz="2600" dirty="0" err="1">
                <a:solidFill>
                  <a:schemeClr val="tx2"/>
                </a:solidFill>
                <a:latin typeface="Verdana"/>
                <a:cs typeface="Verdana"/>
              </a:rPr>
              <a:t>benchmarks.github.io</a:t>
            </a:r>
            <a:endParaRPr lang="en-US" sz="2600" dirty="0">
              <a:solidFill>
                <a:schemeClr val="tx2"/>
              </a:solidFill>
              <a:latin typeface="Verdana"/>
              <a:cs typeface="Verdana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22841" y="4548200"/>
            <a:ext cx="8526707" cy="600164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Verdana"/>
                <a:cs typeface="Verdana"/>
              </a:rPr>
              <a:t>J. Gómez-Luna, I. El Hajj, L.-W. Chang, V. Garcia-Flores, S. Garcia de Gonzalo, T. </a:t>
            </a:r>
            <a:r>
              <a:rPr lang="en-US" sz="1100" dirty="0" err="1">
                <a:latin typeface="Verdana"/>
                <a:cs typeface="Verdana"/>
              </a:rPr>
              <a:t>Jablin</a:t>
            </a:r>
            <a:r>
              <a:rPr lang="en-US" sz="1100" dirty="0">
                <a:latin typeface="Verdana"/>
                <a:cs typeface="Verdana"/>
              </a:rPr>
              <a:t>, A. J. Peña, W.-M. </a:t>
            </a:r>
            <a:r>
              <a:rPr lang="en-US" sz="1100" dirty="0" err="1">
                <a:latin typeface="Verdana"/>
                <a:cs typeface="Verdana"/>
              </a:rPr>
              <a:t>Hwu</a:t>
            </a:r>
            <a:r>
              <a:rPr lang="en-US" sz="1100" dirty="0">
                <a:latin typeface="Verdana"/>
                <a:cs typeface="Verdana"/>
              </a:rPr>
              <a:t>. </a:t>
            </a:r>
            <a:endParaRPr lang="en-US" sz="1100" dirty="0" smtClean="0">
              <a:latin typeface="Verdana"/>
              <a:cs typeface="Verdana"/>
            </a:endParaRPr>
          </a:p>
          <a:p>
            <a:r>
              <a:rPr lang="en-US" sz="1100" b="1" dirty="0" smtClean="0">
                <a:latin typeface="Verdana"/>
                <a:cs typeface="Verdana"/>
              </a:rPr>
              <a:t>Chai</a:t>
            </a:r>
            <a:r>
              <a:rPr lang="en-US" sz="1100" b="1" dirty="0">
                <a:latin typeface="Verdana"/>
                <a:cs typeface="Verdana"/>
              </a:rPr>
              <a:t>: Collaborative Heterogeneous Applications for Integrated-architectures.</a:t>
            </a:r>
            <a:r>
              <a:rPr lang="en-US" sz="1100" dirty="0">
                <a:latin typeface="Verdana"/>
                <a:cs typeface="Verdana"/>
              </a:rPr>
              <a:t> </a:t>
            </a:r>
            <a:endParaRPr lang="en-US" sz="1100" dirty="0" smtClean="0">
              <a:latin typeface="Verdana"/>
              <a:cs typeface="Verdana"/>
            </a:endParaRPr>
          </a:p>
          <a:p>
            <a:r>
              <a:rPr lang="en-US" sz="1100" dirty="0" smtClean="0">
                <a:latin typeface="Verdana"/>
                <a:cs typeface="Verdana"/>
              </a:rPr>
              <a:t>In </a:t>
            </a:r>
            <a:r>
              <a:rPr lang="en-US" sz="1100" dirty="0">
                <a:latin typeface="Verdana"/>
                <a:cs typeface="Verdana"/>
              </a:rPr>
              <a:t>Proceedings of IEEE International Symposium on Performance Analysis of Systems and Software (ISPASS), </a:t>
            </a:r>
            <a:r>
              <a:rPr lang="en-US" sz="1100" dirty="0" smtClean="0">
                <a:latin typeface="Verdana"/>
                <a:cs typeface="Verdana"/>
              </a:rPr>
              <a:t>2017</a:t>
            </a:r>
            <a:endParaRPr lang="en-US" sz="11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04908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Evaluation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059400"/>
            <a:ext cx="8545165" cy="4258312"/>
          </a:xfrm>
        </p:spPr>
        <p:txBody>
          <a:bodyPr>
            <a:normAutofit/>
          </a:bodyPr>
          <a:lstStyle/>
          <a:p>
            <a:r>
              <a:rPr lang="en-US" dirty="0" smtClean="0"/>
              <a:t>Canny Edge Detection (CED) and RANSAC (RSC)</a:t>
            </a:r>
          </a:p>
          <a:p>
            <a:pPr lvl="1"/>
            <a:r>
              <a:rPr lang="en-US" dirty="0" smtClean="0"/>
              <a:t>CEDD (data part.) and CEDT (coarse-grained part.)</a:t>
            </a:r>
          </a:p>
          <a:p>
            <a:pPr lvl="1"/>
            <a:r>
              <a:rPr lang="en-US" dirty="0" smtClean="0"/>
              <a:t>RSCD (</a:t>
            </a:r>
            <a:r>
              <a:rPr lang="en-US" dirty="0"/>
              <a:t>data part.</a:t>
            </a:r>
            <a:r>
              <a:rPr lang="en-US" dirty="0" smtClean="0"/>
              <a:t>) and RSCT (fine-grained part.)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F2F15101-FD60-2C46-BBB0-7A51D24718D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7200" y="5296959"/>
            <a:ext cx="6702357" cy="304271"/>
          </a:xfrm>
        </p:spPr>
        <p:txBody>
          <a:bodyPr/>
          <a:lstStyle/>
          <a:p>
            <a:r>
              <a:rPr lang="en-US" dirty="0" smtClean="0"/>
              <a:t>Juan Gómez Luna</a:t>
            </a:r>
          </a:p>
          <a:p>
            <a:r>
              <a:rPr lang="en-US" dirty="0"/>
              <a:t>8th ACM/SPEC International Conference on Performance </a:t>
            </a:r>
            <a:r>
              <a:rPr lang="en-US" dirty="0" smtClean="0"/>
              <a:t>Engineering. L’Aquila, April 26, 2017</a:t>
            </a:r>
            <a:endParaRPr lang="en-US" dirty="0"/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550881"/>
              </p:ext>
            </p:extLst>
          </p:nvPr>
        </p:nvGraphicFramePr>
        <p:xfrm>
          <a:off x="52304" y="2420120"/>
          <a:ext cx="4572000" cy="2368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778494" y="2579043"/>
            <a:ext cx="1572510" cy="276999"/>
          </a:xfrm>
          <a:prstGeom prst="rect">
            <a:avLst/>
          </a:pr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b="1" dirty="0"/>
              <a:t>CPU+GPU (AMD </a:t>
            </a:r>
            <a:r>
              <a:rPr lang="es-ES" sz="1200" b="1" dirty="0" err="1"/>
              <a:t>Kaveri</a:t>
            </a:r>
            <a:r>
              <a:rPr lang="es-ES" sz="1200" b="1" dirty="0"/>
              <a:t>)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804321" y="3030046"/>
            <a:ext cx="199222" cy="899999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/>
          <p:cNvSpPr/>
          <p:nvPr/>
        </p:nvSpPr>
        <p:spPr>
          <a:xfrm>
            <a:off x="3662563" y="3201385"/>
            <a:ext cx="199222" cy="719999"/>
          </a:xfrm>
          <a:prstGeom prst="rect">
            <a:avLst/>
          </a:prstGeom>
          <a:solidFill>
            <a:srgbClr val="3366FF"/>
          </a:solidFill>
          <a:ln w="28575">
            <a:solidFill>
              <a:srgbClr val="3366FF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/>
          <p:cNvSpPr/>
          <p:nvPr/>
        </p:nvSpPr>
        <p:spPr>
          <a:xfrm>
            <a:off x="2265813" y="3340976"/>
            <a:ext cx="199222" cy="575999"/>
          </a:xfrm>
          <a:prstGeom prst="rect">
            <a:avLst/>
          </a:prstGeom>
          <a:solidFill>
            <a:srgbClr val="008000"/>
          </a:solidFill>
          <a:ln w="15875">
            <a:solidFill>
              <a:srgbClr val="008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rgbClr val="000000"/>
                </a:solidFill>
              </a:ln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134466" y="2697749"/>
            <a:ext cx="199222" cy="1224000"/>
          </a:xfrm>
          <a:prstGeom prst="rect">
            <a:avLst/>
          </a:prstGeom>
          <a:solidFill>
            <a:srgbClr val="008000"/>
          </a:solidFill>
          <a:ln w="22225">
            <a:solidFill>
              <a:srgbClr val="008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rgbClr val="000000"/>
                </a:solidFill>
              </a:ln>
            </a:endParaRPr>
          </a:p>
        </p:txBody>
      </p:sp>
      <p:graphicFrame>
        <p:nvGraphicFramePr>
          <p:cNvPr id="15" name="Gráfico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603441"/>
              </p:ext>
            </p:extLst>
          </p:nvPr>
        </p:nvGraphicFramePr>
        <p:xfrm>
          <a:off x="4504081" y="2420119"/>
          <a:ext cx="4572000" cy="2368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CuadroTexto 15"/>
          <p:cNvSpPr txBox="1"/>
          <p:nvPr/>
        </p:nvSpPr>
        <p:spPr>
          <a:xfrm>
            <a:off x="5230272" y="2589454"/>
            <a:ext cx="1915909" cy="276999"/>
          </a:xfrm>
          <a:prstGeom prst="rect">
            <a:avLst/>
          </a:pr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b="1" dirty="0"/>
              <a:t>CPU+FPGA (</a:t>
            </a:r>
            <a:r>
              <a:rPr lang="es-ES" sz="1200" b="1" dirty="0" err="1"/>
              <a:t>Xeon+StratixV</a:t>
            </a:r>
            <a:r>
              <a:rPr lang="es-ES" sz="1200" b="1" dirty="0"/>
              <a:t>)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8573449" y="2756013"/>
            <a:ext cx="199222" cy="1151999"/>
          </a:xfrm>
          <a:prstGeom prst="rect">
            <a:avLst/>
          </a:prstGeom>
          <a:solidFill>
            <a:srgbClr val="008000"/>
          </a:solidFill>
          <a:ln w="34925">
            <a:solidFill>
              <a:srgbClr val="008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rgbClr val="000000"/>
                </a:solidFill>
              </a:ln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8104573" y="3071653"/>
            <a:ext cx="199222" cy="839998"/>
          </a:xfrm>
          <a:prstGeom prst="rect">
            <a:avLst/>
          </a:prstGeom>
          <a:solidFill>
            <a:srgbClr val="3366FF"/>
          </a:solidFill>
          <a:ln w="28575">
            <a:solidFill>
              <a:srgbClr val="3366FF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6723203" y="2903733"/>
            <a:ext cx="199222" cy="1007999"/>
          </a:xfrm>
          <a:prstGeom prst="rect">
            <a:avLst/>
          </a:prstGeom>
          <a:solidFill>
            <a:srgbClr val="008000"/>
          </a:solidFill>
          <a:ln w="28575">
            <a:solidFill>
              <a:srgbClr val="008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rgbClr val="000000"/>
                </a:solidFill>
              </a:ln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262706" y="2952174"/>
            <a:ext cx="199222" cy="971999"/>
          </a:xfrm>
          <a:prstGeom prst="rect">
            <a:avLst/>
          </a:prstGeom>
          <a:solidFill>
            <a:srgbClr val="3366FF"/>
          </a:solidFill>
          <a:ln w="25400">
            <a:solidFill>
              <a:srgbClr val="3366FF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08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Interface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059400"/>
            <a:ext cx="8545165" cy="4258312"/>
          </a:xfrm>
        </p:spPr>
        <p:txBody>
          <a:bodyPr>
            <a:normAutofit/>
          </a:bodyPr>
          <a:lstStyle/>
          <a:p>
            <a:r>
              <a:rPr lang="en-US" dirty="0" smtClean="0"/>
              <a:t>Conversion between collaboration strategies is a code transformation</a:t>
            </a:r>
          </a:p>
          <a:p>
            <a:r>
              <a:rPr lang="en-US" dirty="0" smtClean="0"/>
              <a:t>The best strategy across systems is a performance portability problem</a:t>
            </a:r>
          </a:p>
          <a:p>
            <a:r>
              <a:rPr lang="en-US" dirty="0" smtClean="0"/>
              <a:t>Limitation of current practice</a:t>
            </a:r>
          </a:p>
          <a:p>
            <a:pPr lvl="1"/>
            <a:r>
              <a:rPr lang="en-US" dirty="0" err="1" smtClean="0"/>
              <a:t>OpenCL</a:t>
            </a:r>
            <a:r>
              <a:rPr lang="en-US" dirty="0" smtClean="0"/>
              <a:t> requires programmers express the collaboration strategy explicitly</a:t>
            </a:r>
          </a:p>
          <a:p>
            <a:pPr lvl="2"/>
            <a:r>
              <a:rPr lang="en-US" sz="1400" dirty="0" smtClean="0"/>
              <a:t>Lack of flexibility</a:t>
            </a:r>
          </a:p>
          <a:p>
            <a:pPr lvl="1"/>
            <a:r>
              <a:rPr lang="en-US" dirty="0" smtClean="0"/>
              <a:t>Conversion between strategies is challenging</a:t>
            </a:r>
          </a:p>
          <a:p>
            <a:pPr lvl="2"/>
            <a:r>
              <a:rPr lang="en-US" sz="1400" dirty="0" smtClean="0"/>
              <a:t>To fine-grained task partitioning: Partitioning (fission) point, Kernel fission</a:t>
            </a:r>
          </a:p>
          <a:p>
            <a:pPr lvl="2"/>
            <a:r>
              <a:rPr lang="en-US" sz="1400" dirty="0" smtClean="0"/>
              <a:t>From fine-grained task partitioning: Sophisticated Loop transform, Kernel fusion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F2F15101-FD60-2C46-BBB0-7A51D24718D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7200" y="5296959"/>
            <a:ext cx="6702357" cy="304271"/>
          </a:xfrm>
        </p:spPr>
        <p:txBody>
          <a:bodyPr/>
          <a:lstStyle/>
          <a:p>
            <a:r>
              <a:rPr lang="en-US" dirty="0" smtClean="0"/>
              <a:t>Juan Gómez Luna</a:t>
            </a:r>
          </a:p>
          <a:p>
            <a:r>
              <a:rPr lang="en-US" dirty="0"/>
              <a:t>8th ACM/SPEC International Conference on Performance </a:t>
            </a:r>
            <a:r>
              <a:rPr lang="en-US" dirty="0" smtClean="0"/>
              <a:t>Engineering. L’Aquila, April 26,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0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4298</TotalTime>
  <Words>933</Words>
  <Application>Microsoft Macintosh PowerPoint</Application>
  <PresentationFormat>Presentación en pantalla (16:10)</PresentationFormat>
  <Paragraphs>169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Collaborative Computing for Heterogeneous Integrated Systems</vt:lpstr>
      <vt:lpstr>Collaborative Computing</vt:lpstr>
      <vt:lpstr>Integrated Heterogeneous Systems</vt:lpstr>
      <vt:lpstr>Collaborative Patterns</vt:lpstr>
      <vt:lpstr>Collaborative Patterns</vt:lpstr>
      <vt:lpstr>Collaborative Patterns</vt:lpstr>
      <vt:lpstr>Chai Benchmark Suite</vt:lpstr>
      <vt:lpstr>Preliminary Evaluation</vt:lpstr>
      <vt:lpstr>Programming Interface</vt:lpstr>
      <vt:lpstr>Programming Interface</vt:lpstr>
      <vt:lpstr>Collaborative Computing for Heterogeneous Integrated Systems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In-Place Data Sliding Algorithms for Many-Core Architectures</dc:title>
  <dc:creator>Juan Gómez Luna</dc:creator>
  <cp:lastModifiedBy>Juan Gómez Luna</cp:lastModifiedBy>
  <cp:revision>169</cp:revision>
  <dcterms:created xsi:type="dcterms:W3CDTF">2015-06-03T15:03:07Z</dcterms:created>
  <dcterms:modified xsi:type="dcterms:W3CDTF">2017-04-25T13:35:44Z</dcterms:modified>
</cp:coreProperties>
</file>