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72" r:id="rId4"/>
    <p:sldId id="258" r:id="rId5"/>
    <p:sldId id="259" r:id="rId6"/>
    <p:sldId id="273" r:id="rId7"/>
    <p:sldId id="277" r:id="rId8"/>
    <p:sldId id="279" r:id="rId9"/>
    <p:sldId id="291" r:id="rId10"/>
    <p:sldId id="278" r:id="rId11"/>
    <p:sldId id="274" r:id="rId12"/>
    <p:sldId id="260" r:id="rId13"/>
    <p:sldId id="283" r:id="rId14"/>
    <p:sldId id="285" r:id="rId15"/>
    <p:sldId id="261" r:id="rId16"/>
    <p:sldId id="276" r:id="rId17"/>
    <p:sldId id="293" r:id="rId18"/>
    <p:sldId id="262" r:id="rId19"/>
    <p:sldId id="267" r:id="rId20"/>
    <p:sldId id="287" r:id="rId21"/>
    <p:sldId id="288" r:id="rId22"/>
    <p:sldId id="289" r:id="rId23"/>
    <p:sldId id="263" r:id="rId24"/>
    <p:sldId id="264" r:id="rId25"/>
    <p:sldId id="265" r:id="rId26"/>
    <p:sldId id="266" r:id="rId27"/>
    <p:sldId id="292" r:id="rId28"/>
    <p:sldId id="268" r:id="rId29"/>
    <p:sldId id="269" r:id="rId30"/>
    <p:sldId id="270" r:id="rId31"/>
    <p:sldId id="271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Apps\ShareLaTeX\chai-dac17\fig\resul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Apps\ShareLaTeX\chai-dac17\fig\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zat\Dropbox\Apps\ShareLaTeX\chai-ispass17\fig\experiments-postrebutt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12x12 (300x300)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strRef>
              <c:f>Sheet2!$C$2:$I$2</c:f>
              <c:strCache>
                <c:ptCount val="7"/>
                <c:pt idx="0">
                  <c:v>1CPU</c:v>
                </c:pt>
                <c:pt idx="1">
                  <c:v>2CPU</c:v>
                </c:pt>
                <c:pt idx="2">
                  <c:v>4CPU</c:v>
                </c:pt>
                <c:pt idx="3">
                  <c:v>GPU</c:v>
                </c:pt>
                <c:pt idx="4">
                  <c:v>GPU + 1CPU</c:v>
                </c:pt>
                <c:pt idx="5">
                  <c:v>GPU + 2CPU</c:v>
                </c:pt>
                <c:pt idx="6">
                  <c:v>GPU + 4CPU</c:v>
                </c:pt>
              </c:strCache>
            </c:strRef>
          </c:cat>
          <c:val>
            <c:numRef>
              <c:f>Sheet2!$C$3:$I$3</c:f>
              <c:numCache>
                <c:formatCode>General</c:formatCode>
                <c:ptCount val="7"/>
                <c:pt idx="0">
                  <c:v>3987.7827000000002</c:v>
                </c:pt>
                <c:pt idx="1">
                  <c:v>2001.9548</c:v>
                </c:pt>
                <c:pt idx="2">
                  <c:v>1054.7661000000001</c:v>
                </c:pt>
                <c:pt idx="3">
                  <c:v>215.73740000000001</c:v>
                </c:pt>
                <c:pt idx="4">
                  <c:v>199.09710000000001</c:v>
                </c:pt>
                <c:pt idx="5">
                  <c:v>192.84979999999999</c:v>
                </c:pt>
                <c:pt idx="6">
                  <c:v>181.44649999999999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6A-4091-AEF6-7D7BB9DF20ED}"/>
            </c:ext>
          </c:extLst>
        </c:ser>
        <c:ser>
          <c:idx val="1"/>
          <c:order val="1"/>
          <c:tx>
            <c:strRef>
              <c:f>Sheet2!$B$4</c:f>
              <c:strCache>
                <c:ptCount val="1"/>
                <c:pt idx="0">
                  <c:v>8x8 (300x300)</c:v>
                </c:pt>
              </c:strCache>
            </c:strRef>
          </c:tx>
          <c:spPr>
            <a:ln w="1270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ot"/>
              </a:ln>
              <a:effectLst/>
            </c:spPr>
          </c:marker>
          <c:cat>
            <c:strRef>
              <c:f>Sheet2!$C$2:$I$2</c:f>
              <c:strCache>
                <c:ptCount val="7"/>
                <c:pt idx="0">
                  <c:v>1CPU</c:v>
                </c:pt>
                <c:pt idx="1">
                  <c:v>2CPU</c:v>
                </c:pt>
                <c:pt idx="2">
                  <c:v>4CPU</c:v>
                </c:pt>
                <c:pt idx="3">
                  <c:v>GPU</c:v>
                </c:pt>
                <c:pt idx="4">
                  <c:v>GPU + 1CPU</c:v>
                </c:pt>
                <c:pt idx="5">
                  <c:v>GPU + 2CPU</c:v>
                </c:pt>
                <c:pt idx="6">
                  <c:v>GPU + 4CPU</c:v>
                </c:pt>
              </c:strCache>
            </c:strRef>
          </c:cat>
          <c:val>
            <c:numRef>
              <c:f>Sheet2!$C$4:$I$4</c:f>
              <c:numCache>
                <c:formatCode>General</c:formatCode>
                <c:ptCount val="7"/>
                <c:pt idx="0">
                  <c:v>1344.4468999999999</c:v>
                </c:pt>
                <c:pt idx="1">
                  <c:v>676.68449999999996</c:v>
                </c:pt>
                <c:pt idx="2">
                  <c:v>362.39049999999997</c:v>
                </c:pt>
                <c:pt idx="3">
                  <c:v>77.8279</c:v>
                </c:pt>
                <c:pt idx="4">
                  <c:v>71.287899999999993</c:v>
                </c:pt>
                <c:pt idx="5">
                  <c:v>67.746099999999998</c:v>
                </c:pt>
                <c:pt idx="6">
                  <c:v>63.346400000000003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6A-4091-AEF6-7D7BB9DF20ED}"/>
            </c:ext>
          </c:extLst>
        </c:ser>
        <c:ser>
          <c:idx val="2"/>
          <c:order val="2"/>
          <c:tx>
            <c:strRef>
              <c:f>Sheet2!$B$5</c:f>
              <c:strCache>
                <c:ptCount val="1"/>
                <c:pt idx="0">
                  <c:v>4x4 (300x300)</c:v>
                </c:pt>
              </c:strCache>
            </c:strRef>
          </c:tx>
          <c:spPr>
            <a:ln w="127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marker>
          <c:cat>
            <c:strRef>
              <c:f>Sheet2!$C$2:$I$2</c:f>
              <c:strCache>
                <c:ptCount val="7"/>
                <c:pt idx="0">
                  <c:v>1CPU</c:v>
                </c:pt>
                <c:pt idx="1">
                  <c:v>2CPU</c:v>
                </c:pt>
                <c:pt idx="2">
                  <c:v>4CPU</c:v>
                </c:pt>
                <c:pt idx="3">
                  <c:v>GPU</c:v>
                </c:pt>
                <c:pt idx="4">
                  <c:v>GPU + 1CPU</c:v>
                </c:pt>
                <c:pt idx="5">
                  <c:v>GPU + 2CPU</c:v>
                </c:pt>
                <c:pt idx="6">
                  <c:v>GPU + 4CPU</c:v>
                </c:pt>
              </c:strCache>
            </c:strRef>
          </c:cat>
          <c:val>
            <c:numRef>
              <c:f>Sheet2!$C$5:$I$5</c:f>
              <c:numCache>
                <c:formatCode>General</c:formatCode>
                <c:ptCount val="7"/>
                <c:pt idx="0">
                  <c:v>149.5966</c:v>
                </c:pt>
                <c:pt idx="1">
                  <c:v>78.124099999999999</c:v>
                </c:pt>
                <c:pt idx="2">
                  <c:v>45.971499999999999</c:v>
                </c:pt>
                <c:pt idx="3">
                  <c:v>15.573600000000001</c:v>
                </c:pt>
                <c:pt idx="4">
                  <c:v>12.6463</c:v>
                </c:pt>
                <c:pt idx="5">
                  <c:v>12.049300000000001</c:v>
                </c:pt>
                <c:pt idx="6">
                  <c:v>10.609400000000001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6A-4091-AEF6-7D7BB9DF2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421488"/>
        <c:axId val="125421072"/>
      </c:lineChart>
      <c:catAx>
        <c:axId val="12542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25421072"/>
        <c:crossesAt val="4"/>
        <c:auto val="1"/>
        <c:lblAlgn val="ctr"/>
        <c:lblOffset val="100"/>
        <c:noMultiLvlLbl val="0"/>
      </c:catAx>
      <c:valAx>
        <c:axId val="125421072"/>
        <c:scaling>
          <c:logBase val="2"/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Times" panose="02020603050405020304" pitchFamily="18" charset="0"/>
                  </a:defRPr>
                </a:pPr>
                <a:r>
                  <a:rPr lang="en-US" b="1" dirty="0"/>
                  <a:t>Execution Time</a:t>
                </a:r>
                <a:r>
                  <a:rPr lang="en-US" dirty="0"/>
                  <a:t> (</a:t>
                </a:r>
                <a:r>
                  <a:rPr lang="en-US" i="1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2542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469782520079655"/>
          <c:y val="4.5986439195100606E-2"/>
          <c:w val="0.34123777141493677"/>
          <c:h val="0.24322907553222514"/>
        </c:manualLayout>
      </c:layout>
      <c:overlay val="1"/>
      <c:spPr>
        <a:solidFill>
          <a:schemeClr val="bg1"/>
        </a:solidFill>
        <a:ln w="952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+mn-lt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Sheet4!$A$3</c:f>
              <c:strCache>
                <c:ptCount val="1"/>
                <c:pt idx="0">
                  <c:v>BS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Sheet4!$B$3:$F$3</c:f>
              <c:numCache>
                <c:formatCode>General</c:formatCode>
                <c:ptCount val="5"/>
                <c:pt idx="0">
                  <c:v>30</c:v>
                </c:pt>
                <c:pt idx="1">
                  <c:v>9.1</c:v>
                </c:pt>
                <c:pt idx="2">
                  <c:v>54.2</c:v>
                </c:pt>
                <c:pt idx="3">
                  <c:v>97.78</c:v>
                </c:pt>
                <c:pt idx="4">
                  <c:v>92.08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B-4839-ABA7-6E42C0144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Sheet4!$A$4</c:f>
              <c:strCache>
                <c:ptCount val="1"/>
                <c:pt idx="0">
                  <c:v>CEDD_gaussian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Sheet4!$B$4:$F$4</c:f>
              <c:numCache>
                <c:formatCode>General</c:formatCode>
                <c:ptCount val="5"/>
                <c:pt idx="0">
                  <c:v>100</c:v>
                </c:pt>
                <c:pt idx="1">
                  <c:v>60.62</c:v>
                </c:pt>
                <c:pt idx="2">
                  <c:v>80.150000000000006</c:v>
                </c:pt>
                <c:pt idx="3">
                  <c:v>65.760000000000005</c:v>
                </c:pt>
                <c:pt idx="4">
                  <c:v>71.25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1-4C22-8AE0-839EC033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Sheet4!$A$5</c:f>
              <c:strCache>
                <c:ptCount val="1"/>
                <c:pt idx="0">
                  <c:v>CEDD_sobel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Sheet4!$B$5:$F$5</c:f>
              <c:numCache>
                <c:formatCode>General</c:formatCode>
                <c:ptCount val="5"/>
                <c:pt idx="0">
                  <c:v>100</c:v>
                </c:pt>
                <c:pt idx="1">
                  <c:v>54.47</c:v>
                </c:pt>
                <c:pt idx="2">
                  <c:v>83.12</c:v>
                </c:pt>
                <c:pt idx="3">
                  <c:v>71.48</c:v>
                </c:pt>
                <c:pt idx="4">
                  <c:v>79.37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B6-49B1-ADA7-09F4BAE57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Sheet4!$A$6</c:f>
              <c:strCache>
                <c:ptCount val="1"/>
                <c:pt idx="0">
                  <c:v>CEDD_nonmax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Sheet4!$B$6:$F$6</c:f>
              <c:numCache>
                <c:formatCode>General</c:formatCode>
                <c:ptCount val="5"/>
                <c:pt idx="0">
                  <c:v>100</c:v>
                </c:pt>
                <c:pt idx="1">
                  <c:v>67.91</c:v>
                </c:pt>
                <c:pt idx="2">
                  <c:v>81.95</c:v>
                </c:pt>
                <c:pt idx="3">
                  <c:v>42.81</c:v>
                </c:pt>
                <c:pt idx="4">
                  <c:v>64.849999999999994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8-4CB2-B88A-914459230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Sheet4!$A$8</c:f>
              <c:strCache>
                <c:ptCount val="1"/>
                <c:pt idx="0">
                  <c:v>HSTI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Sheet4!$B$8:$F$8</c:f>
              <c:numCache>
                <c:formatCode>General</c:formatCode>
                <c:ptCount val="5"/>
                <c:pt idx="0">
                  <c:v>100</c:v>
                </c:pt>
                <c:pt idx="1">
                  <c:v>23.52</c:v>
                </c:pt>
                <c:pt idx="2">
                  <c:v>0.02</c:v>
                </c:pt>
                <c:pt idx="3">
                  <c:v>96.43</c:v>
                </c:pt>
                <c:pt idx="4">
                  <c:v>16.440000000000001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74-4E92-83BD-222CA7E29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Sheet4!$A$9</c:f>
              <c:strCache>
                <c:ptCount val="1"/>
                <c:pt idx="0">
                  <c:v>HSTO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Sheet4!$B$9:$F$9</c:f>
              <c:numCache>
                <c:formatCode>General</c:formatCode>
                <c:ptCount val="5"/>
                <c:pt idx="0">
                  <c:v>100</c:v>
                </c:pt>
                <c:pt idx="1">
                  <c:v>16.829999999999998</c:v>
                </c:pt>
                <c:pt idx="2">
                  <c:v>87.5</c:v>
                </c:pt>
                <c:pt idx="3">
                  <c:v>91.69</c:v>
                </c:pt>
                <c:pt idx="4">
                  <c:v>21.43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AE-4023-932B-4C339571B8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Sheet4!$A$10</c:f>
              <c:strCache>
                <c:ptCount val="1"/>
                <c:pt idx="0">
                  <c:v>PAD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Sheet4!$B$10:$F$10</c:f>
              <c:numCache>
                <c:formatCode>General</c:formatCode>
                <c:ptCount val="5"/>
                <c:pt idx="0">
                  <c:v>20</c:v>
                </c:pt>
                <c:pt idx="1">
                  <c:v>26.8</c:v>
                </c:pt>
                <c:pt idx="2">
                  <c:v>46.72</c:v>
                </c:pt>
                <c:pt idx="3">
                  <c:v>96.68</c:v>
                </c:pt>
                <c:pt idx="4">
                  <c:v>15.06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23-4441-B363-2B9DF6E02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Sheet4!$A$11</c:f>
              <c:strCache>
                <c:ptCount val="1"/>
                <c:pt idx="0">
                  <c:v>RSCD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Sheet4!$B$11:$F$11</c:f>
              <c:numCache>
                <c:formatCode>General</c:formatCode>
                <c:ptCount val="5"/>
                <c:pt idx="0">
                  <c:v>80</c:v>
                </c:pt>
                <c:pt idx="1">
                  <c:v>88.24</c:v>
                </c:pt>
                <c:pt idx="2">
                  <c:v>99.88</c:v>
                </c:pt>
                <c:pt idx="3">
                  <c:v>80.94</c:v>
                </c:pt>
                <c:pt idx="4">
                  <c:v>39.35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00-4119-B47D-20AA83FA2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Sheet4!$A$12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Sheet4!$B$12:$F$12</c:f>
              <c:numCache>
                <c:formatCode>General</c:formatCode>
                <c:ptCount val="5"/>
                <c:pt idx="0">
                  <c:v>50</c:v>
                </c:pt>
                <c:pt idx="1">
                  <c:v>14.89</c:v>
                </c:pt>
                <c:pt idx="2">
                  <c:v>13.55</c:v>
                </c:pt>
                <c:pt idx="3">
                  <c:v>75.27</c:v>
                </c:pt>
                <c:pt idx="4">
                  <c:v>55.42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B-45EC-BF81-D531D1103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Sheet4!$A$7</c:f>
              <c:strCache>
                <c:ptCount val="1"/>
                <c:pt idx="0">
                  <c:v>CEDD_hyst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Sheet4!$B$7:$F$7</c:f>
              <c:numCache>
                <c:formatCode>General</c:formatCode>
                <c:ptCount val="5"/>
                <c:pt idx="0">
                  <c:v>100</c:v>
                </c:pt>
                <c:pt idx="1">
                  <c:v>27.85</c:v>
                </c:pt>
                <c:pt idx="2">
                  <c:v>82.11</c:v>
                </c:pt>
                <c:pt idx="3">
                  <c:v>82.85</c:v>
                </c:pt>
                <c:pt idx="4">
                  <c:v>19.5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0-4AB1-B11E-F48DDD80B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Sheet2!$B$21</c:f>
              <c:strCache>
                <c:ptCount val="1"/>
                <c:pt idx="0">
                  <c:v>1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strRef>
              <c:f>Sheet2!$C$2:$I$2</c:f>
              <c:strCache>
                <c:ptCount val="7"/>
                <c:pt idx="0">
                  <c:v>1CPU</c:v>
                </c:pt>
                <c:pt idx="1">
                  <c:v>2CPU</c:v>
                </c:pt>
                <c:pt idx="2">
                  <c:v>4CPU</c:v>
                </c:pt>
                <c:pt idx="3">
                  <c:v>GPU</c:v>
                </c:pt>
                <c:pt idx="4">
                  <c:v>GPU + 1CPU</c:v>
                </c:pt>
                <c:pt idx="5">
                  <c:v>GPU + 2CPU</c:v>
                </c:pt>
                <c:pt idx="6">
                  <c:v>GPU + 4CPU</c:v>
                </c:pt>
              </c:strCache>
            </c:strRef>
          </c:cat>
          <c:val>
            <c:numRef>
              <c:f>Sheet2!$C$21:$I$21</c:f>
              <c:numCache>
                <c:formatCode>General</c:formatCode>
                <c:ptCount val="7"/>
                <c:pt idx="0">
                  <c:v>123.5724</c:v>
                </c:pt>
                <c:pt idx="1">
                  <c:v>63.512500000000003</c:v>
                </c:pt>
                <c:pt idx="2">
                  <c:v>41.654899999999998</c:v>
                </c:pt>
                <c:pt idx="3">
                  <c:v>31.461300000000001</c:v>
                </c:pt>
                <c:pt idx="4">
                  <c:v>22.116099999999999</c:v>
                </c:pt>
                <c:pt idx="5">
                  <c:v>19.321200000000001</c:v>
                </c:pt>
                <c:pt idx="6">
                  <c:v>18.194600000000001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EE-4C6F-A382-344A60BE67CA}"/>
            </c:ext>
          </c:extLst>
        </c:ser>
        <c:ser>
          <c:idx val="1"/>
          <c:order val="1"/>
          <c:tx>
            <c:strRef>
              <c:f>Sheet2!$B$22</c:f>
              <c:strCache>
                <c:ptCount val="1"/>
                <c:pt idx="0">
                  <c:v>0.5</c:v>
                </c:pt>
              </c:strCache>
            </c:strRef>
          </c:tx>
          <c:spPr>
            <a:ln w="1270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ot"/>
              </a:ln>
              <a:effectLst/>
            </c:spPr>
          </c:marker>
          <c:cat>
            <c:strRef>
              <c:f>Sheet2!$C$2:$I$2</c:f>
              <c:strCache>
                <c:ptCount val="7"/>
                <c:pt idx="0">
                  <c:v>1CPU</c:v>
                </c:pt>
                <c:pt idx="1">
                  <c:v>2CPU</c:v>
                </c:pt>
                <c:pt idx="2">
                  <c:v>4CPU</c:v>
                </c:pt>
                <c:pt idx="3">
                  <c:v>GPU</c:v>
                </c:pt>
                <c:pt idx="4">
                  <c:v>GPU + 1CPU</c:v>
                </c:pt>
                <c:pt idx="5">
                  <c:v>GPU + 2CPU</c:v>
                </c:pt>
                <c:pt idx="6">
                  <c:v>GPU + 4CPU</c:v>
                </c:pt>
              </c:strCache>
            </c:strRef>
          </c:cat>
          <c:val>
            <c:numRef>
              <c:f>Sheet2!$C$22:$I$22</c:f>
              <c:numCache>
                <c:formatCode>General</c:formatCode>
                <c:ptCount val="7"/>
                <c:pt idx="0">
                  <c:v>272.14370000000002</c:v>
                </c:pt>
                <c:pt idx="1">
                  <c:v>140.35140000000001</c:v>
                </c:pt>
                <c:pt idx="2">
                  <c:v>75.888999999999996</c:v>
                </c:pt>
                <c:pt idx="3">
                  <c:v>31.461500000000001</c:v>
                </c:pt>
                <c:pt idx="4">
                  <c:v>24.316700000000001</c:v>
                </c:pt>
                <c:pt idx="5">
                  <c:v>22.7361</c:v>
                </c:pt>
                <c:pt idx="6">
                  <c:v>21.322399999999998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EE-4C6F-A382-344A60BE67CA}"/>
            </c:ext>
          </c:extLst>
        </c:ser>
        <c:ser>
          <c:idx val="2"/>
          <c:order val="2"/>
          <c:tx>
            <c:strRef>
              <c:f>Sheet2!$B$23</c:f>
              <c:strCache>
                <c:ptCount val="1"/>
                <c:pt idx="0">
                  <c:v>0</c:v>
                </c:pt>
              </c:strCache>
            </c:strRef>
          </c:tx>
          <c:spPr>
            <a:ln w="127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marker>
          <c:cat>
            <c:strRef>
              <c:f>Sheet2!$C$2:$I$2</c:f>
              <c:strCache>
                <c:ptCount val="7"/>
                <c:pt idx="0">
                  <c:v>1CPU</c:v>
                </c:pt>
                <c:pt idx="1">
                  <c:v>2CPU</c:v>
                </c:pt>
                <c:pt idx="2">
                  <c:v>4CPU</c:v>
                </c:pt>
                <c:pt idx="3">
                  <c:v>GPU</c:v>
                </c:pt>
                <c:pt idx="4">
                  <c:v>GPU + 1CPU</c:v>
                </c:pt>
                <c:pt idx="5">
                  <c:v>GPU + 2CPU</c:v>
                </c:pt>
                <c:pt idx="6">
                  <c:v>GPU + 4CPU</c:v>
                </c:pt>
              </c:strCache>
            </c:strRef>
          </c:cat>
          <c:val>
            <c:numRef>
              <c:f>Sheet2!$C$23:$I$23</c:f>
              <c:numCache>
                <c:formatCode>General</c:formatCode>
                <c:ptCount val="7"/>
                <c:pt idx="0">
                  <c:v>104.70050000000001</c:v>
                </c:pt>
                <c:pt idx="1">
                  <c:v>53.198099999999997</c:v>
                </c:pt>
                <c:pt idx="2">
                  <c:v>37.260599999999997</c:v>
                </c:pt>
                <c:pt idx="3">
                  <c:v>30.382100000000001</c:v>
                </c:pt>
                <c:pt idx="4">
                  <c:v>20.8947</c:v>
                </c:pt>
                <c:pt idx="5">
                  <c:v>17.8444</c:v>
                </c:pt>
                <c:pt idx="6">
                  <c:v>16.7102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EE-4C6F-A382-344A60BE6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421488"/>
        <c:axId val="125421072"/>
      </c:lineChart>
      <c:catAx>
        <c:axId val="12542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25421072"/>
        <c:crossesAt val="8"/>
        <c:auto val="1"/>
        <c:lblAlgn val="ctr"/>
        <c:lblOffset val="100"/>
        <c:noMultiLvlLbl val="0"/>
      </c:catAx>
      <c:valAx>
        <c:axId val="125421072"/>
        <c:scaling>
          <c:logBase val="2"/>
          <c:orientation val="minMax"/>
          <c:min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Times" panose="02020603050405020304" pitchFamily="18" charset="0"/>
                  </a:defRPr>
                </a:pPr>
                <a:r>
                  <a:rPr lang="en-US" b="1" dirty="0"/>
                  <a:t>Execution Time</a:t>
                </a:r>
                <a:r>
                  <a:rPr lang="en-US" dirty="0"/>
                  <a:t> (</a:t>
                </a:r>
                <a:r>
                  <a:rPr lang="en-US" i="1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2542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619664457000511"/>
          <c:y val="0.18487532808398952"/>
          <c:w val="0.17017544985478925"/>
          <c:h val="0.24322907553222514"/>
        </c:manualLayout>
      </c:layout>
      <c:overlay val="1"/>
      <c:spPr>
        <a:solidFill>
          <a:schemeClr val="bg1"/>
        </a:solidFill>
        <a:ln w="952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+mn-lt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Sheet4!$A$13</c:f>
              <c:strCache>
                <c:ptCount val="1"/>
                <c:pt idx="0">
                  <c:v>TRNS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Sheet4!$B$13:$F$13</c:f>
              <c:numCache>
                <c:formatCode>General</c:formatCode>
                <c:ptCount val="5"/>
                <c:pt idx="0">
                  <c:v>60</c:v>
                </c:pt>
                <c:pt idx="1">
                  <c:v>30.88</c:v>
                </c:pt>
                <c:pt idx="2">
                  <c:v>33.31</c:v>
                </c:pt>
                <c:pt idx="3">
                  <c:v>82.83</c:v>
                </c:pt>
                <c:pt idx="4">
                  <c:v>18.54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0B-461B-B050-CAFFCCCA23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Sheet4!$A$15</c:f>
              <c:strCache>
                <c:ptCount val="1"/>
                <c:pt idx="0">
                  <c:v>TQ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Sheet4!$B$15:$F$15</c:f>
              <c:numCache>
                <c:formatCode>General</c:formatCode>
                <c:ptCount val="5"/>
                <c:pt idx="0">
                  <c:v>100</c:v>
                </c:pt>
                <c:pt idx="1">
                  <c:v>55.04</c:v>
                </c:pt>
                <c:pt idx="2">
                  <c:v>93.31</c:v>
                </c:pt>
                <c:pt idx="3">
                  <c:v>49.97</c:v>
                </c:pt>
                <c:pt idx="4">
                  <c:v>14.46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D2-449A-8854-1654EF332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Sheet4!$A$16</c:f>
              <c:strCache>
                <c:ptCount val="1"/>
                <c:pt idx="0">
                  <c:v>TQH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Sheet4!$B$16:$F$16</c:f>
              <c:numCache>
                <c:formatCode>General</c:formatCode>
                <c:ptCount val="5"/>
                <c:pt idx="0">
                  <c:v>100</c:v>
                </c:pt>
                <c:pt idx="1">
                  <c:v>41.81</c:v>
                </c:pt>
                <c:pt idx="2">
                  <c:v>0.04</c:v>
                </c:pt>
                <c:pt idx="3">
                  <c:v>99.91</c:v>
                </c:pt>
                <c:pt idx="4">
                  <c:v>47.19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E-47DD-ACEA-B1776802B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Sheet4!$A$17</c:f>
              <c:strCache>
                <c:ptCount val="1"/>
                <c:pt idx="0">
                  <c:v>BFS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Sheet4!$B$17:$F$17</c:f>
              <c:numCache>
                <c:formatCode>General</c:formatCode>
                <c:ptCount val="5"/>
                <c:pt idx="0">
                  <c:v>80</c:v>
                </c:pt>
                <c:pt idx="1">
                  <c:v>14.51</c:v>
                </c:pt>
                <c:pt idx="2">
                  <c:v>85.89</c:v>
                </c:pt>
                <c:pt idx="3">
                  <c:v>55.51</c:v>
                </c:pt>
                <c:pt idx="4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A-4777-A9D5-137E5C580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Sheet4!$A$18</c:f>
              <c:strCache>
                <c:ptCount val="1"/>
                <c:pt idx="0">
                  <c:v>CEDT_gaussian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Sheet4!$B$18:$F$18</c:f>
              <c:numCache>
                <c:formatCode>General</c:formatCode>
                <c:ptCount val="5"/>
                <c:pt idx="0">
                  <c:v>100</c:v>
                </c:pt>
                <c:pt idx="1">
                  <c:v>60.72</c:v>
                </c:pt>
                <c:pt idx="2">
                  <c:v>80.14</c:v>
                </c:pt>
                <c:pt idx="3">
                  <c:v>65.760000000000005</c:v>
                </c:pt>
                <c:pt idx="4">
                  <c:v>71.19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4-4354-8648-AEDD6EA77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Sheet4!$A$19</c:f>
              <c:strCache>
                <c:ptCount val="1"/>
                <c:pt idx="0">
                  <c:v>CEDT_sobel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Sheet4!$B$19:$F$19</c:f>
              <c:numCache>
                <c:formatCode>General</c:formatCode>
                <c:ptCount val="5"/>
                <c:pt idx="0">
                  <c:v>100</c:v>
                </c:pt>
                <c:pt idx="1">
                  <c:v>47.11</c:v>
                </c:pt>
                <c:pt idx="2">
                  <c:v>83.01</c:v>
                </c:pt>
                <c:pt idx="3">
                  <c:v>71.8</c:v>
                </c:pt>
                <c:pt idx="4">
                  <c:v>69.41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2-489F-9B33-7159CD7E9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Sheet4!$A$14</c:f>
              <c:strCache>
                <c:ptCount val="1"/>
                <c:pt idx="0">
                  <c:v>RSCT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Sheet4!$B$14:$F$14</c:f>
              <c:numCache>
                <c:formatCode>General</c:formatCode>
                <c:ptCount val="5"/>
                <c:pt idx="0">
                  <c:v>100</c:v>
                </c:pt>
                <c:pt idx="1">
                  <c:v>95.09</c:v>
                </c:pt>
                <c:pt idx="2">
                  <c:v>99.9</c:v>
                </c:pt>
                <c:pt idx="3">
                  <c:v>87.16</c:v>
                </c:pt>
                <c:pt idx="4">
                  <c:v>36.81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CA-49DA-860C-D9A2B91E2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Sheet4!$A$20</c:f>
              <c:strCache>
                <c:ptCount val="1"/>
                <c:pt idx="0">
                  <c:v>SSSP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Sheet4!$B$20:$F$20</c:f>
              <c:numCache>
                <c:formatCode>General</c:formatCode>
                <c:ptCount val="5"/>
                <c:pt idx="0">
                  <c:v>22.5</c:v>
                </c:pt>
                <c:pt idx="1">
                  <c:v>16.920000000000002</c:v>
                </c:pt>
                <c:pt idx="2">
                  <c:v>60.88</c:v>
                </c:pt>
                <c:pt idx="3">
                  <c:v>64.209999999999994</c:v>
                </c:pt>
                <c:pt idx="4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71-4EA5-B2F2-E04584568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0016"/>
        <c:axId val="243791680"/>
      </c:radarChart>
      <c:catAx>
        <c:axId val="243790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791680"/>
        <c:crosses val="autoZero"/>
        <c:auto val="1"/>
        <c:lblAlgn val="ctr"/>
        <c:lblOffset val="100"/>
        <c:noMultiLvlLbl val="0"/>
      </c:catAx>
      <c:valAx>
        <c:axId val="243791680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437900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CUDA!$B$2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CUDA!$A$3:$A$16</c:f>
              <c:strCache>
                <c:ptCount val="14"/>
                <c:pt idx="0">
                  <c:v>BS</c:v>
                </c:pt>
                <c:pt idx="1">
                  <c:v>CEDD</c:v>
                </c:pt>
                <c:pt idx="2">
                  <c:v>HSTI</c:v>
                </c:pt>
                <c:pt idx="3">
                  <c:v>HSTO</c:v>
                </c:pt>
                <c:pt idx="4">
                  <c:v>PAD</c:v>
                </c:pt>
                <c:pt idx="5">
                  <c:v>RSCD</c:v>
                </c:pt>
                <c:pt idx="6">
                  <c:v>SC</c:v>
                </c:pt>
                <c:pt idx="7">
                  <c:v>TRNS</c:v>
                </c:pt>
                <c:pt idx="8">
                  <c:v>RSCT</c:v>
                </c:pt>
                <c:pt idx="9">
                  <c:v>TQ</c:v>
                </c:pt>
                <c:pt idx="10">
                  <c:v>TQH</c:v>
                </c:pt>
                <c:pt idx="11">
                  <c:v>BFS</c:v>
                </c:pt>
                <c:pt idx="12">
                  <c:v>CEDT</c:v>
                </c:pt>
                <c:pt idx="13">
                  <c:v>SSSP</c:v>
                </c:pt>
              </c:strCache>
            </c:strRef>
          </c:cat>
          <c:val>
            <c:numRef>
              <c:f>CUDA!$B$3:$B$16</c:f>
              <c:numCache>
                <c:formatCode>General</c:formatCode>
                <c:ptCount val="14"/>
                <c:pt idx="0">
                  <c:v>0.16474370264628352</c:v>
                </c:pt>
                <c:pt idx="1">
                  <c:v>1.5023609242316633</c:v>
                </c:pt>
                <c:pt idx="2">
                  <c:v>1.4686682863287814</c:v>
                </c:pt>
                <c:pt idx="3">
                  <c:v>5.6157814469996861E-2</c:v>
                </c:pt>
                <c:pt idx="4">
                  <c:v>0.18953314518631897</c:v>
                </c:pt>
                <c:pt idx="5">
                  <c:v>0.30968884973098781</c:v>
                </c:pt>
                <c:pt idx="6">
                  <c:v>0.15596013408182705</c:v>
                </c:pt>
                <c:pt idx="7">
                  <c:v>2.2998620177728704</c:v>
                </c:pt>
                <c:pt idx="8">
                  <c:v>0.70454873960221398</c:v>
                </c:pt>
                <c:pt idx="9">
                  <c:v>0.2578691757601308</c:v>
                </c:pt>
                <c:pt idx="10">
                  <c:v>2.5035958072593966E-2</c:v>
                </c:pt>
                <c:pt idx="11">
                  <c:v>1.1146225285415674</c:v>
                </c:pt>
                <c:pt idx="12">
                  <c:v>1.6237988093867215</c:v>
                </c:pt>
                <c:pt idx="13">
                  <c:v>1.0463839006657483E-2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15-4C90-ACF6-F0B0A685D38E}"/>
            </c:ext>
          </c:extLst>
        </c:ser>
        <c:ser>
          <c:idx val="1"/>
          <c:order val="1"/>
          <c:tx>
            <c:strRef>
              <c:f>CUDA!$C$2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CUDA!$A$3:$A$16</c:f>
              <c:strCache>
                <c:ptCount val="14"/>
                <c:pt idx="0">
                  <c:v>BS</c:v>
                </c:pt>
                <c:pt idx="1">
                  <c:v>CEDD</c:v>
                </c:pt>
                <c:pt idx="2">
                  <c:v>HSTI</c:v>
                </c:pt>
                <c:pt idx="3">
                  <c:v>HSTO</c:v>
                </c:pt>
                <c:pt idx="4">
                  <c:v>PAD</c:v>
                </c:pt>
                <c:pt idx="5">
                  <c:v>RSCD</c:v>
                </c:pt>
                <c:pt idx="6">
                  <c:v>SC</c:v>
                </c:pt>
                <c:pt idx="7">
                  <c:v>TRNS</c:v>
                </c:pt>
                <c:pt idx="8">
                  <c:v>RSCT</c:v>
                </c:pt>
                <c:pt idx="9">
                  <c:v>TQ</c:v>
                </c:pt>
                <c:pt idx="10">
                  <c:v>TQH</c:v>
                </c:pt>
                <c:pt idx="11">
                  <c:v>BFS</c:v>
                </c:pt>
                <c:pt idx="12">
                  <c:v>CEDT</c:v>
                </c:pt>
                <c:pt idx="13">
                  <c:v>SSSP</c:v>
                </c:pt>
              </c:strCache>
            </c:strRef>
          </c:cat>
          <c:val>
            <c:numRef>
              <c:f>CUDA!$C$3:$C$16</c:f>
              <c:numCache>
                <c:formatCode>General</c:formatCode>
                <c:ptCount val="14"/>
                <c:pt idx="0">
                  <c:v>7.2659070668258828E-3</c:v>
                </c:pt>
                <c:pt idx="1">
                  <c:v>0</c:v>
                </c:pt>
                <c:pt idx="2">
                  <c:v>4.3585567164699173</c:v>
                </c:pt>
                <c:pt idx="3">
                  <c:v>0</c:v>
                </c:pt>
                <c:pt idx="4">
                  <c:v>1.4961638829611155</c:v>
                </c:pt>
                <c:pt idx="5">
                  <c:v>0.72770877964888125</c:v>
                </c:pt>
                <c:pt idx="6">
                  <c:v>1.3376912304400326</c:v>
                </c:pt>
                <c:pt idx="7">
                  <c:v>3.5392071436795831</c:v>
                </c:pt>
                <c:pt idx="8">
                  <c:v>1.1046628386355701</c:v>
                </c:pt>
                <c:pt idx="9">
                  <c:v>9.4524258449068963</c:v>
                </c:pt>
                <c:pt idx="10">
                  <c:v>9.3015696727775392</c:v>
                </c:pt>
                <c:pt idx="11">
                  <c:v>48.35920253495874</c:v>
                </c:pt>
                <c:pt idx="12">
                  <c:v>0</c:v>
                </c:pt>
                <c:pt idx="13">
                  <c:v>64.813686376132594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15-4C90-ACF6-F0B0A685D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0616656"/>
        <c:axId val="160617072"/>
      </c:barChart>
      <c:catAx>
        <c:axId val="16061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60617072"/>
        <c:crosses val="autoZero"/>
        <c:auto val="1"/>
        <c:lblAlgn val="ctr"/>
        <c:lblOffset val="100"/>
        <c:noMultiLvlLbl val="0"/>
      </c:catAx>
      <c:valAx>
        <c:axId val="160617072"/>
        <c:scaling>
          <c:orientation val="minMax"/>
          <c:max val="1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Times" panose="02020603050405020304" pitchFamily="18" charset="0"/>
                  </a:defRPr>
                </a:pPr>
                <a:r>
                  <a:rPr lang="en-US" b="1" dirty="0"/>
                  <a:t>System-wide Atomics </a:t>
                </a:r>
              </a:p>
              <a:p>
                <a:pPr>
                  <a:defRPr/>
                </a:pPr>
                <a:r>
                  <a:rPr lang="en-US" dirty="0"/>
                  <a:t>(</a:t>
                </a:r>
                <a:r>
                  <a:rPr lang="en-US" i="1" dirty="0"/>
                  <a:t>ops / thousand cycles</a:t>
                </a:r>
                <a:r>
                  <a:rPr lang="en-US" dirty="0"/>
                  <a:t>)</a:t>
                </a:r>
              </a:p>
            </c:rich>
          </c:tx>
          <c:layout>
            <c:manualLayout>
              <c:xMode val="edge"/>
              <c:yMode val="edge"/>
              <c:x val="7.1038047521487391E-3"/>
              <c:y val="0.18414630556837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6061665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192267149582257"/>
          <c:y val="2.3113784226145108E-2"/>
          <c:w val="0.5216762789519731"/>
          <c:h val="0.122417857490035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+mn-lt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'cedt-processed'!$E$1</c:f>
              <c:strCache>
                <c:ptCount val="1"/>
                <c:pt idx="0">
                  <c:v>Compute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ysClr val="windowText" lastClr="000000"/>
              </a:solidFill>
            </a:ln>
          </c:spPr>
          <c:invertIfNegative val="0"/>
          <c:cat>
            <c:multiLvlStrRef>
              <c:f>'cedt-processed'!$A$2:$D$24</c:f>
              <c:multiLvlStrCache>
                <c:ptCount val="23"/>
                <c:lvl>
                  <c:pt idx="0">
                    <c:v>C</c:v>
                  </c:pt>
                  <c:pt idx="1">
                    <c:v>F</c:v>
                  </c:pt>
                  <c:pt idx="3">
                    <c:v>C</c:v>
                  </c:pt>
                  <c:pt idx="4">
                    <c:v>F</c:v>
                  </c:pt>
                  <c:pt idx="6">
                    <c:v>C</c:v>
                  </c:pt>
                  <c:pt idx="7">
                    <c:v>F</c:v>
                  </c:pt>
                  <c:pt idx="9">
                    <c:v>C</c:v>
                  </c:pt>
                  <c:pt idx="10">
                    <c:v>F</c:v>
                  </c:pt>
                  <c:pt idx="11">
                    <c:v> </c:v>
                  </c:pt>
                  <c:pt idx="12">
                    <c:v>C</c:v>
                  </c:pt>
                  <c:pt idx="13">
                    <c:v>F</c:v>
                  </c:pt>
                  <c:pt idx="15">
                    <c:v>C</c:v>
                  </c:pt>
                  <c:pt idx="16">
                    <c:v>F</c:v>
                  </c:pt>
                  <c:pt idx="18">
                    <c:v>C</c:v>
                  </c:pt>
                  <c:pt idx="19">
                    <c:v>F</c:v>
                  </c:pt>
                  <c:pt idx="21">
                    <c:v>C</c:v>
                  </c:pt>
                  <c:pt idx="22">
                    <c:v>F</c:v>
                  </c:pt>
                </c:lvl>
                <c:lvl>
                  <c:pt idx="0">
                    <c:v>CPU</c:v>
                  </c:pt>
                  <c:pt idx="2">
                    <c:v> </c:v>
                  </c:pt>
                  <c:pt idx="3">
                    <c:v>FPGA</c:v>
                  </c:pt>
                  <c:pt idx="5">
                    <c:v> </c:v>
                  </c:pt>
                  <c:pt idx="6">
                    <c:v>Data</c:v>
                  </c:pt>
                  <c:pt idx="8">
                    <c:v> </c:v>
                  </c:pt>
                  <c:pt idx="9">
                    <c:v>Task</c:v>
                  </c:pt>
                  <c:pt idx="11">
                    <c:v> </c:v>
                  </c:pt>
                  <c:pt idx="12">
                    <c:v>CPU</c:v>
                  </c:pt>
                  <c:pt idx="14">
                    <c:v> </c:v>
                  </c:pt>
                  <c:pt idx="15">
                    <c:v>FPGA</c:v>
                  </c:pt>
                  <c:pt idx="17">
                    <c:v> </c:v>
                  </c:pt>
                  <c:pt idx="18">
                    <c:v>Data</c:v>
                  </c:pt>
                  <c:pt idx="20">
                    <c:v> </c:v>
                  </c:pt>
                  <c:pt idx="21">
                    <c:v>Task</c:v>
                  </c:pt>
                </c:lvl>
                <c:lvl>
                  <c:pt idx="0">
                    <c:v>Single device</c:v>
                  </c:pt>
                  <c:pt idx="5">
                    <c:v> </c:v>
                  </c:pt>
                  <c:pt idx="6">
                    <c:v>Collaborative</c:v>
                  </c:pt>
                  <c:pt idx="11">
                    <c:v> </c:v>
                  </c:pt>
                  <c:pt idx="12">
                    <c:v>Single device</c:v>
                  </c:pt>
                  <c:pt idx="17">
                    <c:v> </c:v>
                  </c:pt>
                  <c:pt idx="18">
                    <c:v>Collaborative</c:v>
                  </c:pt>
                </c:lvl>
                <c:lvl>
                  <c:pt idx="0">
                    <c:v>Stratix V</c:v>
                  </c:pt>
                  <c:pt idx="11">
                    <c:v> </c:v>
                  </c:pt>
                  <c:pt idx="12">
                    <c:v>Arria 10</c:v>
                  </c:pt>
                </c:lvl>
              </c:multiLvlStrCache>
            </c:multiLvlStrRef>
          </c:cat>
          <c:val>
            <c:numRef>
              <c:f>'cedt-processed'!$E$2:$E$24</c:f>
              <c:numCache>
                <c:formatCode>0.0</c:formatCode>
                <c:ptCount val="23"/>
                <c:pt idx="0">
                  <c:v>1.1479839999999999</c:v>
                </c:pt>
                <c:pt idx="1">
                  <c:v>0</c:v>
                </c:pt>
                <c:pt idx="3">
                  <c:v>0</c:v>
                </c:pt>
                <c:pt idx="4">
                  <c:v>0.89568979999999998</c:v>
                </c:pt>
                <c:pt idx="6">
                  <c:v>0.5322038</c:v>
                </c:pt>
                <c:pt idx="7">
                  <c:v>0.50711640000000002</c:v>
                </c:pt>
                <c:pt idx="9">
                  <c:v>0.2053344</c:v>
                </c:pt>
                <c:pt idx="10">
                  <c:v>0.45273200000000002</c:v>
                </c:pt>
                <c:pt idx="12">
                  <c:v>1.1392100000000001</c:v>
                </c:pt>
                <c:pt idx="13">
                  <c:v>0</c:v>
                </c:pt>
                <c:pt idx="15">
                  <c:v>0</c:v>
                </c:pt>
                <c:pt idx="16">
                  <c:v>0.8923049999999999</c:v>
                </c:pt>
                <c:pt idx="18">
                  <c:v>0.52164900000000003</c:v>
                </c:pt>
                <c:pt idx="19">
                  <c:v>0.50796799999999998</c:v>
                </c:pt>
                <c:pt idx="21">
                  <c:v>0.16977799999999998</c:v>
                </c:pt>
                <c:pt idx="22">
                  <c:v>0.421991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E2-4065-BDA8-CE44A36AAABE}"/>
            </c:ext>
          </c:extLst>
        </c:ser>
        <c:ser>
          <c:idx val="1"/>
          <c:order val="1"/>
          <c:tx>
            <c:strRef>
              <c:f>'cedt-processed'!$F$1</c:f>
              <c:strCache>
                <c:ptCount val="1"/>
                <c:pt idx="0">
                  <c:v>Copy</c:v>
                </c:pt>
              </c:strCache>
            </c:strRef>
          </c:tx>
          <c:spPr>
            <a:solidFill>
              <a:schemeClr val="accent2"/>
            </a:solidFill>
            <a:ln w="6350">
              <a:solidFill>
                <a:sysClr val="windowText" lastClr="000000"/>
              </a:solidFill>
            </a:ln>
          </c:spPr>
          <c:invertIfNegative val="0"/>
          <c:cat>
            <c:multiLvlStrRef>
              <c:f>'cedt-processed'!$A$2:$D$24</c:f>
              <c:multiLvlStrCache>
                <c:ptCount val="23"/>
                <c:lvl>
                  <c:pt idx="0">
                    <c:v>C</c:v>
                  </c:pt>
                  <c:pt idx="1">
                    <c:v>F</c:v>
                  </c:pt>
                  <c:pt idx="3">
                    <c:v>C</c:v>
                  </c:pt>
                  <c:pt idx="4">
                    <c:v>F</c:v>
                  </c:pt>
                  <c:pt idx="6">
                    <c:v>C</c:v>
                  </c:pt>
                  <c:pt idx="7">
                    <c:v>F</c:v>
                  </c:pt>
                  <c:pt idx="9">
                    <c:v>C</c:v>
                  </c:pt>
                  <c:pt idx="10">
                    <c:v>F</c:v>
                  </c:pt>
                  <c:pt idx="11">
                    <c:v> </c:v>
                  </c:pt>
                  <c:pt idx="12">
                    <c:v>C</c:v>
                  </c:pt>
                  <c:pt idx="13">
                    <c:v>F</c:v>
                  </c:pt>
                  <c:pt idx="15">
                    <c:v>C</c:v>
                  </c:pt>
                  <c:pt idx="16">
                    <c:v>F</c:v>
                  </c:pt>
                  <c:pt idx="18">
                    <c:v>C</c:v>
                  </c:pt>
                  <c:pt idx="19">
                    <c:v>F</c:v>
                  </c:pt>
                  <c:pt idx="21">
                    <c:v>C</c:v>
                  </c:pt>
                  <c:pt idx="22">
                    <c:v>F</c:v>
                  </c:pt>
                </c:lvl>
                <c:lvl>
                  <c:pt idx="0">
                    <c:v>CPU</c:v>
                  </c:pt>
                  <c:pt idx="2">
                    <c:v> </c:v>
                  </c:pt>
                  <c:pt idx="3">
                    <c:v>FPGA</c:v>
                  </c:pt>
                  <c:pt idx="5">
                    <c:v> </c:v>
                  </c:pt>
                  <c:pt idx="6">
                    <c:v>Data</c:v>
                  </c:pt>
                  <c:pt idx="8">
                    <c:v> </c:v>
                  </c:pt>
                  <c:pt idx="9">
                    <c:v>Task</c:v>
                  </c:pt>
                  <c:pt idx="11">
                    <c:v> </c:v>
                  </c:pt>
                  <c:pt idx="12">
                    <c:v>CPU</c:v>
                  </c:pt>
                  <c:pt idx="14">
                    <c:v> </c:v>
                  </c:pt>
                  <c:pt idx="15">
                    <c:v>FPGA</c:v>
                  </c:pt>
                  <c:pt idx="17">
                    <c:v> </c:v>
                  </c:pt>
                  <c:pt idx="18">
                    <c:v>Data</c:v>
                  </c:pt>
                  <c:pt idx="20">
                    <c:v> </c:v>
                  </c:pt>
                  <c:pt idx="21">
                    <c:v>Task</c:v>
                  </c:pt>
                </c:lvl>
                <c:lvl>
                  <c:pt idx="0">
                    <c:v>Single device</c:v>
                  </c:pt>
                  <c:pt idx="5">
                    <c:v> </c:v>
                  </c:pt>
                  <c:pt idx="6">
                    <c:v>Collaborative</c:v>
                  </c:pt>
                  <c:pt idx="11">
                    <c:v> </c:v>
                  </c:pt>
                  <c:pt idx="12">
                    <c:v>Single device</c:v>
                  </c:pt>
                  <c:pt idx="17">
                    <c:v> </c:v>
                  </c:pt>
                  <c:pt idx="18">
                    <c:v>Collaborative</c:v>
                  </c:pt>
                </c:lvl>
                <c:lvl>
                  <c:pt idx="0">
                    <c:v>Stratix V</c:v>
                  </c:pt>
                  <c:pt idx="11">
                    <c:v> </c:v>
                  </c:pt>
                  <c:pt idx="12">
                    <c:v>Arria 10</c:v>
                  </c:pt>
                </c:lvl>
              </c:multiLvlStrCache>
            </c:multiLvlStrRef>
          </c:cat>
          <c:val>
            <c:numRef>
              <c:f>'cedt-processed'!$F$2:$F$24</c:f>
              <c:numCache>
                <c:formatCode>0.0</c:formatCode>
                <c:ptCount val="23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4.8449199999999998E-2</c:v>
                </c:pt>
                <c:pt idx="6">
                  <c:v>0</c:v>
                </c:pt>
                <c:pt idx="7">
                  <c:v>2.3626800000000003E-2</c:v>
                </c:pt>
                <c:pt idx="9">
                  <c:v>0</c:v>
                </c:pt>
                <c:pt idx="10">
                  <c:v>5.9712799999999996E-2</c:v>
                </c:pt>
                <c:pt idx="12">
                  <c:v>0</c:v>
                </c:pt>
                <c:pt idx="13">
                  <c:v>0</c:v>
                </c:pt>
                <c:pt idx="15">
                  <c:v>0</c:v>
                </c:pt>
                <c:pt idx="16">
                  <c:v>2.9496000000000001E-2</c:v>
                </c:pt>
                <c:pt idx="18">
                  <c:v>0</c:v>
                </c:pt>
                <c:pt idx="19">
                  <c:v>2.1530000000000001E-2</c:v>
                </c:pt>
                <c:pt idx="21">
                  <c:v>0</c:v>
                </c:pt>
                <c:pt idx="22">
                  <c:v>6.8781000000000009E-2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E2-4065-BDA8-CE44A36AAABE}"/>
            </c:ext>
          </c:extLst>
        </c:ser>
        <c:ser>
          <c:idx val="2"/>
          <c:order val="2"/>
          <c:tx>
            <c:strRef>
              <c:f>'cedt-processed'!$G$1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ysClr val="window" lastClr="FFFFFF"/>
            </a:solidFill>
            <a:ln w="6350">
              <a:solidFill>
                <a:sysClr val="windowText" lastClr="000000"/>
              </a:solidFill>
            </a:ln>
          </c:spPr>
          <c:invertIfNegative val="0"/>
          <c:cat>
            <c:multiLvlStrRef>
              <c:f>'cedt-processed'!$A$2:$D$24</c:f>
              <c:multiLvlStrCache>
                <c:ptCount val="23"/>
                <c:lvl>
                  <c:pt idx="0">
                    <c:v>C</c:v>
                  </c:pt>
                  <c:pt idx="1">
                    <c:v>F</c:v>
                  </c:pt>
                  <c:pt idx="3">
                    <c:v>C</c:v>
                  </c:pt>
                  <c:pt idx="4">
                    <c:v>F</c:v>
                  </c:pt>
                  <c:pt idx="6">
                    <c:v>C</c:v>
                  </c:pt>
                  <c:pt idx="7">
                    <c:v>F</c:v>
                  </c:pt>
                  <c:pt idx="9">
                    <c:v>C</c:v>
                  </c:pt>
                  <c:pt idx="10">
                    <c:v>F</c:v>
                  </c:pt>
                  <c:pt idx="11">
                    <c:v> </c:v>
                  </c:pt>
                  <c:pt idx="12">
                    <c:v>C</c:v>
                  </c:pt>
                  <c:pt idx="13">
                    <c:v>F</c:v>
                  </c:pt>
                  <c:pt idx="15">
                    <c:v>C</c:v>
                  </c:pt>
                  <c:pt idx="16">
                    <c:v>F</c:v>
                  </c:pt>
                  <c:pt idx="18">
                    <c:v>C</c:v>
                  </c:pt>
                  <c:pt idx="19">
                    <c:v>F</c:v>
                  </c:pt>
                  <c:pt idx="21">
                    <c:v>C</c:v>
                  </c:pt>
                  <c:pt idx="22">
                    <c:v>F</c:v>
                  </c:pt>
                </c:lvl>
                <c:lvl>
                  <c:pt idx="0">
                    <c:v>CPU</c:v>
                  </c:pt>
                  <c:pt idx="2">
                    <c:v> </c:v>
                  </c:pt>
                  <c:pt idx="3">
                    <c:v>FPGA</c:v>
                  </c:pt>
                  <c:pt idx="5">
                    <c:v> </c:v>
                  </c:pt>
                  <c:pt idx="6">
                    <c:v>Data</c:v>
                  </c:pt>
                  <c:pt idx="8">
                    <c:v> </c:v>
                  </c:pt>
                  <c:pt idx="9">
                    <c:v>Task</c:v>
                  </c:pt>
                  <c:pt idx="11">
                    <c:v> </c:v>
                  </c:pt>
                  <c:pt idx="12">
                    <c:v>CPU</c:v>
                  </c:pt>
                  <c:pt idx="14">
                    <c:v> </c:v>
                  </c:pt>
                  <c:pt idx="15">
                    <c:v>FPGA</c:v>
                  </c:pt>
                  <c:pt idx="17">
                    <c:v> </c:v>
                  </c:pt>
                  <c:pt idx="18">
                    <c:v>Data</c:v>
                  </c:pt>
                  <c:pt idx="20">
                    <c:v> </c:v>
                  </c:pt>
                  <c:pt idx="21">
                    <c:v>Task</c:v>
                  </c:pt>
                </c:lvl>
                <c:lvl>
                  <c:pt idx="0">
                    <c:v>Single device</c:v>
                  </c:pt>
                  <c:pt idx="5">
                    <c:v> </c:v>
                  </c:pt>
                  <c:pt idx="6">
                    <c:v>Collaborative</c:v>
                  </c:pt>
                  <c:pt idx="11">
                    <c:v> </c:v>
                  </c:pt>
                  <c:pt idx="12">
                    <c:v>Single device</c:v>
                  </c:pt>
                  <c:pt idx="17">
                    <c:v> </c:v>
                  </c:pt>
                  <c:pt idx="18">
                    <c:v>Collaborative</c:v>
                  </c:pt>
                </c:lvl>
                <c:lvl>
                  <c:pt idx="0">
                    <c:v>Stratix V</c:v>
                  </c:pt>
                  <c:pt idx="11">
                    <c:v> </c:v>
                  </c:pt>
                  <c:pt idx="12">
                    <c:v>Arria 10</c:v>
                  </c:pt>
                </c:lvl>
              </c:multiLvlStrCache>
            </c:multiLvlStrRef>
          </c:cat>
          <c:val>
            <c:numRef>
              <c:f>'cedt-processed'!$G$2:$G$24</c:f>
              <c:numCache>
                <c:formatCode>0.0</c:formatCode>
                <c:ptCount val="23"/>
                <c:pt idx="0">
                  <c:v>5.0800000000001955E-3</c:v>
                </c:pt>
                <c:pt idx="1">
                  <c:v>1.1530640000000001</c:v>
                </c:pt>
                <c:pt idx="3">
                  <c:v>0.95013879999999995</c:v>
                </c:pt>
                <c:pt idx="4">
                  <c:v>5.9997999999998886E-3</c:v>
                </c:pt>
                <c:pt idx="6">
                  <c:v>5.4823999999999984E-3</c:v>
                </c:pt>
                <c:pt idx="7">
                  <c:v>6.9429999999999215E-3</c:v>
                </c:pt>
                <c:pt idx="9">
                  <c:v>0.32013159999999996</c:v>
                </c:pt>
                <c:pt idx="10">
                  <c:v>1.3021199999999955E-2</c:v>
                </c:pt>
                <c:pt idx="12">
                  <c:v>9.6499999999999364E-3</c:v>
                </c:pt>
                <c:pt idx="13">
                  <c:v>1.14886</c:v>
                </c:pt>
                <c:pt idx="15">
                  <c:v>0.92971900000000007</c:v>
                </c:pt>
                <c:pt idx="16">
                  <c:v>7.9180000000002027E-3</c:v>
                </c:pt>
                <c:pt idx="18">
                  <c:v>1.2983999999999996E-2</c:v>
                </c:pt>
                <c:pt idx="19">
                  <c:v>5.1350000000001117E-3</c:v>
                </c:pt>
                <c:pt idx="21">
                  <c:v>0.34128999999999998</c:v>
                </c:pt>
                <c:pt idx="22">
                  <c:v>2.0295999999999925E-2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E2-4065-BDA8-CE44A36AA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3818112"/>
        <c:axId val="151230720"/>
      </c:barChart>
      <c:catAx>
        <c:axId val="143818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1230720"/>
        <c:crosses val="autoZero"/>
        <c:auto val="1"/>
        <c:lblAlgn val="ctr"/>
        <c:lblOffset val="100"/>
        <c:noMultiLvlLbl val="0"/>
      </c:catAx>
      <c:valAx>
        <c:axId val="151230720"/>
        <c:scaling>
          <c:orientation val="minMax"/>
          <c:max val="1.2"/>
        </c:scaling>
        <c:delete val="0"/>
        <c:axPos val="l"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(s)</a:t>
                </a:r>
              </a:p>
            </c:rich>
          </c:tx>
          <c:overlay val="0"/>
        </c:title>
        <c:numFmt formatCode="0.0" sourceLinked="1"/>
        <c:majorTickMark val="out"/>
        <c:minorTickMark val="none"/>
        <c:tickLblPos val="nextTo"/>
        <c:crossAx val="143818112"/>
        <c:crosses val="autoZero"/>
        <c:crossBetween val="between"/>
        <c:minorUnit val="0.1"/>
      </c:valAx>
    </c:plotArea>
    <c:legend>
      <c:legendPos val="l"/>
      <c:layout>
        <c:manualLayout>
          <c:xMode val="edge"/>
          <c:yMode val="edge"/>
          <c:x val="0.78771613252290829"/>
          <c:y val="5.9937299504228637E-2"/>
          <c:w val="0.15181136897361514"/>
          <c:h val="0.21358510741712841"/>
        </c:manualLayout>
      </c:layout>
      <c:overlay val="1"/>
      <c:spPr>
        <a:solidFill>
          <a:sysClr val="window" lastClr="FFFFFF"/>
        </a:solidFill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txPr>
    <a:bodyPr/>
    <a:lstStyle/>
    <a:p>
      <a:pPr>
        <a:defRPr lang="en-US"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Sheet3!$B$9</c:f>
              <c:strCache>
                <c:ptCount val="1"/>
                <c:pt idx="0">
                  <c:v>NE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strRef>
              <c:f>Sheet3!$C$2:$I$2</c:f>
              <c:strCache>
                <c:ptCount val="7"/>
                <c:pt idx="0">
                  <c:v>1CPU</c:v>
                </c:pt>
                <c:pt idx="1">
                  <c:v>2CPU</c:v>
                </c:pt>
                <c:pt idx="2">
                  <c:v>4CPU</c:v>
                </c:pt>
                <c:pt idx="3">
                  <c:v>GPU</c:v>
                </c:pt>
                <c:pt idx="4">
                  <c:v>GPU + 1CPU</c:v>
                </c:pt>
                <c:pt idx="5">
                  <c:v>GPU + 2CPU</c:v>
                </c:pt>
                <c:pt idx="6">
                  <c:v>GPU + 4CPU</c:v>
                </c:pt>
              </c:strCache>
            </c:strRef>
          </c:cat>
          <c:val>
            <c:numRef>
              <c:f>Sheet3!$C$9:$I$9</c:f>
              <c:numCache>
                <c:formatCode>General</c:formatCode>
                <c:ptCount val="7"/>
                <c:pt idx="0">
                  <c:v>64360.769500000002</c:v>
                </c:pt>
                <c:pt idx="1">
                  <c:v>44127.539100000002</c:v>
                </c:pt>
                <c:pt idx="2">
                  <c:v>54804.757799999999</c:v>
                </c:pt>
                <c:pt idx="3">
                  <c:v>15210.213900000001</c:v>
                </c:pt>
                <c:pt idx="4">
                  <c:v>15203.1855</c:v>
                </c:pt>
                <c:pt idx="5">
                  <c:v>15086.129800000001</c:v>
                </c:pt>
                <c:pt idx="6">
                  <c:v>15145.838900000001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76-45BF-A94D-BD731F1FF82B}"/>
            </c:ext>
          </c:extLst>
        </c:ser>
        <c:ser>
          <c:idx val="1"/>
          <c:order val="1"/>
          <c:tx>
            <c:strRef>
              <c:f>Sheet3!$B$10</c:f>
              <c:strCache>
                <c:ptCount val="1"/>
                <c:pt idx="0">
                  <c:v>NY</c:v>
                </c:pt>
              </c:strCache>
            </c:strRef>
          </c:tx>
          <c:spPr>
            <a:ln w="1270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ot"/>
              </a:ln>
              <a:effectLst/>
            </c:spPr>
          </c:marker>
          <c:cat>
            <c:strRef>
              <c:f>Sheet3!$C$2:$I$2</c:f>
              <c:strCache>
                <c:ptCount val="7"/>
                <c:pt idx="0">
                  <c:v>1CPU</c:v>
                </c:pt>
                <c:pt idx="1">
                  <c:v>2CPU</c:v>
                </c:pt>
                <c:pt idx="2">
                  <c:v>4CPU</c:v>
                </c:pt>
                <c:pt idx="3">
                  <c:v>GPU</c:v>
                </c:pt>
                <c:pt idx="4">
                  <c:v>GPU + 1CPU</c:v>
                </c:pt>
                <c:pt idx="5">
                  <c:v>GPU + 2CPU</c:v>
                </c:pt>
                <c:pt idx="6">
                  <c:v>GPU + 4CPU</c:v>
                </c:pt>
              </c:strCache>
            </c:strRef>
          </c:cat>
          <c:val>
            <c:numRef>
              <c:f>Sheet3!$C$10:$I$10</c:f>
              <c:numCache>
                <c:formatCode>General</c:formatCode>
                <c:ptCount val="7"/>
                <c:pt idx="0">
                  <c:v>4705.3446999999996</c:v>
                </c:pt>
                <c:pt idx="1">
                  <c:v>3323.0547000000001</c:v>
                </c:pt>
                <c:pt idx="2">
                  <c:v>4660.2397000000001</c:v>
                </c:pt>
                <c:pt idx="3">
                  <c:v>1300.0181</c:v>
                </c:pt>
                <c:pt idx="4">
                  <c:v>1298.2048</c:v>
                </c:pt>
                <c:pt idx="5">
                  <c:v>1264.2253000000001</c:v>
                </c:pt>
                <c:pt idx="6">
                  <c:v>1322.7357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76-45BF-A94D-BD731F1FF82B}"/>
            </c:ext>
          </c:extLst>
        </c:ser>
        <c:ser>
          <c:idx val="2"/>
          <c:order val="2"/>
          <c:tx>
            <c:strRef>
              <c:f>Sheet3!$B$11</c:f>
              <c:strCache>
                <c:ptCount val="1"/>
                <c:pt idx="0">
                  <c:v>UT</c:v>
                </c:pt>
              </c:strCache>
            </c:strRef>
          </c:tx>
          <c:spPr>
            <a:ln w="127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marker>
          <c:cat>
            <c:strRef>
              <c:f>Sheet3!$C$2:$I$2</c:f>
              <c:strCache>
                <c:ptCount val="7"/>
                <c:pt idx="0">
                  <c:v>1CPU</c:v>
                </c:pt>
                <c:pt idx="1">
                  <c:v>2CPU</c:v>
                </c:pt>
                <c:pt idx="2">
                  <c:v>4CPU</c:v>
                </c:pt>
                <c:pt idx="3">
                  <c:v>GPU</c:v>
                </c:pt>
                <c:pt idx="4">
                  <c:v>GPU + 1CPU</c:v>
                </c:pt>
                <c:pt idx="5">
                  <c:v>GPU + 2CPU</c:v>
                </c:pt>
                <c:pt idx="6">
                  <c:v>GPU + 4CPU</c:v>
                </c:pt>
              </c:strCache>
            </c:strRef>
          </c:cat>
          <c:val>
            <c:numRef>
              <c:f>Sheet3!$C$11:$I$11</c:f>
              <c:numCache>
                <c:formatCode>General</c:formatCode>
                <c:ptCount val="7"/>
                <c:pt idx="0">
                  <c:v>61.372900000000001</c:v>
                </c:pt>
                <c:pt idx="1">
                  <c:v>45.298999999999999</c:v>
                </c:pt>
                <c:pt idx="2">
                  <c:v>65.073800000000006</c:v>
                </c:pt>
                <c:pt idx="3">
                  <c:v>37.545200000000001</c:v>
                </c:pt>
                <c:pt idx="4">
                  <c:v>32.896700000000003</c:v>
                </c:pt>
                <c:pt idx="5">
                  <c:v>30.895</c:v>
                </c:pt>
                <c:pt idx="6">
                  <c:v>40.602499999999999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76-45BF-A94D-BD731F1FF8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421488"/>
        <c:axId val="125421072"/>
      </c:lineChart>
      <c:catAx>
        <c:axId val="12542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25421072"/>
        <c:crossesAt val="16"/>
        <c:auto val="1"/>
        <c:lblAlgn val="ctr"/>
        <c:lblOffset val="100"/>
        <c:noMultiLvlLbl val="0"/>
      </c:catAx>
      <c:valAx>
        <c:axId val="125421072"/>
        <c:scaling>
          <c:logBase val="2"/>
          <c:orientation val="minMax"/>
          <c:max val="524288"/>
          <c:min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Times" panose="02020603050405020304" pitchFamily="18" charset="0"/>
                  </a:defRPr>
                </a:pPr>
                <a:r>
                  <a:rPr lang="en-US" b="1" dirty="0"/>
                  <a:t>Execution Time</a:t>
                </a:r>
                <a:r>
                  <a:rPr lang="en-US" dirty="0"/>
                  <a:t> (</a:t>
                </a:r>
                <a:r>
                  <a:rPr lang="en-US" i="1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25421488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8749721625705875"/>
          <c:y val="3.1731334338564489E-2"/>
          <c:w val="0.15954516906750116"/>
          <c:h val="0.24322907553222514"/>
        </c:manualLayout>
      </c:layout>
      <c:overlay val="1"/>
      <c:spPr>
        <a:solidFill>
          <a:schemeClr val="bg1"/>
        </a:solidFill>
        <a:ln w="952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+mn-lt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'rsct-processed'!$B$1</c:f>
              <c:strCache>
                <c:ptCount val="1"/>
                <c:pt idx="0">
                  <c:v>Data Partitioning (Stratix V)</c:v>
                </c:pt>
              </c:strCache>
            </c:strRef>
          </c:tx>
          <c:spPr>
            <a:ln w="12700"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</c:spPr>
          </c:marker>
          <c:cat>
            <c:numRef>
              <c:f>'rsct-processed'!$A$2:$A$12</c:f>
              <c:numCache>
                <c:formatCode>0.0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'rsct-processed'!$B$2:$B$12</c:f>
              <c:numCache>
                <c:formatCode>General</c:formatCode>
                <c:ptCount val="11"/>
                <c:pt idx="0">
                  <c:v>26.521699999999999</c:v>
                </c:pt>
                <c:pt idx="1">
                  <c:v>24.215399999999999</c:v>
                </c:pt>
                <c:pt idx="2">
                  <c:v>21.589300000000001</c:v>
                </c:pt>
                <c:pt idx="3">
                  <c:v>18.994700000000002</c:v>
                </c:pt>
                <c:pt idx="4">
                  <c:v>16.4375</c:v>
                </c:pt>
                <c:pt idx="5">
                  <c:v>15.4039</c:v>
                </c:pt>
                <c:pt idx="6">
                  <c:v>17.9099</c:v>
                </c:pt>
                <c:pt idx="7">
                  <c:v>21.0105</c:v>
                </c:pt>
                <c:pt idx="8">
                  <c:v>23.971</c:v>
                </c:pt>
                <c:pt idx="9">
                  <c:v>26.0061</c:v>
                </c:pt>
                <c:pt idx="10">
                  <c:v>28.898800000000001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43-4F4F-90A3-0893A38060D5}"/>
            </c:ext>
          </c:extLst>
        </c:ser>
        <c:ser>
          <c:idx val="2"/>
          <c:order val="1"/>
          <c:tx>
            <c:strRef>
              <c:f>'rsct-processed'!$C$1</c:f>
              <c:strCache>
                <c:ptCount val="1"/>
                <c:pt idx="0">
                  <c:v>Task Partitioning (Stratix V)</c:v>
                </c:pt>
              </c:strCache>
            </c:strRef>
          </c:tx>
          <c:spPr>
            <a:ln w="19050">
              <a:solidFill>
                <a:schemeClr val="accent2"/>
              </a:solidFill>
              <a:prstDash val="solid"/>
            </a:ln>
          </c:spPr>
          <c:marker>
            <c:symbol val="none"/>
          </c:marker>
          <c:cat>
            <c:numRef>
              <c:f>'rsct-processed'!$A$2:$A$12</c:f>
              <c:numCache>
                <c:formatCode>0.0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'rsct-processed'!$C$2:$C$12</c:f>
              <c:numCache>
                <c:formatCode>General</c:formatCode>
                <c:ptCount val="11"/>
                <c:pt idx="0">
                  <c:v>10.2599</c:v>
                </c:pt>
                <c:pt idx="1">
                  <c:v>10.2599</c:v>
                </c:pt>
                <c:pt idx="2">
                  <c:v>10.2599</c:v>
                </c:pt>
                <c:pt idx="3">
                  <c:v>10.2599</c:v>
                </c:pt>
                <c:pt idx="4">
                  <c:v>10.2599</c:v>
                </c:pt>
                <c:pt idx="5">
                  <c:v>10.2599</c:v>
                </c:pt>
                <c:pt idx="6">
                  <c:v>10.2599</c:v>
                </c:pt>
                <c:pt idx="7">
                  <c:v>10.2599</c:v>
                </c:pt>
                <c:pt idx="8">
                  <c:v>10.2599</c:v>
                </c:pt>
                <c:pt idx="9">
                  <c:v>10.2599</c:v>
                </c:pt>
                <c:pt idx="10">
                  <c:v>10.2599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43-4F4F-90A3-0893A38060D5}"/>
            </c:ext>
          </c:extLst>
        </c:ser>
        <c:ser>
          <c:idx val="0"/>
          <c:order val="2"/>
          <c:tx>
            <c:strRef>
              <c:f>'rsct-processed'!$D$1</c:f>
              <c:strCache>
                <c:ptCount val="1"/>
                <c:pt idx="0">
                  <c:v>Data Partitioning (Arria 10)</c:v>
                </c:pt>
              </c:strCache>
            </c:strRef>
          </c:tx>
          <c:spPr>
            <a:ln w="12700">
              <a:solidFill>
                <a:schemeClr val="accent1"/>
              </a:solidFill>
              <a:prstDash val="dash"/>
            </a:ln>
          </c:spPr>
          <c:marker>
            <c:spPr>
              <a:solidFill>
                <a:schemeClr val="accent1"/>
              </a:solidFill>
              <a:ln w="12700">
                <a:solidFill>
                  <a:schemeClr val="accent1"/>
                </a:solidFill>
                <a:prstDash val="dash"/>
              </a:ln>
            </c:spPr>
          </c:marker>
          <c:cat>
            <c:numRef>
              <c:f>'rsct-processed'!$A$2:$A$12</c:f>
              <c:numCache>
                <c:formatCode>0.0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'rsct-processed'!$D$2:$D$12</c:f>
              <c:numCache>
                <c:formatCode>General</c:formatCode>
                <c:ptCount val="11"/>
                <c:pt idx="0">
                  <c:v>34.171199999999999</c:v>
                </c:pt>
                <c:pt idx="1">
                  <c:v>31.2239</c:v>
                </c:pt>
                <c:pt idx="2">
                  <c:v>28.299499999999998</c:v>
                </c:pt>
                <c:pt idx="3">
                  <c:v>24.610499999999998</c:v>
                </c:pt>
                <c:pt idx="4">
                  <c:v>21.105599999999999</c:v>
                </c:pt>
                <c:pt idx="5">
                  <c:v>21.4955</c:v>
                </c:pt>
                <c:pt idx="6">
                  <c:v>25.178000000000001</c:v>
                </c:pt>
                <c:pt idx="7">
                  <c:v>31.404299999999999</c:v>
                </c:pt>
                <c:pt idx="8">
                  <c:v>32.798200000000001</c:v>
                </c:pt>
                <c:pt idx="9">
                  <c:v>38.540700000000001</c:v>
                </c:pt>
                <c:pt idx="10">
                  <c:v>40.518500000000003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43-4F4F-90A3-0893A38060D5}"/>
            </c:ext>
          </c:extLst>
        </c:ser>
        <c:ser>
          <c:idx val="3"/>
          <c:order val="3"/>
          <c:tx>
            <c:strRef>
              <c:f>'rsct-processed'!$E$1</c:f>
              <c:strCache>
                <c:ptCount val="1"/>
                <c:pt idx="0">
                  <c:v>Task Partitioning (Arria 10)</c:v>
                </c:pt>
              </c:strCache>
            </c:strRef>
          </c:tx>
          <c:spPr>
            <a:ln w="19050">
              <a:solidFill>
                <a:schemeClr val="accent2"/>
              </a:solidFill>
              <a:prstDash val="dash"/>
            </a:ln>
          </c:spPr>
          <c:marker>
            <c:symbol val="none"/>
          </c:marker>
          <c:cat>
            <c:numRef>
              <c:f>'rsct-processed'!$A$2:$A$12</c:f>
              <c:numCache>
                <c:formatCode>0.0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'rsct-processed'!$E$2:$E$12</c:f>
              <c:numCache>
                <c:formatCode>General</c:formatCode>
                <c:ptCount val="11"/>
                <c:pt idx="0">
                  <c:v>10.0817</c:v>
                </c:pt>
                <c:pt idx="1">
                  <c:v>10.0817</c:v>
                </c:pt>
                <c:pt idx="2">
                  <c:v>10.0817</c:v>
                </c:pt>
                <c:pt idx="3">
                  <c:v>10.0817</c:v>
                </c:pt>
                <c:pt idx="4">
                  <c:v>10.0817</c:v>
                </c:pt>
                <c:pt idx="5">
                  <c:v>10.0817</c:v>
                </c:pt>
                <c:pt idx="6">
                  <c:v>10.0817</c:v>
                </c:pt>
                <c:pt idx="7">
                  <c:v>10.0817</c:v>
                </c:pt>
                <c:pt idx="8">
                  <c:v>10.0817</c:v>
                </c:pt>
                <c:pt idx="9">
                  <c:v>10.0817</c:v>
                </c:pt>
                <c:pt idx="10">
                  <c:v>10.0817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43-4F4F-90A3-0893A3806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103552"/>
        <c:axId val="110546944"/>
      </c:lineChart>
      <c:catAx>
        <c:axId val="148103552"/>
        <c:scaling>
          <c:orientation val="minMax"/>
        </c:scaling>
        <c:delete val="0"/>
        <c:axPos val="b"/>
        <c:numFmt formatCode="0.0" sourceLinked="1"/>
        <c:majorTickMark val="out"/>
        <c:minorTickMark val="none"/>
        <c:tickLblPos val="nextTo"/>
        <c:crossAx val="110546944"/>
        <c:crosses val="autoZero"/>
        <c:auto val="1"/>
        <c:lblAlgn val="ctr"/>
        <c:lblOffset val="100"/>
        <c:noMultiLvlLbl val="0"/>
      </c:catAx>
      <c:valAx>
        <c:axId val="110546944"/>
        <c:scaling>
          <c:orientation val="minMax"/>
        </c:scaling>
        <c:delete val="0"/>
        <c:axPos val="l"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8103552"/>
        <c:crosses val="autoZero"/>
        <c:crossBetween val="between"/>
        <c:minorUnit val="5"/>
      </c:valAx>
    </c:plotArea>
    <c:legend>
      <c:legendPos val="l"/>
      <c:layout>
        <c:manualLayout>
          <c:xMode val="edge"/>
          <c:yMode val="edge"/>
          <c:x val="0.26637426900584793"/>
          <c:y val="4.8908573928258967E-2"/>
          <c:w val="0.48267054611594601"/>
          <c:h val="0.2280615704286964"/>
        </c:manualLayout>
      </c:layout>
      <c:overlay val="1"/>
      <c:spPr>
        <a:solidFill>
          <a:sysClr val="window" lastClr="FFFFFF"/>
        </a:solidFill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txPr>
    <a:bodyPr/>
    <a:lstStyle/>
    <a:p>
      <a:pPr>
        <a:defRPr lang="en-US"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Sheet2!$B$15</c:f>
              <c:strCache>
                <c:ptCount val="1"/>
                <c:pt idx="0">
                  <c:v>12000x11999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strRef>
              <c:f>Sheet2!$C$2:$I$2</c:f>
              <c:strCache>
                <c:ptCount val="7"/>
                <c:pt idx="0">
                  <c:v>1CPU</c:v>
                </c:pt>
                <c:pt idx="1">
                  <c:v>2CPU</c:v>
                </c:pt>
                <c:pt idx="2">
                  <c:v>4CPU</c:v>
                </c:pt>
                <c:pt idx="3">
                  <c:v>GPU</c:v>
                </c:pt>
                <c:pt idx="4">
                  <c:v>GPU + 1CPU</c:v>
                </c:pt>
                <c:pt idx="5">
                  <c:v>GPU + 2CPU</c:v>
                </c:pt>
                <c:pt idx="6">
                  <c:v>GPU + 4CPU</c:v>
                </c:pt>
              </c:strCache>
            </c:strRef>
          </c:cat>
          <c:val>
            <c:numRef>
              <c:f>Sheet2!$C$15:$I$15</c:f>
              <c:numCache>
                <c:formatCode>General</c:formatCode>
                <c:ptCount val="7"/>
                <c:pt idx="0">
                  <c:v>2547.5189999999998</c:v>
                </c:pt>
                <c:pt idx="1">
                  <c:v>1288.9734000000001</c:v>
                </c:pt>
                <c:pt idx="2">
                  <c:v>658.06219999999996</c:v>
                </c:pt>
                <c:pt idx="3">
                  <c:v>184.4418</c:v>
                </c:pt>
                <c:pt idx="4">
                  <c:v>176.6439</c:v>
                </c:pt>
                <c:pt idx="5">
                  <c:v>182.49039999999999</c:v>
                </c:pt>
                <c:pt idx="6">
                  <c:v>197.62389999999999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D-4E36-B65C-D6A710C5C94A}"/>
            </c:ext>
          </c:extLst>
        </c:ser>
        <c:ser>
          <c:idx val="1"/>
          <c:order val="1"/>
          <c:tx>
            <c:strRef>
              <c:f>Sheet2!$B$16</c:f>
              <c:strCache>
                <c:ptCount val="1"/>
                <c:pt idx="0">
                  <c:v>6000x5999</c:v>
                </c:pt>
              </c:strCache>
            </c:strRef>
          </c:tx>
          <c:spPr>
            <a:ln w="1270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ot"/>
              </a:ln>
              <a:effectLst/>
            </c:spPr>
          </c:marker>
          <c:cat>
            <c:strRef>
              <c:f>Sheet2!$C$2:$I$2</c:f>
              <c:strCache>
                <c:ptCount val="7"/>
                <c:pt idx="0">
                  <c:v>1CPU</c:v>
                </c:pt>
                <c:pt idx="1">
                  <c:v>2CPU</c:v>
                </c:pt>
                <c:pt idx="2">
                  <c:v>4CPU</c:v>
                </c:pt>
                <c:pt idx="3">
                  <c:v>GPU</c:v>
                </c:pt>
                <c:pt idx="4">
                  <c:v>GPU + 1CPU</c:v>
                </c:pt>
                <c:pt idx="5">
                  <c:v>GPU + 2CPU</c:v>
                </c:pt>
                <c:pt idx="6">
                  <c:v>GPU + 4CPU</c:v>
                </c:pt>
              </c:strCache>
            </c:strRef>
          </c:cat>
          <c:val>
            <c:numRef>
              <c:f>Sheet2!$C$16:$I$16</c:f>
              <c:numCache>
                <c:formatCode>General</c:formatCode>
                <c:ptCount val="7"/>
                <c:pt idx="0">
                  <c:v>637.27499999999998</c:v>
                </c:pt>
                <c:pt idx="1">
                  <c:v>311.84840000000003</c:v>
                </c:pt>
                <c:pt idx="2">
                  <c:v>175.374</c:v>
                </c:pt>
                <c:pt idx="3">
                  <c:v>48.214100000000002</c:v>
                </c:pt>
                <c:pt idx="4">
                  <c:v>45.784799999999997</c:v>
                </c:pt>
                <c:pt idx="5">
                  <c:v>46.8005</c:v>
                </c:pt>
                <c:pt idx="6">
                  <c:v>52.465600000000002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D-4E36-B65C-D6A710C5C94A}"/>
            </c:ext>
          </c:extLst>
        </c:ser>
        <c:ser>
          <c:idx val="2"/>
          <c:order val="2"/>
          <c:tx>
            <c:strRef>
              <c:f>Sheet2!$B$17</c:f>
              <c:strCache>
                <c:ptCount val="1"/>
                <c:pt idx="0">
                  <c:v>1000x999</c:v>
                </c:pt>
              </c:strCache>
            </c:strRef>
          </c:tx>
          <c:spPr>
            <a:ln w="127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">
                <a:solidFill>
                  <a:schemeClr val="tx1"/>
                </a:solidFill>
                <a:prstDash val="dash"/>
              </a:ln>
              <a:effectLst/>
            </c:spPr>
          </c:marker>
          <c:cat>
            <c:strRef>
              <c:f>Sheet2!$C$2:$I$2</c:f>
              <c:strCache>
                <c:ptCount val="7"/>
                <c:pt idx="0">
                  <c:v>1CPU</c:v>
                </c:pt>
                <c:pt idx="1">
                  <c:v>2CPU</c:v>
                </c:pt>
                <c:pt idx="2">
                  <c:v>4CPU</c:v>
                </c:pt>
                <c:pt idx="3">
                  <c:v>GPU</c:v>
                </c:pt>
                <c:pt idx="4">
                  <c:v>GPU + 1CPU</c:v>
                </c:pt>
                <c:pt idx="5">
                  <c:v>GPU + 2CPU</c:v>
                </c:pt>
                <c:pt idx="6">
                  <c:v>GPU + 4CPU</c:v>
                </c:pt>
              </c:strCache>
            </c:strRef>
          </c:cat>
          <c:val>
            <c:numRef>
              <c:f>Sheet2!$C$17:$I$17</c:f>
              <c:numCache>
                <c:formatCode>General</c:formatCode>
                <c:ptCount val="7"/>
                <c:pt idx="0">
                  <c:v>16.038699999999999</c:v>
                </c:pt>
                <c:pt idx="1">
                  <c:v>10.541399999999999</c:v>
                </c:pt>
                <c:pt idx="2">
                  <c:v>21.5581</c:v>
                </c:pt>
                <c:pt idx="3">
                  <c:v>3.0920999999999998</c:v>
                </c:pt>
                <c:pt idx="4">
                  <c:v>2.7155</c:v>
                </c:pt>
                <c:pt idx="5">
                  <c:v>2.6753</c:v>
                </c:pt>
                <c:pt idx="6">
                  <c:v>3.1564999999999999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D-4E36-B65C-D6A710C5C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421488"/>
        <c:axId val="125421072"/>
      </c:lineChart>
      <c:catAx>
        <c:axId val="12542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25421072"/>
        <c:crossesAt val="1"/>
        <c:auto val="1"/>
        <c:lblAlgn val="ctr"/>
        <c:lblOffset val="100"/>
        <c:noMultiLvlLbl val="0"/>
      </c:catAx>
      <c:valAx>
        <c:axId val="125421072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Times" panose="02020603050405020304" pitchFamily="18" charset="0"/>
                  </a:defRPr>
                </a:pPr>
                <a:r>
                  <a:rPr lang="en-US" b="1" dirty="0"/>
                  <a:t>Execution Time</a:t>
                </a:r>
                <a:r>
                  <a:rPr lang="en-US" dirty="0"/>
                  <a:t> (</a:t>
                </a:r>
                <a:r>
                  <a:rPr lang="en-US" i="1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2542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687922532410707"/>
          <c:y val="4.5986504593852701E-2"/>
          <c:w val="0.28303587051618545"/>
          <c:h val="0.24322907553222514"/>
        </c:manualLayout>
      </c:layout>
      <c:overlay val="1"/>
      <c:spPr>
        <a:solidFill>
          <a:schemeClr val="bg1"/>
        </a:solidFill>
        <a:ln w="952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+mn-lt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4"/>
          <c:order val="0"/>
          <c:tx>
            <c:strRef>
              <c:f>'OpenCL 1.2 vs. 2.0 (static)'!$G$2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'OpenCL 1.2 vs. 2.0 (static)'!$A$3:$D$32</c:f>
              <c:multiLvlStrCache>
                <c:ptCount val="30"/>
                <c:lvl>
                  <c:pt idx="0">
                    <c:v>D</c:v>
                  </c:pt>
                  <c:pt idx="1">
                    <c:v>U</c:v>
                  </c:pt>
                  <c:pt idx="2">
                    <c:v>D</c:v>
                  </c:pt>
                  <c:pt idx="3">
                    <c:v>U</c:v>
                  </c:pt>
                  <c:pt idx="4">
                    <c:v>D</c:v>
                  </c:pt>
                  <c:pt idx="5">
                    <c:v>U</c:v>
                  </c:pt>
                  <c:pt idx="6">
                    <c:v>D</c:v>
                  </c:pt>
                  <c:pt idx="7">
                    <c:v>U</c:v>
                  </c:pt>
                  <c:pt idx="8">
                    <c:v>D</c:v>
                  </c:pt>
                  <c:pt idx="9">
                    <c:v>U</c:v>
                  </c:pt>
                  <c:pt idx="10">
                    <c:v>D</c:v>
                  </c:pt>
                  <c:pt idx="11">
                    <c:v>U</c:v>
                  </c:pt>
                  <c:pt idx="12">
                    <c:v>D</c:v>
                  </c:pt>
                  <c:pt idx="13">
                    <c:v>U</c:v>
                  </c:pt>
                  <c:pt idx="14">
                    <c:v>D</c:v>
                  </c:pt>
                  <c:pt idx="15">
                    <c:v>U</c:v>
                  </c:pt>
                  <c:pt idx="17">
                    <c:v>D</c:v>
                  </c:pt>
                  <c:pt idx="18">
                    <c:v>U</c:v>
                  </c:pt>
                  <c:pt idx="19">
                    <c:v>D</c:v>
                  </c:pt>
                  <c:pt idx="20">
                    <c:v>U</c:v>
                  </c:pt>
                  <c:pt idx="21">
                    <c:v>D</c:v>
                  </c:pt>
                  <c:pt idx="22">
                    <c:v>U</c:v>
                  </c:pt>
                  <c:pt idx="24">
                    <c:v>D</c:v>
                  </c:pt>
                  <c:pt idx="25">
                    <c:v>U</c:v>
                  </c:pt>
                  <c:pt idx="26">
                    <c:v>D</c:v>
                  </c:pt>
                  <c:pt idx="27">
                    <c:v>U</c:v>
                  </c:pt>
                  <c:pt idx="28">
                    <c:v>D</c:v>
                  </c:pt>
                  <c:pt idx="29">
                    <c:v>U</c:v>
                  </c:pt>
                </c:lvl>
                <c:lvl>
                  <c:pt idx="0">
                    <c:v>BS</c:v>
                  </c:pt>
                  <c:pt idx="2">
                    <c:v>CEDD</c:v>
                  </c:pt>
                  <c:pt idx="4">
                    <c:v>HSTI</c:v>
                  </c:pt>
                  <c:pt idx="6">
                    <c:v>HSTO</c:v>
                  </c:pt>
                  <c:pt idx="8">
                    <c:v>PAD</c:v>
                  </c:pt>
                  <c:pt idx="10">
                    <c:v>RSCD</c:v>
                  </c:pt>
                  <c:pt idx="12">
                    <c:v>SC</c:v>
                  </c:pt>
                  <c:pt idx="14">
                    <c:v>TRNS</c:v>
                  </c:pt>
                  <c:pt idx="16">
                    <c:v> </c:v>
                  </c:pt>
                  <c:pt idx="17">
                    <c:v>RSCT</c:v>
                  </c:pt>
                  <c:pt idx="19">
                    <c:v>TQ</c:v>
                  </c:pt>
                  <c:pt idx="21">
                    <c:v>TQH</c:v>
                  </c:pt>
                  <c:pt idx="23">
                    <c:v> </c:v>
                  </c:pt>
                  <c:pt idx="24">
                    <c:v>BFS</c:v>
                  </c:pt>
                  <c:pt idx="26">
                    <c:v>CEDT</c:v>
                  </c:pt>
                  <c:pt idx="28">
                    <c:v>SSSP</c:v>
                  </c:pt>
                </c:lvl>
                <c:lvl>
                  <c:pt idx="2">
                    <c:v> </c:v>
                  </c:pt>
                  <c:pt idx="4">
                    <c:v> </c:v>
                  </c:pt>
                  <c:pt idx="6">
                    <c:v> </c:v>
                  </c:pt>
                  <c:pt idx="8">
                    <c:v> </c:v>
                  </c:pt>
                  <c:pt idx="10">
                    <c:v> </c:v>
                  </c:pt>
                  <c:pt idx="12">
                    <c:v> </c:v>
                  </c:pt>
                  <c:pt idx="14">
                    <c:v> </c:v>
                  </c:pt>
                  <c:pt idx="16">
                    <c:v> </c:v>
                  </c:pt>
                  <c:pt idx="17">
                    <c:v>Fine-grain</c:v>
                  </c:pt>
                  <c:pt idx="23">
                    <c:v> </c:v>
                  </c:pt>
                  <c:pt idx="24">
                    <c:v>Coarse-grain</c:v>
                  </c:pt>
                </c:lvl>
                <c:lvl>
                  <c:pt idx="0">
                    <c:v>Data Partitioning</c:v>
                  </c:pt>
                  <c:pt idx="16">
                    <c:v> </c:v>
                  </c:pt>
                  <c:pt idx="17">
                    <c:v>Task Partitioning</c:v>
                  </c:pt>
                </c:lvl>
              </c:multiLvlStrCache>
            </c:multiLvlStrRef>
          </c:cat>
          <c:val>
            <c:numRef>
              <c:f>'OpenCL 1.2 vs. 2.0 (static)'!$G$3:$G$32</c:f>
              <c:numCache>
                <c:formatCode>General</c:formatCode>
                <c:ptCount val="30"/>
                <c:pt idx="0">
                  <c:v>0.94033205764771166</c:v>
                </c:pt>
                <c:pt idx="1">
                  <c:v>0.94236651538647598</c:v>
                </c:pt>
                <c:pt idx="2">
                  <c:v>0.86251916001043927</c:v>
                </c:pt>
                <c:pt idx="3">
                  <c:v>0.44817405559986911</c:v>
                </c:pt>
                <c:pt idx="4">
                  <c:v>0.25682478433459738</c:v>
                </c:pt>
                <c:pt idx="5">
                  <c:v>0.31619098307941368</c:v>
                </c:pt>
                <c:pt idx="6">
                  <c:v>0.72970013746363604</c:v>
                </c:pt>
                <c:pt idx="7">
                  <c:v>0.72717464275438748</c:v>
                </c:pt>
                <c:pt idx="8">
                  <c:v>0.27490711303481824</c:v>
                </c:pt>
                <c:pt idx="9">
                  <c:v>0.36727059153994462</c:v>
                </c:pt>
                <c:pt idx="10">
                  <c:v>0.89510408724382517</c:v>
                </c:pt>
                <c:pt idx="11">
                  <c:v>0.90624061366419439</c:v>
                </c:pt>
                <c:pt idx="12">
                  <c:v>0.45652926402338695</c:v>
                </c:pt>
                <c:pt idx="13">
                  <c:v>0.51725229710730991</c:v>
                </c:pt>
                <c:pt idx="14">
                  <c:v>0.4095657045285882</c:v>
                </c:pt>
                <c:pt idx="15">
                  <c:v>0.80982906424612777</c:v>
                </c:pt>
                <c:pt idx="17">
                  <c:v>0.47763615840466561</c:v>
                </c:pt>
                <c:pt idx="18">
                  <c:v>0.4575533816197912</c:v>
                </c:pt>
                <c:pt idx="19">
                  <c:v>0.73878562577447326</c:v>
                </c:pt>
                <c:pt idx="20">
                  <c:v>0.16546881453944648</c:v>
                </c:pt>
                <c:pt idx="21">
                  <c:v>0.72612448745680391</c:v>
                </c:pt>
                <c:pt idx="22">
                  <c:v>0.37672730734938098</c:v>
                </c:pt>
                <c:pt idx="24">
                  <c:v>0.56197878044820115</c:v>
                </c:pt>
                <c:pt idx="25">
                  <c:v>8.2840283176781965E-2</c:v>
                </c:pt>
                <c:pt idx="26">
                  <c:v>0.83676797783590851</c:v>
                </c:pt>
                <c:pt idx="27">
                  <c:v>0.79318085406208449</c:v>
                </c:pt>
                <c:pt idx="28">
                  <c:v>0.84284057847381899</c:v>
                </c:pt>
                <c:pt idx="29">
                  <c:v>0.72372853694917305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0-40D0-97CC-5F27990B6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9295856"/>
        <c:axId val="249297104"/>
      </c:barChart>
      <c:catAx>
        <c:axId val="24929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297104"/>
        <c:crosses val="autoZero"/>
        <c:auto val="1"/>
        <c:lblAlgn val="ctr"/>
        <c:lblOffset val="100"/>
        <c:noMultiLvlLbl val="0"/>
      </c:catAx>
      <c:valAx>
        <c:axId val="249297104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Execution Time</a:t>
                </a:r>
                <a:r>
                  <a:rPr lang="en-US" dirty="0"/>
                  <a:t> (</a:t>
                </a:r>
                <a:r>
                  <a:rPr lang="en-US" i="1" dirty="0"/>
                  <a:t>normalized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29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282756425203731"/>
          <c:y val="1.6174401653270075E-2"/>
          <c:w val="8.500574128625446E-2"/>
          <c:h val="6.82954557997328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4"/>
          <c:order val="0"/>
          <c:tx>
            <c:strRef>
              <c:f>'OpenCL 1.2 vs. 2.0 (static)'!$G$2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'OpenCL 1.2 vs. 2.0 (static)'!$A$3:$D$32</c:f>
              <c:multiLvlStrCache>
                <c:ptCount val="30"/>
                <c:lvl>
                  <c:pt idx="0">
                    <c:v>D</c:v>
                  </c:pt>
                  <c:pt idx="1">
                    <c:v>U</c:v>
                  </c:pt>
                  <c:pt idx="2">
                    <c:v>D</c:v>
                  </c:pt>
                  <c:pt idx="3">
                    <c:v>U</c:v>
                  </c:pt>
                  <c:pt idx="4">
                    <c:v>D</c:v>
                  </c:pt>
                  <c:pt idx="5">
                    <c:v>U</c:v>
                  </c:pt>
                  <c:pt idx="6">
                    <c:v>D</c:v>
                  </c:pt>
                  <c:pt idx="7">
                    <c:v>U</c:v>
                  </c:pt>
                  <c:pt idx="8">
                    <c:v>D</c:v>
                  </c:pt>
                  <c:pt idx="9">
                    <c:v>U</c:v>
                  </c:pt>
                  <c:pt idx="10">
                    <c:v>D</c:v>
                  </c:pt>
                  <c:pt idx="11">
                    <c:v>U</c:v>
                  </c:pt>
                  <c:pt idx="12">
                    <c:v>D</c:v>
                  </c:pt>
                  <c:pt idx="13">
                    <c:v>U</c:v>
                  </c:pt>
                  <c:pt idx="14">
                    <c:v>D</c:v>
                  </c:pt>
                  <c:pt idx="15">
                    <c:v>U</c:v>
                  </c:pt>
                  <c:pt idx="17">
                    <c:v>D</c:v>
                  </c:pt>
                  <c:pt idx="18">
                    <c:v>U</c:v>
                  </c:pt>
                  <c:pt idx="19">
                    <c:v>D</c:v>
                  </c:pt>
                  <c:pt idx="20">
                    <c:v>U</c:v>
                  </c:pt>
                  <c:pt idx="21">
                    <c:v>D</c:v>
                  </c:pt>
                  <c:pt idx="22">
                    <c:v>U</c:v>
                  </c:pt>
                  <c:pt idx="24">
                    <c:v>D</c:v>
                  </c:pt>
                  <c:pt idx="25">
                    <c:v>U</c:v>
                  </c:pt>
                  <c:pt idx="26">
                    <c:v>D</c:v>
                  </c:pt>
                  <c:pt idx="27">
                    <c:v>U</c:v>
                  </c:pt>
                  <c:pt idx="28">
                    <c:v>D</c:v>
                  </c:pt>
                  <c:pt idx="29">
                    <c:v>U</c:v>
                  </c:pt>
                </c:lvl>
                <c:lvl>
                  <c:pt idx="0">
                    <c:v>BS</c:v>
                  </c:pt>
                  <c:pt idx="2">
                    <c:v>CEDD</c:v>
                  </c:pt>
                  <c:pt idx="4">
                    <c:v>HSTI</c:v>
                  </c:pt>
                  <c:pt idx="6">
                    <c:v>HSTO</c:v>
                  </c:pt>
                  <c:pt idx="8">
                    <c:v>PAD</c:v>
                  </c:pt>
                  <c:pt idx="10">
                    <c:v>RSCD</c:v>
                  </c:pt>
                  <c:pt idx="12">
                    <c:v>SC</c:v>
                  </c:pt>
                  <c:pt idx="14">
                    <c:v>TRNS</c:v>
                  </c:pt>
                  <c:pt idx="16">
                    <c:v> </c:v>
                  </c:pt>
                  <c:pt idx="17">
                    <c:v>RSCT</c:v>
                  </c:pt>
                  <c:pt idx="19">
                    <c:v>TQ</c:v>
                  </c:pt>
                  <c:pt idx="21">
                    <c:v>TQH</c:v>
                  </c:pt>
                  <c:pt idx="23">
                    <c:v> </c:v>
                  </c:pt>
                  <c:pt idx="24">
                    <c:v>BFS</c:v>
                  </c:pt>
                  <c:pt idx="26">
                    <c:v>CEDT</c:v>
                  </c:pt>
                  <c:pt idx="28">
                    <c:v>SSSP</c:v>
                  </c:pt>
                </c:lvl>
                <c:lvl>
                  <c:pt idx="2">
                    <c:v> </c:v>
                  </c:pt>
                  <c:pt idx="4">
                    <c:v> </c:v>
                  </c:pt>
                  <c:pt idx="6">
                    <c:v> </c:v>
                  </c:pt>
                  <c:pt idx="8">
                    <c:v> </c:v>
                  </c:pt>
                  <c:pt idx="10">
                    <c:v> </c:v>
                  </c:pt>
                  <c:pt idx="12">
                    <c:v> </c:v>
                  </c:pt>
                  <c:pt idx="14">
                    <c:v> </c:v>
                  </c:pt>
                  <c:pt idx="16">
                    <c:v> </c:v>
                  </c:pt>
                  <c:pt idx="17">
                    <c:v>Fine-grain</c:v>
                  </c:pt>
                  <c:pt idx="23">
                    <c:v> </c:v>
                  </c:pt>
                  <c:pt idx="24">
                    <c:v>Coarse-grain</c:v>
                  </c:pt>
                </c:lvl>
                <c:lvl>
                  <c:pt idx="0">
                    <c:v>Data Partitioning</c:v>
                  </c:pt>
                  <c:pt idx="16">
                    <c:v> </c:v>
                  </c:pt>
                  <c:pt idx="17">
                    <c:v>Task Partitioning</c:v>
                  </c:pt>
                </c:lvl>
              </c:multiLvlStrCache>
            </c:multiLvlStrRef>
          </c:cat>
          <c:val>
            <c:numRef>
              <c:f>'OpenCL 1.2 vs. 2.0 (static)'!$G$3:$G$32</c:f>
              <c:numCache>
                <c:formatCode>General</c:formatCode>
                <c:ptCount val="30"/>
                <c:pt idx="0">
                  <c:v>0.94033205764771166</c:v>
                </c:pt>
                <c:pt idx="1">
                  <c:v>0.94236651538647598</c:v>
                </c:pt>
                <c:pt idx="2">
                  <c:v>0.86251916001043927</c:v>
                </c:pt>
                <c:pt idx="3">
                  <c:v>0.44817405559986911</c:v>
                </c:pt>
                <c:pt idx="4">
                  <c:v>0.25682478433459738</c:v>
                </c:pt>
                <c:pt idx="5">
                  <c:v>0.31619098307941368</c:v>
                </c:pt>
                <c:pt idx="6">
                  <c:v>0.72970013746363604</c:v>
                </c:pt>
                <c:pt idx="7">
                  <c:v>0.72717464275438748</c:v>
                </c:pt>
                <c:pt idx="8">
                  <c:v>0.27490711303481824</c:v>
                </c:pt>
                <c:pt idx="9">
                  <c:v>0.36727059153994462</c:v>
                </c:pt>
                <c:pt idx="10">
                  <c:v>0.89510408724382517</c:v>
                </c:pt>
                <c:pt idx="11">
                  <c:v>0.90624061366419439</c:v>
                </c:pt>
                <c:pt idx="12">
                  <c:v>0.45652926402338695</c:v>
                </c:pt>
                <c:pt idx="13">
                  <c:v>0.51725229710730991</c:v>
                </c:pt>
                <c:pt idx="14">
                  <c:v>0.4095657045285882</c:v>
                </c:pt>
                <c:pt idx="15">
                  <c:v>0.80982906424612777</c:v>
                </c:pt>
                <c:pt idx="17">
                  <c:v>0.47763615840466561</c:v>
                </c:pt>
                <c:pt idx="18">
                  <c:v>0.4575533816197912</c:v>
                </c:pt>
                <c:pt idx="19">
                  <c:v>0.73878562577447326</c:v>
                </c:pt>
                <c:pt idx="20">
                  <c:v>0.16546881453944648</c:v>
                </c:pt>
                <c:pt idx="21">
                  <c:v>0.72612448745680391</c:v>
                </c:pt>
                <c:pt idx="22">
                  <c:v>0.37672730734938098</c:v>
                </c:pt>
                <c:pt idx="24">
                  <c:v>0.56197878044820115</c:v>
                </c:pt>
                <c:pt idx="25">
                  <c:v>8.2840283176781965E-2</c:v>
                </c:pt>
                <c:pt idx="26">
                  <c:v>0.83676797783590851</c:v>
                </c:pt>
                <c:pt idx="27">
                  <c:v>0.79318085406208449</c:v>
                </c:pt>
                <c:pt idx="28">
                  <c:v>0.84284057847381899</c:v>
                </c:pt>
                <c:pt idx="29">
                  <c:v>0.72372853694917305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0-40D0-97CC-5F27990B6F74}"/>
            </c:ext>
          </c:extLst>
        </c:ser>
        <c:ser>
          <c:idx val="5"/>
          <c:order val="1"/>
          <c:tx>
            <c:strRef>
              <c:f>'OpenCL 1.2 vs. 2.0 (static)'!$H$2</c:f>
              <c:strCache>
                <c:ptCount val="1"/>
                <c:pt idx="0">
                  <c:v>Copy Back &amp; Merge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'OpenCL 1.2 vs. 2.0 (static)'!$A$3:$D$32</c:f>
              <c:multiLvlStrCache>
                <c:ptCount val="30"/>
                <c:lvl>
                  <c:pt idx="0">
                    <c:v>D</c:v>
                  </c:pt>
                  <c:pt idx="1">
                    <c:v>U</c:v>
                  </c:pt>
                  <c:pt idx="2">
                    <c:v>D</c:v>
                  </c:pt>
                  <c:pt idx="3">
                    <c:v>U</c:v>
                  </c:pt>
                  <c:pt idx="4">
                    <c:v>D</c:v>
                  </c:pt>
                  <c:pt idx="5">
                    <c:v>U</c:v>
                  </c:pt>
                  <c:pt idx="6">
                    <c:v>D</c:v>
                  </c:pt>
                  <c:pt idx="7">
                    <c:v>U</c:v>
                  </c:pt>
                  <c:pt idx="8">
                    <c:v>D</c:v>
                  </c:pt>
                  <c:pt idx="9">
                    <c:v>U</c:v>
                  </c:pt>
                  <c:pt idx="10">
                    <c:v>D</c:v>
                  </c:pt>
                  <c:pt idx="11">
                    <c:v>U</c:v>
                  </c:pt>
                  <c:pt idx="12">
                    <c:v>D</c:v>
                  </c:pt>
                  <c:pt idx="13">
                    <c:v>U</c:v>
                  </c:pt>
                  <c:pt idx="14">
                    <c:v>D</c:v>
                  </c:pt>
                  <c:pt idx="15">
                    <c:v>U</c:v>
                  </c:pt>
                  <c:pt idx="17">
                    <c:v>D</c:v>
                  </c:pt>
                  <c:pt idx="18">
                    <c:v>U</c:v>
                  </c:pt>
                  <c:pt idx="19">
                    <c:v>D</c:v>
                  </c:pt>
                  <c:pt idx="20">
                    <c:v>U</c:v>
                  </c:pt>
                  <c:pt idx="21">
                    <c:v>D</c:v>
                  </c:pt>
                  <c:pt idx="22">
                    <c:v>U</c:v>
                  </c:pt>
                  <c:pt idx="24">
                    <c:v>D</c:v>
                  </c:pt>
                  <c:pt idx="25">
                    <c:v>U</c:v>
                  </c:pt>
                  <c:pt idx="26">
                    <c:v>D</c:v>
                  </c:pt>
                  <c:pt idx="27">
                    <c:v>U</c:v>
                  </c:pt>
                  <c:pt idx="28">
                    <c:v>D</c:v>
                  </c:pt>
                  <c:pt idx="29">
                    <c:v>U</c:v>
                  </c:pt>
                </c:lvl>
                <c:lvl>
                  <c:pt idx="0">
                    <c:v>BS</c:v>
                  </c:pt>
                  <c:pt idx="2">
                    <c:v>CEDD</c:v>
                  </c:pt>
                  <c:pt idx="4">
                    <c:v>HSTI</c:v>
                  </c:pt>
                  <c:pt idx="6">
                    <c:v>HSTO</c:v>
                  </c:pt>
                  <c:pt idx="8">
                    <c:v>PAD</c:v>
                  </c:pt>
                  <c:pt idx="10">
                    <c:v>RSCD</c:v>
                  </c:pt>
                  <c:pt idx="12">
                    <c:v>SC</c:v>
                  </c:pt>
                  <c:pt idx="14">
                    <c:v>TRNS</c:v>
                  </c:pt>
                  <c:pt idx="16">
                    <c:v> </c:v>
                  </c:pt>
                  <c:pt idx="17">
                    <c:v>RSCT</c:v>
                  </c:pt>
                  <c:pt idx="19">
                    <c:v>TQ</c:v>
                  </c:pt>
                  <c:pt idx="21">
                    <c:v>TQH</c:v>
                  </c:pt>
                  <c:pt idx="23">
                    <c:v> </c:v>
                  </c:pt>
                  <c:pt idx="24">
                    <c:v>BFS</c:v>
                  </c:pt>
                  <c:pt idx="26">
                    <c:v>CEDT</c:v>
                  </c:pt>
                  <c:pt idx="28">
                    <c:v>SSSP</c:v>
                  </c:pt>
                </c:lvl>
                <c:lvl>
                  <c:pt idx="2">
                    <c:v> </c:v>
                  </c:pt>
                  <c:pt idx="4">
                    <c:v> </c:v>
                  </c:pt>
                  <c:pt idx="6">
                    <c:v> </c:v>
                  </c:pt>
                  <c:pt idx="8">
                    <c:v> </c:v>
                  </c:pt>
                  <c:pt idx="10">
                    <c:v> </c:v>
                  </c:pt>
                  <c:pt idx="12">
                    <c:v> </c:v>
                  </c:pt>
                  <c:pt idx="14">
                    <c:v> </c:v>
                  </c:pt>
                  <c:pt idx="16">
                    <c:v> </c:v>
                  </c:pt>
                  <c:pt idx="17">
                    <c:v>Fine-grain</c:v>
                  </c:pt>
                  <c:pt idx="23">
                    <c:v> </c:v>
                  </c:pt>
                  <c:pt idx="24">
                    <c:v>Coarse-grain</c:v>
                  </c:pt>
                </c:lvl>
                <c:lvl>
                  <c:pt idx="0">
                    <c:v>Data Partitioning</c:v>
                  </c:pt>
                  <c:pt idx="16">
                    <c:v> </c:v>
                  </c:pt>
                  <c:pt idx="17">
                    <c:v>Task Partitioning</c:v>
                  </c:pt>
                </c:lvl>
              </c:multiLvlStrCache>
            </c:multiLvlStrRef>
          </c:cat>
          <c:val>
            <c:numRef>
              <c:f>'OpenCL 1.2 vs. 2.0 (static)'!$H$3:$H$32</c:f>
              <c:numCache>
                <c:formatCode>General</c:formatCode>
                <c:ptCount val="30"/>
                <c:pt idx="0">
                  <c:v>4.9509880635661342E-2</c:v>
                </c:pt>
                <c:pt idx="1">
                  <c:v>0</c:v>
                </c:pt>
                <c:pt idx="2">
                  <c:v>6.4651848366666542E-2</c:v>
                </c:pt>
                <c:pt idx="3">
                  <c:v>0</c:v>
                </c:pt>
                <c:pt idx="4">
                  <c:v>1.097731355199255E-2</c:v>
                </c:pt>
                <c:pt idx="5">
                  <c:v>0</c:v>
                </c:pt>
                <c:pt idx="6">
                  <c:v>3.6923372014961153E-3</c:v>
                </c:pt>
                <c:pt idx="7">
                  <c:v>0</c:v>
                </c:pt>
                <c:pt idx="8">
                  <c:v>0.19935904802032661</c:v>
                </c:pt>
                <c:pt idx="9">
                  <c:v>0</c:v>
                </c:pt>
                <c:pt idx="10">
                  <c:v>1.3123541507820984E-2</c:v>
                </c:pt>
                <c:pt idx="11">
                  <c:v>0</c:v>
                </c:pt>
                <c:pt idx="12">
                  <c:v>0.14267739114885714</c:v>
                </c:pt>
                <c:pt idx="13">
                  <c:v>0</c:v>
                </c:pt>
                <c:pt idx="14">
                  <c:v>0.15410471132756864</c:v>
                </c:pt>
                <c:pt idx="15">
                  <c:v>0</c:v>
                </c:pt>
                <c:pt idx="17">
                  <c:v>2.0423760699840091E-2</c:v>
                </c:pt>
                <c:pt idx="18">
                  <c:v>0</c:v>
                </c:pt>
                <c:pt idx="19">
                  <c:v>9.8200271434472158E-2</c:v>
                </c:pt>
                <c:pt idx="20">
                  <c:v>0</c:v>
                </c:pt>
                <c:pt idx="21">
                  <c:v>3.9119075318022247E-3</c:v>
                </c:pt>
                <c:pt idx="22">
                  <c:v>0</c:v>
                </c:pt>
                <c:pt idx="24">
                  <c:v>0.19550900959212339</c:v>
                </c:pt>
                <c:pt idx="25">
                  <c:v>0</c:v>
                </c:pt>
                <c:pt idx="26">
                  <c:v>0.10886277740854484</c:v>
                </c:pt>
                <c:pt idx="27">
                  <c:v>0</c:v>
                </c:pt>
                <c:pt idx="28">
                  <c:v>7.0489222471235582E-2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10-40D0-97CC-5F27990B6F74}"/>
            </c:ext>
          </c:extLst>
        </c:ser>
        <c:ser>
          <c:idx val="3"/>
          <c:order val="2"/>
          <c:tx>
            <c:strRef>
              <c:f>'OpenCL 1.2 vs. 2.0 (static)'!$F$2</c:f>
              <c:strCache>
                <c:ptCount val="1"/>
                <c:pt idx="0">
                  <c:v>Copy To Device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'OpenCL 1.2 vs. 2.0 (static)'!$A$3:$D$32</c:f>
              <c:multiLvlStrCache>
                <c:ptCount val="30"/>
                <c:lvl>
                  <c:pt idx="0">
                    <c:v>D</c:v>
                  </c:pt>
                  <c:pt idx="1">
                    <c:v>U</c:v>
                  </c:pt>
                  <c:pt idx="2">
                    <c:v>D</c:v>
                  </c:pt>
                  <c:pt idx="3">
                    <c:v>U</c:v>
                  </c:pt>
                  <c:pt idx="4">
                    <c:v>D</c:v>
                  </c:pt>
                  <c:pt idx="5">
                    <c:v>U</c:v>
                  </c:pt>
                  <c:pt idx="6">
                    <c:v>D</c:v>
                  </c:pt>
                  <c:pt idx="7">
                    <c:v>U</c:v>
                  </c:pt>
                  <c:pt idx="8">
                    <c:v>D</c:v>
                  </c:pt>
                  <c:pt idx="9">
                    <c:v>U</c:v>
                  </c:pt>
                  <c:pt idx="10">
                    <c:v>D</c:v>
                  </c:pt>
                  <c:pt idx="11">
                    <c:v>U</c:v>
                  </c:pt>
                  <c:pt idx="12">
                    <c:v>D</c:v>
                  </c:pt>
                  <c:pt idx="13">
                    <c:v>U</c:v>
                  </c:pt>
                  <c:pt idx="14">
                    <c:v>D</c:v>
                  </c:pt>
                  <c:pt idx="15">
                    <c:v>U</c:v>
                  </c:pt>
                  <c:pt idx="17">
                    <c:v>D</c:v>
                  </c:pt>
                  <c:pt idx="18">
                    <c:v>U</c:v>
                  </c:pt>
                  <c:pt idx="19">
                    <c:v>D</c:v>
                  </c:pt>
                  <c:pt idx="20">
                    <c:v>U</c:v>
                  </c:pt>
                  <c:pt idx="21">
                    <c:v>D</c:v>
                  </c:pt>
                  <c:pt idx="22">
                    <c:v>U</c:v>
                  </c:pt>
                  <c:pt idx="24">
                    <c:v>D</c:v>
                  </c:pt>
                  <c:pt idx="25">
                    <c:v>U</c:v>
                  </c:pt>
                  <c:pt idx="26">
                    <c:v>D</c:v>
                  </c:pt>
                  <c:pt idx="27">
                    <c:v>U</c:v>
                  </c:pt>
                  <c:pt idx="28">
                    <c:v>D</c:v>
                  </c:pt>
                  <c:pt idx="29">
                    <c:v>U</c:v>
                  </c:pt>
                </c:lvl>
                <c:lvl>
                  <c:pt idx="0">
                    <c:v>BS</c:v>
                  </c:pt>
                  <c:pt idx="2">
                    <c:v>CEDD</c:v>
                  </c:pt>
                  <c:pt idx="4">
                    <c:v>HSTI</c:v>
                  </c:pt>
                  <c:pt idx="6">
                    <c:v>HSTO</c:v>
                  </c:pt>
                  <c:pt idx="8">
                    <c:v>PAD</c:v>
                  </c:pt>
                  <c:pt idx="10">
                    <c:v>RSCD</c:v>
                  </c:pt>
                  <c:pt idx="12">
                    <c:v>SC</c:v>
                  </c:pt>
                  <c:pt idx="14">
                    <c:v>TRNS</c:v>
                  </c:pt>
                  <c:pt idx="16">
                    <c:v> </c:v>
                  </c:pt>
                  <c:pt idx="17">
                    <c:v>RSCT</c:v>
                  </c:pt>
                  <c:pt idx="19">
                    <c:v>TQ</c:v>
                  </c:pt>
                  <c:pt idx="21">
                    <c:v>TQH</c:v>
                  </c:pt>
                  <c:pt idx="23">
                    <c:v> </c:v>
                  </c:pt>
                  <c:pt idx="24">
                    <c:v>BFS</c:v>
                  </c:pt>
                  <c:pt idx="26">
                    <c:v>CEDT</c:v>
                  </c:pt>
                  <c:pt idx="28">
                    <c:v>SSSP</c:v>
                  </c:pt>
                </c:lvl>
                <c:lvl>
                  <c:pt idx="2">
                    <c:v> </c:v>
                  </c:pt>
                  <c:pt idx="4">
                    <c:v> </c:v>
                  </c:pt>
                  <c:pt idx="6">
                    <c:v> </c:v>
                  </c:pt>
                  <c:pt idx="8">
                    <c:v> </c:v>
                  </c:pt>
                  <c:pt idx="10">
                    <c:v> </c:v>
                  </c:pt>
                  <c:pt idx="12">
                    <c:v> </c:v>
                  </c:pt>
                  <c:pt idx="14">
                    <c:v> </c:v>
                  </c:pt>
                  <c:pt idx="16">
                    <c:v> </c:v>
                  </c:pt>
                  <c:pt idx="17">
                    <c:v>Fine-grain</c:v>
                  </c:pt>
                  <c:pt idx="23">
                    <c:v> </c:v>
                  </c:pt>
                  <c:pt idx="24">
                    <c:v>Coarse-grain</c:v>
                  </c:pt>
                </c:lvl>
                <c:lvl>
                  <c:pt idx="0">
                    <c:v>Data Partitioning</c:v>
                  </c:pt>
                  <c:pt idx="16">
                    <c:v> </c:v>
                  </c:pt>
                  <c:pt idx="17">
                    <c:v>Task Partitioning</c:v>
                  </c:pt>
                </c:lvl>
              </c:multiLvlStrCache>
            </c:multiLvlStrRef>
          </c:cat>
          <c:val>
            <c:numRef>
              <c:f>'OpenCL 1.2 vs. 2.0 (static)'!$F$3:$F$32</c:f>
              <c:numCache>
                <c:formatCode>General</c:formatCode>
                <c:ptCount val="30"/>
                <c:pt idx="0">
                  <c:v>6.8431760303888237E-3</c:v>
                </c:pt>
                <c:pt idx="1">
                  <c:v>0</c:v>
                </c:pt>
                <c:pt idx="2">
                  <c:v>7.2331290824146952E-2</c:v>
                </c:pt>
                <c:pt idx="3">
                  <c:v>0</c:v>
                </c:pt>
                <c:pt idx="4">
                  <c:v>0.71745060208901601</c:v>
                </c:pt>
                <c:pt idx="5">
                  <c:v>0</c:v>
                </c:pt>
                <c:pt idx="6">
                  <c:v>0.26152456762891207</c:v>
                </c:pt>
                <c:pt idx="7">
                  <c:v>0</c:v>
                </c:pt>
                <c:pt idx="8">
                  <c:v>0.51717930057072825</c:v>
                </c:pt>
                <c:pt idx="9">
                  <c:v>0</c:v>
                </c:pt>
                <c:pt idx="10">
                  <c:v>6.0488436034287558E-2</c:v>
                </c:pt>
                <c:pt idx="11">
                  <c:v>0</c:v>
                </c:pt>
                <c:pt idx="12">
                  <c:v>0.39970077316670244</c:v>
                </c:pt>
                <c:pt idx="13">
                  <c:v>0</c:v>
                </c:pt>
                <c:pt idx="14">
                  <c:v>0.43502518868256063</c:v>
                </c:pt>
                <c:pt idx="15">
                  <c:v>0</c:v>
                </c:pt>
                <c:pt idx="17">
                  <c:v>8.6527607939046194E-2</c:v>
                </c:pt>
                <c:pt idx="18">
                  <c:v>0</c:v>
                </c:pt>
                <c:pt idx="19">
                  <c:v>0.15812828229185105</c:v>
                </c:pt>
                <c:pt idx="20">
                  <c:v>0</c:v>
                </c:pt>
                <c:pt idx="21">
                  <c:v>0.26974739715828827</c:v>
                </c:pt>
                <c:pt idx="22">
                  <c:v>0</c:v>
                </c:pt>
                <c:pt idx="24">
                  <c:v>0.24218671080485094</c:v>
                </c:pt>
                <c:pt idx="25">
                  <c:v>0</c:v>
                </c:pt>
                <c:pt idx="26">
                  <c:v>5.2588368403332315E-2</c:v>
                </c:pt>
                <c:pt idx="27">
                  <c:v>0</c:v>
                </c:pt>
                <c:pt idx="28">
                  <c:v>8.6621615410731947E-2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10-40D0-97CC-5F27990B6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9295856"/>
        <c:axId val="249297104"/>
      </c:barChart>
      <c:catAx>
        <c:axId val="24929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297104"/>
        <c:crosses val="autoZero"/>
        <c:auto val="1"/>
        <c:lblAlgn val="ctr"/>
        <c:lblOffset val="100"/>
        <c:noMultiLvlLbl val="0"/>
      </c:catAx>
      <c:valAx>
        <c:axId val="249297104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Execution Time</a:t>
                </a:r>
                <a:r>
                  <a:rPr lang="en-US" dirty="0"/>
                  <a:t> (</a:t>
                </a:r>
                <a:r>
                  <a:rPr lang="en-US" i="1" dirty="0"/>
                  <a:t>normalized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29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056657425206168"/>
          <c:y val="1.6174401653270075E-2"/>
          <c:w val="0.4597451510471352"/>
          <c:h val="6.82954557997328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4"/>
          <c:order val="0"/>
          <c:tx>
            <c:strRef>
              <c:f>'OpenCL 1.2 vs. 2.0 (static)'!$G$2</c:f>
              <c:strCache>
                <c:ptCount val="1"/>
                <c:pt idx="0">
                  <c:v>Kernel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'OpenCL 1.2 vs. 2.0 (static)'!$A$3:$D$32</c:f>
              <c:multiLvlStrCache>
                <c:ptCount val="30"/>
                <c:lvl>
                  <c:pt idx="0">
                    <c:v>D</c:v>
                  </c:pt>
                  <c:pt idx="1">
                    <c:v>U</c:v>
                  </c:pt>
                  <c:pt idx="2">
                    <c:v>D</c:v>
                  </c:pt>
                  <c:pt idx="3">
                    <c:v>U</c:v>
                  </c:pt>
                  <c:pt idx="4">
                    <c:v>D</c:v>
                  </c:pt>
                  <c:pt idx="5">
                    <c:v>U</c:v>
                  </c:pt>
                  <c:pt idx="6">
                    <c:v>D</c:v>
                  </c:pt>
                  <c:pt idx="7">
                    <c:v>U</c:v>
                  </c:pt>
                  <c:pt idx="8">
                    <c:v>D</c:v>
                  </c:pt>
                  <c:pt idx="9">
                    <c:v>U</c:v>
                  </c:pt>
                  <c:pt idx="10">
                    <c:v>D</c:v>
                  </c:pt>
                  <c:pt idx="11">
                    <c:v>U</c:v>
                  </c:pt>
                  <c:pt idx="12">
                    <c:v>D</c:v>
                  </c:pt>
                  <c:pt idx="13">
                    <c:v>U</c:v>
                  </c:pt>
                  <c:pt idx="14">
                    <c:v>D</c:v>
                  </c:pt>
                  <c:pt idx="15">
                    <c:v>U</c:v>
                  </c:pt>
                  <c:pt idx="17">
                    <c:v>D</c:v>
                  </c:pt>
                  <c:pt idx="18">
                    <c:v>U</c:v>
                  </c:pt>
                  <c:pt idx="19">
                    <c:v>D</c:v>
                  </c:pt>
                  <c:pt idx="20">
                    <c:v>U</c:v>
                  </c:pt>
                  <c:pt idx="21">
                    <c:v>D</c:v>
                  </c:pt>
                  <c:pt idx="22">
                    <c:v>U</c:v>
                  </c:pt>
                  <c:pt idx="24">
                    <c:v>D</c:v>
                  </c:pt>
                  <c:pt idx="25">
                    <c:v>U</c:v>
                  </c:pt>
                  <c:pt idx="26">
                    <c:v>D</c:v>
                  </c:pt>
                  <c:pt idx="27">
                    <c:v>U</c:v>
                  </c:pt>
                  <c:pt idx="28">
                    <c:v>D</c:v>
                  </c:pt>
                  <c:pt idx="29">
                    <c:v>U</c:v>
                  </c:pt>
                </c:lvl>
                <c:lvl>
                  <c:pt idx="0">
                    <c:v>BS</c:v>
                  </c:pt>
                  <c:pt idx="2">
                    <c:v>CEDD</c:v>
                  </c:pt>
                  <c:pt idx="4">
                    <c:v>HSTI</c:v>
                  </c:pt>
                  <c:pt idx="6">
                    <c:v>HSTO</c:v>
                  </c:pt>
                  <c:pt idx="8">
                    <c:v>PAD</c:v>
                  </c:pt>
                  <c:pt idx="10">
                    <c:v>RSCD</c:v>
                  </c:pt>
                  <c:pt idx="12">
                    <c:v>SC</c:v>
                  </c:pt>
                  <c:pt idx="14">
                    <c:v>TRNS</c:v>
                  </c:pt>
                  <c:pt idx="16">
                    <c:v> </c:v>
                  </c:pt>
                  <c:pt idx="17">
                    <c:v>RSCT</c:v>
                  </c:pt>
                  <c:pt idx="19">
                    <c:v>TQ</c:v>
                  </c:pt>
                  <c:pt idx="21">
                    <c:v>TQH</c:v>
                  </c:pt>
                  <c:pt idx="23">
                    <c:v> </c:v>
                  </c:pt>
                  <c:pt idx="24">
                    <c:v>BFS</c:v>
                  </c:pt>
                  <c:pt idx="26">
                    <c:v>CEDT</c:v>
                  </c:pt>
                  <c:pt idx="28">
                    <c:v>SSSP</c:v>
                  </c:pt>
                </c:lvl>
                <c:lvl>
                  <c:pt idx="2">
                    <c:v> </c:v>
                  </c:pt>
                  <c:pt idx="4">
                    <c:v> </c:v>
                  </c:pt>
                  <c:pt idx="6">
                    <c:v> </c:v>
                  </c:pt>
                  <c:pt idx="8">
                    <c:v> </c:v>
                  </c:pt>
                  <c:pt idx="10">
                    <c:v> </c:v>
                  </c:pt>
                  <c:pt idx="12">
                    <c:v> </c:v>
                  </c:pt>
                  <c:pt idx="14">
                    <c:v> </c:v>
                  </c:pt>
                  <c:pt idx="16">
                    <c:v> </c:v>
                  </c:pt>
                  <c:pt idx="17">
                    <c:v>Fine-grain</c:v>
                  </c:pt>
                  <c:pt idx="23">
                    <c:v> </c:v>
                  </c:pt>
                  <c:pt idx="24">
                    <c:v>Coarse-grain</c:v>
                  </c:pt>
                </c:lvl>
                <c:lvl>
                  <c:pt idx="0">
                    <c:v>Data Partitioning</c:v>
                  </c:pt>
                  <c:pt idx="16">
                    <c:v> </c:v>
                  </c:pt>
                  <c:pt idx="17">
                    <c:v>Task Partitioning</c:v>
                  </c:pt>
                </c:lvl>
              </c:multiLvlStrCache>
            </c:multiLvlStrRef>
          </c:cat>
          <c:val>
            <c:numRef>
              <c:f>'OpenCL 1.2 vs. 2.0 (static)'!$G$3:$G$32</c:f>
              <c:numCache>
                <c:formatCode>General</c:formatCode>
                <c:ptCount val="30"/>
                <c:pt idx="0">
                  <c:v>0.94033205764771166</c:v>
                </c:pt>
                <c:pt idx="1">
                  <c:v>0.94236651538647598</c:v>
                </c:pt>
                <c:pt idx="2">
                  <c:v>0.86251916001043927</c:v>
                </c:pt>
                <c:pt idx="3">
                  <c:v>0.44817405559986911</c:v>
                </c:pt>
                <c:pt idx="4">
                  <c:v>0.25682478433459738</c:v>
                </c:pt>
                <c:pt idx="5">
                  <c:v>0.31619098307941368</c:v>
                </c:pt>
                <c:pt idx="6">
                  <c:v>0.72970013746363604</c:v>
                </c:pt>
                <c:pt idx="7">
                  <c:v>0.72717464275438748</c:v>
                </c:pt>
                <c:pt idx="8">
                  <c:v>0.27490711303481824</c:v>
                </c:pt>
                <c:pt idx="9">
                  <c:v>0.36727059153994462</c:v>
                </c:pt>
                <c:pt idx="10">
                  <c:v>0.89510408724382517</c:v>
                </c:pt>
                <c:pt idx="11">
                  <c:v>0.90624061366419439</c:v>
                </c:pt>
                <c:pt idx="12">
                  <c:v>0.45652926402338695</c:v>
                </c:pt>
                <c:pt idx="13">
                  <c:v>0.51725229710730991</c:v>
                </c:pt>
                <c:pt idx="14">
                  <c:v>0.4095657045285882</c:v>
                </c:pt>
                <c:pt idx="15">
                  <c:v>0.80982906424612777</c:v>
                </c:pt>
                <c:pt idx="17">
                  <c:v>0.47763615840466561</c:v>
                </c:pt>
                <c:pt idx="18">
                  <c:v>0.4575533816197912</c:v>
                </c:pt>
                <c:pt idx="19">
                  <c:v>0.73878562577447326</c:v>
                </c:pt>
                <c:pt idx="20">
                  <c:v>0.16546881453944648</c:v>
                </c:pt>
                <c:pt idx="21">
                  <c:v>0.72612448745680391</c:v>
                </c:pt>
                <c:pt idx="22">
                  <c:v>0.37672730734938098</c:v>
                </c:pt>
                <c:pt idx="24">
                  <c:v>0.56197878044820115</c:v>
                </c:pt>
                <c:pt idx="25">
                  <c:v>8.2840283176781965E-2</c:v>
                </c:pt>
                <c:pt idx="26">
                  <c:v>0.83676797783590851</c:v>
                </c:pt>
                <c:pt idx="27">
                  <c:v>0.79318085406208449</c:v>
                </c:pt>
                <c:pt idx="28">
                  <c:v>0.84284057847381899</c:v>
                </c:pt>
                <c:pt idx="29">
                  <c:v>0.72372853694917305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0-40D0-97CC-5F27990B6F74}"/>
            </c:ext>
          </c:extLst>
        </c:ser>
        <c:ser>
          <c:idx val="5"/>
          <c:order val="1"/>
          <c:tx>
            <c:strRef>
              <c:f>'OpenCL 1.2 vs. 2.0 (static)'!$H$2</c:f>
              <c:strCache>
                <c:ptCount val="1"/>
                <c:pt idx="0">
                  <c:v>Copy Back &amp; Merge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'OpenCL 1.2 vs. 2.0 (static)'!$A$3:$D$32</c:f>
              <c:multiLvlStrCache>
                <c:ptCount val="30"/>
                <c:lvl>
                  <c:pt idx="0">
                    <c:v>D</c:v>
                  </c:pt>
                  <c:pt idx="1">
                    <c:v>U</c:v>
                  </c:pt>
                  <c:pt idx="2">
                    <c:v>D</c:v>
                  </c:pt>
                  <c:pt idx="3">
                    <c:v>U</c:v>
                  </c:pt>
                  <c:pt idx="4">
                    <c:v>D</c:v>
                  </c:pt>
                  <c:pt idx="5">
                    <c:v>U</c:v>
                  </c:pt>
                  <c:pt idx="6">
                    <c:v>D</c:v>
                  </c:pt>
                  <c:pt idx="7">
                    <c:v>U</c:v>
                  </c:pt>
                  <c:pt idx="8">
                    <c:v>D</c:v>
                  </c:pt>
                  <c:pt idx="9">
                    <c:v>U</c:v>
                  </c:pt>
                  <c:pt idx="10">
                    <c:v>D</c:v>
                  </c:pt>
                  <c:pt idx="11">
                    <c:v>U</c:v>
                  </c:pt>
                  <c:pt idx="12">
                    <c:v>D</c:v>
                  </c:pt>
                  <c:pt idx="13">
                    <c:v>U</c:v>
                  </c:pt>
                  <c:pt idx="14">
                    <c:v>D</c:v>
                  </c:pt>
                  <c:pt idx="15">
                    <c:v>U</c:v>
                  </c:pt>
                  <c:pt idx="17">
                    <c:v>D</c:v>
                  </c:pt>
                  <c:pt idx="18">
                    <c:v>U</c:v>
                  </c:pt>
                  <c:pt idx="19">
                    <c:v>D</c:v>
                  </c:pt>
                  <c:pt idx="20">
                    <c:v>U</c:v>
                  </c:pt>
                  <c:pt idx="21">
                    <c:v>D</c:v>
                  </c:pt>
                  <c:pt idx="22">
                    <c:v>U</c:v>
                  </c:pt>
                  <c:pt idx="24">
                    <c:v>D</c:v>
                  </c:pt>
                  <c:pt idx="25">
                    <c:v>U</c:v>
                  </c:pt>
                  <c:pt idx="26">
                    <c:v>D</c:v>
                  </c:pt>
                  <c:pt idx="27">
                    <c:v>U</c:v>
                  </c:pt>
                  <c:pt idx="28">
                    <c:v>D</c:v>
                  </c:pt>
                  <c:pt idx="29">
                    <c:v>U</c:v>
                  </c:pt>
                </c:lvl>
                <c:lvl>
                  <c:pt idx="0">
                    <c:v>BS</c:v>
                  </c:pt>
                  <c:pt idx="2">
                    <c:v>CEDD</c:v>
                  </c:pt>
                  <c:pt idx="4">
                    <c:v>HSTI</c:v>
                  </c:pt>
                  <c:pt idx="6">
                    <c:v>HSTO</c:v>
                  </c:pt>
                  <c:pt idx="8">
                    <c:v>PAD</c:v>
                  </c:pt>
                  <c:pt idx="10">
                    <c:v>RSCD</c:v>
                  </c:pt>
                  <c:pt idx="12">
                    <c:v>SC</c:v>
                  </c:pt>
                  <c:pt idx="14">
                    <c:v>TRNS</c:v>
                  </c:pt>
                  <c:pt idx="16">
                    <c:v> </c:v>
                  </c:pt>
                  <c:pt idx="17">
                    <c:v>RSCT</c:v>
                  </c:pt>
                  <c:pt idx="19">
                    <c:v>TQ</c:v>
                  </c:pt>
                  <c:pt idx="21">
                    <c:v>TQH</c:v>
                  </c:pt>
                  <c:pt idx="23">
                    <c:v> </c:v>
                  </c:pt>
                  <c:pt idx="24">
                    <c:v>BFS</c:v>
                  </c:pt>
                  <c:pt idx="26">
                    <c:v>CEDT</c:v>
                  </c:pt>
                  <c:pt idx="28">
                    <c:v>SSSP</c:v>
                  </c:pt>
                </c:lvl>
                <c:lvl>
                  <c:pt idx="2">
                    <c:v> </c:v>
                  </c:pt>
                  <c:pt idx="4">
                    <c:v> </c:v>
                  </c:pt>
                  <c:pt idx="6">
                    <c:v> </c:v>
                  </c:pt>
                  <c:pt idx="8">
                    <c:v> </c:v>
                  </c:pt>
                  <c:pt idx="10">
                    <c:v> </c:v>
                  </c:pt>
                  <c:pt idx="12">
                    <c:v> </c:v>
                  </c:pt>
                  <c:pt idx="14">
                    <c:v> </c:v>
                  </c:pt>
                  <c:pt idx="16">
                    <c:v> </c:v>
                  </c:pt>
                  <c:pt idx="17">
                    <c:v>Fine-grain</c:v>
                  </c:pt>
                  <c:pt idx="23">
                    <c:v> </c:v>
                  </c:pt>
                  <c:pt idx="24">
                    <c:v>Coarse-grain</c:v>
                  </c:pt>
                </c:lvl>
                <c:lvl>
                  <c:pt idx="0">
                    <c:v>Data Partitioning</c:v>
                  </c:pt>
                  <c:pt idx="16">
                    <c:v> </c:v>
                  </c:pt>
                  <c:pt idx="17">
                    <c:v>Task Partitioning</c:v>
                  </c:pt>
                </c:lvl>
              </c:multiLvlStrCache>
            </c:multiLvlStrRef>
          </c:cat>
          <c:val>
            <c:numRef>
              <c:f>'OpenCL 1.2 vs. 2.0 (static)'!$H$3:$H$32</c:f>
              <c:numCache>
                <c:formatCode>General</c:formatCode>
                <c:ptCount val="30"/>
                <c:pt idx="0">
                  <c:v>4.9509880635661342E-2</c:v>
                </c:pt>
                <c:pt idx="1">
                  <c:v>0</c:v>
                </c:pt>
                <c:pt idx="2">
                  <c:v>6.4651848366666542E-2</c:v>
                </c:pt>
                <c:pt idx="3">
                  <c:v>0</c:v>
                </c:pt>
                <c:pt idx="4">
                  <c:v>1.097731355199255E-2</c:v>
                </c:pt>
                <c:pt idx="5">
                  <c:v>0</c:v>
                </c:pt>
                <c:pt idx="6">
                  <c:v>3.6923372014961153E-3</c:v>
                </c:pt>
                <c:pt idx="7">
                  <c:v>0</c:v>
                </c:pt>
                <c:pt idx="8">
                  <c:v>0.19935904802032661</c:v>
                </c:pt>
                <c:pt idx="9">
                  <c:v>0</c:v>
                </c:pt>
                <c:pt idx="10">
                  <c:v>1.3123541507820984E-2</c:v>
                </c:pt>
                <c:pt idx="11">
                  <c:v>0</c:v>
                </c:pt>
                <c:pt idx="12">
                  <c:v>0.14267739114885714</c:v>
                </c:pt>
                <c:pt idx="13">
                  <c:v>0</c:v>
                </c:pt>
                <c:pt idx="14">
                  <c:v>0.15410471132756864</c:v>
                </c:pt>
                <c:pt idx="15">
                  <c:v>0</c:v>
                </c:pt>
                <c:pt idx="17">
                  <c:v>2.0423760699840091E-2</c:v>
                </c:pt>
                <c:pt idx="18">
                  <c:v>0</c:v>
                </c:pt>
                <c:pt idx="19">
                  <c:v>9.8200271434472158E-2</c:v>
                </c:pt>
                <c:pt idx="20">
                  <c:v>0</c:v>
                </c:pt>
                <c:pt idx="21">
                  <c:v>3.9119075318022247E-3</c:v>
                </c:pt>
                <c:pt idx="22">
                  <c:v>0</c:v>
                </c:pt>
                <c:pt idx="24">
                  <c:v>0.19550900959212339</c:v>
                </c:pt>
                <c:pt idx="25">
                  <c:v>0</c:v>
                </c:pt>
                <c:pt idx="26">
                  <c:v>0.10886277740854484</c:v>
                </c:pt>
                <c:pt idx="27">
                  <c:v>0</c:v>
                </c:pt>
                <c:pt idx="28">
                  <c:v>7.0489222471235582E-2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10-40D0-97CC-5F27990B6F74}"/>
            </c:ext>
          </c:extLst>
        </c:ser>
        <c:ser>
          <c:idx val="3"/>
          <c:order val="2"/>
          <c:tx>
            <c:strRef>
              <c:f>'OpenCL 1.2 vs. 2.0 (static)'!$F$2</c:f>
              <c:strCache>
                <c:ptCount val="1"/>
                <c:pt idx="0">
                  <c:v>Copy To Device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'OpenCL 1.2 vs. 2.0 (static)'!$A$3:$D$32</c:f>
              <c:multiLvlStrCache>
                <c:ptCount val="30"/>
                <c:lvl>
                  <c:pt idx="0">
                    <c:v>D</c:v>
                  </c:pt>
                  <c:pt idx="1">
                    <c:v>U</c:v>
                  </c:pt>
                  <c:pt idx="2">
                    <c:v>D</c:v>
                  </c:pt>
                  <c:pt idx="3">
                    <c:v>U</c:v>
                  </c:pt>
                  <c:pt idx="4">
                    <c:v>D</c:v>
                  </c:pt>
                  <c:pt idx="5">
                    <c:v>U</c:v>
                  </c:pt>
                  <c:pt idx="6">
                    <c:v>D</c:v>
                  </c:pt>
                  <c:pt idx="7">
                    <c:v>U</c:v>
                  </c:pt>
                  <c:pt idx="8">
                    <c:v>D</c:v>
                  </c:pt>
                  <c:pt idx="9">
                    <c:v>U</c:v>
                  </c:pt>
                  <c:pt idx="10">
                    <c:v>D</c:v>
                  </c:pt>
                  <c:pt idx="11">
                    <c:v>U</c:v>
                  </c:pt>
                  <c:pt idx="12">
                    <c:v>D</c:v>
                  </c:pt>
                  <c:pt idx="13">
                    <c:v>U</c:v>
                  </c:pt>
                  <c:pt idx="14">
                    <c:v>D</c:v>
                  </c:pt>
                  <c:pt idx="15">
                    <c:v>U</c:v>
                  </c:pt>
                  <c:pt idx="17">
                    <c:v>D</c:v>
                  </c:pt>
                  <c:pt idx="18">
                    <c:v>U</c:v>
                  </c:pt>
                  <c:pt idx="19">
                    <c:v>D</c:v>
                  </c:pt>
                  <c:pt idx="20">
                    <c:v>U</c:v>
                  </c:pt>
                  <c:pt idx="21">
                    <c:v>D</c:v>
                  </c:pt>
                  <c:pt idx="22">
                    <c:v>U</c:v>
                  </c:pt>
                  <c:pt idx="24">
                    <c:v>D</c:v>
                  </c:pt>
                  <c:pt idx="25">
                    <c:v>U</c:v>
                  </c:pt>
                  <c:pt idx="26">
                    <c:v>D</c:v>
                  </c:pt>
                  <c:pt idx="27">
                    <c:v>U</c:v>
                  </c:pt>
                  <c:pt idx="28">
                    <c:v>D</c:v>
                  </c:pt>
                  <c:pt idx="29">
                    <c:v>U</c:v>
                  </c:pt>
                </c:lvl>
                <c:lvl>
                  <c:pt idx="0">
                    <c:v>BS</c:v>
                  </c:pt>
                  <c:pt idx="2">
                    <c:v>CEDD</c:v>
                  </c:pt>
                  <c:pt idx="4">
                    <c:v>HSTI</c:v>
                  </c:pt>
                  <c:pt idx="6">
                    <c:v>HSTO</c:v>
                  </c:pt>
                  <c:pt idx="8">
                    <c:v>PAD</c:v>
                  </c:pt>
                  <c:pt idx="10">
                    <c:v>RSCD</c:v>
                  </c:pt>
                  <c:pt idx="12">
                    <c:v>SC</c:v>
                  </c:pt>
                  <c:pt idx="14">
                    <c:v>TRNS</c:v>
                  </c:pt>
                  <c:pt idx="16">
                    <c:v> </c:v>
                  </c:pt>
                  <c:pt idx="17">
                    <c:v>RSCT</c:v>
                  </c:pt>
                  <c:pt idx="19">
                    <c:v>TQ</c:v>
                  </c:pt>
                  <c:pt idx="21">
                    <c:v>TQH</c:v>
                  </c:pt>
                  <c:pt idx="23">
                    <c:v> </c:v>
                  </c:pt>
                  <c:pt idx="24">
                    <c:v>BFS</c:v>
                  </c:pt>
                  <c:pt idx="26">
                    <c:v>CEDT</c:v>
                  </c:pt>
                  <c:pt idx="28">
                    <c:v>SSSP</c:v>
                  </c:pt>
                </c:lvl>
                <c:lvl>
                  <c:pt idx="2">
                    <c:v> </c:v>
                  </c:pt>
                  <c:pt idx="4">
                    <c:v> </c:v>
                  </c:pt>
                  <c:pt idx="6">
                    <c:v> </c:v>
                  </c:pt>
                  <c:pt idx="8">
                    <c:v> </c:v>
                  </c:pt>
                  <c:pt idx="10">
                    <c:v> </c:v>
                  </c:pt>
                  <c:pt idx="12">
                    <c:v> </c:v>
                  </c:pt>
                  <c:pt idx="14">
                    <c:v> </c:v>
                  </c:pt>
                  <c:pt idx="16">
                    <c:v> </c:v>
                  </c:pt>
                  <c:pt idx="17">
                    <c:v>Fine-grain</c:v>
                  </c:pt>
                  <c:pt idx="23">
                    <c:v> </c:v>
                  </c:pt>
                  <c:pt idx="24">
                    <c:v>Coarse-grain</c:v>
                  </c:pt>
                </c:lvl>
                <c:lvl>
                  <c:pt idx="0">
                    <c:v>Data Partitioning</c:v>
                  </c:pt>
                  <c:pt idx="16">
                    <c:v> </c:v>
                  </c:pt>
                  <c:pt idx="17">
                    <c:v>Task Partitioning</c:v>
                  </c:pt>
                </c:lvl>
              </c:multiLvlStrCache>
            </c:multiLvlStrRef>
          </c:cat>
          <c:val>
            <c:numRef>
              <c:f>'OpenCL 1.2 vs. 2.0 (static)'!$F$3:$F$32</c:f>
              <c:numCache>
                <c:formatCode>General</c:formatCode>
                <c:ptCount val="30"/>
                <c:pt idx="0">
                  <c:v>6.8431760303888237E-3</c:v>
                </c:pt>
                <c:pt idx="1">
                  <c:v>0</c:v>
                </c:pt>
                <c:pt idx="2">
                  <c:v>7.2331290824146952E-2</c:v>
                </c:pt>
                <c:pt idx="3">
                  <c:v>0</c:v>
                </c:pt>
                <c:pt idx="4">
                  <c:v>0.71745060208901601</c:v>
                </c:pt>
                <c:pt idx="5">
                  <c:v>0</c:v>
                </c:pt>
                <c:pt idx="6">
                  <c:v>0.26152456762891207</c:v>
                </c:pt>
                <c:pt idx="7">
                  <c:v>0</c:v>
                </c:pt>
                <c:pt idx="8">
                  <c:v>0.51717930057072825</c:v>
                </c:pt>
                <c:pt idx="9">
                  <c:v>0</c:v>
                </c:pt>
                <c:pt idx="10">
                  <c:v>6.0488436034287558E-2</c:v>
                </c:pt>
                <c:pt idx="11">
                  <c:v>0</c:v>
                </c:pt>
                <c:pt idx="12">
                  <c:v>0.39970077316670244</c:v>
                </c:pt>
                <c:pt idx="13">
                  <c:v>0</c:v>
                </c:pt>
                <c:pt idx="14">
                  <c:v>0.43502518868256063</c:v>
                </c:pt>
                <c:pt idx="15">
                  <c:v>0</c:v>
                </c:pt>
                <c:pt idx="17">
                  <c:v>8.6527607939046194E-2</c:v>
                </c:pt>
                <c:pt idx="18">
                  <c:v>0</c:v>
                </c:pt>
                <c:pt idx="19">
                  <c:v>0.15812828229185105</c:v>
                </c:pt>
                <c:pt idx="20">
                  <c:v>0</c:v>
                </c:pt>
                <c:pt idx="21">
                  <c:v>0.26974739715828827</c:v>
                </c:pt>
                <c:pt idx="22">
                  <c:v>0</c:v>
                </c:pt>
                <c:pt idx="24">
                  <c:v>0.24218671080485094</c:v>
                </c:pt>
                <c:pt idx="25">
                  <c:v>0</c:v>
                </c:pt>
                <c:pt idx="26">
                  <c:v>5.2588368403332315E-2</c:v>
                </c:pt>
                <c:pt idx="27">
                  <c:v>0</c:v>
                </c:pt>
                <c:pt idx="28">
                  <c:v>8.6621615410731947E-2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10-40D0-97CC-5F27990B6F74}"/>
            </c:ext>
          </c:extLst>
        </c:ser>
        <c:ser>
          <c:idx val="2"/>
          <c:order val="3"/>
          <c:tx>
            <c:strRef>
              <c:f>'OpenCL 1.2 vs. 2.0 (static)'!$E$2</c:f>
              <c:strCache>
                <c:ptCount val="1"/>
                <c:pt idx="0">
                  <c:v>Allocation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  <a:effectLst/>
          </c:spPr>
          <c:invertIfNegative val="0"/>
          <c:cat>
            <c:multiLvlStrRef>
              <c:f>'OpenCL 1.2 vs. 2.0 (static)'!$A$3:$D$32</c:f>
              <c:multiLvlStrCache>
                <c:ptCount val="30"/>
                <c:lvl>
                  <c:pt idx="0">
                    <c:v>D</c:v>
                  </c:pt>
                  <c:pt idx="1">
                    <c:v>U</c:v>
                  </c:pt>
                  <c:pt idx="2">
                    <c:v>D</c:v>
                  </c:pt>
                  <c:pt idx="3">
                    <c:v>U</c:v>
                  </c:pt>
                  <c:pt idx="4">
                    <c:v>D</c:v>
                  </c:pt>
                  <c:pt idx="5">
                    <c:v>U</c:v>
                  </c:pt>
                  <c:pt idx="6">
                    <c:v>D</c:v>
                  </c:pt>
                  <c:pt idx="7">
                    <c:v>U</c:v>
                  </c:pt>
                  <c:pt idx="8">
                    <c:v>D</c:v>
                  </c:pt>
                  <c:pt idx="9">
                    <c:v>U</c:v>
                  </c:pt>
                  <c:pt idx="10">
                    <c:v>D</c:v>
                  </c:pt>
                  <c:pt idx="11">
                    <c:v>U</c:v>
                  </c:pt>
                  <c:pt idx="12">
                    <c:v>D</c:v>
                  </c:pt>
                  <c:pt idx="13">
                    <c:v>U</c:v>
                  </c:pt>
                  <c:pt idx="14">
                    <c:v>D</c:v>
                  </c:pt>
                  <c:pt idx="15">
                    <c:v>U</c:v>
                  </c:pt>
                  <c:pt idx="17">
                    <c:v>D</c:v>
                  </c:pt>
                  <c:pt idx="18">
                    <c:v>U</c:v>
                  </c:pt>
                  <c:pt idx="19">
                    <c:v>D</c:v>
                  </c:pt>
                  <c:pt idx="20">
                    <c:v>U</c:v>
                  </c:pt>
                  <c:pt idx="21">
                    <c:v>D</c:v>
                  </c:pt>
                  <c:pt idx="22">
                    <c:v>U</c:v>
                  </c:pt>
                  <c:pt idx="24">
                    <c:v>D</c:v>
                  </c:pt>
                  <c:pt idx="25">
                    <c:v>U</c:v>
                  </c:pt>
                  <c:pt idx="26">
                    <c:v>D</c:v>
                  </c:pt>
                  <c:pt idx="27">
                    <c:v>U</c:v>
                  </c:pt>
                  <c:pt idx="28">
                    <c:v>D</c:v>
                  </c:pt>
                  <c:pt idx="29">
                    <c:v>U</c:v>
                  </c:pt>
                </c:lvl>
                <c:lvl>
                  <c:pt idx="0">
                    <c:v>BS</c:v>
                  </c:pt>
                  <c:pt idx="2">
                    <c:v>CEDD</c:v>
                  </c:pt>
                  <c:pt idx="4">
                    <c:v>HSTI</c:v>
                  </c:pt>
                  <c:pt idx="6">
                    <c:v>HSTO</c:v>
                  </c:pt>
                  <c:pt idx="8">
                    <c:v>PAD</c:v>
                  </c:pt>
                  <c:pt idx="10">
                    <c:v>RSCD</c:v>
                  </c:pt>
                  <c:pt idx="12">
                    <c:v>SC</c:v>
                  </c:pt>
                  <c:pt idx="14">
                    <c:v>TRNS</c:v>
                  </c:pt>
                  <c:pt idx="16">
                    <c:v> </c:v>
                  </c:pt>
                  <c:pt idx="17">
                    <c:v>RSCT</c:v>
                  </c:pt>
                  <c:pt idx="19">
                    <c:v>TQ</c:v>
                  </c:pt>
                  <c:pt idx="21">
                    <c:v>TQH</c:v>
                  </c:pt>
                  <c:pt idx="23">
                    <c:v> </c:v>
                  </c:pt>
                  <c:pt idx="24">
                    <c:v>BFS</c:v>
                  </c:pt>
                  <c:pt idx="26">
                    <c:v>CEDT</c:v>
                  </c:pt>
                  <c:pt idx="28">
                    <c:v>SSSP</c:v>
                  </c:pt>
                </c:lvl>
                <c:lvl>
                  <c:pt idx="2">
                    <c:v> </c:v>
                  </c:pt>
                  <c:pt idx="4">
                    <c:v> </c:v>
                  </c:pt>
                  <c:pt idx="6">
                    <c:v> </c:v>
                  </c:pt>
                  <c:pt idx="8">
                    <c:v> </c:v>
                  </c:pt>
                  <c:pt idx="10">
                    <c:v> </c:v>
                  </c:pt>
                  <c:pt idx="12">
                    <c:v> </c:v>
                  </c:pt>
                  <c:pt idx="14">
                    <c:v> </c:v>
                  </c:pt>
                  <c:pt idx="16">
                    <c:v> </c:v>
                  </c:pt>
                  <c:pt idx="17">
                    <c:v>Fine-grain</c:v>
                  </c:pt>
                  <c:pt idx="23">
                    <c:v> </c:v>
                  </c:pt>
                  <c:pt idx="24">
                    <c:v>Coarse-grain</c:v>
                  </c:pt>
                </c:lvl>
                <c:lvl>
                  <c:pt idx="0">
                    <c:v>Data Partitioning</c:v>
                  </c:pt>
                  <c:pt idx="16">
                    <c:v> </c:v>
                  </c:pt>
                  <c:pt idx="17">
                    <c:v>Task Partitioning</c:v>
                  </c:pt>
                </c:lvl>
              </c:multiLvlStrCache>
            </c:multiLvlStrRef>
          </c:cat>
          <c:val>
            <c:numRef>
              <c:f>'OpenCL 1.2 vs. 2.0 (static)'!$E$3:$E$32</c:f>
              <c:numCache>
                <c:formatCode>General</c:formatCode>
                <c:ptCount val="30"/>
                <c:pt idx="0">
                  <c:v>3.3148856862382455E-3</c:v>
                </c:pt>
                <c:pt idx="1">
                  <c:v>0.21162628576306394</c:v>
                </c:pt>
                <c:pt idx="2">
                  <c:v>4.9770079874729368E-4</c:v>
                </c:pt>
                <c:pt idx="3">
                  <c:v>1.5617659924058358E-2</c:v>
                </c:pt>
                <c:pt idx="4">
                  <c:v>1.4747300024394032E-2</c:v>
                </c:pt>
                <c:pt idx="5">
                  <c:v>0.83494112168185763</c:v>
                </c:pt>
                <c:pt idx="6">
                  <c:v>5.0829577059556914E-3</c:v>
                </c:pt>
                <c:pt idx="7">
                  <c:v>0.29624212780921322</c:v>
                </c:pt>
                <c:pt idx="8">
                  <c:v>8.554538374126992E-3</c:v>
                </c:pt>
                <c:pt idx="9">
                  <c:v>0.57740580431812671</c:v>
                </c:pt>
                <c:pt idx="10">
                  <c:v>3.1283935214066215E-2</c:v>
                </c:pt>
                <c:pt idx="11">
                  <c:v>0.54532011737251906</c:v>
                </c:pt>
                <c:pt idx="12">
                  <c:v>1.0925716610534293E-3</c:v>
                </c:pt>
                <c:pt idx="13">
                  <c:v>0.31849612268300165</c:v>
                </c:pt>
                <c:pt idx="14">
                  <c:v>1.3043954612826075E-3</c:v>
                </c:pt>
                <c:pt idx="15">
                  <c:v>0.34682655674740415</c:v>
                </c:pt>
                <c:pt idx="17">
                  <c:v>0.41541247295644812</c:v>
                </c:pt>
                <c:pt idx="18">
                  <c:v>0.4859255949581413</c:v>
                </c:pt>
                <c:pt idx="19">
                  <c:v>4.8858204992033982E-3</c:v>
                </c:pt>
                <c:pt idx="20">
                  <c:v>0.28959697881630964</c:v>
                </c:pt>
                <c:pt idx="21">
                  <c:v>2.1620785310560764E-4</c:v>
                </c:pt>
                <c:pt idx="22">
                  <c:v>0.55257404705727564</c:v>
                </c:pt>
                <c:pt idx="24">
                  <c:v>3.2549915482460836E-4</c:v>
                </c:pt>
                <c:pt idx="25">
                  <c:v>1.8550458729326126E-2</c:v>
                </c:pt>
                <c:pt idx="26">
                  <c:v>1.7808763522143964E-3</c:v>
                </c:pt>
                <c:pt idx="27">
                  <c:v>9.6509260615382647E-2</c:v>
                </c:pt>
                <c:pt idx="28">
                  <c:v>4.8583644213534018E-5</c:v>
                </c:pt>
                <c:pt idx="29">
                  <c:v>2.8309096443437749E-3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10-40D0-97CC-5F27990B6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9295856"/>
        <c:axId val="249297104"/>
      </c:barChart>
      <c:catAx>
        <c:axId val="24929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297104"/>
        <c:crosses val="autoZero"/>
        <c:auto val="1"/>
        <c:lblAlgn val="ctr"/>
        <c:lblOffset val="100"/>
        <c:noMultiLvlLbl val="0"/>
      </c:catAx>
      <c:valAx>
        <c:axId val="249297104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Execution Time</a:t>
                </a:r>
                <a:r>
                  <a:rPr lang="en-US" dirty="0"/>
                  <a:t> (</a:t>
                </a:r>
                <a:r>
                  <a:rPr lang="en-US" i="1" dirty="0"/>
                  <a:t>normalized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29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'OpenCL 2.0 vs AMP'!$B$2</c:f>
              <c:strCache>
                <c:ptCount val="1"/>
                <c:pt idx="0">
                  <c:v>OpenCL-U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'OpenCL 2.0 vs AMP'!$A$3:$A$18</c:f>
              <c:strCache>
                <c:ptCount val="16"/>
                <c:pt idx="0">
                  <c:v>BS</c:v>
                </c:pt>
                <c:pt idx="1">
                  <c:v>CEDD</c:v>
                </c:pt>
                <c:pt idx="2">
                  <c:v>HSTI</c:v>
                </c:pt>
                <c:pt idx="3">
                  <c:v>HSTO</c:v>
                </c:pt>
                <c:pt idx="4">
                  <c:v>PAD</c:v>
                </c:pt>
                <c:pt idx="5">
                  <c:v>RSCD</c:v>
                </c:pt>
                <c:pt idx="6">
                  <c:v>SC</c:v>
                </c:pt>
                <c:pt idx="7">
                  <c:v>TRNS</c:v>
                </c:pt>
                <c:pt idx="8">
                  <c:v>RSCT</c:v>
                </c:pt>
                <c:pt idx="9">
                  <c:v>TQ</c:v>
                </c:pt>
                <c:pt idx="10">
                  <c:v>TQH</c:v>
                </c:pt>
                <c:pt idx="11">
                  <c:v>BFS</c:v>
                </c:pt>
                <c:pt idx="12">
                  <c:v>CEDT</c:v>
                </c:pt>
                <c:pt idx="13">
                  <c:v>SSSP</c:v>
                </c:pt>
                <c:pt idx="15">
                  <c:v>geomean</c:v>
                </c:pt>
              </c:strCache>
            </c:strRef>
          </c:cat>
          <c:val>
            <c:numRef>
              <c:f>'OpenCL 2.0 vs AMP'!$B$3:$B$18</c:f>
              <c:numCache>
                <c:formatCode>General</c:formatCode>
                <c:ptCount val="16"/>
                <c:pt idx="0">
                  <c:v>1</c:v>
                </c:pt>
                <c:pt idx="1">
                  <c:v>4.370397299138693</c:v>
                </c:pt>
                <c:pt idx="2">
                  <c:v>1.091013621086149</c:v>
                </c:pt>
                <c:pt idx="3">
                  <c:v>1.6855834328952608</c:v>
                </c:pt>
                <c:pt idx="4">
                  <c:v>1</c:v>
                </c:pt>
                <c:pt idx="5">
                  <c:v>11.930142950718608</c:v>
                </c:pt>
                <c:pt idx="6">
                  <c:v>1.2208053502419991</c:v>
                </c:pt>
                <c:pt idx="7">
                  <c:v>1.0120941994785764</c:v>
                </c:pt>
                <c:pt idx="8">
                  <c:v>8.0750115639615565</c:v>
                </c:pt>
                <c:pt idx="9">
                  <c:v>1.6053776478139936</c:v>
                </c:pt>
                <c:pt idx="10">
                  <c:v>1</c:v>
                </c:pt>
                <c:pt idx="11">
                  <c:v>1.3296856158289563</c:v>
                </c:pt>
                <c:pt idx="12">
                  <c:v>1.6014150855262028</c:v>
                </c:pt>
                <c:pt idx="13">
                  <c:v>1.0329697196423093</c:v>
                </c:pt>
                <c:pt idx="15">
                  <c:v>1.6414935283487695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43-4966-9D52-6C6F8E721EEA}"/>
            </c:ext>
          </c:extLst>
        </c:ser>
        <c:ser>
          <c:idx val="1"/>
          <c:order val="1"/>
          <c:tx>
            <c:strRef>
              <c:f>'OpenCL 2.0 vs AMP'!$C$2</c:f>
              <c:strCache>
                <c:ptCount val="1"/>
                <c:pt idx="0">
                  <c:v>C++AMP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'OpenCL 2.0 vs AMP'!$A$3:$A$18</c:f>
              <c:strCache>
                <c:ptCount val="16"/>
                <c:pt idx="0">
                  <c:v>BS</c:v>
                </c:pt>
                <c:pt idx="1">
                  <c:v>CEDD</c:v>
                </c:pt>
                <c:pt idx="2">
                  <c:v>HSTI</c:v>
                </c:pt>
                <c:pt idx="3">
                  <c:v>HSTO</c:v>
                </c:pt>
                <c:pt idx="4">
                  <c:v>PAD</c:v>
                </c:pt>
                <c:pt idx="5">
                  <c:v>RSCD</c:v>
                </c:pt>
                <c:pt idx="6">
                  <c:v>SC</c:v>
                </c:pt>
                <c:pt idx="7">
                  <c:v>TRNS</c:v>
                </c:pt>
                <c:pt idx="8">
                  <c:v>RSCT</c:v>
                </c:pt>
                <c:pt idx="9">
                  <c:v>TQ</c:v>
                </c:pt>
                <c:pt idx="10">
                  <c:v>TQH</c:v>
                </c:pt>
                <c:pt idx="11">
                  <c:v>BFS</c:v>
                </c:pt>
                <c:pt idx="12">
                  <c:v>CEDT</c:v>
                </c:pt>
                <c:pt idx="13">
                  <c:v>SSSP</c:v>
                </c:pt>
                <c:pt idx="15">
                  <c:v>geomean</c:v>
                </c:pt>
              </c:strCache>
            </c:strRef>
          </c:cat>
          <c:val>
            <c:numRef>
              <c:f>'OpenCL 2.0 vs AMP'!$C$3:$C$18</c:f>
              <c:numCache>
                <c:formatCode>General</c:formatCode>
                <c:ptCount val="16"/>
                <c:pt idx="0">
                  <c:v>2.0301186375813245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1.3178168563124968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1.2244759805854661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43-4966-9D52-6C6F8E721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616656"/>
        <c:axId val="160617072"/>
      </c:barChart>
      <c:catAx>
        <c:axId val="16061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60617072"/>
        <c:crosses val="autoZero"/>
        <c:auto val="1"/>
        <c:lblAlgn val="ctr"/>
        <c:lblOffset val="100"/>
        <c:noMultiLvlLbl val="0"/>
      </c:catAx>
      <c:valAx>
        <c:axId val="160617072"/>
        <c:scaling>
          <c:orientation val="minMax"/>
          <c:max val="2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" panose="02020603050405020304" pitchFamily="18" charset="0"/>
                    <a:ea typeface="+mn-ea"/>
                    <a:cs typeface="Times" panose="02020603050405020304" pitchFamily="18" charset="0"/>
                  </a:defRPr>
                </a:pPr>
                <a:r>
                  <a:rPr lang="en-US" b="1" dirty="0"/>
                  <a:t>Speedup</a:t>
                </a:r>
                <a:r>
                  <a:rPr lang="en-US" b="0" dirty="0"/>
                  <a:t> </a:t>
                </a:r>
                <a:r>
                  <a:rPr lang="en-US" b="0" i="1" dirty="0"/>
                  <a:t>(normalized to faster)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" panose="02020603050405020304" pitchFamily="18" charset="0"/>
                  <a:ea typeface="+mn-ea"/>
                  <a:cs typeface="Times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160616656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675775640793851"/>
          <c:y val="0.39105068261816112"/>
          <c:w val="0.12882866608170698"/>
          <c:h val="0.231949624717962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Sheet4!$A$2</c:f>
              <c:strCache>
                <c:ptCount val="1"/>
                <c:pt idx="0">
                  <c:v>Legend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Sheet4!$B$1:$F$1</c:f>
              <c:strCache>
                <c:ptCount val="5"/>
                <c:pt idx="0">
                  <c:v>Occupancy</c:v>
                </c:pt>
                <c:pt idx="1">
                  <c:v>Mem Unit Busy</c:v>
                </c:pt>
                <c:pt idx="2">
                  <c:v>CacheHit</c:v>
                </c:pt>
                <c:pt idx="3">
                  <c:v>VALU Utilization</c:v>
                </c:pt>
                <c:pt idx="4">
                  <c:v>VALU Busy</c:v>
                </c:pt>
              </c:strCache>
            </c:strRef>
          </c:cat>
          <c:val>
            <c:numRef>
              <c:f>Sheet4!$B$2:$F$2</c:f>
              <c:numCache>
                <c:formatCode>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CC-42F8-B4C2-1103B1A8B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3798224"/>
        <c:axId val="243801552"/>
      </c:radarChart>
      <c:catAx>
        <c:axId val="243798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3801552"/>
        <c:crosses val="autoZero"/>
        <c:auto val="1"/>
        <c:lblAlgn val="ctr"/>
        <c:lblOffset val="100"/>
        <c:noMultiLvlLbl val="0"/>
      </c:catAx>
      <c:valAx>
        <c:axId val="24380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defRPr>
            </a:pPr>
            <a:endParaRPr lang="en-US"/>
          </a:p>
        </c:txPr>
        <c:crossAx val="24379822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Times" panose="02020603050405020304" pitchFamily="18" charset="0"/>
          <a:cs typeface="Times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0DE50-A5C7-4703-816C-99636087EEA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32D6-2799-47C1-B2DC-21F272C20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4" y="2288405"/>
            <a:ext cx="12226323" cy="1501652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0475"/>
            <a:ext cx="121920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695"/>
            <a:ext cx="101600" cy="104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87" y="585695"/>
            <a:ext cx="11640671" cy="10414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0941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6" y="6210529"/>
            <a:ext cx="3073359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8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6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75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2">
                <a:solidFill>
                  <a:schemeClr val="bg1"/>
                </a:solidFill>
              </a:defRPr>
            </a:lvl1pPr>
            <a:lvl2pPr marL="634994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016" indent="0">
              <a:buClr>
                <a:schemeClr val="bg2"/>
              </a:buClr>
              <a:buSzPct val="100000"/>
              <a:buFontTx/>
              <a:buNone/>
              <a:defRPr sz="1778">
                <a:solidFill>
                  <a:schemeClr val="bg1"/>
                </a:solidFill>
              </a:defRPr>
            </a:lvl3pPr>
            <a:lvl4pPr marL="1972008" indent="-253997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004" indent="-2539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38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2">
                <a:solidFill>
                  <a:schemeClr val="bg1"/>
                </a:solidFill>
              </a:defRPr>
            </a:lvl1pPr>
            <a:lvl2pPr marL="634994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016" indent="0">
              <a:buClr>
                <a:schemeClr val="bg2"/>
              </a:buClr>
              <a:buSzPct val="100000"/>
              <a:buFontTx/>
              <a:buNone/>
              <a:defRPr sz="1778">
                <a:solidFill>
                  <a:schemeClr val="bg1"/>
                </a:solidFill>
              </a:defRPr>
            </a:lvl3pPr>
            <a:lvl4pPr marL="1972008" indent="-253997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004" indent="-2539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r" defTabSz="507995">
              <a:lnSpc>
                <a:spcPct val="90000"/>
              </a:lnSpc>
              <a:defRPr/>
            </a:pPr>
            <a:r>
              <a:rPr lang="en-US" sz="889" b="1" kern="0" dirty="0">
                <a:solidFill>
                  <a:srgbClr val="000000"/>
                </a:solidFill>
                <a:ea typeface="MS PGothic" pitchFamily="34" charset="-128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8592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2">
                <a:solidFill>
                  <a:schemeClr val="bg1"/>
                </a:solidFill>
              </a:defRPr>
            </a:lvl1pPr>
            <a:lvl2pPr marL="634994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016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008" indent="-253997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004" indent="-2539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14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2">
                <a:solidFill>
                  <a:schemeClr val="bg1"/>
                </a:solidFill>
              </a:defRPr>
            </a:lvl1pPr>
            <a:lvl2pPr marL="634994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016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008" indent="-253997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004" indent="-2539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5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015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3100706"/>
            <a:ext cx="11084560" cy="65659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54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525" indent="-257525">
              <a:buSzPct val="100000"/>
              <a:buFontTx/>
              <a:buBlip>
                <a:blip r:embed="rId2"/>
              </a:buBlip>
              <a:defRPr sz="2667" b="0">
                <a:solidFill>
                  <a:schemeClr val="bg1"/>
                </a:solidFill>
              </a:defRPr>
            </a:lvl1pPr>
            <a:lvl2pPr marL="892519" indent="-257525">
              <a:buSzPct val="100000"/>
              <a:buFontTx/>
              <a:buBlip>
                <a:blip r:embed="rId2"/>
              </a:buBlip>
              <a:defRPr sz="2222" b="0">
                <a:solidFill>
                  <a:schemeClr val="bg1"/>
                </a:solidFill>
              </a:defRPr>
            </a:lvl2pPr>
            <a:lvl3pPr marL="1395223" indent="-185207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008" indent="-253997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004" indent="-253997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525" indent="-257525">
              <a:buSzPct val="100000"/>
              <a:buFontTx/>
              <a:buBlip>
                <a:blip r:embed="rId2"/>
              </a:buBlip>
              <a:defRPr sz="2667" b="0">
                <a:solidFill>
                  <a:schemeClr val="bg1"/>
                </a:solidFill>
              </a:defRPr>
            </a:lvl1pPr>
            <a:lvl2pPr marL="892519" indent="-257525">
              <a:buSzPct val="100000"/>
              <a:buFontTx/>
              <a:buBlip>
                <a:blip r:embed="rId2"/>
              </a:buBlip>
              <a:defRPr sz="2222" b="0">
                <a:solidFill>
                  <a:schemeClr val="bg1"/>
                </a:solidFill>
              </a:defRPr>
            </a:lvl2pPr>
            <a:lvl3pPr marL="1395223" indent="-185207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008" indent="-253997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004" indent="-253997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499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016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011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007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0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5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799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45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00" y="342154"/>
            <a:ext cx="10434003" cy="68736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351" y="1577519"/>
            <a:ext cx="10408652" cy="4725458"/>
          </a:xfrm>
        </p:spPr>
        <p:txBody>
          <a:bodyPr/>
          <a:lstStyle>
            <a:lvl1pPr marL="257525" indent="-257525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892519" indent="-257525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395223" indent="-185207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2222">
                <a:solidFill>
                  <a:schemeClr val="tx1"/>
                </a:solidFill>
              </a:defRPr>
            </a:lvl3pPr>
            <a:lvl4pPr marL="1972008" indent="-253997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004" indent="-253997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1050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3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B39F-0888-4854-AD80-4F3179A7A09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B39F-0888-4854-AD80-4F3179A7A099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9545-0AE5-4DAA-A643-90F721688288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5064"/>
            <a:ext cx="1219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0" y="6390281"/>
            <a:ext cx="3073359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 defTabSz="507995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944" smtClean="0">
                <a:solidFill>
                  <a:srgbClr val="505050"/>
                </a:solidFill>
                <a:latin typeface="Trebuchet MS" panose="020B0603020202020204" pitchFamily="34" charset="0"/>
                <a:ea typeface="MS PGothic" pitchFamily="34" charset="-128"/>
              </a:rPr>
              <a:pPr algn="r" defTabSz="50799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167" cap="none" dirty="0">
                <a:solidFill>
                  <a:srgbClr val="007450">
                    <a:lumMod val="60000"/>
                    <a:lumOff val="40000"/>
                  </a:srgbClr>
                </a:solidFill>
                <a:ea typeface="MS PGothic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09469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5pPr>
      <a:lvl6pPr marL="507995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6pPr>
      <a:lvl7pPr marL="1015990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7pPr>
      <a:lvl8pPr marL="1523985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8pPr>
      <a:lvl9pPr marL="2031980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2222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634994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itchFamily="34" charset="0"/>
        </a:defRPr>
      </a:lvl2pPr>
      <a:lvl3pPr marL="1210016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1778" b="0">
          <a:solidFill>
            <a:schemeClr val="bg1"/>
          </a:solidFill>
          <a:latin typeface="Trebuchet MS" pitchFamily="34" charset="0"/>
        </a:defRPr>
      </a:lvl3pPr>
      <a:lvl4pPr marL="1972008" indent="-253997" algn="l" rtl="0" fontAlgn="base">
        <a:spcBef>
          <a:spcPct val="20000"/>
        </a:spcBef>
        <a:spcAft>
          <a:spcPct val="0"/>
        </a:spcAft>
        <a:buChar char="–"/>
        <a:defRPr sz="2222">
          <a:solidFill>
            <a:schemeClr val="bg1"/>
          </a:solidFill>
          <a:latin typeface="+mn-lt"/>
        </a:defRPr>
      </a:lvl4pPr>
      <a:lvl5pPr marL="2353004" indent="-253997" algn="l" rtl="0" fontAlgn="base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5pPr>
      <a:lvl6pPr marL="2860999" indent="-253997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6pPr>
      <a:lvl7pPr marL="3368994" indent="-253997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7pPr>
      <a:lvl8pPr marL="3876989" indent="-253997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8pPr>
      <a:lvl9pPr marL="4384984" indent="-253997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13" Type="http://schemas.openxmlformats.org/officeDocument/2006/relationships/chart" Target="../charts/chart20.xml"/><Relationship Id="rId18" Type="http://schemas.openxmlformats.org/officeDocument/2006/relationships/chart" Target="../charts/chart25.xml"/><Relationship Id="rId3" Type="http://schemas.openxmlformats.org/officeDocument/2006/relationships/chart" Target="../charts/chart10.xml"/><Relationship Id="rId21" Type="http://schemas.openxmlformats.org/officeDocument/2006/relationships/chart" Target="../charts/chart28.xml"/><Relationship Id="rId7" Type="http://schemas.openxmlformats.org/officeDocument/2006/relationships/chart" Target="../charts/chart14.xml"/><Relationship Id="rId12" Type="http://schemas.openxmlformats.org/officeDocument/2006/relationships/chart" Target="../charts/chart19.xml"/><Relationship Id="rId17" Type="http://schemas.openxmlformats.org/officeDocument/2006/relationships/chart" Target="../charts/chart24.xml"/><Relationship Id="rId2" Type="http://schemas.openxmlformats.org/officeDocument/2006/relationships/chart" Target="../charts/chart9.xml"/><Relationship Id="rId16" Type="http://schemas.openxmlformats.org/officeDocument/2006/relationships/chart" Target="../charts/chart23.xml"/><Relationship Id="rId20" Type="http://schemas.openxmlformats.org/officeDocument/2006/relationships/chart" Target="../charts/chart2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3.xml"/><Relationship Id="rId11" Type="http://schemas.openxmlformats.org/officeDocument/2006/relationships/chart" Target="../charts/chart18.xml"/><Relationship Id="rId5" Type="http://schemas.openxmlformats.org/officeDocument/2006/relationships/chart" Target="../charts/chart12.xml"/><Relationship Id="rId15" Type="http://schemas.openxmlformats.org/officeDocument/2006/relationships/chart" Target="../charts/chart22.xml"/><Relationship Id="rId10" Type="http://schemas.openxmlformats.org/officeDocument/2006/relationships/chart" Target="../charts/chart17.xml"/><Relationship Id="rId19" Type="http://schemas.openxmlformats.org/officeDocument/2006/relationships/chart" Target="../charts/chart26.xml"/><Relationship Id="rId4" Type="http://schemas.openxmlformats.org/officeDocument/2006/relationships/chart" Target="../charts/chart11.xml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Chai: Collaborative Heterogeneous</a:t>
            </a:r>
            <a:br>
              <a:rPr lang="en-US" sz="4400" dirty="0"/>
            </a:br>
            <a:r>
              <a:rPr lang="en-US" sz="4400" dirty="0"/>
              <a:t>Applications for Integrated-architectures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142" y="3943856"/>
            <a:ext cx="11501716" cy="1655762"/>
          </a:xfrm>
        </p:spPr>
        <p:txBody>
          <a:bodyPr>
            <a:noAutofit/>
          </a:bodyPr>
          <a:lstStyle/>
          <a:p>
            <a:r>
              <a:rPr lang="en-US" sz="2000" dirty="0"/>
              <a:t>Juan Gómez-Luna</a:t>
            </a:r>
            <a:r>
              <a:rPr lang="en-US" sz="2000" baseline="30000" dirty="0"/>
              <a:t>1</a:t>
            </a:r>
            <a:r>
              <a:rPr lang="en-US" sz="2000" dirty="0"/>
              <a:t>, </a:t>
            </a:r>
            <a:r>
              <a:rPr lang="en-US" sz="2000" u="sng" dirty="0"/>
              <a:t>Izzat El Hajj</a:t>
            </a:r>
            <a:r>
              <a:rPr lang="en-US" sz="2000" baseline="30000" dirty="0"/>
              <a:t>2</a:t>
            </a:r>
            <a:r>
              <a:rPr lang="en-US" sz="2000" dirty="0"/>
              <a:t>, Li-Wen Chang</a:t>
            </a:r>
            <a:r>
              <a:rPr lang="en-US" sz="2000" baseline="30000" dirty="0"/>
              <a:t>2</a:t>
            </a:r>
            <a:r>
              <a:rPr lang="en-US" sz="2000" dirty="0"/>
              <a:t>, Víctor García-Flores</a:t>
            </a:r>
            <a:r>
              <a:rPr lang="en-US" sz="2000" baseline="30000" dirty="0"/>
              <a:t>3,4</a:t>
            </a:r>
            <a:r>
              <a:rPr lang="en-US" sz="2000" dirty="0"/>
              <a:t>, Simon Garcia de Gonzalo</a:t>
            </a:r>
            <a:r>
              <a:rPr lang="en-US" sz="2000" baseline="30000" dirty="0"/>
              <a:t>2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Thomas B. Jablin</a:t>
            </a:r>
            <a:r>
              <a:rPr lang="en-US" sz="2000" baseline="30000" dirty="0"/>
              <a:t>2,5</a:t>
            </a:r>
            <a:r>
              <a:rPr lang="en-US" sz="2000" dirty="0"/>
              <a:t>, Antonio J. Peña</a:t>
            </a:r>
            <a:r>
              <a:rPr lang="en-US" sz="2000" baseline="30000" dirty="0"/>
              <a:t>4</a:t>
            </a:r>
            <a:r>
              <a:rPr lang="en-US" sz="2000" dirty="0"/>
              <a:t>, and Wen-</a:t>
            </a:r>
            <a:r>
              <a:rPr lang="en-US" sz="2000" dirty="0" err="1"/>
              <a:t>mei</a:t>
            </a:r>
            <a:r>
              <a:rPr lang="en-US" sz="2000" dirty="0"/>
              <a:t> Hwu</a:t>
            </a:r>
            <a:r>
              <a:rPr lang="en-US" sz="2000" baseline="30000" dirty="0"/>
              <a:t>2</a:t>
            </a:r>
          </a:p>
          <a:p>
            <a:endParaRPr lang="en-US" sz="100" dirty="0"/>
          </a:p>
          <a:p>
            <a:r>
              <a:rPr lang="en-US" sz="2000" baseline="30000" dirty="0"/>
              <a:t>1</a:t>
            </a:r>
            <a:r>
              <a:rPr lang="en-US" sz="2000" dirty="0"/>
              <a:t>Universidad de Córdoba, </a:t>
            </a:r>
            <a:r>
              <a:rPr lang="en-US" sz="2000" baseline="30000" dirty="0"/>
              <a:t>2</a:t>
            </a:r>
            <a:r>
              <a:rPr lang="en-US" sz="2000" dirty="0"/>
              <a:t>University of Illinois at Urbana-Champaign,</a:t>
            </a:r>
            <a:br>
              <a:rPr lang="en-US" sz="2000" dirty="0"/>
            </a:br>
            <a:r>
              <a:rPr lang="en-US" sz="2000" baseline="30000" dirty="0"/>
              <a:t>3</a:t>
            </a:r>
            <a:r>
              <a:rPr lang="en-US" sz="2000" dirty="0"/>
              <a:t>Universitat </a:t>
            </a:r>
            <a:r>
              <a:rPr lang="en-US" sz="2000" dirty="0" err="1"/>
              <a:t>Politècnica</a:t>
            </a:r>
            <a:r>
              <a:rPr lang="en-US" sz="2000" dirty="0"/>
              <a:t> de Catalunya, </a:t>
            </a:r>
            <a:r>
              <a:rPr lang="en-US" sz="2000" baseline="30000" dirty="0"/>
              <a:t>4</a:t>
            </a:r>
            <a:r>
              <a:rPr lang="it-IT" sz="2000" dirty="0"/>
              <a:t>Barcelona Supercomputing Center, </a:t>
            </a:r>
            <a:r>
              <a:rPr lang="it-IT" sz="2000" baseline="30000" dirty="0"/>
              <a:t>5</a:t>
            </a:r>
            <a:r>
              <a:rPr lang="it-IT" sz="2000" dirty="0"/>
              <a:t>MulticoreWare, Inc.</a:t>
            </a:r>
            <a:endParaRPr lang="en-US" sz="2000" dirty="0"/>
          </a:p>
        </p:txBody>
      </p:sp>
      <p:pic>
        <p:nvPicPr>
          <p:cNvPr id="4" name="Imagen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94" y="99060"/>
            <a:ext cx="1670083" cy="206931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9833" y="5388289"/>
            <a:ext cx="10452335" cy="836212"/>
            <a:chOff x="869833" y="5388289"/>
            <a:chExt cx="10452335" cy="836212"/>
          </a:xfrm>
        </p:grpSpPr>
        <p:pic>
          <p:nvPicPr>
            <p:cNvPr id="1026" name="Picture 2" descr="Hom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833" y="5546315"/>
              <a:ext cx="1394738" cy="400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uawe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1879" y="5447167"/>
              <a:ext cx="738147" cy="718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hp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530" y="5566910"/>
              <a:ext cx="1147390" cy="478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xpacc logo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2624" y="5566910"/>
              <a:ext cx="1559544" cy="478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Junta de Andalucia´ıa of Spain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985" y="5447167"/>
              <a:ext cx="1010982" cy="718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ministerio de educacion espana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FD500"/>
                </a:clrFrom>
                <a:clrTo>
                  <a:srgbClr val="FFD5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4" t="8432" r="4864" b="8432"/>
            <a:stretch/>
          </p:blipFill>
          <p:spPr bwMode="auto">
            <a:xfrm>
              <a:off x="6960926" y="5388289"/>
              <a:ext cx="909824" cy="836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nvidia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709" y="5440635"/>
              <a:ext cx="991955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224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 strategy:</a:t>
            </a:r>
          </a:p>
          <a:p>
            <a:pPr lvl="1"/>
            <a:r>
              <a:rPr lang="en-US" dirty="0"/>
              <a:t>Static (fixed work for each device)</a:t>
            </a:r>
          </a:p>
          <a:p>
            <a:pPr lvl="1"/>
            <a:r>
              <a:rPr lang="en-US" dirty="0"/>
              <a:t>Dynamic (contend on shared worklist)</a:t>
            </a:r>
          </a:p>
          <a:p>
            <a:pPr lvl="1"/>
            <a:r>
              <a:rPr lang="en-US" dirty="0"/>
              <a:t>Flexible interface for defining partitioning schemes</a:t>
            </a:r>
          </a:p>
          <a:p>
            <a:endParaRPr lang="en-US" dirty="0"/>
          </a:p>
          <a:p>
            <a:r>
              <a:rPr lang="en-US" dirty="0"/>
              <a:t>Partitioned data:</a:t>
            </a:r>
          </a:p>
          <a:p>
            <a:pPr lvl="1"/>
            <a:r>
              <a:rPr lang="en-US" dirty="0"/>
              <a:t>Input (e.g., Image Histogram)</a:t>
            </a:r>
          </a:p>
          <a:p>
            <a:pPr lvl="1"/>
            <a:r>
              <a:rPr lang="en-US" dirty="0"/>
              <a:t>Output (e.g., </a:t>
            </a:r>
            <a:r>
              <a:rPr lang="en-US" dirty="0" err="1"/>
              <a:t>Bézier</a:t>
            </a:r>
            <a:r>
              <a:rPr lang="en-US" dirty="0"/>
              <a:t> Surfaces)</a:t>
            </a:r>
          </a:p>
          <a:p>
            <a:pPr lvl="1"/>
            <a:r>
              <a:rPr lang="en-US" dirty="0"/>
              <a:t>Both (e.g., Padding)</a:t>
            </a:r>
          </a:p>
        </p:txBody>
      </p:sp>
    </p:spTree>
    <p:extLst>
      <p:ext uri="{BB962C8B-B14F-4D97-AF65-F5344CB8AC3E}">
        <p14:creationId xmlns:p14="http://schemas.microsoft.com/office/powerpoint/2010/main" val="35811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142325" y="2131605"/>
            <a:ext cx="3007691" cy="3118104"/>
            <a:chOff x="6758811" y="2016969"/>
            <a:chExt cx="2540459" cy="2633720"/>
          </a:xfrm>
        </p:grpSpPr>
        <p:sp>
          <p:nvSpPr>
            <p:cNvPr id="442" name="Rectangle 441"/>
            <p:cNvSpPr/>
            <p:nvPr/>
          </p:nvSpPr>
          <p:spPr>
            <a:xfrm>
              <a:off x="6758811" y="2468794"/>
              <a:ext cx="2540459" cy="8721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6758811" y="2016969"/>
              <a:ext cx="2540459" cy="3964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6758811" y="4254275"/>
              <a:ext cx="2540459" cy="3964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6758811" y="3815237"/>
              <a:ext cx="2540459" cy="3964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 Task Partitioning</a:t>
            </a:r>
          </a:p>
        </p:txBody>
      </p:sp>
      <p:grpSp>
        <p:nvGrpSpPr>
          <p:cNvPr id="393" name="Group 392"/>
          <p:cNvGrpSpPr>
            <a:grpSpLocks noChangeAspect="1"/>
          </p:cNvGrpSpPr>
          <p:nvPr/>
        </p:nvGrpSpPr>
        <p:grpSpPr>
          <a:xfrm>
            <a:off x="2517140" y="2052582"/>
            <a:ext cx="2634297" cy="3242930"/>
            <a:chOff x="147269" y="408874"/>
            <a:chExt cx="2425505" cy="2985900"/>
          </a:xfrm>
        </p:grpSpPr>
        <p:grpSp>
          <p:nvGrpSpPr>
            <p:cNvPr id="394" name="Group 393"/>
            <p:cNvGrpSpPr/>
            <p:nvPr/>
          </p:nvGrpSpPr>
          <p:grpSpPr>
            <a:xfrm>
              <a:off x="259028" y="508735"/>
              <a:ext cx="351562" cy="1362775"/>
              <a:chOff x="1415844" y="707922"/>
              <a:chExt cx="914400" cy="3544529"/>
            </a:xfrm>
          </p:grpSpPr>
          <p:sp>
            <p:nvSpPr>
              <p:cNvPr id="437" name="Regular Pentagon 436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Isosceles Triangle 437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0" name="Straight Arrow Connector 439"/>
              <p:cNvCxnSpPr>
                <a:stCxn id="437" idx="3"/>
                <a:endCxn id="438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/>
              <p:cNvCxnSpPr>
                <a:stCxn id="438" idx="3"/>
                <a:endCxn id="439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oup 394"/>
            <p:cNvGrpSpPr/>
            <p:nvPr/>
          </p:nvGrpSpPr>
          <p:grpSpPr>
            <a:xfrm>
              <a:off x="721635" y="508735"/>
              <a:ext cx="351562" cy="1362775"/>
              <a:chOff x="1415844" y="707922"/>
              <a:chExt cx="914400" cy="3544529"/>
            </a:xfrm>
          </p:grpSpPr>
          <p:sp>
            <p:nvSpPr>
              <p:cNvPr id="432" name="Regular Pentagon 431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Isosceles Triangle 432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5" name="Straight Arrow Connector 434"/>
              <p:cNvCxnSpPr>
                <a:stCxn id="432" idx="3"/>
                <a:endCxn id="433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>
                <a:stCxn id="433" idx="3"/>
                <a:endCxn id="434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Group 395"/>
            <p:cNvGrpSpPr/>
            <p:nvPr/>
          </p:nvGrpSpPr>
          <p:grpSpPr>
            <a:xfrm>
              <a:off x="1184241" y="508735"/>
              <a:ext cx="351562" cy="1362775"/>
              <a:chOff x="1415844" y="707922"/>
              <a:chExt cx="914400" cy="3544529"/>
            </a:xfrm>
          </p:grpSpPr>
          <p:sp>
            <p:nvSpPr>
              <p:cNvPr id="427" name="Regular Pentagon 426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Isosceles Triangle 427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0" name="Straight Arrow Connector 429"/>
              <p:cNvCxnSpPr>
                <a:stCxn id="427" idx="3"/>
                <a:endCxn id="428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>
                <a:stCxn id="428" idx="3"/>
                <a:endCxn id="429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396"/>
            <p:cNvGrpSpPr/>
            <p:nvPr/>
          </p:nvGrpSpPr>
          <p:grpSpPr>
            <a:xfrm>
              <a:off x="1646848" y="508735"/>
              <a:ext cx="351562" cy="1362775"/>
              <a:chOff x="1415844" y="707922"/>
              <a:chExt cx="914400" cy="3544529"/>
            </a:xfrm>
          </p:grpSpPr>
          <p:sp>
            <p:nvSpPr>
              <p:cNvPr id="422" name="Regular Pentagon 421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Isosceles Triangle 422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5" name="Straight Arrow Connector 424"/>
              <p:cNvCxnSpPr>
                <a:stCxn id="422" idx="3"/>
                <a:endCxn id="423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/>
              <p:cNvCxnSpPr>
                <a:stCxn id="423" idx="3"/>
                <a:endCxn id="424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oup 397"/>
            <p:cNvGrpSpPr/>
            <p:nvPr/>
          </p:nvGrpSpPr>
          <p:grpSpPr>
            <a:xfrm>
              <a:off x="2109454" y="508735"/>
              <a:ext cx="351562" cy="1362775"/>
              <a:chOff x="1415844" y="707922"/>
              <a:chExt cx="914400" cy="3544529"/>
            </a:xfrm>
          </p:grpSpPr>
          <p:sp>
            <p:nvSpPr>
              <p:cNvPr id="417" name="Regular Pentagon 416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Isosceles Triangle 417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0" name="Straight Arrow Connector 419"/>
              <p:cNvCxnSpPr>
                <a:stCxn id="417" idx="3"/>
                <a:endCxn id="418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>
                <a:stCxn id="418" idx="3"/>
                <a:endCxn id="419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9" name="Rectangle 398"/>
            <p:cNvSpPr/>
            <p:nvPr/>
          </p:nvSpPr>
          <p:spPr>
            <a:xfrm>
              <a:off x="147269" y="408874"/>
              <a:ext cx="2425505" cy="156249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Cross 399"/>
            <p:cNvSpPr/>
            <p:nvPr/>
          </p:nvSpPr>
          <p:spPr>
            <a:xfrm>
              <a:off x="259028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Arrow Connector 400"/>
            <p:cNvCxnSpPr/>
            <p:nvPr/>
          </p:nvCxnSpPr>
          <p:spPr>
            <a:xfrm>
              <a:off x="434809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2" name="Cross 401"/>
            <p:cNvSpPr/>
            <p:nvPr/>
          </p:nvSpPr>
          <p:spPr>
            <a:xfrm>
              <a:off x="721634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Arrow Connector 402"/>
            <p:cNvCxnSpPr/>
            <p:nvPr/>
          </p:nvCxnSpPr>
          <p:spPr>
            <a:xfrm>
              <a:off x="897415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4" name="Cross 403"/>
            <p:cNvSpPr/>
            <p:nvPr/>
          </p:nvSpPr>
          <p:spPr>
            <a:xfrm>
              <a:off x="1184241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Arrow Connector 404"/>
            <p:cNvCxnSpPr/>
            <p:nvPr/>
          </p:nvCxnSpPr>
          <p:spPr>
            <a:xfrm>
              <a:off x="1360022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6" name="Cross 405"/>
            <p:cNvSpPr/>
            <p:nvPr/>
          </p:nvSpPr>
          <p:spPr>
            <a:xfrm>
              <a:off x="1646848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7" name="Straight Arrow Connector 406"/>
            <p:cNvCxnSpPr/>
            <p:nvPr/>
          </p:nvCxnSpPr>
          <p:spPr>
            <a:xfrm>
              <a:off x="1822629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8" name="Cross 407"/>
            <p:cNvSpPr/>
            <p:nvPr/>
          </p:nvSpPr>
          <p:spPr>
            <a:xfrm>
              <a:off x="2109454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Arrow Connector 408"/>
            <p:cNvCxnSpPr/>
            <p:nvPr/>
          </p:nvCxnSpPr>
          <p:spPr>
            <a:xfrm>
              <a:off x="2285235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0" name="Diamond 409"/>
            <p:cNvSpPr/>
            <p:nvPr/>
          </p:nvSpPr>
          <p:spPr>
            <a:xfrm>
              <a:off x="259028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Diamond 410"/>
            <p:cNvSpPr/>
            <p:nvPr/>
          </p:nvSpPr>
          <p:spPr>
            <a:xfrm>
              <a:off x="721634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Diamond 411"/>
            <p:cNvSpPr/>
            <p:nvPr/>
          </p:nvSpPr>
          <p:spPr>
            <a:xfrm>
              <a:off x="1184241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Diamond 412"/>
            <p:cNvSpPr/>
            <p:nvPr/>
          </p:nvSpPr>
          <p:spPr>
            <a:xfrm>
              <a:off x="1646848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Diamond 413"/>
            <p:cNvSpPr/>
            <p:nvPr/>
          </p:nvSpPr>
          <p:spPr>
            <a:xfrm>
              <a:off x="2109454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47269" y="2379150"/>
              <a:ext cx="2425505" cy="10156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6" name="Straight Arrow Connector 415"/>
            <p:cNvCxnSpPr>
              <a:stCxn id="399" idx="2"/>
              <a:endCxn id="415" idx="0"/>
            </p:cNvCxnSpPr>
            <p:nvPr/>
          </p:nvCxnSpPr>
          <p:spPr>
            <a:xfrm>
              <a:off x="1360022" y="1971372"/>
              <a:ext cx="0" cy="40777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901031" y="1841414"/>
            <a:ext cx="2142594" cy="3119231"/>
            <a:chOff x="7901031" y="1841414"/>
            <a:chExt cx="2142594" cy="3119231"/>
          </a:xfrm>
        </p:grpSpPr>
        <p:grpSp>
          <p:nvGrpSpPr>
            <p:cNvPr id="169" name="Group 168"/>
            <p:cNvGrpSpPr/>
            <p:nvPr/>
          </p:nvGrpSpPr>
          <p:grpSpPr>
            <a:xfrm>
              <a:off x="7901031" y="2260440"/>
              <a:ext cx="2142594" cy="2700205"/>
              <a:chOff x="6096287" y="3587057"/>
              <a:chExt cx="2142594" cy="2700205"/>
            </a:xfrm>
          </p:grpSpPr>
          <p:cxnSp>
            <p:nvCxnSpPr>
              <p:cNvPr id="172" name="Curved Connector 171"/>
              <p:cNvCxnSpPr/>
              <p:nvPr/>
            </p:nvCxnSpPr>
            <p:spPr>
              <a:xfrm rot="3000000" flipV="1">
                <a:off x="6280767" y="4066022"/>
                <a:ext cx="1422721" cy="1422722"/>
              </a:xfrm>
              <a:prstGeom prst="curvedConnector3">
                <a:avLst>
                  <a:gd name="adj1" fmla="val 51613"/>
                </a:avLst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>
                <a:off x="7009275" y="3596036"/>
                <a:ext cx="0" cy="2594374"/>
              </a:xfrm>
              <a:prstGeom prst="line">
                <a:avLst/>
              </a:prstGeom>
              <a:ln w="317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Rectangle 173"/>
              <p:cNvSpPr/>
              <p:nvPr/>
            </p:nvSpPr>
            <p:spPr>
              <a:xfrm>
                <a:off x="6347919" y="5917929"/>
                <a:ext cx="317715" cy="369332"/>
              </a:xfrm>
              <a:prstGeom prst="rect">
                <a:avLst/>
              </a:prstGeom>
              <a:ln w="3175"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328301" y="5917930"/>
                <a:ext cx="309700" cy="369332"/>
              </a:xfrm>
              <a:prstGeom prst="rect">
                <a:avLst/>
              </a:prstGeom>
              <a:ln w="3175"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6096287" y="3587057"/>
                <a:ext cx="2142594" cy="1097153"/>
                <a:chOff x="6389798" y="3802718"/>
                <a:chExt cx="2341020" cy="1198761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7070986" y="4298403"/>
                  <a:ext cx="6400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0" name="Straight Arrow Connector 199"/>
                <p:cNvCxnSpPr>
                  <a:stCxn id="210" idx="5"/>
                  <a:endCxn id="199" idx="1"/>
                </p:cNvCxnSpPr>
                <p:nvPr/>
              </p:nvCxnSpPr>
              <p:spPr>
                <a:xfrm>
                  <a:off x="6605122" y="3908705"/>
                  <a:ext cx="465864" cy="481138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>
                  <a:stCxn id="211" idx="5"/>
                  <a:endCxn id="199" idx="1"/>
                </p:cNvCxnSpPr>
                <p:nvPr/>
              </p:nvCxnSpPr>
              <p:spPr>
                <a:xfrm>
                  <a:off x="6711445" y="4148629"/>
                  <a:ext cx="359541" cy="241214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/>
                <p:cNvCxnSpPr>
                  <a:stCxn id="212" idx="5"/>
                  <a:endCxn id="199" idx="1"/>
                </p:cNvCxnSpPr>
                <p:nvPr/>
              </p:nvCxnSpPr>
              <p:spPr>
                <a:xfrm>
                  <a:off x="6605122" y="4388553"/>
                  <a:ext cx="465864" cy="1290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>
                  <a:stCxn id="213" idx="5"/>
                  <a:endCxn id="199" idx="1"/>
                </p:cNvCxnSpPr>
                <p:nvPr/>
              </p:nvCxnSpPr>
              <p:spPr>
                <a:xfrm flipV="1">
                  <a:off x="6711445" y="4389843"/>
                  <a:ext cx="359541" cy="238634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/>
                <p:cNvCxnSpPr>
                  <a:stCxn id="214" idx="5"/>
                  <a:endCxn id="199" idx="1"/>
                </p:cNvCxnSpPr>
                <p:nvPr/>
              </p:nvCxnSpPr>
              <p:spPr>
                <a:xfrm flipV="1">
                  <a:off x="6605122" y="4389843"/>
                  <a:ext cx="465864" cy="478558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Arrow Connector 204"/>
                <p:cNvCxnSpPr>
                  <a:stCxn id="215" idx="5"/>
                  <a:endCxn id="220" idx="2"/>
                </p:cNvCxnSpPr>
                <p:nvPr/>
              </p:nvCxnSpPr>
              <p:spPr>
                <a:xfrm flipV="1">
                  <a:off x="8237514" y="3910380"/>
                  <a:ext cx="171657" cy="1769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Arrow Connector 205"/>
                <p:cNvCxnSpPr>
                  <a:stCxn id="199" idx="3"/>
                  <a:endCxn id="216" idx="1"/>
                </p:cNvCxnSpPr>
                <p:nvPr/>
              </p:nvCxnSpPr>
              <p:spPr>
                <a:xfrm flipV="1">
                  <a:off x="7711066" y="4152073"/>
                  <a:ext cx="525109" cy="237770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Arrow Connector 206"/>
                <p:cNvCxnSpPr>
                  <a:stCxn id="199" idx="3"/>
                  <a:endCxn id="217" idx="1"/>
                </p:cNvCxnSpPr>
                <p:nvPr/>
              </p:nvCxnSpPr>
              <p:spPr>
                <a:xfrm>
                  <a:off x="7711066" y="4389843"/>
                  <a:ext cx="418786" cy="2154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Arrow Connector 207"/>
                <p:cNvCxnSpPr>
                  <a:stCxn id="199" idx="3"/>
                  <a:endCxn id="218" idx="1"/>
                </p:cNvCxnSpPr>
                <p:nvPr/>
              </p:nvCxnSpPr>
              <p:spPr>
                <a:xfrm>
                  <a:off x="7711066" y="4389843"/>
                  <a:ext cx="525109" cy="242078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>
                  <a:stCxn id="199" idx="3"/>
                  <a:endCxn id="219" idx="1"/>
                </p:cNvCxnSpPr>
                <p:nvPr/>
              </p:nvCxnSpPr>
              <p:spPr>
                <a:xfrm>
                  <a:off x="7711066" y="4389843"/>
                  <a:ext cx="418786" cy="482002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Regular Pentagon 209"/>
                <p:cNvSpPr/>
                <p:nvPr/>
              </p:nvSpPr>
              <p:spPr>
                <a:xfrm>
                  <a:off x="6389798" y="3826459"/>
                  <a:ext cx="215324" cy="215324"/>
                </a:xfrm>
                <a:prstGeom prst="pentagon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gular Pentagon 210"/>
                <p:cNvSpPr/>
                <p:nvPr/>
              </p:nvSpPr>
              <p:spPr>
                <a:xfrm>
                  <a:off x="6496121" y="4066383"/>
                  <a:ext cx="215324" cy="215324"/>
                </a:xfrm>
                <a:prstGeom prst="pentagon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gular Pentagon 211"/>
                <p:cNvSpPr/>
                <p:nvPr/>
              </p:nvSpPr>
              <p:spPr>
                <a:xfrm>
                  <a:off x="6389798" y="4306307"/>
                  <a:ext cx="215324" cy="215324"/>
                </a:xfrm>
                <a:prstGeom prst="pentagon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gular Pentagon 212"/>
                <p:cNvSpPr/>
                <p:nvPr/>
              </p:nvSpPr>
              <p:spPr>
                <a:xfrm>
                  <a:off x="6496121" y="4546231"/>
                  <a:ext cx="215324" cy="215324"/>
                </a:xfrm>
                <a:prstGeom prst="pentagon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gular Pentagon 213"/>
                <p:cNvSpPr/>
                <p:nvPr/>
              </p:nvSpPr>
              <p:spPr>
                <a:xfrm>
                  <a:off x="6389798" y="4786155"/>
                  <a:ext cx="215324" cy="215324"/>
                </a:xfrm>
                <a:prstGeom prst="pentagon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Isosceles Triangle 214"/>
                <p:cNvSpPr/>
                <p:nvPr/>
              </p:nvSpPr>
              <p:spPr>
                <a:xfrm>
                  <a:off x="8076021" y="3804487"/>
                  <a:ext cx="215324" cy="215324"/>
                </a:xfrm>
                <a:prstGeom prst="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Isosceles Triangle 215"/>
                <p:cNvSpPr/>
                <p:nvPr/>
              </p:nvSpPr>
              <p:spPr>
                <a:xfrm>
                  <a:off x="8182344" y="4044411"/>
                  <a:ext cx="215324" cy="215324"/>
                </a:xfrm>
                <a:prstGeom prst="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Isosceles Triangle 216"/>
                <p:cNvSpPr/>
                <p:nvPr/>
              </p:nvSpPr>
              <p:spPr>
                <a:xfrm>
                  <a:off x="8076021" y="4284335"/>
                  <a:ext cx="215324" cy="215324"/>
                </a:xfrm>
                <a:prstGeom prst="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Isosceles Triangle 217"/>
                <p:cNvSpPr/>
                <p:nvPr/>
              </p:nvSpPr>
              <p:spPr>
                <a:xfrm>
                  <a:off x="8182344" y="4524259"/>
                  <a:ext cx="215324" cy="215324"/>
                </a:xfrm>
                <a:prstGeom prst="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Isosceles Triangle 218"/>
                <p:cNvSpPr/>
                <p:nvPr/>
              </p:nvSpPr>
              <p:spPr>
                <a:xfrm>
                  <a:off x="8076021" y="4764183"/>
                  <a:ext cx="215324" cy="215324"/>
                </a:xfrm>
                <a:prstGeom prst="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8409171" y="3802718"/>
                  <a:ext cx="215324" cy="21532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8515494" y="4042642"/>
                  <a:ext cx="215324" cy="21532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8409171" y="4282566"/>
                  <a:ext cx="215324" cy="21532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8515494" y="4522490"/>
                  <a:ext cx="215324" cy="21532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>
                  <a:off x="8409171" y="4762414"/>
                  <a:ext cx="215324" cy="215324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5" name="Straight Arrow Connector 224"/>
                <p:cNvCxnSpPr>
                  <a:stCxn id="216" idx="5"/>
                  <a:endCxn id="221" idx="2"/>
                </p:cNvCxnSpPr>
                <p:nvPr/>
              </p:nvCxnSpPr>
              <p:spPr>
                <a:xfrm flipV="1">
                  <a:off x="8343837" y="4150304"/>
                  <a:ext cx="171657" cy="1769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>
                  <a:stCxn id="217" idx="5"/>
                  <a:endCxn id="222" idx="2"/>
                </p:cNvCxnSpPr>
                <p:nvPr/>
              </p:nvCxnSpPr>
              <p:spPr>
                <a:xfrm flipV="1">
                  <a:off x="8237514" y="4390228"/>
                  <a:ext cx="171657" cy="1769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>
                  <a:stCxn id="218" idx="5"/>
                  <a:endCxn id="223" idx="2"/>
                </p:cNvCxnSpPr>
                <p:nvPr/>
              </p:nvCxnSpPr>
              <p:spPr>
                <a:xfrm flipV="1">
                  <a:off x="8343837" y="4630152"/>
                  <a:ext cx="171657" cy="1769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>
                  <a:stCxn id="219" idx="5"/>
                  <a:endCxn id="224" idx="2"/>
                </p:cNvCxnSpPr>
                <p:nvPr/>
              </p:nvCxnSpPr>
              <p:spPr>
                <a:xfrm flipV="1">
                  <a:off x="8237514" y="4870076"/>
                  <a:ext cx="171657" cy="1769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>
                  <a:stCxn id="199" idx="3"/>
                  <a:endCxn id="215" idx="1"/>
                </p:cNvCxnSpPr>
                <p:nvPr/>
              </p:nvCxnSpPr>
              <p:spPr>
                <a:xfrm flipV="1">
                  <a:off x="7711066" y="3912149"/>
                  <a:ext cx="418786" cy="477694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6096287" y="4862338"/>
                <a:ext cx="1837682" cy="1117125"/>
                <a:chOff x="6156268" y="5038051"/>
                <a:chExt cx="2007870" cy="1220582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6837456" y="5543762"/>
                  <a:ext cx="640080" cy="1828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9" name="Straight Arrow Connector 178"/>
                <p:cNvCxnSpPr>
                  <a:stCxn id="188" idx="3"/>
                  <a:endCxn id="178" idx="1"/>
                </p:cNvCxnSpPr>
                <p:nvPr/>
              </p:nvCxnSpPr>
              <p:spPr>
                <a:xfrm>
                  <a:off x="6371592" y="5167685"/>
                  <a:ext cx="465864" cy="467517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>
                  <a:stCxn id="189" idx="3"/>
                  <a:endCxn id="178" idx="1"/>
                </p:cNvCxnSpPr>
                <p:nvPr/>
              </p:nvCxnSpPr>
              <p:spPr>
                <a:xfrm>
                  <a:off x="6477915" y="5413507"/>
                  <a:ext cx="359541" cy="221695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/>
                <p:cNvCxnSpPr>
                  <a:stCxn id="190" idx="3"/>
                  <a:endCxn id="178" idx="1"/>
                </p:cNvCxnSpPr>
                <p:nvPr/>
              </p:nvCxnSpPr>
              <p:spPr>
                <a:xfrm flipV="1">
                  <a:off x="6371592" y="5635202"/>
                  <a:ext cx="465864" cy="24127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/>
                <p:cNvCxnSpPr>
                  <a:stCxn id="191" idx="3"/>
                  <a:endCxn id="178" idx="1"/>
                </p:cNvCxnSpPr>
                <p:nvPr/>
              </p:nvCxnSpPr>
              <p:spPr>
                <a:xfrm flipV="1">
                  <a:off x="6477915" y="5635202"/>
                  <a:ext cx="359541" cy="269948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/>
                <p:cNvCxnSpPr>
                  <a:stCxn id="192" idx="3"/>
                  <a:endCxn id="178" idx="1"/>
                </p:cNvCxnSpPr>
                <p:nvPr/>
              </p:nvCxnSpPr>
              <p:spPr>
                <a:xfrm flipV="1">
                  <a:off x="6371592" y="5635202"/>
                  <a:ext cx="465864" cy="515769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/>
                <p:cNvCxnSpPr>
                  <a:stCxn id="178" idx="3"/>
                  <a:endCxn id="194" idx="1"/>
                </p:cNvCxnSpPr>
                <p:nvPr/>
              </p:nvCxnSpPr>
              <p:spPr>
                <a:xfrm flipV="1">
                  <a:off x="7477536" y="5391535"/>
                  <a:ext cx="471278" cy="243667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/>
                <p:cNvCxnSpPr>
                  <a:stCxn id="178" idx="3"/>
                  <a:endCxn id="195" idx="1"/>
                </p:cNvCxnSpPr>
                <p:nvPr/>
              </p:nvCxnSpPr>
              <p:spPr>
                <a:xfrm>
                  <a:off x="7477536" y="5635202"/>
                  <a:ext cx="364955" cy="2155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>
                  <a:stCxn id="178" idx="3"/>
                  <a:endCxn id="196" idx="1"/>
                </p:cNvCxnSpPr>
                <p:nvPr/>
              </p:nvCxnSpPr>
              <p:spPr>
                <a:xfrm>
                  <a:off x="7477536" y="5635202"/>
                  <a:ext cx="471278" cy="247976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>
                  <a:stCxn id="178" idx="3"/>
                  <a:endCxn id="197" idx="1"/>
                </p:cNvCxnSpPr>
                <p:nvPr/>
              </p:nvCxnSpPr>
              <p:spPr>
                <a:xfrm>
                  <a:off x="7477536" y="5635202"/>
                  <a:ext cx="364955" cy="493797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Cross 187"/>
                <p:cNvSpPr/>
                <p:nvPr/>
              </p:nvSpPr>
              <p:spPr>
                <a:xfrm>
                  <a:off x="6156268" y="5060023"/>
                  <a:ext cx="215324" cy="215324"/>
                </a:xfrm>
                <a:prstGeom prst="plus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Cross 188"/>
                <p:cNvSpPr/>
                <p:nvPr/>
              </p:nvSpPr>
              <p:spPr>
                <a:xfrm>
                  <a:off x="6262591" y="5305845"/>
                  <a:ext cx="215324" cy="215324"/>
                </a:xfrm>
                <a:prstGeom prst="plus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Cross 189"/>
                <p:cNvSpPr/>
                <p:nvPr/>
              </p:nvSpPr>
              <p:spPr>
                <a:xfrm>
                  <a:off x="6156268" y="5551667"/>
                  <a:ext cx="215324" cy="215324"/>
                </a:xfrm>
                <a:prstGeom prst="plus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ross 190"/>
                <p:cNvSpPr/>
                <p:nvPr/>
              </p:nvSpPr>
              <p:spPr>
                <a:xfrm>
                  <a:off x="6262591" y="5797488"/>
                  <a:ext cx="215324" cy="215324"/>
                </a:xfrm>
                <a:prstGeom prst="plus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ross 191"/>
                <p:cNvSpPr/>
                <p:nvPr/>
              </p:nvSpPr>
              <p:spPr>
                <a:xfrm>
                  <a:off x="6156268" y="6043309"/>
                  <a:ext cx="215324" cy="215324"/>
                </a:xfrm>
                <a:prstGeom prst="plus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Diamond 192"/>
                <p:cNvSpPr/>
                <p:nvPr/>
              </p:nvSpPr>
              <p:spPr>
                <a:xfrm>
                  <a:off x="7842491" y="5038051"/>
                  <a:ext cx="215324" cy="215324"/>
                </a:xfrm>
                <a:prstGeom prst="diamond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Diamond 193"/>
                <p:cNvSpPr/>
                <p:nvPr/>
              </p:nvSpPr>
              <p:spPr>
                <a:xfrm>
                  <a:off x="7948814" y="5283873"/>
                  <a:ext cx="215324" cy="215324"/>
                </a:xfrm>
                <a:prstGeom prst="diamond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Diamond 194"/>
                <p:cNvSpPr/>
                <p:nvPr/>
              </p:nvSpPr>
              <p:spPr>
                <a:xfrm>
                  <a:off x="7842491" y="5529695"/>
                  <a:ext cx="215324" cy="215324"/>
                </a:xfrm>
                <a:prstGeom prst="diamond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Diamond 195"/>
                <p:cNvSpPr/>
                <p:nvPr/>
              </p:nvSpPr>
              <p:spPr>
                <a:xfrm>
                  <a:off x="7948814" y="5775516"/>
                  <a:ext cx="215324" cy="215324"/>
                </a:xfrm>
                <a:prstGeom prst="diamond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Diamond 196"/>
                <p:cNvSpPr/>
                <p:nvPr/>
              </p:nvSpPr>
              <p:spPr>
                <a:xfrm>
                  <a:off x="7842491" y="6021337"/>
                  <a:ext cx="215324" cy="215324"/>
                </a:xfrm>
                <a:prstGeom prst="diamond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8" name="Straight Arrow Connector 197"/>
                <p:cNvCxnSpPr>
                  <a:stCxn id="178" idx="3"/>
                  <a:endCxn id="193" idx="1"/>
                </p:cNvCxnSpPr>
                <p:nvPr/>
              </p:nvCxnSpPr>
              <p:spPr>
                <a:xfrm flipV="1">
                  <a:off x="7477536" y="5145713"/>
                  <a:ext cx="364955" cy="489489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8" name="Rectangle 497"/>
            <p:cNvSpPr/>
            <p:nvPr/>
          </p:nvSpPr>
          <p:spPr>
            <a:xfrm>
              <a:off x="7999911" y="1841414"/>
              <a:ext cx="1653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Execution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6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 Task Partitioning: Random Sample Consensus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/>
              <a:t>Data partitioning</a:t>
            </a:r>
            <a:r>
              <a:rPr lang="en-US" sz="2400" dirty="0"/>
              <a:t>: models distributed across devices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Task partitioning: model fitting on CPU and evaluation on GPU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1052323" y="2891826"/>
            <a:ext cx="4758049" cy="3108960"/>
            <a:chOff x="1052323" y="2891826"/>
            <a:chExt cx="4758049" cy="3108960"/>
          </a:xfrm>
        </p:grpSpPr>
        <p:grpSp>
          <p:nvGrpSpPr>
            <p:cNvPr id="47" name="Group 46"/>
            <p:cNvGrpSpPr/>
            <p:nvPr/>
          </p:nvGrpSpPr>
          <p:grpSpPr>
            <a:xfrm>
              <a:off x="1486663" y="4987189"/>
              <a:ext cx="914400" cy="914400"/>
              <a:chOff x="1875283" y="4499509"/>
              <a:chExt cx="9144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75283" y="4499509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CPU</a:t>
                </a:r>
              </a:p>
            </p:txBody>
          </p:sp>
          <p:grpSp>
            <p:nvGrpSpPr>
              <p:cNvPr id="9" name="Group 8"/>
              <p:cNvGrpSpPr>
                <a:grpSpLocks noChangeAspect="1"/>
              </p:cNvGrpSpPr>
              <p:nvPr/>
            </p:nvGrpSpPr>
            <p:grpSpPr>
              <a:xfrm>
                <a:off x="2058109" y="4828389"/>
                <a:ext cx="548749" cy="548640"/>
                <a:chOff x="2606263" y="4577026"/>
                <a:chExt cx="795522" cy="795364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06263" y="4577026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036025" y="4577026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606263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036025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3972207" y="4987189"/>
              <a:ext cx="914400" cy="914400"/>
              <a:chOff x="3111147" y="4499509"/>
              <a:chExt cx="914400" cy="914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111147" y="4499509"/>
                <a:ext cx="914400" cy="914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GPU</a:t>
                </a:r>
              </a:p>
            </p:txBody>
          </p:sp>
          <p:grpSp>
            <p:nvGrpSpPr>
              <p:cNvPr id="10" name="Group 9"/>
              <p:cNvGrpSpPr>
                <a:grpSpLocks noChangeAspect="1"/>
              </p:cNvGrpSpPr>
              <p:nvPr/>
            </p:nvGrpSpPr>
            <p:grpSpPr>
              <a:xfrm>
                <a:off x="3216079" y="4875398"/>
                <a:ext cx="704536" cy="454622"/>
                <a:chOff x="3563330" y="4460213"/>
                <a:chExt cx="850238" cy="54864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3563331" y="4460213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859780" y="4460215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563330" y="4756553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859776" y="4756549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Group 14"/>
                <p:cNvGrpSpPr>
                  <a:grpSpLocks noChangeAspect="1"/>
                </p:cNvGrpSpPr>
                <p:nvPr/>
              </p:nvGrpSpPr>
              <p:grpSpPr>
                <a:xfrm>
                  <a:off x="4161264" y="4460216"/>
                  <a:ext cx="252304" cy="548634"/>
                  <a:chOff x="3036025" y="4577034"/>
                  <a:chExt cx="365766" cy="795356"/>
                </a:xfrm>
                <a:grpFill/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3036031" y="4577034"/>
                    <a:ext cx="365760" cy="365760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036025" y="5006630"/>
                    <a:ext cx="365760" cy="365760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22" name="Straight Connector 21"/>
            <p:cNvCxnSpPr/>
            <p:nvPr/>
          </p:nvCxnSpPr>
          <p:spPr>
            <a:xfrm flipH="1">
              <a:off x="2950415" y="2891826"/>
              <a:ext cx="0" cy="3108960"/>
            </a:xfrm>
            <a:prstGeom prst="line">
              <a:avLst/>
            </a:prstGeom>
            <a:ln w="31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052323" y="3222477"/>
              <a:ext cx="82296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Fitting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52323" y="3784689"/>
              <a:ext cx="822960" cy="6479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Evaluation</a:t>
              </a:r>
            </a:p>
          </p:txBody>
        </p:sp>
        <p:cxnSp>
          <p:nvCxnSpPr>
            <p:cNvPr id="27" name="Straight Arrow Connector 26"/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1463803" y="3496797"/>
              <a:ext cx="0" cy="28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036095" y="3222477"/>
              <a:ext cx="82296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Fitting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36095" y="3784689"/>
              <a:ext cx="822960" cy="6479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Evaluation</a:t>
              </a:r>
            </a:p>
          </p:txBody>
        </p:sp>
        <p:cxnSp>
          <p:nvCxnSpPr>
            <p:cNvPr id="34" name="Straight Arrow Connector 33"/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2447575" y="3496797"/>
              <a:ext cx="0" cy="28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019867" y="3222477"/>
              <a:ext cx="82296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Fitting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19867" y="3784689"/>
              <a:ext cx="822960" cy="6479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Evaluation</a:t>
              </a:r>
            </a:p>
          </p:txBody>
        </p:sp>
        <p:cxnSp>
          <p:nvCxnSpPr>
            <p:cNvPr id="38" name="Straight Arrow Connector 37"/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3431347" y="3496797"/>
              <a:ext cx="0" cy="28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003639" y="3222477"/>
              <a:ext cx="82296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Fitting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03639" y="3784689"/>
              <a:ext cx="822960" cy="6479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Evaluation</a:t>
              </a:r>
            </a:p>
          </p:txBody>
        </p:sp>
        <p:cxnSp>
          <p:nvCxnSpPr>
            <p:cNvPr id="42" name="Straight Arrow Connector 41"/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4415119" y="3496797"/>
              <a:ext cx="0" cy="28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4987412" y="3222477"/>
              <a:ext cx="82296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Fitting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87412" y="3784689"/>
              <a:ext cx="822960" cy="6479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Evaluation</a:t>
              </a:r>
            </a:p>
          </p:txBody>
        </p:sp>
        <p:cxnSp>
          <p:nvCxnSpPr>
            <p:cNvPr id="46" name="Straight Arrow Connector 45"/>
            <p:cNvCxnSpPr>
              <a:cxnSpLocks/>
              <a:stCxn id="44" idx="2"/>
              <a:endCxn id="45" idx="0"/>
            </p:cNvCxnSpPr>
            <p:nvPr/>
          </p:nvCxnSpPr>
          <p:spPr>
            <a:xfrm>
              <a:off x="5398892" y="3496797"/>
              <a:ext cx="0" cy="28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409183" y="2891826"/>
            <a:ext cx="4723240" cy="3108960"/>
            <a:chOff x="6409183" y="2891826"/>
            <a:chExt cx="4723240" cy="3108960"/>
          </a:xfrm>
        </p:grpSpPr>
        <p:grpSp>
          <p:nvGrpSpPr>
            <p:cNvPr id="51" name="Group 50"/>
            <p:cNvGrpSpPr/>
            <p:nvPr/>
          </p:nvGrpSpPr>
          <p:grpSpPr>
            <a:xfrm>
              <a:off x="6843523" y="4987189"/>
              <a:ext cx="914400" cy="914400"/>
              <a:chOff x="1875283" y="4499509"/>
              <a:chExt cx="914400" cy="9144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875283" y="4499509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CPU</a:t>
                </a:r>
              </a:p>
            </p:txBody>
          </p:sp>
          <p:grpSp>
            <p:nvGrpSpPr>
              <p:cNvPr id="84" name="Group 83"/>
              <p:cNvGrpSpPr>
                <a:grpSpLocks noChangeAspect="1"/>
              </p:cNvGrpSpPr>
              <p:nvPr/>
            </p:nvGrpSpPr>
            <p:grpSpPr>
              <a:xfrm>
                <a:off x="2058109" y="4828389"/>
                <a:ext cx="548749" cy="548640"/>
                <a:chOff x="2606263" y="4577026"/>
                <a:chExt cx="795522" cy="795364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606263" y="4577026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3036025" y="4577026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606263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3036025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>
              <a:off x="9329067" y="4987189"/>
              <a:ext cx="914400" cy="914400"/>
              <a:chOff x="3111147" y="4499509"/>
              <a:chExt cx="914400" cy="9144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111147" y="4499509"/>
                <a:ext cx="914400" cy="914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GPU</a:t>
                </a:r>
              </a:p>
            </p:txBody>
          </p:sp>
          <p:grpSp>
            <p:nvGrpSpPr>
              <p:cNvPr id="75" name="Group 74"/>
              <p:cNvGrpSpPr>
                <a:grpSpLocks noChangeAspect="1"/>
              </p:cNvGrpSpPr>
              <p:nvPr/>
            </p:nvGrpSpPr>
            <p:grpSpPr>
              <a:xfrm>
                <a:off x="3216079" y="4875398"/>
                <a:ext cx="704536" cy="454622"/>
                <a:chOff x="3563330" y="4460213"/>
                <a:chExt cx="850238" cy="54864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3563331" y="4460213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859780" y="4460215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563330" y="4756553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859776" y="4756549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0" name="Group 79"/>
                <p:cNvGrpSpPr>
                  <a:grpSpLocks noChangeAspect="1"/>
                </p:cNvGrpSpPr>
                <p:nvPr/>
              </p:nvGrpSpPr>
              <p:grpSpPr>
                <a:xfrm>
                  <a:off x="4161264" y="4460216"/>
                  <a:ext cx="252304" cy="548634"/>
                  <a:chOff x="3036025" y="4577034"/>
                  <a:chExt cx="365766" cy="795356"/>
                </a:xfrm>
                <a:grpFill/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036031" y="4577034"/>
                    <a:ext cx="365760" cy="365760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>
                    <a:off x="3036025" y="5006630"/>
                    <a:ext cx="365760" cy="365760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53" name="Straight Connector 52"/>
            <p:cNvCxnSpPr/>
            <p:nvPr/>
          </p:nvCxnSpPr>
          <p:spPr>
            <a:xfrm flipH="1">
              <a:off x="8307275" y="2891826"/>
              <a:ext cx="0" cy="3108960"/>
            </a:xfrm>
            <a:prstGeom prst="line">
              <a:avLst/>
            </a:prstGeom>
            <a:ln w="31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09183" y="3039597"/>
              <a:ext cx="82296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Fitting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428170" y="3402006"/>
              <a:ext cx="822960" cy="6479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Evaluation</a:t>
              </a:r>
            </a:p>
          </p:txBody>
        </p:sp>
        <p:cxnSp>
          <p:nvCxnSpPr>
            <p:cNvPr id="73" name="Straight Arrow Connector 72"/>
            <p:cNvCxnSpPr>
              <a:cxnSpLocks/>
              <a:stCxn id="71" idx="2"/>
              <a:endCxn id="72" idx="0"/>
            </p:cNvCxnSpPr>
            <p:nvPr/>
          </p:nvCxnSpPr>
          <p:spPr>
            <a:xfrm>
              <a:off x="6820663" y="3313917"/>
              <a:ext cx="2018987" cy="88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7392955" y="3039597"/>
              <a:ext cx="82296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Fitting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411942" y="3402006"/>
              <a:ext cx="822960" cy="6479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Evaluation</a:t>
              </a:r>
            </a:p>
          </p:txBody>
        </p:sp>
        <p:cxnSp>
          <p:nvCxnSpPr>
            <p:cNvPr id="70" name="Straight Arrow Connector 69"/>
            <p:cNvCxnSpPr>
              <a:cxnSpLocks/>
              <a:stCxn id="68" idx="2"/>
              <a:endCxn id="69" idx="0"/>
            </p:cNvCxnSpPr>
            <p:nvPr/>
          </p:nvCxnSpPr>
          <p:spPr>
            <a:xfrm>
              <a:off x="7804435" y="3313917"/>
              <a:ext cx="2018987" cy="88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409183" y="3387260"/>
              <a:ext cx="82296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Fitting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309463" y="3814955"/>
              <a:ext cx="822960" cy="6479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Evaluation</a:t>
              </a:r>
            </a:p>
          </p:txBody>
        </p:sp>
        <p:cxnSp>
          <p:nvCxnSpPr>
            <p:cNvPr id="67" name="Straight Arrow Connector 66"/>
            <p:cNvCxnSpPr>
              <a:cxnSpLocks/>
              <a:stCxn id="65" idx="2"/>
              <a:endCxn id="66" idx="0"/>
            </p:cNvCxnSpPr>
            <p:nvPr/>
          </p:nvCxnSpPr>
          <p:spPr>
            <a:xfrm>
              <a:off x="6820663" y="3661580"/>
              <a:ext cx="3900280" cy="15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392955" y="3387260"/>
              <a:ext cx="82296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Fitting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445307" y="4119968"/>
              <a:ext cx="822960" cy="6479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Evaluation</a:t>
              </a:r>
            </a:p>
          </p:txBody>
        </p:sp>
        <p:cxnSp>
          <p:nvCxnSpPr>
            <p:cNvPr id="64" name="Straight Arrow Connector 63"/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7804435" y="3661580"/>
              <a:ext cx="1052352" cy="45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906914" y="3734923"/>
              <a:ext cx="82296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Fitting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411942" y="4119968"/>
              <a:ext cx="822960" cy="6479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Evaluation</a:t>
              </a:r>
            </a:p>
          </p:txBody>
        </p:sp>
        <p:cxnSp>
          <p:nvCxnSpPr>
            <p:cNvPr id="61" name="Straight Arrow Connector 60"/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7318394" y="4009243"/>
              <a:ext cx="2505028" cy="110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9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 Task Partitioning: Task Queue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Synthetic Tasks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Histogram Tasks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754374" y="2429494"/>
            <a:ext cx="5021189" cy="3566160"/>
            <a:chOff x="754374" y="2429494"/>
            <a:chExt cx="5021189" cy="3566160"/>
          </a:xfrm>
        </p:grpSpPr>
        <p:grpSp>
          <p:nvGrpSpPr>
            <p:cNvPr id="76" name="Group 75"/>
            <p:cNvGrpSpPr/>
            <p:nvPr/>
          </p:nvGrpSpPr>
          <p:grpSpPr>
            <a:xfrm>
              <a:off x="1486663" y="4987189"/>
              <a:ext cx="914400" cy="914400"/>
              <a:chOff x="1875283" y="4499509"/>
              <a:chExt cx="914400" cy="9144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875283" y="4499509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CPU</a:t>
                </a:r>
              </a:p>
            </p:txBody>
          </p:sp>
          <p:grpSp>
            <p:nvGrpSpPr>
              <p:cNvPr id="104" name="Group 103"/>
              <p:cNvGrpSpPr>
                <a:grpSpLocks noChangeAspect="1"/>
              </p:cNvGrpSpPr>
              <p:nvPr/>
            </p:nvGrpSpPr>
            <p:grpSpPr>
              <a:xfrm>
                <a:off x="2058109" y="4828389"/>
                <a:ext cx="548749" cy="548640"/>
                <a:chOff x="2606263" y="4577026"/>
                <a:chExt cx="795522" cy="795364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2606263" y="4577026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3036025" y="4577026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606263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3036025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3972207" y="4987189"/>
              <a:ext cx="914400" cy="914400"/>
              <a:chOff x="3111147" y="4499509"/>
              <a:chExt cx="914400" cy="9144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3111147" y="4499509"/>
                <a:ext cx="914400" cy="914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GPU</a:t>
                </a:r>
              </a:p>
            </p:txBody>
          </p:sp>
          <p:grpSp>
            <p:nvGrpSpPr>
              <p:cNvPr id="95" name="Group 94"/>
              <p:cNvGrpSpPr>
                <a:grpSpLocks noChangeAspect="1"/>
              </p:cNvGrpSpPr>
              <p:nvPr/>
            </p:nvGrpSpPr>
            <p:grpSpPr>
              <a:xfrm>
                <a:off x="3216079" y="4875398"/>
                <a:ext cx="704536" cy="454622"/>
                <a:chOff x="3563330" y="4460213"/>
                <a:chExt cx="850238" cy="54864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3563331" y="4460213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3859780" y="4460215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3563330" y="4756553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859776" y="4756549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0" name="Group 99"/>
                <p:cNvGrpSpPr>
                  <a:grpSpLocks noChangeAspect="1"/>
                </p:cNvGrpSpPr>
                <p:nvPr/>
              </p:nvGrpSpPr>
              <p:grpSpPr>
                <a:xfrm>
                  <a:off x="4161264" y="4460216"/>
                  <a:ext cx="252304" cy="548634"/>
                  <a:chOff x="3036025" y="4577034"/>
                  <a:chExt cx="365766" cy="795356"/>
                </a:xfrm>
                <a:grpFill/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3036031" y="4577034"/>
                    <a:ext cx="365760" cy="365760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3036025" y="5006630"/>
                    <a:ext cx="365760" cy="365760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78" name="Straight Connector 77"/>
            <p:cNvCxnSpPr/>
            <p:nvPr/>
          </p:nvCxnSpPr>
          <p:spPr>
            <a:xfrm flipH="1">
              <a:off x="2950415" y="2429494"/>
              <a:ext cx="0" cy="3566160"/>
            </a:xfrm>
            <a:prstGeom prst="line">
              <a:avLst/>
            </a:prstGeom>
            <a:ln w="31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3071310" y="3402006"/>
              <a:ext cx="822960" cy="305013"/>
            </a:xfrm>
            <a:prstGeom prst="ellipse">
              <a:avLst/>
            </a:prstGeom>
            <a:solidFill>
              <a:srgbClr val="9999FF"/>
            </a:solidFill>
            <a:ln>
              <a:solidFill>
                <a:srgbClr val="6666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T</a:t>
              </a:r>
              <a:r>
                <a:rPr lang="en-US" sz="1400" baseline="-25000" dirty="0" err="1"/>
                <a:t>short</a:t>
              </a:r>
              <a:endParaRPr lang="en-US" sz="1400" dirty="0"/>
            </a:p>
          </p:txBody>
        </p:sp>
        <p:cxnSp>
          <p:nvCxnSpPr>
            <p:cNvPr id="81" name="Straight Arrow Connector 80"/>
            <p:cNvCxnSpPr>
              <a:cxnSpLocks/>
              <a:stCxn id="116" idx="2"/>
              <a:endCxn id="80" idx="0"/>
            </p:cNvCxnSpPr>
            <p:nvPr/>
          </p:nvCxnSpPr>
          <p:spPr>
            <a:xfrm>
              <a:off x="2230967" y="3248062"/>
              <a:ext cx="1251823" cy="15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4055082" y="3402006"/>
              <a:ext cx="822960" cy="941394"/>
            </a:xfrm>
            <a:prstGeom prst="ellipse">
              <a:avLst/>
            </a:prstGeom>
            <a:solidFill>
              <a:srgbClr val="9999FF"/>
            </a:solidFill>
            <a:ln>
              <a:solidFill>
                <a:srgbClr val="6666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T</a:t>
              </a:r>
              <a:r>
                <a:rPr lang="en-US" sz="1400" baseline="-25000" dirty="0" err="1"/>
                <a:t>long</a:t>
              </a:r>
              <a:endParaRPr lang="en-US" sz="1400" dirty="0"/>
            </a:p>
          </p:txBody>
        </p:sp>
        <p:cxnSp>
          <p:nvCxnSpPr>
            <p:cNvPr id="84" name="Straight Arrow Connector 83"/>
            <p:cNvCxnSpPr>
              <a:cxnSpLocks/>
              <a:stCxn id="117" idx="2"/>
              <a:endCxn id="83" idx="0"/>
            </p:cNvCxnSpPr>
            <p:nvPr/>
          </p:nvCxnSpPr>
          <p:spPr>
            <a:xfrm>
              <a:off x="2595033" y="3248062"/>
              <a:ext cx="1871529" cy="15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4952603" y="3814955"/>
              <a:ext cx="822960" cy="305013"/>
            </a:xfrm>
            <a:prstGeom prst="ellipse">
              <a:avLst/>
            </a:prstGeom>
            <a:solidFill>
              <a:srgbClr val="9999FF"/>
            </a:solidFill>
            <a:ln>
              <a:solidFill>
                <a:srgbClr val="6666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T</a:t>
              </a:r>
              <a:r>
                <a:rPr lang="en-US" sz="1400" baseline="-25000" dirty="0" err="1"/>
                <a:t>short</a:t>
              </a:r>
              <a:endParaRPr lang="en-US" sz="1400" dirty="0"/>
            </a:p>
          </p:txBody>
        </p:sp>
        <p:cxnSp>
          <p:nvCxnSpPr>
            <p:cNvPr id="87" name="Straight Arrow Connector 86"/>
            <p:cNvCxnSpPr>
              <a:cxnSpLocks/>
              <a:stCxn id="120" idx="2"/>
              <a:endCxn id="86" idx="0"/>
            </p:cNvCxnSpPr>
            <p:nvPr/>
          </p:nvCxnSpPr>
          <p:spPr>
            <a:xfrm>
              <a:off x="3323166" y="3248062"/>
              <a:ext cx="2040917" cy="566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088447" y="3815168"/>
              <a:ext cx="822960" cy="941394"/>
            </a:xfrm>
            <a:prstGeom prst="ellipse">
              <a:avLst/>
            </a:prstGeom>
            <a:solidFill>
              <a:srgbClr val="9999FF"/>
            </a:solidFill>
            <a:ln>
              <a:solidFill>
                <a:srgbClr val="6666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T</a:t>
              </a:r>
              <a:r>
                <a:rPr lang="en-US" sz="1400" baseline="-25000" dirty="0" err="1"/>
                <a:t>long</a:t>
              </a:r>
              <a:endParaRPr lang="en-US" sz="1400" dirty="0"/>
            </a:p>
          </p:txBody>
        </p:sp>
        <p:cxnSp>
          <p:nvCxnSpPr>
            <p:cNvPr id="90" name="Straight Arrow Connector 89"/>
            <p:cNvCxnSpPr>
              <a:cxnSpLocks/>
              <a:stCxn id="119" idx="2"/>
              <a:endCxn id="89" idx="0"/>
            </p:cNvCxnSpPr>
            <p:nvPr/>
          </p:nvCxnSpPr>
          <p:spPr>
            <a:xfrm>
              <a:off x="2959100" y="3248062"/>
              <a:ext cx="540827" cy="567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4945090" y="4203585"/>
              <a:ext cx="822960" cy="305013"/>
            </a:xfrm>
            <a:prstGeom prst="ellipse">
              <a:avLst/>
            </a:prstGeom>
            <a:solidFill>
              <a:srgbClr val="9999FF"/>
            </a:solidFill>
            <a:ln>
              <a:solidFill>
                <a:srgbClr val="6666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T</a:t>
              </a:r>
              <a:r>
                <a:rPr lang="en-US" sz="1400" baseline="-25000" dirty="0" err="1"/>
                <a:t>short</a:t>
              </a:r>
              <a:endParaRPr lang="en-US" sz="1400" dirty="0"/>
            </a:p>
          </p:txBody>
        </p:sp>
        <p:cxnSp>
          <p:nvCxnSpPr>
            <p:cNvPr id="93" name="Straight Arrow Connector 92"/>
            <p:cNvCxnSpPr>
              <a:cxnSpLocks/>
              <a:stCxn id="121" idx="2"/>
              <a:endCxn id="92" idx="0"/>
            </p:cNvCxnSpPr>
            <p:nvPr/>
          </p:nvCxnSpPr>
          <p:spPr>
            <a:xfrm>
              <a:off x="3687232" y="3248062"/>
              <a:ext cx="1669338" cy="955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2048933" y="2985595"/>
              <a:ext cx="1820332" cy="262467"/>
              <a:chOff x="2048933" y="2988733"/>
              <a:chExt cx="1820332" cy="262467"/>
            </a:xfrm>
          </p:grpSpPr>
          <p:sp>
            <p:nvSpPr>
              <p:cNvPr id="116" name="Rectángulo 2"/>
              <p:cNvSpPr/>
              <p:nvPr/>
            </p:nvSpPr>
            <p:spPr>
              <a:xfrm>
                <a:off x="2048933" y="2988733"/>
                <a:ext cx="364067" cy="2624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Short</a:t>
                </a:r>
              </a:p>
            </p:txBody>
          </p:sp>
          <p:sp>
            <p:nvSpPr>
              <p:cNvPr id="117" name="Rectángulo 73"/>
              <p:cNvSpPr/>
              <p:nvPr/>
            </p:nvSpPr>
            <p:spPr>
              <a:xfrm>
                <a:off x="2412999" y="2988733"/>
                <a:ext cx="364067" cy="2624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Long</a:t>
                </a:r>
              </a:p>
            </p:txBody>
          </p:sp>
          <p:sp>
            <p:nvSpPr>
              <p:cNvPr id="119" name="Rectángulo 108"/>
              <p:cNvSpPr/>
              <p:nvPr/>
            </p:nvSpPr>
            <p:spPr>
              <a:xfrm>
                <a:off x="2777066" y="2988733"/>
                <a:ext cx="364067" cy="2624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Long</a:t>
                </a:r>
              </a:p>
            </p:txBody>
          </p:sp>
          <p:sp>
            <p:nvSpPr>
              <p:cNvPr id="120" name="Rectángulo 109"/>
              <p:cNvSpPr/>
              <p:nvPr/>
            </p:nvSpPr>
            <p:spPr>
              <a:xfrm>
                <a:off x="3141132" y="2988733"/>
                <a:ext cx="364067" cy="2624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Short</a:t>
                </a:r>
              </a:p>
            </p:txBody>
          </p:sp>
          <p:sp>
            <p:nvSpPr>
              <p:cNvPr id="121" name="Rectángulo 110"/>
              <p:cNvSpPr/>
              <p:nvPr/>
            </p:nvSpPr>
            <p:spPr>
              <a:xfrm>
                <a:off x="3505198" y="2988733"/>
                <a:ext cx="364067" cy="2624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Short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54374" y="2638909"/>
              <a:ext cx="914400" cy="955838"/>
              <a:chOff x="754374" y="2895759"/>
              <a:chExt cx="914400" cy="955838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54374" y="2895759"/>
                <a:ext cx="914400" cy="274320"/>
              </a:xfrm>
              <a:prstGeom prst="ellipse">
                <a:avLst/>
              </a:prstGeom>
              <a:solidFill>
                <a:srgbClr val="9999FF"/>
              </a:solidFill>
              <a:ln>
                <a:solidFill>
                  <a:srgbClr val="6666FF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enqueue</a:t>
                </a: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54374" y="3066139"/>
                <a:ext cx="914400" cy="274320"/>
              </a:xfrm>
              <a:prstGeom prst="ellipse">
                <a:avLst/>
              </a:prstGeom>
              <a:solidFill>
                <a:srgbClr val="9999FF"/>
              </a:solidFill>
              <a:ln>
                <a:solidFill>
                  <a:srgbClr val="6666FF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enqueue</a:t>
                </a: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754374" y="3236519"/>
                <a:ext cx="914400" cy="274320"/>
              </a:xfrm>
              <a:prstGeom prst="ellipse">
                <a:avLst/>
              </a:prstGeom>
              <a:solidFill>
                <a:srgbClr val="9999FF"/>
              </a:solidFill>
              <a:ln>
                <a:solidFill>
                  <a:srgbClr val="6666FF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enqueue</a:t>
                </a: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754374" y="3406899"/>
                <a:ext cx="914400" cy="274320"/>
              </a:xfrm>
              <a:prstGeom prst="ellipse">
                <a:avLst/>
              </a:prstGeom>
              <a:solidFill>
                <a:srgbClr val="9999FF"/>
              </a:solidFill>
              <a:ln>
                <a:solidFill>
                  <a:srgbClr val="6666FF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enqueue</a:t>
                </a: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754374" y="3577277"/>
                <a:ext cx="914400" cy="274320"/>
              </a:xfrm>
              <a:prstGeom prst="ellipse">
                <a:avLst/>
              </a:prstGeom>
              <a:solidFill>
                <a:srgbClr val="9999FF"/>
              </a:solidFill>
              <a:ln>
                <a:solidFill>
                  <a:srgbClr val="6666FF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enqueue</a:t>
                </a:r>
              </a:p>
            </p:txBody>
          </p:sp>
        </p:grpSp>
        <p:cxnSp>
          <p:nvCxnSpPr>
            <p:cNvPr id="51" name="Straight Arrow Connector 50"/>
            <p:cNvCxnSpPr>
              <a:stCxn id="79" idx="6"/>
              <a:endCxn id="116" idx="1"/>
            </p:cNvCxnSpPr>
            <p:nvPr/>
          </p:nvCxnSpPr>
          <p:spPr>
            <a:xfrm>
              <a:off x="1668774" y="2776069"/>
              <a:ext cx="380159" cy="340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cxnSpLocks/>
              <a:stCxn id="122" idx="6"/>
              <a:endCxn id="116" idx="1"/>
            </p:cNvCxnSpPr>
            <p:nvPr/>
          </p:nvCxnSpPr>
          <p:spPr>
            <a:xfrm>
              <a:off x="1668774" y="2946449"/>
              <a:ext cx="380159" cy="17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cxnSpLocks/>
              <a:stCxn id="123" idx="6"/>
              <a:endCxn id="116" idx="1"/>
            </p:cNvCxnSpPr>
            <p:nvPr/>
          </p:nvCxnSpPr>
          <p:spPr>
            <a:xfrm>
              <a:off x="1668774" y="3116829"/>
              <a:ext cx="3801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cxnSpLocks/>
              <a:stCxn id="124" idx="6"/>
              <a:endCxn id="116" idx="1"/>
            </p:cNvCxnSpPr>
            <p:nvPr/>
          </p:nvCxnSpPr>
          <p:spPr>
            <a:xfrm flipV="1">
              <a:off x="1668774" y="3116829"/>
              <a:ext cx="380159" cy="17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/>
              <a:stCxn id="125" idx="6"/>
              <a:endCxn id="116" idx="1"/>
            </p:cNvCxnSpPr>
            <p:nvPr/>
          </p:nvCxnSpPr>
          <p:spPr>
            <a:xfrm flipV="1">
              <a:off x="1668774" y="3116829"/>
              <a:ext cx="380159" cy="340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374" y="4202291"/>
              <a:ext cx="914400" cy="274320"/>
            </a:xfrm>
            <a:prstGeom prst="ellipse">
              <a:avLst/>
            </a:prstGeom>
            <a:solidFill>
              <a:srgbClr val="9999FF"/>
            </a:solidFill>
            <a:ln>
              <a:solidFill>
                <a:srgbClr val="6666FF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empty?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1135374" y="3669919"/>
              <a:ext cx="152400" cy="457200"/>
              <a:chOff x="1027414" y="3670947"/>
              <a:chExt cx="152400" cy="457200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1027414" y="3670947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cxnSpLocks/>
              </p:cNvCxnSpPr>
              <p:nvPr/>
            </p:nvCxnSpPr>
            <p:spPr>
              <a:xfrm flipV="1">
                <a:off x="1179814" y="3670947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6126054" y="2429494"/>
            <a:ext cx="5006369" cy="3566160"/>
            <a:chOff x="6126054" y="2429494"/>
            <a:chExt cx="5006369" cy="3566160"/>
          </a:xfrm>
        </p:grpSpPr>
        <p:grpSp>
          <p:nvGrpSpPr>
            <p:cNvPr id="7" name="Group 6"/>
            <p:cNvGrpSpPr/>
            <p:nvPr/>
          </p:nvGrpSpPr>
          <p:grpSpPr>
            <a:xfrm>
              <a:off x="6843523" y="4987189"/>
              <a:ext cx="914400" cy="914400"/>
              <a:chOff x="1875283" y="4499509"/>
              <a:chExt cx="914400" cy="914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875283" y="4499509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CPU</a:t>
                </a:r>
              </a:p>
            </p:txBody>
          </p:sp>
          <p:grpSp>
            <p:nvGrpSpPr>
              <p:cNvPr id="35" name="Group 34"/>
              <p:cNvGrpSpPr>
                <a:grpSpLocks noChangeAspect="1"/>
              </p:cNvGrpSpPr>
              <p:nvPr/>
            </p:nvGrpSpPr>
            <p:grpSpPr>
              <a:xfrm>
                <a:off x="2058109" y="4828389"/>
                <a:ext cx="548749" cy="548640"/>
                <a:chOff x="2606263" y="4577026"/>
                <a:chExt cx="795522" cy="795364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2606263" y="4577026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3036025" y="4577026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2606263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036025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" name="Group 7"/>
            <p:cNvGrpSpPr/>
            <p:nvPr/>
          </p:nvGrpSpPr>
          <p:grpSpPr>
            <a:xfrm>
              <a:off x="9329067" y="4987189"/>
              <a:ext cx="914400" cy="914400"/>
              <a:chOff x="3111147" y="4499509"/>
              <a:chExt cx="914400" cy="9144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111147" y="4499509"/>
                <a:ext cx="914400" cy="914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GPU</a:t>
                </a:r>
              </a:p>
            </p:txBody>
          </p:sp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>
              <a:xfrm>
                <a:off x="3216079" y="4875398"/>
                <a:ext cx="704536" cy="454622"/>
                <a:chOff x="3563330" y="4460213"/>
                <a:chExt cx="850238" cy="54864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563331" y="4460213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59780" y="4460215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563330" y="4756553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859776" y="4756549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oup 30"/>
                <p:cNvGrpSpPr>
                  <a:grpSpLocks noChangeAspect="1"/>
                </p:cNvGrpSpPr>
                <p:nvPr/>
              </p:nvGrpSpPr>
              <p:grpSpPr>
                <a:xfrm>
                  <a:off x="4161264" y="4460216"/>
                  <a:ext cx="252304" cy="548634"/>
                  <a:chOff x="3036025" y="4577034"/>
                  <a:chExt cx="365766" cy="795356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036031" y="4577034"/>
                    <a:ext cx="365760" cy="365760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3036025" y="5006630"/>
                    <a:ext cx="365760" cy="365760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8307275" y="2429494"/>
              <a:ext cx="0" cy="3566160"/>
            </a:xfrm>
            <a:prstGeom prst="line">
              <a:avLst/>
            </a:prstGeom>
            <a:ln w="31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8428170" y="3402006"/>
              <a:ext cx="822960" cy="6479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Histo</a:t>
              </a:r>
              <a:r>
                <a:rPr lang="en-US" sz="1400" dirty="0"/>
                <a:t>.</a:t>
              </a:r>
            </a:p>
          </p:txBody>
        </p:sp>
        <p:cxnSp>
          <p:nvCxnSpPr>
            <p:cNvPr id="12" name="Straight Arrow Connector 11"/>
            <p:cNvCxnSpPr>
              <a:cxnSpLocks/>
              <a:stCxn id="133" idx="2"/>
            </p:cNvCxnSpPr>
            <p:nvPr/>
          </p:nvCxnSpPr>
          <p:spPr>
            <a:xfrm>
              <a:off x="7602647" y="3256626"/>
              <a:ext cx="1237003" cy="145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411942" y="3402006"/>
              <a:ext cx="822960" cy="6479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Histo</a:t>
              </a:r>
              <a:r>
                <a:rPr lang="en-US" sz="1400" dirty="0"/>
                <a:t>.</a:t>
              </a:r>
            </a:p>
          </p:txBody>
        </p:sp>
        <p:cxnSp>
          <p:nvCxnSpPr>
            <p:cNvPr id="15" name="Straight Arrow Connector 14"/>
            <p:cNvCxnSpPr>
              <a:cxnSpLocks/>
              <a:stCxn id="134" idx="2"/>
            </p:cNvCxnSpPr>
            <p:nvPr/>
          </p:nvCxnSpPr>
          <p:spPr>
            <a:xfrm>
              <a:off x="7966713" y="3256626"/>
              <a:ext cx="1856709" cy="145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0309463" y="3814955"/>
              <a:ext cx="822960" cy="6479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Histo</a:t>
              </a:r>
              <a:r>
                <a:rPr lang="en-US" sz="1400" dirty="0"/>
                <a:t>.</a:t>
              </a:r>
            </a:p>
          </p:txBody>
        </p:sp>
        <p:cxnSp>
          <p:nvCxnSpPr>
            <p:cNvPr id="18" name="Straight Arrow Connector 17"/>
            <p:cNvCxnSpPr>
              <a:cxnSpLocks/>
              <a:stCxn id="135" idx="2"/>
            </p:cNvCxnSpPr>
            <p:nvPr/>
          </p:nvCxnSpPr>
          <p:spPr>
            <a:xfrm>
              <a:off x="8330780" y="3256626"/>
              <a:ext cx="2390163" cy="558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8445307" y="4119968"/>
              <a:ext cx="822960" cy="6479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Histo</a:t>
              </a:r>
              <a:r>
                <a:rPr lang="en-US" sz="1400" dirty="0"/>
                <a:t>.</a:t>
              </a:r>
            </a:p>
          </p:txBody>
        </p:sp>
        <p:cxnSp>
          <p:nvCxnSpPr>
            <p:cNvPr id="21" name="Straight Arrow Connector 20"/>
            <p:cNvCxnSpPr>
              <a:cxnSpLocks/>
              <a:stCxn id="136" idx="2"/>
            </p:cNvCxnSpPr>
            <p:nvPr/>
          </p:nvCxnSpPr>
          <p:spPr>
            <a:xfrm>
              <a:off x="8694846" y="3256626"/>
              <a:ext cx="161941" cy="863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9411942" y="4119968"/>
              <a:ext cx="822960" cy="6479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Histo</a:t>
              </a:r>
              <a:r>
                <a:rPr lang="en-US" sz="1400" dirty="0"/>
                <a:t>.</a:t>
              </a:r>
            </a:p>
          </p:txBody>
        </p:sp>
        <p:cxnSp>
          <p:nvCxnSpPr>
            <p:cNvPr id="24" name="Straight Arrow Connector 23"/>
            <p:cNvCxnSpPr>
              <a:cxnSpLocks/>
              <a:stCxn id="137" idx="2"/>
            </p:cNvCxnSpPr>
            <p:nvPr/>
          </p:nvCxnSpPr>
          <p:spPr>
            <a:xfrm>
              <a:off x="9058912" y="3256626"/>
              <a:ext cx="764510" cy="863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7420613" y="2994159"/>
              <a:ext cx="1820332" cy="262467"/>
              <a:chOff x="2048933" y="2988733"/>
              <a:chExt cx="1820332" cy="262467"/>
            </a:xfrm>
          </p:grpSpPr>
          <p:sp>
            <p:nvSpPr>
              <p:cNvPr id="133" name="Rectángulo 2"/>
              <p:cNvSpPr/>
              <p:nvPr/>
            </p:nvSpPr>
            <p:spPr>
              <a:xfrm>
                <a:off x="2048933" y="2988733"/>
                <a:ext cx="364067" cy="2624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ángulo 73"/>
              <p:cNvSpPr/>
              <p:nvPr/>
            </p:nvSpPr>
            <p:spPr>
              <a:xfrm>
                <a:off x="2412999" y="2988733"/>
                <a:ext cx="364067" cy="2624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ángulo 108"/>
              <p:cNvSpPr/>
              <p:nvPr/>
            </p:nvSpPr>
            <p:spPr>
              <a:xfrm>
                <a:off x="2777066" y="2988733"/>
                <a:ext cx="364067" cy="2624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ángulo 109"/>
              <p:cNvSpPr/>
              <p:nvPr/>
            </p:nvSpPr>
            <p:spPr>
              <a:xfrm>
                <a:off x="3141132" y="2988733"/>
                <a:ext cx="364067" cy="2624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ángulo 110"/>
              <p:cNvSpPr/>
              <p:nvPr/>
            </p:nvSpPr>
            <p:spPr>
              <a:xfrm>
                <a:off x="3505198" y="2988733"/>
                <a:ext cx="364067" cy="2624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26054" y="2647473"/>
              <a:ext cx="914400" cy="955838"/>
              <a:chOff x="754374" y="2895759"/>
              <a:chExt cx="914400" cy="95583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39" name="Oval 138"/>
              <p:cNvSpPr/>
              <p:nvPr/>
            </p:nvSpPr>
            <p:spPr>
              <a:xfrm>
                <a:off x="754374" y="2895759"/>
                <a:ext cx="914400" cy="274320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read</a:t>
                </a: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54374" y="3066139"/>
                <a:ext cx="914400" cy="274320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read</a:t>
                </a: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754374" y="3236519"/>
                <a:ext cx="914400" cy="274320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read</a:t>
                </a: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54374" y="3406899"/>
                <a:ext cx="914400" cy="274320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read</a:t>
                </a: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54374" y="3577277"/>
                <a:ext cx="914400" cy="274320"/>
              </a:xfrm>
              <a:prstGeom prst="ellipse">
                <a:avLst/>
              </a:prstGeom>
              <a:grpFill/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read</a:t>
                </a:r>
              </a:p>
            </p:txBody>
          </p:sp>
        </p:grpSp>
        <p:cxnSp>
          <p:nvCxnSpPr>
            <p:cNvPr id="144" name="Straight Arrow Connector 143"/>
            <p:cNvCxnSpPr>
              <a:stCxn id="139" idx="6"/>
              <a:endCxn id="133" idx="1"/>
            </p:cNvCxnSpPr>
            <p:nvPr/>
          </p:nvCxnSpPr>
          <p:spPr>
            <a:xfrm>
              <a:off x="7040454" y="2784633"/>
              <a:ext cx="380159" cy="340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cxnSpLocks/>
              <a:stCxn id="140" idx="6"/>
              <a:endCxn id="133" idx="1"/>
            </p:cNvCxnSpPr>
            <p:nvPr/>
          </p:nvCxnSpPr>
          <p:spPr>
            <a:xfrm>
              <a:off x="7040454" y="2955013"/>
              <a:ext cx="380159" cy="17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cxnSpLocks/>
              <a:stCxn id="141" idx="6"/>
              <a:endCxn id="133" idx="1"/>
            </p:cNvCxnSpPr>
            <p:nvPr/>
          </p:nvCxnSpPr>
          <p:spPr>
            <a:xfrm>
              <a:off x="7040454" y="3125393"/>
              <a:ext cx="3801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cxnSpLocks/>
              <a:stCxn id="142" idx="6"/>
              <a:endCxn id="133" idx="1"/>
            </p:cNvCxnSpPr>
            <p:nvPr/>
          </p:nvCxnSpPr>
          <p:spPr>
            <a:xfrm flipV="1">
              <a:off x="7040454" y="3125393"/>
              <a:ext cx="380159" cy="17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cxnSpLocks/>
              <a:stCxn id="143" idx="6"/>
              <a:endCxn id="133" idx="1"/>
            </p:cNvCxnSpPr>
            <p:nvPr/>
          </p:nvCxnSpPr>
          <p:spPr>
            <a:xfrm flipV="1">
              <a:off x="7040454" y="3125393"/>
              <a:ext cx="380159" cy="340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6126054" y="4210855"/>
              <a:ext cx="914400" cy="2743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empty?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6507054" y="3678483"/>
              <a:ext cx="152400" cy="457200"/>
              <a:chOff x="1027414" y="3670947"/>
              <a:chExt cx="152400" cy="457200"/>
            </a:xfrm>
            <a:solidFill>
              <a:schemeClr val="accent4">
                <a:lumMod val="60000"/>
                <a:lumOff val="40000"/>
              </a:schemeClr>
            </a:solidFill>
          </p:grpSpPr>
          <p:cxnSp>
            <p:nvCxnSpPr>
              <p:cNvPr id="151" name="Straight Arrow Connector 150"/>
              <p:cNvCxnSpPr/>
              <p:nvPr/>
            </p:nvCxnSpPr>
            <p:spPr>
              <a:xfrm>
                <a:off x="1027414" y="3670947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>
                <a:cxnSpLocks/>
              </p:cNvCxnSpPr>
              <p:nvPr/>
            </p:nvCxnSpPr>
            <p:spPr>
              <a:xfrm flipV="1">
                <a:off x="1179814" y="3670947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37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288"/>
          <p:cNvGrpSpPr/>
          <p:nvPr/>
        </p:nvGrpSpPr>
        <p:grpSpPr>
          <a:xfrm>
            <a:off x="7542845" y="2267594"/>
            <a:ext cx="2563306" cy="2691224"/>
            <a:chOff x="9263166" y="3596037"/>
            <a:chExt cx="2563306" cy="2691224"/>
          </a:xfrm>
        </p:grpSpPr>
        <p:cxnSp>
          <p:nvCxnSpPr>
            <p:cNvPr id="292" name="Straight Connector 291"/>
            <p:cNvCxnSpPr/>
            <p:nvPr/>
          </p:nvCxnSpPr>
          <p:spPr>
            <a:xfrm flipH="1">
              <a:off x="10541117" y="3596037"/>
              <a:ext cx="0" cy="2594372"/>
            </a:xfrm>
            <a:prstGeom prst="line">
              <a:avLst/>
            </a:prstGeom>
            <a:ln w="31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9879760" y="5917928"/>
              <a:ext cx="317715" cy="369332"/>
            </a:xfrm>
            <a:prstGeom prst="rect">
              <a:avLst/>
            </a:prstGeom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0860143" y="5917929"/>
              <a:ext cx="309700" cy="369332"/>
            </a:xfrm>
            <a:prstGeom prst="rect">
              <a:avLst/>
            </a:prstGeom>
            <a:ln w="3175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95" name="Regular Pentagon 294"/>
            <p:cNvSpPr/>
            <p:nvPr/>
          </p:nvSpPr>
          <p:spPr>
            <a:xfrm>
              <a:off x="9319054" y="3782493"/>
              <a:ext cx="175806" cy="175807"/>
            </a:xfrm>
            <a:prstGeom prst="pentag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Isosceles Triangle 295"/>
            <p:cNvSpPr/>
            <p:nvPr/>
          </p:nvSpPr>
          <p:spPr>
            <a:xfrm>
              <a:off x="9319054" y="4070643"/>
              <a:ext cx="175806" cy="175807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9319054" y="4358793"/>
              <a:ext cx="175806" cy="17580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Arrow Connector 297"/>
            <p:cNvCxnSpPr>
              <a:stCxn id="295" idx="3"/>
              <a:endCxn id="296" idx="0"/>
            </p:cNvCxnSpPr>
            <p:nvPr/>
          </p:nvCxnSpPr>
          <p:spPr>
            <a:xfrm>
              <a:off x="9406957" y="3958300"/>
              <a:ext cx="0" cy="11234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96" idx="3"/>
              <a:endCxn id="297" idx="0"/>
            </p:cNvCxnSpPr>
            <p:nvPr/>
          </p:nvCxnSpPr>
          <p:spPr>
            <a:xfrm>
              <a:off x="9406957" y="4246450"/>
              <a:ext cx="0" cy="11234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Regular Pentagon 299"/>
            <p:cNvSpPr/>
            <p:nvPr/>
          </p:nvSpPr>
          <p:spPr>
            <a:xfrm>
              <a:off x="9550391" y="3782493"/>
              <a:ext cx="175806" cy="175807"/>
            </a:xfrm>
            <a:prstGeom prst="pentag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Isosceles Triangle 300"/>
            <p:cNvSpPr/>
            <p:nvPr/>
          </p:nvSpPr>
          <p:spPr>
            <a:xfrm>
              <a:off x="9550391" y="4070643"/>
              <a:ext cx="175806" cy="175807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9550391" y="4358793"/>
              <a:ext cx="175806" cy="17580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3" name="Straight Arrow Connector 302"/>
            <p:cNvCxnSpPr>
              <a:stCxn id="300" idx="3"/>
              <a:endCxn id="301" idx="0"/>
            </p:cNvCxnSpPr>
            <p:nvPr/>
          </p:nvCxnSpPr>
          <p:spPr>
            <a:xfrm>
              <a:off x="9638294" y="3958300"/>
              <a:ext cx="0" cy="11234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01" idx="3"/>
              <a:endCxn id="302" idx="0"/>
            </p:cNvCxnSpPr>
            <p:nvPr/>
          </p:nvCxnSpPr>
          <p:spPr>
            <a:xfrm>
              <a:off x="9638294" y="4246450"/>
              <a:ext cx="0" cy="11234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5" name="Regular Pentagon 304"/>
            <p:cNvSpPr/>
            <p:nvPr/>
          </p:nvSpPr>
          <p:spPr>
            <a:xfrm>
              <a:off x="9781727" y="3782493"/>
              <a:ext cx="175806" cy="175807"/>
            </a:xfrm>
            <a:prstGeom prst="pentag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Isosceles Triangle 305"/>
            <p:cNvSpPr/>
            <p:nvPr/>
          </p:nvSpPr>
          <p:spPr>
            <a:xfrm>
              <a:off x="9781727" y="4070643"/>
              <a:ext cx="175806" cy="175807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9781727" y="4358793"/>
              <a:ext cx="175806" cy="17580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Arrow Connector 307"/>
            <p:cNvCxnSpPr>
              <a:stCxn id="305" idx="3"/>
              <a:endCxn id="306" idx="0"/>
            </p:cNvCxnSpPr>
            <p:nvPr/>
          </p:nvCxnSpPr>
          <p:spPr>
            <a:xfrm>
              <a:off x="9869630" y="3958300"/>
              <a:ext cx="0" cy="11234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306" idx="3"/>
              <a:endCxn id="307" idx="0"/>
            </p:cNvCxnSpPr>
            <p:nvPr/>
          </p:nvCxnSpPr>
          <p:spPr>
            <a:xfrm>
              <a:off x="9869630" y="4246450"/>
              <a:ext cx="0" cy="11234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0" name="Regular Pentagon 309"/>
            <p:cNvSpPr/>
            <p:nvPr/>
          </p:nvSpPr>
          <p:spPr>
            <a:xfrm>
              <a:off x="10013065" y="3782493"/>
              <a:ext cx="175806" cy="175807"/>
            </a:xfrm>
            <a:prstGeom prst="pentag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Isosceles Triangle 310"/>
            <p:cNvSpPr/>
            <p:nvPr/>
          </p:nvSpPr>
          <p:spPr>
            <a:xfrm>
              <a:off x="10013065" y="4070643"/>
              <a:ext cx="175806" cy="175807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10013065" y="4358793"/>
              <a:ext cx="175806" cy="17580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3" name="Straight Arrow Connector 312"/>
            <p:cNvCxnSpPr>
              <a:stCxn id="310" idx="3"/>
              <a:endCxn id="311" idx="0"/>
            </p:cNvCxnSpPr>
            <p:nvPr/>
          </p:nvCxnSpPr>
          <p:spPr>
            <a:xfrm>
              <a:off x="10100968" y="3958300"/>
              <a:ext cx="0" cy="11234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>
              <a:stCxn id="311" idx="3"/>
              <a:endCxn id="312" idx="0"/>
            </p:cNvCxnSpPr>
            <p:nvPr/>
          </p:nvCxnSpPr>
          <p:spPr>
            <a:xfrm>
              <a:off x="10100968" y="4246450"/>
              <a:ext cx="0" cy="11234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Regular Pentagon 314"/>
            <p:cNvSpPr/>
            <p:nvPr/>
          </p:nvSpPr>
          <p:spPr>
            <a:xfrm>
              <a:off x="10244401" y="3782493"/>
              <a:ext cx="175806" cy="175807"/>
            </a:xfrm>
            <a:prstGeom prst="pentag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Isosceles Triangle 315"/>
            <p:cNvSpPr/>
            <p:nvPr/>
          </p:nvSpPr>
          <p:spPr>
            <a:xfrm>
              <a:off x="10244401" y="4070643"/>
              <a:ext cx="175806" cy="175807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10244401" y="4358793"/>
              <a:ext cx="175806" cy="17580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Arrow Connector 317"/>
            <p:cNvCxnSpPr>
              <a:stCxn id="315" idx="3"/>
              <a:endCxn id="316" idx="0"/>
            </p:cNvCxnSpPr>
            <p:nvPr/>
          </p:nvCxnSpPr>
          <p:spPr>
            <a:xfrm>
              <a:off x="10332304" y="3958300"/>
              <a:ext cx="0" cy="11234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6" idx="3"/>
              <a:endCxn id="317" idx="0"/>
            </p:cNvCxnSpPr>
            <p:nvPr/>
          </p:nvCxnSpPr>
          <p:spPr>
            <a:xfrm>
              <a:off x="10332304" y="4246450"/>
              <a:ext cx="0" cy="112343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0" name="Rectangle 319"/>
            <p:cNvSpPr/>
            <p:nvPr/>
          </p:nvSpPr>
          <p:spPr>
            <a:xfrm>
              <a:off x="9263166" y="3732554"/>
              <a:ext cx="1212929" cy="8503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Cross 320"/>
            <p:cNvSpPr/>
            <p:nvPr/>
          </p:nvSpPr>
          <p:spPr>
            <a:xfrm>
              <a:off x="10669431" y="5107533"/>
              <a:ext cx="175806" cy="175806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2" name="Straight Arrow Connector 321"/>
            <p:cNvCxnSpPr/>
            <p:nvPr/>
          </p:nvCxnSpPr>
          <p:spPr>
            <a:xfrm>
              <a:off x="10757334" y="5283341"/>
              <a:ext cx="0" cy="118872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Cross 322"/>
            <p:cNvSpPr/>
            <p:nvPr/>
          </p:nvSpPr>
          <p:spPr>
            <a:xfrm>
              <a:off x="10900767" y="5107533"/>
              <a:ext cx="175806" cy="175806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>
              <a:off x="10988670" y="5283341"/>
              <a:ext cx="0" cy="118872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Cross 324"/>
            <p:cNvSpPr/>
            <p:nvPr/>
          </p:nvSpPr>
          <p:spPr>
            <a:xfrm>
              <a:off x="11132104" y="5107533"/>
              <a:ext cx="175806" cy="175806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6" name="Straight Arrow Connector 325"/>
            <p:cNvCxnSpPr/>
            <p:nvPr/>
          </p:nvCxnSpPr>
          <p:spPr>
            <a:xfrm>
              <a:off x="11220008" y="5283341"/>
              <a:ext cx="0" cy="118872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Cross 326"/>
            <p:cNvSpPr/>
            <p:nvPr/>
          </p:nvSpPr>
          <p:spPr>
            <a:xfrm>
              <a:off x="11363442" y="5107533"/>
              <a:ext cx="175806" cy="175806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8" name="Straight Arrow Connector 327"/>
            <p:cNvCxnSpPr/>
            <p:nvPr/>
          </p:nvCxnSpPr>
          <p:spPr>
            <a:xfrm>
              <a:off x="11451345" y="5283341"/>
              <a:ext cx="0" cy="118872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Cross 328"/>
            <p:cNvSpPr/>
            <p:nvPr/>
          </p:nvSpPr>
          <p:spPr>
            <a:xfrm>
              <a:off x="11594778" y="5107533"/>
              <a:ext cx="175806" cy="175806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0" name="Straight Arrow Connector 329"/>
            <p:cNvCxnSpPr/>
            <p:nvPr/>
          </p:nvCxnSpPr>
          <p:spPr>
            <a:xfrm>
              <a:off x="11682682" y="5283341"/>
              <a:ext cx="0" cy="118872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1" name="Diamond 330"/>
            <p:cNvSpPr/>
            <p:nvPr/>
          </p:nvSpPr>
          <p:spPr>
            <a:xfrm>
              <a:off x="10669431" y="5395684"/>
              <a:ext cx="175806" cy="175806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Diamond 331"/>
            <p:cNvSpPr/>
            <p:nvPr/>
          </p:nvSpPr>
          <p:spPr>
            <a:xfrm>
              <a:off x="10900767" y="5395684"/>
              <a:ext cx="175806" cy="175806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Diamond 332"/>
            <p:cNvSpPr/>
            <p:nvPr/>
          </p:nvSpPr>
          <p:spPr>
            <a:xfrm>
              <a:off x="11132104" y="5395684"/>
              <a:ext cx="175806" cy="175806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Diamond 333"/>
            <p:cNvSpPr/>
            <p:nvPr/>
          </p:nvSpPr>
          <p:spPr>
            <a:xfrm>
              <a:off x="11363442" y="5395684"/>
              <a:ext cx="175806" cy="175806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Diamond 334"/>
            <p:cNvSpPr/>
            <p:nvPr/>
          </p:nvSpPr>
          <p:spPr>
            <a:xfrm>
              <a:off x="11594778" y="5395684"/>
              <a:ext cx="175806" cy="175806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0613543" y="5067914"/>
              <a:ext cx="1212929" cy="5303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Curved Connector 336"/>
            <p:cNvCxnSpPr/>
            <p:nvPr/>
          </p:nvCxnSpPr>
          <p:spPr>
            <a:xfrm rot="3000000" flipV="1">
              <a:off x="9808090" y="4066021"/>
              <a:ext cx="1422720" cy="1422722"/>
            </a:xfrm>
            <a:prstGeom prst="curvedConnector3">
              <a:avLst>
                <a:gd name="adj1" fmla="val 51613"/>
              </a:avLst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136844" y="2133412"/>
            <a:ext cx="3008376" cy="3120256"/>
            <a:chOff x="8345284" y="2016969"/>
            <a:chExt cx="2540459" cy="2634937"/>
          </a:xfrm>
        </p:grpSpPr>
        <p:sp>
          <p:nvSpPr>
            <p:cNvPr id="442" name="Rectangle 441"/>
            <p:cNvSpPr/>
            <p:nvPr/>
          </p:nvSpPr>
          <p:spPr>
            <a:xfrm>
              <a:off x="8345284" y="2016969"/>
              <a:ext cx="2540459" cy="13196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8345284" y="3812188"/>
              <a:ext cx="2540459" cy="8397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 Task Partitioning</a:t>
            </a:r>
          </a:p>
        </p:txBody>
      </p:sp>
      <p:grpSp>
        <p:nvGrpSpPr>
          <p:cNvPr id="393" name="Group 392"/>
          <p:cNvGrpSpPr>
            <a:grpSpLocks noChangeAspect="1"/>
          </p:cNvGrpSpPr>
          <p:nvPr/>
        </p:nvGrpSpPr>
        <p:grpSpPr>
          <a:xfrm>
            <a:off x="2517140" y="2052582"/>
            <a:ext cx="2634297" cy="3242930"/>
            <a:chOff x="147269" y="408874"/>
            <a:chExt cx="2425505" cy="2985900"/>
          </a:xfrm>
        </p:grpSpPr>
        <p:grpSp>
          <p:nvGrpSpPr>
            <p:cNvPr id="394" name="Group 393"/>
            <p:cNvGrpSpPr/>
            <p:nvPr/>
          </p:nvGrpSpPr>
          <p:grpSpPr>
            <a:xfrm>
              <a:off x="259028" y="508735"/>
              <a:ext cx="351562" cy="1362775"/>
              <a:chOff x="1415844" y="707922"/>
              <a:chExt cx="914400" cy="3544529"/>
            </a:xfrm>
          </p:grpSpPr>
          <p:sp>
            <p:nvSpPr>
              <p:cNvPr id="437" name="Regular Pentagon 436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Isosceles Triangle 437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0" name="Straight Arrow Connector 439"/>
              <p:cNvCxnSpPr>
                <a:stCxn id="437" idx="3"/>
                <a:endCxn id="438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/>
              <p:cNvCxnSpPr>
                <a:stCxn id="438" idx="3"/>
                <a:endCxn id="439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Group 394"/>
            <p:cNvGrpSpPr/>
            <p:nvPr/>
          </p:nvGrpSpPr>
          <p:grpSpPr>
            <a:xfrm>
              <a:off x="721635" y="508735"/>
              <a:ext cx="351562" cy="1362775"/>
              <a:chOff x="1415844" y="707922"/>
              <a:chExt cx="914400" cy="3544529"/>
            </a:xfrm>
          </p:grpSpPr>
          <p:sp>
            <p:nvSpPr>
              <p:cNvPr id="432" name="Regular Pentagon 431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Isosceles Triangle 432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5" name="Straight Arrow Connector 434"/>
              <p:cNvCxnSpPr>
                <a:stCxn id="432" idx="3"/>
                <a:endCxn id="433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>
                <a:stCxn id="433" idx="3"/>
                <a:endCxn id="434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Group 395"/>
            <p:cNvGrpSpPr/>
            <p:nvPr/>
          </p:nvGrpSpPr>
          <p:grpSpPr>
            <a:xfrm>
              <a:off x="1184241" y="508735"/>
              <a:ext cx="351562" cy="1362775"/>
              <a:chOff x="1415844" y="707922"/>
              <a:chExt cx="914400" cy="3544529"/>
            </a:xfrm>
          </p:grpSpPr>
          <p:sp>
            <p:nvSpPr>
              <p:cNvPr id="427" name="Regular Pentagon 426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Isosceles Triangle 427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0" name="Straight Arrow Connector 429"/>
              <p:cNvCxnSpPr>
                <a:stCxn id="427" idx="3"/>
                <a:endCxn id="428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>
                <a:stCxn id="428" idx="3"/>
                <a:endCxn id="429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396"/>
            <p:cNvGrpSpPr/>
            <p:nvPr/>
          </p:nvGrpSpPr>
          <p:grpSpPr>
            <a:xfrm>
              <a:off x="1646848" y="508735"/>
              <a:ext cx="351562" cy="1362775"/>
              <a:chOff x="1415844" y="707922"/>
              <a:chExt cx="914400" cy="3544529"/>
            </a:xfrm>
          </p:grpSpPr>
          <p:sp>
            <p:nvSpPr>
              <p:cNvPr id="422" name="Regular Pentagon 421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Isosceles Triangle 422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5" name="Straight Arrow Connector 424"/>
              <p:cNvCxnSpPr>
                <a:stCxn id="422" idx="3"/>
                <a:endCxn id="423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/>
              <p:cNvCxnSpPr>
                <a:stCxn id="423" idx="3"/>
                <a:endCxn id="424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Group 397"/>
            <p:cNvGrpSpPr/>
            <p:nvPr/>
          </p:nvGrpSpPr>
          <p:grpSpPr>
            <a:xfrm>
              <a:off x="2109454" y="508735"/>
              <a:ext cx="351562" cy="1362775"/>
              <a:chOff x="1415844" y="707922"/>
              <a:chExt cx="914400" cy="3544529"/>
            </a:xfrm>
          </p:grpSpPr>
          <p:sp>
            <p:nvSpPr>
              <p:cNvPr id="417" name="Regular Pentagon 416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Isosceles Triangle 417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0" name="Straight Arrow Connector 419"/>
              <p:cNvCxnSpPr>
                <a:stCxn id="417" idx="3"/>
                <a:endCxn id="418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>
                <a:stCxn id="418" idx="3"/>
                <a:endCxn id="419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9" name="Rectangle 398"/>
            <p:cNvSpPr/>
            <p:nvPr/>
          </p:nvSpPr>
          <p:spPr>
            <a:xfrm>
              <a:off x="147269" y="408874"/>
              <a:ext cx="2425505" cy="156249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Cross 399"/>
            <p:cNvSpPr/>
            <p:nvPr/>
          </p:nvSpPr>
          <p:spPr>
            <a:xfrm>
              <a:off x="259028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Arrow Connector 400"/>
            <p:cNvCxnSpPr/>
            <p:nvPr/>
          </p:nvCxnSpPr>
          <p:spPr>
            <a:xfrm>
              <a:off x="434809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2" name="Cross 401"/>
            <p:cNvSpPr/>
            <p:nvPr/>
          </p:nvSpPr>
          <p:spPr>
            <a:xfrm>
              <a:off x="721634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3" name="Straight Arrow Connector 402"/>
            <p:cNvCxnSpPr/>
            <p:nvPr/>
          </p:nvCxnSpPr>
          <p:spPr>
            <a:xfrm>
              <a:off x="897415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4" name="Cross 403"/>
            <p:cNvSpPr/>
            <p:nvPr/>
          </p:nvSpPr>
          <p:spPr>
            <a:xfrm>
              <a:off x="1184241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Arrow Connector 404"/>
            <p:cNvCxnSpPr/>
            <p:nvPr/>
          </p:nvCxnSpPr>
          <p:spPr>
            <a:xfrm>
              <a:off x="1360022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6" name="Cross 405"/>
            <p:cNvSpPr/>
            <p:nvPr/>
          </p:nvSpPr>
          <p:spPr>
            <a:xfrm>
              <a:off x="1646848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7" name="Straight Arrow Connector 406"/>
            <p:cNvCxnSpPr/>
            <p:nvPr/>
          </p:nvCxnSpPr>
          <p:spPr>
            <a:xfrm>
              <a:off x="1822629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8" name="Cross 407"/>
            <p:cNvSpPr/>
            <p:nvPr/>
          </p:nvSpPr>
          <p:spPr>
            <a:xfrm>
              <a:off x="2109454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Arrow Connector 408"/>
            <p:cNvCxnSpPr/>
            <p:nvPr/>
          </p:nvCxnSpPr>
          <p:spPr>
            <a:xfrm>
              <a:off x="2285235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0" name="Diamond 409"/>
            <p:cNvSpPr/>
            <p:nvPr/>
          </p:nvSpPr>
          <p:spPr>
            <a:xfrm>
              <a:off x="259028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Diamond 410"/>
            <p:cNvSpPr/>
            <p:nvPr/>
          </p:nvSpPr>
          <p:spPr>
            <a:xfrm>
              <a:off x="721634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Diamond 411"/>
            <p:cNvSpPr/>
            <p:nvPr/>
          </p:nvSpPr>
          <p:spPr>
            <a:xfrm>
              <a:off x="1184241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Diamond 412"/>
            <p:cNvSpPr/>
            <p:nvPr/>
          </p:nvSpPr>
          <p:spPr>
            <a:xfrm>
              <a:off x="1646848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Diamond 413"/>
            <p:cNvSpPr/>
            <p:nvPr/>
          </p:nvSpPr>
          <p:spPr>
            <a:xfrm>
              <a:off x="2109454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47269" y="2379150"/>
              <a:ext cx="2425505" cy="10156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6" name="Straight Arrow Connector 415"/>
            <p:cNvCxnSpPr>
              <a:stCxn id="399" idx="2"/>
              <a:endCxn id="415" idx="0"/>
            </p:cNvCxnSpPr>
            <p:nvPr/>
          </p:nvCxnSpPr>
          <p:spPr>
            <a:xfrm>
              <a:off x="1360022" y="1971372"/>
              <a:ext cx="0" cy="40777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3" name="Rectangle 502"/>
          <p:cNvSpPr/>
          <p:nvPr/>
        </p:nvSpPr>
        <p:spPr>
          <a:xfrm>
            <a:off x="7999911" y="1841414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Execution Flow</a:t>
            </a:r>
          </a:p>
        </p:txBody>
      </p:sp>
    </p:spTree>
    <p:extLst>
      <p:ext uri="{BB962C8B-B14F-4D97-AF65-F5344CB8AC3E}">
        <p14:creationId xmlns:p14="http://schemas.microsoft.com/office/powerpoint/2010/main" val="418468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 Task Partitioning: Breadth First Search &amp; Single Source Shortest Path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48842" y="4183447"/>
            <a:ext cx="914400" cy="914400"/>
            <a:chOff x="1875283" y="4499509"/>
            <a:chExt cx="914400" cy="914400"/>
          </a:xfrm>
        </p:grpSpPr>
        <p:sp>
          <p:nvSpPr>
            <p:cNvPr id="32" name="Rectangle 31"/>
            <p:cNvSpPr/>
            <p:nvPr/>
          </p:nvSpPr>
          <p:spPr>
            <a:xfrm>
              <a:off x="1875283" y="4499509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2058109" y="4828389"/>
              <a:ext cx="548749" cy="548640"/>
              <a:chOff x="2606263" y="4577026"/>
              <a:chExt cx="795522" cy="795364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4" name="Rectangle 33"/>
              <p:cNvSpPr/>
              <p:nvPr/>
            </p:nvSpPr>
            <p:spPr>
              <a:xfrm>
                <a:off x="2606263" y="4577026"/>
                <a:ext cx="365760" cy="3657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36025" y="4577026"/>
                <a:ext cx="365760" cy="3657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06263" y="5006630"/>
                <a:ext cx="365760" cy="3657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036025" y="5006630"/>
                <a:ext cx="365760" cy="3657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843105" y="4183447"/>
            <a:ext cx="914400" cy="914400"/>
            <a:chOff x="3111147" y="4499509"/>
            <a:chExt cx="914400" cy="914400"/>
          </a:xfrm>
        </p:grpSpPr>
        <p:sp>
          <p:nvSpPr>
            <p:cNvPr id="23" name="Rectangle 22"/>
            <p:cNvSpPr/>
            <p:nvPr/>
          </p:nvSpPr>
          <p:spPr>
            <a:xfrm>
              <a:off x="3111147" y="4499509"/>
              <a:ext cx="914400" cy="914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GPU</a:t>
              </a:r>
            </a:p>
          </p:txBody>
        </p: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3216079" y="4875398"/>
              <a:ext cx="704536" cy="454622"/>
              <a:chOff x="3563330" y="4460213"/>
              <a:chExt cx="850238" cy="54864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3563331" y="4460213"/>
                <a:ext cx="252300" cy="2523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859780" y="4460215"/>
                <a:ext cx="252300" cy="2523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63330" y="4756553"/>
                <a:ext cx="252300" cy="2523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59776" y="4756549"/>
                <a:ext cx="252300" cy="2523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4161264" y="4460216"/>
                <a:ext cx="252304" cy="548634"/>
                <a:chOff x="3036025" y="4577034"/>
                <a:chExt cx="365766" cy="795356"/>
              </a:xfrm>
              <a:grpFill/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3036031" y="4577034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036025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7" name="Straight Connector 6"/>
          <p:cNvCxnSpPr/>
          <p:nvPr/>
        </p:nvCxnSpPr>
        <p:spPr>
          <a:xfrm flipH="1">
            <a:off x="5632472" y="2088084"/>
            <a:ext cx="0" cy="310896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2" idx="2"/>
            <a:endCxn id="49" idx="0"/>
          </p:cNvCxnSpPr>
          <p:nvPr/>
        </p:nvCxnSpPr>
        <p:spPr>
          <a:xfrm>
            <a:off x="4606205" y="2421897"/>
            <a:ext cx="2675455" cy="25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4103285" y="2147577"/>
            <a:ext cx="1005840" cy="274320"/>
            <a:chOff x="749916" y="2295151"/>
            <a:chExt cx="1005840" cy="274320"/>
          </a:xfrm>
        </p:grpSpPr>
        <p:grpSp>
          <p:nvGrpSpPr>
            <p:cNvPr id="44" name="Group 43"/>
            <p:cNvGrpSpPr/>
            <p:nvPr/>
          </p:nvGrpSpPr>
          <p:grpSpPr>
            <a:xfrm>
              <a:off x="809030" y="2340871"/>
              <a:ext cx="887613" cy="182880"/>
              <a:chOff x="838200" y="2414757"/>
              <a:chExt cx="887613" cy="18288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838200" y="241475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073111" y="241475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308022" y="241475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542933" y="241475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749916" y="2295151"/>
              <a:ext cx="1005840" cy="2743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41480" y="2679947"/>
            <a:ext cx="2880360" cy="274320"/>
            <a:chOff x="5857888" y="2889358"/>
            <a:chExt cx="2880360" cy="274320"/>
          </a:xfrm>
        </p:grpSpPr>
        <p:sp>
          <p:nvSpPr>
            <p:cNvPr id="49" name="Rectangle 48"/>
            <p:cNvSpPr/>
            <p:nvPr/>
          </p:nvSpPr>
          <p:spPr>
            <a:xfrm>
              <a:off x="5857888" y="2889358"/>
              <a:ext cx="2880360" cy="2743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913131" y="2935078"/>
              <a:ext cx="2769875" cy="182880"/>
              <a:chOff x="5917002" y="2929201"/>
              <a:chExt cx="2769875" cy="18288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5917002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152183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387364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622545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857726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092907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328088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563269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798450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8033631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8268812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8503997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6070080" y="3212317"/>
            <a:ext cx="2423160" cy="274320"/>
            <a:chOff x="5857888" y="2889358"/>
            <a:chExt cx="2423160" cy="274320"/>
          </a:xfrm>
        </p:grpSpPr>
        <p:sp>
          <p:nvSpPr>
            <p:cNvPr id="68" name="Rectangle 67"/>
            <p:cNvSpPr/>
            <p:nvPr/>
          </p:nvSpPr>
          <p:spPr>
            <a:xfrm>
              <a:off x="5857888" y="2889358"/>
              <a:ext cx="2423160" cy="2743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913131" y="2935078"/>
              <a:ext cx="2299509" cy="182880"/>
              <a:chOff x="5917002" y="2929201"/>
              <a:chExt cx="2299509" cy="18288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917002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152183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387364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622545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857726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7092907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7328088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63269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798450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8033631" y="2929201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4217585" y="3744687"/>
            <a:ext cx="777240" cy="274320"/>
            <a:chOff x="749916" y="2295151"/>
            <a:chExt cx="777240" cy="274320"/>
          </a:xfrm>
        </p:grpSpPr>
        <p:grpSp>
          <p:nvGrpSpPr>
            <p:cNvPr id="83" name="Group 82"/>
            <p:cNvGrpSpPr/>
            <p:nvPr/>
          </p:nvGrpSpPr>
          <p:grpSpPr>
            <a:xfrm>
              <a:off x="809030" y="2340871"/>
              <a:ext cx="652702" cy="182880"/>
              <a:chOff x="838200" y="2414757"/>
              <a:chExt cx="652702" cy="182880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838200" y="241475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073111" y="241475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08022" y="2414757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83"/>
            <p:cNvSpPr/>
            <p:nvPr/>
          </p:nvSpPr>
          <p:spPr>
            <a:xfrm>
              <a:off x="749916" y="2295151"/>
              <a:ext cx="777240" cy="2743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2" name="Straight Arrow Connector 101"/>
          <p:cNvCxnSpPr>
            <a:cxnSpLocks/>
            <a:stCxn id="49" idx="2"/>
            <a:endCxn id="68" idx="0"/>
          </p:cNvCxnSpPr>
          <p:nvPr/>
        </p:nvCxnSpPr>
        <p:spPr>
          <a:xfrm>
            <a:off x="7281660" y="2954267"/>
            <a:ext cx="0" cy="25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  <a:stCxn id="68" idx="2"/>
            <a:endCxn id="84" idx="0"/>
          </p:cNvCxnSpPr>
          <p:nvPr/>
        </p:nvCxnSpPr>
        <p:spPr>
          <a:xfrm flipH="1">
            <a:off x="4606205" y="3486637"/>
            <a:ext cx="2675455" cy="25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914467" y="2807395"/>
            <a:ext cx="153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small frontiers processed on CPU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565573" y="2807395"/>
            <a:ext cx="153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large frontiers processed on GPU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296382" y="2435812"/>
            <a:ext cx="546652" cy="1266387"/>
            <a:chOff x="3296382" y="2644531"/>
            <a:chExt cx="546652" cy="1266387"/>
          </a:xfrm>
        </p:grpSpPr>
        <p:cxnSp>
          <p:nvCxnSpPr>
            <p:cNvPr id="112" name="Straight Arrow Connector 111"/>
            <p:cNvCxnSpPr/>
            <p:nvPr/>
          </p:nvCxnSpPr>
          <p:spPr>
            <a:xfrm flipV="1">
              <a:off x="3296382" y="2644531"/>
              <a:ext cx="546652" cy="349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>
              <a:off x="3296382" y="3561428"/>
              <a:ext cx="546652" cy="349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 flipH="1">
            <a:off x="8945107" y="2781987"/>
            <a:ext cx="546652" cy="574036"/>
            <a:chOff x="9322796" y="2647846"/>
            <a:chExt cx="546652" cy="1266387"/>
          </a:xfrm>
        </p:grpSpPr>
        <p:cxnSp>
          <p:nvCxnSpPr>
            <p:cNvPr id="114" name="Straight Arrow Connector 113"/>
            <p:cNvCxnSpPr/>
            <p:nvPr/>
          </p:nvCxnSpPr>
          <p:spPr>
            <a:xfrm flipV="1">
              <a:off x="9322796" y="2647846"/>
              <a:ext cx="546652" cy="349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</p:cNvCxnSpPr>
            <p:nvPr/>
          </p:nvCxnSpPr>
          <p:spPr>
            <a:xfrm>
              <a:off x="9322796" y="3564743"/>
              <a:ext cx="546652" cy="349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18" name="TextBox 117"/>
          <p:cNvSpPr txBox="1"/>
          <p:nvPr/>
        </p:nvSpPr>
        <p:spPr>
          <a:xfrm>
            <a:off x="7354149" y="5545209"/>
            <a:ext cx="484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SSSP performs more computations than BFS which hides communication/memory latency</a:t>
            </a:r>
          </a:p>
        </p:txBody>
      </p:sp>
    </p:spTree>
    <p:extLst>
      <p:ext uri="{BB962C8B-B14F-4D97-AF65-F5344CB8AC3E}">
        <p14:creationId xmlns:p14="http://schemas.microsoft.com/office/powerpoint/2010/main" val="228125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 Task Partitioning: Canny Edge 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/>
              <a:t>Data partitioning</a:t>
            </a:r>
            <a:r>
              <a:rPr lang="en-US" sz="2400" dirty="0"/>
              <a:t>: images distributed across devices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Task partitioning: stages distributed across devices and pipelined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82266" y="2603589"/>
            <a:ext cx="4223465" cy="3474720"/>
            <a:chOff x="1282266" y="2603589"/>
            <a:chExt cx="4223465" cy="3474720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3393999" y="2603589"/>
              <a:ext cx="0" cy="3474720"/>
            </a:xfrm>
            <a:prstGeom prst="line">
              <a:avLst/>
            </a:prstGeom>
            <a:ln w="31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1648026" y="5096518"/>
              <a:ext cx="914400" cy="914400"/>
              <a:chOff x="1875283" y="4499509"/>
              <a:chExt cx="9144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75283" y="4499509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CPU</a:t>
                </a:r>
              </a:p>
            </p:txBody>
          </p:sp>
          <p:grpSp>
            <p:nvGrpSpPr>
              <p:cNvPr id="9" name="Group 8"/>
              <p:cNvGrpSpPr>
                <a:grpSpLocks noChangeAspect="1"/>
              </p:cNvGrpSpPr>
              <p:nvPr/>
            </p:nvGrpSpPr>
            <p:grpSpPr>
              <a:xfrm>
                <a:off x="2058109" y="4828389"/>
                <a:ext cx="548749" cy="548640"/>
                <a:chOff x="2606263" y="4577026"/>
                <a:chExt cx="795522" cy="795364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06263" y="4577026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036025" y="4577026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606263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036025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4225571" y="5096518"/>
              <a:ext cx="914400" cy="914400"/>
              <a:chOff x="3111147" y="4499509"/>
              <a:chExt cx="914400" cy="914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111147" y="4499509"/>
                <a:ext cx="914400" cy="914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GPU</a:t>
                </a:r>
              </a:p>
            </p:txBody>
          </p:sp>
          <p:grpSp>
            <p:nvGrpSpPr>
              <p:cNvPr id="10" name="Group 9"/>
              <p:cNvGrpSpPr>
                <a:grpSpLocks noChangeAspect="1"/>
              </p:cNvGrpSpPr>
              <p:nvPr/>
            </p:nvGrpSpPr>
            <p:grpSpPr>
              <a:xfrm>
                <a:off x="3216079" y="4875398"/>
                <a:ext cx="704536" cy="454622"/>
                <a:chOff x="3563330" y="4460213"/>
                <a:chExt cx="850238" cy="54864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3563331" y="4460213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859780" y="4460215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563330" y="4756553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859776" y="4756549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Group 14"/>
                <p:cNvGrpSpPr>
                  <a:grpSpLocks noChangeAspect="1"/>
                </p:cNvGrpSpPr>
                <p:nvPr/>
              </p:nvGrpSpPr>
              <p:grpSpPr>
                <a:xfrm>
                  <a:off x="4161264" y="4460216"/>
                  <a:ext cx="252304" cy="548634"/>
                  <a:chOff x="3036025" y="4577034"/>
                  <a:chExt cx="365766" cy="795356"/>
                </a:xfrm>
                <a:grpFill/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3036031" y="4577034"/>
                    <a:ext cx="365760" cy="365760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036025" y="5006630"/>
                    <a:ext cx="365760" cy="365760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30" name="Group 29"/>
            <p:cNvGrpSpPr/>
            <p:nvPr/>
          </p:nvGrpSpPr>
          <p:grpSpPr>
            <a:xfrm>
              <a:off x="1282266" y="3070235"/>
              <a:ext cx="1645920" cy="1482943"/>
              <a:chOff x="1043729" y="2914364"/>
              <a:chExt cx="1645920" cy="180295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43729" y="2914364"/>
                <a:ext cx="1645920" cy="3200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Gaussian Filter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43729" y="3408669"/>
                <a:ext cx="1645920" cy="3200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Sobel Filter</a:t>
                </a:r>
              </a:p>
            </p:txBody>
          </p:sp>
          <p:cxnSp>
            <p:nvCxnSpPr>
              <p:cNvPr id="27" name="Straight Arrow Connector 26"/>
              <p:cNvCxnSpPr>
                <a:cxnSpLocks/>
                <a:stCxn id="24" idx="2"/>
                <a:endCxn id="25" idx="0"/>
              </p:cNvCxnSpPr>
              <p:nvPr/>
            </p:nvCxnSpPr>
            <p:spPr>
              <a:xfrm>
                <a:off x="1866689" y="3234404"/>
                <a:ext cx="0" cy="174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1043729" y="3902974"/>
                <a:ext cx="1645920" cy="32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Non-max Suppression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43729" y="4397278"/>
                <a:ext cx="1645920" cy="320040"/>
              </a:xfrm>
              <a:prstGeom prst="rect">
                <a:avLst/>
              </a:prstGeom>
              <a:solidFill>
                <a:srgbClr val="9999FF"/>
              </a:solidFill>
              <a:ln>
                <a:solidFill>
                  <a:srgbClr val="66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Hysteresis</a:t>
                </a:r>
              </a:p>
            </p:txBody>
          </p:sp>
          <p:cxnSp>
            <p:nvCxnSpPr>
              <p:cNvPr id="91" name="Straight Arrow Connector 90"/>
              <p:cNvCxnSpPr>
                <a:cxnSpLocks/>
                <a:stCxn id="25" idx="2"/>
                <a:endCxn id="89" idx="0"/>
              </p:cNvCxnSpPr>
              <p:nvPr/>
            </p:nvCxnSpPr>
            <p:spPr>
              <a:xfrm>
                <a:off x="1866689" y="3728709"/>
                <a:ext cx="0" cy="174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cxnSpLocks/>
                <a:stCxn id="89" idx="2"/>
                <a:endCxn id="90" idx="0"/>
              </p:cNvCxnSpPr>
              <p:nvPr/>
            </p:nvCxnSpPr>
            <p:spPr>
              <a:xfrm>
                <a:off x="1866689" y="4223014"/>
                <a:ext cx="0" cy="174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3859811" y="3064787"/>
              <a:ext cx="1645920" cy="1482943"/>
              <a:chOff x="1043729" y="2914364"/>
              <a:chExt cx="1645920" cy="1802954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043729" y="2914364"/>
                <a:ext cx="1645920" cy="3200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Gaussian Filter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43729" y="3408669"/>
                <a:ext cx="1645920" cy="3200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Sobel Filter</a:t>
                </a:r>
              </a:p>
            </p:txBody>
          </p:sp>
          <p:cxnSp>
            <p:nvCxnSpPr>
              <p:cNvPr id="96" name="Straight Arrow Connector 95"/>
              <p:cNvCxnSpPr>
                <a:cxnSpLocks/>
                <a:stCxn id="94" idx="2"/>
                <a:endCxn id="95" idx="0"/>
              </p:cNvCxnSpPr>
              <p:nvPr/>
            </p:nvCxnSpPr>
            <p:spPr>
              <a:xfrm>
                <a:off x="1866689" y="3234404"/>
                <a:ext cx="0" cy="174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Rectangle 96"/>
              <p:cNvSpPr/>
              <p:nvPr/>
            </p:nvSpPr>
            <p:spPr>
              <a:xfrm>
                <a:off x="1043729" y="3902974"/>
                <a:ext cx="1645920" cy="320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Non-max Suppression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43729" y="4397278"/>
                <a:ext cx="1645920" cy="320040"/>
              </a:xfrm>
              <a:prstGeom prst="rect">
                <a:avLst/>
              </a:prstGeom>
              <a:solidFill>
                <a:srgbClr val="9999FF"/>
              </a:solidFill>
              <a:ln>
                <a:solidFill>
                  <a:srgbClr val="66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Hysteresis</a:t>
                </a:r>
              </a:p>
            </p:txBody>
          </p:sp>
          <p:cxnSp>
            <p:nvCxnSpPr>
              <p:cNvPr id="99" name="Straight Arrow Connector 98"/>
              <p:cNvCxnSpPr>
                <a:cxnSpLocks/>
                <a:stCxn id="95" idx="2"/>
                <a:endCxn id="97" idx="0"/>
              </p:cNvCxnSpPr>
              <p:nvPr/>
            </p:nvCxnSpPr>
            <p:spPr>
              <a:xfrm>
                <a:off x="1866689" y="3728709"/>
                <a:ext cx="0" cy="174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cxnSpLocks/>
                <a:stCxn id="97" idx="2"/>
                <a:endCxn id="98" idx="0"/>
              </p:cNvCxnSpPr>
              <p:nvPr/>
            </p:nvCxnSpPr>
            <p:spPr>
              <a:xfrm>
                <a:off x="1866689" y="4223014"/>
                <a:ext cx="0" cy="174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6713988" y="2603589"/>
            <a:ext cx="4221810" cy="3474720"/>
            <a:chOff x="6713988" y="2603589"/>
            <a:chExt cx="4221810" cy="3474720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8824066" y="2603589"/>
              <a:ext cx="0" cy="3474720"/>
            </a:xfrm>
            <a:prstGeom prst="line">
              <a:avLst/>
            </a:prstGeom>
            <a:ln w="31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7078093" y="5096518"/>
              <a:ext cx="914400" cy="914400"/>
              <a:chOff x="1875283" y="4499509"/>
              <a:chExt cx="914400" cy="9144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1875283" y="4499509"/>
                <a:ext cx="914400" cy="914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CPU</a:t>
                </a:r>
              </a:p>
            </p:txBody>
          </p:sp>
          <p:grpSp>
            <p:nvGrpSpPr>
              <p:cNvPr id="135" name="Group 134"/>
              <p:cNvGrpSpPr>
                <a:grpSpLocks noChangeAspect="1"/>
              </p:cNvGrpSpPr>
              <p:nvPr/>
            </p:nvGrpSpPr>
            <p:grpSpPr>
              <a:xfrm>
                <a:off x="2058109" y="4828389"/>
                <a:ext cx="548749" cy="548640"/>
                <a:chOff x="2606263" y="4577026"/>
                <a:chExt cx="795522" cy="795364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2606263" y="4577026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036025" y="4577026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2606263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3036025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9655638" y="5096518"/>
              <a:ext cx="914400" cy="914400"/>
              <a:chOff x="3111147" y="4499509"/>
              <a:chExt cx="914400" cy="9144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111147" y="4499509"/>
                <a:ext cx="914400" cy="9144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GPU</a:t>
                </a:r>
              </a:p>
            </p:txBody>
          </p:sp>
          <p:grpSp>
            <p:nvGrpSpPr>
              <p:cNvPr id="117" name="Group 116"/>
              <p:cNvGrpSpPr>
                <a:grpSpLocks noChangeAspect="1"/>
              </p:cNvGrpSpPr>
              <p:nvPr/>
            </p:nvGrpSpPr>
            <p:grpSpPr>
              <a:xfrm>
                <a:off x="3216079" y="4875398"/>
                <a:ext cx="704536" cy="454622"/>
                <a:chOff x="3563330" y="4460213"/>
                <a:chExt cx="850238" cy="54864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3563331" y="4460213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3859780" y="4460215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3563330" y="4756553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3859776" y="4756549"/>
                  <a:ext cx="252300" cy="25230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2" name="Group 121"/>
                <p:cNvGrpSpPr>
                  <a:grpSpLocks noChangeAspect="1"/>
                </p:cNvGrpSpPr>
                <p:nvPr/>
              </p:nvGrpSpPr>
              <p:grpSpPr>
                <a:xfrm>
                  <a:off x="4161264" y="4460216"/>
                  <a:ext cx="252304" cy="548634"/>
                  <a:chOff x="3036025" y="4577034"/>
                  <a:chExt cx="365766" cy="795356"/>
                </a:xfrm>
                <a:grpFill/>
              </p:grpSpPr>
              <p:sp>
                <p:nvSpPr>
                  <p:cNvPr id="123" name="Rectangle 122"/>
                  <p:cNvSpPr/>
                  <p:nvPr/>
                </p:nvSpPr>
                <p:spPr>
                  <a:xfrm>
                    <a:off x="3036031" y="4577034"/>
                    <a:ext cx="365760" cy="365760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>
                  <a:xfrm>
                    <a:off x="3036025" y="5006630"/>
                    <a:ext cx="365760" cy="365760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50" name="Group 49"/>
            <p:cNvGrpSpPr/>
            <p:nvPr/>
          </p:nvGrpSpPr>
          <p:grpSpPr>
            <a:xfrm>
              <a:off x="6713988" y="2689085"/>
              <a:ext cx="4221810" cy="2286000"/>
              <a:chOff x="6713988" y="2112617"/>
              <a:chExt cx="4221810" cy="2779306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6715642" y="2112617"/>
                <a:ext cx="4220156" cy="1802954"/>
                <a:chOff x="-1530507" y="2914364"/>
                <a:chExt cx="4220156" cy="1802954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1043729" y="2914364"/>
                  <a:ext cx="1645920" cy="3200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/>
                    <a:t>Gaussian Filter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1043729" y="3408669"/>
                  <a:ext cx="1645920" cy="3200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/>
                    <a:t>Sobel Filter</a:t>
                  </a:r>
                </a:p>
              </p:txBody>
            </p:sp>
            <p:cxnSp>
              <p:nvCxnSpPr>
                <p:cNvPr id="111" name="Straight Arrow Connector 110"/>
                <p:cNvCxnSpPr>
                  <a:cxnSpLocks/>
                  <a:stCxn id="109" idx="2"/>
                  <a:endCxn id="110" idx="0"/>
                </p:cNvCxnSpPr>
                <p:nvPr/>
              </p:nvCxnSpPr>
              <p:spPr>
                <a:xfrm>
                  <a:off x="1866689" y="3234404"/>
                  <a:ext cx="0" cy="174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ectangle 111"/>
                <p:cNvSpPr/>
                <p:nvPr/>
              </p:nvSpPr>
              <p:spPr>
                <a:xfrm>
                  <a:off x="-1530507" y="3902974"/>
                  <a:ext cx="1645920" cy="3200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/>
                    <a:t>Non-max Suppression</a:t>
                  </a: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-1530507" y="4397278"/>
                  <a:ext cx="1645920" cy="320040"/>
                </a:xfrm>
                <a:prstGeom prst="rect">
                  <a:avLst/>
                </a:prstGeom>
                <a:solidFill>
                  <a:srgbClr val="9999FF"/>
                </a:solidFill>
                <a:ln>
                  <a:solidFill>
                    <a:srgbClr val="6666FF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/>
                    <a:t>Hysteresis</a:t>
                  </a:r>
                </a:p>
              </p:txBody>
            </p:sp>
            <p:cxnSp>
              <p:nvCxnSpPr>
                <p:cNvPr id="114" name="Straight Arrow Connector 113"/>
                <p:cNvCxnSpPr>
                  <a:cxnSpLocks/>
                  <a:stCxn id="110" idx="2"/>
                  <a:endCxn id="112" idx="0"/>
                </p:cNvCxnSpPr>
                <p:nvPr/>
              </p:nvCxnSpPr>
              <p:spPr>
                <a:xfrm flipH="1">
                  <a:off x="-707547" y="3728709"/>
                  <a:ext cx="2574236" cy="174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/>
                <p:cNvCxnSpPr>
                  <a:cxnSpLocks/>
                  <a:stCxn id="112" idx="2"/>
                  <a:endCxn id="113" idx="0"/>
                </p:cNvCxnSpPr>
                <p:nvPr/>
              </p:nvCxnSpPr>
              <p:spPr>
                <a:xfrm>
                  <a:off x="-707547" y="4223014"/>
                  <a:ext cx="0" cy="1742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6713988" y="3088969"/>
                <a:ext cx="4220156" cy="1802954"/>
                <a:chOff x="-1530507" y="2914364"/>
                <a:chExt cx="4220156" cy="1802954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1043729" y="2914364"/>
                  <a:ext cx="1645920" cy="3200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/>
                    <a:t>Gaussian Filter</a:t>
                  </a: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1043729" y="3408669"/>
                  <a:ext cx="1645920" cy="32004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/>
                    <a:t>Sobel Filter</a:t>
                  </a:r>
                </a:p>
              </p:txBody>
            </p:sp>
            <p:cxnSp>
              <p:nvCxnSpPr>
                <p:cNvPr id="143" name="Straight Arrow Connector 142"/>
                <p:cNvCxnSpPr>
                  <a:cxnSpLocks/>
                  <a:stCxn id="141" idx="2"/>
                  <a:endCxn id="142" idx="0"/>
                </p:cNvCxnSpPr>
                <p:nvPr/>
              </p:nvCxnSpPr>
              <p:spPr>
                <a:xfrm>
                  <a:off x="1866689" y="3234404"/>
                  <a:ext cx="0" cy="174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Rectangle 143"/>
                <p:cNvSpPr/>
                <p:nvPr/>
              </p:nvSpPr>
              <p:spPr>
                <a:xfrm>
                  <a:off x="-1530507" y="3902974"/>
                  <a:ext cx="1645920" cy="3200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/>
                    <a:t>Non-max Suppression</a:t>
                  </a: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-1530507" y="4397278"/>
                  <a:ext cx="1645920" cy="320040"/>
                </a:xfrm>
                <a:prstGeom prst="rect">
                  <a:avLst/>
                </a:prstGeom>
                <a:solidFill>
                  <a:srgbClr val="9999FF"/>
                </a:solidFill>
                <a:ln>
                  <a:solidFill>
                    <a:srgbClr val="6666FF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/>
                    <a:t>Hysteresis</a:t>
                  </a:r>
                </a:p>
              </p:txBody>
            </p:sp>
            <p:cxnSp>
              <p:nvCxnSpPr>
                <p:cNvPr id="146" name="Straight Arrow Connector 145"/>
                <p:cNvCxnSpPr>
                  <a:cxnSpLocks/>
                  <a:stCxn id="142" idx="2"/>
                  <a:endCxn id="144" idx="0"/>
                </p:cNvCxnSpPr>
                <p:nvPr/>
              </p:nvCxnSpPr>
              <p:spPr>
                <a:xfrm flipH="1">
                  <a:off x="-707547" y="3728709"/>
                  <a:ext cx="2574236" cy="17426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>
                  <a:cxnSpLocks/>
                  <a:stCxn id="144" idx="2"/>
                  <a:endCxn id="145" idx="0"/>
                </p:cNvCxnSpPr>
                <p:nvPr/>
              </p:nvCxnSpPr>
              <p:spPr>
                <a:xfrm>
                  <a:off x="-707547" y="4223014"/>
                  <a:ext cx="0" cy="1742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0171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and Implementations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96689" y="1657845"/>
            <a:ext cx="31214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Implementations:</a:t>
            </a:r>
          </a:p>
          <a:p>
            <a:r>
              <a:rPr lang="en-US" dirty="0"/>
              <a:t>OpenCL</a:t>
            </a:r>
            <a:r>
              <a:rPr lang="en-US" b="1" dirty="0">
                <a:solidFill>
                  <a:schemeClr val="accent2"/>
                </a:solidFill>
              </a:rPr>
              <a:t>-U</a:t>
            </a:r>
          </a:p>
          <a:p>
            <a:r>
              <a:rPr lang="en-US" dirty="0"/>
              <a:t>OpenCL</a:t>
            </a:r>
            <a:r>
              <a:rPr lang="en-US" b="1" dirty="0">
                <a:solidFill>
                  <a:schemeClr val="accent1"/>
                </a:solidFill>
              </a:rPr>
              <a:t>-D</a:t>
            </a:r>
          </a:p>
          <a:p>
            <a:r>
              <a:rPr lang="en-US" dirty="0"/>
              <a:t>CUDA</a:t>
            </a:r>
            <a:r>
              <a:rPr lang="en-US" b="1" dirty="0">
                <a:solidFill>
                  <a:schemeClr val="accent2"/>
                </a:solidFill>
              </a:rPr>
              <a:t>-U</a:t>
            </a:r>
          </a:p>
          <a:p>
            <a:r>
              <a:rPr lang="en-US" dirty="0"/>
              <a:t>CUDA</a:t>
            </a:r>
            <a:r>
              <a:rPr lang="en-US" b="1" dirty="0">
                <a:solidFill>
                  <a:schemeClr val="accent1"/>
                </a:solidFill>
              </a:rPr>
              <a:t>-D</a:t>
            </a:r>
          </a:p>
          <a:p>
            <a:r>
              <a:rPr lang="en-US" dirty="0"/>
              <a:t>CUDA</a:t>
            </a:r>
            <a:r>
              <a:rPr lang="en-US" b="1" dirty="0">
                <a:solidFill>
                  <a:schemeClr val="accent2"/>
                </a:solidFill>
              </a:rPr>
              <a:t>-U</a:t>
            </a:r>
            <a:r>
              <a:rPr lang="en-US" dirty="0"/>
              <a:t>-Sim</a:t>
            </a:r>
          </a:p>
          <a:p>
            <a:r>
              <a:rPr lang="en-US" dirty="0"/>
              <a:t>CUDA</a:t>
            </a:r>
            <a:r>
              <a:rPr lang="en-US" b="1" dirty="0">
                <a:solidFill>
                  <a:schemeClr val="accent1"/>
                </a:solidFill>
              </a:rPr>
              <a:t>-D</a:t>
            </a:r>
            <a:r>
              <a:rPr lang="en-US" dirty="0"/>
              <a:t>-Sim</a:t>
            </a:r>
          </a:p>
          <a:p>
            <a:r>
              <a:rPr lang="en-US" dirty="0"/>
              <a:t>C++AMP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82" y="1619511"/>
            <a:ext cx="7477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6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Diversity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369694" y="1413198"/>
          <a:ext cx="7452613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592">
                  <a:extLst>
                    <a:ext uri="{9D8B030D-6E8A-4147-A177-3AD203B41FA5}">
                      <a16:colId xmlns:a16="http://schemas.microsoft.com/office/drawing/2014/main" val="1175537373"/>
                    </a:ext>
                  </a:extLst>
                </a:gridCol>
                <a:gridCol w="1967738">
                  <a:extLst>
                    <a:ext uri="{9D8B030D-6E8A-4147-A177-3AD203B41FA5}">
                      <a16:colId xmlns:a16="http://schemas.microsoft.com/office/drawing/2014/main" val="2012564453"/>
                    </a:ext>
                  </a:extLst>
                </a:gridCol>
                <a:gridCol w="1438084">
                  <a:extLst>
                    <a:ext uri="{9D8B030D-6E8A-4147-A177-3AD203B41FA5}">
                      <a16:colId xmlns:a16="http://schemas.microsoft.com/office/drawing/2014/main" val="1092667658"/>
                    </a:ext>
                  </a:extLst>
                </a:gridCol>
                <a:gridCol w="1796669">
                  <a:extLst>
                    <a:ext uri="{9D8B030D-6E8A-4147-A177-3AD203B41FA5}">
                      <a16:colId xmlns:a16="http://schemas.microsoft.com/office/drawing/2014/main" val="3335908154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3364325407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0" i="0" cap="small" baseline="0" dirty="0"/>
                        <a:t>Data Partitioning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2093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Benchmark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Partitioning Granularity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Partitioned 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System-wide Atomics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Load Balance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0795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28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CEDD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Coarse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Input, 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34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HSTI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0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1213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Input, 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Sync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10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RSCD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628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Input, 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Sync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11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Input, 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Sync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0157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46200" y="4600898"/>
          <a:ext cx="404679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592">
                  <a:extLst>
                    <a:ext uri="{9D8B030D-6E8A-4147-A177-3AD203B41FA5}">
                      <a16:colId xmlns:a16="http://schemas.microsoft.com/office/drawing/2014/main" val="1175537373"/>
                    </a:ext>
                  </a:extLst>
                </a:gridCol>
                <a:gridCol w="1796669">
                  <a:extLst>
                    <a:ext uri="{9D8B030D-6E8A-4147-A177-3AD203B41FA5}">
                      <a16:colId xmlns:a16="http://schemas.microsoft.com/office/drawing/2014/main" val="3335908154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3364325407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i="0" u="none" cap="small" baseline="0" dirty="0"/>
                        <a:t>Fine-grain Task Partitioning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637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Benchmark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System-wide Atomics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Load Balance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0795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RSCT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Sync, Compute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28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Sync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34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TQH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Sync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075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935256" y="4600898"/>
          <a:ext cx="517766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592">
                  <a:extLst>
                    <a:ext uri="{9D8B030D-6E8A-4147-A177-3AD203B41FA5}">
                      <a16:colId xmlns:a16="http://schemas.microsoft.com/office/drawing/2014/main" val="1175537373"/>
                    </a:ext>
                  </a:extLst>
                </a:gridCol>
                <a:gridCol w="1796669">
                  <a:extLst>
                    <a:ext uri="{9D8B030D-6E8A-4147-A177-3AD203B41FA5}">
                      <a16:colId xmlns:a16="http://schemas.microsoft.com/office/drawing/2014/main" val="3335908154"/>
                    </a:ext>
                  </a:extLst>
                </a:gridCol>
                <a:gridCol w="1178878">
                  <a:extLst>
                    <a:ext uri="{9D8B030D-6E8A-4147-A177-3AD203B41FA5}">
                      <a16:colId xmlns:a16="http://schemas.microsoft.com/office/drawing/2014/main" val="3364325407"/>
                    </a:ext>
                  </a:extLst>
                </a:gridCol>
                <a:gridCol w="1144524">
                  <a:extLst>
                    <a:ext uri="{9D8B030D-6E8A-4147-A177-3AD203B41FA5}">
                      <a16:colId xmlns:a16="http://schemas.microsoft.com/office/drawing/2014/main" val="3641934984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0" i="0" cap="small" baseline="0" dirty="0"/>
                        <a:t>Coarse-grain Task Partitioning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23979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Benchmark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System-wide Atomics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Partitioning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Concurrency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0795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Sync, Compute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Iterative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28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CEDT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Sync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Non-iterative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34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SSSP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Sync, Compute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Iterative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8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 Kaveri A10-7850K APU</a:t>
            </a:r>
          </a:p>
          <a:p>
            <a:pPr lvl="1"/>
            <a:r>
              <a:rPr lang="en-US" dirty="0"/>
              <a:t>4 CPU cores</a:t>
            </a:r>
          </a:p>
          <a:p>
            <a:pPr lvl="1"/>
            <a:r>
              <a:rPr lang="en-US" dirty="0"/>
              <a:t>8 GPU compute units</a:t>
            </a:r>
          </a:p>
          <a:p>
            <a:endParaRPr lang="en-US" dirty="0"/>
          </a:p>
          <a:p>
            <a:r>
              <a:rPr lang="en-US" dirty="0"/>
              <a:t>AMD APP SDK 3.0</a:t>
            </a:r>
          </a:p>
          <a:p>
            <a:endParaRPr lang="en-US" dirty="0"/>
          </a:p>
          <a:p>
            <a:r>
              <a:rPr lang="en-US" dirty="0"/>
              <a:t>Profiling:</a:t>
            </a:r>
          </a:p>
          <a:p>
            <a:pPr lvl="1"/>
            <a:r>
              <a:rPr lang="en-US" dirty="0" err="1"/>
              <a:t>CodeXL</a:t>
            </a:r>
            <a:endParaRPr lang="en-US" dirty="0"/>
          </a:p>
          <a:p>
            <a:pPr lvl="1"/>
            <a:r>
              <a:rPr lang="en-US" dirty="0"/>
              <a:t>gem5-gpu</a:t>
            </a:r>
          </a:p>
        </p:txBody>
      </p:sp>
    </p:spTree>
    <p:extLst>
      <p:ext uri="{BB962C8B-B14F-4D97-AF65-F5344CB8AC3E}">
        <p14:creationId xmlns:p14="http://schemas.microsoft.com/office/powerpoint/2010/main" val="189172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Heterogeneous systems are moving towards tighter integration</a:t>
            </a:r>
          </a:p>
          <a:p>
            <a:pPr lvl="1"/>
            <a:r>
              <a:rPr lang="en-US" dirty="0"/>
              <a:t>Shared virtual memory, coherence, system-wide atomics</a:t>
            </a:r>
          </a:p>
          <a:p>
            <a:pPr lvl="1"/>
            <a:r>
              <a:rPr lang="en-US" dirty="0"/>
              <a:t>OpenCL 2.0, CUDA 8.0</a:t>
            </a:r>
          </a:p>
          <a:p>
            <a:endParaRPr lang="en-US" dirty="0"/>
          </a:p>
          <a:p>
            <a:r>
              <a:rPr lang="en-US" dirty="0"/>
              <a:t>Benchmark suite is needed</a:t>
            </a:r>
          </a:p>
          <a:p>
            <a:pPr lvl="1"/>
            <a:r>
              <a:rPr lang="en-US" dirty="0"/>
              <a:t>Analyzing collaborative workloads</a:t>
            </a:r>
          </a:p>
          <a:p>
            <a:pPr lvl="1"/>
            <a:r>
              <a:rPr lang="en-US" dirty="0"/>
              <a:t>Evaluating new architecture features</a:t>
            </a:r>
          </a:p>
        </p:txBody>
      </p:sp>
      <p:pic>
        <p:nvPicPr>
          <p:cNvPr id="4" name="Imagen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34" y="3345180"/>
            <a:ext cx="1670083" cy="20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execution improves performance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79845" y="5403277"/>
            <a:ext cx="31373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cs typeface="Times" panose="02020603050405020304" pitchFamily="18" charset="0"/>
              </a:rPr>
              <a:t>Bézier</a:t>
            </a:r>
            <a:r>
              <a:rPr lang="en-US" sz="2000" dirty="0">
                <a:cs typeface="Times" panose="02020603050405020304" pitchFamily="18" charset="0"/>
              </a:rPr>
              <a:t> Surfaces</a:t>
            </a:r>
          </a:p>
          <a:p>
            <a:pPr algn="ctr"/>
            <a:r>
              <a:rPr lang="en-US" sz="1400" dirty="0">
                <a:cs typeface="Times" panose="02020603050405020304" pitchFamily="18" charset="0"/>
              </a:rPr>
              <a:t>(up to 47% improvement over GPU only)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6426" y="5403277"/>
            <a:ext cx="31373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cs typeface="Times" panose="02020603050405020304" pitchFamily="18" charset="0"/>
              </a:rPr>
              <a:t>Stream Compaction</a:t>
            </a:r>
          </a:p>
          <a:p>
            <a:pPr algn="ctr"/>
            <a:r>
              <a:rPr lang="en-US" sz="1400" dirty="0">
                <a:cs typeface="Times" panose="02020603050405020304" pitchFamily="18" charset="0"/>
              </a:rPr>
              <a:t>(up to 82% improvement over GPU only)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5736747" y="3049113"/>
            <a:ext cx="0" cy="14640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370065"/>
              </p:ext>
            </p:extLst>
          </p:nvPr>
        </p:nvGraphicFramePr>
        <p:xfrm>
          <a:off x="1131172" y="2380274"/>
          <a:ext cx="5029200" cy="2928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497492" y="2661329"/>
            <a:ext cx="49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Times" panose="02020603050405020304" pitchFamily="18" charset="0"/>
              </a:rPr>
              <a:t>best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0783114" y="3772441"/>
            <a:ext cx="0" cy="7866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153975"/>
              </p:ext>
            </p:extLst>
          </p:nvPr>
        </p:nvGraphicFramePr>
        <p:xfrm>
          <a:off x="6197753" y="2390665"/>
          <a:ext cx="5029200" cy="2974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533256" y="3353428"/>
            <a:ext cx="49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Times" panose="02020603050405020304" pitchFamily="18" charset="0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147969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number of devices not always max and varies across datasets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198663" y="3270718"/>
            <a:ext cx="1273" cy="1465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771206"/>
              </p:ext>
            </p:extLst>
          </p:nvPr>
        </p:nvGraphicFramePr>
        <p:xfrm>
          <a:off x="6120855" y="2456628"/>
          <a:ext cx="5029200" cy="2930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958697" y="2947194"/>
            <a:ext cx="49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Times" panose="02020603050405020304" pitchFamily="18" charset="0"/>
              </a:rPr>
              <a:t>best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87698" y="3335870"/>
            <a:ext cx="571921" cy="1240701"/>
            <a:chOff x="1882332" y="4998936"/>
            <a:chExt cx="827413" cy="544304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1882332" y="4998936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884618" y="5363389"/>
              <a:ext cx="8229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09745" y="5360360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728231"/>
              </p:ext>
            </p:extLst>
          </p:nvPr>
        </p:nvGraphicFramePr>
        <p:xfrm>
          <a:off x="1112203" y="2456628"/>
          <a:ext cx="5029200" cy="2918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95178" y="3055875"/>
            <a:ext cx="49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cs typeface="Times" panose="02020603050405020304" pitchFamily="18" charset="0"/>
              </a:rPr>
              <a:t>best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79845" y="5403277"/>
            <a:ext cx="31373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cs typeface="Times" panose="02020603050405020304" pitchFamily="18" charset="0"/>
              </a:rPr>
              <a:t>Padding</a:t>
            </a:r>
          </a:p>
          <a:p>
            <a:pPr algn="ctr"/>
            <a:r>
              <a:rPr lang="en-US" sz="1400" dirty="0">
                <a:cs typeface="Times" panose="02020603050405020304" pitchFamily="18" charset="0"/>
              </a:rPr>
              <a:t>(up to 16% improvement over GPU only)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46426" y="5403277"/>
            <a:ext cx="31373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cs typeface="Times" panose="02020603050405020304" pitchFamily="18" charset="0"/>
              </a:rPr>
              <a:t>Single Source Shortest Path</a:t>
            </a:r>
          </a:p>
          <a:p>
            <a:pPr algn="ctr"/>
            <a:r>
              <a:rPr lang="en-US" sz="1400" dirty="0">
                <a:cs typeface="Times" panose="02020603050405020304" pitchFamily="18" charset="0"/>
              </a:rPr>
              <a:t>(up to 22% improvement over GPU only)</a:t>
            </a:r>
          </a:p>
        </p:txBody>
      </p:sp>
    </p:spTree>
    <p:extLst>
      <p:ext uri="{BB962C8B-B14F-4D97-AF65-F5344CB8AC3E}">
        <p14:creationId xmlns:p14="http://schemas.microsoft.com/office/powerpoint/2010/main" val="1963357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Collaboration</a:t>
            </a:r>
          </a:p>
        </p:txBody>
      </p:sp>
      <p:grpSp>
        <p:nvGrpSpPr>
          <p:cNvPr id="80" name="Group 79"/>
          <p:cNvGrpSpPr>
            <a:grpSpLocks noChangeAspect="1"/>
          </p:cNvGrpSpPr>
          <p:nvPr/>
        </p:nvGrpSpPr>
        <p:grpSpPr>
          <a:xfrm>
            <a:off x="1341120" y="1478055"/>
            <a:ext cx="9509760" cy="4585574"/>
            <a:chOff x="-780951" y="109537"/>
            <a:chExt cx="13768095" cy="6638925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80951" y="109537"/>
              <a:ext cx="4591050" cy="6638925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4669" y="109537"/>
              <a:ext cx="4562475" cy="4886325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7097" y="109537"/>
              <a:ext cx="4600575" cy="6619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910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Unified Memory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838201" y="1391478"/>
          <a:ext cx="10661374" cy="4711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818527" y="1840900"/>
            <a:ext cx="4972694" cy="834739"/>
            <a:chOff x="1818527" y="1970107"/>
            <a:chExt cx="4972694" cy="834739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4194190" y="207816"/>
              <a:ext cx="221367" cy="4972694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15868" y="1970107"/>
              <a:ext cx="3995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Comparable (same kernels, system-wide atomics make </a:t>
              </a:r>
              <a:r>
                <a:rPr lang="en-US" sz="1600" b="1" u="sng" dirty="0"/>
                <a:t>U</a:t>
              </a:r>
              <a:r>
                <a:rPr lang="en-US" sz="1600" b="1" dirty="0"/>
                <a:t>nified sometimes slower)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67339" y="1839190"/>
            <a:ext cx="2332972" cy="834739"/>
            <a:chOff x="5654477" y="1968397"/>
            <a:chExt cx="5780773" cy="834739"/>
          </a:xfrm>
        </p:grpSpPr>
        <p:sp>
          <p:nvSpPr>
            <p:cNvPr id="6" name="Right Brace 5"/>
            <p:cNvSpPr/>
            <p:nvPr/>
          </p:nvSpPr>
          <p:spPr>
            <a:xfrm rot="16200000">
              <a:off x="8425445" y="206106"/>
              <a:ext cx="221367" cy="4972694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4477" y="1968397"/>
              <a:ext cx="5780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U</a:t>
              </a:r>
              <a:r>
                <a:rPr lang="en-US" sz="1600" b="1" dirty="0"/>
                <a:t>nified kernels can exploit more parallelism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00311" y="1840900"/>
            <a:ext cx="2199264" cy="834739"/>
            <a:chOff x="5820132" y="1968397"/>
            <a:chExt cx="5449464" cy="834739"/>
          </a:xfrm>
        </p:grpSpPr>
        <p:sp>
          <p:nvSpPr>
            <p:cNvPr id="11" name="Right Brace 10"/>
            <p:cNvSpPr/>
            <p:nvPr/>
          </p:nvSpPr>
          <p:spPr>
            <a:xfrm rot="16200000">
              <a:off x="8425445" y="206106"/>
              <a:ext cx="221367" cy="4972694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0132" y="1968397"/>
              <a:ext cx="5449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U</a:t>
              </a:r>
              <a:r>
                <a:rPr lang="en-US" sz="1600" b="1" dirty="0"/>
                <a:t>nified kernels avoid kernel launch overhead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8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Unified Memory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838201" y="1391478"/>
          <a:ext cx="10661374" cy="4711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818526" y="1940290"/>
            <a:ext cx="9535273" cy="735349"/>
            <a:chOff x="1818527" y="2069497"/>
            <a:chExt cx="4972694" cy="735349"/>
          </a:xfrm>
        </p:grpSpPr>
        <p:sp>
          <p:nvSpPr>
            <p:cNvPr id="6" name="Right Brace 5"/>
            <p:cNvSpPr/>
            <p:nvPr/>
          </p:nvSpPr>
          <p:spPr>
            <a:xfrm rot="16200000">
              <a:off x="4194190" y="207816"/>
              <a:ext cx="221367" cy="4972694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09302" y="2069497"/>
              <a:ext cx="3208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U</a:t>
              </a:r>
              <a:r>
                <a:rPr lang="en-US" sz="1600" b="1" dirty="0"/>
                <a:t>nified versions avoid copy overhead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12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Unified Memory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838201" y="1391478"/>
          <a:ext cx="10661374" cy="4711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818526" y="1848682"/>
            <a:ext cx="9535273" cy="826957"/>
            <a:chOff x="1818527" y="1977889"/>
            <a:chExt cx="4972694" cy="826957"/>
          </a:xfrm>
        </p:grpSpPr>
        <p:sp>
          <p:nvSpPr>
            <p:cNvPr id="6" name="Right Brace 5"/>
            <p:cNvSpPr/>
            <p:nvPr/>
          </p:nvSpPr>
          <p:spPr>
            <a:xfrm rot="16200000">
              <a:off x="4194190" y="207816"/>
              <a:ext cx="221367" cy="4972694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29633" y="1977889"/>
              <a:ext cx="1126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SVM allocation seems to take longer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9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AMP Performance Results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11580" y="1848604"/>
            <a:ext cx="10462260" cy="3896876"/>
            <a:chOff x="-132735" y="-110922"/>
            <a:chExt cx="7223760" cy="1105807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950092"/>
                </p:ext>
              </p:extLst>
            </p:nvPr>
          </p:nvGraphicFramePr>
          <p:xfrm>
            <a:off x="-132735" y="-84107"/>
            <a:ext cx="7223760" cy="10789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751755" y="-110922"/>
              <a:ext cx="375429" cy="96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cs typeface="Times" panose="02020603050405020304" pitchFamily="18" charset="0"/>
                </a:rPr>
                <a:t>4.37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051" y="-110922"/>
              <a:ext cx="450692" cy="96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Times" panose="02020603050405020304" pitchFamily="18" charset="0"/>
                </a:rPr>
                <a:t>11.93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5996" y="-110922"/>
              <a:ext cx="375429" cy="96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Times" panose="02020603050405020304" pitchFamily="18" charset="0"/>
                </a:rPr>
                <a:t>8.08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855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Diversity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1419" y="511635"/>
            <a:ext cx="4005565" cy="5148504"/>
            <a:chOff x="-151834" y="-99887"/>
            <a:chExt cx="4005565" cy="5148504"/>
          </a:xfrm>
        </p:grpSpPr>
        <p:grpSp>
          <p:nvGrpSpPr>
            <p:cNvPr id="5" name="Group 4"/>
            <p:cNvGrpSpPr/>
            <p:nvPr/>
          </p:nvGrpSpPr>
          <p:grpSpPr>
            <a:xfrm>
              <a:off x="-60532" y="-95586"/>
              <a:ext cx="1974334" cy="1230434"/>
              <a:chOff x="452238" y="-90642"/>
              <a:chExt cx="1974334" cy="1230434"/>
            </a:xfrm>
          </p:grpSpPr>
          <p:graphicFrame>
            <p:nvGraphicFramePr>
              <p:cNvPr id="6" name="Chart 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46802" y="-90642"/>
              <a:ext cx="1230440" cy="12304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7" name="TextBox 6"/>
              <p:cNvSpPr txBox="1"/>
              <p:nvPr/>
            </p:nvSpPr>
            <p:spPr>
              <a:xfrm>
                <a:off x="1365141" y="-42069"/>
                <a:ext cx="8082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cs typeface="Times" panose="02020603050405020304" pitchFamily="18" charset="0"/>
                  </a:rPr>
                  <a:t>Occupancy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27581" y="285023"/>
                <a:ext cx="998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 err="1">
                    <a:cs typeface="Times" panose="02020603050405020304" pitchFamily="18" charset="0"/>
                  </a:rPr>
                  <a:t>MemUnitBusy</a:t>
                </a:r>
                <a:endParaRPr lang="en-US" sz="1050" dirty="0">
                  <a:cs typeface="Times" panose="02020603050405020304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469744" y="732633"/>
                <a:ext cx="6976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 err="1">
                    <a:cs typeface="Times" panose="02020603050405020304" pitchFamily="18" charset="0"/>
                  </a:rPr>
                  <a:t>CacheHit</a:t>
                </a:r>
                <a:endParaRPr lang="en-US" sz="1050" dirty="0">
                  <a:cs typeface="Times" panose="02020603050405020304" pitchFamily="18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7424" y="732633"/>
                <a:ext cx="10775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 err="1">
                    <a:cs typeface="Times" panose="02020603050405020304" pitchFamily="18" charset="0"/>
                  </a:rPr>
                  <a:t>VALUUtilization</a:t>
                </a:r>
                <a:endParaRPr lang="en-US" sz="1050" dirty="0">
                  <a:cs typeface="Times" panose="02020603050405020304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2238" y="285023"/>
                <a:ext cx="7649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 err="1">
                    <a:cs typeface="Times" panose="02020603050405020304" pitchFamily="18" charset="0"/>
                  </a:rPr>
                  <a:t>VALUBusy</a:t>
                </a:r>
                <a:endParaRPr lang="en-US" sz="1050" dirty="0">
                  <a:cs typeface="Times" panose="02020603050405020304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9960" y="-2832"/>
                <a:ext cx="6030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u="sng" cap="small" dirty="0">
                    <a:cs typeface="Times" panose="02020603050405020304" pitchFamily="18" charset="0"/>
                  </a:rPr>
                  <a:t>Legend:</a:t>
                </a:r>
              </a:p>
            </p:txBody>
          </p:sp>
        </p:grpSp>
        <p:graphicFrame>
          <p:nvGraphicFramePr>
            <p:cNvPr id="13" name="Chart 12"/>
            <p:cNvGraphicFramePr>
              <a:graphicFrameLocks noChangeAspect="1"/>
            </p:cNvGraphicFramePr>
            <p:nvPr>
              <p:extLst/>
            </p:nvPr>
          </p:nvGraphicFramePr>
          <p:xfrm>
            <a:off x="1699645" y="-99887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2157609" y="847821"/>
              <a:ext cx="3145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BS</a:t>
              </a:r>
            </a:p>
          </p:txBody>
        </p:sp>
        <p:graphicFrame>
          <p:nvGraphicFramePr>
            <p:cNvPr id="15" name="Chart 14"/>
            <p:cNvGraphicFramePr>
              <a:graphicFrameLocks noChangeAspect="1"/>
            </p:cNvGraphicFramePr>
            <p:nvPr>
              <p:extLst/>
            </p:nvPr>
          </p:nvGraphicFramePr>
          <p:xfrm>
            <a:off x="2623293" y="-99887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2726195" y="847821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CEDD (</a:t>
              </a:r>
              <a:r>
                <a:rPr lang="en-US" sz="1000" dirty="0" err="1">
                  <a:cs typeface="Times" panose="02020603050405020304" pitchFamily="18" charset="0"/>
                </a:rPr>
                <a:t>gaussian</a:t>
              </a:r>
              <a:r>
                <a:rPr lang="en-US" sz="1000" dirty="0">
                  <a:cs typeface="Times" panose="02020603050405020304" pitchFamily="18" charset="0"/>
                </a:rPr>
                <a:t>)</a:t>
              </a:r>
            </a:p>
          </p:txBody>
        </p:sp>
        <p:graphicFrame>
          <p:nvGraphicFramePr>
            <p:cNvPr id="17" name="Chart 16"/>
            <p:cNvGraphicFramePr>
              <a:graphicFrameLocks noChangeAspect="1"/>
            </p:cNvGraphicFramePr>
            <p:nvPr>
              <p:extLst/>
            </p:nvPr>
          </p:nvGraphicFramePr>
          <p:xfrm>
            <a:off x="-151834" y="884841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35224" y="1838974"/>
              <a:ext cx="856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CEDD (</a:t>
              </a:r>
              <a:r>
                <a:rPr lang="en-US" sz="1000" dirty="0" err="1">
                  <a:cs typeface="Times" panose="02020603050405020304" pitchFamily="18" charset="0"/>
                </a:rPr>
                <a:t>sobel</a:t>
              </a:r>
              <a:r>
                <a:rPr lang="en-US" sz="1000" dirty="0">
                  <a:cs typeface="Times" panose="02020603050405020304" pitchFamily="18" charset="0"/>
                </a:rPr>
                <a:t>)</a:t>
              </a:r>
            </a:p>
          </p:txBody>
        </p:sp>
        <p:graphicFrame>
          <p:nvGraphicFramePr>
            <p:cNvPr id="19" name="Chart 18"/>
            <p:cNvGraphicFramePr>
              <a:graphicFrameLocks noChangeAspect="1"/>
            </p:cNvGraphicFramePr>
            <p:nvPr>
              <p:extLst/>
            </p:nvPr>
          </p:nvGraphicFramePr>
          <p:xfrm>
            <a:off x="772367" y="884841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868055" y="1838974"/>
              <a:ext cx="10390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CEDD (non-max)</a:t>
              </a:r>
            </a:p>
          </p:txBody>
        </p:sp>
        <p:graphicFrame>
          <p:nvGraphicFramePr>
            <p:cNvPr id="21" name="Chart 20"/>
            <p:cNvGraphicFramePr>
              <a:graphicFrameLocks noChangeAspect="1"/>
            </p:cNvGraphicFramePr>
            <p:nvPr>
              <p:extLst/>
            </p:nvPr>
          </p:nvGraphicFramePr>
          <p:xfrm>
            <a:off x="2623293" y="884841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3029160" y="1838974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HSTI</a:t>
              </a:r>
            </a:p>
          </p:txBody>
        </p:sp>
        <p:graphicFrame>
          <p:nvGraphicFramePr>
            <p:cNvPr id="23" name="Chart 22"/>
            <p:cNvGraphicFramePr>
              <a:graphicFrameLocks noChangeAspect="1"/>
            </p:cNvGraphicFramePr>
            <p:nvPr>
              <p:extLst/>
            </p:nvPr>
          </p:nvGraphicFramePr>
          <p:xfrm>
            <a:off x="-151834" y="1868302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227584" y="2818102"/>
              <a:ext cx="4716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HSTO</a:t>
              </a:r>
            </a:p>
          </p:txBody>
        </p:sp>
        <p:graphicFrame>
          <p:nvGraphicFramePr>
            <p:cNvPr id="25" name="Chart 24"/>
            <p:cNvGraphicFramePr>
              <a:graphicFrameLocks noChangeAspect="1"/>
            </p:cNvGraphicFramePr>
            <p:nvPr>
              <p:extLst/>
            </p:nvPr>
          </p:nvGraphicFramePr>
          <p:xfrm>
            <a:off x="772367" y="1868302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1186249" y="2818102"/>
              <a:ext cx="402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PAD</a:t>
              </a:r>
            </a:p>
          </p:txBody>
        </p:sp>
        <p:graphicFrame>
          <p:nvGraphicFramePr>
            <p:cNvPr id="27" name="Chart 26"/>
            <p:cNvGraphicFramePr>
              <a:graphicFrameLocks noChangeAspect="1"/>
            </p:cNvGraphicFramePr>
            <p:nvPr>
              <p:extLst/>
            </p:nvPr>
          </p:nvGraphicFramePr>
          <p:xfrm>
            <a:off x="1699645" y="1868302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2084675" y="2818102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RSCD</a:t>
              </a:r>
            </a:p>
          </p:txBody>
        </p:sp>
        <p:graphicFrame>
          <p:nvGraphicFramePr>
            <p:cNvPr id="29" name="Chart 28"/>
            <p:cNvGraphicFramePr>
              <a:graphicFrameLocks noChangeAspect="1"/>
            </p:cNvGraphicFramePr>
            <p:nvPr>
              <p:extLst/>
            </p:nvPr>
          </p:nvGraphicFramePr>
          <p:xfrm>
            <a:off x="2623293" y="1868302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3082059" y="2818102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SC</a:t>
              </a:r>
            </a:p>
          </p:txBody>
        </p:sp>
        <p:graphicFrame>
          <p:nvGraphicFramePr>
            <p:cNvPr id="31" name="Chart 30"/>
            <p:cNvGraphicFramePr>
              <a:graphicFrameLocks noChangeAspect="1"/>
            </p:cNvGraphicFramePr>
            <p:nvPr>
              <p:extLst/>
            </p:nvPr>
          </p:nvGraphicFramePr>
          <p:xfrm>
            <a:off x="1699645" y="884841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1765677" y="1838974"/>
              <a:ext cx="1098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CEDD </a:t>
              </a:r>
              <a:r>
                <a:rPr lang="en-US" sz="1000">
                  <a:cs typeface="Times" panose="02020603050405020304" pitchFamily="18" charset="0"/>
                </a:rPr>
                <a:t>(hysteresis)</a:t>
              </a:r>
              <a:endParaRPr lang="en-US" sz="1000" dirty="0">
                <a:cs typeface="Times" panose="02020603050405020304" pitchFamily="18" charset="0"/>
              </a:endParaRPr>
            </a:p>
          </p:txBody>
        </p:sp>
        <p:graphicFrame>
          <p:nvGraphicFramePr>
            <p:cNvPr id="33" name="Chart 32"/>
            <p:cNvGraphicFramePr>
              <a:graphicFrameLocks noChangeAspect="1"/>
            </p:cNvGraphicFramePr>
            <p:nvPr>
              <p:extLst/>
            </p:nvPr>
          </p:nvGraphicFramePr>
          <p:xfrm>
            <a:off x="-151834" y="2849528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34" name="TextBox 33"/>
            <p:cNvSpPr txBox="1"/>
            <p:nvPr/>
          </p:nvSpPr>
          <p:spPr>
            <a:xfrm>
              <a:off x="233996" y="3792903"/>
              <a:ext cx="4587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TRNS</a:t>
              </a:r>
            </a:p>
          </p:txBody>
        </p:sp>
        <p:graphicFrame>
          <p:nvGraphicFramePr>
            <p:cNvPr id="35" name="Chart 34"/>
            <p:cNvGraphicFramePr>
              <a:graphicFrameLocks noChangeAspect="1"/>
            </p:cNvGraphicFramePr>
            <p:nvPr>
              <p:extLst/>
            </p:nvPr>
          </p:nvGraphicFramePr>
          <p:xfrm>
            <a:off x="1699645" y="2849528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2147992" y="3792903"/>
              <a:ext cx="3337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TQ</a:t>
              </a:r>
            </a:p>
          </p:txBody>
        </p:sp>
        <p:graphicFrame>
          <p:nvGraphicFramePr>
            <p:cNvPr id="37" name="Chart 36"/>
            <p:cNvGraphicFramePr>
              <a:graphicFrameLocks noChangeAspect="1"/>
            </p:cNvGraphicFramePr>
            <p:nvPr>
              <p:extLst/>
            </p:nvPr>
          </p:nvGraphicFramePr>
          <p:xfrm>
            <a:off x="2623293" y="2849528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3031564" y="379290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TQH</a:t>
              </a:r>
            </a:p>
          </p:txBody>
        </p:sp>
        <p:graphicFrame>
          <p:nvGraphicFramePr>
            <p:cNvPr id="39" name="Chart 38"/>
            <p:cNvGraphicFramePr>
              <a:graphicFrameLocks noChangeAspect="1"/>
            </p:cNvGraphicFramePr>
            <p:nvPr>
              <p:extLst/>
            </p:nvPr>
          </p:nvGraphicFramePr>
          <p:xfrm>
            <a:off x="-151834" y="3818184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276476" y="4763653"/>
              <a:ext cx="3738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BFS</a:t>
              </a:r>
            </a:p>
          </p:txBody>
        </p:sp>
        <p:graphicFrame>
          <p:nvGraphicFramePr>
            <p:cNvPr id="41" name="Chart 40"/>
            <p:cNvGraphicFramePr>
              <a:graphicFrameLocks noChangeAspect="1"/>
            </p:cNvGraphicFramePr>
            <p:nvPr>
              <p:extLst/>
            </p:nvPr>
          </p:nvGraphicFramePr>
          <p:xfrm>
            <a:off x="772367" y="3818184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883284" y="4763653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CEDT (</a:t>
              </a:r>
              <a:r>
                <a:rPr lang="en-US" sz="1000" dirty="0" err="1">
                  <a:cs typeface="Times" panose="02020603050405020304" pitchFamily="18" charset="0"/>
                </a:rPr>
                <a:t>gaussian</a:t>
              </a:r>
              <a:r>
                <a:rPr lang="en-US" sz="1000" dirty="0">
                  <a:cs typeface="Times" panose="02020603050405020304" pitchFamily="18" charset="0"/>
                </a:rPr>
                <a:t>)</a:t>
              </a:r>
            </a:p>
          </p:txBody>
        </p:sp>
        <p:graphicFrame>
          <p:nvGraphicFramePr>
            <p:cNvPr id="43" name="Chart 42"/>
            <p:cNvGraphicFramePr>
              <a:graphicFrameLocks noChangeAspect="1"/>
            </p:cNvGraphicFramePr>
            <p:nvPr>
              <p:extLst/>
            </p:nvPr>
          </p:nvGraphicFramePr>
          <p:xfrm>
            <a:off x="1699645" y="3818184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1894717" y="4763653"/>
              <a:ext cx="8402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CEDT (</a:t>
              </a:r>
              <a:r>
                <a:rPr lang="en-US" sz="1000" dirty="0" err="1">
                  <a:cs typeface="Times" panose="02020603050405020304" pitchFamily="18" charset="0"/>
                </a:rPr>
                <a:t>sobel</a:t>
              </a:r>
              <a:r>
                <a:rPr lang="en-US" sz="1000" dirty="0">
                  <a:cs typeface="Times" panose="02020603050405020304" pitchFamily="18" charset="0"/>
                </a:rPr>
                <a:t>)</a:t>
              </a:r>
            </a:p>
          </p:txBody>
        </p:sp>
        <p:graphicFrame>
          <p:nvGraphicFramePr>
            <p:cNvPr id="45" name="Chart 44"/>
            <p:cNvGraphicFramePr>
              <a:graphicFrameLocks noChangeAspect="1"/>
            </p:cNvGraphicFramePr>
            <p:nvPr>
              <p:extLst/>
            </p:nvPr>
          </p:nvGraphicFramePr>
          <p:xfrm>
            <a:off x="772367" y="2849528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9"/>
            </a:graphicData>
          </a:graphic>
        </p:graphicFrame>
        <p:sp>
          <p:nvSpPr>
            <p:cNvPr id="46" name="TextBox 45"/>
            <p:cNvSpPr txBox="1"/>
            <p:nvPr/>
          </p:nvSpPr>
          <p:spPr>
            <a:xfrm>
              <a:off x="1165412" y="3792903"/>
              <a:ext cx="444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RSCT</a:t>
              </a:r>
            </a:p>
          </p:txBody>
        </p:sp>
        <p:graphicFrame>
          <p:nvGraphicFramePr>
            <p:cNvPr id="47" name="Chart 46"/>
            <p:cNvGraphicFramePr>
              <a:graphicFrameLocks noChangeAspect="1"/>
            </p:cNvGraphicFramePr>
            <p:nvPr>
              <p:extLst/>
            </p:nvPr>
          </p:nvGraphicFramePr>
          <p:xfrm>
            <a:off x="2623293" y="3818184"/>
            <a:ext cx="1230438" cy="12304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0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3024351" y="4763653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cs typeface="Times" panose="02020603050405020304" pitchFamily="18" charset="0"/>
                </a:rPr>
                <a:t>SSSP</a:t>
              </a:r>
            </a:p>
          </p:txBody>
        </p:sp>
      </p:grpSp>
      <p:graphicFrame>
        <p:nvGraphicFramePr>
          <p:cNvPr id="50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126500"/>
              </p:ext>
            </p:extLst>
          </p:nvPr>
        </p:nvGraphicFramePr>
        <p:xfrm>
          <a:off x="954158" y="1813287"/>
          <a:ext cx="6138823" cy="3805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804154" y="209803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ea typeface="Tahoma" panose="020B0604030504040204" pitchFamily="34" charset="0"/>
                <a:cs typeface="Times" panose="02020603050405020304" pitchFamily="18" charset="0"/>
              </a:rPr>
              <a:t>49.5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87839" y="209803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ea typeface="Tahoma" panose="020B0604030504040204" pitchFamily="34" charset="0"/>
                <a:cs typeface="Times" panose="02020603050405020304" pitchFamily="18" charset="0"/>
              </a:rPr>
              <a:t>64.8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5388" y="5677568"/>
            <a:ext cx="48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Varying intensity in use of system-wide atomics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48762" y="5677568"/>
            <a:ext cx="289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Diverse execution profiles</a:t>
            </a:r>
          </a:p>
        </p:txBody>
      </p:sp>
    </p:spTree>
    <p:extLst>
      <p:ext uri="{BB962C8B-B14F-4D97-AF65-F5344CB8AC3E}">
        <p14:creationId xmlns:p14="http://schemas.microsoft.com/office/powerpoint/2010/main" val="10823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Collaboration on FPGA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3872089" y="1690687"/>
          <a:ext cx="7349067" cy="399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64353" y="2822222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Case Study:</a:t>
            </a:r>
          </a:p>
          <a:p>
            <a:pPr algn="ctr"/>
            <a:r>
              <a:rPr lang="en-US" dirty="0"/>
              <a:t>Canny Edge Detection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8852" y="5740039"/>
            <a:ext cx="6054116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1200" u="sng" dirty="0"/>
              <a:t>Source:</a:t>
            </a:r>
            <a:r>
              <a:rPr lang="en-US" sz="1200" dirty="0"/>
              <a:t> Collaborative Computing for Heterogeneous Integrated Systems. </a:t>
            </a:r>
            <a:r>
              <a:rPr lang="en-US" sz="1200" i="1" dirty="0"/>
              <a:t>ICPE’17 Vision Track.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79469" y="1928200"/>
            <a:ext cx="2080560" cy="1043599"/>
            <a:chOff x="3760731" y="1759231"/>
            <a:chExt cx="1085023" cy="1043599"/>
          </a:xfrm>
        </p:grpSpPr>
        <p:sp>
          <p:nvSpPr>
            <p:cNvPr id="7" name="Right Brace 6"/>
            <p:cNvSpPr/>
            <p:nvPr/>
          </p:nvSpPr>
          <p:spPr>
            <a:xfrm rot="16200000">
              <a:off x="4226025" y="2348966"/>
              <a:ext cx="157700" cy="750028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60731" y="1759231"/>
              <a:ext cx="1085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Similar improvement from data and task partitioning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9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Collaboration on FPGA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4353" y="2822222"/>
            <a:ext cx="230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Case Study:</a:t>
            </a:r>
          </a:p>
          <a:p>
            <a:pPr algn="ctr"/>
            <a:r>
              <a:rPr lang="en-US" dirty="0"/>
              <a:t>Random Sample Consensus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760397"/>
              </p:ext>
            </p:extLst>
          </p:nvPr>
        </p:nvGraphicFramePr>
        <p:xfrm>
          <a:off x="3872088" y="1690686"/>
          <a:ext cx="7349067" cy="399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4908852" y="5740039"/>
            <a:ext cx="6054116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1200" u="sng" dirty="0"/>
              <a:t>Source:</a:t>
            </a:r>
            <a:r>
              <a:rPr lang="en-US" sz="1200" dirty="0"/>
              <a:t> Collaborative Computing for Heterogeneous Integrated Systems. </a:t>
            </a:r>
            <a:r>
              <a:rPr lang="en-US" sz="1200" i="1" dirty="0"/>
              <a:t>ICPE’17 Vision Track.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38569" y="3925959"/>
            <a:ext cx="2679417" cy="584775"/>
            <a:chOff x="3430720" y="1475495"/>
            <a:chExt cx="1397327" cy="1089870"/>
          </a:xfrm>
        </p:grpSpPr>
        <p:sp>
          <p:nvSpPr>
            <p:cNvPr id="9" name="Right Brace 8"/>
            <p:cNvSpPr/>
            <p:nvPr/>
          </p:nvSpPr>
          <p:spPr>
            <a:xfrm rot="10800000">
              <a:off x="4745806" y="1860769"/>
              <a:ext cx="82241" cy="548640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30720" y="1475495"/>
              <a:ext cx="1264726" cy="108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Task partitioning exploits disparity in nature of tasks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71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38519" y="2161039"/>
            <a:ext cx="381825" cy="1480084"/>
            <a:chOff x="1415844" y="707922"/>
            <a:chExt cx="914400" cy="3544529"/>
          </a:xfrm>
        </p:grpSpPr>
        <p:sp>
          <p:nvSpPr>
            <p:cNvPr id="48" name="Regular Pentagon 47"/>
            <p:cNvSpPr/>
            <p:nvPr/>
          </p:nvSpPr>
          <p:spPr>
            <a:xfrm>
              <a:off x="1415844" y="707922"/>
              <a:ext cx="914400" cy="914400"/>
            </a:xfrm>
            <a:prstGeom prst="pentag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1415844" y="2022987"/>
              <a:ext cx="914400" cy="9144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415844" y="3338051"/>
              <a:ext cx="914400" cy="9144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8" idx="3"/>
              <a:endCxn id="49" idx="0"/>
            </p:cNvCxnSpPr>
            <p:nvPr/>
          </p:nvCxnSpPr>
          <p:spPr>
            <a:xfrm>
              <a:off x="1873044" y="1622322"/>
              <a:ext cx="0" cy="40066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9" idx="3"/>
              <a:endCxn id="50" idx="0"/>
            </p:cNvCxnSpPr>
            <p:nvPr/>
          </p:nvCxnSpPr>
          <p:spPr>
            <a:xfrm>
              <a:off x="1873044" y="2937387"/>
              <a:ext cx="0" cy="4006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140948" y="2161039"/>
            <a:ext cx="381825" cy="1480084"/>
            <a:chOff x="1415844" y="707922"/>
            <a:chExt cx="914400" cy="3544529"/>
          </a:xfrm>
        </p:grpSpPr>
        <p:sp>
          <p:nvSpPr>
            <p:cNvPr id="43" name="Regular Pentagon 42"/>
            <p:cNvSpPr/>
            <p:nvPr/>
          </p:nvSpPr>
          <p:spPr>
            <a:xfrm>
              <a:off x="1415844" y="707922"/>
              <a:ext cx="914400" cy="914400"/>
            </a:xfrm>
            <a:prstGeom prst="pentag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1415844" y="2022987"/>
              <a:ext cx="914400" cy="9144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415844" y="3338051"/>
              <a:ext cx="914400" cy="9144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46" name="Straight Arrow Connector 45"/>
            <p:cNvCxnSpPr>
              <a:stCxn id="43" idx="3"/>
              <a:endCxn id="44" idx="0"/>
            </p:cNvCxnSpPr>
            <p:nvPr/>
          </p:nvCxnSpPr>
          <p:spPr>
            <a:xfrm>
              <a:off x="1873044" y="1622322"/>
              <a:ext cx="0" cy="40066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4" idx="3"/>
              <a:endCxn id="45" idx="0"/>
            </p:cNvCxnSpPr>
            <p:nvPr/>
          </p:nvCxnSpPr>
          <p:spPr>
            <a:xfrm>
              <a:off x="1873044" y="2937387"/>
              <a:ext cx="0" cy="4006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643376" y="2161039"/>
            <a:ext cx="381825" cy="1480084"/>
            <a:chOff x="1415844" y="707922"/>
            <a:chExt cx="914400" cy="3544529"/>
          </a:xfrm>
        </p:grpSpPr>
        <p:sp>
          <p:nvSpPr>
            <p:cNvPr id="38" name="Regular Pentagon 37"/>
            <p:cNvSpPr/>
            <p:nvPr/>
          </p:nvSpPr>
          <p:spPr>
            <a:xfrm>
              <a:off x="1415844" y="707922"/>
              <a:ext cx="914400" cy="914400"/>
            </a:xfrm>
            <a:prstGeom prst="pentag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1415844" y="2022987"/>
              <a:ext cx="914400" cy="9144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415844" y="3338051"/>
              <a:ext cx="914400" cy="9144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41" name="Straight Arrow Connector 40"/>
            <p:cNvCxnSpPr>
              <a:stCxn id="38" idx="3"/>
              <a:endCxn id="39" idx="0"/>
            </p:cNvCxnSpPr>
            <p:nvPr/>
          </p:nvCxnSpPr>
          <p:spPr>
            <a:xfrm>
              <a:off x="1873044" y="1622322"/>
              <a:ext cx="0" cy="40066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9" idx="3"/>
              <a:endCxn id="40" idx="0"/>
            </p:cNvCxnSpPr>
            <p:nvPr/>
          </p:nvCxnSpPr>
          <p:spPr>
            <a:xfrm>
              <a:off x="1873044" y="2937387"/>
              <a:ext cx="0" cy="4006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145806" y="2161039"/>
            <a:ext cx="381825" cy="1480084"/>
            <a:chOff x="1415844" y="707922"/>
            <a:chExt cx="914400" cy="3544529"/>
          </a:xfrm>
        </p:grpSpPr>
        <p:sp>
          <p:nvSpPr>
            <p:cNvPr id="33" name="Regular Pentagon 32"/>
            <p:cNvSpPr/>
            <p:nvPr/>
          </p:nvSpPr>
          <p:spPr>
            <a:xfrm>
              <a:off x="1415844" y="707922"/>
              <a:ext cx="914400" cy="914400"/>
            </a:xfrm>
            <a:prstGeom prst="pentagon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1415844" y="2022987"/>
              <a:ext cx="914400" cy="914400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415844" y="3338051"/>
              <a:ext cx="914400" cy="9144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36" name="Straight Arrow Connector 35"/>
            <p:cNvCxnSpPr>
              <a:stCxn id="33" idx="3"/>
              <a:endCxn id="34" idx="0"/>
            </p:cNvCxnSpPr>
            <p:nvPr/>
          </p:nvCxnSpPr>
          <p:spPr>
            <a:xfrm>
              <a:off x="1873044" y="1622322"/>
              <a:ext cx="0" cy="40066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3"/>
              <a:endCxn id="35" idx="0"/>
            </p:cNvCxnSpPr>
            <p:nvPr/>
          </p:nvCxnSpPr>
          <p:spPr>
            <a:xfrm>
              <a:off x="1873044" y="2937387"/>
              <a:ext cx="0" cy="40066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>
            <a:stCxn id="10" idx="2"/>
            <a:endCxn id="26" idx="0"/>
          </p:cNvCxnSpPr>
          <p:nvPr/>
        </p:nvCxnSpPr>
        <p:spPr>
          <a:xfrm>
            <a:off x="3834289" y="3749582"/>
            <a:ext cx="0" cy="44288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>
            <a:off x="374387" y="2052582"/>
            <a:ext cx="1966783" cy="3242930"/>
            <a:chOff x="374387" y="2052582"/>
            <a:chExt cx="1966783" cy="3242930"/>
          </a:xfrm>
        </p:grpSpPr>
        <p:sp>
          <p:nvSpPr>
            <p:cNvPr id="485" name="Rectangle 484"/>
            <p:cNvSpPr/>
            <p:nvPr/>
          </p:nvSpPr>
          <p:spPr>
            <a:xfrm>
              <a:off x="374387" y="3482592"/>
              <a:ext cx="17661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/>
                <a:t>coarse-grain task</a:t>
              </a:r>
            </a:p>
          </p:txBody>
        </p:sp>
        <p:sp>
          <p:nvSpPr>
            <p:cNvPr id="3" name="Left Brace 2"/>
            <p:cNvSpPr/>
            <p:nvPr/>
          </p:nvSpPr>
          <p:spPr>
            <a:xfrm>
              <a:off x="2150259" y="2052582"/>
              <a:ext cx="190911" cy="324293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1" name="Group 490"/>
          <p:cNvGrpSpPr/>
          <p:nvPr/>
        </p:nvGrpSpPr>
        <p:grpSpPr>
          <a:xfrm>
            <a:off x="2517140" y="2052582"/>
            <a:ext cx="5121276" cy="3250808"/>
            <a:chOff x="2517140" y="2052582"/>
            <a:chExt cx="5121276" cy="3250808"/>
          </a:xfrm>
        </p:grpSpPr>
        <p:sp>
          <p:nvSpPr>
            <p:cNvPr id="10" name="Rectangle 9"/>
            <p:cNvSpPr/>
            <p:nvPr/>
          </p:nvSpPr>
          <p:spPr>
            <a:xfrm>
              <a:off x="2517140" y="2052582"/>
              <a:ext cx="2634297" cy="1697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>
              <a:off x="2638519" y="4278510"/>
              <a:ext cx="381825" cy="381825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829432" y="4660335"/>
              <a:ext cx="0" cy="16730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ross 12"/>
            <p:cNvSpPr/>
            <p:nvPr/>
          </p:nvSpPr>
          <p:spPr>
            <a:xfrm>
              <a:off x="3140947" y="4278510"/>
              <a:ext cx="381825" cy="381825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331860" y="4660335"/>
              <a:ext cx="0" cy="16730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ross 14"/>
            <p:cNvSpPr/>
            <p:nvPr/>
          </p:nvSpPr>
          <p:spPr>
            <a:xfrm>
              <a:off x="3643376" y="4278510"/>
              <a:ext cx="381825" cy="381825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834289" y="4660335"/>
              <a:ext cx="0" cy="16730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ross 16"/>
            <p:cNvSpPr/>
            <p:nvPr/>
          </p:nvSpPr>
          <p:spPr>
            <a:xfrm>
              <a:off x="4145806" y="4278510"/>
              <a:ext cx="381825" cy="381825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36718" y="4660335"/>
              <a:ext cx="0" cy="16730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ross 18"/>
            <p:cNvSpPr/>
            <p:nvPr/>
          </p:nvSpPr>
          <p:spPr>
            <a:xfrm>
              <a:off x="4648234" y="4278510"/>
              <a:ext cx="381825" cy="381825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839146" y="4660335"/>
              <a:ext cx="0" cy="16730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Diamond 20"/>
            <p:cNvSpPr/>
            <p:nvPr/>
          </p:nvSpPr>
          <p:spPr>
            <a:xfrm>
              <a:off x="2638519" y="4827640"/>
              <a:ext cx="381825" cy="38182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2" name="Diamond 21"/>
            <p:cNvSpPr/>
            <p:nvPr/>
          </p:nvSpPr>
          <p:spPr>
            <a:xfrm>
              <a:off x="3140947" y="4827640"/>
              <a:ext cx="381825" cy="38182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3643376" y="4827640"/>
              <a:ext cx="381825" cy="38182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4" name="Diamond 23"/>
            <p:cNvSpPr/>
            <p:nvPr/>
          </p:nvSpPr>
          <p:spPr>
            <a:xfrm>
              <a:off x="4145806" y="4827640"/>
              <a:ext cx="381825" cy="38182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4648234" y="4827640"/>
              <a:ext cx="381825" cy="381825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17140" y="4192462"/>
              <a:ext cx="2634297" cy="110305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468270" y="4547438"/>
              <a:ext cx="2170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coarse-grain sub-task</a:t>
              </a:r>
            </a:p>
          </p:txBody>
        </p:sp>
        <p:sp>
          <p:nvSpPr>
            <p:cNvPr id="486" name="Left Brace 485"/>
            <p:cNvSpPr/>
            <p:nvPr/>
          </p:nvSpPr>
          <p:spPr>
            <a:xfrm flipH="1">
              <a:off x="5250063" y="4206110"/>
              <a:ext cx="190911" cy="109728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1" name="Group 480"/>
          <p:cNvGrpSpPr/>
          <p:nvPr/>
        </p:nvGrpSpPr>
        <p:grpSpPr>
          <a:xfrm>
            <a:off x="5042253" y="3263744"/>
            <a:ext cx="2406316" cy="369332"/>
            <a:chOff x="5042253" y="3263744"/>
            <a:chExt cx="2406316" cy="369332"/>
          </a:xfrm>
        </p:grpSpPr>
        <p:sp>
          <p:nvSpPr>
            <p:cNvPr id="482" name="Rectangle 481"/>
            <p:cNvSpPr/>
            <p:nvPr/>
          </p:nvSpPr>
          <p:spPr>
            <a:xfrm>
              <a:off x="5439749" y="3263744"/>
              <a:ext cx="2008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fine-grain sub-tasks</a:t>
              </a:r>
            </a:p>
          </p:txBody>
        </p:sp>
        <p:cxnSp>
          <p:nvCxnSpPr>
            <p:cNvPr id="489" name="Straight Arrow Connector 488"/>
            <p:cNvCxnSpPr/>
            <p:nvPr/>
          </p:nvCxnSpPr>
          <p:spPr>
            <a:xfrm flipH="1">
              <a:off x="5042253" y="3448410"/>
              <a:ext cx="4657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8" name="Group 487"/>
          <p:cNvGrpSpPr/>
          <p:nvPr/>
        </p:nvGrpSpPr>
        <p:grpSpPr>
          <a:xfrm>
            <a:off x="4105234" y="1342141"/>
            <a:ext cx="1517210" cy="2298982"/>
            <a:chOff x="4105234" y="1342141"/>
            <a:chExt cx="1517210" cy="2298982"/>
          </a:xfrm>
        </p:grpSpPr>
        <p:grpSp>
          <p:nvGrpSpPr>
            <p:cNvPr id="9" name="Group 8"/>
            <p:cNvGrpSpPr/>
            <p:nvPr/>
          </p:nvGrpSpPr>
          <p:grpSpPr>
            <a:xfrm>
              <a:off x="4648234" y="2161039"/>
              <a:ext cx="381825" cy="1480084"/>
              <a:chOff x="1415844" y="707922"/>
              <a:chExt cx="914400" cy="3544529"/>
            </a:xfrm>
          </p:grpSpPr>
          <p:sp>
            <p:nvSpPr>
              <p:cNvPr id="28" name="Regular Pentagon 27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31" name="Straight Arrow Connector 30"/>
              <p:cNvCxnSpPr>
                <a:stCxn id="28" idx="3"/>
                <a:endCxn id="29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9" idx="3"/>
                <a:endCxn id="30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7" name="Left Brace 486"/>
            <p:cNvSpPr/>
            <p:nvPr/>
          </p:nvSpPr>
          <p:spPr>
            <a:xfrm rot="5400000">
              <a:off x="4759141" y="1645708"/>
              <a:ext cx="190911" cy="4572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4105234" y="1342141"/>
              <a:ext cx="15172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fine-grain task</a:t>
              </a:r>
            </a:p>
          </p:txBody>
        </p:sp>
        <p:sp>
          <p:nvSpPr>
            <p:cNvPr id="66" name="Left Brace 65"/>
            <p:cNvSpPr/>
            <p:nvPr/>
          </p:nvSpPr>
          <p:spPr>
            <a:xfrm rot="5400000">
              <a:off x="4759141" y="1645709"/>
              <a:ext cx="190911" cy="4572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4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u="sng" dirty="0"/>
              <a:t>Website:</a:t>
            </a:r>
            <a:r>
              <a:rPr lang="en-US" dirty="0"/>
              <a:t> chai-benchmarks.github.io</a:t>
            </a:r>
          </a:p>
          <a:p>
            <a:pPr algn="just"/>
            <a:endParaRPr lang="en-US" u="sng" dirty="0"/>
          </a:p>
          <a:p>
            <a:pPr algn="just"/>
            <a:r>
              <a:rPr lang="en-US" u="sng" dirty="0"/>
              <a:t>Code:</a:t>
            </a:r>
            <a:r>
              <a:rPr lang="en-US" dirty="0"/>
              <a:t> github.com/chai-benchmarks/chai</a:t>
            </a:r>
          </a:p>
          <a:p>
            <a:pPr algn="just"/>
            <a:endParaRPr lang="en-US" u="sng" dirty="0"/>
          </a:p>
          <a:p>
            <a:pPr algn="just"/>
            <a:r>
              <a:rPr lang="en-US" u="sng" dirty="0"/>
              <a:t>Online Forum:</a:t>
            </a:r>
            <a:r>
              <a:rPr lang="en-US" dirty="0"/>
              <a:t> groups.google.com/d/forum/chai-dev</a:t>
            </a:r>
          </a:p>
          <a:p>
            <a:pPr algn="just"/>
            <a:endParaRPr lang="en-US" u="sng" dirty="0"/>
          </a:p>
          <a:p>
            <a:pPr algn="just"/>
            <a:r>
              <a:rPr lang="en-US" u="sng" dirty="0"/>
              <a:t>Papers:</a:t>
            </a:r>
            <a:endParaRPr lang="en-US" dirty="0"/>
          </a:p>
          <a:p>
            <a:pPr lvl="1"/>
            <a:r>
              <a:rPr lang="en-US" b="1" dirty="0"/>
              <a:t>Chai: Collaborative Heterogeneous Applications for Integrated-architectures.</a:t>
            </a:r>
            <a:br>
              <a:rPr lang="en-US" b="1" dirty="0"/>
            </a:br>
            <a:r>
              <a:rPr lang="en-US" i="1" dirty="0"/>
              <a:t>ISPASS’17</a:t>
            </a:r>
            <a:r>
              <a:rPr lang="en-US" dirty="0"/>
              <a:t>.</a:t>
            </a:r>
            <a:endParaRPr lang="en-US" i="1" dirty="0"/>
          </a:p>
          <a:p>
            <a:pPr lvl="1"/>
            <a:r>
              <a:rPr lang="en-US" b="1" dirty="0"/>
              <a:t>Collaborative Computing for Heterogeneous Integrated Systems.</a:t>
            </a:r>
            <a:r>
              <a:rPr lang="en-US" dirty="0"/>
              <a:t> </a:t>
            </a:r>
            <a:br>
              <a:rPr lang="en-US" dirty="0"/>
            </a:br>
            <a:r>
              <a:rPr lang="en-US" i="1" dirty="0"/>
              <a:t>ICPE’17 Vision Track</a:t>
            </a:r>
            <a:r>
              <a:rPr lang="en-US" dirty="0"/>
              <a:t>.</a:t>
            </a:r>
          </a:p>
        </p:txBody>
      </p:sp>
      <p:pic>
        <p:nvPicPr>
          <p:cNvPr id="4" name="Imagen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374" y="1690688"/>
            <a:ext cx="1670083" cy="20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40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300" dirty="0"/>
              <a:t>Chai: Collaborative Heterogeneous Applications for Integrated-architectures</a:t>
            </a:r>
            <a:endParaRPr lang="en-US" sz="26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Juan Gómez-Luna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Izzat El Hajj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Li-Wen Chang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Víctor García-Flores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3,4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Simon Garcia de Gonzalo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Thomas B. Jablin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2,5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Antonio J. Peña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and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Wen-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mei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Hwu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Universidad de Córdoba, 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University of Illinois at Urbana-Champaign,</a:t>
            </a:r>
          </a:p>
          <a:p>
            <a:pPr marL="0" indent="0" algn="ctr">
              <a:buNone/>
            </a:pP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Universitat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Politècnica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Catalunya, 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Barcelona Supercomputing Center, </a:t>
            </a:r>
            <a:r>
              <a:rPr lang="it-IT" baseline="300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MulticoreWare, Inc.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r>
              <a:rPr lang="en-US" u="sng" dirty="0"/>
              <a:t>URL:</a:t>
            </a:r>
            <a:r>
              <a:rPr lang="en-US" dirty="0"/>
              <a:t> chai-benchmarks.github.io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Imagen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744" y="4159897"/>
            <a:ext cx="1670083" cy="20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6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135686" y="3838970"/>
            <a:ext cx="950559" cy="1456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593324" y="3838970"/>
            <a:ext cx="1473367" cy="14565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612878" y="1710593"/>
            <a:ext cx="1473367" cy="20437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93324" y="1710593"/>
            <a:ext cx="950559" cy="20437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57520" y="1841414"/>
            <a:ext cx="1774282" cy="3127252"/>
            <a:chOff x="7957520" y="1841414"/>
            <a:chExt cx="1774282" cy="3127252"/>
          </a:xfrm>
        </p:grpSpPr>
        <p:grpSp>
          <p:nvGrpSpPr>
            <p:cNvPr id="56" name="Group 55"/>
            <p:cNvGrpSpPr/>
            <p:nvPr/>
          </p:nvGrpSpPr>
          <p:grpSpPr>
            <a:xfrm>
              <a:off x="7957520" y="2277442"/>
              <a:ext cx="1774282" cy="2691224"/>
              <a:chOff x="3141388" y="3596038"/>
              <a:chExt cx="1774282" cy="269122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H="1">
                <a:off x="4004061" y="3596038"/>
                <a:ext cx="0" cy="2594372"/>
              </a:xfrm>
              <a:prstGeom prst="line">
                <a:avLst/>
              </a:prstGeom>
              <a:ln w="317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3342705" y="5917929"/>
                <a:ext cx="317715" cy="369332"/>
              </a:xfrm>
              <a:prstGeom prst="rect">
                <a:avLst/>
              </a:prstGeom>
              <a:ln w="3175"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323088" y="5917930"/>
                <a:ext cx="309700" cy="369332"/>
              </a:xfrm>
              <a:prstGeom prst="rect">
                <a:avLst/>
              </a:prstGeom>
              <a:ln w="3175"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3262871" y="3732863"/>
                <a:ext cx="197073" cy="876129"/>
                <a:chOff x="1415844" y="447622"/>
                <a:chExt cx="914400" cy="4065126"/>
              </a:xfrm>
            </p:grpSpPr>
            <p:sp>
              <p:nvSpPr>
                <p:cNvPr id="105" name="Regular Pentagon 104"/>
                <p:cNvSpPr/>
                <p:nvPr/>
              </p:nvSpPr>
              <p:spPr>
                <a:xfrm>
                  <a:off x="1415844" y="447622"/>
                  <a:ext cx="914400" cy="914396"/>
                </a:xfrm>
                <a:prstGeom prst="pentagon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Isosceles Triangle 105"/>
                <p:cNvSpPr/>
                <p:nvPr/>
              </p:nvSpPr>
              <p:spPr>
                <a:xfrm>
                  <a:off x="1415844" y="2022987"/>
                  <a:ext cx="914400" cy="914400"/>
                </a:xfrm>
                <a:prstGeom prst="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1415844" y="3598350"/>
                  <a:ext cx="914400" cy="91439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Straight Arrow Connector 107"/>
                <p:cNvCxnSpPr>
                  <a:stCxn id="105" idx="3"/>
                  <a:endCxn id="106" idx="0"/>
                </p:cNvCxnSpPr>
                <p:nvPr/>
              </p:nvCxnSpPr>
              <p:spPr>
                <a:xfrm>
                  <a:off x="1873046" y="1362018"/>
                  <a:ext cx="0" cy="660970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106" idx="3"/>
                  <a:endCxn id="107" idx="0"/>
                </p:cNvCxnSpPr>
                <p:nvPr/>
              </p:nvCxnSpPr>
              <p:spPr>
                <a:xfrm>
                  <a:off x="1873046" y="2937386"/>
                  <a:ext cx="0" cy="660964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3522193" y="3732863"/>
                <a:ext cx="197073" cy="876129"/>
                <a:chOff x="1415844" y="447622"/>
                <a:chExt cx="914400" cy="4065126"/>
              </a:xfrm>
            </p:grpSpPr>
            <p:sp>
              <p:nvSpPr>
                <p:cNvPr id="100" name="Regular Pentagon 99"/>
                <p:cNvSpPr/>
                <p:nvPr/>
              </p:nvSpPr>
              <p:spPr>
                <a:xfrm>
                  <a:off x="1415844" y="447622"/>
                  <a:ext cx="914400" cy="914396"/>
                </a:xfrm>
                <a:prstGeom prst="pentagon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Isosceles Triangle 100"/>
                <p:cNvSpPr/>
                <p:nvPr/>
              </p:nvSpPr>
              <p:spPr>
                <a:xfrm>
                  <a:off x="1415844" y="2022987"/>
                  <a:ext cx="914400" cy="914400"/>
                </a:xfrm>
                <a:prstGeom prst="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415844" y="3598350"/>
                  <a:ext cx="914400" cy="91439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/>
                <p:cNvCxnSpPr>
                  <a:stCxn id="100" idx="3"/>
                  <a:endCxn id="101" idx="0"/>
                </p:cNvCxnSpPr>
                <p:nvPr/>
              </p:nvCxnSpPr>
              <p:spPr>
                <a:xfrm>
                  <a:off x="1873046" y="1362018"/>
                  <a:ext cx="0" cy="660970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101" idx="3"/>
                  <a:endCxn id="102" idx="0"/>
                </p:cNvCxnSpPr>
                <p:nvPr/>
              </p:nvCxnSpPr>
              <p:spPr>
                <a:xfrm>
                  <a:off x="1873046" y="2937386"/>
                  <a:ext cx="0" cy="660964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4199956" y="3732863"/>
                <a:ext cx="197073" cy="876129"/>
                <a:chOff x="1415844" y="447622"/>
                <a:chExt cx="914400" cy="4065126"/>
              </a:xfrm>
            </p:grpSpPr>
            <p:sp>
              <p:nvSpPr>
                <p:cNvPr id="95" name="Regular Pentagon 94"/>
                <p:cNvSpPr/>
                <p:nvPr/>
              </p:nvSpPr>
              <p:spPr>
                <a:xfrm>
                  <a:off x="1415844" y="447622"/>
                  <a:ext cx="914400" cy="914396"/>
                </a:xfrm>
                <a:prstGeom prst="pentagon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Isosceles Triangle 95"/>
                <p:cNvSpPr/>
                <p:nvPr/>
              </p:nvSpPr>
              <p:spPr>
                <a:xfrm>
                  <a:off x="1415844" y="2022987"/>
                  <a:ext cx="914400" cy="914400"/>
                </a:xfrm>
                <a:prstGeom prst="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1415844" y="3598350"/>
                  <a:ext cx="914400" cy="91439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Arrow Connector 97"/>
                <p:cNvCxnSpPr>
                  <a:stCxn id="95" idx="3"/>
                  <a:endCxn id="96" idx="0"/>
                </p:cNvCxnSpPr>
                <p:nvPr/>
              </p:nvCxnSpPr>
              <p:spPr>
                <a:xfrm>
                  <a:off x="1873046" y="1362018"/>
                  <a:ext cx="0" cy="660970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96" idx="3"/>
                  <a:endCxn id="97" idx="0"/>
                </p:cNvCxnSpPr>
                <p:nvPr/>
              </p:nvCxnSpPr>
              <p:spPr>
                <a:xfrm>
                  <a:off x="1873046" y="2937386"/>
                  <a:ext cx="0" cy="660964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4459277" y="3732863"/>
                <a:ext cx="197073" cy="876129"/>
                <a:chOff x="1415844" y="447622"/>
                <a:chExt cx="914400" cy="4065126"/>
              </a:xfrm>
            </p:grpSpPr>
            <p:sp>
              <p:nvSpPr>
                <p:cNvPr id="90" name="Regular Pentagon 89"/>
                <p:cNvSpPr/>
                <p:nvPr/>
              </p:nvSpPr>
              <p:spPr>
                <a:xfrm>
                  <a:off x="1415844" y="447622"/>
                  <a:ext cx="914400" cy="914396"/>
                </a:xfrm>
                <a:prstGeom prst="pentagon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Isosceles Triangle 90"/>
                <p:cNvSpPr/>
                <p:nvPr/>
              </p:nvSpPr>
              <p:spPr>
                <a:xfrm>
                  <a:off x="1415844" y="2022987"/>
                  <a:ext cx="914400" cy="914400"/>
                </a:xfrm>
                <a:prstGeom prst="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1415844" y="3598350"/>
                  <a:ext cx="914400" cy="91439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/>
                <p:cNvCxnSpPr>
                  <a:stCxn id="90" idx="3"/>
                  <a:endCxn id="91" idx="0"/>
                </p:cNvCxnSpPr>
                <p:nvPr/>
              </p:nvCxnSpPr>
              <p:spPr>
                <a:xfrm>
                  <a:off x="1873046" y="1362018"/>
                  <a:ext cx="0" cy="660970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91" idx="3"/>
                  <a:endCxn id="92" idx="0"/>
                </p:cNvCxnSpPr>
                <p:nvPr/>
              </p:nvCxnSpPr>
              <p:spPr>
                <a:xfrm>
                  <a:off x="1873046" y="2937386"/>
                  <a:ext cx="0" cy="660964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4718597" y="3732863"/>
                <a:ext cx="197073" cy="876129"/>
                <a:chOff x="1415844" y="447622"/>
                <a:chExt cx="914400" cy="4065126"/>
              </a:xfrm>
            </p:grpSpPr>
            <p:sp>
              <p:nvSpPr>
                <p:cNvPr id="85" name="Regular Pentagon 84"/>
                <p:cNvSpPr/>
                <p:nvPr/>
              </p:nvSpPr>
              <p:spPr>
                <a:xfrm>
                  <a:off x="1415844" y="447622"/>
                  <a:ext cx="914400" cy="914396"/>
                </a:xfrm>
                <a:prstGeom prst="pentagon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>
                  <a:off x="1415844" y="2022987"/>
                  <a:ext cx="914400" cy="914400"/>
                </a:xfrm>
                <a:prstGeom prst="triangl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1415844" y="3598350"/>
                  <a:ext cx="914400" cy="914398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>
                  <a:stCxn id="85" idx="3"/>
                  <a:endCxn id="86" idx="0"/>
                </p:cNvCxnSpPr>
                <p:nvPr/>
              </p:nvCxnSpPr>
              <p:spPr>
                <a:xfrm>
                  <a:off x="1873046" y="1362018"/>
                  <a:ext cx="0" cy="660970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86" idx="3"/>
                  <a:endCxn id="87" idx="0"/>
                </p:cNvCxnSpPr>
                <p:nvPr/>
              </p:nvCxnSpPr>
              <p:spPr>
                <a:xfrm>
                  <a:off x="1873046" y="2937386"/>
                  <a:ext cx="0" cy="660964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>
                <a:off x="3141388" y="5095725"/>
                <a:ext cx="715714" cy="536603"/>
                <a:chOff x="3835282" y="4962448"/>
                <a:chExt cx="781997" cy="586298"/>
              </a:xfrm>
            </p:grpSpPr>
            <p:sp>
              <p:nvSpPr>
                <p:cNvPr id="76" name="Cross 75"/>
                <p:cNvSpPr/>
                <p:nvPr/>
              </p:nvSpPr>
              <p:spPr>
                <a:xfrm>
                  <a:off x="3835282" y="4962448"/>
                  <a:ext cx="215324" cy="215324"/>
                </a:xfrm>
                <a:prstGeom prst="plus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Arrow Connector 76"/>
                <p:cNvCxnSpPr>
                  <a:stCxn id="76" idx="2"/>
                </p:cNvCxnSpPr>
                <p:nvPr/>
              </p:nvCxnSpPr>
              <p:spPr>
                <a:xfrm flipH="1">
                  <a:off x="3942944" y="5177772"/>
                  <a:ext cx="1" cy="155650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8" name="Cross 77"/>
                <p:cNvSpPr/>
                <p:nvPr/>
              </p:nvSpPr>
              <p:spPr>
                <a:xfrm>
                  <a:off x="4118618" y="4962448"/>
                  <a:ext cx="215324" cy="215324"/>
                </a:xfrm>
                <a:prstGeom prst="plus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>
                  <a:stCxn id="78" idx="2"/>
                </p:cNvCxnSpPr>
                <p:nvPr/>
              </p:nvCxnSpPr>
              <p:spPr>
                <a:xfrm>
                  <a:off x="4226281" y="5177772"/>
                  <a:ext cx="0" cy="155650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0" name="Cross 79"/>
                <p:cNvSpPr/>
                <p:nvPr/>
              </p:nvSpPr>
              <p:spPr>
                <a:xfrm>
                  <a:off x="4401955" y="4962448"/>
                  <a:ext cx="215324" cy="215324"/>
                </a:xfrm>
                <a:prstGeom prst="plus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Arrow Connector 80"/>
                <p:cNvCxnSpPr>
                  <a:stCxn id="80" idx="2"/>
                </p:cNvCxnSpPr>
                <p:nvPr/>
              </p:nvCxnSpPr>
              <p:spPr>
                <a:xfrm>
                  <a:off x="4509617" y="5177772"/>
                  <a:ext cx="0" cy="155650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Diamond 81"/>
                <p:cNvSpPr/>
                <p:nvPr/>
              </p:nvSpPr>
              <p:spPr>
                <a:xfrm>
                  <a:off x="3835282" y="5333422"/>
                  <a:ext cx="215324" cy="215324"/>
                </a:xfrm>
                <a:prstGeom prst="diamond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Diamond 82"/>
                <p:cNvSpPr/>
                <p:nvPr/>
              </p:nvSpPr>
              <p:spPr>
                <a:xfrm>
                  <a:off x="4118618" y="5333422"/>
                  <a:ext cx="215324" cy="215324"/>
                </a:xfrm>
                <a:prstGeom prst="diamond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Diamond 83"/>
                <p:cNvSpPr/>
                <p:nvPr/>
              </p:nvSpPr>
              <p:spPr>
                <a:xfrm>
                  <a:off x="4401955" y="5333422"/>
                  <a:ext cx="215324" cy="215324"/>
                </a:xfrm>
                <a:prstGeom prst="diamond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4337792" y="5095725"/>
                <a:ext cx="456393" cy="536603"/>
                <a:chOff x="4685292" y="4962448"/>
                <a:chExt cx="498660" cy="586298"/>
              </a:xfrm>
            </p:grpSpPr>
            <p:sp>
              <p:nvSpPr>
                <p:cNvPr id="70" name="Cross 69"/>
                <p:cNvSpPr/>
                <p:nvPr/>
              </p:nvSpPr>
              <p:spPr>
                <a:xfrm>
                  <a:off x="4685292" y="4962448"/>
                  <a:ext cx="215324" cy="215324"/>
                </a:xfrm>
                <a:prstGeom prst="plus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Arrow Connector 70"/>
                <p:cNvCxnSpPr>
                  <a:stCxn id="70" idx="2"/>
                </p:cNvCxnSpPr>
                <p:nvPr/>
              </p:nvCxnSpPr>
              <p:spPr>
                <a:xfrm flipH="1">
                  <a:off x="4792954" y="5177772"/>
                  <a:ext cx="1" cy="155650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Cross 71"/>
                <p:cNvSpPr/>
                <p:nvPr/>
              </p:nvSpPr>
              <p:spPr>
                <a:xfrm>
                  <a:off x="4968628" y="4962448"/>
                  <a:ext cx="215324" cy="215324"/>
                </a:xfrm>
                <a:prstGeom prst="plus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/>
                <p:cNvCxnSpPr>
                  <a:stCxn id="72" idx="2"/>
                </p:cNvCxnSpPr>
                <p:nvPr/>
              </p:nvCxnSpPr>
              <p:spPr>
                <a:xfrm>
                  <a:off x="5076290" y="5177772"/>
                  <a:ext cx="0" cy="155650"/>
                </a:xfrm>
                <a:prstGeom prst="straightConnector1">
                  <a:avLst/>
                </a:prstGeom>
                <a:ln w="31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Diamond 73"/>
                <p:cNvSpPr/>
                <p:nvPr/>
              </p:nvSpPr>
              <p:spPr>
                <a:xfrm>
                  <a:off x="4685292" y="5333422"/>
                  <a:ext cx="215324" cy="215324"/>
                </a:xfrm>
                <a:prstGeom prst="diamond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Diamond 74"/>
                <p:cNvSpPr/>
                <p:nvPr/>
              </p:nvSpPr>
              <p:spPr>
                <a:xfrm>
                  <a:off x="4968628" y="5333422"/>
                  <a:ext cx="215324" cy="215324"/>
                </a:xfrm>
                <a:prstGeom prst="diamond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9" name="Curved Connector 68"/>
              <p:cNvCxnSpPr/>
              <p:nvPr/>
            </p:nvCxnSpPr>
            <p:spPr>
              <a:xfrm rot="3000000" flipV="1">
                <a:off x="3291245" y="4066023"/>
                <a:ext cx="1422720" cy="1422721"/>
              </a:xfrm>
              <a:prstGeom prst="curvedConnector3">
                <a:avLst>
                  <a:gd name="adj1" fmla="val 51613"/>
                </a:avLst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/>
            <p:cNvSpPr/>
            <p:nvPr/>
          </p:nvSpPr>
          <p:spPr>
            <a:xfrm>
              <a:off x="7999911" y="1841414"/>
              <a:ext cx="1653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Execution Flow</a:t>
              </a:r>
            </a:p>
          </p:txBody>
        </p:sp>
      </p:grpSp>
      <p:grpSp>
        <p:nvGrpSpPr>
          <p:cNvPr id="482" name="Group 481"/>
          <p:cNvGrpSpPr>
            <a:grpSpLocks noChangeAspect="1"/>
          </p:cNvGrpSpPr>
          <p:nvPr/>
        </p:nvGrpSpPr>
        <p:grpSpPr>
          <a:xfrm>
            <a:off x="2517140" y="2052582"/>
            <a:ext cx="2634297" cy="3242930"/>
            <a:chOff x="147269" y="408874"/>
            <a:chExt cx="2425505" cy="2985900"/>
          </a:xfrm>
        </p:grpSpPr>
        <p:grpSp>
          <p:nvGrpSpPr>
            <p:cNvPr id="483" name="Group 482"/>
            <p:cNvGrpSpPr/>
            <p:nvPr/>
          </p:nvGrpSpPr>
          <p:grpSpPr>
            <a:xfrm>
              <a:off x="259028" y="508735"/>
              <a:ext cx="351562" cy="1362775"/>
              <a:chOff x="1415844" y="707922"/>
              <a:chExt cx="914400" cy="3544529"/>
            </a:xfrm>
          </p:grpSpPr>
          <p:sp>
            <p:nvSpPr>
              <p:cNvPr id="526" name="Regular Pentagon 525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Isosceles Triangle 526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9" name="Straight Arrow Connector 528"/>
              <p:cNvCxnSpPr>
                <a:stCxn id="526" idx="3"/>
                <a:endCxn id="527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>
                <a:stCxn id="527" idx="3"/>
                <a:endCxn id="528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/>
            <p:cNvGrpSpPr/>
            <p:nvPr/>
          </p:nvGrpSpPr>
          <p:grpSpPr>
            <a:xfrm>
              <a:off x="721635" y="508735"/>
              <a:ext cx="351562" cy="1362775"/>
              <a:chOff x="1415844" y="707922"/>
              <a:chExt cx="914400" cy="3544529"/>
            </a:xfrm>
          </p:grpSpPr>
          <p:sp>
            <p:nvSpPr>
              <p:cNvPr id="521" name="Regular Pentagon 520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Isosceles Triangle 521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4" name="Straight Arrow Connector 523"/>
              <p:cNvCxnSpPr>
                <a:stCxn id="521" idx="3"/>
                <a:endCxn id="522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>
                <a:stCxn id="522" idx="3"/>
                <a:endCxn id="523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oup 484"/>
            <p:cNvGrpSpPr/>
            <p:nvPr/>
          </p:nvGrpSpPr>
          <p:grpSpPr>
            <a:xfrm>
              <a:off x="1184241" y="508735"/>
              <a:ext cx="351562" cy="1362775"/>
              <a:chOff x="1415844" y="707922"/>
              <a:chExt cx="914400" cy="3544529"/>
            </a:xfrm>
          </p:grpSpPr>
          <p:sp>
            <p:nvSpPr>
              <p:cNvPr id="516" name="Regular Pentagon 515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Isosceles Triangle 516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9" name="Straight Arrow Connector 518"/>
              <p:cNvCxnSpPr>
                <a:stCxn id="516" idx="3"/>
                <a:endCxn id="517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/>
              <p:cNvCxnSpPr>
                <a:stCxn id="517" idx="3"/>
                <a:endCxn id="518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Group 485"/>
            <p:cNvGrpSpPr/>
            <p:nvPr/>
          </p:nvGrpSpPr>
          <p:grpSpPr>
            <a:xfrm>
              <a:off x="1646848" y="508735"/>
              <a:ext cx="351562" cy="1362775"/>
              <a:chOff x="1415844" y="707922"/>
              <a:chExt cx="914400" cy="3544529"/>
            </a:xfrm>
          </p:grpSpPr>
          <p:sp>
            <p:nvSpPr>
              <p:cNvPr id="511" name="Regular Pentagon 510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Isosceles Triangle 511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4" name="Straight Arrow Connector 513"/>
              <p:cNvCxnSpPr>
                <a:stCxn id="511" idx="3"/>
                <a:endCxn id="512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Arrow Connector 514"/>
              <p:cNvCxnSpPr>
                <a:stCxn id="512" idx="3"/>
                <a:endCxn id="513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/>
            <p:cNvGrpSpPr/>
            <p:nvPr/>
          </p:nvGrpSpPr>
          <p:grpSpPr>
            <a:xfrm>
              <a:off x="2109454" y="508735"/>
              <a:ext cx="351562" cy="1362775"/>
              <a:chOff x="1415844" y="707922"/>
              <a:chExt cx="914400" cy="3544529"/>
            </a:xfrm>
          </p:grpSpPr>
          <p:sp>
            <p:nvSpPr>
              <p:cNvPr id="506" name="Regular Pentagon 505"/>
              <p:cNvSpPr/>
              <p:nvPr/>
            </p:nvSpPr>
            <p:spPr>
              <a:xfrm>
                <a:off x="1415844" y="707922"/>
                <a:ext cx="914400" cy="914400"/>
              </a:xfrm>
              <a:prstGeom prst="pentagon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Isosceles Triangle 506"/>
              <p:cNvSpPr/>
              <p:nvPr/>
            </p:nvSpPr>
            <p:spPr>
              <a:xfrm>
                <a:off x="1415844" y="2022987"/>
                <a:ext cx="914400" cy="914400"/>
              </a:xfrm>
              <a:prstGeom prst="triangl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1415844" y="333805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Arrow Connector 508"/>
              <p:cNvCxnSpPr>
                <a:stCxn id="506" idx="3"/>
                <a:endCxn id="507" idx="0"/>
              </p:cNvCxnSpPr>
              <p:nvPr/>
            </p:nvCxnSpPr>
            <p:spPr>
              <a:xfrm>
                <a:off x="1873044" y="1622322"/>
                <a:ext cx="0" cy="400665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/>
              <p:cNvCxnSpPr>
                <a:stCxn id="507" idx="3"/>
                <a:endCxn id="508" idx="0"/>
              </p:cNvCxnSpPr>
              <p:nvPr/>
            </p:nvCxnSpPr>
            <p:spPr>
              <a:xfrm>
                <a:off x="1873044" y="2937387"/>
                <a:ext cx="0" cy="400664"/>
              </a:xfrm>
              <a:prstGeom prst="straightConnector1">
                <a:avLst/>
              </a:prstGeom>
              <a:ln w="31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8" name="Rectangle 487"/>
            <p:cNvSpPr/>
            <p:nvPr/>
          </p:nvSpPr>
          <p:spPr>
            <a:xfrm>
              <a:off x="147269" y="408874"/>
              <a:ext cx="2425505" cy="156249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Cross 488"/>
            <p:cNvSpPr/>
            <p:nvPr/>
          </p:nvSpPr>
          <p:spPr>
            <a:xfrm>
              <a:off x="259028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0" name="Straight Arrow Connector 489"/>
            <p:cNvCxnSpPr/>
            <p:nvPr/>
          </p:nvCxnSpPr>
          <p:spPr>
            <a:xfrm>
              <a:off x="434809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1" name="Cross 490"/>
            <p:cNvSpPr/>
            <p:nvPr/>
          </p:nvSpPr>
          <p:spPr>
            <a:xfrm>
              <a:off x="721634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Arrow Connector 491"/>
            <p:cNvCxnSpPr/>
            <p:nvPr/>
          </p:nvCxnSpPr>
          <p:spPr>
            <a:xfrm>
              <a:off x="897415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3" name="Cross 492"/>
            <p:cNvSpPr/>
            <p:nvPr/>
          </p:nvSpPr>
          <p:spPr>
            <a:xfrm>
              <a:off x="1184241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4" name="Straight Arrow Connector 493"/>
            <p:cNvCxnSpPr/>
            <p:nvPr/>
          </p:nvCxnSpPr>
          <p:spPr>
            <a:xfrm>
              <a:off x="1360022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5" name="Cross 494"/>
            <p:cNvSpPr/>
            <p:nvPr/>
          </p:nvSpPr>
          <p:spPr>
            <a:xfrm>
              <a:off x="1646848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6" name="Straight Arrow Connector 495"/>
            <p:cNvCxnSpPr/>
            <p:nvPr/>
          </p:nvCxnSpPr>
          <p:spPr>
            <a:xfrm>
              <a:off x="1822629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7" name="Cross 496"/>
            <p:cNvSpPr/>
            <p:nvPr/>
          </p:nvSpPr>
          <p:spPr>
            <a:xfrm>
              <a:off x="2109454" y="2458378"/>
              <a:ext cx="351562" cy="351562"/>
            </a:xfrm>
            <a:prstGeom prst="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8" name="Straight Arrow Connector 497"/>
            <p:cNvCxnSpPr/>
            <p:nvPr/>
          </p:nvCxnSpPr>
          <p:spPr>
            <a:xfrm>
              <a:off x="2285235" y="2809940"/>
              <a:ext cx="0" cy="154045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9" name="Diamond 498"/>
            <p:cNvSpPr/>
            <p:nvPr/>
          </p:nvSpPr>
          <p:spPr>
            <a:xfrm>
              <a:off x="259028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Diamond 499"/>
            <p:cNvSpPr/>
            <p:nvPr/>
          </p:nvSpPr>
          <p:spPr>
            <a:xfrm>
              <a:off x="721634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Diamond 500"/>
            <p:cNvSpPr/>
            <p:nvPr/>
          </p:nvSpPr>
          <p:spPr>
            <a:xfrm>
              <a:off x="1184241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Diamond 501"/>
            <p:cNvSpPr/>
            <p:nvPr/>
          </p:nvSpPr>
          <p:spPr>
            <a:xfrm>
              <a:off x="1646848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Diamond 502"/>
            <p:cNvSpPr/>
            <p:nvPr/>
          </p:nvSpPr>
          <p:spPr>
            <a:xfrm>
              <a:off x="2109454" y="2963985"/>
              <a:ext cx="351562" cy="351562"/>
            </a:xfrm>
            <a:prstGeom prst="diamond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47269" y="2379150"/>
              <a:ext cx="2425505" cy="10156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5" name="Straight Arrow Connector 504"/>
            <p:cNvCxnSpPr>
              <a:stCxn id="488" idx="2"/>
              <a:endCxn id="504" idx="0"/>
            </p:cNvCxnSpPr>
            <p:nvPr/>
          </p:nvCxnSpPr>
          <p:spPr>
            <a:xfrm>
              <a:off x="1360022" y="1971372"/>
              <a:ext cx="0" cy="40777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39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Partitioning: </a:t>
            </a:r>
            <a:r>
              <a:rPr lang="en-US" dirty="0" err="1"/>
              <a:t>Bézier</a:t>
            </a:r>
            <a:r>
              <a:rPr lang="en-US" dirty="0"/>
              <a:t>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surface points are distributed across devices</a:t>
            </a:r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008" y="2519958"/>
            <a:ext cx="3040608" cy="30075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96" y="3075251"/>
            <a:ext cx="2138040" cy="20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0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Partitioning: Image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Input pixels distributed across devices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Output bins distributed across devices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1026" name="Picture 2" descr="Image result for olive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515" y="2338516"/>
            <a:ext cx="2002970" cy="150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2462023" y="4194713"/>
            <a:ext cx="1933954" cy="914400"/>
            <a:chOff x="2496531" y="4194713"/>
            <a:chExt cx="1933954" cy="914400"/>
          </a:xfrm>
        </p:grpSpPr>
        <p:sp>
          <p:nvSpPr>
            <p:cNvPr id="9" name="Rectangle 8"/>
            <p:cNvSpPr/>
            <p:nvPr/>
          </p:nvSpPr>
          <p:spPr>
            <a:xfrm>
              <a:off x="3516085" y="4194713"/>
              <a:ext cx="914400" cy="914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GPU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96531" y="4194713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679357" y="4523593"/>
              <a:ext cx="548749" cy="548640"/>
              <a:chOff x="2606263" y="4577026"/>
              <a:chExt cx="795522" cy="795364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2606263" y="4577026"/>
                <a:ext cx="365760" cy="3657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36025" y="4577026"/>
                <a:ext cx="365760" cy="3657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06263" y="5006630"/>
                <a:ext cx="365760" cy="3657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36025" y="5006630"/>
                <a:ext cx="365760" cy="3657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3621017" y="4570602"/>
              <a:ext cx="704536" cy="454622"/>
              <a:chOff x="3563330" y="4460213"/>
              <a:chExt cx="850238" cy="54864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3563331" y="4460213"/>
                <a:ext cx="252300" cy="2523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59780" y="4460215"/>
                <a:ext cx="252300" cy="2523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563330" y="4756553"/>
                <a:ext cx="252300" cy="2523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859776" y="4756549"/>
                <a:ext cx="252300" cy="2523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>
                <a:grpSpLocks noChangeAspect="1"/>
              </p:cNvGrpSpPr>
              <p:nvPr/>
            </p:nvGrpSpPr>
            <p:grpSpPr>
              <a:xfrm>
                <a:off x="4161264" y="4460216"/>
                <a:ext cx="252304" cy="548634"/>
                <a:chOff x="3036025" y="4577034"/>
                <a:chExt cx="365766" cy="795356"/>
              </a:xfrm>
              <a:grpFill/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036031" y="4577034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036025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55525"/>
              </p:ext>
            </p:extLst>
          </p:nvPr>
        </p:nvGraphicFramePr>
        <p:xfrm>
          <a:off x="2697480" y="5748855"/>
          <a:ext cx="146304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37867586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5550118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42744367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09765386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48940799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65418991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84348005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7785459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2497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2427515" y="2338516"/>
            <a:ext cx="2002970" cy="435164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427515" y="2817720"/>
            <a:ext cx="2002970" cy="1023024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rot="21125327">
            <a:off x="2133643" y="2608855"/>
            <a:ext cx="892303" cy="1729740"/>
          </a:xfrm>
          <a:prstGeom prst="arc">
            <a:avLst>
              <a:gd name="adj1" fmla="val 6446926"/>
              <a:gd name="adj2" fmla="val 15982906"/>
            </a:avLst>
          </a:prstGeom>
          <a:ln w="28575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474673" flipH="1">
            <a:off x="3905711" y="3319059"/>
            <a:ext cx="862301" cy="1014066"/>
          </a:xfrm>
          <a:prstGeom prst="arc">
            <a:avLst>
              <a:gd name="adj1" fmla="val 6446926"/>
              <a:gd name="adj2" fmla="val 15982906"/>
            </a:avLst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cxnSpLocks/>
            <a:stCxn id="14" idx="2"/>
          </p:cNvCxnSpPr>
          <p:nvPr/>
        </p:nvCxnSpPr>
        <p:spPr>
          <a:xfrm>
            <a:off x="3067448" y="5072233"/>
            <a:ext cx="278550" cy="667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29" idx="2"/>
          </p:cNvCxnSpPr>
          <p:nvPr/>
        </p:nvCxnSpPr>
        <p:spPr>
          <a:xfrm flipH="1">
            <a:off x="3427186" y="5025221"/>
            <a:ext cx="759324" cy="71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17" idx="2"/>
          </p:cNvCxnSpPr>
          <p:nvPr/>
        </p:nvCxnSpPr>
        <p:spPr>
          <a:xfrm flipH="1">
            <a:off x="2981054" y="4779666"/>
            <a:ext cx="709988" cy="960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27" idx="2"/>
          </p:cNvCxnSpPr>
          <p:nvPr/>
        </p:nvCxnSpPr>
        <p:spPr>
          <a:xfrm flipH="1">
            <a:off x="3956327" y="4779669"/>
            <a:ext cx="230186" cy="960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12" idx="2"/>
          </p:cNvCxnSpPr>
          <p:nvPr/>
        </p:nvCxnSpPr>
        <p:spPr>
          <a:xfrm>
            <a:off x="3067448" y="4775893"/>
            <a:ext cx="629127" cy="964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8" idx="2"/>
          </p:cNvCxnSpPr>
          <p:nvPr/>
        </p:nvCxnSpPr>
        <p:spPr>
          <a:xfrm flipH="1">
            <a:off x="3871436" y="4779668"/>
            <a:ext cx="65254" cy="960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1" idx="2"/>
          </p:cNvCxnSpPr>
          <p:nvPr/>
        </p:nvCxnSpPr>
        <p:spPr>
          <a:xfrm>
            <a:off x="2770999" y="4775893"/>
            <a:ext cx="151532" cy="964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1" name="Picture 2" descr="Image result for olive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38" y="2338516"/>
            <a:ext cx="2002970" cy="150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/>
          <p:cNvGrpSpPr/>
          <p:nvPr/>
        </p:nvGrpSpPr>
        <p:grpSpPr>
          <a:xfrm>
            <a:off x="7992646" y="4194713"/>
            <a:ext cx="1933954" cy="914400"/>
            <a:chOff x="2496531" y="4194713"/>
            <a:chExt cx="1933954" cy="914400"/>
          </a:xfrm>
        </p:grpSpPr>
        <p:sp>
          <p:nvSpPr>
            <p:cNvPr id="103" name="Rectangle 102"/>
            <p:cNvSpPr/>
            <p:nvPr/>
          </p:nvSpPr>
          <p:spPr>
            <a:xfrm>
              <a:off x="3516085" y="4194713"/>
              <a:ext cx="914400" cy="914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GPU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96531" y="4194713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grpSp>
          <p:nvGrpSpPr>
            <p:cNvPr id="105" name="Group 104"/>
            <p:cNvGrpSpPr>
              <a:grpSpLocks noChangeAspect="1"/>
            </p:cNvGrpSpPr>
            <p:nvPr/>
          </p:nvGrpSpPr>
          <p:grpSpPr>
            <a:xfrm>
              <a:off x="2679357" y="4523593"/>
              <a:ext cx="548749" cy="548640"/>
              <a:chOff x="2606263" y="4577026"/>
              <a:chExt cx="795522" cy="795364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14" name="Rectangle 113"/>
              <p:cNvSpPr/>
              <p:nvPr/>
            </p:nvSpPr>
            <p:spPr>
              <a:xfrm>
                <a:off x="2606263" y="4577026"/>
                <a:ext cx="365760" cy="3657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036025" y="4577026"/>
                <a:ext cx="365760" cy="3657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606263" y="5006630"/>
                <a:ext cx="365760" cy="3657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036025" y="5006630"/>
                <a:ext cx="365760" cy="36576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 105"/>
            <p:cNvGrpSpPr>
              <a:grpSpLocks noChangeAspect="1"/>
            </p:cNvGrpSpPr>
            <p:nvPr/>
          </p:nvGrpSpPr>
          <p:grpSpPr>
            <a:xfrm>
              <a:off x="3621017" y="4570602"/>
              <a:ext cx="704536" cy="454622"/>
              <a:chOff x="3563330" y="4460213"/>
              <a:chExt cx="850238" cy="54864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3563331" y="4460213"/>
                <a:ext cx="252300" cy="2523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859780" y="4460215"/>
                <a:ext cx="252300" cy="2523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563330" y="4756553"/>
                <a:ext cx="252300" cy="2523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859776" y="4756549"/>
                <a:ext cx="252300" cy="2523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" name="Group 110"/>
              <p:cNvGrpSpPr>
                <a:grpSpLocks noChangeAspect="1"/>
              </p:cNvGrpSpPr>
              <p:nvPr/>
            </p:nvGrpSpPr>
            <p:grpSpPr>
              <a:xfrm>
                <a:off x="4161264" y="4460216"/>
                <a:ext cx="252304" cy="548634"/>
                <a:chOff x="3036025" y="4577034"/>
                <a:chExt cx="365766" cy="795356"/>
              </a:xfrm>
              <a:grpFill/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3036031" y="4577034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036025" y="5006630"/>
                  <a:ext cx="365760" cy="365760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8813"/>
              </p:ext>
            </p:extLst>
          </p:nvPr>
        </p:nvGraphicFramePr>
        <p:xfrm>
          <a:off x="8228103" y="5748855"/>
          <a:ext cx="146304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237867586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5550118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42744367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09765386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48940799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65418991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84348005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7785459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2497"/>
                  </a:ext>
                </a:extLst>
              </a:tr>
            </a:tbl>
          </a:graphicData>
        </a:graphic>
      </p:graphicFrame>
      <p:sp>
        <p:nvSpPr>
          <p:cNvPr id="119" name="Rectangle 118"/>
          <p:cNvSpPr/>
          <p:nvPr/>
        </p:nvSpPr>
        <p:spPr>
          <a:xfrm>
            <a:off x="8212199" y="5741985"/>
            <a:ext cx="554845" cy="20116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958138" y="2336441"/>
            <a:ext cx="2002970" cy="1504303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cxnSpLocks/>
            <a:stCxn id="116" idx="2"/>
          </p:cNvCxnSpPr>
          <p:nvPr/>
        </p:nvCxnSpPr>
        <p:spPr>
          <a:xfrm>
            <a:off x="8301622" y="5072233"/>
            <a:ext cx="369741" cy="667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stCxn id="107" idx="2"/>
          </p:cNvCxnSpPr>
          <p:nvPr/>
        </p:nvCxnSpPr>
        <p:spPr>
          <a:xfrm flipH="1">
            <a:off x="8876133" y="4779666"/>
            <a:ext cx="345532" cy="969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115" idx="2"/>
          </p:cNvCxnSpPr>
          <p:nvPr/>
        </p:nvCxnSpPr>
        <p:spPr>
          <a:xfrm flipH="1">
            <a:off x="8511677" y="4775893"/>
            <a:ext cx="86394" cy="964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cxnSpLocks/>
            <a:stCxn id="110" idx="2"/>
          </p:cNvCxnSpPr>
          <p:nvPr/>
        </p:nvCxnSpPr>
        <p:spPr>
          <a:xfrm>
            <a:off x="9467309" y="5025220"/>
            <a:ext cx="126986" cy="714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cxnSpLocks/>
            <a:stCxn id="112" idx="2"/>
          </p:cNvCxnSpPr>
          <p:nvPr/>
        </p:nvCxnSpPr>
        <p:spPr>
          <a:xfrm flipH="1">
            <a:off x="9227198" y="4779669"/>
            <a:ext cx="489938" cy="960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109" idx="2"/>
          </p:cNvCxnSpPr>
          <p:nvPr/>
        </p:nvCxnSpPr>
        <p:spPr>
          <a:xfrm>
            <a:off x="9221664" y="5025224"/>
            <a:ext cx="180395" cy="7146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114" idx="2"/>
          </p:cNvCxnSpPr>
          <p:nvPr/>
        </p:nvCxnSpPr>
        <p:spPr>
          <a:xfrm>
            <a:off x="8301622" y="4775893"/>
            <a:ext cx="10043" cy="964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8798117" y="5741985"/>
            <a:ext cx="893026" cy="2011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>
            <a:cxnSpLocks/>
            <a:stCxn id="108" idx="2"/>
          </p:cNvCxnSpPr>
          <p:nvPr/>
        </p:nvCxnSpPr>
        <p:spPr>
          <a:xfrm flipH="1">
            <a:off x="9045959" y="4779668"/>
            <a:ext cx="421354" cy="95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120" idx="2"/>
            <a:endCxn id="104" idx="0"/>
          </p:cNvCxnSpPr>
          <p:nvPr/>
        </p:nvCxnSpPr>
        <p:spPr>
          <a:xfrm flipH="1">
            <a:off x="8449846" y="3840744"/>
            <a:ext cx="509777" cy="35396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cxnSpLocks/>
            <a:stCxn id="120" idx="2"/>
            <a:endCxn id="103" idx="0"/>
          </p:cNvCxnSpPr>
          <p:nvPr/>
        </p:nvCxnSpPr>
        <p:spPr>
          <a:xfrm>
            <a:off x="8959623" y="3840744"/>
            <a:ext cx="509777" cy="35396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9" grpId="0" animBg="1"/>
      <p:bldP spid="120" grpId="0" animBg="1"/>
      <p:bldP spid="1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allelogram 28"/>
          <p:cNvSpPr/>
          <p:nvPr/>
        </p:nvSpPr>
        <p:spPr>
          <a:xfrm flipH="1">
            <a:off x="5577426" y="3076617"/>
            <a:ext cx="1463040" cy="1709928"/>
          </a:xfrm>
          <a:prstGeom prst="parallelogram">
            <a:avLst>
              <a:gd name="adj" fmla="val 495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4837539" y="3076617"/>
            <a:ext cx="1097280" cy="1709928"/>
          </a:xfrm>
          <a:prstGeom prst="parallelogram">
            <a:avLst>
              <a:gd name="adj" fmla="val 3391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4108284" y="3076617"/>
            <a:ext cx="731520" cy="1709928"/>
          </a:xfrm>
          <a:prstGeom prst="parallelogram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 flipH="1">
            <a:off x="6298202" y="3076617"/>
            <a:ext cx="1828800" cy="1709928"/>
          </a:xfrm>
          <a:prstGeom prst="parallelogram">
            <a:avLst>
              <a:gd name="adj" fmla="val 649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/>
          <p:cNvSpPr/>
          <p:nvPr/>
        </p:nvSpPr>
        <p:spPr>
          <a:xfrm flipH="1">
            <a:off x="7016721" y="3076617"/>
            <a:ext cx="2194560" cy="1709928"/>
          </a:xfrm>
          <a:prstGeom prst="parallelogram">
            <a:avLst>
              <a:gd name="adj" fmla="val 8677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Partitioning: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 are distributed across devices</a:t>
            </a:r>
          </a:p>
          <a:p>
            <a:pPr lvl="1"/>
            <a:r>
              <a:rPr lang="en-US" dirty="0"/>
              <a:t>Challenge: in-place, required inter-worker synchronization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12919"/>
              </p:ext>
            </p:extLst>
          </p:nvPr>
        </p:nvGraphicFramePr>
        <p:xfrm>
          <a:off x="1617648" y="2908978"/>
          <a:ext cx="7315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15277659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90234632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664913816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47549877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5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395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4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672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173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66924"/>
              </p:ext>
            </p:extLst>
          </p:nvPr>
        </p:nvGraphicFramePr>
        <p:xfrm>
          <a:off x="1434768" y="4762631"/>
          <a:ext cx="10972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15277659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90234632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664913816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47549877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65608247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47138337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5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395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354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7672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1734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983408" y="4026535"/>
            <a:ext cx="0" cy="53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50593"/>
              </p:ext>
            </p:extLst>
          </p:nvPr>
        </p:nvGraphicFramePr>
        <p:xfrm>
          <a:off x="4108284" y="2908978"/>
          <a:ext cx="54864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360001398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17565424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6382343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53970433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25358809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9817368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1492788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9783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37892678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96235295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39368117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06444231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6383876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39012667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43285491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17579765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48744926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98087277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79897856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0116242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50740502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11078873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24370506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9173830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5503711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19960268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43074445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89693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64181163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5909092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2835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29160"/>
              </p:ext>
            </p:extLst>
          </p:nvPr>
        </p:nvGraphicFramePr>
        <p:xfrm>
          <a:off x="4108284" y="4780845"/>
          <a:ext cx="54864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360001398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17565424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6382343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53970433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25358809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9817368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1492788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9783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37892678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96235295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39368117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06444231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6383876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39012667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43285491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17579765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48744926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98087277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79897856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0116242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50740502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11078873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24370506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9173830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5503711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19960268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43074445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89693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64181163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5909092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2835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241157" y="3602961"/>
            <a:ext cx="2060116" cy="656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6928" y="3602961"/>
            <a:ext cx="1342324" cy="65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453091" y="3933722"/>
            <a:ext cx="989999" cy="252300"/>
            <a:chOff x="2290273" y="4577026"/>
            <a:chExt cx="1435207" cy="365760"/>
          </a:xfrm>
          <a:solidFill>
            <a:schemeClr val="accent1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2290273" y="4577026"/>
              <a:ext cx="365761" cy="36576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9720" y="4577026"/>
              <a:ext cx="365760" cy="36576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6419215" y="3955338"/>
            <a:ext cx="1704000" cy="209068"/>
            <a:chOff x="3017993" y="4460214"/>
            <a:chExt cx="2056400" cy="252305"/>
          </a:xfrm>
          <a:solidFill>
            <a:schemeClr val="accent6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3017993" y="4460218"/>
              <a:ext cx="252300" cy="252301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20043" y="4460214"/>
              <a:ext cx="252300" cy="252301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22092" y="4460214"/>
              <a:ext cx="252301" cy="252301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Arrow Connector 8"/>
          <p:cNvCxnSpPr>
            <a:cxnSpLocks/>
            <a:stCxn id="22" idx="1"/>
            <a:endCxn id="18" idx="3"/>
          </p:cNvCxnSpPr>
          <p:nvPr/>
        </p:nvCxnSpPr>
        <p:spPr>
          <a:xfrm flipH="1">
            <a:off x="7375747" y="4059871"/>
            <a:ext cx="53840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18" idx="1"/>
            <a:endCxn id="17" idx="3"/>
          </p:cNvCxnSpPr>
          <p:nvPr/>
        </p:nvCxnSpPr>
        <p:spPr>
          <a:xfrm flipH="1">
            <a:off x="6628279" y="4059871"/>
            <a:ext cx="538404" cy="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7" idx="1"/>
            <a:endCxn id="25" idx="3"/>
          </p:cNvCxnSpPr>
          <p:nvPr/>
        </p:nvCxnSpPr>
        <p:spPr>
          <a:xfrm flipH="1" flipV="1">
            <a:off x="5443090" y="4059872"/>
            <a:ext cx="976125" cy="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25" idx="1"/>
            <a:endCxn id="24" idx="3"/>
          </p:cNvCxnSpPr>
          <p:nvPr/>
        </p:nvCxnSpPr>
        <p:spPr>
          <a:xfrm flipH="1">
            <a:off x="4705391" y="4059872"/>
            <a:ext cx="48539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52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20504" y="3214554"/>
            <a:ext cx="5486400" cy="1746842"/>
            <a:chOff x="2828124" y="3214554"/>
            <a:chExt cx="5486400" cy="1746842"/>
          </a:xfrm>
        </p:grpSpPr>
        <p:sp>
          <p:nvSpPr>
            <p:cNvPr id="48" name="Right Triangle 47"/>
            <p:cNvSpPr/>
            <p:nvPr/>
          </p:nvSpPr>
          <p:spPr>
            <a:xfrm flipV="1">
              <a:off x="6270462" y="3214554"/>
              <a:ext cx="2044062" cy="1746842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10631" y="3214554"/>
              <a:ext cx="2403367" cy="17468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flipV="1">
              <a:off x="4088687" y="3214554"/>
              <a:ext cx="938215" cy="174684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28124" y="3214554"/>
              <a:ext cx="1263816" cy="17468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Partitioning: Stream Compaction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 are distributed across devices</a:t>
            </a:r>
          </a:p>
          <a:p>
            <a:pPr lvl="1"/>
            <a:r>
              <a:rPr lang="en-US" dirty="0"/>
              <a:t>Like padding, but irregular and involves predicate computations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2820504" y="3176454"/>
            <a:ext cx="0" cy="179489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3543300" y="3176454"/>
            <a:ext cx="374484" cy="179489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 flipH="1">
            <a:off x="4081068" y="3151833"/>
            <a:ext cx="972546" cy="18195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H="1">
            <a:off x="4806462" y="3151833"/>
            <a:ext cx="1356527" cy="180956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 flipH="1">
            <a:off x="5714164" y="3151833"/>
            <a:ext cx="1564192" cy="180956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 flipH="1">
            <a:off x="6259259" y="3228876"/>
            <a:ext cx="2047645" cy="173252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49725"/>
              </p:ext>
            </p:extLst>
          </p:nvPr>
        </p:nvGraphicFramePr>
        <p:xfrm>
          <a:off x="2820504" y="4918005"/>
          <a:ext cx="54864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360001398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17565424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6382343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53970433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25358809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9817368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1492788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9783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37892678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96235295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39368117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06444231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6383876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39012667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43285491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17579765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48744926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98087277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79897856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0116242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50740502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11078873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24370506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9173830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5503711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19960268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43074445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89693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64181163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5909092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2835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61578"/>
              </p:ext>
            </p:extLst>
          </p:nvPr>
        </p:nvGraphicFramePr>
        <p:xfrm>
          <a:off x="2820504" y="3046138"/>
          <a:ext cx="54864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>
                  <a:extLst>
                    <a:ext uri="{9D8B030D-6E8A-4147-A177-3AD203B41FA5}">
                      <a16:colId xmlns:a16="http://schemas.microsoft.com/office/drawing/2014/main" val="360001398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17565424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6382343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53970433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425358809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9817368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1492788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97839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37892678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96235295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39368117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06444231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6383876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390126671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43285491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17579765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48744926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98087277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79897856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0116242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50740502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11078873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24370506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91738304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5503711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199602684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43074445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78889693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641811638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5909092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28354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4953377" y="3740121"/>
            <a:ext cx="2060116" cy="656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89148" y="3740121"/>
            <a:ext cx="1342324" cy="656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3165311" y="4070882"/>
            <a:ext cx="989999" cy="252300"/>
            <a:chOff x="2290273" y="4577026"/>
            <a:chExt cx="1435207" cy="365760"/>
          </a:xfrm>
          <a:solidFill>
            <a:schemeClr val="accent1">
              <a:lumMod val="75000"/>
            </a:schemeClr>
          </a:solidFill>
        </p:grpSpPr>
        <p:sp>
          <p:nvSpPr>
            <p:cNvPr id="36" name="Rectangle 35"/>
            <p:cNvSpPr/>
            <p:nvPr/>
          </p:nvSpPr>
          <p:spPr>
            <a:xfrm>
              <a:off x="2290273" y="4577026"/>
              <a:ext cx="365761" cy="36576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59720" y="4577026"/>
              <a:ext cx="365760" cy="36576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131435" y="4092498"/>
            <a:ext cx="1704000" cy="209068"/>
            <a:chOff x="3017993" y="4460214"/>
            <a:chExt cx="2056400" cy="252305"/>
          </a:xfrm>
          <a:solidFill>
            <a:schemeClr val="accent6">
              <a:lumMod val="75000"/>
            </a:schemeClr>
          </a:solidFill>
        </p:grpSpPr>
        <p:sp>
          <p:nvSpPr>
            <p:cNvPr id="39" name="Rectangle 38"/>
            <p:cNvSpPr/>
            <p:nvPr/>
          </p:nvSpPr>
          <p:spPr>
            <a:xfrm>
              <a:off x="3017993" y="4460218"/>
              <a:ext cx="252300" cy="252301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920043" y="4460214"/>
              <a:ext cx="252300" cy="252301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22092" y="4460214"/>
              <a:ext cx="252301" cy="252301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Straight Arrow Connector 41"/>
          <p:cNvCxnSpPr>
            <a:cxnSpLocks/>
            <a:stCxn id="41" idx="1"/>
            <a:endCxn id="40" idx="3"/>
          </p:cNvCxnSpPr>
          <p:nvPr/>
        </p:nvCxnSpPr>
        <p:spPr>
          <a:xfrm flipH="1">
            <a:off x="6087967" y="4197031"/>
            <a:ext cx="538403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40" idx="1"/>
            <a:endCxn id="39" idx="3"/>
          </p:cNvCxnSpPr>
          <p:nvPr/>
        </p:nvCxnSpPr>
        <p:spPr>
          <a:xfrm flipH="1">
            <a:off x="5340499" y="4197031"/>
            <a:ext cx="538404" cy="3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9" idx="1"/>
            <a:endCxn id="37" idx="3"/>
          </p:cNvCxnSpPr>
          <p:nvPr/>
        </p:nvCxnSpPr>
        <p:spPr>
          <a:xfrm flipH="1" flipV="1">
            <a:off x="4155310" y="4197032"/>
            <a:ext cx="976125" cy="2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7" idx="1"/>
            <a:endCxn id="36" idx="3"/>
          </p:cNvCxnSpPr>
          <p:nvPr/>
        </p:nvCxnSpPr>
        <p:spPr>
          <a:xfrm flipH="1">
            <a:off x="3417611" y="4197032"/>
            <a:ext cx="485399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Partitioning: Other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  <a:p>
            <a:pPr lvl="1"/>
            <a:r>
              <a:rPr lang="en-US" dirty="0"/>
              <a:t>Different devices process different images</a:t>
            </a:r>
          </a:p>
          <a:p>
            <a:endParaRPr lang="en-US" dirty="0"/>
          </a:p>
          <a:p>
            <a:r>
              <a:rPr lang="en-US" dirty="0"/>
              <a:t>Random Sample Consensus</a:t>
            </a:r>
          </a:p>
          <a:p>
            <a:pPr lvl="1"/>
            <a:r>
              <a:rPr lang="en-US" dirty="0"/>
              <a:t>Workers on different devices process different models</a:t>
            </a:r>
          </a:p>
          <a:p>
            <a:endParaRPr lang="en-US" dirty="0"/>
          </a:p>
          <a:p>
            <a:r>
              <a:rPr lang="en-US" dirty="0"/>
              <a:t>In-place Transposition</a:t>
            </a:r>
          </a:p>
          <a:p>
            <a:pPr lvl="1"/>
            <a:r>
              <a:rPr lang="en-US" dirty="0"/>
              <a:t>Workers on different devices follow different cycles</a:t>
            </a:r>
          </a:p>
        </p:txBody>
      </p:sp>
    </p:spTree>
    <p:extLst>
      <p:ext uri="{BB962C8B-B14F-4D97-AF65-F5344CB8AC3E}">
        <p14:creationId xmlns:p14="http://schemas.microsoft.com/office/powerpoint/2010/main" val="61736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13993</TotalTime>
  <Words>970</Words>
  <Application>Microsoft Office PowerPoint</Application>
  <PresentationFormat>Widescreen</PresentationFormat>
  <Paragraphs>363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MS PGothic</vt:lpstr>
      <vt:lpstr>Arial</vt:lpstr>
      <vt:lpstr>Calibri</vt:lpstr>
      <vt:lpstr>Calibri Light</vt:lpstr>
      <vt:lpstr>Century Gothic</vt:lpstr>
      <vt:lpstr>Tahoma</vt:lpstr>
      <vt:lpstr>Times</vt:lpstr>
      <vt:lpstr>Trebuchet MS</vt:lpstr>
      <vt:lpstr>Wingdings</vt:lpstr>
      <vt:lpstr>Office Theme</vt:lpstr>
      <vt:lpstr>1_Title &amp; Bullet</vt:lpstr>
      <vt:lpstr>Chai: Collaborative Heterogeneous Applications for Integrated-architectures</vt:lpstr>
      <vt:lpstr>Motivation</vt:lpstr>
      <vt:lpstr>Application Structure</vt:lpstr>
      <vt:lpstr>Data Partitioning</vt:lpstr>
      <vt:lpstr>Data Partitioning: Bézier Surfaces</vt:lpstr>
      <vt:lpstr>Data Partitioning: Image Histogram</vt:lpstr>
      <vt:lpstr>Data Partitioning: Padding</vt:lpstr>
      <vt:lpstr>Data Partitioning: Stream Compaction</vt:lpstr>
      <vt:lpstr>Data Partitioning: Other Benchmarks</vt:lpstr>
      <vt:lpstr>Types of data partitioning</vt:lpstr>
      <vt:lpstr>Fine-grain Task Partitioning</vt:lpstr>
      <vt:lpstr>Fine-grain Task Partitioning: Random Sample Consensus</vt:lpstr>
      <vt:lpstr>Fine-grain Task Partitioning: Task Queue System</vt:lpstr>
      <vt:lpstr>Coarse-grain Task Partitioning</vt:lpstr>
      <vt:lpstr>Coarse-grain Task Partitioning: Breadth First Search &amp; Single Source Shortest Path</vt:lpstr>
      <vt:lpstr>Coarse-grain Task Partitioning: Canny Edge Detection</vt:lpstr>
      <vt:lpstr>Benchmarks and Implementations</vt:lpstr>
      <vt:lpstr>Benchmark Diversity</vt:lpstr>
      <vt:lpstr>Evaluation Platform</vt:lpstr>
      <vt:lpstr>Benefits of Collaboration</vt:lpstr>
      <vt:lpstr>Benefits of Collaboration</vt:lpstr>
      <vt:lpstr>Benefits of Collaboration</vt:lpstr>
      <vt:lpstr>Benefits of Unified Memory</vt:lpstr>
      <vt:lpstr>Benefits of Unified Memory</vt:lpstr>
      <vt:lpstr>Benefits of Unified Memory</vt:lpstr>
      <vt:lpstr>C++ AMP Performance Results</vt:lpstr>
      <vt:lpstr>Benchmark Diversity</vt:lpstr>
      <vt:lpstr>Benefits of Collaboration on FPGA</vt:lpstr>
      <vt:lpstr>Benefits of Collaboration on FPGA</vt:lpstr>
      <vt:lpstr>Released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KLAP</dc:title>
  <dc:creator>Izzat El Hajj</dc:creator>
  <cp:lastModifiedBy>El Hajj, Izzat</cp:lastModifiedBy>
  <cp:revision>638</cp:revision>
  <dcterms:created xsi:type="dcterms:W3CDTF">2015-06-13T01:59:12Z</dcterms:created>
  <dcterms:modified xsi:type="dcterms:W3CDTF">2017-04-24T21:01:18Z</dcterms:modified>
</cp:coreProperties>
</file>