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95" r:id="rId6"/>
    <p:sldId id="296" r:id="rId7"/>
    <p:sldId id="297" r:id="rId8"/>
    <p:sldId id="298" r:id="rId9"/>
    <p:sldId id="301" r:id="rId10"/>
    <p:sldId id="302" r:id="rId11"/>
    <p:sldId id="264" r:id="rId12"/>
    <p:sldId id="299" r:id="rId13"/>
    <p:sldId id="294" r:id="rId14"/>
    <p:sldId id="260" r:id="rId15"/>
    <p:sldId id="261" r:id="rId16"/>
    <p:sldId id="262" r:id="rId17"/>
    <p:sldId id="263" r:id="rId18"/>
    <p:sldId id="266" r:id="rId19"/>
    <p:sldId id="300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2B275"/>
    <a:srgbClr val="A2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0E72DE-5B9C-4BE7-A423-EC5FFAFB0A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B229-8353-4EF2-8B1C-51784BF6BBC1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6185" y="2185670"/>
            <a:ext cx="7526020" cy="12414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dirty="0" smtClean="0"/>
              <a:t>GLSL</a:t>
            </a:r>
            <a:r>
              <a:rPr lang="zh-CN" altLang="en-US" dirty="0" smtClean="0"/>
              <a:t>着色器编译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前端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2635" y="4420329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讲解人：李磊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五、</a:t>
            </a:r>
            <a:r>
              <a:rPr lang="en-US" altLang="zh-CN" sz="3600" dirty="0" smtClean="0"/>
              <a:t>MVP</a:t>
            </a:r>
            <a:r>
              <a:rPr lang="zh-CN" altLang="en-US" sz="3600" dirty="0" smtClean="0"/>
              <a:t>架构着色器编译</a:t>
            </a:r>
            <a:r>
              <a:rPr lang="zh-CN" altLang="en-US" sz="3600" dirty="0" smtClean="0"/>
              <a:t>过程</a:t>
            </a:r>
            <a:endParaRPr lang="zh-CN" altLang="en-US" sz="36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1805048" y="2633529"/>
            <a:ext cx="3230226" cy="32134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052382" y="2633530"/>
            <a:ext cx="1305523" cy="32134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TGSI</a:t>
            </a:r>
            <a:endParaRPr lang="en-US" altLang="zh-CN" dirty="0"/>
          </a:p>
          <a:p>
            <a:pPr algn="ctr"/>
            <a:r>
              <a:rPr lang="zh-CN" altLang="en-US" dirty="0"/>
              <a:t>中间表示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753701" y="2633529"/>
            <a:ext cx="1776549" cy="32134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034905" y="2633345"/>
            <a:ext cx="1767205" cy="32048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21676" y="2990579"/>
            <a:ext cx="1254034" cy="5834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21676" y="3935460"/>
            <a:ext cx="1254034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21676" y="4906464"/>
            <a:ext cx="1254034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44487" y="3317151"/>
            <a:ext cx="531223" cy="2569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</a:t>
            </a:r>
            <a:r>
              <a:rPr lang="en-US" altLang="zh-CN" sz="800" dirty="0" smtClean="0"/>
              <a:t>okens</a:t>
            </a:r>
            <a:endParaRPr lang="zh-CN" altLang="en-US" sz="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986376" y="30762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lex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81173" y="4055594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yacc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14782" y="3574056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抽象语法树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027285" y="3848372"/>
            <a:ext cx="1214436" cy="5765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67442" y="30976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399761" y="480631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402933" y="2892449"/>
            <a:ext cx="1114697" cy="3419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Initializer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516983" y="1733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402933" y="3493817"/>
            <a:ext cx="1114697" cy="3419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 IR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402933" y="4136649"/>
            <a:ext cx="1114697" cy="36606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402933" y="4776011"/>
            <a:ext cx="1114697" cy="6005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机器码生成器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789219" y="60429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864409" y="603423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GLSL IR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907488" y="604294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低级</a:t>
            </a:r>
            <a:r>
              <a:rPr lang="en-US" altLang="zh-CN" dirty="0" smtClean="0"/>
              <a:t> IR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533425" y="602389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5198579" y="3907949"/>
            <a:ext cx="383177" cy="57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7612245" y="3907949"/>
            <a:ext cx="383177" cy="57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9522740" y="3907637"/>
            <a:ext cx="383177" cy="57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0405" y="1732915"/>
            <a:ext cx="4302760" cy="53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1. </a:t>
            </a:r>
            <a:r>
              <a:rPr lang="zh-CN" altLang="en-US" sz="2400"/>
              <a:t>可编程管线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00660" y="3232785"/>
            <a:ext cx="117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 source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00660" y="4731385"/>
            <a:ext cx="117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  source</a:t>
            </a:r>
            <a:endParaRPr lang="en-US" altLang="zh-CN"/>
          </a:p>
        </p:txBody>
      </p:sp>
      <p:sp>
        <p:nvSpPr>
          <p:cNvPr id="7" name="右箭头 6"/>
          <p:cNvSpPr/>
          <p:nvPr>
            <p:custDataLst>
              <p:tags r:id="rId2"/>
            </p:custDataLst>
          </p:nvPr>
        </p:nvSpPr>
        <p:spPr>
          <a:xfrm>
            <a:off x="1259039" y="4840764"/>
            <a:ext cx="383177" cy="57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>
            <p:custDataLst>
              <p:tags r:id="rId3"/>
            </p:custDataLst>
          </p:nvPr>
        </p:nvSpPr>
        <p:spPr>
          <a:xfrm>
            <a:off x="1259039" y="3357404"/>
            <a:ext cx="383177" cy="57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16200000">
            <a:off x="4457700" y="565785"/>
            <a:ext cx="320040" cy="3566160"/>
          </a:xfrm>
          <a:prstGeom prst="rightBrace">
            <a:avLst>
              <a:gd name="adj1" fmla="val 8333"/>
              <a:gd name="adj2" fmla="val 484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>
            <p:custDataLst>
              <p:tags r:id="rId4"/>
            </p:custDataLst>
          </p:nvPr>
        </p:nvSpPr>
        <p:spPr>
          <a:xfrm rot="16200000">
            <a:off x="9034780" y="25400"/>
            <a:ext cx="320040" cy="4619625"/>
          </a:xfrm>
          <a:prstGeom prst="rightBrace">
            <a:avLst>
              <a:gd name="adj1" fmla="val 8333"/>
              <a:gd name="adj2" fmla="val 484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84245" y="1807210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glCompileShader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8201025" y="1737995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glLinkProgram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/>
      <p:bldP spid="24" grpId="0"/>
      <p:bldP spid="26" grpId="0"/>
      <p:bldP spid="27" grpId="0" bldLvl="0" animBg="1"/>
      <p:bldP spid="28" grpId="0"/>
      <p:bldP spid="29" grpId="0"/>
      <p:bldP spid="30" grpId="0" bldLvl="0" animBg="1"/>
      <p:bldP spid="33" grpId="0" bldLvl="0" animBg="1"/>
      <p:bldP spid="34" grpId="0" bldLvl="0" animBg="1"/>
      <p:bldP spid="37" grpId="0" bldLvl="0" animBg="1"/>
      <p:bldP spid="39" grpId="0"/>
      <p:bldP spid="40" grpId="0"/>
      <p:bldP spid="41" grpId="0"/>
      <p:bldP spid="42" grpId="0"/>
      <p:bldP spid="43" grpId="0" bldLvl="0" animBg="1"/>
      <p:bldP spid="44" grpId="0" bldLvl="0" animBg="1"/>
      <p:bldP spid="45" grpId="0" bldLvl="0" animBg="1"/>
      <p:bldP spid="7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五、</a:t>
            </a:r>
            <a:r>
              <a:rPr lang="en-US" altLang="zh-CN" sz="3600" dirty="0" smtClean="0"/>
              <a:t>MVP</a:t>
            </a:r>
            <a:r>
              <a:rPr lang="zh-CN" altLang="en-US" sz="3600" dirty="0" smtClean="0"/>
              <a:t>架构着色器编译</a:t>
            </a:r>
            <a:r>
              <a:rPr lang="zh-CN" altLang="en-US" sz="3600" dirty="0" smtClean="0"/>
              <a:t>过程</a:t>
            </a:r>
            <a:endParaRPr lang="zh-CN" altLang="en-US" sz="36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936625" y="2792730"/>
            <a:ext cx="1214120" cy="9690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 vs</a:t>
            </a:r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8516983" y="1733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2379345" y="3198495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0405" y="1732915"/>
            <a:ext cx="4302760" cy="53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2. </a:t>
            </a:r>
            <a:r>
              <a:rPr lang="zh-CN" altLang="en-US" sz="2400"/>
              <a:t>固定</a:t>
            </a:r>
            <a:r>
              <a:rPr lang="zh-CN" altLang="en-US" sz="2400"/>
              <a:t>管线</a:t>
            </a:r>
            <a:endParaRPr lang="zh-CN" altLang="en-US" sz="2400"/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3039110" y="2792730"/>
            <a:ext cx="1214120" cy="9690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Mesa IR</a:t>
            </a:r>
            <a:endParaRPr lang="en-US" altLang="zh-CN" dirty="0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041265" y="2792730"/>
            <a:ext cx="1214120" cy="9690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NIR</a:t>
            </a:r>
            <a:endParaRPr lang="en-US" altLang="zh-CN" dirty="0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4431665" y="3198495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>
            <p:custDataLst>
              <p:tags r:id="rId4"/>
            </p:custDataLst>
          </p:nvPr>
        </p:nvSpPr>
        <p:spPr>
          <a:xfrm rot="5400000">
            <a:off x="5433060" y="3961130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5015865" y="4395470"/>
            <a:ext cx="1214120" cy="9309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TGSI</a:t>
            </a:r>
            <a:endParaRPr lang="en-US" altLang="zh-CN" dirty="0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7018020" y="4395470"/>
            <a:ext cx="1214120" cy="9309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LLVM IR</a:t>
            </a:r>
            <a:endParaRPr lang="en-US" altLang="zh-CN" dirty="0"/>
          </a:p>
        </p:txBody>
      </p:sp>
      <p:sp>
        <p:nvSpPr>
          <p:cNvPr id="11" name="右箭头 10"/>
          <p:cNvSpPr/>
          <p:nvPr>
            <p:custDataLst>
              <p:tags r:id="rId7"/>
            </p:custDataLst>
          </p:nvPr>
        </p:nvSpPr>
        <p:spPr>
          <a:xfrm>
            <a:off x="6403340" y="4743450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936625" y="4395470"/>
            <a:ext cx="1214120" cy="9309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fixed fs</a:t>
            </a:r>
            <a:endParaRPr lang="en-US" altLang="zh-CN" dirty="0"/>
          </a:p>
        </p:txBody>
      </p:sp>
      <p:sp>
        <p:nvSpPr>
          <p:cNvPr id="13" name="右箭头 12"/>
          <p:cNvSpPr/>
          <p:nvPr>
            <p:custDataLst>
              <p:tags r:id="rId9"/>
            </p:custDataLst>
          </p:nvPr>
        </p:nvSpPr>
        <p:spPr>
          <a:xfrm>
            <a:off x="2374265" y="4743450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3039110" y="4395470"/>
            <a:ext cx="1214120" cy="9309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GLSL IR</a:t>
            </a:r>
            <a:endParaRPr lang="en-US" altLang="zh-CN" dirty="0"/>
          </a:p>
        </p:txBody>
      </p:sp>
      <p:sp>
        <p:nvSpPr>
          <p:cNvPr id="25" name="右箭头 24"/>
          <p:cNvSpPr/>
          <p:nvPr>
            <p:custDataLst>
              <p:tags r:id="rId11"/>
            </p:custDataLst>
          </p:nvPr>
        </p:nvSpPr>
        <p:spPr>
          <a:xfrm>
            <a:off x="4413885" y="4743450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2"/>
            </p:custDataLst>
          </p:nvPr>
        </p:nvSpPr>
        <p:spPr>
          <a:xfrm>
            <a:off x="9004935" y="4395470"/>
            <a:ext cx="1913255" cy="9309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LLVM backend</a:t>
            </a:r>
            <a:endParaRPr lang="en-US" altLang="zh-CN" dirty="0"/>
          </a:p>
        </p:txBody>
      </p:sp>
      <p:sp>
        <p:nvSpPr>
          <p:cNvPr id="35" name="右箭头 34"/>
          <p:cNvSpPr/>
          <p:nvPr>
            <p:custDataLst>
              <p:tags r:id="rId13"/>
            </p:custDataLst>
          </p:nvPr>
        </p:nvSpPr>
        <p:spPr>
          <a:xfrm>
            <a:off x="8397875" y="4743450"/>
            <a:ext cx="431165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7" grpId="0" bldLvl="0" animBg="1"/>
      <p:bldP spid="43" grpId="0" bldLvl="0" animBg="1"/>
      <p:bldP spid="2" grpId="0" bldLvl="0" animBg="1"/>
      <p:bldP spid="4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5" grpId="0" bldLvl="0" animBg="1"/>
      <p:bldP spid="31" grpId="0" bldLvl="0" animBg="1"/>
      <p:bldP spid="3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17489"/>
            <a:ext cx="8946541" cy="4195481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LLVM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是什么？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2000"/>
              </a:spcBef>
              <a:buNone/>
            </a:pPr>
            <a:r>
              <a:rPr lang="en-US" altLang="zh-CN" dirty="0"/>
              <a:t>	LLVM </a:t>
            </a:r>
            <a:r>
              <a:rPr lang="zh-CN" altLang="zh-CN" dirty="0"/>
              <a:t>命名最早源自于底层虚拟机（</a:t>
            </a:r>
            <a:r>
              <a:rPr lang="en-US" altLang="zh-CN" dirty="0"/>
              <a:t>Low Level Virtual Machine</a:t>
            </a:r>
            <a:r>
              <a:rPr lang="zh-CN" altLang="zh-CN" dirty="0"/>
              <a:t>）的缩写</a:t>
            </a:r>
            <a:r>
              <a:rPr lang="en-US" altLang="zh-CN" dirty="0"/>
              <a:t>,</a:t>
            </a:r>
            <a:r>
              <a:rPr lang="zh-CN" altLang="zh-CN" dirty="0"/>
              <a:t>但它与传统的虚拟机几乎没有什么关系，由于命名带来的混乱，</a:t>
            </a:r>
            <a:r>
              <a:rPr lang="en-US" altLang="zh-CN" dirty="0"/>
              <a:t>LLVM</a:t>
            </a:r>
            <a:r>
              <a:rPr lang="zh-CN" altLang="zh-CN" dirty="0"/>
              <a:t>就是该项目的全称。</a:t>
            </a:r>
            <a:r>
              <a:rPr lang="en-US" altLang="zh-CN" dirty="0"/>
              <a:t>LLVM </a:t>
            </a:r>
            <a:r>
              <a:rPr lang="zh-CN" altLang="zh-CN" dirty="0"/>
              <a:t>核心库提供了与编译器相关的支持，可以作为多种语言编译器的后</a:t>
            </a:r>
            <a:r>
              <a:rPr lang="zh-CN" altLang="zh-CN" dirty="0"/>
              <a:t>端来使用。能够进行程序语言的编译器优化、链接优化、在线编译优化、代码生成。</a:t>
            </a:r>
            <a:r>
              <a:rPr lang="en-US" altLang="zh-CN" dirty="0"/>
              <a:t>LLVM</a:t>
            </a:r>
            <a:r>
              <a:rPr lang="zh-CN" altLang="zh-CN" dirty="0"/>
              <a:t>的项目是一个模块化和可重复使用的编译器和工具技术的集合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17489"/>
            <a:ext cx="8946541" cy="4195481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LLVM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的优势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LLVM </a:t>
            </a:r>
            <a:r>
              <a:rPr lang="zh-CN" altLang="en-US" dirty="0"/>
              <a:t>使用一种具有严格定义语义的简单底层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它包括用于 </a:t>
            </a:r>
            <a:r>
              <a:rPr lang="en-US" altLang="zh-CN" dirty="0" smtClean="0"/>
              <a:t>C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zh-CN" altLang="en-US" dirty="0"/>
              <a:t> </a:t>
            </a:r>
            <a:r>
              <a:rPr lang="en-US" altLang="zh-CN" dirty="0"/>
              <a:t>C++ </a:t>
            </a:r>
            <a:r>
              <a:rPr lang="zh-CN" altLang="en-US" dirty="0"/>
              <a:t>的 </a:t>
            </a:r>
            <a:r>
              <a:rPr lang="en-US" altLang="zh-CN" dirty="0"/>
              <a:t>front-ends</a:t>
            </a:r>
            <a:r>
              <a:rPr lang="zh-CN" altLang="en-US" dirty="0"/>
              <a:t>。</a:t>
            </a:r>
            <a:r>
              <a:rPr lang="zh-CN" altLang="en-US" dirty="0" smtClean="0"/>
              <a:t>用于其他</a:t>
            </a:r>
            <a:r>
              <a:rPr lang="zh-CN" altLang="en-US" dirty="0"/>
              <a:t>语言的前端正在开发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它支持终身编译模型，包括链接时、安装时、运行时和脱机优化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LLVM </a:t>
            </a:r>
            <a:r>
              <a:rPr lang="zh-CN" altLang="en-US" dirty="0"/>
              <a:t>有丰富的文档，并承载了各种各样的</a:t>
            </a:r>
            <a:r>
              <a:rPr lang="zh-CN" altLang="en-US" dirty="0"/>
              <a:t>项目。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高度模块化的特性，相对易于使用和开发。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LLVM </a:t>
            </a:r>
            <a:r>
              <a:rPr lang="zh-CN" altLang="en-US" dirty="0"/>
              <a:t>是在 </a:t>
            </a:r>
            <a:r>
              <a:rPr lang="en-US" altLang="zh-CN" dirty="0"/>
              <a:t>OSI </a:t>
            </a:r>
            <a:r>
              <a:rPr lang="zh-CN" altLang="en-US" dirty="0"/>
              <a:t>批准的“</a:t>
            </a:r>
            <a:r>
              <a:rPr lang="en-US" altLang="zh-CN" dirty="0"/>
              <a:t>three-clause BSD”</a:t>
            </a:r>
            <a:r>
              <a:rPr lang="zh-CN" altLang="en-US" dirty="0"/>
              <a:t>许可下免费提供的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交叉编译技术：能够</a:t>
            </a:r>
            <a:r>
              <a:rPr lang="zh-CN" altLang="en-US" dirty="0"/>
              <a:t>在一个平台（例如 </a:t>
            </a:r>
            <a:r>
              <a:rPr lang="en-US" altLang="zh-CN" dirty="0"/>
              <a:t>x86</a:t>
            </a:r>
            <a:r>
              <a:rPr lang="zh-CN" altLang="en-US" dirty="0"/>
              <a:t>）编译并构建二进制文件，而在另一个平台（例如 </a:t>
            </a:r>
            <a:r>
              <a:rPr lang="en-US" altLang="zh-CN" dirty="0"/>
              <a:t>ARM</a:t>
            </a:r>
            <a:r>
              <a:rPr lang="zh-CN" altLang="en-US" dirty="0"/>
              <a:t>）运行。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56530"/>
            <a:ext cx="8946541" cy="498694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、传统编译器架构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vs LLVM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架构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  <p:sp>
        <p:nvSpPr>
          <p:cNvPr id="6" name="矩形 5"/>
          <p:cNvSpPr/>
          <p:nvPr/>
        </p:nvSpPr>
        <p:spPr>
          <a:xfrm>
            <a:off x="1391676" y="2401263"/>
            <a:ext cx="52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effectLst/>
                <a:latin typeface="-apple-system"/>
              </a:rPr>
              <a:t>传统编译器分为三个阶段：</a:t>
            </a:r>
            <a:r>
              <a:rPr lang="zh-CN" altLang="en-US" b="1" i="0" dirty="0" smtClean="0">
                <a:effectLst/>
                <a:latin typeface="-apple-system"/>
              </a:rPr>
              <a:t>前端</a:t>
            </a:r>
            <a:r>
              <a:rPr lang="en-US" altLang="zh-CN" b="0" i="0" dirty="0" smtClean="0">
                <a:effectLst/>
                <a:latin typeface="-apple-system"/>
              </a:rPr>
              <a:t>—&gt;</a:t>
            </a:r>
            <a:r>
              <a:rPr lang="zh-CN" altLang="en-US" b="1" i="0" dirty="0" smtClean="0">
                <a:effectLst/>
                <a:latin typeface="-apple-system"/>
              </a:rPr>
              <a:t>优化器</a:t>
            </a:r>
            <a:r>
              <a:rPr lang="en-US" altLang="zh-CN" b="0" i="0" dirty="0" smtClean="0">
                <a:effectLst/>
                <a:latin typeface="-apple-system"/>
              </a:rPr>
              <a:t>—&gt;</a:t>
            </a:r>
            <a:r>
              <a:rPr lang="zh-CN" altLang="en-US" b="1" i="0" dirty="0" smtClean="0">
                <a:effectLst/>
                <a:latin typeface="-apple-system"/>
              </a:rPr>
              <a:t>后端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853" y="3193596"/>
            <a:ext cx="608647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56530"/>
            <a:ext cx="8946541" cy="498694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、传统编译器架构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vs LLVM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架构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  <p:sp>
        <p:nvSpPr>
          <p:cNvPr id="6" name="矩形 5"/>
          <p:cNvSpPr/>
          <p:nvPr/>
        </p:nvSpPr>
        <p:spPr>
          <a:xfrm>
            <a:off x="1365550" y="2301244"/>
            <a:ext cx="8055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LLVM</a:t>
            </a:r>
            <a:r>
              <a:rPr lang="zh-CN" altLang="en-US" dirty="0"/>
              <a:t>也分为三个阶段，但是设计上有区别，</a:t>
            </a:r>
            <a:r>
              <a:rPr lang="en-US" altLang="zh-CN" dirty="0"/>
              <a:t>LLVM</a:t>
            </a:r>
            <a:r>
              <a:rPr lang="zh-CN" altLang="en-US" dirty="0"/>
              <a:t>不同</a:t>
            </a:r>
            <a:r>
              <a:rPr lang="zh-CN" altLang="en-US" dirty="0" smtClean="0"/>
              <a:t>的是</a:t>
            </a:r>
            <a:r>
              <a:rPr lang="zh-CN" altLang="en-US" dirty="0"/>
              <a:t>对于不同的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它</a:t>
            </a:r>
            <a:r>
              <a:rPr lang="zh-CN" altLang="en-US" dirty="0" smtClean="0"/>
              <a:t>都</a:t>
            </a:r>
            <a:r>
              <a:rPr lang="zh-CN" altLang="en-US" dirty="0"/>
              <a:t>提供了同一种中间</a:t>
            </a:r>
            <a:r>
              <a:rPr lang="zh-CN" altLang="en-US" dirty="0" smtClean="0"/>
              <a:t>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717" y="3193595"/>
            <a:ext cx="7839075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4" y="1556530"/>
            <a:ext cx="4190518" cy="498694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LLVM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工具链编译流程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一、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353" y="2485910"/>
            <a:ext cx="6362700" cy="39497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265921" y="1294892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Source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9265921" y="2059067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Tokens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265921" y="2823242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AST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9265921" y="3587417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LLVM IR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9265921" y="4351592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LLVM IR</a:t>
            </a:r>
            <a:endParaRPr lang="zh-CN" altLang="en-US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9265921" y="5115767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DAG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9265921" y="5879942"/>
            <a:ext cx="1071154" cy="322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机器码</a:t>
            </a:r>
            <a:endParaRPr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9723121" y="1672977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9723121" y="2445157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9723121" y="3217337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9723121" y="3965502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9723121" y="4737682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9723121" y="5509862"/>
            <a:ext cx="156754" cy="330925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415452" y="1636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词法</a:t>
            </a:r>
            <a:r>
              <a:rPr lang="zh-CN" altLang="en-US" sz="1400" dirty="0" smtClean="0"/>
              <a:t>分析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415452" y="2402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语法分析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23468" y="318017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CodeGen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556515" y="39655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优化器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0"/>
                            </p:stCondLst>
                            <p:childTnLst>
                              <p:par>
                                <p:cTn id="12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30" grpId="0"/>
      <p:bldP spid="30" grpId="1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56530"/>
            <a:ext cx="9450496" cy="4260796"/>
          </a:xfrm>
        </p:spPr>
        <p:txBody>
          <a:bodyPr>
            <a:normAutofit lnSpcReduction="20000"/>
          </a:bodyPr>
          <a:lstStyle/>
          <a:p>
            <a:pPr>
              <a:spcBef>
                <a:spcPts val="200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LLVM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常用工具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llvm</a:t>
            </a:r>
            <a:r>
              <a:rPr lang="en-US" altLang="zh-CN" dirty="0" smtClean="0"/>
              <a:t>-dis </a:t>
            </a:r>
            <a:r>
              <a:rPr lang="zh-CN" altLang="en-US" dirty="0" smtClean="0"/>
              <a:t>：</a:t>
            </a:r>
            <a:r>
              <a:rPr lang="zh-CN" altLang="en-US" dirty="0"/>
              <a:t>把 </a:t>
            </a:r>
            <a:r>
              <a:rPr lang="en-US" altLang="zh-CN" dirty="0"/>
              <a:t>LLVM </a:t>
            </a:r>
            <a:r>
              <a:rPr lang="zh-CN" altLang="en-US" dirty="0"/>
              <a:t>字节码文件转换成可读的 </a:t>
            </a:r>
            <a:r>
              <a:rPr lang="en-US" altLang="zh-CN" dirty="0"/>
              <a:t>LLVM IR</a:t>
            </a:r>
            <a:r>
              <a:rPr lang="zh-CN" altLang="en-US" dirty="0"/>
              <a:t>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llvm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-dis 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test.bc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test.ll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llvm</a:t>
            </a:r>
            <a:r>
              <a:rPr lang="en-US" altLang="zh-CN" dirty="0" smtClean="0"/>
              <a:t>-as </a:t>
            </a:r>
            <a:r>
              <a:rPr lang="zh-CN" altLang="en-US" dirty="0" smtClean="0"/>
              <a:t>：把</a:t>
            </a:r>
            <a:r>
              <a:rPr lang="zh-CN" altLang="en-US" dirty="0"/>
              <a:t>可读的 </a:t>
            </a:r>
            <a:r>
              <a:rPr lang="en-US" altLang="zh-CN" dirty="0"/>
              <a:t>LLVM IR</a:t>
            </a:r>
            <a:r>
              <a:rPr lang="zh-CN" altLang="en-US" dirty="0"/>
              <a:t>转换成</a:t>
            </a:r>
            <a:r>
              <a:rPr lang="zh-CN" altLang="en-US" dirty="0"/>
              <a:t>二进制字节码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llvm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-as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test.ll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test.bc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llvm</a:t>
            </a:r>
            <a:r>
              <a:rPr lang="en-US" altLang="zh-CN" dirty="0"/>
              <a:t>-link</a:t>
            </a:r>
            <a:r>
              <a:rPr lang="zh-CN" altLang="en-US" dirty="0"/>
              <a:t>：</a:t>
            </a:r>
            <a:r>
              <a:rPr lang="en-US" altLang="zh-CN" dirty="0" smtClean="0"/>
              <a:t>LLVM </a:t>
            </a:r>
            <a:r>
              <a:rPr lang="zh-CN" altLang="en-US" dirty="0" smtClean="0"/>
              <a:t>字节</a:t>
            </a:r>
            <a:r>
              <a:rPr lang="zh-CN" altLang="en-US" dirty="0"/>
              <a:t>码链接</a:t>
            </a:r>
            <a:r>
              <a:rPr lang="zh-CN" altLang="en-US" dirty="0" smtClean="0"/>
              <a:t>器</a:t>
            </a:r>
            <a:r>
              <a:rPr lang="zh-CN" altLang="en-US" dirty="0" smtClean="0"/>
              <a:t>，将多个字节码文件连接成新的字节码文件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llvm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-link test1.bc test2.bc -o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output.bc</a:t>
            </a:r>
            <a:endParaRPr lang="en-US" altLang="zh-CN" dirty="0" err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llc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LLVM IR </a:t>
            </a:r>
            <a:r>
              <a:rPr lang="zh-CN" altLang="en-US" dirty="0">
                <a:sym typeface="+mn-ea"/>
              </a:rPr>
              <a:t>优化器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例：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 -load LLVMDefinePass.so -DefinePass test.bc -o test.bc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spcBef>
                <a:spcPts val="2000"/>
              </a:spcBef>
              <a:buNone/>
            </a:pP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65" y="1556385"/>
            <a:ext cx="10389870" cy="4260850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LLVM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常用工具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llc</a:t>
            </a:r>
            <a:r>
              <a:rPr lang="zh-CN" altLang="en-US" dirty="0">
                <a:sym typeface="+mn-ea"/>
              </a:rPr>
              <a:t>：把 </a:t>
            </a:r>
            <a:r>
              <a:rPr lang="en-US" altLang="zh-CN" dirty="0">
                <a:sym typeface="+mn-ea"/>
              </a:rPr>
              <a:t>LLVM IR </a:t>
            </a:r>
            <a:r>
              <a:rPr lang="zh-CN" altLang="en-US" dirty="0">
                <a:sym typeface="+mn-ea"/>
              </a:rPr>
              <a:t>文件编译成一个特定的目标平台上的目标文件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例：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llc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 –march=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mvp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 –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filetype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obj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test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.bc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–o 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test.o</a:t>
            </a:r>
            <a:endParaRPr lang="en-US" altLang="zh-CN" dirty="0" err="1" smtClean="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ld.lld</a:t>
            </a:r>
            <a:r>
              <a:rPr lang="zh-CN" altLang="en-US" dirty="0">
                <a:sym typeface="+mn-ea"/>
              </a:rPr>
              <a:t>：链接器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例：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ld.lld --image-base=[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入口地址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] -e [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入口函数名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]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test1.o test2.o  -o test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ym typeface="+mn-ea"/>
              </a:rPr>
              <a:t>llvm-objdump</a:t>
            </a:r>
            <a:r>
              <a:rPr lang="zh-CN" altLang="en-US" dirty="0">
                <a:sym typeface="+mn-ea"/>
              </a:rPr>
              <a:t>：将目标文件或者可执行文件反汇编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例：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llvm-objdump -disassemble test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spcBef>
                <a:spcPts val="2000"/>
              </a:spcBef>
              <a:buNone/>
            </a:pP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六、</a:t>
            </a:r>
            <a:r>
              <a:rPr lang="en-US" altLang="zh-CN" sz="3600" dirty="0" smtClean="0"/>
              <a:t>LLVM</a:t>
            </a:r>
            <a:r>
              <a:rPr lang="zh-CN" altLang="en-US" sz="3600" dirty="0" smtClean="0"/>
              <a:t>编译器</a:t>
            </a:r>
            <a:r>
              <a:rPr lang="zh-CN" altLang="en-US" sz="3600" dirty="0" smtClean="0"/>
              <a:t>介绍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6476" y="2601557"/>
            <a:ext cx="9189238" cy="149147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2000"/>
              </a:spcBef>
              <a:buNone/>
            </a:pPr>
            <a:r>
              <a:rPr lang="en-US" altLang="zh-CN" sz="8000" dirty="0">
                <a:solidFill>
                  <a:schemeClr val="accent3">
                    <a:lumMod val="75000"/>
                  </a:schemeClr>
                </a:solidFill>
              </a:rPr>
              <a:t>Thanks</a:t>
            </a:r>
            <a:r>
              <a:rPr lang="zh-CN" altLang="en-US" sz="8000" dirty="0">
                <a:solidFill>
                  <a:schemeClr val="accent3">
                    <a:lumMod val="75000"/>
                  </a:schemeClr>
                </a:solidFill>
              </a:rPr>
              <a:t>！</a:t>
            </a:r>
            <a:endParaRPr lang="en-US" altLang="zh-CN"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16983" y="1733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17489"/>
            <a:ext cx="8946541" cy="4195481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zh-CN" altLang="en-US" sz="2400" dirty="0" smtClean="0"/>
              <a:t>一、着色器语言简介</a:t>
            </a:r>
            <a:endParaRPr lang="en-US" altLang="zh-CN" sz="2400" dirty="0" smtClean="0"/>
          </a:p>
          <a:p>
            <a:pPr>
              <a:spcBef>
                <a:spcPts val="2000"/>
              </a:spcBef>
            </a:pPr>
            <a:r>
              <a:rPr lang="zh-CN" altLang="en-US" sz="2400" dirty="0"/>
              <a:t>二、着色器编译过程</a:t>
            </a:r>
            <a:endParaRPr lang="zh-CN" altLang="en-US" sz="2400" dirty="0"/>
          </a:p>
          <a:p>
            <a:pPr>
              <a:spcBef>
                <a:spcPts val="2000"/>
              </a:spcBef>
            </a:pPr>
            <a:r>
              <a:rPr lang="zh-CN" altLang="en-US" sz="2400" dirty="0"/>
              <a:t>三、着色器的运行机制</a:t>
            </a:r>
            <a:endParaRPr lang="en-US" altLang="zh-CN" sz="2400" dirty="0"/>
          </a:p>
          <a:p>
            <a:pPr>
              <a:spcBef>
                <a:spcPts val="2000"/>
              </a:spcBef>
            </a:pPr>
            <a:r>
              <a:rPr lang="zh-CN" altLang="en-US" sz="2400" dirty="0"/>
              <a:t>四、</a:t>
            </a:r>
            <a:r>
              <a:rPr lang="en-US" altLang="zh-CN" sz="2400" dirty="0"/>
              <a:t>Mesa</a:t>
            </a:r>
            <a:r>
              <a:rPr lang="zh-CN" altLang="en-US" sz="2400" dirty="0"/>
              <a:t>编译前端的过去和未来</a:t>
            </a:r>
            <a:endParaRPr lang="en-US" altLang="zh-CN" sz="2400" dirty="0"/>
          </a:p>
          <a:p>
            <a:pPr>
              <a:spcBef>
                <a:spcPts val="2000"/>
              </a:spcBef>
            </a:pPr>
            <a:r>
              <a:rPr lang="zh-CN" altLang="en-US" sz="2400" dirty="0"/>
              <a:t>五、</a:t>
            </a:r>
            <a:r>
              <a:rPr lang="en-US" altLang="zh-CN" sz="2400" dirty="0"/>
              <a:t>MVP</a:t>
            </a:r>
            <a:r>
              <a:rPr lang="zh-CN" altLang="en-US" sz="2400" dirty="0"/>
              <a:t>架构着色器编译过程</a:t>
            </a:r>
            <a:endParaRPr lang="en-US" altLang="zh-CN" sz="2400" dirty="0"/>
          </a:p>
          <a:p>
            <a:pPr>
              <a:spcBef>
                <a:spcPts val="2000"/>
              </a:spcBef>
            </a:pPr>
            <a:r>
              <a:rPr lang="zh-CN" altLang="en-US" sz="2400" dirty="0"/>
              <a:t>六、</a:t>
            </a:r>
            <a:r>
              <a:rPr lang="en-US" altLang="zh-CN" sz="2400" dirty="0"/>
              <a:t>LLVM</a:t>
            </a:r>
            <a:r>
              <a:rPr lang="zh-CN" altLang="en-US" sz="2400" dirty="0"/>
              <a:t>编译器介绍</a:t>
            </a:r>
            <a:endParaRPr lang="zh-CN" altLang="en-US" sz="2400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目 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65" y="1617345"/>
            <a:ext cx="10268585" cy="462661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spcBef>
                <a:spcPts val="2000"/>
              </a:spcBef>
              <a:buNone/>
            </a:pPr>
            <a:r>
              <a:rPr lang="zh-CN" altLang="zh-CN" dirty="0"/>
              <a:t>Shader Language的发展方向是设计出在便携性方面可以和C++、Java等相比的高级语言，“赋予程序员灵活而方便的编程方式”，并“尽可能的控制渲染过程”同时“利用图形硬件的并行性，提高算法效率”。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zh-CN" altLang="zh-CN" dirty="0"/>
              <a:t>Shader Language目前主要有3种语言：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/>
              <a:t>1. </a:t>
            </a:r>
            <a:r>
              <a:rPr lang="zh-CN" altLang="zh-CN" dirty="0"/>
              <a:t>基于 OpenGL 的 OpenGL Shading Language，简称 GLSL;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/>
              <a:t>2. </a:t>
            </a:r>
            <a:r>
              <a:rPr lang="zh-CN" altLang="zh-CN" dirty="0"/>
              <a:t>基于 DirectX 的 High Level Shading Language, 简称 HLSL;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en-US" altLang="zh-CN" dirty="0"/>
              <a:t>3. </a:t>
            </a:r>
            <a:r>
              <a:rPr lang="zh-CN" altLang="zh-CN" dirty="0"/>
              <a:t>还有 NVIDIA 公司的 C for Graphic，简称 Cg 语言。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endParaRPr lang="zh-CN" altLang="zh-CN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一、着色器语言</a:t>
            </a:r>
            <a:r>
              <a:rPr lang="zh-CN" altLang="en-US" sz="3600" dirty="0" smtClean="0"/>
              <a:t>简介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65" y="1617345"/>
            <a:ext cx="10643235" cy="4636135"/>
          </a:xfrm>
        </p:spPr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zh-CN" altLang="zh-CN" dirty="0"/>
              <a:t>GLSL、HLSL、CG异同点：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zh-CN" altLang="zh-CN" dirty="0"/>
              <a:t>GLSL的优点是跨平台！卡友在Windows 、Linux、Mac、Web、移动端跑，但是这种跨平台是由于OPENGL没有提供编译器，而是由显卡驱动来完成的着色器的编译工作；也就是说显卡驱动支持OPENGL它就可以运行。这种做法的好处在于依赖硬件，由于提供商完全了解自己硬件架构，能知道怎么样发挥到最大作用。GLSL是依赖于硬件而非操作系统，所以硬件不一样结果可能不一样；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zh-CN" altLang="zh-CN" dirty="0"/>
              <a:t>HLSL由微软控制的着色器，就算有不同的硬件，同一个着色器编译是一样的（前提是版本一样），但是缺点是只能在微软的平台，当然HLSL相比GLSL渲染什么的走得更前面。</a:t>
            </a:r>
            <a:endParaRPr lang="zh-CN" altLang="zh-CN" dirty="0"/>
          </a:p>
          <a:p>
            <a:pPr marL="0" indent="0">
              <a:spcBef>
                <a:spcPts val="2000"/>
              </a:spcBef>
              <a:buNone/>
            </a:pPr>
            <a:r>
              <a:rPr lang="zh-CN" altLang="zh-CN" dirty="0"/>
              <a:t>CG才是真正意义上的跨平台。它会根据平台的不同编译成相应的中间语言，CG语言的跨平台性很大程度取决于与微软的合作，这也导致CG和HLSL非常相似，CG可以无缝移植到HLSL平台上，但是缺点是无法完全发挥OPENGL的新特性。</a:t>
            </a:r>
            <a:endParaRPr lang="zh-CN" altLang="zh-CN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一、着色器语言</a:t>
            </a:r>
            <a:r>
              <a:rPr lang="zh-CN" altLang="en-US" sz="3600" dirty="0" smtClean="0"/>
              <a:t>简介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二、着色器的编译</a:t>
            </a:r>
            <a:r>
              <a:rPr lang="zh-CN" altLang="en-US" sz="3600" dirty="0" smtClean="0"/>
              <a:t>过程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9095" y="1374140"/>
            <a:ext cx="4752975" cy="529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815" y="1617345"/>
            <a:ext cx="5686425" cy="4636135"/>
          </a:xfrm>
        </p:spPr>
        <p:txBody>
          <a:bodyPr>
            <a:normAutofit/>
          </a:bodyPr>
          <a:lstStyle/>
          <a:p>
            <a:pPr marL="0" indent="0" fontAlgn="auto">
              <a:lnSpc>
                <a:spcPts val="3000"/>
              </a:lnSpc>
              <a:spcBef>
                <a:spcPts val="2000"/>
              </a:spcBef>
              <a:buNone/>
            </a:pPr>
            <a:r>
              <a:rPr lang="zh-CN" altLang="zh-CN" dirty="0"/>
              <a:t>在执行阶段，CPU端将shader二进制指令经由PCI-e推送到GPU端，GPU在执行代码时，会用Context将指令分成若干Channel推送到各个Core的存储空间。</a:t>
            </a:r>
            <a:endParaRPr lang="zh-CN" altLang="zh-CN" dirty="0"/>
          </a:p>
          <a:p>
            <a:pPr marL="0" indent="0" fontAlgn="auto">
              <a:lnSpc>
                <a:spcPts val="3000"/>
              </a:lnSpc>
              <a:spcBef>
                <a:spcPts val="2000"/>
              </a:spcBef>
              <a:buNone/>
            </a:pPr>
            <a:r>
              <a:rPr lang="zh-CN" altLang="zh-CN" dirty="0"/>
              <a:t>对现代GPU而言，可编程的阶段越来越多，包含但不限于：顶点着色器（Vertex Shader）、曲面细分控制着色器（Tessellation Control Shader）、几何着色器（Geometry Shader）、像素/片元着色器（Fragment Shader）、计算着色器（Compute Shader）、...</a:t>
            </a:r>
            <a:endParaRPr lang="zh-CN" altLang="zh-CN" dirty="0"/>
          </a:p>
        </p:txBody>
      </p:sp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三、着色器的运行</a:t>
            </a:r>
            <a:r>
              <a:rPr lang="zh-CN" altLang="en-US" sz="3600" dirty="0" smtClean="0"/>
              <a:t>机制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9900" y="1431925"/>
            <a:ext cx="5116195" cy="526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四、</a:t>
            </a:r>
            <a:r>
              <a:rPr lang="en-US" altLang="zh-CN" sz="3600" dirty="0" smtClean="0"/>
              <a:t>Mesa</a:t>
            </a:r>
            <a:r>
              <a:rPr lang="zh-CN" altLang="en-US" sz="3600" dirty="0" smtClean="0"/>
              <a:t>编译前端的过去和</a:t>
            </a:r>
            <a:r>
              <a:rPr lang="zh-CN" altLang="en-US" sz="3600" dirty="0" smtClean="0"/>
              <a:t>未来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680" y="1544320"/>
            <a:ext cx="10619105" cy="502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四、</a:t>
            </a:r>
            <a:r>
              <a:rPr lang="en-US" altLang="zh-CN" sz="3600" dirty="0" smtClean="0"/>
              <a:t>Mesa</a:t>
            </a:r>
            <a:r>
              <a:rPr lang="zh-CN" altLang="en-US" sz="3600" dirty="0" smtClean="0"/>
              <a:t>编译前端的过去和</a:t>
            </a:r>
            <a:r>
              <a:rPr lang="zh-CN" altLang="en-US" sz="3600" dirty="0" smtClean="0"/>
              <a:t>未来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680" y="1527810"/>
            <a:ext cx="10156825" cy="508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487680" y="391885"/>
            <a:ext cx="8307978" cy="818606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zh-CN" altLang="en-US" sz="3600" dirty="0" smtClean="0"/>
              <a:t>四、</a:t>
            </a:r>
            <a:r>
              <a:rPr lang="en-US" altLang="zh-CN" sz="3600" dirty="0" smtClean="0"/>
              <a:t>Mesa</a:t>
            </a:r>
            <a:r>
              <a:rPr lang="zh-CN" altLang="en-US" sz="3600" dirty="0" smtClean="0"/>
              <a:t>编译前端的过去和</a:t>
            </a:r>
            <a:r>
              <a:rPr lang="zh-CN" altLang="en-US" sz="3600" dirty="0" smtClean="0"/>
              <a:t>未来</a:t>
            </a:r>
            <a:endParaRPr lang="zh-CN" altLang="en-US" sz="3600" dirty="0" smtClean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680" y="1565910"/>
            <a:ext cx="10101580" cy="505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1145,&quot;width&quot;:1000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db15dd8e-48c9-4ab3-a8f5-f32ca797e79e"/>
  <p:tag name="COMMONDATA" val="eyJoZGlkIjoiYzFhMTA4ZjRiMWZhMjU3MWQ2ZTc2Y2UwNzlmMTRjMW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2560</Words>
  <Application>WPS 演示</Application>
  <PresentationFormat>宽屏</PresentationFormat>
  <Paragraphs>217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Wingdings 3</vt:lpstr>
      <vt:lpstr>Arial</vt:lpstr>
      <vt:lpstr>楷体</vt:lpstr>
      <vt:lpstr>-apple-system</vt:lpstr>
      <vt:lpstr>Segoe Print</vt:lpstr>
      <vt:lpstr>Century Gothic</vt:lpstr>
      <vt:lpstr>微软雅黑</vt:lpstr>
      <vt:lpstr>Arial Unicode MS</vt:lpstr>
      <vt:lpstr>Calibri</vt:lpstr>
      <vt:lpstr>离子</vt:lpstr>
      <vt:lpstr>GLSL着色器编译-前端介绍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浅谈编译器</dc:title>
  <dc:creator>Allen</dc:creator>
  <cp:lastModifiedBy>落木</cp:lastModifiedBy>
  <cp:revision>63</cp:revision>
  <dcterms:created xsi:type="dcterms:W3CDTF">2021-12-10T03:10:00Z</dcterms:created>
  <dcterms:modified xsi:type="dcterms:W3CDTF">2023-03-19T01:46:36Z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93481D6A99984DBB9CBB040B61FD3199</vt:lpwstr>
  </property>
  <property fmtid="{D5CDD505-2E9C-101B-9397-08002B2CF9AE}" pid="3" name="KSOProductBuildVer">
    <vt:lpwstr>2052-11.1.0.13703</vt:lpwstr>
  </property>
</Properties>
</file>