
<file path=[Content_Types].xml><?xml version="1.0" encoding="utf-8"?>
<Types xmlns="http://schemas.openxmlformats.org/package/2006/content-types">
  <Default Extension="xml" ContentType="application/xml"/>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Override PartName="/customXml/itemProps177.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8.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8"/>
  </p:notesMasterIdLst>
  <p:handoutMasterIdLst>
    <p:handoutMasterId r:id="rId51"/>
  </p:handoutMasterIdLst>
  <p:sldIdLst>
    <p:sldId id="256" r:id="rId4"/>
    <p:sldId id="316" r:id="rId5"/>
    <p:sldId id="321" r:id="rId6"/>
    <p:sldId id="280" r:id="rId7"/>
    <p:sldId id="319" r:id="rId9"/>
    <p:sldId id="257" r:id="rId10"/>
    <p:sldId id="260" r:id="rId11"/>
    <p:sldId id="269" r:id="rId12"/>
    <p:sldId id="404" r:id="rId13"/>
    <p:sldId id="259" r:id="rId14"/>
    <p:sldId id="268" r:id="rId15"/>
    <p:sldId id="472" r:id="rId16"/>
    <p:sldId id="267" r:id="rId17"/>
    <p:sldId id="372" r:id="rId18"/>
    <p:sldId id="373" r:id="rId19"/>
    <p:sldId id="264" r:id="rId20"/>
    <p:sldId id="440" r:id="rId21"/>
    <p:sldId id="270" r:id="rId22"/>
    <p:sldId id="297" r:id="rId23"/>
    <p:sldId id="265" r:id="rId24"/>
    <p:sldId id="322" r:id="rId25"/>
    <p:sldId id="304" r:id="rId26"/>
    <p:sldId id="305" r:id="rId27"/>
    <p:sldId id="277" r:id="rId28"/>
    <p:sldId id="279" r:id="rId29"/>
    <p:sldId id="350" r:id="rId30"/>
    <p:sldId id="351" r:id="rId31"/>
    <p:sldId id="352" r:id="rId32"/>
    <p:sldId id="323" r:id="rId33"/>
    <p:sldId id="293" r:id="rId34"/>
    <p:sldId id="354" r:id="rId35"/>
    <p:sldId id="312" r:id="rId36"/>
    <p:sldId id="355" r:id="rId37"/>
    <p:sldId id="324" r:id="rId38"/>
    <p:sldId id="299" r:id="rId39"/>
    <p:sldId id="313" r:id="rId40"/>
    <p:sldId id="356" r:id="rId41"/>
    <p:sldId id="357" r:id="rId42"/>
    <p:sldId id="300" r:id="rId43"/>
    <p:sldId id="294" r:id="rId44"/>
    <p:sldId id="263" r:id="rId45"/>
    <p:sldId id="295" r:id="rId46"/>
    <p:sldId id="314" r:id="rId47"/>
    <p:sldId id="358" r:id="rId48"/>
    <p:sldId id="370" r:id="rId49"/>
    <p:sldId id="371" r:id="rId50"/>
  </p:sldIdLst>
  <p:sldSz cx="12192000" cy="6858000"/>
  <p:notesSz cx="6858000" cy="9144000"/>
  <p:custDataLst>
    <p:tags r:id="rId5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5" userDrawn="1">
          <p15:clr>
            <a:srgbClr val="A4A3A4"/>
          </p15:clr>
        </p15:guide>
        <p15:guide id="2" pos="383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B9D47FF-43BF-4A26-B1AC-912246574654}" styleName="{d704909a-036c-4478-bca5-37cd17157313}">
    <a:wholeTbl>
      <a:tcTxStyle>
        <a:fontRef idx="none">
          <a:prstClr val="black"/>
        </a:fontRef>
      </a:tcTxStyle>
      <a:tcStyle>
        <a:tcBdr/>
        <a:fill>
          <a:solidFill>
            <a:srgbClr val="FFFFFF"/>
          </a:solidFill>
        </a:fill>
      </a:tcStyle>
    </a:wholeTbl>
    <a:band1H>
      <a:tcTxStyle>
        <a:fontRef idx="none">
          <a:prstClr val="black"/>
        </a:fontRef>
      </a:tcTxStyle>
      <a:tcStyle>
        <a:tcBdr/>
        <a:fill>
          <a:solidFill>
            <a:srgbClr val="C8C8C8"/>
          </a:solidFill>
        </a:fill>
      </a:tcStyle>
    </a:band1H>
    <a:band2H>
      <a:tcTxStyle>
        <a:fontRef idx="none">
          <a:prstClr val="black"/>
        </a:fontRef>
      </a:tcTxStyle>
      <a:tcStyle>
        <a:tcBdr/>
        <a:fill>
          <a:solidFill>
            <a:srgbClr val="646464"/>
          </a:solidFill>
        </a:fill>
      </a:tcStyle>
    </a:band2H>
    <a:firstRow>
      <a:tcTxStyle>
        <a:fontRef idx="none">
          <a:prstClr val="black"/>
        </a:fontRef>
      </a:tcTxStyle>
      <a:tcStyle>
        <a:tcBdr>
          <a:insideV>
            <a:ln w="6350" cmpd="sng">
              <a:solidFill>
                <a:srgbClr val="FFFFFF"/>
              </a:solidFill>
            </a:ln>
          </a:insideV>
        </a:tcBdr>
        <a:fill>
          <a:solidFill>
            <a:srgbClr val="05050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95"/>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notesMaster" Target="notesMasters/notesMaster1.xml"/><Relationship Id="rId7" Type="http://schemas.openxmlformats.org/officeDocument/2006/relationships/slide" Target="slides/slide4.xml"/><Relationship Id="rId6" Type="http://schemas.openxmlformats.org/officeDocument/2006/relationships/slide" Target="slides/slide3.xml"/><Relationship Id="rId57" Type="http://schemas.openxmlformats.org/officeDocument/2006/relationships/tags" Target="tags/tag178.xml"/><Relationship Id="rId56" Type="http://schemas.openxmlformats.org/officeDocument/2006/relationships/customXml" Target="../customXml/item1.xml"/><Relationship Id="rId55" Type="http://schemas.openxmlformats.org/officeDocument/2006/relationships/customXmlProps" Target="../customXml/itemProps177.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handoutMaster" Target="handoutMasters/handoutMaster1.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5" Type="http://schemas.microsoft.com/office/2011/relationships/chartColorStyle" Target="colors1.xml"/><Relationship Id="rId4" Type="http://schemas.microsoft.com/office/2011/relationships/chartStyle" Target="style1.xml"/><Relationship Id="rId3" Type="http://schemas.openxmlformats.org/officeDocument/2006/relationships/image" Target="../media/image23.png"/><Relationship Id="rId2" Type="http://schemas.openxmlformats.org/officeDocument/2006/relationships/themeOverride" Target="../theme/themeOverride1.xml"/><Relationship Id="rId1" Type="http://schemas.openxmlformats.org/officeDocument/2006/relationships/oleObject" Target="file:///D:\ggangliu\study-output\Computer%20Architecture.xlsx" TargetMode="External"/></Relationships>
</file>

<file path=ppt/charts/_rels/chart2.xml.rels><?xml version="1.0" encoding="UTF-8" standalone="yes"?>
<Relationships xmlns="http://schemas.openxmlformats.org/package/2006/relationships"><Relationship Id="rId5" Type="http://schemas.microsoft.com/office/2011/relationships/chartColorStyle" Target="colors2.xml"/><Relationship Id="rId4" Type="http://schemas.microsoft.com/office/2011/relationships/chartStyle" Target="style2.xml"/><Relationship Id="rId3" Type="http://schemas.openxmlformats.org/officeDocument/2006/relationships/image" Target="../media/image23.png"/><Relationship Id="rId2" Type="http://schemas.openxmlformats.org/officeDocument/2006/relationships/themeOverride" Target="../theme/themeOverride2.xml"/><Relationship Id="rId1" Type="http://schemas.openxmlformats.org/officeDocument/2006/relationships/oleObject" Target="file:///D:\ggangliu\study-output\Computer%20Architecture.xlsx" TargetMode="External"/></Relationships>
</file>

<file path=ppt/charts/_rels/chart3.xml.rels><?xml version="1.0" encoding="UTF-8" standalone="yes"?>
<Relationships xmlns="http://schemas.openxmlformats.org/package/2006/relationships"><Relationship Id="rId5" Type="http://schemas.microsoft.com/office/2011/relationships/chartColorStyle" Target="colors3.xml"/><Relationship Id="rId4" Type="http://schemas.microsoft.com/office/2011/relationships/chartStyle" Target="style3.xml"/><Relationship Id="rId3" Type="http://schemas.openxmlformats.org/officeDocument/2006/relationships/image" Target="../media/image23.png"/><Relationship Id="rId2" Type="http://schemas.openxmlformats.org/officeDocument/2006/relationships/themeOverride" Target="../theme/themeOverride3.xml"/><Relationship Id="rId1" Type="http://schemas.openxmlformats.org/officeDocument/2006/relationships/oleObject" Target="file:///D:\ggangliu\study-output\Computer%20Architecture.xlsx" TargetMode="External"/></Relationships>
</file>

<file path=ppt/charts/_rels/chart4.xml.rels><?xml version="1.0" encoding="UTF-8" standalone="yes"?>
<Relationships xmlns="http://schemas.openxmlformats.org/package/2006/relationships"><Relationship Id="rId5" Type="http://schemas.microsoft.com/office/2011/relationships/chartColorStyle" Target="colors4.xml"/><Relationship Id="rId4" Type="http://schemas.microsoft.com/office/2011/relationships/chartStyle" Target="style4.xml"/><Relationship Id="rId3" Type="http://schemas.openxmlformats.org/officeDocument/2006/relationships/image" Target="../media/image23.png"/><Relationship Id="rId2" Type="http://schemas.openxmlformats.org/officeDocument/2006/relationships/themeOverride" Target="../theme/themeOverride4.xml"/><Relationship Id="rId1" Type="http://schemas.openxmlformats.org/officeDocument/2006/relationships/oleObject" Target="file:///D:\ggangliu\study-output\Computer%20Architectur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0" vertOverflow="ellipsis" vert="horz" wrap="square" anchor="ctr" anchorCtr="1" forceAA="0"/>
          <a:lstStyle/>
          <a:p>
            <a:pPr>
              <a:defRPr lang="zh-CN" sz="1400" b="1" i="0" u="none" strike="noStrike" kern="1200" spc="0" baseline="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Benchmark Comparison-IPC</a:t>
            </a:r>
          </a:p>
        </c:rich>
      </c:tx>
      <c:layout>
        <c:manualLayout>
          <c:xMode val="edge"/>
          <c:yMode val="edge"/>
          <c:x val="0.26800748362956"/>
          <c:y val="0.0535236396074933"/>
        </c:manualLayout>
      </c:layout>
      <c:overlay val="0"/>
      <c:spPr>
        <a:noFill/>
        <a:ln>
          <a:noFill/>
        </a:ln>
        <a:effectLst/>
      </c:spPr>
    </c:title>
    <c:autoTitleDeleted val="0"/>
    <c:plotArea>
      <c:layout>
        <c:manualLayout>
          <c:layoutTarget val="inner"/>
          <c:xMode val="edge"/>
          <c:yMode val="edge"/>
          <c:x val="0.0908789393225507"/>
          <c:y val="0.258263230899819"/>
          <c:w val="0.853989041828144"/>
          <c:h val="0.607594181095461"/>
        </c:manualLayout>
      </c:layout>
      <c:barChart>
        <c:barDir val="col"/>
        <c:grouping val="clustered"/>
        <c:varyColors val="0"/>
        <c:ser>
          <c:idx val="0"/>
          <c:order val="0"/>
          <c:tx>
            <c:strRef>
              <c:f>'[Computer Architecture.xlsx]Benchmark comparison'!$A$3</c:f>
              <c:strCache>
                <c:ptCount val="1"/>
                <c:pt idx="0">
                  <c:v>MVPGPU</c:v>
                </c:pt>
              </c:strCache>
            </c:strRef>
          </c:tx>
          <c:spPr>
            <a:solidFill>
              <a:srgbClr val="9AE5F8"/>
            </a:solidFill>
            <a:ln w="6350">
              <a:solidFill>
                <a:schemeClr val="tx1">
                  <a:lumMod val="75000"/>
                  <a:lumOff val="25000"/>
                </a:schemeClr>
              </a:solidFill>
            </a:ln>
            <a:effectLst>
              <a:outerShdw blurRad="76200" dir="13500000" sy="23000" kx="1200000" algn="br" rotWithShape="0">
                <a:prstClr val="black">
                  <a:alpha val="20000"/>
                </a:prstClr>
              </a:outerShdw>
            </a:effectLst>
          </c:spPr>
          <c:invertIfNegative val="0"/>
          <c:dLbls>
            <c:delete val="1"/>
          </c:dLbls>
          <c:cat>
            <c:strRef>
              <c:f>'[Computer Architecture.xlsx]Benchmark comparison'!$B$2:$G$2</c:f>
              <c:strCache>
                <c:ptCount val="6"/>
                <c:pt idx="0">
                  <c:v>BFS</c:v>
                </c:pt>
                <c:pt idx="1">
                  <c:v>LIB</c:v>
                </c:pt>
                <c:pt idx="2">
                  <c:v>LPS</c:v>
                </c:pt>
                <c:pt idx="3">
                  <c:v>NN</c:v>
                </c:pt>
                <c:pt idx="4">
                  <c:v>NQU</c:v>
                </c:pt>
                <c:pt idx="5">
                  <c:v>STO</c:v>
                </c:pt>
              </c:strCache>
            </c:strRef>
          </c:cat>
          <c:val>
            <c:numRef>
              <c:f>'[Computer Architecture.xlsx]Benchmark comparison'!$B$3:$G$3</c:f>
              <c:numCache>
                <c:formatCode>0.00_ </c:formatCode>
                <c:ptCount val="6"/>
                <c:pt idx="0">
                  <c:v>27.8445229681979</c:v>
                </c:pt>
                <c:pt idx="1">
                  <c:v>136.487684729064</c:v>
                </c:pt>
                <c:pt idx="2">
                  <c:v>88.8540925266904</c:v>
                </c:pt>
                <c:pt idx="3">
                  <c:v>7.01541850220264</c:v>
                </c:pt>
                <c:pt idx="4">
                  <c:v>34.5924242424242</c:v>
                </c:pt>
                <c:pt idx="5">
                  <c:v>320.905511811024</c:v>
                </c:pt>
              </c:numCache>
            </c:numRef>
          </c:val>
        </c:ser>
        <c:ser>
          <c:idx val="1"/>
          <c:order val="1"/>
          <c:tx>
            <c:strRef>
              <c:f>'[Computer Architecture.xlsx]Benchmark comparison'!$A$4</c:f>
              <c:strCache>
                <c:ptCount val="1"/>
                <c:pt idx="0">
                  <c:v>Improved</c:v>
                </c:pt>
              </c:strCache>
            </c:strRef>
          </c:tx>
          <c:spPr>
            <a:solidFill>
              <a:srgbClr val="FFE10D"/>
            </a:solidFill>
            <a:ln w="6350">
              <a:solidFill>
                <a:schemeClr val="tx1">
                  <a:lumMod val="85000"/>
                  <a:lumOff val="15000"/>
                </a:schemeClr>
              </a:solidFill>
            </a:ln>
            <a:effectLst>
              <a:outerShdw blurRad="76200" dir="13500000" sy="23000" kx="1200000" algn="br" rotWithShape="0">
                <a:prstClr val="black">
                  <a:alpha val="20000"/>
                </a:prstClr>
              </a:outerShdw>
            </a:effectLst>
          </c:spPr>
          <c:invertIfNegative val="0"/>
          <c:dLbls>
            <c:delete val="1"/>
          </c:dLbls>
          <c:cat>
            <c:strRef>
              <c:f>'[Computer Architecture.xlsx]Benchmark comparison'!$B$2:$G$2</c:f>
              <c:strCache>
                <c:ptCount val="6"/>
                <c:pt idx="0">
                  <c:v>BFS</c:v>
                </c:pt>
                <c:pt idx="1">
                  <c:v>LIB</c:v>
                </c:pt>
                <c:pt idx="2">
                  <c:v>LPS</c:v>
                </c:pt>
                <c:pt idx="3">
                  <c:v>NN</c:v>
                </c:pt>
                <c:pt idx="4">
                  <c:v>NQU</c:v>
                </c:pt>
                <c:pt idx="5">
                  <c:v>STO</c:v>
                </c:pt>
              </c:strCache>
            </c:strRef>
          </c:cat>
          <c:val>
            <c:numRef>
              <c:f>'[Computer Architecture.xlsx]Benchmark comparison'!$B$4:$G$4</c:f>
              <c:numCache>
                <c:formatCode>0.00_ </c:formatCode>
                <c:ptCount val="6"/>
                <c:pt idx="0">
                  <c:v>28.1262458471761</c:v>
                </c:pt>
                <c:pt idx="1">
                  <c:v>272.195945945946</c:v>
                </c:pt>
                <c:pt idx="2">
                  <c:v>89.8143459915612</c:v>
                </c:pt>
                <c:pt idx="3">
                  <c:v>7.28927680798005</c:v>
                </c:pt>
                <c:pt idx="4">
                  <c:v>35.6734375</c:v>
                </c:pt>
                <c:pt idx="5">
                  <c:v>0</c:v>
                </c:pt>
              </c:numCache>
            </c:numRef>
          </c:val>
        </c:ser>
        <c:dLbls>
          <c:showLegendKey val="0"/>
          <c:showVal val="0"/>
          <c:showCatName val="0"/>
          <c:showSerName val="0"/>
          <c:showPercent val="0"/>
          <c:showBubbleSize val="0"/>
        </c:dLbls>
        <c:gapWidth val="219"/>
        <c:overlap val="-27"/>
        <c:axId val="194845398"/>
        <c:axId val="180418512"/>
      </c:barChart>
      <c:catAx>
        <c:axId val="194845398"/>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0" vertOverflow="ellipsis" vert="horz" wrap="square" anchor="ctr" anchorCtr="1" forceAA="0"/>
          <a:lstStyle/>
          <a:p>
            <a:pPr>
              <a:defRPr lang="zh-CN" sz="900" b="0" i="0" u="none" strike="noStrike" kern="1200" baseline="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p>
        </c:txPr>
        <c:crossAx val="180418512"/>
        <c:crosses val="autoZero"/>
        <c:auto val="1"/>
        <c:lblAlgn val="ctr"/>
        <c:lblOffset val="100"/>
        <c:noMultiLvlLbl val="0"/>
      </c:catAx>
      <c:valAx>
        <c:axId val="180418512"/>
        <c:scaling>
          <c:orientation val="minMax"/>
        </c:scaling>
        <c:delete val="0"/>
        <c:axPos val="l"/>
        <c:numFmt formatCode="0.00_ " sourceLinked="1"/>
        <c:majorTickMark val="none"/>
        <c:minorTickMark val="none"/>
        <c:tickLblPos val="nextTo"/>
        <c:spPr>
          <a:noFill/>
          <a:ln w="12700">
            <a:solidFill>
              <a:schemeClr val="tx1"/>
            </a:solidFill>
          </a:ln>
          <a:effectLst/>
        </c:spPr>
        <c:txPr>
          <a:bodyPr rot="-60000000" spcFirstLastPara="0" vertOverflow="ellipsis" vert="horz" wrap="square" anchor="ctr" anchorCtr="1" forceAA="0"/>
          <a:lstStyle/>
          <a:p>
            <a:pPr>
              <a:defRPr lang="zh-CN" sz="900" b="0" i="0" u="none" strike="noStrike" kern="1200" baseline="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p>
        </c:txPr>
        <c:crossAx val="19484539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p>
        </c:txPr>
      </c:dTable>
      <c:spPr>
        <a:noFill/>
        <a:ln>
          <a:noFill/>
        </a:ln>
        <a:effectLst/>
      </c:spPr>
    </c:plotArea>
    <c:legend>
      <c:legendPos val="t"/>
      <c:layout>
        <c:manualLayout>
          <c:xMode val="edge"/>
          <c:yMode val="edge"/>
          <c:x val="0.311639716691167"/>
          <c:y val="0.157225691347012"/>
        </c:manualLayout>
      </c:layout>
      <c:overlay val="0"/>
      <c:spPr>
        <a:noFill/>
        <a:ln>
          <a:noFill/>
        </a:ln>
        <a:effectLst/>
      </c:spPr>
      <c:txPr>
        <a:bodyPr rot="0" spcFirstLastPara="0" vertOverflow="ellipsis" vert="horz" wrap="square" anchor="ctr" anchorCtr="1" forceAA="0"/>
        <a:lstStyle/>
        <a:p>
          <a:pPr>
            <a:defRPr lang="zh-CN" sz="900" b="0" i="0" u="none" strike="noStrike" kern="1200" baseline="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p>
      </c:txPr>
    </c:legend>
    <c:plotVisOnly val="1"/>
    <c:dispBlanksAs val="gap"/>
    <c:showDLblsOverMax val="0"/>
  </c:chart>
  <c:spPr>
    <a:blipFill rotWithShape="1">
      <a:blip xmlns:r="http://schemas.openxmlformats.org/officeDocument/2006/relationships" r:embed="rId3"/>
      <a:stretch>
        <a:fillRect/>
      </a:stretch>
    </a:blipFill>
    <a:ln w="9525" cap="flat" cmpd="sng" algn="ctr">
      <a:solidFill>
        <a:schemeClr val="tx1">
          <a:lumMod val="15000"/>
          <a:lumOff val="85000"/>
        </a:schemeClr>
      </a:solidFill>
      <a:round/>
    </a:ln>
    <a:effectLst>
      <a:outerShdw blurRad="63500" dist="37357" dir="2700000" sx="0" sy="0" rotWithShape="0">
        <a:scrgbClr r="0" g="0" b="0"/>
      </a:outerShdw>
    </a:effectLst>
  </c:spPr>
  <c:txPr>
    <a:bodyPr/>
    <a:lstStyle/>
    <a:p>
      <a:pPr>
        <a:defRPr lang="zh-CN" b="0">
          <a:latin typeface="微软雅黑" panose="020B0503020204020204" charset="-122"/>
          <a:ea typeface="微软雅黑" panose="020B0503020204020204" charset="-122"/>
          <a:cs typeface="微软雅黑" panose="020B0503020204020204" charset="-122"/>
          <a:sym typeface="微软雅黑" panose="020B0503020204020204" charset="-122"/>
        </a:defRPr>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0" vertOverflow="ellipsis" vert="horz" wrap="square" anchor="ctr" anchorCtr="1" forceAA="0"/>
          <a:lstStyle/>
          <a:p>
            <a:pPr>
              <a:defRPr lang="zh-CN" sz="1400" b="1" i="0" u="none" strike="noStrike" kern="1200" spc="0" baseline="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gpusim_insn</a:t>
            </a:r>
          </a:p>
        </c:rich>
      </c:tx>
      <c:layout>
        <c:manualLayout>
          <c:xMode val="edge"/>
          <c:yMode val="edge"/>
          <c:x val="0.26800748362956"/>
          <c:y val="0.0535236396074933"/>
        </c:manualLayout>
      </c:layout>
      <c:overlay val="0"/>
      <c:spPr>
        <a:noFill/>
        <a:ln>
          <a:noFill/>
        </a:ln>
        <a:effectLst/>
      </c:spPr>
    </c:title>
    <c:autoTitleDeleted val="0"/>
    <c:plotArea>
      <c:layout>
        <c:manualLayout>
          <c:layoutTarget val="inner"/>
          <c:xMode val="edge"/>
          <c:yMode val="edge"/>
          <c:x val="0.0908789393225507"/>
          <c:y val="0.258263230899819"/>
          <c:w val="0.853989041828144"/>
          <c:h val="0.607594181095461"/>
        </c:manualLayout>
      </c:layout>
      <c:barChart>
        <c:barDir val="col"/>
        <c:grouping val="clustered"/>
        <c:varyColors val="0"/>
        <c:ser>
          <c:idx val="0"/>
          <c:order val="0"/>
          <c:tx>
            <c:strRef>
              <c:f>'[Computer Architecture.xlsx]Benchmark comparison'!$A$8</c:f>
              <c:strCache>
                <c:ptCount val="1"/>
                <c:pt idx="0">
                  <c:v>MVPGPU</c:v>
                </c:pt>
              </c:strCache>
            </c:strRef>
          </c:tx>
          <c:spPr>
            <a:solidFill>
              <a:srgbClr val="9AE5F8"/>
            </a:solidFill>
            <a:ln w="6350">
              <a:solidFill>
                <a:schemeClr val="tx1">
                  <a:lumMod val="75000"/>
                  <a:lumOff val="25000"/>
                </a:schemeClr>
              </a:solidFill>
            </a:ln>
            <a:effectLst>
              <a:outerShdw blurRad="76200" dir="13500000" sy="23000" kx="1200000" algn="br" rotWithShape="0">
                <a:prstClr val="black">
                  <a:alpha val="20000"/>
                </a:prstClr>
              </a:outerShdw>
            </a:effectLst>
          </c:spPr>
          <c:invertIfNegative val="0"/>
          <c:dLbls>
            <c:delete val="1"/>
          </c:dLbls>
          <c:cat>
            <c:strRef>
              <c:f>'[Computer Architecture.xlsx]Benchmark comparison'!$B$7:$G$7</c:f>
              <c:strCache>
                <c:ptCount val="6"/>
                <c:pt idx="0">
                  <c:v>BFS</c:v>
                </c:pt>
                <c:pt idx="1">
                  <c:v>LIB</c:v>
                </c:pt>
                <c:pt idx="2">
                  <c:v>LPS</c:v>
                </c:pt>
                <c:pt idx="3">
                  <c:v>NN</c:v>
                </c:pt>
                <c:pt idx="4">
                  <c:v>NQU</c:v>
                </c:pt>
                <c:pt idx="5">
                  <c:v>STO</c:v>
                </c:pt>
              </c:strCache>
            </c:strRef>
          </c:cat>
          <c:val>
            <c:numRef>
              <c:f>'[Computer Architecture.xlsx]Benchmark comparison'!$B$8:$G$8</c:f>
              <c:numCache>
                <c:formatCode>General</c:formatCode>
                <c:ptCount val="6"/>
                <c:pt idx="0">
                  <c:v>1379435</c:v>
                </c:pt>
                <c:pt idx="1">
                  <c:v>217057400</c:v>
                </c:pt>
                <c:pt idx="2">
                  <c:v>60049880</c:v>
                </c:pt>
                <c:pt idx="3">
                  <c:v>208058</c:v>
                </c:pt>
                <c:pt idx="4">
                  <c:v>1255730</c:v>
                </c:pt>
                <c:pt idx="5">
                  <c:v>49029120</c:v>
                </c:pt>
              </c:numCache>
            </c:numRef>
          </c:val>
        </c:ser>
        <c:ser>
          <c:idx val="1"/>
          <c:order val="1"/>
          <c:tx>
            <c:strRef>
              <c:f>'[Computer Architecture.xlsx]Benchmark comparison'!$A$9</c:f>
              <c:strCache>
                <c:ptCount val="1"/>
                <c:pt idx="0">
                  <c:v>Improved</c:v>
                </c:pt>
              </c:strCache>
            </c:strRef>
          </c:tx>
          <c:spPr>
            <a:solidFill>
              <a:srgbClr val="FFE10D"/>
            </a:solidFill>
            <a:ln w="6350">
              <a:solidFill>
                <a:schemeClr val="tx1">
                  <a:lumMod val="85000"/>
                  <a:lumOff val="15000"/>
                </a:schemeClr>
              </a:solidFill>
            </a:ln>
            <a:effectLst>
              <a:outerShdw blurRad="76200" dir="13500000" sy="23000" kx="1200000" algn="br" rotWithShape="0">
                <a:prstClr val="black">
                  <a:alpha val="20000"/>
                </a:prstClr>
              </a:outerShdw>
            </a:effectLst>
          </c:spPr>
          <c:invertIfNegative val="0"/>
          <c:dLbls>
            <c:delete val="1"/>
          </c:dLbls>
          <c:cat>
            <c:strRef>
              <c:f>'[Computer Architecture.xlsx]Benchmark comparison'!$B$7:$G$7</c:f>
              <c:strCache>
                <c:ptCount val="6"/>
                <c:pt idx="0">
                  <c:v>BFS</c:v>
                </c:pt>
                <c:pt idx="1">
                  <c:v>LIB</c:v>
                </c:pt>
                <c:pt idx="2">
                  <c:v>LPS</c:v>
                </c:pt>
                <c:pt idx="3">
                  <c:v>NN</c:v>
                </c:pt>
                <c:pt idx="4">
                  <c:v>NQU</c:v>
                </c:pt>
                <c:pt idx="5">
                  <c:v>STO</c:v>
                </c:pt>
              </c:strCache>
            </c:strRef>
          </c:cat>
          <c:val>
            <c:numRef>
              <c:f>'[Computer Architecture.xlsx]Benchmark comparison'!$B$9:$G$9</c:f>
              <c:numCache>
                <c:formatCode>General</c:formatCode>
                <c:ptCount val="6"/>
                <c:pt idx="0">
                  <c:v>1378869</c:v>
                </c:pt>
                <c:pt idx="1">
                  <c:v>217057280</c:v>
                </c:pt>
                <c:pt idx="2">
                  <c:v>60049880</c:v>
                </c:pt>
                <c:pt idx="3">
                  <c:v>208058</c:v>
                </c:pt>
                <c:pt idx="4">
                  <c:v>1255730</c:v>
                </c:pt>
                <c:pt idx="5">
                  <c:v>0</c:v>
                </c:pt>
              </c:numCache>
            </c:numRef>
          </c:val>
        </c:ser>
        <c:dLbls>
          <c:showLegendKey val="0"/>
          <c:showVal val="0"/>
          <c:showCatName val="0"/>
          <c:showSerName val="0"/>
          <c:showPercent val="0"/>
          <c:showBubbleSize val="0"/>
        </c:dLbls>
        <c:gapWidth val="219"/>
        <c:overlap val="-27"/>
        <c:axId val="914632388"/>
        <c:axId val="200955826"/>
      </c:barChart>
      <c:catAx>
        <c:axId val="914632388"/>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0" vertOverflow="ellipsis" vert="horz" wrap="square" anchor="ctr" anchorCtr="1" forceAA="0"/>
          <a:lstStyle/>
          <a:p>
            <a:pPr>
              <a:defRPr lang="zh-CN" sz="900" b="0" i="0" u="none" strike="noStrike" kern="1200" baseline="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p>
        </c:txPr>
        <c:crossAx val="200955826"/>
        <c:crosses val="autoZero"/>
        <c:auto val="1"/>
        <c:lblAlgn val="ctr"/>
        <c:lblOffset val="100"/>
        <c:noMultiLvlLbl val="0"/>
      </c:catAx>
      <c:valAx>
        <c:axId val="200955826"/>
        <c:scaling>
          <c:orientation val="minMax"/>
        </c:scaling>
        <c:delete val="0"/>
        <c:axPos val="l"/>
        <c:numFmt formatCode="General" sourceLinked="1"/>
        <c:majorTickMark val="none"/>
        <c:minorTickMark val="none"/>
        <c:tickLblPos val="nextTo"/>
        <c:spPr>
          <a:noFill/>
          <a:ln w="12700">
            <a:solidFill>
              <a:schemeClr val="tx1"/>
            </a:solidFill>
          </a:ln>
          <a:effectLst/>
        </c:spPr>
        <c:txPr>
          <a:bodyPr rot="-60000000" spcFirstLastPara="0" vertOverflow="ellipsis" vert="horz" wrap="square" anchor="ctr" anchorCtr="1" forceAA="0"/>
          <a:lstStyle/>
          <a:p>
            <a:pPr>
              <a:defRPr lang="zh-CN" sz="900" b="0" i="0" u="none" strike="noStrike" kern="1200" baseline="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p>
        </c:txPr>
        <c:crossAx val="91463238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p>
        </c:txPr>
      </c:dTable>
      <c:spPr>
        <a:noFill/>
        <a:ln>
          <a:noFill/>
        </a:ln>
        <a:effectLst/>
      </c:spPr>
    </c:plotArea>
    <c:legend>
      <c:legendPos val="t"/>
      <c:layout>
        <c:manualLayout>
          <c:xMode val="edge"/>
          <c:yMode val="edge"/>
          <c:x val="0.311639716691167"/>
          <c:y val="0.157225691347012"/>
        </c:manualLayout>
      </c:layout>
      <c:overlay val="0"/>
      <c:spPr>
        <a:noFill/>
        <a:ln>
          <a:noFill/>
        </a:ln>
        <a:effectLst/>
      </c:spPr>
      <c:txPr>
        <a:bodyPr rot="0" spcFirstLastPara="0" vertOverflow="ellipsis" vert="horz" wrap="square" anchor="ctr" anchorCtr="1" forceAA="0"/>
        <a:lstStyle/>
        <a:p>
          <a:pPr>
            <a:defRPr lang="zh-CN" sz="900" b="0" i="0" u="none" strike="noStrike" kern="1200" baseline="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p>
      </c:txPr>
    </c:legend>
    <c:plotVisOnly val="1"/>
    <c:dispBlanksAs val="gap"/>
    <c:showDLblsOverMax val="0"/>
  </c:chart>
  <c:spPr>
    <a:blipFill rotWithShape="1">
      <a:blip xmlns:r="http://schemas.openxmlformats.org/officeDocument/2006/relationships" r:embed="rId3"/>
      <a:stretch>
        <a:fillRect/>
      </a:stretch>
    </a:blipFill>
    <a:ln w="9525" cap="flat" cmpd="sng" algn="ctr">
      <a:solidFill>
        <a:schemeClr val="tx1">
          <a:lumMod val="15000"/>
          <a:lumOff val="85000"/>
        </a:schemeClr>
      </a:solidFill>
      <a:round/>
    </a:ln>
    <a:effectLst>
      <a:outerShdw blurRad="63500" dist="37357" dir="2700000" sx="0" sy="0" rotWithShape="0">
        <a:scrgbClr r="0" g="0" b="0"/>
      </a:outerShdw>
    </a:effectLst>
  </c:spPr>
  <c:txPr>
    <a:bodyPr/>
    <a:lstStyle/>
    <a:p>
      <a:pPr>
        <a:defRPr lang="zh-CN" b="0">
          <a:latin typeface="微软雅黑" panose="020B0503020204020204" charset="-122"/>
          <a:ea typeface="微软雅黑" panose="020B0503020204020204" charset="-122"/>
          <a:cs typeface="微软雅黑" panose="020B0503020204020204" charset="-122"/>
          <a:sym typeface="微软雅黑" panose="020B0503020204020204" charset="-122"/>
        </a:defRPr>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0" vertOverflow="ellipsis" vert="horz" wrap="square" anchor="ctr" anchorCtr="1" forceAA="0"/>
          <a:lstStyle/>
          <a:p>
            <a:pPr>
              <a:defRPr lang="zh-CN" sz="1400" b="1" i="0" u="none" strike="noStrike" kern="1200" spc="0" baseline="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gpu_sim_cycle</a:t>
            </a:r>
          </a:p>
        </c:rich>
      </c:tx>
      <c:layout>
        <c:manualLayout>
          <c:xMode val="edge"/>
          <c:yMode val="edge"/>
          <c:x val="0.0804814383454928"/>
          <c:y val="0.0707650189178381"/>
        </c:manualLayout>
      </c:layout>
      <c:overlay val="0"/>
      <c:spPr>
        <a:noFill/>
        <a:ln>
          <a:noFill/>
        </a:ln>
        <a:effectLst/>
      </c:spPr>
    </c:title>
    <c:autoTitleDeleted val="0"/>
    <c:plotArea>
      <c:layout>
        <c:manualLayout>
          <c:layoutTarget val="inner"/>
          <c:xMode val="edge"/>
          <c:yMode val="edge"/>
          <c:x val="0.0908789393225507"/>
          <c:y val="0.258263230899819"/>
          <c:w val="0.853989041828144"/>
          <c:h val="0.607594181095461"/>
        </c:manualLayout>
      </c:layout>
      <c:barChart>
        <c:barDir val="col"/>
        <c:grouping val="clustered"/>
        <c:varyColors val="0"/>
        <c:ser>
          <c:idx val="1"/>
          <c:order val="1"/>
          <c:tx>
            <c:strRef>
              <c:f>'[Computer Architecture.xlsx]Benchmark data'!$B$27</c:f>
              <c:strCache>
                <c:ptCount val="1"/>
                <c:pt idx="0">
                  <c:v>BFS-B</c:v>
                </c:pt>
              </c:strCache>
            </c:strRef>
          </c:tx>
          <c:spPr>
            <a:solidFill>
              <a:srgbClr val="FFE10D"/>
            </a:solidFill>
            <a:ln w="6350">
              <a:solidFill>
                <a:schemeClr val="tx1">
                  <a:lumMod val="85000"/>
                  <a:lumOff val="15000"/>
                </a:schemeClr>
              </a:solidFill>
            </a:ln>
            <a:effectLst>
              <a:outerShdw blurRad="76200" dir="13500000" sy="23000" kx="1200000" algn="br" rotWithShape="0">
                <a:prstClr val="black">
                  <a:alpha val="20000"/>
                </a:prstClr>
              </a:outerShdw>
            </a:effectLst>
          </c:spPr>
          <c:invertIfNegative val="0"/>
          <c:dLbls>
            <c:delete val="1"/>
          </c:dLbls>
          <c:val>
            <c:numRef>
              <c:f>'[Computer Architecture.xlsx]Benchmark data'!$C$27:$G$27</c:f>
              <c:numCache>
                <c:formatCode>General</c:formatCode>
                <c:ptCount val="5"/>
                <c:pt idx="0">
                  <c:v>24393</c:v>
                </c:pt>
                <c:pt idx="1">
                  <c:v>121116</c:v>
                </c:pt>
                <c:pt idx="2">
                  <c:v>247687</c:v>
                </c:pt>
                <c:pt idx="3">
                  <c:v>80553</c:v>
                </c:pt>
                <c:pt idx="4">
                  <c:v>19725</c:v>
                </c:pt>
              </c:numCache>
            </c:numRef>
          </c:val>
        </c:ser>
        <c:ser>
          <c:idx val="2"/>
          <c:order val="2"/>
          <c:tx>
            <c:strRef>
              <c:f>'[Computer Architecture.xlsx]Benchmark data'!$B$28</c:f>
              <c:strCache>
                <c:ptCount val="1"/>
                <c:pt idx="0">
                  <c:v>BFS-A</c:v>
                </c:pt>
              </c:strCache>
            </c:strRef>
          </c:tx>
          <c:spPr>
            <a:solidFill>
              <a:srgbClr val="A0B3F8"/>
            </a:solidFill>
            <a:ln w="6350">
              <a:solidFill>
                <a:schemeClr val="tx1">
                  <a:lumMod val="85000"/>
                  <a:lumOff val="15000"/>
                </a:schemeClr>
              </a:solidFill>
            </a:ln>
            <a:effectLst>
              <a:outerShdw blurRad="76200" dir="13500000" sy="23000" kx="1200000" algn="br" rotWithShape="0">
                <a:prstClr val="black">
                  <a:alpha val="20000"/>
                </a:prstClr>
              </a:outerShdw>
            </a:effectLst>
          </c:spPr>
          <c:invertIfNegative val="0"/>
          <c:dLbls>
            <c:delete val="1"/>
          </c:dLbls>
          <c:val>
            <c:numRef>
              <c:f>'[Computer Architecture.xlsx]Benchmark data'!$C$28:$G$28</c:f>
              <c:numCache>
                <c:formatCode>General</c:formatCode>
                <c:ptCount val="5"/>
                <c:pt idx="0">
                  <c:v>24606</c:v>
                </c:pt>
                <c:pt idx="1">
                  <c:v>123807</c:v>
                </c:pt>
                <c:pt idx="2">
                  <c:v>242742</c:v>
                </c:pt>
                <c:pt idx="3">
                  <c:v>77769</c:v>
                </c:pt>
                <c:pt idx="4">
                  <c:v>19356</c:v>
                </c:pt>
              </c:numCache>
            </c:numRef>
          </c:val>
        </c:ser>
        <c:dLbls>
          <c:showLegendKey val="0"/>
          <c:showVal val="0"/>
          <c:showCatName val="0"/>
          <c:showSerName val="0"/>
          <c:showPercent val="0"/>
          <c:showBubbleSize val="0"/>
        </c:dLbls>
        <c:gapWidth val="219"/>
        <c:overlap val="-27"/>
        <c:axId val="251927352"/>
        <c:axId val="109606919"/>
        <c:extLst>
          <c:ext xmlns:c15="http://schemas.microsoft.com/office/drawing/2012/chart" uri="{02D57815-91ED-43cb-92C2-25804820EDAC}">
            <c15:filteredBarSeries>
              <c15:ser>
                <c:idx val="0"/>
                <c:order val="0"/>
                <c:tx>
                  <c:strRef>
                    <c:extLst>
                      <c:ext uri="{02D57815-91ED-43cb-92C2-25804820EDAC}">
                        <c15:formulaRef>
                          <c15:sqref>'[Computer Architecture.xlsx]Benchmark data'!$B$26</c15:sqref>
                        </c15:formulaRef>
                      </c:ext>
                    </c:extLst>
                    <c:strCache>
                      <c:ptCount val="1"/>
                      <c:pt idx="0">
                        <c:v>gpu_sim_cycle</c:v>
                      </c:pt>
                    </c:strCache>
                  </c:strRef>
                </c:tx>
                <c:spPr>
                  <a:solidFill>
                    <a:srgbClr val="9AE5F8"/>
                  </a:solidFill>
                  <a:ln w="6350">
                    <a:solidFill>
                      <a:schemeClr val="tx1">
                        <a:lumMod val="75000"/>
                        <a:lumOff val="25000"/>
                      </a:schemeClr>
                    </a:solidFill>
                  </a:ln>
                  <a:effectLst>
                    <a:outerShdw blurRad="76200" dir="13500000" sy="23000" kx="1200000" algn="br" rotWithShape="0">
                      <a:prstClr val="black">
                        <a:alpha val="20000"/>
                      </a:prstClr>
                    </a:outerShdw>
                  </a:effectLst>
                </c:spPr>
                <c:invertIfNegative val="0"/>
                <c:dLbls>
                  <c:delete val="1"/>
                </c:dLbls>
                <c:val>
                  <c:numRef>
                    <c:extLst>
                      <c:ext uri="{02D57815-91ED-43cb-92C2-25804820EDAC}">
                        <c15:formulaRef>
                          <c15:sqref>{1,2,3,4,5}</c15:sqref>
                        </c15:formulaRef>
                      </c:ext>
                    </c:extLst>
                    <c:numCache>
                      <c:formatCode>General</c:formatCode>
                      <c:ptCount val="5"/>
                      <c:pt idx="0">
                        <c:v>1</c:v>
                      </c:pt>
                      <c:pt idx="1">
                        <c:v>2</c:v>
                      </c:pt>
                      <c:pt idx="2">
                        <c:v>3</c:v>
                      </c:pt>
                      <c:pt idx="3">
                        <c:v>4</c:v>
                      </c:pt>
                      <c:pt idx="4">
                        <c:v>5</c:v>
                      </c:pt>
                    </c:numCache>
                  </c:numRef>
                </c:val>
              </c15:ser>
            </c15:filteredBarSeries>
          </c:ext>
        </c:extLst>
      </c:barChart>
      <c:catAx>
        <c:axId val="251927352"/>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0" vertOverflow="ellipsis" vert="horz" wrap="square" anchor="ctr" anchorCtr="1" forceAA="0"/>
          <a:lstStyle/>
          <a:p>
            <a:pPr>
              <a:defRPr lang="zh-CN" sz="900" b="0" i="0" u="none" strike="noStrike" kern="1200" baseline="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p>
        </c:txPr>
        <c:crossAx val="109606919"/>
        <c:crosses val="autoZero"/>
        <c:auto val="1"/>
        <c:lblAlgn val="ctr"/>
        <c:lblOffset val="100"/>
        <c:noMultiLvlLbl val="0"/>
      </c:catAx>
      <c:valAx>
        <c:axId val="109606919"/>
        <c:scaling>
          <c:orientation val="minMax"/>
        </c:scaling>
        <c:delete val="0"/>
        <c:axPos val="l"/>
        <c:numFmt formatCode="General" sourceLinked="1"/>
        <c:majorTickMark val="none"/>
        <c:minorTickMark val="none"/>
        <c:tickLblPos val="nextTo"/>
        <c:spPr>
          <a:noFill/>
          <a:ln w="12700">
            <a:solidFill>
              <a:schemeClr val="tx1"/>
            </a:solidFill>
          </a:ln>
          <a:effectLst/>
        </c:spPr>
        <c:txPr>
          <a:bodyPr rot="-60000000" spcFirstLastPara="0" vertOverflow="ellipsis" vert="horz" wrap="square" anchor="ctr" anchorCtr="1" forceAA="0"/>
          <a:lstStyle/>
          <a:p>
            <a:pPr>
              <a:defRPr lang="zh-CN" sz="900" b="0" i="0" u="none" strike="noStrike" kern="1200" baseline="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p>
        </c:txPr>
        <c:crossAx val="25192735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p>
        </c:txPr>
      </c:dTable>
      <c:spPr>
        <a:noFill/>
        <a:ln>
          <a:noFill/>
        </a:ln>
        <a:effectLst/>
      </c:spPr>
    </c:plotArea>
    <c:legend>
      <c:legendPos val="t"/>
      <c:layout>
        <c:manualLayout>
          <c:xMode val="edge"/>
          <c:yMode val="edge"/>
          <c:x val="0.468050329276248"/>
          <c:y val="0.0905590246803453"/>
        </c:manualLayout>
      </c:layout>
      <c:overlay val="0"/>
      <c:spPr>
        <a:noFill/>
        <a:ln>
          <a:noFill/>
        </a:ln>
        <a:effectLst/>
      </c:spPr>
      <c:txPr>
        <a:bodyPr rot="0" spcFirstLastPara="0" vertOverflow="ellipsis" vert="horz" wrap="square" anchor="ctr" anchorCtr="1" forceAA="0"/>
        <a:lstStyle/>
        <a:p>
          <a:pPr>
            <a:defRPr lang="zh-CN" sz="900" b="0" i="0" u="none" strike="noStrike" kern="1200" baseline="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p>
      </c:txPr>
    </c:legend>
    <c:plotVisOnly val="1"/>
    <c:dispBlanksAs val="gap"/>
    <c:showDLblsOverMax val="0"/>
  </c:chart>
  <c:spPr>
    <a:blipFill rotWithShape="1">
      <a:blip xmlns:r="http://schemas.openxmlformats.org/officeDocument/2006/relationships" r:embed="rId3"/>
      <a:stretch>
        <a:fillRect/>
      </a:stretch>
    </a:blipFill>
    <a:ln w="9525" cap="flat" cmpd="sng" algn="ctr">
      <a:solidFill>
        <a:schemeClr val="tx1">
          <a:lumMod val="15000"/>
          <a:lumOff val="85000"/>
        </a:schemeClr>
      </a:solidFill>
      <a:round/>
    </a:ln>
    <a:effectLst>
      <a:outerShdw blurRad="63500" dist="37357" dir="2700000" sx="0" sy="0" rotWithShape="0">
        <a:scrgbClr r="0" g="0" b="0"/>
      </a:outerShdw>
    </a:effectLst>
  </c:spPr>
  <c:txPr>
    <a:bodyPr/>
    <a:lstStyle/>
    <a:p>
      <a:pPr>
        <a:defRPr lang="zh-CN" b="0">
          <a:latin typeface="微软雅黑" panose="020B0503020204020204" charset="-122"/>
          <a:ea typeface="微软雅黑" panose="020B0503020204020204" charset="-122"/>
          <a:cs typeface="微软雅黑" panose="020B0503020204020204" charset="-122"/>
          <a:sym typeface="微软雅黑" panose="020B0503020204020204" charset="-122"/>
        </a:defRPr>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0" vertOverflow="ellipsis" vert="horz" wrap="square" anchor="ctr" anchorCtr="1" forceAA="0"/>
          <a:lstStyle/>
          <a:p>
            <a:pPr>
              <a:defRPr lang="zh-CN" sz="1400" b="1" i="0" u="none" strike="noStrike" kern="1200" spc="0" baseline="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gpu_sim_insn</a:t>
            </a:r>
          </a:p>
        </c:rich>
      </c:tx>
      <c:layout>
        <c:manualLayout>
          <c:xMode val="edge"/>
          <c:yMode val="edge"/>
          <c:x val="0.111090120584063"/>
          <c:y val="0.0535236396074933"/>
        </c:manualLayout>
      </c:layout>
      <c:overlay val="0"/>
      <c:spPr>
        <a:noFill/>
        <a:ln>
          <a:noFill/>
        </a:ln>
        <a:effectLst/>
      </c:spPr>
    </c:title>
    <c:autoTitleDeleted val="0"/>
    <c:plotArea>
      <c:layout>
        <c:manualLayout>
          <c:layoutTarget val="inner"/>
          <c:xMode val="edge"/>
          <c:yMode val="edge"/>
          <c:x val="0.0908789393225507"/>
          <c:y val="0.258263230899819"/>
          <c:w val="0.853989041828144"/>
          <c:h val="0.607594181095461"/>
        </c:manualLayout>
      </c:layout>
      <c:barChart>
        <c:barDir val="col"/>
        <c:grouping val="clustered"/>
        <c:varyColors val="0"/>
        <c:ser>
          <c:idx val="1"/>
          <c:order val="1"/>
          <c:tx>
            <c:strRef>
              <c:f>'[Computer Architecture.xlsx]Benchmark data'!$B$31</c:f>
              <c:strCache>
                <c:ptCount val="1"/>
                <c:pt idx="0">
                  <c:v>BFS-B</c:v>
                </c:pt>
              </c:strCache>
            </c:strRef>
          </c:tx>
          <c:spPr>
            <a:solidFill>
              <a:srgbClr val="FFE10D"/>
            </a:solidFill>
            <a:ln w="6350">
              <a:solidFill>
                <a:schemeClr val="tx1">
                  <a:lumMod val="85000"/>
                  <a:lumOff val="15000"/>
                </a:schemeClr>
              </a:solidFill>
            </a:ln>
            <a:effectLst>
              <a:outerShdw blurRad="76200" dir="13500000" sy="23000" kx="1200000" algn="br" rotWithShape="0">
                <a:prstClr val="black">
                  <a:alpha val="20000"/>
                </a:prstClr>
              </a:outerShdw>
            </a:effectLst>
          </c:spPr>
          <c:invertIfNegative val="0"/>
          <c:dLbls>
            <c:delete val="1"/>
          </c:dLbls>
          <c:val>
            <c:numRef>
              <c:f>'[Computer Architecture.xlsx]Benchmark data'!$C$31:$G$31</c:f>
              <c:numCache>
                <c:formatCode>General</c:formatCode>
                <c:ptCount val="5"/>
                <c:pt idx="0">
                  <c:v>1382881</c:v>
                </c:pt>
                <c:pt idx="1">
                  <c:v>2279207</c:v>
                </c:pt>
                <c:pt idx="2">
                  <c:v>6630446</c:v>
                </c:pt>
                <c:pt idx="3">
                  <c:v>2032300</c:v>
                </c:pt>
                <c:pt idx="4">
                  <c:v>1379435</c:v>
                </c:pt>
              </c:numCache>
            </c:numRef>
          </c:val>
        </c:ser>
        <c:ser>
          <c:idx val="2"/>
          <c:order val="2"/>
          <c:tx>
            <c:strRef>
              <c:f>'[Computer Architecture.xlsx]Benchmark data'!$B$32</c:f>
              <c:strCache>
                <c:ptCount val="1"/>
                <c:pt idx="0">
                  <c:v>BFS-A</c:v>
                </c:pt>
              </c:strCache>
            </c:strRef>
          </c:tx>
          <c:spPr>
            <a:solidFill>
              <a:srgbClr val="A0B3F8"/>
            </a:solidFill>
            <a:ln w="6350">
              <a:solidFill>
                <a:schemeClr val="tx1">
                  <a:lumMod val="85000"/>
                  <a:lumOff val="15000"/>
                </a:schemeClr>
              </a:solidFill>
            </a:ln>
            <a:effectLst>
              <a:outerShdw blurRad="76200" dir="13500000" sy="23000" kx="1200000" algn="br" rotWithShape="0">
                <a:prstClr val="black">
                  <a:alpha val="20000"/>
                </a:prstClr>
              </a:outerShdw>
            </a:effectLst>
          </c:spPr>
          <c:invertIfNegative val="0"/>
          <c:dLbls>
            <c:delete val="1"/>
          </c:dLbls>
          <c:val>
            <c:numRef>
              <c:f>'[Computer Architecture.xlsx]Benchmark data'!$C$32:$G$32</c:f>
              <c:numCache>
                <c:formatCode>General</c:formatCode>
                <c:ptCount val="5"/>
                <c:pt idx="0">
                  <c:v>1383163</c:v>
                </c:pt>
                <c:pt idx="1">
                  <c:v>2333670</c:v>
                </c:pt>
                <c:pt idx="2">
                  <c:v>6621193</c:v>
                </c:pt>
                <c:pt idx="3">
                  <c:v>1990243</c:v>
                </c:pt>
                <c:pt idx="4">
                  <c:v>1378869</c:v>
                </c:pt>
              </c:numCache>
            </c:numRef>
          </c:val>
        </c:ser>
        <c:dLbls>
          <c:showLegendKey val="0"/>
          <c:showVal val="0"/>
          <c:showCatName val="0"/>
          <c:showSerName val="0"/>
          <c:showPercent val="0"/>
          <c:showBubbleSize val="0"/>
        </c:dLbls>
        <c:gapWidth val="219"/>
        <c:overlap val="-27"/>
        <c:axId val="12624058"/>
        <c:axId val="755445146"/>
        <c:extLst>
          <c:ext xmlns:c15="http://schemas.microsoft.com/office/drawing/2012/chart" uri="{02D57815-91ED-43cb-92C2-25804820EDAC}">
            <c15:filteredBarSeries>
              <c15:ser>
                <c:idx val="0"/>
                <c:order val="0"/>
                <c:tx>
                  <c:strRef>
                    <c:extLst>
                      <c:ext uri="{02D57815-91ED-43cb-92C2-25804820EDAC}">
                        <c15:formulaRef>
                          <c15:sqref>'[Computer Architecture.xlsx]Benchmark data'!$B$30</c15:sqref>
                        </c15:formulaRef>
                      </c:ext>
                    </c:extLst>
                    <c:strCache>
                      <c:ptCount val="1"/>
                      <c:pt idx="0">
                        <c:v>gpu_sim_insn</c:v>
                      </c:pt>
                    </c:strCache>
                  </c:strRef>
                </c:tx>
                <c:spPr>
                  <a:solidFill>
                    <a:srgbClr val="9AE5F8"/>
                  </a:solidFill>
                  <a:ln w="6350">
                    <a:solidFill>
                      <a:schemeClr val="tx1">
                        <a:lumMod val="75000"/>
                        <a:lumOff val="25000"/>
                      </a:schemeClr>
                    </a:solidFill>
                  </a:ln>
                  <a:effectLst>
                    <a:outerShdw blurRad="76200" dir="13500000" sy="23000" kx="1200000" algn="br" rotWithShape="0">
                      <a:prstClr val="black">
                        <a:alpha val="20000"/>
                      </a:prstClr>
                    </a:outerShdw>
                  </a:effectLst>
                </c:spPr>
                <c:invertIfNegative val="0"/>
                <c:dLbls>
                  <c:delete val="1"/>
                </c:dLbls>
                <c:val>
                  <c:numRef>
                    <c:extLst>
                      <c:ext uri="{02D57815-91ED-43cb-92C2-25804820EDAC}">
                        <c15:formulaRef>
                          <c15:sqref>{1,2,3,4,5}</c15:sqref>
                        </c15:formulaRef>
                      </c:ext>
                    </c:extLst>
                    <c:numCache>
                      <c:formatCode>General</c:formatCode>
                      <c:ptCount val="5"/>
                      <c:pt idx="0">
                        <c:v>1</c:v>
                      </c:pt>
                      <c:pt idx="1">
                        <c:v>2</c:v>
                      </c:pt>
                      <c:pt idx="2">
                        <c:v>3</c:v>
                      </c:pt>
                      <c:pt idx="3">
                        <c:v>4</c:v>
                      </c:pt>
                      <c:pt idx="4">
                        <c:v>5</c:v>
                      </c:pt>
                    </c:numCache>
                  </c:numRef>
                </c:val>
              </c15:ser>
            </c15:filteredBarSeries>
          </c:ext>
        </c:extLst>
      </c:barChart>
      <c:catAx>
        <c:axId val="12624058"/>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0" vertOverflow="ellipsis" vert="horz" wrap="square" anchor="ctr" anchorCtr="1" forceAA="0"/>
          <a:lstStyle/>
          <a:p>
            <a:pPr>
              <a:defRPr lang="zh-CN" sz="900" b="0" i="0" u="none" strike="noStrike" kern="1200" baseline="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p>
        </c:txPr>
        <c:crossAx val="755445146"/>
        <c:crosses val="autoZero"/>
        <c:auto val="1"/>
        <c:lblAlgn val="ctr"/>
        <c:lblOffset val="100"/>
        <c:noMultiLvlLbl val="0"/>
      </c:catAx>
      <c:valAx>
        <c:axId val="755445146"/>
        <c:scaling>
          <c:orientation val="minMax"/>
        </c:scaling>
        <c:delete val="0"/>
        <c:axPos val="l"/>
        <c:numFmt formatCode="General" sourceLinked="1"/>
        <c:majorTickMark val="none"/>
        <c:minorTickMark val="none"/>
        <c:tickLblPos val="nextTo"/>
        <c:spPr>
          <a:noFill/>
          <a:ln w="12700">
            <a:solidFill>
              <a:schemeClr val="tx1"/>
            </a:solidFill>
          </a:ln>
          <a:effectLst/>
        </c:spPr>
        <c:txPr>
          <a:bodyPr rot="-60000000" spcFirstLastPara="0" vertOverflow="ellipsis" vert="horz" wrap="square" anchor="ctr" anchorCtr="1" forceAA="0"/>
          <a:lstStyle/>
          <a:p>
            <a:pPr>
              <a:defRPr lang="zh-CN" sz="900" b="0" i="0" u="none" strike="noStrike" kern="1200" baseline="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p>
        </c:txPr>
        <c:crossAx val="1262405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p>
        </c:txPr>
      </c:dTable>
      <c:spPr>
        <a:noFill/>
        <a:ln>
          <a:noFill/>
        </a:ln>
        <a:effectLst/>
      </c:spPr>
    </c:plotArea>
    <c:legend>
      <c:legendPos val="t"/>
      <c:layout>
        <c:manualLayout>
          <c:xMode val="edge"/>
          <c:yMode val="edge"/>
          <c:x val="0.471652096759257"/>
          <c:y val="0.0697226698338382"/>
        </c:manualLayout>
      </c:layout>
      <c:overlay val="0"/>
      <c:spPr>
        <a:noFill/>
        <a:ln>
          <a:noFill/>
        </a:ln>
        <a:effectLst/>
      </c:spPr>
      <c:txPr>
        <a:bodyPr rot="0" spcFirstLastPara="0" vertOverflow="ellipsis" vert="horz" wrap="square" anchor="ctr" anchorCtr="1" forceAA="0"/>
        <a:lstStyle/>
        <a:p>
          <a:pPr>
            <a:defRPr lang="zh-CN" sz="900" b="0" i="0" u="none" strike="noStrike" kern="1200" baseline="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p>
      </c:txPr>
    </c:legend>
    <c:plotVisOnly val="1"/>
    <c:dispBlanksAs val="gap"/>
    <c:showDLblsOverMax val="0"/>
  </c:chart>
  <c:spPr>
    <a:blipFill rotWithShape="1">
      <a:blip xmlns:r="http://schemas.openxmlformats.org/officeDocument/2006/relationships" r:embed="rId3"/>
      <a:stretch>
        <a:fillRect/>
      </a:stretch>
    </a:blipFill>
    <a:ln w="9525" cap="flat" cmpd="sng" algn="ctr">
      <a:solidFill>
        <a:schemeClr val="tx1">
          <a:lumMod val="15000"/>
          <a:lumOff val="85000"/>
        </a:schemeClr>
      </a:solidFill>
      <a:round/>
    </a:ln>
    <a:effectLst>
      <a:outerShdw blurRad="63500" dist="37357" dir="2700000" sx="0" sy="0" rotWithShape="0">
        <a:scrgbClr r="0" g="0" b="0"/>
      </a:outerShdw>
    </a:effectLst>
  </c:spPr>
  <c:txPr>
    <a:bodyPr/>
    <a:lstStyle/>
    <a:p>
      <a:pPr>
        <a:defRPr lang="zh-CN" b="0">
          <a:latin typeface="微软雅黑" panose="020B0503020204020204" charset="-122"/>
          <a:ea typeface="微软雅黑" panose="020B0503020204020204" charset="-122"/>
          <a:cs typeface="微软雅黑" panose="020B0503020204020204" charset="-122"/>
          <a:sym typeface="微软雅黑" panose="020B0503020204020204" charset="-122"/>
        </a:defRPr>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ic1_mvp_thdc_uarch_spec.doc</a:t>
            </a:r>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https://blog.csdn.net/libinbin_1014/article/details/78833172</a:t>
            </a:r>
            <a:endParaRPr lang="zh-CN" altLang="en-US"/>
          </a:p>
          <a:p>
            <a:r>
              <a:rPr lang="zh-CN" altLang="en-US"/>
              <a:t>https://zhuanlan.zhihu.com/p/143867739</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198800" y="914400"/>
            <a:ext cx="9799200" cy="2570400"/>
          </a:xfrm>
        </p:spPr>
        <p:txBody>
          <a:bodyPr lIns="90000" tIns="46800" rIns="90000" bIns="46800" anchor="b" anchorCtr="0">
            <a:normAutofit/>
          </a:bodyPr>
          <a:lstStyle>
            <a:lvl1pPr algn="ctr">
              <a:defRPr sz="6000"/>
            </a:lvl1pPr>
          </a:lstStyle>
          <a:p>
            <a:pPr fontAlgn="auto"/>
            <a:r>
              <a:rPr lang="zh-CN" altLang="en-US" strike="noStrike" noProof="1" dirty="0"/>
              <a:t>单击此处编辑标题</a:t>
            </a:r>
            <a:endParaRPr lang="zh-CN" altLang="en-US" strike="noStrike" noProof="1" dirty="0"/>
          </a:p>
        </p:txBody>
      </p:sp>
      <p:sp>
        <p:nvSpPr>
          <p:cNvPr id="3" name="副标题 2"/>
          <p:cNvSpPr>
            <a:spLocks noGrp="1"/>
          </p:cNvSpPr>
          <p:nvPr>
            <p:ph type="subTitle" idx="1" hasCustomPrompt="1"/>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dirty="0"/>
              <a:t>单击此处编辑副标题</a:t>
            </a:r>
            <a:endParaRPr lang="zh-CN" altLang="en-US" strike="noStrike" noProof="1" dirty="0"/>
          </a:p>
        </p:txBody>
      </p:sp>
      <p:sp>
        <p:nvSpPr>
          <p:cNvPr id="4" name="日期占位符 3"/>
          <p:cNvSpPr>
            <a:spLocks noGrp="1"/>
          </p:cNvSpPr>
          <p:nvPr>
            <p:ph type="dt" sz="half" idx="10"/>
          </p:nvPr>
        </p:nvSpPr>
        <p:spPr/>
        <p:txBody>
          <a:bodyPr/>
          <a:p>
            <a:r>
              <a:rPr lang="zh-CN" altLang="en-US" smtClean="0"/>
              <a:t>中微电科技</a:t>
            </a:r>
            <a:endParaRPr lang="zh-CN" altLang="en-US"/>
          </a:p>
        </p:txBody>
      </p:sp>
      <p:sp>
        <p:nvSpPr>
          <p:cNvPr id="5" name="页脚占位符 4"/>
          <p:cNvSpPr>
            <a:spLocks noGrp="1"/>
          </p:cNvSpPr>
          <p:nvPr>
            <p:ph type="ftr" sz="quarter" idx="11"/>
          </p:nvPr>
        </p:nvSpPr>
        <p:spPr/>
        <p:txBody>
          <a:bodyPr/>
          <a:p>
            <a:r>
              <a:rPr lang="zh-CN" altLang="en-US" dirty="0"/>
              <a:t>密级：内部公开</a:t>
            </a:r>
            <a:endParaRPr lang="zh-CN" altLang="en-US" dirty="0"/>
          </a:p>
        </p:txBody>
      </p:sp>
      <p:sp>
        <p:nvSpPr>
          <p:cNvPr id="6" name="灯片编号占位符 5"/>
          <p:cNvSpPr>
            <a:spLocks noGrp="1"/>
          </p:cNvSpPr>
          <p:nvPr>
            <p:ph type="sldNum" sz="quarter" idx="12"/>
          </p:nvPr>
        </p:nvSpPr>
        <p:spPr/>
        <p:txBody>
          <a:bodyPr/>
          <a:p>
            <a:fld id="{49AE70B2-8BF9-45C0-BB95-33D1B9D3A854}" type="slidenum">
              <a:rPr lang="zh-CN" altLang="en-US" smtClean="0"/>
            </a:fld>
            <a:endParaRPr lang="zh-CN" altLang="en-US" dirty="0"/>
          </a:p>
        </p:txBody>
      </p:sp>
    </p:spTree>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608400" y="774000"/>
            <a:ext cx="10972800" cy="5482800"/>
          </a:xfrm>
        </p:spPr>
        <p:txBody>
          <a:body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2" name="日期占位符 1"/>
          <p:cNvSpPr>
            <a:spLocks noGrp="1"/>
          </p:cNvSpPr>
          <p:nvPr>
            <p:ph type="dt" sz="half" idx="14"/>
          </p:nvPr>
        </p:nvSpPr>
        <p:spPr/>
        <p:txBody>
          <a:bodyPr/>
          <a:p>
            <a:r>
              <a:rPr lang="zh-CN" altLang="en-US" smtClean="0"/>
              <a:t>中微电科技</a:t>
            </a:r>
            <a:endParaRPr lang="zh-CN" altLang="en-US"/>
          </a:p>
        </p:txBody>
      </p:sp>
      <p:sp>
        <p:nvSpPr>
          <p:cNvPr id="3" name="页脚占位符 2"/>
          <p:cNvSpPr>
            <a:spLocks noGrp="1"/>
          </p:cNvSpPr>
          <p:nvPr>
            <p:ph type="ftr" sz="quarter" idx="15"/>
          </p:nvPr>
        </p:nvSpPr>
        <p:spPr/>
        <p:txBody>
          <a:bodyPr/>
          <a:p>
            <a:r>
              <a:rPr lang="zh-CN" altLang="en-US"/>
              <a:t>密级：内部公开</a:t>
            </a:r>
            <a:endParaRPr lang="zh-CN" altLang="en-US"/>
          </a:p>
        </p:txBody>
      </p:sp>
      <p:sp>
        <p:nvSpPr>
          <p:cNvPr id="4" name="灯片编号占位符 3"/>
          <p:cNvSpPr>
            <a:spLocks noGrp="1"/>
          </p:cNvSpPr>
          <p:nvPr>
            <p:ph type="sldNum" sz="quarter" idx="16"/>
          </p:nvPr>
        </p:nvSpPr>
        <p:spPr/>
        <p:txBody>
          <a:bodyPr/>
          <a:p>
            <a:fld id="{49AE70B2-8BF9-45C0-BB95-33D1B9D3A854}" type="slidenum">
              <a:rPr lang="zh-CN" altLang="en-US" smtClean="0"/>
            </a:fld>
            <a:endParaRPr lang="zh-CN" altLang="en-US"/>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198800" y="2484000"/>
            <a:ext cx="9799200" cy="1018800"/>
          </a:xfrm>
        </p:spPr>
        <p:txBody>
          <a:bodyPr vert="horz" lIns="90000" tIns="46800" rIns="90000" bIns="46800" rtlCol="0" anchor="t" anchorCtr="0">
            <a:normAutofit/>
          </a:bodyPr>
          <a:lstStyle>
            <a:lvl1pPr algn="ctr">
              <a:defRPr sz="6000"/>
            </a:lvl1pPr>
          </a:lstStyle>
          <a:p>
            <a:pPr lvl="0" fontAlgn="auto"/>
            <a:r>
              <a:rPr lang="zh-CN" altLang="en-US" strike="noStrike" noProof="1" smtClean="0"/>
              <a:t>单击此处编辑标题</a:t>
            </a:r>
            <a:endParaRPr lang="zh-CN" altLang="en-US" strike="noStrike" noProof="1"/>
          </a:p>
        </p:txBody>
      </p:sp>
      <p:sp>
        <p:nvSpPr>
          <p:cNvPr id="7" name="文本占位符 6"/>
          <p:cNvSpPr>
            <a:spLocks noGrp="1"/>
          </p:cNvSpPr>
          <p:nvPr>
            <p:ph type="body" sz="quarter" idx="13"/>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fontAlgn="auto"/>
            <a:r>
              <a:rPr lang="zh-CN" altLang="en-US" strike="noStrike" noProof="1" dirty="0"/>
              <a:t>单击此处编辑母版文本样式</a:t>
            </a:r>
            <a:endParaRPr lang="zh-CN" altLang="en-US" strike="noStrike" noProof="1" dirty="0"/>
          </a:p>
        </p:txBody>
      </p:sp>
      <p:sp>
        <p:nvSpPr>
          <p:cNvPr id="3" name="日期占位符 2"/>
          <p:cNvSpPr>
            <a:spLocks noGrp="1"/>
          </p:cNvSpPr>
          <p:nvPr>
            <p:ph type="dt" sz="half" idx="14"/>
          </p:nvPr>
        </p:nvSpPr>
        <p:spPr/>
        <p:txBody>
          <a:bodyPr/>
          <a:p>
            <a:r>
              <a:rPr lang="zh-CN" altLang="en-US" smtClean="0"/>
              <a:t>中微电科技</a:t>
            </a:r>
            <a:endParaRPr lang="zh-CN" altLang="en-US"/>
          </a:p>
        </p:txBody>
      </p:sp>
      <p:sp>
        <p:nvSpPr>
          <p:cNvPr id="4" name="页脚占位符 3"/>
          <p:cNvSpPr>
            <a:spLocks noGrp="1"/>
          </p:cNvSpPr>
          <p:nvPr>
            <p:ph type="ftr" sz="quarter" idx="15"/>
          </p:nvPr>
        </p:nvSpPr>
        <p:spPr/>
        <p:txBody>
          <a:bodyPr/>
          <a:p>
            <a:r>
              <a:rPr lang="zh-CN" altLang="en-US"/>
              <a:t>密级：内部公开</a:t>
            </a:r>
            <a:endParaRPr lang="zh-CN" altLang="en-US"/>
          </a:p>
        </p:txBody>
      </p:sp>
      <p:sp>
        <p:nvSpPr>
          <p:cNvPr id="5" name="灯片编号占位符 4"/>
          <p:cNvSpPr>
            <a:spLocks noGrp="1"/>
          </p:cNvSpPr>
          <p:nvPr>
            <p:ph type="sldNum" sz="quarter" idx="16"/>
          </p:nvPr>
        </p:nvSpPr>
        <p:spPr/>
        <p:txBody>
          <a:bodyPr/>
          <a:p>
            <a:fld id="{49AE70B2-8BF9-45C0-BB95-33D1B9D3A854}" type="slidenum">
              <a:rPr lang="zh-CN" altLang="en-US" smtClean="0"/>
            </a:fld>
            <a:endParaRPr lang="zh-CN" altLang="en-US"/>
          </a:p>
        </p:txBody>
      </p:sp>
    </p:spTree>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198800" y="914400"/>
            <a:ext cx="9799200" cy="2570400"/>
          </a:xfrm>
        </p:spPr>
        <p:txBody>
          <a:bodyPr lIns="90000" tIns="46800" rIns="90000" bIns="46800" anchor="b" anchorCtr="0">
            <a:normAutofit/>
          </a:bodyPr>
          <a:lstStyle>
            <a:lvl1pPr algn="ctr">
              <a:defRPr sz="6000"/>
            </a:lvl1pPr>
          </a:lstStyle>
          <a:p>
            <a:pPr fontAlgn="auto"/>
            <a:r>
              <a:rPr lang="zh-CN" altLang="en-US" strike="noStrike" noProof="1" dirty="0"/>
              <a:t>单击此处编辑标题</a:t>
            </a:r>
            <a:endParaRPr lang="zh-CN" altLang="en-US" strike="noStrike" noProof="1" dirty="0"/>
          </a:p>
        </p:txBody>
      </p:sp>
      <p:sp>
        <p:nvSpPr>
          <p:cNvPr id="3" name="副标题 2"/>
          <p:cNvSpPr>
            <a:spLocks noGrp="1"/>
          </p:cNvSpPr>
          <p:nvPr>
            <p:ph type="subTitle" idx="1" hasCustomPrompt="1"/>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dirty="0"/>
              <a:t>单击此处编辑副标题</a:t>
            </a:r>
            <a:endParaRPr lang="zh-CN" altLang="en-US" strike="noStrike" noProof="1" dirty="0"/>
          </a:p>
        </p:txBody>
      </p:sp>
      <p:sp>
        <p:nvSpPr>
          <p:cNvPr id="4" name="日期占位符 3"/>
          <p:cNvSpPr>
            <a:spLocks noGrp="1"/>
          </p:cNvSpPr>
          <p:nvPr>
            <p:ph type="dt" sz="half" idx="10"/>
          </p:nvPr>
        </p:nvSpPr>
        <p:spPr/>
        <p:txBody>
          <a:bodyPr/>
          <a:p>
            <a:r>
              <a:rPr lang="zh-CN" altLang="en-US" smtClean="0"/>
              <a:t>中微电科技</a:t>
            </a:r>
            <a:endParaRPr lang="zh-CN" altLang="en-US"/>
          </a:p>
        </p:txBody>
      </p:sp>
      <p:sp>
        <p:nvSpPr>
          <p:cNvPr id="5" name="页脚占位符 4"/>
          <p:cNvSpPr>
            <a:spLocks noGrp="1"/>
          </p:cNvSpPr>
          <p:nvPr>
            <p:ph type="ftr" sz="quarter" idx="11"/>
          </p:nvPr>
        </p:nvSpPr>
        <p:spPr/>
        <p:txBody>
          <a:bodyPr/>
          <a:p>
            <a:r>
              <a:rPr lang="zh-CN" altLang="en-US" dirty="0"/>
              <a:t>密级：内部公开</a:t>
            </a:r>
            <a:endParaRPr lang="zh-CN" altLang="en-US" dirty="0"/>
          </a:p>
        </p:txBody>
      </p:sp>
      <p:sp>
        <p:nvSpPr>
          <p:cNvPr id="6" name="灯片编号占位符 5"/>
          <p:cNvSpPr>
            <a:spLocks noGrp="1"/>
          </p:cNvSpPr>
          <p:nvPr>
            <p:ph type="sldNum" sz="quarter" idx="12"/>
          </p:nvPr>
        </p:nvSpPr>
        <p:spPr/>
        <p:txBody>
          <a:bodyPr/>
          <a:p>
            <a:fld id="{49AE70B2-8BF9-45C0-BB95-33D1B9D3A854}" type="slidenum">
              <a:rPr lang="zh-CN" altLang="en-US" smtClean="0"/>
            </a:fld>
            <a:endParaRPr lang="zh-CN" altLang="en-US" dirty="0"/>
          </a:p>
        </p:txBody>
      </p:sp>
    </p:spTree>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8400" y="608400"/>
            <a:ext cx="10969200" cy="705600"/>
          </a:xfrm>
        </p:spPr>
        <p:txBody>
          <a:bodyPr vert="horz" lIns="90000" tIns="46800" rIns="90000" bIns="46800" rtlCol="0" anchor="ctr" anchorCtr="0">
            <a:normAutofit/>
          </a:bodyPr>
          <a:lstStyle/>
          <a:p>
            <a:pPr lvl="0" fontAlgn="auto"/>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608400" y="1490400"/>
            <a:ext cx="10969200" cy="4759200"/>
          </a:xfrm>
        </p:spPr>
        <p:txBody>
          <a:bodyPr vert="horz" lIns="90000" tIns="46800" rIns="90000" bIns="46800" rtlCol="0">
            <a:normAutofit/>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r>
              <a:rPr lang="zh-CN" altLang="en-US" smtClean="0"/>
              <a:t>中微电科技</a:t>
            </a:r>
            <a:endParaRPr lang="zh-CN" altLang="en-US"/>
          </a:p>
        </p:txBody>
      </p:sp>
      <p:sp>
        <p:nvSpPr>
          <p:cNvPr id="5" name="页脚占位符 4"/>
          <p:cNvSpPr>
            <a:spLocks noGrp="1"/>
          </p:cNvSpPr>
          <p:nvPr>
            <p:ph type="ftr" sz="quarter" idx="11"/>
          </p:nvPr>
        </p:nvSpPr>
        <p:spPr/>
        <p:txBody>
          <a:bodyPr/>
          <a:p>
            <a:r>
              <a:rPr lang="zh-CN" altLang="en-US"/>
              <a:t>密级：内部公开</a:t>
            </a:r>
            <a:endParaRPr lang="zh-CN" altLang="en-US"/>
          </a:p>
        </p:txBody>
      </p:sp>
      <p:sp>
        <p:nvSpPr>
          <p:cNvPr id="6" name="灯片编号占位符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990800" y="3848400"/>
            <a:ext cx="7768800" cy="766800"/>
          </a:xfrm>
        </p:spPr>
        <p:txBody>
          <a:bodyPr lIns="90000" tIns="46800" rIns="90000" bIns="46800" anchor="b" anchorCtr="0">
            <a:normAutofit/>
          </a:bodyPr>
          <a:lstStyle>
            <a:lvl1pPr>
              <a:defRPr sz="4400"/>
            </a:lvl1pPr>
          </a:lstStyle>
          <a:p>
            <a:pPr fontAlgn="auto"/>
            <a:r>
              <a:rPr lang="zh-CN" altLang="en-US" strike="noStrike" noProof="1" dirty="0"/>
              <a:t>单击此处编辑标题</a:t>
            </a:r>
            <a:endParaRPr lang="zh-CN" altLang="en-US" strike="noStrike" noProof="1" dirty="0"/>
          </a:p>
        </p:txBody>
      </p:sp>
      <p:sp>
        <p:nvSpPr>
          <p:cNvPr id="3" name="文本占位符 2"/>
          <p:cNvSpPr>
            <a:spLocks noGrp="1"/>
          </p:cNvSpPr>
          <p:nvPr>
            <p:ph type="body" idx="1" hasCustomPrompt="1"/>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dirty="0"/>
              <a:t>单击此处编辑文本</a:t>
            </a:r>
            <a:endParaRPr lang="zh-CN" altLang="en-US" strike="noStrike" noProof="1" dirty="0"/>
          </a:p>
        </p:txBody>
      </p:sp>
      <p:sp>
        <p:nvSpPr>
          <p:cNvPr id="4" name="日期占位符 3"/>
          <p:cNvSpPr>
            <a:spLocks noGrp="1"/>
          </p:cNvSpPr>
          <p:nvPr>
            <p:ph type="dt" sz="half" idx="10"/>
          </p:nvPr>
        </p:nvSpPr>
        <p:spPr/>
        <p:txBody>
          <a:bodyPr/>
          <a:p>
            <a:r>
              <a:rPr lang="zh-CN" altLang="en-US" smtClean="0"/>
              <a:t>中微电科技</a:t>
            </a:r>
            <a:endParaRPr lang="zh-CN" altLang="en-US"/>
          </a:p>
        </p:txBody>
      </p:sp>
      <p:sp>
        <p:nvSpPr>
          <p:cNvPr id="5" name="页脚占位符 4"/>
          <p:cNvSpPr>
            <a:spLocks noGrp="1"/>
          </p:cNvSpPr>
          <p:nvPr>
            <p:ph type="ftr" sz="quarter" idx="11"/>
          </p:nvPr>
        </p:nvSpPr>
        <p:spPr/>
        <p:txBody>
          <a:bodyPr/>
          <a:p>
            <a:r>
              <a:rPr lang="zh-CN" altLang="en-US"/>
              <a:t>密级：内部公开</a:t>
            </a:r>
            <a:endParaRPr lang="zh-CN" altLang="en-US"/>
          </a:p>
        </p:txBody>
      </p:sp>
      <p:sp>
        <p:nvSpPr>
          <p:cNvPr id="6" name="灯片编号占位符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8400" y="608400"/>
            <a:ext cx="10969200" cy="705600"/>
          </a:xfrm>
        </p:spPr>
        <p:txBody>
          <a:bodyPr vert="horz" lIns="90000" tIns="46800" rIns="90000" bIns="46800" rtlCol="0" anchor="ctr" anchorCtr="0">
            <a:normAutofit/>
          </a:bodyPr>
          <a:lstStyle/>
          <a:p>
            <a:pPr lvl="0" fontAlgn="auto"/>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8400" y="1501200"/>
            <a:ext cx="5176800" cy="4748400"/>
          </a:xfrm>
        </p:spPr>
        <p:txBody>
          <a:bodyPr vert="horz" lIns="90000" tIns="46800" rIns="90000" bIns="46800" rtlCol="0">
            <a:normAutofit/>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411600" y="1501200"/>
            <a:ext cx="5176800" cy="4748400"/>
          </a:xfrm>
        </p:spPr>
        <p:txBody>
          <a:bodyPr lIns="90000" tIns="46800" rIns="90000" bIns="46800">
            <a:normAutofit/>
          </a:body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5" name="日期占位符 4"/>
          <p:cNvSpPr>
            <a:spLocks noGrp="1"/>
          </p:cNvSpPr>
          <p:nvPr>
            <p:ph type="dt" sz="half" idx="10"/>
          </p:nvPr>
        </p:nvSpPr>
        <p:spPr/>
        <p:txBody>
          <a:bodyPr/>
          <a:p>
            <a:r>
              <a:rPr lang="zh-CN" altLang="en-US" smtClean="0"/>
              <a:t>中微电科技</a:t>
            </a:r>
            <a:endParaRPr lang="zh-CN" altLang="en-US"/>
          </a:p>
        </p:txBody>
      </p:sp>
      <p:sp>
        <p:nvSpPr>
          <p:cNvPr id="6" name="页脚占位符 5"/>
          <p:cNvSpPr>
            <a:spLocks noGrp="1"/>
          </p:cNvSpPr>
          <p:nvPr>
            <p:ph type="ftr" sz="quarter" idx="11"/>
          </p:nvPr>
        </p:nvSpPr>
        <p:spPr/>
        <p:txBody>
          <a:bodyPr/>
          <a:p>
            <a:r>
              <a:rPr lang="zh-CN" altLang="en-US"/>
              <a:t>密级：内部公开</a:t>
            </a:r>
            <a:endParaRPr lang="zh-CN" altLang="en-US"/>
          </a:p>
        </p:txBody>
      </p:sp>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8400" y="608400"/>
            <a:ext cx="10969200" cy="705600"/>
          </a:xfrm>
        </p:spPr>
        <p:txBody>
          <a:bodyPr vert="horz" lIns="90000" tIns="46800" rIns="90000" bIns="46800" rtlCol="0" anchor="ctr" anchorCtr="0">
            <a:normAutofit/>
          </a:bodyPr>
          <a:lstStyle/>
          <a:p>
            <a:pPr lvl="0" fontAlgn="auto"/>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hasCustomPrompt="1"/>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dirty="0"/>
              <a:t>单击此处编辑文本</a:t>
            </a:r>
            <a:endParaRPr lang="zh-CN" altLang="en-US" strike="noStrike" noProof="1" dirty="0"/>
          </a:p>
        </p:txBody>
      </p:sp>
      <p:sp>
        <p:nvSpPr>
          <p:cNvPr id="4" name="内容占位符 3"/>
          <p:cNvSpPr>
            <a:spLocks noGrp="1"/>
          </p:cNvSpPr>
          <p:nvPr>
            <p:ph sz="half" idx="2"/>
          </p:nvPr>
        </p:nvSpPr>
        <p:spPr>
          <a:xfrm>
            <a:off x="608400" y="1854000"/>
            <a:ext cx="5342400" cy="4395600"/>
          </a:xfrm>
        </p:spPr>
        <p:txBody>
          <a:bodyPr vert="horz" lIns="101600" tIns="0" rIns="82550" bIns="0" rtlCol="0">
            <a:normAutofit/>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5" name="文本占位符 4"/>
          <p:cNvSpPr>
            <a:spLocks noGrp="1"/>
          </p:cNvSpPr>
          <p:nvPr>
            <p:ph type="body" sz="quarter" idx="3" hasCustomPrompt="1"/>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smtClean="0"/>
              <a:t>单击此处编辑文本</a:t>
            </a:r>
            <a:endParaRPr lang="zh-CN" altLang="en-US" strike="noStrike" noProof="1"/>
          </a:p>
        </p:txBody>
      </p:sp>
      <p:sp>
        <p:nvSpPr>
          <p:cNvPr id="6" name="内容占位符 5"/>
          <p:cNvSpPr>
            <a:spLocks noGrp="1"/>
          </p:cNvSpPr>
          <p:nvPr>
            <p:ph sz="quarter" idx="4"/>
          </p:nvPr>
        </p:nvSpPr>
        <p:spPr>
          <a:xfrm>
            <a:off x="6235750" y="1854000"/>
            <a:ext cx="5342400" cy="4395600"/>
          </a:xfrm>
        </p:spPr>
        <p:txBody>
          <a:bodyPr vert="horz" lIns="101600" tIns="0" rIns="82550" bIns="0" rtlCol="0">
            <a:normAutofit/>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r>
              <a:rPr lang="zh-CN" altLang="en-US" smtClean="0"/>
              <a:t>中微电科技</a:t>
            </a:r>
            <a:endParaRPr lang="zh-CN" altLang="en-US"/>
          </a:p>
        </p:txBody>
      </p:sp>
      <p:sp>
        <p:nvSpPr>
          <p:cNvPr id="8" name="页脚占位符 7"/>
          <p:cNvSpPr>
            <a:spLocks noGrp="1"/>
          </p:cNvSpPr>
          <p:nvPr>
            <p:ph type="ftr" sz="quarter" idx="11"/>
          </p:nvPr>
        </p:nvSpPr>
        <p:spPr/>
        <p:txBody>
          <a:bodyPr/>
          <a:p>
            <a:r>
              <a:rPr lang="zh-CN" altLang="en-US"/>
              <a:t>密级：内部公开</a:t>
            </a:r>
            <a:endParaRPr lang="zh-CN" altLang="en-US"/>
          </a:p>
        </p:txBody>
      </p:sp>
      <p:sp>
        <p:nvSpPr>
          <p:cNvPr id="9" name="灯片编号占位符 8"/>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8400" y="608400"/>
            <a:ext cx="10969200" cy="705600"/>
          </a:xfrm>
        </p:spPr>
        <p:txBody>
          <a:bodyPr vert="horz" lIns="90000" tIns="46800" rIns="90000" bIns="46800" rtlCol="0" anchor="ctr" anchorCtr="0">
            <a:normAutofit/>
          </a:bodyPr>
          <a:lstStyle/>
          <a:p>
            <a:pPr lvl="0"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r>
              <a:rPr lang="zh-CN" altLang="en-US" smtClean="0"/>
              <a:t>中微电科技</a:t>
            </a:r>
            <a:endParaRPr lang="zh-CN" altLang="en-US"/>
          </a:p>
        </p:txBody>
      </p:sp>
      <p:sp>
        <p:nvSpPr>
          <p:cNvPr id="4" name="页脚占位符 3"/>
          <p:cNvSpPr>
            <a:spLocks noGrp="1"/>
          </p:cNvSpPr>
          <p:nvPr>
            <p:ph type="ftr" sz="quarter" idx="11"/>
          </p:nvPr>
        </p:nvSpPr>
        <p:spPr/>
        <p:txBody>
          <a:bodyPr/>
          <a:p>
            <a:r>
              <a:rPr lang="zh-CN" altLang="en-US"/>
              <a:t>密级：内部公开</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r>
              <a:rPr lang="zh-CN" altLang="en-US" smtClean="0"/>
              <a:t>中微电科技</a:t>
            </a:r>
            <a:endParaRPr lang="zh-CN" altLang="en-US"/>
          </a:p>
        </p:txBody>
      </p:sp>
      <p:sp>
        <p:nvSpPr>
          <p:cNvPr id="3" name="页脚占位符 2"/>
          <p:cNvSpPr>
            <a:spLocks noGrp="1"/>
          </p:cNvSpPr>
          <p:nvPr>
            <p:ph type="ftr" sz="quarter" idx="11"/>
          </p:nvPr>
        </p:nvSpPr>
        <p:spPr/>
        <p:txBody>
          <a:bodyPr/>
          <a:p>
            <a:r>
              <a:rPr lang="zh-CN" altLang="en-US"/>
              <a:t>密级：内部公开</a:t>
            </a:r>
            <a:endParaRPr lang="zh-CN" altLang="en-US"/>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608400" y="1555200"/>
            <a:ext cx="5233077" cy="4608000"/>
          </a:xfrm>
        </p:spPr>
        <p:txBody>
          <a:bodyPr vert="horz" lIns="90000" tIns="46800" rIns="90000" bIns="46800" rtlCol="0">
            <a:normAutofit/>
          </a:bodyPr>
          <a:lstStyle>
            <a:lvl1pPr>
              <a:buNone/>
              <a:defRPr sz="1600"/>
            </a:lvl1pPr>
          </a:lstStyle>
          <a:p>
            <a:pPr lvl="0" fontAlgn="auto"/>
            <a:endParaRPr lang="zh-CN" altLang="en-US" strike="noStrike" noProof="1"/>
          </a:p>
        </p:txBody>
      </p:sp>
      <p:sp>
        <p:nvSpPr>
          <p:cNvPr id="4" name="文本占位符 3"/>
          <p:cNvSpPr>
            <a:spLocks noGrp="1"/>
          </p:cNvSpPr>
          <p:nvPr>
            <p:ph type="body" sz="half" idx="2"/>
          </p:nvPr>
        </p:nvSpPr>
        <p:spPr>
          <a:xfrm>
            <a:off x="6350400" y="1555200"/>
            <a:ext cx="5227200" cy="4608000"/>
          </a:xfrm>
        </p:spPr>
        <p:txBody>
          <a:bodyPr vert="horz" lIns="90000" tIns="46800" rIns="90000" bIns="46800" rtlCol="0">
            <a:normAutofit/>
          </a:bodyPr>
          <a:lstStyle>
            <a:lvl1pPr>
              <a:buNone/>
              <a:defRPr sz="1600"/>
            </a:lvl1pPr>
          </a:lstStyle>
          <a:p>
            <a:pPr lvl="0" fontAlgn="auto"/>
            <a:r>
              <a:rPr lang="zh-CN" altLang="en-US" strike="noStrike" noProof="1" smtClean="0"/>
              <a:t>单击此处编辑母版文本样式</a:t>
            </a:r>
            <a:endParaRPr lang="zh-CN" altLang="en-US" strike="noStrike" noProof="1"/>
          </a:p>
        </p:txBody>
      </p:sp>
      <p:sp>
        <p:nvSpPr>
          <p:cNvPr id="9" name="标题 8"/>
          <p:cNvSpPr>
            <a:spLocks noGrp="1"/>
          </p:cNvSpPr>
          <p:nvPr>
            <p:ph type="title"/>
          </p:nvPr>
        </p:nvSpPr>
        <p:spPr/>
        <p:txBody>
          <a:bodyPr/>
          <a:p>
            <a:pPr fontAlgn="auto"/>
            <a:r>
              <a:rPr lang="zh-CN" altLang="en-US" strike="noStrike" noProof="1"/>
              <a:t>单击此处编辑母版标题样式</a:t>
            </a:r>
            <a:endParaRPr lang="zh-CN" altLang="en-US" strike="noStrike" noProof="1"/>
          </a:p>
        </p:txBody>
      </p:sp>
      <p:sp>
        <p:nvSpPr>
          <p:cNvPr id="2" name="日期占位符 1"/>
          <p:cNvSpPr>
            <a:spLocks noGrp="1"/>
          </p:cNvSpPr>
          <p:nvPr>
            <p:ph type="dt" sz="half" idx="10"/>
          </p:nvPr>
        </p:nvSpPr>
        <p:spPr/>
        <p:txBody>
          <a:bodyPr/>
          <a:p>
            <a:r>
              <a:rPr lang="zh-CN" altLang="en-US" smtClean="0"/>
              <a:t>中微电科技</a:t>
            </a:r>
            <a:endParaRPr lang="zh-CN" altLang="en-US" dirty="0"/>
          </a:p>
        </p:txBody>
      </p:sp>
      <p:sp>
        <p:nvSpPr>
          <p:cNvPr id="5" name="页脚占位符 4"/>
          <p:cNvSpPr>
            <a:spLocks noGrp="1"/>
          </p:cNvSpPr>
          <p:nvPr>
            <p:ph type="ftr" sz="quarter" idx="11"/>
          </p:nvPr>
        </p:nvSpPr>
        <p:spPr/>
        <p:txBody>
          <a:bodyPr/>
          <a:p>
            <a:r>
              <a:rPr lang="zh-CN" altLang="en-US" dirty="0"/>
              <a:t>密级：内部公开</a:t>
            </a:r>
            <a:endParaRPr lang="zh-CN" altLang="en-US" dirty="0"/>
          </a:p>
        </p:txBody>
      </p:sp>
      <p:sp>
        <p:nvSpPr>
          <p:cNvPr id="6" name="灯片编号占位符 5"/>
          <p:cNvSpPr>
            <a:spLocks noGrp="1"/>
          </p:cNvSpPr>
          <p:nvPr>
            <p:ph type="sldNum" sz="quarter" idx="12"/>
          </p:nvPr>
        </p:nvSpPr>
        <p:spPr/>
        <p:txBody>
          <a:bodyPr/>
          <a:p>
            <a:fld id="{FABC47A4-756D-490B-A52F-7D9E2C9FC05F}" type="slidenum">
              <a:rPr lang="zh-CN" altLang="en-US" smtClean="0"/>
            </a:fld>
            <a:endParaRPr lang="zh-CN" altLang="en-US"/>
          </a:p>
        </p:txBody>
      </p:sp>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8400" y="608400"/>
            <a:ext cx="10969200" cy="705600"/>
          </a:xfrm>
        </p:spPr>
        <p:txBody>
          <a:bodyPr vert="horz" lIns="90000" tIns="46800" rIns="90000" bIns="46800" rtlCol="0" anchor="ctr" anchorCtr="0">
            <a:normAutofit/>
          </a:bodyPr>
          <a:lstStyle/>
          <a:p>
            <a:pPr lvl="0" fontAlgn="auto"/>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608400" y="1490400"/>
            <a:ext cx="10969200" cy="4759200"/>
          </a:xfrm>
        </p:spPr>
        <p:txBody>
          <a:bodyPr vert="horz" lIns="90000" tIns="46800" rIns="90000" bIns="46800" rtlCol="0">
            <a:normAutofit/>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r>
              <a:rPr lang="zh-CN" altLang="en-US" smtClean="0"/>
              <a:t>中微电科技</a:t>
            </a:r>
            <a:endParaRPr lang="zh-CN" altLang="en-US"/>
          </a:p>
        </p:txBody>
      </p:sp>
      <p:sp>
        <p:nvSpPr>
          <p:cNvPr id="5" name="页脚占位符 4"/>
          <p:cNvSpPr>
            <a:spLocks noGrp="1"/>
          </p:cNvSpPr>
          <p:nvPr>
            <p:ph type="ftr" sz="quarter" idx="11"/>
          </p:nvPr>
        </p:nvSpPr>
        <p:spPr/>
        <p:txBody>
          <a:bodyPr/>
          <a:p>
            <a:r>
              <a:rPr lang="zh-CN" altLang="en-US"/>
              <a:t>密级：内部公开</a:t>
            </a:r>
            <a:endParaRPr lang="zh-CN" altLang="en-US"/>
          </a:p>
        </p:txBody>
      </p:sp>
      <p:sp>
        <p:nvSpPr>
          <p:cNvPr id="6" name="灯片编号占位符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234800" y="914400"/>
            <a:ext cx="1044000" cy="5029200"/>
          </a:xfrm>
        </p:spPr>
        <p:txBody>
          <a:bodyPr vert="eaVert" lIns="90000" tIns="46800" rIns="90000" bIns="46800" rtlCol="0" anchor="ctr" anchorCtr="0">
            <a:normAutofit/>
          </a:bodyPr>
          <a:lstStyle>
            <a:lvl1pPr>
              <a:buNone/>
              <a:defRPr sz="2800"/>
            </a:lvl1pPr>
          </a:lstStyle>
          <a:p>
            <a:pPr lvl="0" fontAlgn="auto"/>
            <a:r>
              <a:rPr lang="zh-CN" altLang="en-US" strike="noStrike" noProof="1" smtClean="0"/>
              <a:t>单击此处编辑标题</a:t>
            </a:r>
            <a:endParaRPr lang="zh-CN" altLang="en-US" strike="noStrike" noProof="1"/>
          </a:p>
        </p:txBody>
      </p:sp>
      <p:sp>
        <p:nvSpPr>
          <p:cNvPr id="3" name="竖排文字占位符 2"/>
          <p:cNvSpPr>
            <a:spLocks noGrp="1"/>
          </p:cNvSpPr>
          <p:nvPr>
            <p:ph type="body" orient="vert" idx="1"/>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4" name="日期占位符 3"/>
          <p:cNvSpPr>
            <a:spLocks noGrp="1"/>
          </p:cNvSpPr>
          <p:nvPr>
            <p:ph type="dt" sz="half" idx="10"/>
          </p:nvPr>
        </p:nvSpPr>
        <p:spPr/>
        <p:txBody>
          <a:bodyPr/>
          <a:p>
            <a:r>
              <a:rPr lang="zh-CN" altLang="en-US" smtClean="0"/>
              <a:t>中微电科技</a:t>
            </a:r>
            <a:endParaRPr lang="zh-CN" altLang="en-US"/>
          </a:p>
        </p:txBody>
      </p:sp>
      <p:sp>
        <p:nvSpPr>
          <p:cNvPr id="5" name="页脚占位符 4"/>
          <p:cNvSpPr>
            <a:spLocks noGrp="1"/>
          </p:cNvSpPr>
          <p:nvPr>
            <p:ph type="ftr" sz="quarter" idx="11"/>
          </p:nvPr>
        </p:nvSpPr>
        <p:spPr/>
        <p:txBody>
          <a:bodyPr/>
          <a:p>
            <a:r>
              <a:rPr lang="zh-CN" altLang="en-US"/>
              <a:t>密级：内部公开</a:t>
            </a:r>
            <a:endParaRPr lang="zh-CN" altLang="en-US"/>
          </a:p>
        </p:txBody>
      </p:sp>
      <p:sp>
        <p:nvSpPr>
          <p:cNvPr id="6" name="灯片编号占位符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608400" y="774000"/>
            <a:ext cx="10972800" cy="5482800"/>
          </a:xfrm>
        </p:spPr>
        <p:txBody>
          <a:body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2" name="日期占位符 1"/>
          <p:cNvSpPr>
            <a:spLocks noGrp="1"/>
          </p:cNvSpPr>
          <p:nvPr>
            <p:ph type="dt" sz="half" idx="14"/>
          </p:nvPr>
        </p:nvSpPr>
        <p:spPr/>
        <p:txBody>
          <a:bodyPr/>
          <a:p>
            <a:r>
              <a:rPr lang="zh-CN" altLang="en-US" smtClean="0"/>
              <a:t>中微电科技</a:t>
            </a:r>
            <a:endParaRPr lang="zh-CN" altLang="en-US"/>
          </a:p>
        </p:txBody>
      </p:sp>
      <p:sp>
        <p:nvSpPr>
          <p:cNvPr id="3" name="页脚占位符 2"/>
          <p:cNvSpPr>
            <a:spLocks noGrp="1"/>
          </p:cNvSpPr>
          <p:nvPr>
            <p:ph type="ftr" sz="quarter" idx="15"/>
          </p:nvPr>
        </p:nvSpPr>
        <p:spPr/>
        <p:txBody>
          <a:bodyPr/>
          <a:p>
            <a:r>
              <a:rPr lang="zh-CN" altLang="en-US"/>
              <a:t>密级：内部公开</a:t>
            </a:r>
            <a:endParaRPr lang="zh-CN" altLang="en-US"/>
          </a:p>
        </p:txBody>
      </p:sp>
      <p:sp>
        <p:nvSpPr>
          <p:cNvPr id="4" name="灯片编号占位符 3"/>
          <p:cNvSpPr>
            <a:spLocks noGrp="1"/>
          </p:cNvSpPr>
          <p:nvPr>
            <p:ph type="sldNum" sz="quarter" idx="16"/>
          </p:nvPr>
        </p:nvSpPr>
        <p:spPr/>
        <p:txBody>
          <a:bodyPr/>
          <a:p>
            <a:fld id="{49AE70B2-8BF9-45C0-BB95-33D1B9D3A854}" type="slidenum">
              <a:rPr lang="zh-CN" altLang="en-US" smtClean="0"/>
            </a:fld>
            <a:endParaRPr lang="zh-CN" altLang="en-US"/>
          </a:p>
        </p:txBody>
      </p:sp>
    </p:spTree>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198800" y="2484000"/>
            <a:ext cx="9799200" cy="1018800"/>
          </a:xfrm>
        </p:spPr>
        <p:txBody>
          <a:bodyPr vert="horz" lIns="90000" tIns="46800" rIns="90000" bIns="46800" rtlCol="0" anchor="t" anchorCtr="0">
            <a:normAutofit/>
          </a:bodyPr>
          <a:lstStyle>
            <a:lvl1pPr algn="ctr">
              <a:defRPr sz="6000"/>
            </a:lvl1pPr>
          </a:lstStyle>
          <a:p>
            <a:pPr lvl="0" fontAlgn="auto"/>
            <a:r>
              <a:rPr lang="zh-CN" altLang="en-US" strike="noStrike" noProof="1" smtClean="0"/>
              <a:t>单击此处编辑标题</a:t>
            </a:r>
            <a:endParaRPr lang="zh-CN" altLang="en-US" strike="noStrike" noProof="1"/>
          </a:p>
        </p:txBody>
      </p:sp>
      <p:sp>
        <p:nvSpPr>
          <p:cNvPr id="7" name="文本占位符 6"/>
          <p:cNvSpPr>
            <a:spLocks noGrp="1"/>
          </p:cNvSpPr>
          <p:nvPr>
            <p:ph type="body" sz="quarter" idx="13"/>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fontAlgn="auto"/>
            <a:r>
              <a:rPr lang="zh-CN" altLang="en-US" strike="noStrike" noProof="1" dirty="0"/>
              <a:t>单击此处编辑母版文本样式</a:t>
            </a:r>
            <a:endParaRPr lang="zh-CN" altLang="en-US" strike="noStrike" noProof="1" dirty="0"/>
          </a:p>
        </p:txBody>
      </p:sp>
      <p:sp>
        <p:nvSpPr>
          <p:cNvPr id="3" name="日期占位符 2"/>
          <p:cNvSpPr>
            <a:spLocks noGrp="1"/>
          </p:cNvSpPr>
          <p:nvPr>
            <p:ph type="dt" sz="half" idx="14"/>
          </p:nvPr>
        </p:nvSpPr>
        <p:spPr/>
        <p:txBody>
          <a:bodyPr/>
          <a:p>
            <a:r>
              <a:rPr lang="zh-CN" altLang="en-US" smtClean="0"/>
              <a:t>中微电科技</a:t>
            </a:r>
            <a:endParaRPr lang="zh-CN" altLang="en-US"/>
          </a:p>
        </p:txBody>
      </p:sp>
      <p:sp>
        <p:nvSpPr>
          <p:cNvPr id="4" name="页脚占位符 3"/>
          <p:cNvSpPr>
            <a:spLocks noGrp="1"/>
          </p:cNvSpPr>
          <p:nvPr>
            <p:ph type="ftr" sz="quarter" idx="15"/>
          </p:nvPr>
        </p:nvSpPr>
        <p:spPr/>
        <p:txBody>
          <a:bodyPr/>
          <a:p>
            <a:r>
              <a:rPr lang="zh-CN" altLang="en-US"/>
              <a:t>密级：内部公开</a:t>
            </a:r>
            <a:endParaRPr lang="zh-CN" altLang="en-US"/>
          </a:p>
        </p:txBody>
      </p:sp>
      <p:sp>
        <p:nvSpPr>
          <p:cNvPr id="5" name="灯片编号占位符 4"/>
          <p:cNvSpPr>
            <a:spLocks noGrp="1"/>
          </p:cNvSpPr>
          <p:nvPr>
            <p:ph type="sldNum" sz="quarter" idx="16"/>
          </p:nvPr>
        </p:nvSpPr>
        <p:spPr/>
        <p:txBody>
          <a:bodyPr/>
          <a:p>
            <a:fld id="{49AE70B2-8BF9-45C0-BB95-33D1B9D3A854}" type="slidenum">
              <a:rPr lang="zh-CN" altLang="en-US" smtClean="0"/>
            </a:fld>
            <a:endParaRPr lang="zh-CN" altLang="en-US"/>
          </a:p>
        </p:txBody>
      </p:sp>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990800" y="3848400"/>
            <a:ext cx="7768800" cy="766800"/>
          </a:xfrm>
        </p:spPr>
        <p:txBody>
          <a:bodyPr lIns="90000" tIns="46800" rIns="90000" bIns="46800" anchor="b" anchorCtr="0">
            <a:normAutofit/>
          </a:bodyPr>
          <a:lstStyle>
            <a:lvl1pPr>
              <a:defRPr sz="4400"/>
            </a:lvl1pPr>
          </a:lstStyle>
          <a:p>
            <a:pPr fontAlgn="auto"/>
            <a:r>
              <a:rPr lang="zh-CN" altLang="en-US" strike="noStrike" noProof="1" dirty="0"/>
              <a:t>单击此处编辑标题</a:t>
            </a:r>
            <a:endParaRPr lang="zh-CN" altLang="en-US" strike="noStrike" noProof="1" dirty="0"/>
          </a:p>
        </p:txBody>
      </p:sp>
      <p:sp>
        <p:nvSpPr>
          <p:cNvPr id="3" name="文本占位符 2"/>
          <p:cNvSpPr>
            <a:spLocks noGrp="1"/>
          </p:cNvSpPr>
          <p:nvPr>
            <p:ph type="body" idx="1" hasCustomPrompt="1"/>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dirty="0"/>
              <a:t>单击此处编辑文本</a:t>
            </a:r>
            <a:endParaRPr lang="zh-CN" altLang="en-US" strike="noStrike" noProof="1" dirty="0"/>
          </a:p>
        </p:txBody>
      </p:sp>
      <p:sp>
        <p:nvSpPr>
          <p:cNvPr id="4" name="日期占位符 3"/>
          <p:cNvSpPr>
            <a:spLocks noGrp="1"/>
          </p:cNvSpPr>
          <p:nvPr>
            <p:ph type="dt" sz="half" idx="10"/>
          </p:nvPr>
        </p:nvSpPr>
        <p:spPr/>
        <p:txBody>
          <a:bodyPr/>
          <a:p>
            <a:r>
              <a:rPr lang="zh-CN" altLang="en-US" smtClean="0"/>
              <a:t>中微电科技</a:t>
            </a:r>
            <a:endParaRPr lang="zh-CN" altLang="en-US"/>
          </a:p>
        </p:txBody>
      </p:sp>
      <p:sp>
        <p:nvSpPr>
          <p:cNvPr id="5" name="页脚占位符 4"/>
          <p:cNvSpPr>
            <a:spLocks noGrp="1"/>
          </p:cNvSpPr>
          <p:nvPr>
            <p:ph type="ftr" sz="quarter" idx="11"/>
          </p:nvPr>
        </p:nvSpPr>
        <p:spPr/>
        <p:txBody>
          <a:bodyPr/>
          <a:p>
            <a:r>
              <a:rPr lang="zh-CN" altLang="en-US"/>
              <a:t>密级：内部公开</a:t>
            </a:r>
            <a:endParaRPr lang="zh-CN" altLang="en-US"/>
          </a:p>
        </p:txBody>
      </p:sp>
      <p:sp>
        <p:nvSpPr>
          <p:cNvPr id="6" name="灯片编号占位符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8400" y="608400"/>
            <a:ext cx="10969200" cy="705600"/>
          </a:xfrm>
        </p:spPr>
        <p:txBody>
          <a:bodyPr vert="horz" lIns="90000" tIns="46800" rIns="90000" bIns="46800" rtlCol="0" anchor="ctr" anchorCtr="0">
            <a:normAutofit/>
          </a:bodyPr>
          <a:lstStyle/>
          <a:p>
            <a:pPr lvl="0" fontAlgn="auto"/>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8400" y="1501200"/>
            <a:ext cx="5176800" cy="4748400"/>
          </a:xfrm>
        </p:spPr>
        <p:txBody>
          <a:bodyPr vert="horz" lIns="90000" tIns="46800" rIns="90000" bIns="46800" rtlCol="0">
            <a:normAutofit/>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411600" y="1501200"/>
            <a:ext cx="5176800" cy="4748400"/>
          </a:xfrm>
        </p:spPr>
        <p:txBody>
          <a:bodyPr lIns="90000" tIns="46800" rIns="90000" bIns="46800">
            <a:normAutofit/>
          </a:body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5" name="日期占位符 4"/>
          <p:cNvSpPr>
            <a:spLocks noGrp="1"/>
          </p:cNvSpPr>
          <p:nvPr>
            <p:ph type="dt" sz="half" idx="10"/>
          </p:nvPr>
        </p:nvSpPr>
        <p:spPr/>
        <p:txBody>
          <a:bodyPr/>
          <a:p>
            <a:r>
              <a:rPr lang="zh-CN" altLang="en-US" smtClean="0"/>
              <a:t>中微电科技</a:t>
            </a:r>
            <a:endParaRPr lang="zh-CN" altLang="en-US"/>
          </a:p>
        </p:txBody>
      </p:sp>
      <p:sp>
        <p:nvSpPr>
          <p:cNvPr id="6" name="页脚占位符 5"/>
          <p:cNvSpPr>
            <a:spLocks noGrp="1"/>
          </p:cNvSpPr>
          <p:nvPr>
            <p:ph type="ftr" sz="quarter" idx="11"/>
          </p:nvPr>
        </p:nvSpPr>
        <p:spPr/>
        <p:txBody>
          <a:bodyPr/>
          <a:p>
            <a:r>
              <a:rPr lang="zh-CN" altLang="en-US"/>
              <a:t>密级：内部公开</a:t>
            </a:r>
            <a:endParaRPr lang="zh-CN" altLang="en-US"/>
          </a:p>
        </p:txBody>
      </p:sp>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8400" y="608400"/>
            <a:ext cx="10969200" cy="705600"/>
          </a:xfrm>
        </p:spPr>
        <p:txBody>
          <a:bodyPr vert="horz" lIns="90000" tIns="46800" rIns="90000" bIns="46800" rtlCol="0" anchor="ctr" anchorCtr="0">
            <a:normAutofit/>
          </a:bodyPr>
          <a:lstStyle/>
          <a:p>
            <a:pPr lvl="0" fontAlgn="auto"/>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hasCustomPrompt="1"/>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dirty="0"/>
              <a:t>单击此处编辑文本</a:t>
            </a:r>
            <a:endParaRPr lang="zh-CN" altLang="en-US" strike="noStrike" noProof="1" dirty="0"/>
          </a:p>
        </p:txBody>
      </p:sp>
      <p:sp>
        <p:nvSpPr>
          <p:cNvPr id="4" name="内容占位符 3"/>
          <p:cNvSpPr>
            <a:spLocks noGrp="1"/>
          </p:cNvSpPr>
          <p:nvPr>
            <p:ph sz="half" idx="2"/>
          </p:nvPr>
        </p:nvSpPr>
        <p:spPr>
          <a:xfrm>
            <a:off x="608400" y="1854000"/>
            <a:ext cx="5342400" cy="4395600"/>
          </a:xfrm>
        </p:spPr>
        <p:txBody>
          <a:bodyPr vert="horz" lIns="101600" tIns="0" rIns="82550" bIns="0" rtlCol="0">
            <a:normAutofit/>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5" name="文本占位符 4"/>
          <p:cNvSpPr>
            <a:spLocks noGrp="1"/>
          </p:cNvSpPr>
          <p:nvPr>
            <p:ph type="body" sz="quarter" idx="3" hasCustomPrompt="1"/>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smtClean="0"/>
              <a:t>单击此处编辑文本</a:t>
            </a:r>
            <a:endParaRPr lang="zh-CN" altLang="en-US" strike="noStrike" noProof="1"/>
          </a:p>
        </p:txBody>
      </p:sp>
      <p:sp>
        <p:nvSpPr>
          <p:cNvPr id="6" name="内容占位符 5"/>
          <p:cNvSpPr>
            <a:spLocks noGrp="1"/>
          </p:cNvSpPr>
          <p:nvPr>
            <p:ph sz="quarter" idx="4"/>
          </p:nvPr>
        </p:nvSpPr>
        <p:spPr>
          <a:xfrm>
            <a:off x="6235750" y="1854000"/>
            <a:ext cx="5342400" cy="4395600"/>
          </a:xfrm>
        </p:spPr>
        <p:txBody>
          <a:bodyPr vert="horz" lIns="101600" tIns="0" rIns="82550" bIns="0" rtlCol="0">
            <a:normAutofit/>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r>
              <a:rPr lang="zh-CN" altLang="en-US" smtClean="0"/>
              <a:t>中微电科技</a:t>
            </a:r>
            <a:endParaRPr lang="zh-CN" altLang="en-US"/>
          </a:p>
        </p:txBody>
      </p:sp>
      <p:sp>
        <p:nvSpPr>
          <p:cNvPr id="8" name="页脚占位符 7"/>
          <p:cNvSpPr>
            <a:spLocks noGrp="1"/>
          </p:cNvSpPr>
          <p:nvPr>
            <p:ph type="ftr" sz="quarter" idx="11"/>
          </p:nvPr>
        </p:nvSpPr>
        <p:spPr/>
        <p:txBody>
          <a:bodyPr/>
          <a:p>
            <a:r>
              <a:rPr lang="zh-CN" altLang="en-US"/>
              <a:t>密级：内部公开</a:t>
            </a:r>
            <a:endParaRPr lang="zh-CN" altLang="en-US"/>
          </a:p>
        </p:txBody>
      </p:sp>
      <p:sp>
        <p:nvSpPr>
          <p:cNvPr id="9" name="灯片编号占位符 8"/>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8400" y="608400"/>
            <a:ext cx="10969200" cy="705600"/>
          </a:xfrm>
        </p:spPr>
        <p:txBody>
          <a:bodyPr vert="horz" lIns="90000" tIns="46800" rIns="90000" bIns="46800" rtlCol="0" anchor="ctr" anchorCtr="0">
            <a:normAutofit/>
          </a:bodyPr>
          <a:lstStyle/>
          <a:p>
            <a:pPr lvl="0"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r>
              <a:rPr lang="zh-CN" altLang="en-US" smtClean="0"/>
              <a:t>中微电科技</a:t>
            </a:r>
            <a:endParaRPr lang="zh-CN" altLang="en-US"/>
          </a:p>
        </p:txBody>
      </p:sp>
      <p:sp>
        <p:nvSpPr>
          <p:cNvPr id="4" name="页脚占位符 3"/>
          <p:cNvSpPr>
            <a:spLocks noGrp="1"/>
          </p:cNvSpPr>
          <p:nvPr>
            <p:ph type="ftr" sz="quarter" idx="11"/>
          </p:nvPr>
        </p:nvSpPr>
        <p:spPr/>
        <p:txBody>
          <a:bodyPr/>
          <a:p>
            <a:r>
              <a:rPr lang="zh-CN" altLang="en-US"/>
              <a:t>密级：内部公开</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r>
              <a:rPr lang="zh-CN" altLang="en-US" smtClean="0"/>
              <a:t>中微电科技</a:t>
            </a:r>
            <a:endParaRPr lang="zh-CN" altLang="en-US"/>
          </a:p>
        </p:txBody>
      </p:sp>
      <p:sp>
        <p:nvSpPr>
          <p:cNvPr id="3" name="页脚占位符 2"/>
          <p:cNvSpPr>
            <a:spLocks noGrp="1"/>
          </p:cNvSpPr>
          <p:nvPr>
            <p:ph type="ftr" sz="quarter" idx="11"/>
          </p:nvPr>
        </p:nvSpPr>
        <p:spPr/>
        <p:txBody>
          <a:bodyPr/>
          <a:p>
            <a:r>
              <a:rPr lang="zh-CN" altLang="en-US"/>
              <a:t>密级：内部公开</a:t>
            </a:r>
            <a:endParaRPr lang="zh-CN" altLang="en-US"/>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608400" y="1555200"/>
            <a:ext cx="5233077" cy="4608000"/>
          </a:xfrm>
        </p:spPr>
        <p:txBody>
          <a:bodyPr vert="horz" lIns="90000" tIns="46800" rIns="90000" bIns="46800" rtlCol="0">
            <a:normAutofit/>
          </a:bodyPr>
          <a:lstStyle>
            <a:lvl1pPr>
              <a:buNone/>
              <a:defRPr sz="1600"/>
            </a:lvl1pPr>
          </a:lstStyle>
          <a:p>
            <a:pPr lvl="0" fontAlgn="auto"/>
            <a:endParaRPr lang="zh-CN" altLang="en-US" strike="noStrike" noProof="1"/>
          </a:p>
        </p:txBody>
      </p:sp>
      <p:sp>
        <p:nvSpPr>
          <p:cNvPr id="4" name="文本占位符 3"/>
          <p:cNvSpPr>
            <a:spLocks noGrp="1"/>
          </p:cNvSpPr>
          <p:nvPr>
            <p:ph type="body" sz="half" idx="2"/>
          </p:nvPr>
        </p:nvSpPr>
        <p:spPr>
          <a:xfrm>
            <a:off x="6350400" y="1555200"/>
            <a:ext cx="5227200" cy="4608000"/>
          </a:xfrm>
        </p:spPr>
        <p:txBody>
          <a:bodyPr vert="horz" lIns="90000" tIns="46800" rIns="90000" bIns="46800" rtlCol="0">
            <a:normAutofit/>
          </a:bodyPr>
          <a:lstStyle>
            <a:lvl1pPr>
              <a:buNone/>
              <a:defRPr sz="1600"/>
            </a:lvl1pPr>
          </a:lstStyle>
          <a:p>
            <a:pPr lvl="0" fontAlgn="auto"/>
            <a:r>
              <a:rPr lang="zh-CN" altLang="en-US" strike="noStrike" noProof="1" smtClean="0"/>
              <a:t>单击此处编辑母版文本样式</a:t>
            </a:r>
            <a:endParaRPr lang="zh-CN" altLang="en-US" strike="noStrike" noProof="1"/>
          </a:p>
        </p:txBody>
      </p:sp>
      <p:sp>
        <p:nvSpPr>
          <p:cNvPr id="9" name="标题 8"/>
          <p:cNvSpPr>
            <a:spLocks noGrp="1"/>
          </p:cNvSpPr>
          <p:nvPr>
            <p:ph type="title"/>
          </p:nvPr>
        </p:nvSpPr>
        <p:spPr/>
        <p:txBody>
          <a:bodyPr/>
          <a:p>
            <a:pPr fontAlgn="auto"/>
            <a:r>
              <a:rPr lang="zh-CN" altLang="en-US" strike="noStrike" noProof="1"/>
              <a:t>单击此处编辑母版标题样式</a:t>
            </a:r>
            <a:endParaRPr lang="zh-CN" altLang="en-US" strike="noStrike" noProof="1"/>
          </a:p>
        </p:txBody>
      </p:sp>
      <p:sp>
        <p:nvSpPr>
          <p:cNvPr id="2" name="日期占位符 1"/>
          <p:cNvSpPr>
            <a:spLocks noGrp="1"/>
          </p:cNvSpPr>
          <p:nvPr>
            <p:ph type="dt" sz="half" idx="10"/>
          </p:nvPr>
        </p:nvSpPr>
        <p:spPr/>
        <p:txBody>
          <a:bodyPr/>
          <a:p>
            <a:r>
              <a:rPr lang="zh-CN" altLang="en-US" smtClean="0"/>
              <a:t>中微电科技</a:t>
            </a:r>
            <a:endParaRPr lang="zh-CN" altLang="en-US" dirty="0"/>
          </a:p>
        </p:txBody>
      </p:sp>
      <p:sp>
        <p:nvSpPr>
          <p:cNvPr id="5" name="页脚占位符 4"/>
          <p:cNvSpPr>
            <a:spLocks noGrp="1"/>
          </p:cNvSpPr>
          <p:nvPr>
            <p:ph type="ftr" sz="quarter" idx="11"/>
          </p:nvPr>
        </p:nvSpPr>
        <p:spPr/>
        <p:txBody>
          <a:bodyPr/>
          <a:p>
            <a:r>
              <a:rPr lang="zh-CN" altLang="en-US" dirty="0"/>
              <a:t>密级：内部公开</a:t>
            </a:r>
            <a:endParaRPr lang="zh-CN" altLang="en-US" dirty="0"/>
          </a:p>
        </p:txBody>
      </p:sp>
      <p:sp>
        <p:nvSpPr>
          <p:cNvPr id="6" name="灯片编号占位符 5"/>
          <p:cNvSpPr>
            <a:spLocks noGrp="1"/>
          </p:cNvSpPr>
          <p:nvPr>
            <p:ph type="sldNum" sz="quarter" idx="12"/>
          </p:nvPr>
        </p:nvSpPr>
        <p:spPr/>
        <p:txBody>
          <a:bodyPr/>
          <a:p>
            <a:fld id="{FABC47A4-756D-490B-A52F-7D9E2C9FC05F}" type="slidenum">
              <a:rPr lang="zh-CN" altLang="en-US" smtClean="0"/>
            </a:fld>
            <a:endParaRPr lang="zh-CN" altLang="en-US"/>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234800" y="914400"/>
            <a:ext cx="1044000" cy="5029200"/>
          </a:xfrm>
        </p:spPr>
        <p:txBody>
          <a:bodyPr vert="eaVert" lIns="90000" tIns="46800" rIns="90000" bIns="46800" rtlCol="0" anchor="ctr" anchorCtr="0">
            <a:normAutofit/>
          </a:bodyPr>
          <a:lstStyle>
            <a:lvl1pPr>
              <a:buNone/>
              <a:defRPr sz="2800"/>
            </a:lvl1pPr>
          </a:lstStyle>
          <a:p>
            <a:pPr lvl="0" fontAlgn="auto"/>
            <a:r>
              <a:rPr lang="zh-CN" altLang="en-US" strike="noStrike" noProof="1" smtClean="0"/>
              <a:t>单击此处编辑标题</a:t>
            </a:r>
            <a:endParaRPr lang="zh-CN" altLang="en-US" strike="noStrike" noProof="1"/>
          </a:p>
        </p:txBody>
      </p:sp>
      <p:sp>
        <p:nvSpPr>
          <p:cNvPr id="3" name="竖排文字占位符 2"/>
          <p:cNvSpPr>
            <a:spLocks noGrp="1"/>
          </p:cNvSpPr>
          <p:nvPr>
            <p:ph type="body" orient="vert" idx="1"/>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4" name="日期占位符 3"/>
          <p:cNvSpPr>
            <a:spLocks noGrp="1"/>
          </p:cNvSpPr>
          <p:nvPr>
            <p:ph type="dt" sz="half" idx="10"/>
          </p:nvPr>
        </p:nvSpPr>
        <p:spPr/>
        <p:txBody>
          <a:bodyPr/>
          <a:p>
            <a:r>
              <a:rPr lang="zh-CN" altLang="en-US" smtClean="0"/>
              <a:t>中微电科技</a:t>
            </a:r>
            <a:endParaRPr lang="zh-CN" altLang="en-US"/>
          </a:p>
        </p:txBody>
      </p:sp>
      <p:sp>
        <p:nvSpPr>
          <p:cNvPr id="5" name="页脚占位符 4"/>
          <p:cNvSpPr>
            <a:spLocks noGrp="1"/>
          </p:cNvSpPr>
          <p:nvPr>
            <p:ph type="ftr" sz="quarter" idx="11"/>
          </p:nvPr>
        </p:nvSpPr>
        <p:spPr/>
        <p:txBody>
          <a:bodyPr/>
          <a:p>
            <a:r>
              <a:rPr lang="zh-CN" altLang="en-US"/>
              <a:t>密级：内部公开</a:t>
            </a:r>
            <a:endParaRPr lang="zh-CN" altLang="en-US"/>
          </a:p>
        </p:txBody>
      </p:sp>
      <p:sp>
        <p:nvSpPr>
          <p:cNvPr id="6" name="灯片编号占位符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hd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1" Type="http://schemas.openxmlformats.org/officeDocument/2006/relationships/theme" Target="../theme/theme1.xml"/><Relationship Id="rId20" Type="http://schemas.openxmlformats.org/officeDocument/2006/relationships/tags" Target="../tags/tag8.xml"/><Relationship Id="rId2" Type="http://schemas.openxmlformats.org/officeDocument/2006/relationships/slideLayout" Target="../slideLayouts/slideLayout2.xml"/><Relationship Id="rId19" Type="http://schemas.openxmlformats.org/officeDocument/2006/relationships/tags" Target="../tags/tag7.xml"/><Relationship Id="rId18" Type="http://schemas.openxmlformats.org/officeDocument/2006/relationships/image" Target="../media/image1.png"/><Relationship Id="rId17" Type="http://schemas.openxmlformats.org/officeDocument/2006/relationships/tags" Target="../tags/tag6.xml"/><Relationship Id="rId16" Type="http://schemas.openxmlformats.org/officeDocument/2006/relationships/tags" Target="../tags/tag5.xml"/><Relationship Id="rId15" Type="http://schemas.openxmlformats.org/officeDocument/2006/relationships/tags" Target="../tags/tag4.xml"/><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9" Type="http://schemas.openxmlformats.org/officeDocument/2006/relationships/theme" Target="../theme/theme2.xml"/><Relationship Id="rId18" Type="http://schemas.openxmlformats.org/officeDocument/2006/relationships/image" Target="../media/image1.png"/><Relationship Id="rId17" Type="http://schemas.openxmlformats.org/officeDocument/2006/relationships/tags" Target="../tags/tag14.xml"/><Relationship Id="rId16" Type="http://schemas.openxmlformats.org/officeDocument/2006/relationships/tags" Target="../tags/tag13.xml"/><Relationship Id="rId15" Type="http://schemas.openxmlformats.org/officeDocument/2006/relationships/tags" Target="../tags/tag12.xml"/><Relationship Id="rId14" Type="http://schemas.openxmlformats.org/officeDocument/2006/relationships/tags" Target="../tags/tag11.xml"/><Relationship Id="rId13" Type="http://schemas.openxmlformats.org/officeDocument/2006/relationships/tags" Target="../tags/tag10.xml"/><Relationship Id="rId12" Type="http://schemas.openxmlformats.org/officeDocument/2006/relationships/tags" Target="../tags/tag9.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p:sp>
        <p:nvSpPr>
          <p:cNvPr id="1026" name="标题占位符 1"/>
          <p:cNvSpPr>
            <a:spLocks noGrp="1"/>
          </p:cNvSpPr>
          <p:nvPr>
            <p:ph type="title"/>
            <p:custDataLst>
              <p:tags r:id="rId12"/>
            </p:custDataLst>
          </p:nvPr>
        </p:nvSpPr>
        <p:spPr>
          <a:xfrm>
            <a:off x="608013" y="608013"/>
            <a:ext cx="10969625" cy="706437"/>
          </a:xfrm>
          <a:prstGeom prst="rect">
            <a:avLst/>
          </a:prstGeom>
          <a:noFill/>
          <a:ln w="9525">
            <a:noFill/>
          </a:ln>
        </p:spPr>
        <p:txBody>
          <a:bodyPr vert="horz" lIns="90170" tIns="46990" rIns="90170" bIns="46990" anchor="ctr" anchorCtr="0"/>
          <a:p>
            <a:pPr lvl="0"/>
            <a:r>
              <a:rPr lang="zh-CN" altLang="en-US" dirty="0"/>
              <a:t>单击此处编辑母版标题样式</a:t>
            </a:r>
            <a:endParaRPr lang="zh-CN" altLang="en-US" dirty="0"/>
          </a:p>
        </p:txBody>
      </p:sp>
      <p:sp>
        <p:nvSpPr>
          <p:cNvPr id="1027" name="文本占位符 2"/>
          <p:cNvSpPr>
            <a:spLocks noGrp="1"/>
          </p:cNvSpPr>
          <p:nvPr>
            <p:ph type="body"/>
            <p:custDataLst>
              <p:tags r:id="rId13"/>
            </p:custDataLst>
          </p:nvPr>
        </p:nvSpPr>
        <p:spPr>
          <a:xfrm>
            <a:off x="608013" y="1490663"/>
            <a:ext cx="10969625" cy="4759325"/>
          </a:xfrm>
          <a:prstGeom prst="rect">
            <a:avLst/>
          </a:prstGeom>
          <a:noFill/>
          <a:ln w="9525">
            <a:noFill/>
          </a:ln>
        </p:spPr>
        <p:txBody>
          <a:bodyPr vert="horz" lIns="90000" tIns="46800" rIns="90000" bIns="46800"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775" y="6315075"/>
            <a:ext cx="2698750" cy="315913"/>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r>
              <a:rPr lang="zh-CN" altLang="en-US" smtClean="0"/>
              <a:t>中微电科技</a:t>
            </a:r>
            <a:endParaRPr lang="zh-CN" altLang="en-US"/>
          </a:p>
        </p:txBody>
      </p:sp>
      <p:sp>
        <p:nvSpPr>
          <p:cNvPr id="5" name="页脚占位符 4"/>
          <p:cNvSpPr>
            <a:spLocks noGrp="1"/>
          </p:cNvSpPr>
          <p:nvPr>
            <p:ph type="ftr" sz="quarter" idx="3"/>
            <p:custDataLst>
              <p:tags r:id="rId15"/>
            </p:custDataLst>
          </p:nvPr>
        </p:nvSpPr>
        <p:spPr>
          <a:xfrm>
            <a:off x="4116388" y="6315075"/>
            <a:ext cx="3959225" cy="315913"/>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r>
              <a:rPr lang="zh-CN" altLang="en-US" dirty="0"/>
              <a:t>密级：内部公开</a:t>
            </a:r>
            <a:endParaRPr lang="zh-CN" altLang="en-US" dirty="0"/>
          </a:p>
        </p:txBody>
      </p:sp>
      <p:sp>
        <p:nvSpPr>
          <p:cNvPr id="6" name="灯片编号占位符 5"/>
          <p:cNvSpPr>
            <a:spLocks noGrp="1"/>
          </p:cNvSpPr>
          <p:nvPr>
            <p:ph type="sldNum" sz="quarter" idx="4"/>
            <p:custDataLst>
              <p:tags r:id="rId16"/>
            </p:custDataLst>
          </p:nvPr>
        </p:nvSpPr>
        <p:spPr>
          <a:xfrm>
            <a:off x="8877300" y="6315075"/>
            <a:ext cx="2700338" cy="315913"/>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pic>
        <p:nvPicPr>
          <p:cNvPr id="1031" name="图片 6"/>
          <p:cNvPicPr>
            <a:picLocks noChangeAspect="1"/>
          </p:cNvPicPr>
          <p:nvPr>
            <p:custDataLst>
              <p:tags r:id="rId17"/>
            </p:custDataLst>
          </p:nvPr>
        </p:nvPicPr>
        <p:blipFill>
          <a:blip r:embed="rId18"/>
          <a:stretch>
            <a:fillRect/>
          </a:stretch>
        </p:blipFill>
        <p:spPr>
          <a:xfrm>
            <a:off x="10501313" y="106363"/>
            <a:ext cx="1531937" cy="403225"/>
          </a:xfrm>
          <a:prstGeom prst="rect">
            <a:avLst/>
          </a:prstGeom>
          <a:noFill/>
          <a:ln w="9525">
            <a:noFill/>
          </a:ln>
        </p:spPr>
      </p:pic>
      <p:sp>
        <p:nvSpPr>
          <p:cNvPr id="7" name="KSO_TEMPLATE" hidden="1"/>
          <p:cNvSpPr/>
          <p:nvPr userDrawn="1">
            <p:custDataLst>
              <p:tags r:id="rId19"/>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 name="图片 6"/>
          <p:cNvPicPr>
            <a:picLocks noChangeAspect="1"/>
          </p:cNvPicPr>
          <p:nvPr userDrawn="1">
            <p:custDataLst>
              <p:tags r:id="rId20"/>
            </p:custDataLst>
          </p:nvPr>
        </p:nvPicPr>
        <p:blipFill>
          <a:blip r:embed="rId18"/>
          <a:stretch>
            <a:fillRect/>
          </a:stretch>
        </p:blipFill>
        <p:spPr>
          <a:xfrm>
            <a:off x="10744200" y="106363"/>
            <a:ext cx="1235075" cy="32543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p:sp>
        <p:nvSpPr>
          <p:cNvPr id="1026" name="标题占位符 1"/>
          <p:cNvSpPr>
            <a:spLocks noGrp="1"/>
          </p:cNvSpPr>
          <p:nvPr>
            <p:ph type="title"/>
            <p:custDataLst>
              <p:tags r:id="rId12"/>
            </p:custDataLst>
          </p:nvPr>
        </p:nvSpPr>
        <p:spPr>
          <a:xfrm>
            <a:off x="608013" y="608013"/>
            <a:ext cx="10969625" cy="706437"/>
          </a:xfrm>
          <a:prstGeom prst="rect">
            <a:avLst/>
          </a:prstGeom>
          <a:noFill/>
          <a:ln w="9525">
            <a:noFill/>
          </a:ln>
        </p:spPr>
        <p:txBody>
          <a:bodyPr vert="horz" lIns="90170" tIns="46990" rIns="90170" bIns="46990" anchor="ctr" anchorCtr="0"/>
          <a:p>
            <a:pPr lvl="0"/>
            <a:r>
              <a:rPr lang="zh-CN" altLang="en-US" dirty="0"/>
              <a:t>单击此处编辑母版标题样式</a:t>
            </a:r>
            <a:endParaRPr lang="zh-CN" altLang="en-US" dirty="0"/>
          </a:p>
        </p:txBody>
      </p:sp>
      <p:sp>
        <p:nvSpPr>
          <p:cNvPr id="1027" name="文本占位符 2"/>
          <p:cNvSpPr>
            <a:spLocks noGrp="1"/>
          </p:cNvSpPr>
          <p:nvPr>
            <p:ph type="body"/>
            <p:custDataLst>
              <p:tags r:id="rId13"/>
            </p:custDataLst>
          </p:nvPr>
        </p:nvSpPr>
        <p:spPr>
          <a:xfrm>
            <a:off x="608013" y="1490663"/>
            <a:ext cx="10969625" cy="4759325"/>
          </a:xfrm>
          <a:prstGeom prst="rect">
            <a:avLst/>
          </a:prstGeom>
          <a:noFill/>
          <a:ln w="9525">
            <a:noFill/>
          </a:ln>
        </p:spPr>
        <p:txBody>
          <a:bodyPr vert="horz" lIns="90000" tIns="46800" rIns="90000" bIns="46800"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775" y="6315075"/>
            <a:ext cx="2698750" cy="315913"/>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r>
              <a:rPr lang="zh-CN" altLang="en-US" smtClean="0"/>
              <a:t>中微电科技</a:t>
            </a:r>
            <a:endParaRPr lang="zh-CN" altLang="en-US"/>
          </a:p>
        </p:txBody>
      </p:sp>
      <p:sp>
        <p:nvSpPr>
          <p:cNvPr id="5" name="页脚占位符 4"/>
          <p:cNvSpPr>
            <a:spLocks noGrp="1"/>
          </p:cNvSpPr>
          <p:nvPr>
            <p:ph type="ftr" sz="quarter" idx="3"/>
            <p:custDataLst>
              <p:tags r:id="rId15"/>
            </p:custDataLst>
          </p:nvPr>
        </p:nvSpPr>
        <p:spPr>
          <a:xfrm>
            <a:off x="4116388" y="6315075"/>
            <a:ext cx="3959225" cy="315913"/>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r>
              <a:rPr lang="zh-CN" altLang="en-US" dirty="0"/>
              <a:t>密级：内部公开</a:t>
            </a:r>
            <a:endParaRPr lang="zh-CN" altLang="en-US" dirty="0"/>
          </a:p>
        </p:txBody>
      </p:sp>
      <p:sp>
        <p:nvSpPr>
          <p:cNvPr id="6" name="灯片编号占位符 5"/>
          <p:cNvSpPr>
            <a:spLocks noGrp="1"/>
          </p:cNvSpPr>
          <p:nvPr>
            <p:ph type="sldNum" sz="quarter" idx="4"/>
            <p:custDataLst>
              <p:tags r:id="rId16"/>
            </p:custDataLst>
          </p:nvPr>
        </p:nvSpPr>
        <p:spPr>
          <a:xfrm>
            <a:off x="8877300" y="6315075"/>
            <a:ext cx="2700338" cy="315913"/>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pic>
        <p:nvPicPr>
          <p:cNvPr id="1031" name="图片 6"/>
          <p:cNvPicPr>
            <a:picLocks noChangeAspect="1"/>
          </p:cNvPicPr>
          <p:nvPr>
            <p:custDataLst>
              <p:tags r:id="rId17"/>
            </p:custDataLst>
          </p:nvPr>
        </p:nvPicPr>
        <p:blipFill>
          <a:blip r:embed="rId18"/>
          <a:stretch>
            <a:fillRect/>
          </a:stretch>
        </p:blipFill>
        <p:spPr>
          <a:xfrm>
            <a:off x="10501313" y="106363"/>
            <a:ext cx="1531937" cy="40322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69.xml"/><Relationship Id="rId1" Type="http://schemas.openxmlformats.org/officeDocument/2006/relationships/tags" Target="../tags/tag68.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tags" Target="../tags/tag72.xml"/><Relationship Id="rId3" Type="http://schemas.openxmlformats.org/officeDocument/2006/relationships/image" Target="../media/image7.png"/><Relationship Id="rId2" Type="http://schemas.openxmlformats.org/officeDocument/2006/relationships/tags" Target="../tags/tag71.xml"/><Relationship Id="rId1" Type="http://schemas.openxmlformats.org/officeDocument/2006/relationships/tags" Target="../tags/tag70.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7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74.xml"/></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openxmlformats.org/officeDocument/2006/relationships/tags" Target="../tags/tag78.xml"/><Relationship Id="rId4" Type="http://schemas.openxmlformats.org/officeDocument/2006/relationships/image" Target="../media/image8.png"/><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tags" Target="../tags/tag75.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80.xml"/><Relationship Id="rId1" Type="http://schemas.openxmlformats.org/officeDocument/2006/relationships/tags" Target="../tags/tag79.xml"/></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13.xml"/><Relationship Id="rId4" Type="http://schemas.openxmlformats.org/officeDocument/2006/relationships/tags" Target="../tags/tag84.xml"/><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tags" Target="../tags/tag81.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86.xml"/><Relationship Id="rId2" Type="http://schemas.openxmlformats.org/officeDocument/2006/relationships/image" Target="../media/image9.png"/><Relationship Id="rId1" Type="http://schemas.openxmlformats.org/officeDocument/2006/relationships/tags" Target="../tags/tag85.xml"/></Relationships>
</file>

<file path=ppt/slides/_rels/slide2.xml.rels><?xml version="1.0" encoding="UTF-8" standalone="yes"?>
<Relationships xmlns="http://schemas.openxmlformats.org/package/2006/relationships"><Relationship Id="rId9" Type="http://schemas.openxmlformats.org/officeDocument/2006/relationships/tags" Target="../tags/tag26.xml"/><Relationship Id="rId8" Type="http://schemas.openxmlformats.org/officeDocument/2006/relationships/tags" Target="../tags/tag25.xml"/><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6" Type="http://schemas.openxmlformats.org/officeDocument/2006/relationships/slideLayout" Target="../slideLayouts/slideLayout18.xml"/><Relationship Id="rId15" Type="http://schemas.openxmlformats.org/officeDocument/2006/relationships/tags" Target="../tags/tag32.xml"/><Relationship Id="rId14" Type="http://schemas.openxmlformats.org/officeDocument/2006/relationships/tags" Target="../tags/tag31.xml"/><Relationship Id="rId13" Type="http://schemas.openxmlformats.org/officeDocument/2006/relationships/tags" Target="../tags/tag30.xml"/><Relationship Id="rId12" Type="http://schemas.openxmlformats.org/officeDocument/2006/relationships/tags" Target="../tags/tag29.xml"/><Relationship Id="rId11" Type="http://schemas.openxmlformats.org/officeDocument/2006/relationships/tags" Target="../tags/tag28.xml"/><Relationship Id="rId10" Type="http://schemas.openxmlformats.org/officeDocument/2006/relationships/tags" Target="../tags/tag27.xml"/><Relationship Id="rId1" Type="http://schemas.openxmlformats.org/officeDocument/2006/relationships/tags" Target="../tags/tag18.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88.xml"/><Relationship Id="rId2" Type="http://schemas.openxmlformats.org/officeDocument/2006/relationships/image" Target="../media/image10.png"/><Relationship Id="rId1" Type="http://schemas.openxmlformats.org/officeDocument/2006/relationships/tags" Target="../tags/tag87.xml"/></Relationships>
</file>

<file path=ppt/slides/_rels/slide21.xml.rels><?xml version="1.0" encoding="UTF-8" standalone="yes"?>
<Relationships xmlns="http://schemas.openxmlformats.org/package/2006/relationships"><Relationship Id="rId8" Type="http://schemas.openxmlformats.org/officeDocument/2006/relationships/slideLayout" Target="../slideLayouts/slideLayout14.xml"/><Relationship Id="rId7" Type="http://schemas.openxmlformats.org/officeDocument/2006/relationships/tags" Target="../tags/tag95.xml"/><Relationship Id="rId6" Type="http://schemas.openxmlformats.org/officeDocument/2006/relationships/tags" Target="../tags/tag94.xml"/><Relationship Id="rId5" Type="http://schemas.openxmlformats.org/officeDocument/2006/relationships/tags" Target="../tags/tag93.xml"/><Relationship Id="rId4" Type="http://schemas.openxmlformats.org/officeDocument/2006/relationships/tags" Target="../tags/tag92.xml"/><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tags" Target="../tags/tag89.xml"/></Relationships>
</file>

<file path=ppt/slides/_rels/slide22.xml.rels><?xml version="1.0" encoding="UTF-8" standalone="yes"?>
<Relationships xmlns="http://schemas.openxmlformats.org/package/2006/relationships"><Relationship Id="rId7" Type="http://schemas.openxmlformats.org/officeDocument/2006/relationships/vmlDrawing" Target="../drawings/vmlDrawing1.vml"/><Relationship Id="rId6" Type="http://schemas.openxmlformats.org/officeDocument/2006/relationships/slideLayout" Target="../slideLayouts/slideLayout13.xml"/><Relationship Id="rId5" Type="http://schemas.openxmlformats.org/officeDocument/2006/relationships/tags" Target="../tags/tag98.xml"/><Relationship Id="rId4" Type="http://schemas.openxmlformats.org/officeDocument/2006/relationships/image" Target="../media/image11.wmf"/><Relationship Id="rId3" Type="http://schemas.openxmlformats.org/officeDocument/2006/relationships/oleObject" Target="../embeddings/oleObject1.bin"/><Relationship Id="rId2" Type="http://schemas.openxmlformats.org/officeDocument/2006/relationships/tags" Target="../tags/tag97.xml"/><Relationship Id="rId1" Type="http://schemas.openxmlformats.org/officeDocument/2006/relationships/tags" Target="../tags/tag96.xml"/></Relationships>
</file>

<file path=ppt/slides/_rels/slide23.xml.rels><?xml version="1.0" encoding="UTF-8" standalone="yes"?>
<Relationships xmlns="http://schemas.openxmlformats.org/package/2006/relationships"><Relationship Id="rId9" Type="http://schemas.openxmlformats.org/officeDocument/2006/relationships/tags" Target="../tags/tag107.xml"/><Relationship Id="rId8" Type="http://schemas.openxmlformats.org/officeDocument/2006/relationships/tags" Target="../tags/tag106.xml"/><Relationship Id="rId7" Type="http://schemas.openxmlformats.org/officeDocument/2006/relationships/tags" Target="../tags/tag105.xml"/><Relationship Id="rId6" Type="http://schemas.openxmlformats.org/officeDocument/2006/relationships/tags" Target="../tags/tag104.xml"/><Relationship Id="rId5" Type="http://schemas.openxmlformats.org/officeDocument/2006/relationships/tags" Target="../tags/tag103.xml"/><Relationship Id="rId4" Type="http://schemas.openxmlformats.org/officeDocument/2006/relationships/tags" Target="../tags/tag102.xml"/><Relationship Id="rId3" Type="http://schemas.openxmlformats.org/officeDocument/2006/relationships/tags" Target="../tags/tag101.xml"/><Relationship Id="rId2" Type="http://schemas.openxmlformats.org/officeDocument/2006/relationships/tags" Target="../tags/tag100.xml"/><Relationship Id="rId14" Type="http://schemas.openxmlformats.org/officeDocument/2006/relationships/slideLayout" Target="../slideLayouts/slideLayout18.xml"/><Relationship Id="rId13" Type="http://schemas.openxmlformats.org/officeDocument/2006/relationships/tags" Target="../tags/tag111.xml"/><Relationship Id="rId12" Type="http://schemas.openxmlformats.org/officeDocument/2006/relationships/tags" Target="../tags/tag110.xml"/><Relationship Id="rId11" Type="http://schemas.openxmlformats.org/officeDocument/2006/relationships/tags" Target="../tags/tag109.xml"/><Relationship Id="rId10" Type="http://schemas.openxmlformats.org/officeDocument/2006/relationships/tags" Target="../tags/tag108.xml"/><Relationship Id="rId1" Type="http://schemas.openxmlformats.org/officeDocument/2006/relationships/tags" Target="../tags/tag99.xml"/></Relationships>
</file>

<file path=ppt/slides/_rels/slide2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13.xml"/><Relationship Id="rId5" Type="http://schemas.openxmlformats.org/officeDocument/2006/relationships/tags" Target="../tags/tag115.xml"/><Relationship Id="rId4" Type="http://schemas.openxmlformats.org/officeDocument/2006/relationships/image" Target="../media/image12.png"/><Relationship Id="rId3" Type="http://schemas.openxmlformats.org/officeDocument/2006/relationships/tags" Target="../tags/tag114.xml"/><Relationship Id="rId2" Type="http://schemas.openxmlformats.org/officeDocument/2006/relationships/tags" Target="../tags/tag113.xml"/><Relationship Id="rId1" Type="http://schemas.openxmlformats.org/officeDocument/2006/relationships/tags" Target="../tags/tag112.xml"/></Relationships>
</file>

<file path=ppt/slides/_rels/slide2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3.xml"/><Relationship Id="rId4" Type="http://schemas.openxmlformats.org/officeDocument/2006/relationships/tags" Target="../tags/tag118.xml"/><Relationship Id="rId3" Type="http://schemas.openxmlformats.org/officeDocument/2006/relationships/image" Target="../media/image13.png"/><Relationship Id="rId2" Type="http://schemas.openxmlformats.org/officeDocument/2006/relationships/tags" Target="../tags/tag117.xml"/><Relationship Id="rId1" Type="http://schemas.openxmlformats.org/officeDocument/2006/relationships/tags" Target="../tags/tag116.xml"/></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121.xml"/><Relationship Id="rId2" Type="http://schemas.openxmlformats.org/officeDocument/2006/relationships/tags" Target="../tags/tag120.xml"/><Relationship Id="rId1" Type="http://schemas.openxmlformats.org/officeDocument/2006/relationships/tags" Target="../tags/tag119.xml"/></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123.xml"/><Relationship Id="rId2" Type="http://schemas.openxmlformats.org/officeDocument/2006/relationships/image" Target="../media/image14.png"/><Relationship Id="rId1" Type="http://schemas.openxmlformats.org/officeDocument/2006/relationships/tags" Target="../tags/tag122.xml"/></Relationships>
</file>

<file path=ppt/slides/_rels/slide28.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openxmlformats.org/officeDocument/2006/relationships/tags" Target="../tags/tag124.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29.xml.rels><?xml version="1.0" encoding="UTF-8" standalone="yes"?>
<Relationships xmlns="http://schemas.openxmlformats.org/package/2006/relationships"><Relationship Id="rId8" Type="http://schemas.openxmlformats.org/officeDocument/2006/relationships/slideLayout" Target="../slideLayouts/slideLayout14.xml"/><Relationship Id="rId7" Type="http://schemas.openxmlformats.org/officeDocument/2006/relationships/tags" Target="../tags/tag131.xml"/><Relationship Id="rId6" Type="http://schemas.openxmlformats.org/officeDocument/2006/relationships/tags" Target="../tags/tag130.xml"/><Relationship Id="rId5" Type="http://schemas.openxmlformats.org/officeDocument/2006/relationships/tags" Target="../tags/tag129.xml"/><Relationship Id="rId4" Type="http://schemas.openxmlformats.org/officeDocument/2006/relationships/tags" Target="../tags/tag128.xml"/><Relationship Id="rId3" Type="http://schemas.openxmlformats.org/officeDocument/2006/relationships/tags" Target="../tags/tag127.xml"/><Relationship Id="rId2" Type="http://schemas.openxmlformats.org/officeDocument/2006/relationships/tags" Target="../tags/tag126.xml"/><Relationship Id="rId1" Type="http://schemas.openxmlformats.org/officeDocument/2006/relationships/tags" Target="../tags/tag125.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14.xml"/><Relationship Id="rId7" Type="http://schemas.openxmlformats.org/officeDocument/2006/relationships/tags" Target="../tags/tag39.xml"/><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tags" Target="../tags/tag33.xml"/></Relationships>
</file>

<file path=ppt/slides/_rels/slide30.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tags" Target="../tags/tag134.xml"/><Relationship Id="rId3" Type="http://schemas.openxmlformats.org/officeDocument/2006/relationships/hyperlink" Target="https://www.geekbench.com/download/" TargetMode="External"/><Relationship Id="rId2" Type="http://schemas.openxmlformats.org/officeDocument/2006/relationships/tags" Target="../tags/tag133.xml"/><Relationship Id="rId1" Type="http://schemas.openxmlformats.org/officeDocument/2006/relationships/tags" Target="../tags/tag132.xml"/></Relationships>
</file>

<file path=ppt/slides/_rels/slide31.xml.rels><?xml version="1.0" encoding="UTF-8" standalone="yes"?>
<Relationships xmlns="http://schemas.openxmlformats.org/package/2006/relationships"><Relationship Id="rId7" Type="http://schemas.openxmlformats.org/officeDocument/2006/relationships/slideLayout" Target="../slideLayouts/slideLayout13.xml"/><Relationship Id="rId6" Type="http://schemas.openxmlformats.org/officeDocument/2006/relationships/tags" Target="../tags/tag137.xml"/><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tags" Target="../tags/tag136.xml"/><Relationship Id="rId1" Type="http://schemas.openxmlformats.org/officeDocument/2006/relationships/tags" Target="../tags/tag135.xml"/></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140.xml"/><Relationship Id="rId2" Type="http://schemas.openxmlformats.org/officeDocument/2006/relationships/tags" Target="../tags/tag139.xml"/><Relationship Id="rId1" Type="http://schemas.openxmlformats.org/officeDocument/2006/relationships/tags" Target="../tags/tag138.xml"/></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142.xml"/><Relationship Id="rId2" Type="http://schemas.openxmlformats.org/officeDocument/2006/relationships/image" Target="../media/image22.png"/><Relationship Id="rId1" Type="http://schemas.openxmlformats.org/officeDocument/2006/relationships/tags" Target="../tags/tag141.xml"/></Relationships>
</file>

<file path=ppt/slides/_rels/slide34.xml.rels><?xml version="1.0" encoding="UTF-8" standalone="yes"?>
<Relationships xmlns="http://schemas.openxmlformats.org/package/2006/relationships"><Relationship Id="rId8" Type="http://schemas.openxmlformats.org/officeDocument/2006/relationships/slideLayout" Target="../slideLayouts/slideLayout14.xml"/><Relationship Id="rId7" Type="http://schemas.openxmlformats.org/officeDocument/2006/relationships/tags" Target="../tags/tag149.xml"/><Relationship Id="rId6" Type="http://schemas.openxmlformats.org/officeDocument/2006/relationships/tags" Target="../tags/tag148.xml"/><Relationship Id="rId5" Type="http://schemas.openxmlformats.org/officeDocument/2006/relationships/tags" Target="../tags/tag147.xml"/><Relationship Id="rId4" Type="http://schemas.openxmlformats.org/officeDocument/2006/relationships/tags" Target="../tags/tag146.xml"/><Relationship Id="rId3" Type="http://schemas.openxmlformats.org/officeDocument/2006/relationships/tags" Target="../tags/tag145.xml"/><Relationship Id="rId2" Type="http://schemas.openxmlformats.org/officeDocument/2006/relationships/tags" Target="../tags/tag144.xml"/><Relationship Id="rId1" Type="http://schemas.openxmlformats.org/officeDocument/2006/relationships/tags" Target="../tags/tag143.xml"/></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3.xml"/><Relationship Id="rId2" Type="http://schemas.openxmlformats.org/officeDocument/2006/relationships/tags" Target="../tags/tag151.xml"/><Relationship Id="rId1" Type="http://schemas.openxmlformats.org/officeDocument/2006/relationships/tags" Target="../tags/tag150.xml"/></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5.xml"/><Relationship Id="rId3" Type="http://schemas.openxmlformats.org/officeDocument/2006/relationships/tags" Target="../tags/tag152.xml"/><Relationship Id="rId2" Type="http://schemas.openxmlformats.org/officeDocument/2006/relationships/chart" Target="../charts/chart2.xml"/><Relationship Id="rId1" Type="http://schemas.openxmlformats.org/officeDocument/2006/relationships/chart" Target="../charts/chart1.xml"/></Relationships>
</file>

<file path=ppt/slides/_rels/slide37.xml.rels><?xml version="1.0" encoding="UTF-8" standalone="yes"?>
<Relationships xmlns="http://schemas.openxmlformats.org/package/2006/relationships"><Relationship Id="rId4" Type="http://schemas.openxmlformats.org/officeDocument/2006/relationships/slideLayout" Target="../slideLayouts/slideLayout15.xml"/><Relationship Id="rId3" Type="http://schemas.openxmlformats.org/officeDocument/2006/relationships/tags" Target="../tags/tag153.xml"/><Relationship Id="rId2" Type="http://schemas.openxmlformats.org/officeDocument/2006/relationships/chart" Target="../charts/chart4.xml"/><Relationship Id="rId1" Type="http://schemas.openxmlformats.org/officeDocument/2006/relationships/chart" Target="../charts/chart3.xml"/></Relationships>
</file>

<file path=ppt/slides/_rels/slide38.xml.rels><?xml version="1.0" encoding="UTF-8" standalone="yes"?>
<Relationships xmlns="http://schemas.openxmlformats.org/package/2006/relationships"><Relationship Id="rId4" Type="http://schemas.openxmlformats.org/officeDocument/2006/relationships/slideLayout" Target="../slideLayouts/slideLayout15.xml"/><Relationship Id="rId3" Type="http://schemas.openxmlformats.org/officeDocument/2006/relationships/tags" Target="../tags/tag154.xml"/><Relationship Id="rId2" Type="http://schemas.openxmlformats.org/officeDocument/2006/relationships/image" Target="../media/image25.png"/><Relationship Id="rId1" Type="http://schemas.openxmlformats.org/officeDocument/2006/relationships/image" Target="../media/image24.png"/></Relationships>
</file>

<file path=ppt/slides/_rels/slide39.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156.xml"/><Relationship Id="rId2" Type="http://schemas.openxmlformats.org/officeDocument/2006/relationships/image" Target="../media/image26.png"/><Relationship Id="rId1" Type="http://schemas.openxmlformats.org/officeDocument/2006/relationships/tags" Target="../tags/tag155.xml"/></Relationships>
</file>

<file path=ppt/slides/_rels/slide4.xml.rels><?xml version="1.0" encoding="UTF-8" standalone="yes"?>
<Relationships xmlns="http://schemas.openxmlformats.org/package/2006/relationships"><Relationship Id="rId9" Type="http://schemas.openxmlformats.org/officeDocument/2006/relationships/tags" Target="../tags/tag47.xml"/><Relationship Id="rId8" Type="http://schemas.openxmlformats.org/officeDocument/2006/relationships/tags" Target="../tags/tag46.xml"/><Relationship Id="rId7" Type="http://schemas.openxmlformats.org/officeDocument/2006/relationships/tags" Target="../tags/tag45.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 Id="rId3" Type="http://schemas.openxmlformats.org/officeDocument/2006/relationships/tags" Target="../tags/tag41.xml"/><Relationship Id="rId2" Type="http://schemas.openxmlformats.org/officeDocument/2006/relationships/image" Target="../media/image2.png"/><Relationship Id="rId11" Type="http://schemas.openxmlformats.org/officeDocument/2006/relationships/notesSlide" Target="../notesSlides/notesSlide1.xml"/><Relationship Id="rId10" Type="http://schemas.openxmlformats.org/officeDocument/2006/relationships/slideLayout" Target="../slideLayouts/slideLayout18.xml"/><Relationship Id="rId1" Type="http://schemas.openxmlformats.org/officeDocument/2006/relationships/tags" Target="../tags/tag40.xml"/></Relationships>
</file>

<file path=ppt/slides/_rels/slide40.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159.xml"/><Relationship Id="rId2" Type="http://schemas.openxmlformats.org/officeDocument/2006/relationships/tags" Target="../tags/tag158.xml"/><Relationship Id="rId1" Type="http://schemas.openxmlformats.org/officeDocument/2006/relationships/tags" Target="../tags/tag157.xml"/></Relationships>
</file>

<file path=ppt/slides/_rels/slide41.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13.xml"/><Relationship Id="rId4" Type="http://schemas.openxmlformats.org/officeDocument/2006/relationships/tags" Target="../tags/tag162.xml"/><Relationship Id="rId3" Type="http://schemas.openxmlformats.org/officeDocument/2006/relationships/image" Target="../media/image27.png"/><Relationship Id="rId2" Type="http://schemas.openxmlformats.org/officeDocument/2006/relationships/tags" Target="../tags/tag161.xml"/><Relationship Id="rId1" Type="http://schemas.openxmlformats.org/officeDocument/2006/relationships/tags" Target="../tags/tag160.xml"/></Relationships>
</file>

<file path=ppt/slides/_rels/slide42.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165.xml"/><Relationship Id="rId2" Type="http://schemas.openxmlformats.org/officeDocument/2006/relationships/tags" Target="../tags/tag164.xml"/><Relationship Id="rId1" Type="http://schemas.openxmlformats.org/officeDocument/2006/relationships/tags" Target="../tags/tag163.xml"/></Relationships>
</file>

<file path=ppt/slides/_rels/slide43.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tags" Target="../tags/tag168.xml"/><Relationship Id="rId3" Type="http://schemas.openxmlformats.org/officeDocument/2006/relationships/hyperlink" Target="https://intra.ece.ucr.edu/~hyoseung/pdf/rtss19wip-gpu.pdf" TargetMode="External"/><Relationship Id="rId2" Type="http://schemas.openxmlformats.org/officeDocument/2006/relationships/tags" Target="../tags/tag167.xml"/><Relationship Id="rId1" Type="http://schemas.openxmlformats.org/officeDocument/2006/relationships/tags" Target="../tags/tag166.xml"/></Relationships>
</file>

<file path=ppt/slides/_rels/slide44.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tags" Target="../tags/tag171.xml"/><Relationship Id="rId3" Type="http://schemas.openxmlformats.org/officeDocument/2006/relationships/hyperlink" Target="https://people.maths.ox.ac.uk/gilesm/cuda/lecs/lec3-2x2.pdf" TargetMode="External"/><Relationship Id="rId2" Type="http://schemas.openxmlformats.org/officeDocument/2006/relationships/tags" Target="../tags/tag170.xml"/><Relationship Id="rId1" Type="http://schemas.openxmlformats.org/officeDocument/2006/relationships/tags" Target="../tags/tag169.xml"/></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3.xml"/><Relationship Id="rId2" Type="http://schemas.openxmlformats.org/officeDocument/2006/relationships/tags" Target="../tags/tag173.xml"/><Relationship Id="rId1" Type="http://schemas.openxmlformats.org/officeDocument/2006/relationships/tags" Target="../tags/tag172.xml"/></Relationships>
</file>

<file path=ppt/slides/_rels/slide46.xml.rels><?xml version="1.0" encoding="UTF-8" standalone="yes"?>
<Relationships xmlns="http://schemas.openxmlformats.org/package/2006/relationships"><Relationship Id="rId4" Type="http://schemas.openxmlformats.org/officeDocument/2006/relationships/slideLayout" Target="../slideLayouts/slideLayout22.xml"/><Relationship Id="rId3" Type="http://schemas.openxmlformats.org/officeDocument/2006/relationships/tags" Target="../tags/tag176.xml"/><Relationship Id="rId2" Type="http://schemas.openxmlformats.org/officeDocument/2006/relationships/tags" Target="../tags/tag175.xml"/><Relationship Id="rId1" Type="http://schemas.openxmlformats.org/officeDocument/2006/relationships/tags" Target="../tags/tag174.xml"/></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14.xml"/><Relationship Id="rId7" Type="http://schemas.openxmlformats.org/officeDocument/2006/relationships/tags" Target="../tags/tag54.xml"/><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tags" Target="../tags/tag57.xml"/><Relationship Id="rId3" Type="http://schemas.openxmlformats.org/officeDocument/2006/relationships/image" Target="../media/image3.png"/><Relationship Id="rId2" Type="http://schemas.openxmlformats.org/officeDocument/2006/relationships/tags" Target="../tags/tag56.xml"/><Relationship Id="rId1" Type="http://schemas.openxmlformats.org/officeDocument/2006/relationships/tags" Target="../tags/tag55.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58.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61.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normAutofit fontScale="90000"/>
          </a:bodyPr>
          <a:p>
            <a:r>
              <a:rPr lang="en-US" altLang="zh-CN"/>
              <a:t>MVP-SIM Architecture Introduction and Design</a:t>
            </a:r>
            <a:endParaRPr lang="zh-CN" altLang="en-US"/>
          </a:p>
        </p:txBody>
      </p:sp>
      <p:sp>
        <p:nvSpPr>
          <p:cNvPr id="3" name="副标题 2"/>
          <p:cNvSpPr>
            <a:spLocks noGrp="1"/>
          </p:cNvSpPr>
          <p:nvPr>
            <p:ph type="subTitle" idx="1"/>
            <p:custDataLst>
              <p:tags r:id="rId2"/>
            </p:custDataLst>
          </p:nvPr>
        </p:nvSpPr>
        <p:spPr/>
        <p:txBody>
          <a:bodyPr/>
          <a:p>
            <a:r>
              <a:rPr lang="en-US" altLang="zh-CN"/>
              <a:t>As architecture design reference</a:t>
            </a:r>
            <a:endParaRPr lang="en-US" altLang="zh-CN"/>
          </a:p>
        </p:txBody>
      </p:sp>
      <p:sp>
        <p:nvSpPr>
          <p:cNvPr id="4" name="日期占位符 3"/>
          <p:cNvSpPr>
            <a:spLocks noGrp="1"/>
          </p:cNvSpPr>
          <p:nvPr>
            <p:ph type="dt" sz="half" idx="10"/>
          </p:nvPr>
        </p:nvSpPr>
        <p:spPr/>
        <p:txBody>
          <a:bodyPr/>
          <a:p>
            <a:r>
              <a:rPr lang="zh-CN" altLang="en-US" smtClean="0"/>
              <a:t>中微电科技</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6" name="页脚占位符 5"/>
          <p:cNvSpPr>
            <a:spLocks noGrp="1"/>
          </p:cNvSpPr>
          <p:nvPr>
            <p:ph type="ftr" sz="quarter" idx="11"/>
          </p:nvPr>
        </p:nvSpPr>
        <p:spPr/>
        <p:txBody>
          <a:bodyPr/>
          <a:p>
            <a:r>
              <a:rPr lang="zh-CN" altLang="en-US" dirty="0"/>
              <a:t>密级：内部公开</a:t>
            </a:r>
            <a:endParaRPr lang="zh-CN" altLang="en-US" dirty="0"/>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custDataLst>
              <p:tags r:id="rId1"/>
            </p:custDataLst>
          </p:nvPr>
        </p:nvGraphicFramePr>
        <p:xfrm>
          <a:off x="608330" y="1524000"/>
          <a:ext cx="10972800" cy="3497580"/>
        </p:xfrm>
        <a:graphic>
          <a:graphicData uri="http://schemas.openxmlformats.org/drawingml/2006/table">
            <a:tbl>
              <a:tblPr firstRow="1" bandRow="1">
                <a:tableStyleId>{5C22544A-7EE6-4342-B048-85BDC9FD1C3A}</a:tableStyleId>
              </a:tblPr>
              <a:tblGrid>
                <a:gridCol w="1878330"/>
                <a:gridCol w="1811020"/>
                <a:gridCol w="2530475"/>
                <a:gridCol w="2223135"/>
                <a:gridCol w="2529840"/>
              </a:tblGrid>
              <a:tr h="582930">
                <a:tc>
                  <a:txBody>
                    <a:bodyPr/>
                    <a:lstStyle/>
                    <a:p>
                      <a:pPr algn="ctr">
                        <a:buNone/>
                      </a:pPr>
                      <a:r>
                        <a:rPr lang="en-US" altLang="zh-CN" sz="1600" b="1"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Hardware</a:t>
                      </a:r>
                      <a:endParaRPr lang="en-US" altLang="zh-CN" sz="1600" b="1"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a:txBody>
                  <a:tcPr marL="91466" marR="91466" marT="45733" marB="4573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tx2">
                        <a:lumMod val="10000"/>
                        <a:lumOff val="90000"/>
                      </a:schemeClr>
                    </a:solidFill>
                  </a:tcPr>
                </a:tc>
                <a:tc>
                  <a:txBody>
                    <a:bodyPr/>
                    <a:lstStyle/>
                    <a:p>
                      <a:pPr algn="l">
                        <a:buNone/>
                      </a:pPr>
                      <a:r>
                        <a:rPr lang="en-US" altLang="zh-CN" sz="1600" b="1" dirty="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GPGPU-SIM</a:t>
                      </a:r>
                      <a:endParaRPr lang="en-US" altLang="zh-CN" sz="1600" b="1" dirty="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a:txBody>
                  <a:tcPr marL="91466" marR="91466" marT="45733" marB="4573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accent4">
                        <a:lumMod val="20000"/>
                        <a:lumOff val="80000"/>
                      </a:schemeClr>
                    </a:solidFill>
                  </a:tcPr>
                </a:tc>
                <a:tc>
                  <a:txBody>
                    <a:bodyPr/>
                    <a:lstStyle/>
                    <a:p>
                      <a:pPr algn="l">
                        <a:buNone/>
                      </a:pPr>
                      <a:r>
                        <a:rPr lang="en-US" altLang="zh-CN" sz="1600" b="1" dirty="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GPGPU-CONFIG</a:t>
                      </a:r>
                      <a:endParaRPr lang="en-US" altLang="zh-CN" sz="1600" b="1" dirty="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a:txBody>
                  <a:tcPr marL="91466" marR="91466" marT="45733" marB="4573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accent4">
                        <a:lumMod val="20000"/>
                        <a:lumOff val="80000"/>
                      </a:schemeClr>
                    </a:solidFill>
                  </a:tcPr>
                </a:tc>
                <a:tc>
                  <a:txBody>
                    <a:bodyPr/>
                    <a:lstStyle/>
                    <a:p>
                      <a:pPr algn="l">
                        <a:buNone/>
                      </a:pPr>
                      <a:r>
                        <a:rPr lang="en-US" altLang="zh-CN" sz="1600" dirty="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MVPGPU-SIM</a:t>
                      </a:r>
                      <a:endParaRPr lang="zh-CN" altLang="en-US" sz="1600" b="1" dirty="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a:txBody>
                  <a:tcPr marL="91466" marR="91466" marT="45733" marB="4573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accent3">
                        <a:lumMod val="20000"/>
                        <a:lumOff val="80000"/>
                      </a:schemeClr>
                    </a:solidFill>
                  </a:tcPr>
                </a:tc>
                <a:tc>
                  <a:txBody>
                    <a:bodyPr/>
                    <a:lstStyle/>
                    <a:p>
                      <a:pPr algn="l">
                        <a:buNone/>
                      </a:pPr>
                      <a:r>
                        <a:rPr lang="en-US" altLang="zh-CN" sz="1600" b="1" dirty="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MVPGPU-CONFIG</a:t>
                      </a:r>
                      <a:endParaRPr lang="en-US" altLang="zh-CN" sz="1600" b="1" dirty="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a:txBody>
                  <a:tcPr marL="91466" marR="91466" marT="45733" marB="4573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accent3">
                        <a:lumMod val="20000"/>
                        <a:lumOff val="80000"/>
                      </a:schemeClr>
                    </a:solidFill>
                  </a:tcPr>
                </a:tc>
              </a:tr>
              <a:tr h="582930">
                <a:tc>
                  <a:txBody>
                    <a:bodyPr/>
                    <a:lstStyle/>
                    <a:p>
                      <a:pPr algn="ctr">
                        <a:buNone/>
                      </a:pPr>
                      <a:r>
                        <a:rPr lang="en-US" altLang="zh-CN" sz="1400" b="1"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GPC</a:t>
                      </a:r>
                      <a:endParaRPr lang="en-US" altLang="zh-CN" sz="1400" b="1"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a:txBody>
                  <a:tcPr marL="91466" marR="91466" marT="45733" marB="4573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noFill/>
                      <a:prstDash val="solid"/>
                      <a:round/>
                      <a:headEnd type="none" w="med" len="med"/>
                      <a:tailEnd type="none" w="med" len="med"/>
                    </a:lnB>
                    <a:solidFill>
                      <a:schemeClr val="tx2">
                        <a:lumMod val="10000"/>
                        <a:lumOff val="90000"/>
                      </a:schemeClr>
                    </a:solidFill>
                  </a:tcPr>
                </a:tc>
                <a:tc>
                  <a:txBody>
                    <a:bodyPr/>
                    <a:lstStyle/>
                    <a:p>
                      <a:pPr algn="l">
                        <a:buNone/>
                      </a:pPr>
                      <a:r>
                        <a:rPr lang="en-US" altLang="zh-CN" sz="1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1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a:txBody>
                  <a:tcPr marL="91466" marR="91466" marT="45733" marB="4573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l">
                        <a:buNone/>
                      </a:pPr>
                      <a:r>
                        <a:rPr lang="en-US" altLang="zh-CN" sz="1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1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a:txBody>
                  <a:tcPr marL="91466" marR="91466" marT="45733" marB="4573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l">
                        <a:buNone/>
                      </a:pPr>
                      <a:r>
                        <a:rPr lang="en-US" altLang="zh-CN" sz="1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graphic_process_cluster</a:t>
                      </a:r>
                      <a:endParaRPr lang="en-US" altLang="zh-CN" sz="1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a:txBody>
                  <a:tcPr marL="91466" marR="91466" marT="45733" marB="4573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noFill/>
                      <a:prstDash val="solid"/>
                      <a:round/>
                      <a:headEnd type="none" w="med" len="med"/>
                      <a:tailEnd type="none" w="med" len="med"/>
                    </a:lnB>
                    <a:solidFill>
                      <a:schemeClr val="accent3">
                        <a:lumMod val="20000"/>
                        <a:lumOff val="80000"/>
                      </a:schemeClr>
                    </a:solidFill>
                  </a:tcPr>
                </a:tc>
                <a:tc>
                  <a:txBody>
                    <a:bodyPr/>
                    <a:lstStyle/>
                    <a:p>
                      <a:pPr algn="l">
                        <a:buNone/>
                      </a:pPr>
                      <a:r>
                        <a:rPr lang="en-US" altLang="zh-CN" sz="1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-mvpgpu_n_gpc</a:t>
                      </a:r>
                      <a:endParaRPr lang="en-US" altLang="zh-CN" sz="1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a:txBody>
                  <a:tcPr marL="91466" marR="91466" marT="45733" marB="4573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noFill/>
                      <a:prstDash val="solid"/>
                      <a:round/>
                      <a:headEnd type="none" w="med" len="med"/>
                      <a:tailEnd type="none" w="med" len="med"/>
                    </a:lnB>
                    <a:solidFill>
                      <a:schemeClr val="accent3">
                        <a:lumMod val="20000"/>
                        <a:lumOff val="80000"/>
                      </a:schemeClr>
                    </a:solidFill>
                  </a:tcPr>
                </a:tc>
              </a:tr>
              <a:tr h="582930">
                <a:tc>
                  <a:txBody>
                    <a:bodyPr/>
                    <a:lstStyle/>
                    <a:p>
                      <a:pPr algn="ctr">
                        <a:buNone/>
                      </a:pPr>
                      <a:r>
                        <a:rPr lang="en-US" altLang="zh-CN" sz="1400" b="1"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TPC</a:t>
                      </a:r>
                      <a:endParaRPr lang="en-US" altLang="zh-CN" sz="1400" b="1"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a:txBody>
                  <a:tcPr marL="91466" marR="91466" marT="45733" marB="4573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2">
                        <a:lumMod val="10000"/>
                        <a:lumOff val="90000"/>
                      </a:schemeClr>
                    </a:solidFill>
                  </a:tcPr>
                </a:tc>
                <a:tc>
                  <a:txBody>
                    <a:bodyPr/>
                    <a:lstStyle/>
                    <a:p>
                      <a:pPr algn="l">
                        <a:buNone/>
                      </a:pPr>
                      <a:r>
                        <a:rPr lang="zh-CN" altLang="en-US" sz="1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simt_core_cluster</a:t>
                      </a:r>
                      <a:endParaRPr lang="zh-CN" altLang="en-US" sz="1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a:txBody>
                  <a:tcPr marL="91466" marR="91466" marT="45733" marB="4573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l">
                        <a:buClrTx/>
                        <a:buSzTx/>
                        <a:buFontTx/>
                        <a:buNone/>
                      </a:pPr>
                      <a:r>
                        <a:rPr lang="zh-CN" altLang="en-US" sz="1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-gpgpu_n_clusters</a:t>
                      </a:r>
                      <a:endParaRPr lang="zh-CN" altLang="en-US" sz="1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a:txBody>
                  <a:tcPr marL="91466" marR="91466" marT="45733" marB="4573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l">
                        <a:buNone/>
                      </a:pPr>
                      <a:r>
                        <a:rPr lang="en-US" altLang="zh-CN" sz="1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texture_process_cluster</a:t>
                      </a:r>
                      <a:endParaRPr lang="en-US" altLang="zh-CN" sz="1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a:txBody>
                  <a:tcPr marL="91466" marR="91466" marT="45733" marB="4573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3">
                        <a:lumMod val="20000"/>
                        <a:lumOff val="80000"/>
                      </a:schemeClr>
                    </a:solidFill>
                  </a:tcPr>
                </a:tc>
                <a:tc>
                  <a:txBody>
                    <a:bodyPr/>
                    <a:lstStyle/>
                    <a:p>
                      <a:pPr algn="l">
                        <a:buNone/>
                      </a:pPr>
                      <a:r>
                        <a:rPr lang="en-US" altLang="zh-CN" sz="1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-mvpgpu_n_tpc_per_gpc</a:t>
                      </a:r>
                      <a:endParaRPr lang="zh-CN" altLang="en-US" sz="1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a:txBody>
                  <a:tcPr marL="91466" marR="91466" marT="45733" marB="4573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3">
                        <a:lumMod val="20000"/>
                        <a:lumOff val="80000"/>
                      </a:schemeClr>
                    </a:solidFill>
                  </a:tcPr>
                </a:tc>
              </a:tr>
              <a:tr h="582930">
                <a:tc>
                  <a:txBody>
                    <a:bodyPr/>
                    <a:lstStyle/>
                    <a:p>
                      <a:pPr algn="ctr">
                        <a:buNone/>
                      </a:pPr>
                      <a:r>
                        <a:rPr lang="en-US" altLang="zh-CN" sz="1400" b="1"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SM</a:t>
                      </a:r>
                      <a:endParaRPr lang="en-US" altLang="zh-CN" sz="1400" b="1"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a:txBody>
                  <a:tcPr marL="91466" marR="91466" marT="45733" marB="4573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2">
                        <a:lumMod val="10000"/>
                        <a:lumOff val="90000"/>
                      </a:schemeClr>
                    </a:solidFill>
                  </a:tcPr>
                </a:tc>
                <a:tc>
                  <a:txBody>
                    <a:bodyPr/>
                    <a:lstStyle/>
                    <a:p>
                      <a:pPr algn="l">
                        <a:buNone/>
                      </a:pPr>
                      <a:r>
                        <a:rPr lang="en-US" altLang="zh-CN" sz="1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shader_core_ctx</a:t>
                      </a:r>
                      <a:endParaRPr lang="en-US" altLang="zh-CN" sz="1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a:txBody>
                  <a:tcPr marL="91466" marR="91466" marT="45733" marB="4573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l">
                        <a:buNone/>
                      </a:pPr>
                      <a:r>
                        <a:rPr lang="en-US" altLang="zh-CN" sz="1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-gpgpu_n_cores_per_cluster</a:t>
                      </a:r>
                      <a:endParaRPr lang="zh-CN" altLang="en-US" sz="10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a:txBody>
                  <a:tcPr marL="91466" marR="91466" marT="45733" marB="4573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l">
                        <a:buNone/>
                      </a:pPr>
                      <a:r>
                        <a:rPr lang="en-US" altLang="zh-CN" sz="1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stream_multiprocessor</a:t>
                      </a:r>
                      <a:endParaRPr lang="en-US" altLang="zh-CN" sz="1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a:txBody>
                  <a:tcPr marL="91466" marR="91466" marT="45733" marB="4573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3">
                        <a:lumMod val="20000"/>
                        <a:lumOff val="80000"/>
                      </a:schemeClr>
                    </a:solidFill>
                  </a:tcPr>
                </a:tc>
                <a:tc>
                  <a:txBody>
                    <a:bodyPr/>
                    <a:lstStyle/>
                    <a:p>
                      <a:pPr algn="l">
                        <a:buNone/>
                      </a:pPr>
                      <a:r>
                        <a:rPr lang="en-US" altLang="zh-CN" sz="1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-mvpgpu_n_sm_per_tpc</a:t>
                      </a:r>
                      <a:endParaRPr lang="zh-CN" altLang="en-US" sz="1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a:txBody>
                  <a:tcPr marL="91466" marR="91466" marT="45733" marB="4573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3">
                        <a:lumMod val="20000"/>
                        <a:lumOff val="80000"/>
                      </a:schemeClr>
                    </a:solidFill>
                  </a:tcPr>
                </a:tc>
              </a:tr>
              <a:tr h="582930">
                <a:tc>
                  <a:txBody>
                    <a:bodyPr/>
                    <a:lstStyle/>
                    <a:p>
                      <a:pPr algn="ctr">
                        <a:buNone/>
                      </a:pPr>
                      <a:r>
                        <a:rPr lang="en-US" altLang="zh-CN" sz="1400" b="1"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SP</a:t>
                      </a:r>
                      <a:endParaRPr lang="en-US" altLang="zh-CN" sz="1400" b="1"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a:txBody>
                  <a:tcPr marL="91466" marR="91466" marT="45733" marB="4573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2">
                        <a:lumMod val="10000"/>
                        <a:lumOff val="90000"/>
                      </a:schemeClr>
                    </a:solidFill>
                  </a:tcPr>
                </a:tc>
                <a:tc>
                  <a:txBody>
                    <a:bodyPr/>
                    <a:lstStyle/>
                    <a:p>
                      <a:pPr algn="l">
                        <a:buNone/>
                      </a:pPr>
                      <a:r>
                        <a:rPr lang="en-US" altLang="zh-CN" sz="1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-PB</a:t>
                      </a:r>
                      <a:endParaRPr lang="en-US" altLang="zh-CN" sz="1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a:txBody>
                  <a:tcPr marL="91466" marR="91466" marT="45733" marB="4573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l">
                        <a:buNone/>
                      </a:pPr>
                      <a:r>
                        <a:rPr lang="en-US" altLang="zh-CN" sz="1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1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a:txBody>
                  <a:tcPr marL="91466" marR="91466" marT="45733" marB="4573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l">
                        <a:buNone/>
                      </a:pPr>
                      <a:r>
                        <a:rPr lang="en-US" altLang="zh-CN" sz="1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stream_processor</a:t>
                      </a:r>
                      <a:endParaRPr lang="en-US" altLang="zh-CN" sz="1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a:txBody>
                  <a:tcPr marL="91466" marR="91466" marT="45733" marB="4573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3">
                        <a:lumMod val="20000"/>
                        <a:lumOff val="80000"/>
                      </a:schemeClr>
                    </a:solidFill>
                  </a:tcPr>
                </a:tc>
                <a:tc>
                  <a:txBody>
                    <a:bodyPr/>
                    <a:lstStyle/>
                    <a:p>
                      <a:pPr algn="l">
                        <a:buNone/>
                      </a:pPr>
                      <a:r>
                        <a:rPr lang="en-US" altLang="zh-CN" sz="1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-mvpgpu_n_sp_per_sm</a:t>
                      </a:r>
                      <a:endParaRPr lang="zh-CN" altLang="en-US" sz="1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a:txBody>
                  <a:tcPr marL="91466" marR="91466" marT="45733" marB="4573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3">
                        <a:lumMod val="20000"/>
                        <a:lumOff val="80000"/>
                      </a:schemeClr>
                    </a:solidFill>
                  </a:tcPr>
                </a:tc>
              </a:tr>
              <a:tr h="582930">
                <a:tc>
                  <a:txBody>
                    <a:bodyPr/>
                    <a:lstStyle/>
                    <a:p>
                      <a:pPr algn="ctr">
                        <a:buNone/>
                      </a:pPr>
                      <a:r>
                        <a:rPr lang="en-US" altLang="zh-CN" sz="1400" b="1"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Core</a:t>
                      </a:r>
                      <a:endParaRPr lang="en-US" altLang="zh-CN" sz="1400" b="1"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a:txBody>
                  <a:tcPr marL="91466" marR="91466" marT="45733" marB="4573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2">
                        <a:lumMod val="10000"/>
                        <a:lumOff val="90000"/>
                      </a:schemeClr>
                    </a:solidFill>
                  </a:tcPr>
                </a:tc>
                <a:tc>
                  <a:txBody>
                    <a:bodyPr/>
                    <a:lstStyle/>
                    <a:p>
                      <a:pPr algn="l">
                        <a:buNone/>
                      </a:pPr>
                      <a:r>
                        <a:rPr lang="en-US" altLang="zh-CN" sz="1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1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a:txBody>
                  <a:tcPr marL="91466" marR="91466" marT="45733" marB="4573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l">
                        <a:buNone/>
                      </a:pPr>
                      <a:r>
                        <a:rPr lang="en-US" altLang="zh-CN" sz="1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1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a:txBody>
                  <a:tcPr marL="91466" marR="91466" marT="45733" marB="4573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l">
                        <a:buNone/>
                      </a:pPr>
                      <a:r>
                        <a:rPr lang="en-US" altLang="zh-CN" sz="1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mvp_exec_core</a:t>
                      </a:r>
                      <a:endParaRPr lang="en-US" altLang="zh-CN" sz="1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a:txBody>
                  <a:tcPr marL="91466" marR="91466" marT="45733" marB="4573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3">
                        <a:lumMod val="20000"/>
                        <a:lumOff val="80000"/>
                      </a:schemeClr>
                    </a:solidFill>
                  </a:tcPr>
                </a:tc>
                <a:tc>
                  <a:txBody>
                    <a:bodyPr/>
                    <a:lstStyle/>
                    <a:p>
                      <a:pPr algn="l">
                        <a:buNone/>
                      </a:pPr>
                      <a:r>
                        <a:rPr lang="en-US" altLang="zh-CN" sz="1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-mvpgpu_n_core_per_sp</a:t>
                      </a:r>
                      <a:endParaRPr lang="en-US" altLang="zh-CN" sz="1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a:txBody>
                  <a:tcPr marL="91466" marR="91466" marT="45733" marB="4573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3">
                        <a:lumMod val="20000"/>
                        <a:lumOff val="80000"/>
                      </a:schemeClr>
                    </a:solidFill>
                  </a:tcPr>
                </a:tc>
              </a:tr>
            </a:tbl>
          </a:graphicData>
        </a:graphic>
      </p:graphicFrame>
      <p:sp>
        <p:nvSpPr>
          <p:cNvPr id="2" name="文本框 1"/>
          <p:cNvSpPr txBox="1"/>
          <p:nvPr>
            <p:custDataLst>
              <p:tags r:id="rId2"/>
            </p:custDataLst>
          </p:nvPr>
        </p:nvSpPr>
        <p:spPr>
          <a:xfrm>
            <a:off x="608400" y="608400"/>
            <a:ext cx="10970823" cy="706755"/>
          </a:xfrm>
          <a:prstGeom prst="rect">
            <a:avLst/>
          </a:prstGeom>
        </p:spPr>
        <p:txBody>
          <a:bodyPr vert="horz" lIns="90170" tIns="46990" rIns="90170" bIns="46990" rtlCol="0" anchor="ctr" anchorCtr="0">
            <a:normAutofit/>
          </a:bodyPr>
          <a:lstStyle>
            <a:defPPr>
              <a:defRPr lang="zh-CN"/>
            </a:defPPr>
            <a:lvl1pPr marR="0" fontAlgn="auto">
              <a:lnSpc>
                <a:spcPct val="100000"/>
              </a:lnSpc>
              <a:spcBef>
                <a:spcPct val="0"/>
              </a:spcBef>
              <a:buNone/>
              <a:defRPr kumimoji="0" sz="3600" b="1" i="0" u="none" strike="noStrike" cap="none" spc="200" normalizeH="0" baseline="0">
                <a:solidFill>
                  <a:schemeClr val="tx1">
                    <a:lumMod val="85000"/>
                    <a:lumOff val="15000"/>
                  </a:schemeClr>
                </a:solidFill>
                <a:uFillTx/>
                <a:latin typeface="微软雅黑" panose="020B0503020204020204" charset="-122"/>
                <a:ea typeface="微软雅黑" panose="020B0503020204020204" charset="-122"/>
                <a:cs typeface="+mj-cs"/>
              </a:defRPr>
            </a:lvl1pPr>
          </a:lstStyle>
          <a:p>
            <a:r>
              <a:rPr lang="en-US" altLang="zh-CN" spc="300">
                <a:solidFill>
                  <a:schemeClr val="tx1">
                    <a:lumMod val="85000"/>
                    <a:lumOff val="15000"/>
                  </a:schemeClr>
                </a:solidFill>
                <a:uFillTx/>
                <a:latin typeface="Arial" panose="020B0604020202020204" pitchFamily="34" charset="0"/>
                <a:sym typeface="Arial" panose="020B0604020202020204" pitchFamily="34" charset="0"/>
              </a:rPr>
              <a:t>Configuration parameters design </a:t>
            </a:r>
            <a:endParaRPr lang="en-US" altLang="zh-CN" spc="300">
              <a:solidFill>
                <a:schemeClr val="tx1">
                  <a:lumMod val="85000"/>
                  <a:lumOff val="15000"/>
                </a:schemeClr>
              </a:solidFill>
              <a:uFillTx/>
              <a:latin typeface="Arial" panose="020B0604020202020204" pitchFamily="34" charset="0"/>
              <a:sym typeface="Arial" panose="020B0604020202020204" pitchFamily="34" charset="0"/>
            </a:endParaRPr>
          </a:p>
        </p:txBody>
      </p:sp>
      <p:sp>
        <p:nvSpPr>
          <p:cNvPr id="4" name="日期占位符 3"/>
          <p:cNvSpPr>
            <a:spLocks noGrp="1"/>
          </p:cNvSpPr>
          <p:nvPr>
            <p:ph type="dt" sz="half" idx="10"/>
          </p:nvPr>
        </p:nvSpPr>
        <p:spPr/>
        <p:txBody>
          <a:bodyPr/>
          <a:p>
            <a:r>
              <a:rPr lang="zh-CN" altLang="en-US" smtClean="0"/>
              <a:t>中微电科技</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6" name="页脚占位符 5"/>
          <p:cNvSpPr>
            <a:spLocks noGrp="1"/>
          </p:cNvSpPr>
          <p:nvPr>
            <p:ph type="ftr" sz="quarter" idx="11"/>
          </p:nvPr>
        </p:nvSpPr>
        <p:spPr/>
        <p:txBody>
          <a:bodyPr/>
          <a:p>
            <a:r>
              <a:rPr lang="zh-CN" altLang="en-US"/>
              <a:t>密级：内部公开</a:t>
            </a:r>
            <a:endParaRPr lang="zh-CN" altLang="en-US"/>
          </a:p>
        </p:txBody>
      </p: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custDataLst>
              <p:tags r:id="rId1"/>
            </p:custDataLst>
          </p:nvPr>
        </p:nvGraphicFramePr>
        <p:xfrm>
          <a:off x="608330" y="1524000"/>
          <a:ext cx="10972800" cy="3497580"/>
        </p:xfrm>
        <a:graphic>
          <a:graphicData uri="http://schemas.openxmlformats.org/drawingml/2006/table">
            <a:tbl>
              <a:tblPr firstRow="1" bandRow="1">
                <a:tableStyleId>{5C22544A-7EE6-4342-B048-85BDC9FD1C3A}</a:tableStyleId>
              </a:tblPr>
              <a:tblGrid>
                <a:gridCol w="1878330"/>
                <a:gridCol w="1811020"/>
                <a:gridCol w="2530475"/>
                <a:gridCol w="2223135"/>
                <a:gridCol w="2529840"/>
              </a:tblGrid>
              <a:tr h="582930">
                <a:tc>
                  <a:txBody>
                    <a:bodyPr/>
                    <a:lstStyle/>
                    <a:p>
                      <a:pPr algn="ctr">
                        <a:buNone/>
                      </a:pPr>
                      <a:r>
                        <a:rPr lang="en-US" altLang="zh-CN" sz="1600" b="1"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Hardware</a:t>
                      </a:r>
                      <a:endParaRPr lang="en-US" altLang="zh-CN" sz="1600" b="1"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a:txBody>
                  <a:tcPr marL="91466" marR="91466" marT="45733" marB="4573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tx2">
                        <a:lumMod val="10000"/>
                        <a:lumOff val="90000"/>
                      </a:schemeClr>
                    </a:solidFill>
                  </a:tcPr>
                </a:tc>
                <a:tc>
                  <a:txBody>
                    <a:bodyPr/>
                    <a:lstStyle/>
                    <a:p>
                      <a:pPr algn="l">
                        <a:buNone/>
                      </a:pPr>
                      <a:r>
                        <a:rPr lang="en-US" altLang="zh-CN" sz="1600" b="1" dirty="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GPGPU-SIM</a:t>
                      </a:r>
                      <a:endParaRPr lang="en-US" altLang="zh-CN" sz="1600" b="1" dirty="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a:txBody>
                  <a:tcPr marL="91466" marR="91466" marT="45733" marB="4573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accent4">
                        <a:lumMod val="20000"/>
                        <a:lumOff val="80000"/>
                      </a:schemeClr>
                    </a:solidFill>
                  </a:tcPr>
                </a:tc>
                <a:tc>
                  <a:txBody>
                    <a:bodyPr/>
                    <a:lstStyle/>
                    <a:p>
                      <a:pPr algn="l">
                        <a:buNone/>
                      </a:pPr>
                      <a:r>
                        <a:rPr lang="en-US" altLang="zh-CN" sz="1600" b="1" dirty="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GPGPU-CONFIG</a:t>
                      </a:r>
                      <a:endParaRPr lang="en-US" altLang="zh-CN" sz="1600" b="1" dirty="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a:txBody>
                  <a:tcPr marL="91466" marR="91466" marT="45733" marB="4573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accent4">
                        <a:lumMod val="20000"/>
                        <a:lumOff val="80000"/>
                      </a:schemeClr>
                    </a:solidFill>
                  </a:tcPr>
                </a:tc>
                <a:tc>
                  <a:txBody>
                    <a:bodyPr/>
                    <a:lstStyle/>
                    <a:p>
                      <a:pPr algn="l">
                        <a:buNone/>
                      </a:pPr>
                      <a:r>
                        <a:rPr lang="en-US" altLang="zh-CN" sz="1600" dirty="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MVPGPU-SIM</a:t>
                      </a:r>
                      <a:endParaRPr lang="zh-CN" altLang="en-US" sz="1600" b="1" dirty="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a:txBody>
                  <a:tcPr marL="91466" marR="91466" marT="45733" marB="4573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accent3">
                        <a:lumMod val="20000"/>
                        <a:lumOff val="80000"/>
                      </a:schemeClr>
                    </a:solidFill>
                  </a:tcPr>
                </a:tc>
                <a:tc>
                  <a:txBody>
                    <a:bodyPr/>
                    <a:lstStyle/>
                    <a:p>
                      <a:pPr algn="l">
                        <a:buNone/>
                      </a:pPr>
                      <a:r>
                        <a:rPr lang="en-US" altLang="zh-CN" sz="1600" b="1" dirty="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MVPGPU-CONFIG</a:t>
                      </a:r>
                      <a:endParaRPr lang="en-US" altLang="zh-CN" sz="1600" b="1" dirty="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a:txBody>
                  <a:tcPr marL="91466" marR="91466" marT="45733" marB="4573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accent3">
                        <a:lumMod val="20000"/>
                        <a:lumOff val="80000"/>
                      </a:schemeClr>
                    </a:solidFill>
                  </a:tcPr>
                </a:tc>
              </a:tr>
              <a:tr h="582930">
                <a:tc>
                  <a:txBody>
                    <a:bodyPr/>
                    <a:lstStyle/>
                    <a:p>
                      <a:pPr algn="ctr">
                        <a:buNone/>
                      </a:pPr>
                      <a:r>
                        <a:rPr lang="en-US" altLang="zh-CN" sz="1400" b="1"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THDC</a:t>
                      </a:r>
                      <a:endParaRPr lang="en-US" altLang="zh-CN" sz="1400" b="1"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a:txBody>
                  <a:tcPr marL="91466" marR="91466" marT="45733" marB="4573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noFill/>
                      <a:prstDash val="solid"/>
                      <a:round/>
                      <a:headEnd type="none" w="med" len="med"/>
                      <a:tailEnd type="none" w="med" len="med"/>
                    </a:lnB>
                    <a:solidFill>
                      <a:schemeClr val="tx2">
                        <a:lumMod val="10000"/>
                        <a:lumOff val="90000"/>
                      </a:schemeClr>
                    </a:solidFill>
                  </a:tcPr>
                </a:tc>
                <a:tc>
                  <a:txBody>
                    <a:bodyPr/>
                    <a:lstStyle/>
                    <a:p>
                      <a:pPr algn="l">
                        <a:buNone/>
                      </a:pPr>
                      <a:r>
                        <a:rPr lang="en-US" altLang="zh-CN" sz="1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1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a:txBody>
                  <a:tcPr marL="91466" marR="91466" marT="45733" marB="4573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l">
                        <a:buNone/>
                      </a:pPr>
                      <a:r>
                        <a:rPr lang="en-US" altLang="zh-CN" sz="1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1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a:txBody>
                  <a:tcPr marL="91466" marR="91466" marT="45733" marB="4573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l">
                        <a:buNone/>
                      </a:pPr>
                      <a:r>
                        <a:rPr lang="en-US" altLang="zh-CN" sz="1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thread_controller</a:t>
                      </a:r>
                      <a:endParaRPr lang="en-US" altLang="zh-CN" sz="1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a:txBody>
                  <a:tcPr marL="91466" marR="91466" marT="45733" marB="4573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noFill/>
                      <a:prstDash val="solid"/>
                      <a:round/>
                      <a:headEnd type="none" w="med" len="med"/>
                      <a:tailEnd type="none" w="med" len="med"/>
                    </a:lnB>
                    <a:solidFill>
                      <a:schemeClr val="accent3">
                        <a:lumMod val="20000"/>
                        <a:lumOff val="80000"/>
                      </a:schemeClr>
                    </a:solidFill>
                  </a:tcPr>
                </a:tc>
                <a:tc>
                  <a:txBody>
                    <a:bodyPr/>
                    <a:lstStyle/>
                    <a:p>
                      <a:pPr algn="l">
                        <a:buNone/>
                      </a:pPr>
                      <a:r>
                        <a:rPr lang="en-US" altLang="zh-CN" sz="1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-mvpgpu_n_thdc_per_sp</a:t>
                      </a:r>
                      <a:endParaRPr lang="en-US" altLang="zh-CN" sz="1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a:txBody>
                  <a:tcPr marL="91466" marR="91466" marT="45733" marB="4573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noFill/>
                      <a:prstDash val="solid"/>
                      <a:round/>
                      <a:headEnd type="none" w="med" len="med"/>
                      <a:tailEnd type="none" w="med" len="med"/>
                    </a:lnB>
                    <a:solidFill>
                      <a:schemeClr val="accent3">
                        <a:lumMod val="20000"/>
                        <a:lumOff val="80000"/>
                      </a:schemeClr>
                    </a:solidFill>
                  </a:tcPr>
                </a:tc>
              </a:tr>
              <a:tr h="582930">
                <a:tc>
                  <a:txBody>
                    <a:bodyPr/>
                    <a:lstStyle/>
                    <a:p>
                      <a:pPr algn="ctr">
                        <a:buNone/>
                      </a:pPr>
                      <a:r>
                        <a:rPr lang="en-US" altLang="zh-CN" sz="1400" b="1"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Local Memory</a:t>
                      </a:r>
                      <a:endParaRPr lang="en-US" altLang="zh-CN" sz="1400" b="1"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a:txBody>
                  <a:tcPr marL="91466" marR="91466" marT="45733" marB="4573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2">
                        <a:lumMod val="10000"/>
                        <a:lumOff val="90000"/>
                      </a:schemeClr>
                    </a:solidFill>
                  </a:tcPr>
                </a:tc>
                <a:tc>
                  <a:txBody>
                    <a:bodyPr/>
                    <a:lstStyle/>
                    <a:p>
                      <a:pPr algn="l">
                        <a:buNone/>
                      </a:pPr>
                      <a:endParaRPr lang="zh-CN" altLang="en-US" sz="1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a:txBody>
                  <a:tcPr marL="91466" marR="91466" marT="45733" marB="4573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l">
                        <a:buClrTx/>
                        <a:buSzTx/>
                        <a:buFontTx/>
                        <a:buNone/>
                      </a:pPr>
                      <a:endParaRPr lang="zh-CN" altLang="en-US" sz="1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a:txBody>
                  <a:tcPr marL="91466" marR="91466" marT="45733" marB="4573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l">
                        <a:buNone/>
                      </a:pPr>
                      <a:r>
                        <a:rPr lang="en-US" altLang="zh-CN" sz="1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local_memory</a:t>
                      </a:r>
                      <a:endParaRPr lang="en-US" altLang="zh-CN" sz="1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a:txBody>
                  <a:tcPr marL="91466" marR="91466" marT="45733" marB="4573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3">
                        <a:lumMod val="20000"/>
                        <a:lumOff val="80000"/>
                      </a:schemeClr>
                    </a:solidFill>
                  </a:tcPr>
                </a:tc>
                <a:tc>
                  <a:txBody>
                    <a:bodyPr/>
                    <a:lstStyle/>
                    <a:p>
                      <a:pPr algn="l">
                        <a:buNone/>
                      </a:pPr>
                      <a:r>
                        <a:rPr lang="en-US" altLang="zh-CN" sz="1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-mvpgpu_local_memory_size</a:t>
                      </a:r>
                      <a:endParaRPr lang="zh-CN" altLang="en-US" sz="1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a:txBody>
                  <a:tcPr marL="91466" marR="91466" marT="45733" marB="4573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3">
                        <a:lumMod val="20000"/>
                        <a:lumOff val="80000"/>
                      </a:schemeClr>
                    </a:solidFill>
                  </a:tcPr>
                </a:tc>
              </a:tr>
              <a:tr h="582930">
                <a:tc>
                  <a:txBody>
                    <a:bodyPr/>
                    <a:lstStyle/>
                    <a:p>
                      <a:pPr algn="ctr">
                        <a:buNone/>
                      </a:pPr>
                      <a:r>
                        <a:rPr lang="en-US" altLang="zh-CN" sz="1400" b="1"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Instruction Buffer</a:t>
                      </a:r>
                      <a:endParaRPr lang="en-US" altLang="zh-CN" sz="1400" b="1"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a:txBody>
                  <a:tcPr marL="91466" marR="91466" marT="45733" marB="4573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2">
                        <a:lumMod val="10000"/>
                        <a:lumOff val="90000"/>
                      </a:schemeClr>
                    </a:solidFill>
                  </a:tcPr>
                </a:tc>
                <a:tc>
                  <a:txBody>
                    <a:bodyPr/>
                    <a:lstStyle/>
                    <a:p>
                      <a:pPr algn="l">
                        <a:buNone/>
                      </a:pPr>
                      <a:endParaRPr lang="en-US" altLang="zh-CN" sz="1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a:txBody>
                  <a:tcPr marL="91466" marR="91466" marT="45733" marB="4573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l">
                        <a:buNone/>
                      </a:pPr>
                      <a:endParaRPr lang="zh-CN" altLang="en-US" sz="10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a:txBody>
                  <a:tcPr marL="91466" marR="91466" marT="45733" marB="4573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l">
                        <a:buNone/>
                      </a:pPr>
                      <a:r>
                        <a:rPr lang="en-US" altLang="zh-CN" sz="1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instruction_buffer</a:t>
                      </a:r>
                      <a:endParaRPr lang="en-US" altLang="zh-CN" sz="1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a:txBody>
                  <a:tcPr marL="91466" marR="91466" marT="45733" marB="4573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3">
                        <a:lumMod val="20000"/>
                        <a:lumOff val="80000"/>
                      </a:schemeClr>
                    </a:solidFill>
                  </a:tcPr>
                </a:tc>
                <a:tc>
                  <a:txBody>
                    <a:bodyPr/>
                    <a:lstStyle/>
                    <a:p>
                      <a:pPr algn="l">
                        <a:buNone/>
                      </a:pPr>
                      <a:r>
                        <a:rPr lang="en-US" altLang="zh-CN" sz="1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-mvpgpu_instr_buffer_size</a:t>
                      </a:r>
                      <a:endParaRPr lang="zh-CN" altLang="en-US" sz="1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a:txBody>
                  <a:tcPr marL="91466" marR="91466" marT="45733" marB="4573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3">
                        <a:lumMod val="20000"/>
                        <a:lumOff val="80000"/>
                      </a:schemeClr>
                    </a:solidFill>
                  </a:tcPr>
                </a:tc>
              </a:tr>
              <a:tr h="582930">
                <a:tc>
                  <a:txBody>
                    <a:bodyPr/>
                    <a:lstStyle/>
                    <a:p>
                      <a:pPr algn="ctr">
                        <a:buNone/>
                      </a:pPr>
                      <a:r>
                        <a:rPr lang="en-US" altLang="zh-CN" sz="1400" b="1"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Thread Buffer</a:t>
                      </a:r>
                      <a:endParaRPr lang="en-US" altLang="zh-CN" sz="1400" b="1"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a:txBody>
                  <a:tcPr marL="91466" marR="91466" marT="45733" marB="4573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2">
                        <a:lumMod val="10000"/>
                        <a:lumOff val="90000"/>
                      </a:schemeClr>
                    </a:solidFill>
                  </a:tcPr>
                </a:tc>
                <a:tc>
                  <a:txBody>
                    <a:bodyPr/>
                    <a:lstStyle/>
                    <a:p>
                      <a:pPr algn="l">
                        <a:buNone/>
                      </a:pPr>
                      <a:r>
                        <a:rPr lang="en-US" altLang="zh-CN" sz="1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1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a:txBody>
                  <a:tcPr marL="91466" marR="91466" marT="45733" marB="4573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l">
                        <a:buNone/>
                      </a:pPr>
                      <a:r>
                        <a:rPr lang="en-US" altLang="zh-CN" sz="1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1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a:txBody>
                  <a:tcPr marL="91466" marR="91466" marT="45733" marB="4573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l">
                        <a:buNone/>
                      </a:pPr>
                      <a:r>
                        <a:rPr lang="en-US" altLang="zh-CN" sz="1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thread_buffer</a:t>
                      </a:r>
                      <a:endParaRPr lang="en-US" altLang="zh-CN" sz="1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a:txBody>
                  <a:tcPr marL="91466" marR="91466" marT="45733" marB="4573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3">
                        <a:lumMod val="20000"/>
                        <a:lumOff val="80000"/>
                      </a:schemeClr>
                    </a:solidFill>
                  </a:tcPr>
                </a:tc>
                <a:tc>
                  <a:txBody>
                    <a:bodyPr/>
                    <a:lstStyle/>
                    <a:p>
                      <a:pPr algn="l">
                        <a:buNone/>
                      </a:pPr>
                      <a:r>
                        <a:rPr lang="en-US" altLang="zh-CN" sz="1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-mvpgpu_thread_buffer_size</a:t>
                      </a:r>
                      <a:endParaRPr lang="zh-CN" altLang="en-US" sz="1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a:txBody>
                  <a:tcPr marL="91466" marR="91466" marT="45733" marB="4573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3">
                        <a:lumMod val="20000"/>
                        <a:lumOff val="80000"/>
                      </a:schemeClr>
                    </a:solidFill>
                  </a:tcPr>
                </a:tc>
              </a:tr>
              <a:tr h="582930">
                <a:tc>
                  <a:txBody>
                    <a:bodyPr/>
                    <a:lstStyle/>
                    <a:p>
                      <a:pPr algn="ctr">
                        <a:buNone/>
                      </a:pPr>
                      <a:endParaRPr lang="en-US" altLang="zh-CN" sz="1400" b="1"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a:txBody>
                  <a:tcPr marL="91466" marR="91466" marT="45733" marB="4573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2">
                        <a:lumMod val="10000"/>
                        <a:lumOff val="90000"/>
                      </a:schemeClr>
                    </a:solidFill>
                  </a:tcPr>
                </a:tc>
                <a:tc>
                  <a:txBody>
                    <a:bodyPr/>
                    <a:lstStyle/>
                    <a:p>
                      <a:pPr algn="l">
                        <a:buNone/>
                      </a:pPr>
                      <a:r>
                        <a:rPr lang="en-US" altLang="zh-CN" sz="1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1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a:txBody>
                  <a:tcPr marL="91466" marR="91466" marT="45733" marB="4573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l">
                        <a:buNone/>
                      </a:pPr>
                      <a:r>
                        <a:rPr lang="en-US" altLang="zh-CN" sz="1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1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a:txBody>
                  <a:tcPr marL="91466" marR="91466" marT="45733" marB="4573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l">
                        <a:buNone/>
                      </a:pPr>
                      <a:r>
                        <a:rPr lang="en-US" altLang="zh-CN" sz="1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1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a:txBody>
                  <a:tcPr marL="91466" marR="91466" marT="45733" marB="4573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3">
                        <a:lumMod val="20000"/>
                        <a:lumOff val="80000"/>
                      </a:schemeClr>
                    </a:solidFill>
                  </a:tcPr>
                </a:tc>
                <a:tc>
                  <a:txBody>
                    <a:bodyPr/>
                    <a:lstStyle/>
                    <a:p>
                      <a:pPr algn="l">
                        <a:buNone/>
                      </a:pPr>
                      <a:r>
                        <a:rPr lang="en-US" altLang="zh-CN" sz="1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1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a:txBody>
                  <a:tcPr marL="91466" marR="91466" marT="45733" marB="4573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3">
                        <a:lumMod val="20000"/>
                        <a:lumOff val="80000"/>
                      </a:schemeClr>
                    </a:solidFill>
                  </a:tcPr>
                </a:tc>
              </a:tr>
            </a:tbl>
          </a:graphicData>
        </a:graphic>
      </p:graphicFrame>
      <p:sp>
        <p:nvSpPr>
          <p:cNvPr id="2" name="文本框 1"/>
          <p:cNvSpPr txBox="1"/>
          <p:nvPr>
            <p:custDataLst>
              <p:tags r:id="rId2"/>
            </p:custDataLst>
          </p:nvPr>
        </p:nvSpPr>
        <p:spPr>
          <a:xfrm>
            <a:off x="608400" y="608400"/>
            <a:ext cx="10970823" cy="706755"/>
          </a:xfrm>
          <a:prstGeom prst="rect">
            <a:avLst/>
          </a:prstGeom>
        </p:spPr>
        <p:txBody>
          <a:bodyPr vert="horz" lIns="90170" tIns="46990" rIns="90170" bIns="46990" rtlCol="0" anchor="ctr" anchorCtr="0">
            <a:normAutofit/>
          </a:bodyPr>
          <a:lstStyle>
            <a:defPPr>
              <a:defRPr lang="zh-CN"/>
            </a:defPPr>
            <a:lvl1pPr marR="0" fontAlgn="auto">
              <a:lnSpc>
                <a:spcPct val="100000"/>
              </a:lnSpc>
              <a:spcBef>
                <a:spcPct val="0"/>
              </a:spcBef>
              <a:buNone/>
              <a:defRPr kumimoji="0" sz="3600" b="1" i="0" u="none" strike="noStrike" cap="none" spc="200" normalizeH="0" baseline="0">
                <a:solidFill>
                  <a:schemeClr val="tx1">
                    <a:lumMod val="85000"/>
                    <a:lumOff val="15000"/>
                  </a:schemeClr>
                </a:solidFill>
                <a:uFillTx/>
                <a:latin typeface="微软雅黑" panose="020B0503020204020204" charset="-122"/>
                <a:ea typeface="微软雅黑" panose="020B0503020204020204" charset="-122"/>
                <a:cs typeface="+mj-cs"/>
              </a:defRPr>
            </a:lvl1pPr>
          </a:lstStyle>
          <a:p>
            <a:r>
              <a:rPr lang="en-US" altLang="zh-CN" spc="300">
                <a:solidFill>
                  <a:schemeClr val="tx1">
                    <a:lumMod val="85000"/>
                    <a:lumOff val="15000"/>
                  </a:schemeClr>
                </a:solidFill>
                <a:uFillTx/>
                <a:latin typeface="Arial" panose="020B0604020202020204" pitchFamily="34" charset="0"/>
                <a:sym typeface="Arial" panose="020B0604020202020204" pitchFamily="34" charset="0"/>
              </a:rPr>
              <a:t>Configuration parameters design </a:t>
            </a:r>
            <a:endParaRPr lang="en-US" altLang="zh-CN" spc="300">
              <a:solidFill>
                <a:schemeClr val="tx1">
                  <a:lumMod val="85000"/>
                  <a:lumOff val="15000"/>
                </a:schemeClr>
              </a:solidFill>
              <a:uFillTx/>
              <a:latin typeface="Arial" panose="020B0604020202020204" pitchFamily="34" charset="0"/>
              <a:sym typeface="Arial" panose="020B0604020202020204" pitchFamily="34" charset="0"/>
            </a:endParaRPr>
          </a:p>
        </p:txBody>
      </p:sp>
      <p:sp>
        <p:nvSpPr>
          <p:cNvPr id="4" name="日期占位符 3"/>
          <p:cNvSpPr>
            <a:spLocks noGrp="1"/>
          </p:cNvSpPr>
          <p:nvPr>
            <p:ph type="dt" sz="half" idx="10"/>
          </p:nvPr>
        </p:nvSpPr>
        <p:spPr/>
        <p:txBody>
          <a:bodyPr/>
          <a:p>
            <a:r>
              <a:rPr lang="zh-CN" altLang="en-US" smtClean="0"/>
              <a:t>中微电科技</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6" name="页脚占位符 5"/>
          <p:cNvSpPr>
            <a:spLocks noGrp="1"/>
          </p:cNvSpPr>
          <p:nvPr>
            <p:ph type="ftr" sz="quarter" idx="11"/>
          </p:nvPr>
        </p:nvSpPr>
        <p:spPr/>
        <p:txBody>
          <a:bodyPr/>
          <a:p>
            <a:r>
              <a:rPr lang="zh-CN" altLang="en-US"/>
              <a:t>密级：内部公开</a:t>
            </a:r>
            <a:endParaRPr lang="zh-CN" altLang="en-US"/>
          </a:p>
        </p:txBody>
      </p:sp>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标题 6"/>
          <p:cNvSpPr>
            <a:spLocks noGrp="1"/>
          </p:cNvSpPr>
          <p:nvPr>
            <p:ph type="title"/>
          </p:nvPr>
        </p:nvSpPr>
        <p:spPr/>
        <p:txBody>
          <a:bodyPr/>
          <a:p>
            <a:r>
              <a:rPr lang="en-US" altLang="zh-CN"/>
              <a:t>SP Memory resource comparison</a:t>
            </a:r>
            <a:endParaRPr lang="en-US" altLang="zh-CN"/>
          </a:p>
        </p:txBody>
      </p:sp>
      <p:graphicFrame>
        <p:nvGraphicFramePr>
          <p:cNvPr id="9" name="内容占位符 8"/>
          <p:cNvGraphicFramePr/>
          <p:nvPr>
            <p:ph idx="1"/>
            <p:custDataLst>
              <p:tags r:id="rId1"/>
            </p:custDataLst>
          </p:nvPr>
        </p:nvGraphicFramePr>
        <p:xfrm>
          <a:off x="608400" y="1490400"/>
          <a:ext cx="10972800" cy="3429000"/>
        </p:xfrm>
        <a:graphic>
          <a:graphicData uri="http://schemas.openxmlformats.org/drawingml/2006/table">
            <a:tbl>
              <a:tblPr firstRow="1" bandRow="1">
                <a:tableStyleId>{5C22544A-7EE6-4342-B048-85BDC9FD1C3A}</a:tableStyleId>
              </a:tblPr>
              <a:tblGrid>
                <a:gridCol w="2194560"/>
                <a:gridCol w="2194560"/>
                <a:gridCol w="2194560"/>
                <a:gridCol w="2194560"/>
                <a:gridCol w="2194560"/>
              </a:tblGrid>
              <a:tr h="381000">
                <a:tc>
                  <a:txBody>
                    <a:bodyPr/>
                    <a:p>
                      <a:pPr>
                        <a:buNone/>
                      </a:pPr>
                      <a:r>
                        <a:rPr lang="en-US" altLang="zh-CN"/>
                        <a:t>Vendor</a:t>
                      </a:r>
                      <a:endParaRPr lang="en-US" altLang="zh-CN"/>
                    </a:p>
                  </a:txBody>
                  <a:tcPr/>
                </a:tc>
                <a:tc>
                  <a:txBody>
                    <a:bodyPr/>
                    <a:p>
                      <a:pPr>
                        <a:buNone/>
                      </a:pPr>
                      <a:r>
                        <a:rPr lang="en-US" altLang="zh-CN"/>
                        <a:t>MVP V2.0</a:t>
                      </a:r>
                      <a:endParaRPr lang="en-US" altLang="zh-CN"/>
                    </a:p>
                  </a:txBody>
                  <a:tcPr/>
                </a:tc>
                <a:tc>
                  <a:txBody>
                    <a:bodyPr/>
                    <a:p>
                      <a:pPr>
                        <a:buNone/>
                      </a:pPr>
                      <a:r>
                        <a:rPr lang="en-US" altLang="zh-CN"/>
                        <a:t>Nvidia</a:t>
                      </a:r>
                      <a:r>
                        <a:rPr lang="zh-CN" altLang="en-US"/>
                        <a:t>（</a:t>
                      </a:r>
                      <a:r>
                        <a:rPr lang="en-US" altLang="zh-CN" sz="1000"/>
                        <a:t>Turing</a:t>
                      </a:r>
                      <a:r>
                        <a:rPr lang="zh-CN" altLang="en-US"/>
                        <a:t>）</a:t>
                      </a:r>
                      <a:endParaRPr lang="zh-CN" altLang="en-US"/>
                    </a:p>
                  </a:txBody>
                  <a:tcPr/>
                </a:tc>
                <a:tc>
                  <a:txBody>
                    <a:bodyPr/>
                    <a:p>
                      <a:pPr>
                        <a:buNone/>
                      </a:pPr>
                      <a:r>
                        <a:rPr lang="en-US" altLang="zh-CN"/>
                        <a:t>AMD</a:t>
                      </a:r>
                      <a:r>
                        <a:rPr lang="zh-CN" altLang="en-US"/>
                        <a:t>（</a:t>
                      </a:r>
                      <a:r>
                        <a:rPr lang="zh-CN" altLang="en-US" sz="900"/>
                        <a:t>Southern Islands</a:t>
                      </a:r>
                      <a:r>
                        <a:rPr lang="zh-CN" altLang="en-US"/>
                        <a:t>）</a:t>
                      </a:r>
                      <a:endParaRPr lang="zh-CN" altLang="en-US"/>
                    </a:p>
                  </a:txBody>
                  <a:tcPr/>
                </a:tc>
                <a:tc>
                  <a:txBody>
                    <a:bodyPr/>
                    <a:p>
                      <a:pPr>
                        <a:buNone/>
                      </a:pPr>
                      <a:r>
                        <a:rPr lang="en-US" altLang="zh-CN"/>
                        <a:t>ARM</a:t>
                      </a:r>
                      <a:r>
                        <a:rPr lang="zh-CN" altLang="en-US"/>
                        <a:t>（</a:t>
                      </a:r>
                      <a:r>
                        <a:rPr lang="en-US" altLang="zh-CN" sz="900"/>
                        <a:t>mali-g71/72</a:t>
                      </a:r>
                      <a:r>
                        <a:rPr lang="zh-CN" altLang="en-US"/>
                        <a:t>）</a:t>
                      </a:r>
                      <a:endParaRPr lang="zh-CN" altLang="en-US"/>
                    </a:p>
                  </a:txBody>
                  <a:tcPr/>
                </a:tc>
              </a:tr>
              <a:tr h="381000">
                <a:tc>
                  <a:txBody>
                    <a:bodyPr/>
                    <a:p>
                      <a:pPr>
                        <a:buNone/>
                      </a:pPr>
                      <a:r>
                        <a:rPr lang="en-US" altLang="zh-CN"/>
                        <a:t>SP/SM</a:t>
                      </a:r>
                      <a:endParaRPr lang="en-US" altLang="zh-CN"/>
                    </a:p>
                  </a:txBody>
                  <a:tcPr/>
                </a:tc>
                <a:tc>
                  <a:txBody>
                    <a:bodyPr/>
                    <a:p>
                      <a:pPr>
                        <a:buNone/>
                      </a:pPr>
                      <a:r>
                        <a:rPr lang="en-US" altLang="zh-CN"/>
                        <a:t>4</a:t>
                      </a:r>
                      <a:endParaRPr lang="en-US" altLang="zh-CN"/>
                    </a:p>
                  </a:txBody>
                  <a:tcPr/>
                </a:tc>
                <a:tc>
                  <a:txBody>
                    <a:bodyPr/>
                    <a:p>
                      <a:pPr>
                        <a:buNone/>
                      </a:pPr>
                      <a:r>
                        <a:rPr lang="en-US" altLang="zh-CN"/>
                        <a:t>4 (PB)</a:t>
                      </a:r>
                      <a:endParaRPr lang="en-US" altLang="zh-CN"/>
                    </a:p>
                  </a:txBody>
                  <a:tcPr/>
                </a:tc>
                <a:tc>
                  <a:txBody>
                    <a:bodyPr/>
                    <a:p>
                      <a:pPr>
                        <a:buNone/>
                      </a:pPr>
                      <a:r>
                        <a:rPr lang="en-US" altLang="zh-CN"/>
                        <a:t>-</a:t>
                      </a:r>
                      <a:endParaRPr lang="en-US" altLang="zh-CN"/>
                    </a:p>
                  </a:txBody>
                  <a:tcPr/>
                </a:tc>
                <a:tc>
                  <a:txBody>
                    <a:bodyPr/>
                    <a:p>
                      <a:pPr>
                        <a:buNone/>
                      </a:pPr>
                      <a:r>
                        <a:rPr lang="en-US" altLang="zh-CN"/>
                        <a:t>-</a:t>
                      </a:r>
                      <a:endParaRPr lang="en-US" altLang="zh-CN"/>
                    </a:p>
                  </a:txBody>
                  <a:tcPr/>
                </a:tc>
              </a:tr>
              <a:tr h="381000">
                <a:tc>
                  <a:txBody>
                    <a:bodyPr/>
                    <a:p>
                      <a:pPr>
                        <a:buNone/>
                      </a:pPr>
                      <a:r>
                        <a:rPr lang="en-US" altLang="zh-CN"/>
                        <a:t>Core/SP</a:t>
                      </a:r>
                      <a:endParaRPr lang="en-US" altLang="zh-CN"/>
                    </a:p>
                  </a:txBody>
                  <a:tcPr/>
                </a:tc>
                <a:tc>
                  <a:txBody>
                    <a:bodyPr/>
                    <a:p>
                      <a:pPr>
                        <a:buNone/>
                      </a:pPr>
                      <a:r>
                        <a:rPr lang="en-US" altLang="zh-CN"/>
                        <a:t>4</a:t>
                      </a:r>
                      <a:endParaRPr lang="en-US" altLang="zh-CN"/>
                    </a:p>
                  </a:txBody>
                  <a:tcPr/>
                </a:tc>
                <a:tc>
                  <a:txBody>
                    <a:bodyPr/>
                    <a:p>
                      <a:pPr>
                        <a:buNone/>
                      </a:pPr>
                      <a:r>
                        <a:rPr lang="en-US" altLang="zh-CN"/>
                        <a:t>16</a:t>
                      </a:r>
                      <a:endParaRPr lang="en-US" altLang="zh-CN"/>
                    </a:p>
                  </a:txBody>
                  <a:tcPr/>
                </a:tc>
                <a:tc>
                  <a:txBody>
                    <a:bodyPr/>
                    <a:p>
                      <a:pPr>
                        <a:buNone/>
                      </a:pPr>
                      <a:r>
                        <a:rPr lang="en-US" altLang="zh-CN"/>
                        <a:t>16x4+1</a:t>
                      </a:r>
                      <a:endParaRPr lang="en-US" altLang="zh-CN"/>
                    </a:p>
                  </a:txBody>
                  <a:tcPr/>
                </a:tc>
                <a:tc>
                  <a:txBody>
                    <a:bodyPr/>
                    <a:p>
                      <a:pPr>
                        <a:buNone/>
                      </a:pPr>
                      <a:r>
                        <a:rPr lang="en-US" altLang="zh-CN"/>
                        <a:t>3 (</a:t>
                      </a:r>
                      <a:r>
                        <a:rPr lang="en-US" altLang="zh-CN" sz="1000"/>
                        <a:t>execution engine</a:t>
                      </a:r>
                      <a:r>
                        <a:rPr lang="en-US" altLang="zh-CN"/>
                        <a:t>)</a:t>
                      </a:r>
                      <a:endParaRPr lang="en-US" altLang="zh-CN"/>
                    </a:p>
                  </a:txBody>
                  <a:tcPr/>
                </a:tc>
              </a:tr>
              <a:tr h="381000">
                <a:tc>
                  <a:txBody>
                    <a:bodyPr/>
                    <a:p>
                      <a:pPr>
                        <a:buNone/>
                      </a:pPr>
                      <a:r>
                        <a:rPr lang="en-US" altLang="zh-CN"/>
                        <a:t>Register/SP</a:t>
                      </a:r>
                      <a:endParaRPr lang="en-US" altLang="zh-CN"/>
                    </a:p>
                  </a:txBody>
                  <a:tcPr/>
                </a:tc>
                <a:tc>
                  <a:txBody>
                    <a:bodyPr/>
                    <a:p>
                      <a:pPr>
                        <a:buNone/>
                      </a:pPr>
                      <a:r>
                        <a:rPr lang="en-US" altLang="zh-CN"/>
                        <a:t>1KB (32x32)</a:t>
                      </a:r>
                      <a:endParaRPr lang="en-US" altLang="zh-CN"/>
                    </a:p>
                  </a:txBody>
                  <a:tcPr/>
                </a:tc>
                <a:tc>
                  <a:txBody>
                    <a:bodyPr/>
                    <a:p>
                      <a:pPr>
                        <a:buNone/>
                      </a:pPr>
                      <a:r>
                        <a:rPr lang="en-US" altLang="zh-CN"/>
                        <a:t>64KB(256KB/4)</a:t>
                      </a:r>
                      <a:endParaRPr lang="en-US" altLang="zh-CN"/>
                    </a:p>
                  </a:txBody>
                  <a:tcPr/>
                </a:tc>
                <a:tc>
                  <a:txBody>
                    <a:bodyPr/>
                    <a:p>
                      <a:pPr>
                        <a:buNone/>
                      </a:pPr>
                      <a:r>
                        <a:rPr lang="en-US" altLang="zh-CN"/>
                        <a:t>4x64KB+2KB</a:t>
                      </a:r>
                      <a:endParaRPr lang="en-US" altLang="zh-CN"/>
                    </a:p>
                  </a:txBody>
                  <a:tcPr/>
                </a:tc>
                <a:tc>
                  <a:txBody>
                    <a:bodyPr/>
                    <a:p>
                      <a:pPr>
                        <a:buNone/>
                      </a:pPr>
                      <a:r>
                        <a:rPr lang="en-US" altLang="zh-CN"/>
                        <a:t>3.09KB (66*4*12)</a:t>
                      </a:r>
                      <a:endParaRPr lang="en-US" altLang="zh-CN"/>
                    </a:p>
                  </a:txBody>
                  <a:tcPr/>
                </a:tc>
              </a:tr>
              <a:tr h="381000">
                <a:tc>
                  <a:txBody>
                    <a:bodyPr/>
                    <a:p>
                      <a:pPr>
                        <a:buNone/>
                      </a:pPr>
                      <a:r>
                        <a:rPr lang="en-US" altLang="zh-CN" sz="1800">
                          <a:sym typeface="+mn-ea"/>
                        </a:rPr>
                        <a:t>Local memory/SP</a:t>
                      </a:r>
                      <a:endParaRPr lang="en-US" altLang="zh-CN"/>
                    </a:p>
                  </a:txBody>
                  <a:tcPr/>
                </a:tc>
                <a:tc>
                  <a:txBody>
                    <a:bodyPr/>
                    <a:p>
                      <a:pPr>
                        <a:buNone/>
                      </a:pPr>
                      <a:r>
                        <a:rPr lang="en-US" altLang="zh-CN"/>
                        <a:t>32KB</a:t>
                      </a:r>
                      <a:endParaRPr lang="en-US" altLang="zh-CN"/>
                    </a:p>
                  </a:txBody>
                  <a:tcPr/>
                </a:tc>
                <a:tc>
                  <a:txBody>
                    <a:bodyPr/>
                    <a:p>
                      <a:pPr>
                        <a:buNone/>
                      </a:pPr>
                      <a:r>
                        <a:rPr lang="en-US" altLang="zh-CN"/>
                        <a:t>-</a:t>
                      </a:r>
                      <a:endParaRPr lang="en-US" altLang="zh-CN"/>
                    </a:p>
                  </a:txBody>
                  <a:tcPr/>
                </a:tc>
                <a:tc>
                  <a:txBody>
                    <a:bodyPr/>
                    <a:p>
                      <a:pPr>
                        <a:buNone/>
                      </a:pPr>
                      <a:r>
                        <a:rPr lang="en-US" altLang="zh-CN" sz="1800">
                          <a:sym typeface="+mn-ea"/>
                        </a:rPr>
                        <a:t>64KB</a:t>
                      </a:r>
                      <a:endParaRPr lang="en-US" altLang="zh-CN"/>
                    </a:p>
                  </a:txBody>
                  <a:tcPr/>
                </a:tc>
                <a:tc>
                  <a:txBody>
                    <a:bodyPr/>
                    <a:p>
                      <a:pPr>
                        <a:buNone/>
                      </a:pPr>
                      <a:r>
                        <a:rPr lang="en-US" altLang="zh-CN"/>
                        <a:t>-</a:t>
                      </a:r>
                      <a:r>
                        <a:rPr lang="en-US" altLang="zh-CN">
                          <a:noFill/>
                        </a:rPr>
                        <a:t>64 Byte (l1c)</a:t>
                      </a:r>
                      <a:endParaRPr lang="en-US" altLang="zh-CN">
                        <a:noFill/>
                      </a:endParaRPr>
                    </a:p>
                  </a:txBody>
                  <a:tcPr/>
                </a:tc>
              </a:tr>
              <a:tr h="381000">
                <a:tc>
                  <a:txBody>
                    <a:bodyPr/>
                    <a:p>
                      <a:pPr>
                        <a:buNone/>
                      </a:pPr>
                      <a:r>
                        <a:rPr lang="en-US" altLang="zh-CN"/>
                        <a:t>Shared memory/SP</a:t>
                      </a:r>
                      <a:endParaRPr lang="en-US" altLang="zh-CN"/>
                    </a:p>
                  </a:txBody>
                  <a:tcPr/>
                </a:tc>
                <a:tc>
                  <a:txBody>
                    <a:bodyPr/>
                    <a:p>
                      <a:pPr>
                        <a:buNone/>
                      </a:pPr>
                      <a:r>
                        <a:rPr lang="en-US" altLang="zh-CN"/>
                        <a:t>-</a:t>
                      </a:r>
                      <a:endParaRPr lang="en-US" altLang="zh-CN"/>
                    </a:p>
                  </a:txBody>
                  <a:tcPr/>
                </a:tc>
                <a:tc>
                  <a:txBody>
                    <a:bodyPr/>
                    <a:p>
                      <a:pPr>
                        <a:buNone/>
                      </a:pPr>
                      <a:r>
                        <a:rPr lang="en-US" altLang="zh-CN" sz="1800">
                          <a:sym typeface="+mn-ea"/>
                        </a:rPr>
                        <a:t>24KB(96KB/4)</a:t>
                      </a:r>
                      <a:endParaRPr lang="en-US" altLang="zh-CN"/>
                    </a:p>
                  </a:txBody>
                  <a:tcPr/>
                </a:tc>
                <a:tc>
                  <a:txBody>
                    <a:bodyPr/>
                    <a:p>
                      <a:pPr>
                        <a:buNone/>
                      </a:pPr>
                      <a:r>
                        <a:rPr lang="en-US" altLang="zh-CN"/>
                        <a:t>64KB</a:t>
                      </a:r>
                      <a:endParaRPr lang="en-US" altLang="zh-CN"/>
                    </a:p>
                  </a:txBody>
                  <a:tcPr/>
                </a:tc>
                <a:tc>
                  <a:txBody>
                    <a:bodyPr/>
                    <a:p>
                      <a:pPr>
                        <a:buNone/>
                      </a:pPr>
                      <a:r>
                        <a:rPr lang="en-US" altLang="zh-CN"/>
                        <a:t>-</a:t>
                      </a:r>
                      <a:r>
                        <a:rPr lang="en-US" altLang="zh-CN">
                          <a:noFill/>
                        </a:rPr>
                        <a:t>256/512KB (l2c)</a:t>
                      </a:r>
                      <a:endParaRPr lang="en-US" altLang="zh-CN">
                        <a:noFill/>
                      </a:endParaRPr>
                    </a:p>
                  </a:txBody>
                  <a:tcPr/>
                </a:tc>
              </a:tr>
              <a:tr h="381000">
                <a:tc>
                  <a:txBody>
                    <a:bodyPr/>
                    <a:p>
                      <a:pPr>
                        <a:buNone/>
                      </a:pPr>
                      <a:r>
                        <a:rPr lang="en-US" altLang="zh-CN" sz="1800">
                          <a:sym typeface="+mn-ea"/>
                        </a:rPr>
                        <a:t>Thread number/SP</a:t>
                      </a:r>
                      <a:endParaRPr lang="en-US" altLang="zh-CN"/>
                    </a:p>
                  </a:txBody>
                  <a:tcPr/>
                </a:tc>
                <a:tc>
                  <a:txBody>
                    <a:bodyPr/>
                    <a:p>
                      <a:pPr>
                        <a:buNone/>
                      </a:pPr>
                      <a:r>
                        <a:rPr lang="en-US" altLang="zh-CN"/>
                        <a:t>32</a:t>
                      </a:r>
                      <a:endParaRPr lang="en-US" altLang="zh-CN"/>
                    </a:p>
                  </a:txBody>
                  <a:tcPr/>
                </a:tc>
                <a:tc>
                  <a:txBody>
                    <a:bodyPr/>
                    <a:p>
                      <a:pPr>
                        <a:buNone/>
                      </a:pPr>
                      <a:r>
                        <a:rPr lang="en-US" altLang="zh-CN"/>
                        <a:t>32</a:t>
                      </a:r>
                      <a:endParaRPr lang="en-US" altLang="zh-CN"/>
                    </a:p>
                  </a:txBody>
                  <a:tcPr/>
                </a:tc>
                <a:tc>
                  <a:txBody>
                    <a:bodyPr/>
                    <a:p>
                      <a:pPr>
                        <a:buNone/>
                      </a:pPr>
                      <a:r>
                        <a:rPr lang="en-US" altLang="zh-CN"/>
                        <a:t>64 work-item</a:t>
                      </a:r>
                      <a:endParaRPr lang="en-US" altLang="zh-CN"/>
                    </a:p>
                  </a:txBody>
                  <a:tcPr/>
                </a:tc>
                <a:tc>
                  <a:txBody>
                    <a:bodyPr/>
                    <a:p>
                      <a:pPr>
                        <a:buNone/>
                      </a:pPr>
                      <a:r>
                        <a:rPr lang="en-US" altLang="zh-CN"/>
                        <a:t>12</a:t>
                      </a:r>
                      <a:endParaRPr lang="en-US" altLang="zh-CN"/>
                    </a:p>
                  </a:txBody>
                  <a:tcPr/>
                </a:tc>
              </a:tr>
              <a:tr h="381000">
                <a:tc>
                  <a:txBody>
                    <a:bodyPr/>
                    <a:p>
                      <a:pPr>
                        <a:buNone/>
                      </a:pPr>
                      <a:r>
                        <a:rPr lang="en-US" altLang="zh-CN"/>
                        <a:t>Memory/Thread</a:t>
                      </a:r>
                      <a:endParaRPr lang="en-US" altLang="zh-CN"/>
                    </a:p>
                  </a:txBody>
                  <a:tcPr>
                    <a:solidFill>
                      <a:schemeClr val="accent3">
                        <a:lumMod val="60000"/>
                        <a:lumOff val="40000"/>
                      </a:schemeClr>
                    </a:solidFill>
                  </a:tcPr>
                </a:tc>
                <a:tc>
                  <a:txBody>
                    <a:bodyPr/>
                    <a:p>
                      <a:pPr>
                        <a:buNone/>
                      </a:pPr>
                      <a:r>
                        <a:rPr lang="en-US" altLang="zh-CN"/>
                        <a:t>1K</a:t>
                      </a:r>
                      <a:endParaRPr lang="en-US" altLang="zh-CN"/>
                    </a:p>
                  </a:txBody>
                  <a:tcPr>
                    <a:solidFill>
                      <a:schemeClr val="accent3">
                        <a:lumMod val="60000"/>
                        <a:lumOff val="40000"/>
                      </a:schemeClr>
                    </a:solidFill>
                  </a:tcPr>
                </a:tc>
                <a:tc>
                  <a:txBody>
                    <a:bodyPr/>
                    <a:p>
                      <a:pPr>
                        <a:buNone/>
                      </a:pPr>
                      <a:r>
                        <a:rPr lang="en-US" altLang="zh-CN"/>
                        <a:t>0.75KB</a:t>
                      </a:r>
                      <a:endParaRPr lang="en-US" altLang="zh-CN"/>
                    </a:p>
                  </a:txBody>
                  <a:tcPr>
                    <a:solidFill>
                      <a:schemeClr val="accent3">
                        <a:lumMod val="60000"/>
                        <a:lumOff val="40000"/>
                      </a:schemeClr>
                    </a:solidFill>
                  </a:tcPr>
                </a:tc>
                <a:tc>
                  <a:txBody>
                    <a:bodyPr/>
                    <a:p>
                      <a:pPr>
                        <a:buNone/>
                      </a:pPr>
                      <a:r>
                        <a:rPr lang="en-US" altLang="zh-CN"/>
                        <a:t>2KB</a:t>
                      </a:r>
                      <a:endParaRPr lang="en-US" altLang="zh-CN"/>
                    </a:p>
                  </a:txBody>
                  <a:tcPr>
                    <a:solidFill>
                      <a:schemeClr val="accent3">
                        <a:lumMod val="60000"/>
                        <a:lumOff val="40000"/>
                      </a:schemeClr>
                    </a:solidFill>
                  </a:tcPr>
                </a:tc>
                <a:tc>
                  <a:txBody>
                    <a:bodyPr/>
                    <a:p>
                      <a:pPr>
                        <a:buNone/>
                      </a:pPr>
                      <a:r>
                        <a:rPr lang="en-US" altLang="zh-CN"/>
                        <a:t>-</a:t>
                      </a:r>
                      <a:endParaRPr lang="en-US" altLang="zh-CN"/>
                    </a:p>
                  </a:txBody>
                  <a:tcPr>
                    <a:solidFill>
                      <a:schemeClr val="accent3">
                        <a:lumMod val="60000"/>
                        <a:lumOff val="40000"/>
                      </a:schemeClr>
                    </a:solidFill>
                  </a:tcPr>
                </a:tc>
              </a:tr>
              <a:tr h="381000">
                <a:tc>
                  <a:txBody>
                    <a:bodyPr/>
                    <a:p>
                      <a:pPr>
                        <a:buNone/>
                      </a:pPr>
                      <a:r>
                        <a:rPr lang="en-US" altLang="zh-CN"/>
                        <a:t>Register/Thread</a:t>
                      </a:r>
                      <a:endParaRPr lang="en-US" altLang="zh-CN"/>
                    </a:p>
                  </a:txBody>
                  <a:tcPr>
                    <a:solidFill>
                      <a:schemeClr val="accent3">
                        <a:lumMod val="60000"/>
                        <a:lumOff val="40000"/>
                      </a:schemeClr>
                    </a:solidFill>
                  </a:tcPr>
                </a:tc>
                <a:tc>
                  <a:txBody>
                    <a:bodyPr/>
                    <a:p>
                      <a:pPr>
                        <a:buNone/>
                      </a:pPr>
                      <a:r>
                        <a:rPr lang="en-US" altLang="zh-CN"/>
                        <a:t>32*4 Btye</a:t>
                      </a:r>
                      <a:endParaRPr lang="zh-CN" altLang="en-US"/>
                    </a:p>
                  </a:txBody>
                  <a:tcPr>
                    <a:solidFill>
                      <a:schemeClr val="accent3">
                        <a:lumMod val="60000"/>
                        <a:lumOff val="40000"/>
                      </a:schemeClr>
                    </a:solidFill>
                  </a:tcPr>
                </a:tc>
                <a:tc>
                  <a:txBody>
                    <a:bodyPr/>
                    <a:p>
                      <a:pPr>
                        <a:buNone/>
                      </a:pPr>
                      <a:r>
                        <a:rPr lang="en-US" altLang="zh-CN"/>
                        <a:t>2KB</a:t>
                      </a:r>
                      <a:endParaRPr lang="en-US" altLang="zh-CN"/>
                    </a:p>
                  </a:txBody>
                  <a:tcPr>
                    <a:solidFill>
                      <a:schemeClr val="accent3">
                        <a:lumMod val="60000"/>
                        <a:lumOff val="40000"/>
                      </a:schemeClr>
                    </a:solidFill>
                  </a:tcPr>
                </a:tc>
                <a:tc>
                  <a:txBody>
                    <a:bodyPr/>
                    <a:p>
                      <a:pPr>
                        <a:buNone/>
                      </a:pPr>
                      <a:r>
                        <a:rPr lang="en-US" altLang="zh-CN"/>
                        <a:t>4KB</a:t>
                      </a:r>
                      <a:endParaRPr lang="en-US" altLang="zh-CN"/>
                    </a:p>
                  </a:txBody>
                  <a:tcPr>
                    <a:solidFill>
                      <a:schemeClr val="accent3">
                        <a:lumMod val="60000"/>
                        <a:lumOff val="40000"/>
                      </a:schemeClr>
                    </a:solidFill>
                  </a:tcPr>
                </a:tc>
                <a:tc>
                  <a:txBody>
                    <a:bodyPr/>
                    <a:p>
                      <a:pPr>
                        <a:buNone/>
                      </a:pPr>
                      <a:r>
                        <a:rPr lang="en-US" altLang="zh-CN"/>
                        <a:t>64*4 Byte + 8 Byte</a:t>
                      </a:r>
                      <a:endParaRPr lang="en-US" altLang="zh-CN"/>
                    </a:p>
                  </a:txBody>
                  <a:tcPr>
                    <a:solidFill>
                      <a:schemeClr val="accent3">
                        <a:lumMod val="60000"/>
                        <a:lumOff val="40000"/>
                      </a:schemeClr>
                    </a:solidFill>
                  </a:tcPr>
                </a:tc>
              </a:tr>
            </a:tbl>
          </a:graphicData>
        </a:graphic>
      </p:graphicFrame>
      <p:sp>
        <p:nvSpPr>
          <p:cNvPr id="3" name="日期占位符 2"/>
          <p:cNvSpPr>
            <a:spLocks noGrp="1"/>
          </p:cNvSpPr>
          <p:nvPr>
            <p:ph type="dt" sz="half" idx="10"/>
          </p:nvPr>
        </p:nvSpPr>
        <p:spPr/>
        <p:txBody>
          <a:bodyPr/>
          <a:p>
            <a:r>
              <a:rPr lang="zh-CN" altLang="en-US" smtClean="0"/>
              <a:t>中微电科技</a:t>
            </a:r>
            <a:endParaRPr lang="zh-CN" altLang="en-US"/>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p>
            <a:r>
              <a:rPr lang="zh-CN" altLang="en-US"/>
              <a:t>密级：内部公开</a:t>
            </a:r>
            <a:endParaRPr lang="zh-CN" altLang="en-US"/>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t>THDC</a:t>
            </a:r>
            <a:endParaRPr lang="en-US" altLang="zh-CN"/>
          </a:p>
        </p:txBody>
      </p:sp>
      <p:sp>
        <p:nvSpPr>
          <p:cNvPr id="2" name="内容占位符 1"/>
          <p:cNvSpPr>
            <a:spLocks noGrp="1"/>
          </p:cNvSpPr>
          <p:nvPr>
            <p:ph idx="1"/>
            <p:custDataLst>
              <p:tags r:id="rId2"/>
            </p:custDataLst>
          </p:nvPr>
        </p:nvSpPr>
        <p:spPr/>
        <p:txBody>
          <a:bodyPr/>
          <a:lstStyle/>
          <a:p>
            <a:r>
              <a:rPr lang="en-US" altLang="zh-CN" dirty="0"/>
              <a:t>Vertical_threads=warp</a:t>
            </a:r>
            <a:endParaRPr lang="en-US" altLang="zh-CN" dirty="0"/>
          </a:p>
          <a:p>
            <a:r>
              <a:rPr lang="en-US" altLang="zh-CN" dirty="0"/>
              <a:t>Horizontal_threads</a:t>
            </a:r>
            <a:endParaRPr lang="en-US" altLang="zh-CN" dirty="0"/>
          </a:p>
          <a:p>
            <a:endParaRPr lang="en-US" altLang="zh-CN" dirty="0"/>
          </a:p>
          <a:p>
            <a:r>
              <a:rPr lang="en-US" altLang="zh-CN" dirty="0"/>
              <a:t>ILP</a:t>
            </a:r>
            <a:endParaRPr lang="en-US" altLang="zh-CN" dirty="0"/>
          </a:p>
          <a:p>
            <a:r>
              <a:rPr lang="en-US" altLang="zh-CN" dirty="0"/>
              <a:t>DLP</a:t>
            </a:r>
            <a:endParaRPr lang="en-US" altLang="zh-CN" dirty="0"/>
          </a:p>
          <a:p>
            <a:r>
              <a:rPr lang="en-US" altLang="zh-CN" dirty="0"/>
              <a:t>TLP</a:t>
            </a:r>
            <a:endParaRPr lang="en-US" altLang="zh-CN" dirty="0"/>
          </a:p>
        </p:txBody>
      </p:sp>
      <p:pic>
        <p:nvPicPr>
          <p:cNvPr id="4" name="ECB019B1-382A-4266-B25C-5B523AA43C14-3" descr="C:/Users/ggangliu/AppData/Local/Temp/wpp.sbUzFLwpp"/>
          <p:cNvPicPr>
            <a:picLocks noChangeAspect="1"/>
          </p:cNvPicPr>
          <p:nvPr/>
        </p:nvPicPr>
        <p:blipFill>
          <a:blip r:embed="rId3"/>
          <a:stretch>
            <a:fillRect/>
          </a:stretch>
        </p:blipFill>
        <p:spPr>
          <a:xfrm>
            <a:off x="4170045" y="1777683"/>
            <a:ext cx="7578725" cy="4076065"/>
          </a:xfrm>
          <a:prstGeom prst="rect">
            <a:avLst/>
          </a:prstGeom>
        </p:spPr>
      </p:pic>
      <p:sp>
        <p:nvSpPr>
          <p:cNvPr id="5" name="日期占位符 4"/>
          <p:cNvSpPr>
            <a:spLocks noGrp="1"/>
          </p:cNvSpPr>
          <p:nvPr>
            <p:ph type="dt" sz="half" idx="10"/>
          </p:nvPr>
        </p:nvSpPr>
        <p:spPr/>
        <p:txBody>
          <a:bodyPr/>
          <a:p>
            <a:r>
              <a:rPr lang="zh-CN" altLang="en-US" smtClean="0"/>
              <a:t>中微电科技</a:t>
            </a:r>
            <a:endParaRPr lang="zh-CN" altLang="en-US"/>
          </a:p>
        </p:txBody>
      </p:sp>
      <p:sp>
        <p:nvSpPr>
          <p:cNvPr id="6" name="灯片编号占位符 5"/>
          <p:cNvSpPr>
            <a:spLocks noGrp="1"/>
          </p:cNvSpPr>
          <p:nvPr>
            <p:ph type="sldNum" sz="quarter" idx="12"/>
          </p:nvPr>
        </p:nvSpPr>
        <p:spPr/>
        <p:txBody>
          <a:bodyPr/>
          <a:p>
            <a:fld id="{49AE70B2-8BF9-45C0-BB95-33D1B9D3A854}" type="slidenum">
              <a:rPr lang="zh-CN" altLang="en-US" smtClean="0"/>
            </a:fld>
            <a:endParaRPr lang="zh-CN" altLang="en-US"/>
          </a:p>
        </p:txBody>
      </p:sp>
      <p:sp>
        <p:nvSpPr>
          <p:cNvPr id="7" name="页脚占位符 6"/>
          <p:cNvSpPr>
            <a:spLocks noGrp="1"/>
          </p:cNvSpPr>
          <p:nvPr>
            <p:ph type="ftr" sz="quarter" idx="11"/>
          </p:nvPr>
        </p:nvSpPr>
        <p:spPr/>
        <p:txBody>
          <a:bodyPr/>
          <a:p>
            <a:r>
              <a:rPr lang="zh-CN" altLang="en-US"/>
              <a:t>密级：内部公开</a:t>
            </a:r>
            <a:endParaRPr lang="zh-CN" altLang="en-US"/>
          </a:p>
        </p:txBody>
      </p:sp>
    </p:spTree>
    <p:custDataLst>
      <p:tags r:id="rId4"/>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THDC</a:t>
            </a:r>
            <a:endParaRPr lang="en-US" altLang="zh-CN"/>
          </a:p>
        </p:txBody>
      </p:sp>
      <p:sp>
        <p:nvSpPr>
          <p:cNvPr id="3" name="内容占位符 2"/>
          <p:cNvSpPr>
            <a:spLocks noGrp="1"/>
          </p:cNvSpPr>
          <p:nvPr>
            <p:ph idx="1"/>
          </p:nvPr>
        </p:nvSpPr>
        <p:spPr/>
        <p:txBody>
          <a:bodyPr/>
          <a:p>
            <a:r>
              <a:rPr lang="en-US" altLang="zh-CN"/>
              <a:t>kernel0~kernel7</a:t>
            </a:r>
            <a:endParaRPr lang="en-US" altLang="zh-CN"/>
          </a:p>
          <a:p>
            <a:endParaRPr lang="en-US" altLang="zh-CN"/>
          </a:p>
          <a:p>
            <a:r>
              <a:rPr lang="en-US" altLang="zh-CN"/>
              <a:t>Even/Odd</a:t>
            </a:r>
            <a:endParaRPr lang="en-US" altLang="zh-CN"/>
          </a:p>
        </p:txBody>
      </p:sp>
      <p:sp>
        <p:nvSpPr>
          <p:cNvPr id="4" name="日期占位符 3"/>
          <p:cNvSpPr>
            <a:spLocks noGrp="1"/>
          </p:cNvSpPr>
          <p:nvPr>
            <p:ph type="dt" sz="half" idx="10"/>
          </p:nvPr>
        </p:nvSpPr>
        <p:spPr/>
        <p:txBody>
          <a:bodyPr/>
          <a:p>
            <a:r>
              <a:rPr lang="zh-CN" altLang="en-US" smtClean="0"/>
              <a:t>中微电科技</a:t>
            </a:r>
            <a:endParaRPr lang="zh-CN" altLang="en-US"/>
          </a:p>
        </p:txBody>
      </p:sp>
      <p:sp>
        <p:nvSpPr>
          <p:cNvPr id="5" name="页脚占位符 4"/>
          <p:cNvSpPr>
            <a:spLocks noGrp="1"/>
          </p:cNvSpPr>
          <p:nvPr>
            <p:ph type="ftr" sz="quarter" idx="11"/>
          </p:nvPr>
        </p:nvSpPr>
        <p:spPr/>
        <p:txBody>
          <a:bodyPr/>
          <a:p>
            <a:r>
              <a:rPr lang="zh-CN" altLang="en-US"/>
              <a:t>密级：内部公开</a:t>
            </a:r>
            <a:endParaRPr lang="zh-CN" altLang="en-US"/>
          </a:p>
        </p:txBody>
      </p:sp>
      <p:sp>
        <p:nvSpPr>
          <p:cNvPr id="6" name="灯片编号占位符 5"/>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THDC-Thread Scheduling Policies </a:t>
            </a:r>
            <a:endParaRPr lang="en-US" altLang="zh-CN"/>
          </a:p>
        </p:txBody>
      </p:sp>
      <p:sp>
        <p:nvSpPr>
          <p:cNvPr id="3" name="内容占位符 2"/>
          <p:cNvSpPr>
            <a:spLocks noGrp="1"/>
          </p:cNvSpPr>
          <p:nvPr>
            <p:ph idx="1"/>
          </p:nvPr>
        </p:nvSpPr>
        <p:spPr/>
        <p:txBody>
          <a:bodyPr/>
          <a:p>
            <a:r>
              <a:rPr lang="en-US" altLang="zh-CN"/>
              <a:t>In-Order</a:t>
            </a:r>
            <a:endParaRPr lang="en-US" altLang="zh-CN"/>
          </a:p>
          <a:p>
            <a:r>
              <a:rPr lang="en-US" altLang="zh-CN"/>
              <a:t>Round-Robin</a:t>
            </a:r>
            <a:endParaRPr lang="en-US" altLang="zh-CN"/>
          </a:p>
          <a:p>
            <a:r>
              <a:rPr lang="en-US" altLang="zh-CN"/>
              <a:t>GTC</a:t>
            </a:r>
            <a:endParaRPr lang="en-US" altLang="zh-CN"/>
          </a:p>
        </p:txBody>
      </p:sp>
      <p:sp>
        <p:nvSpPr>
          <p:cNvPr id="4" name="日期占位符 3"/>
          <p:cNvSpPr>
            <a:spLocks noGrp="1"/>
          </p:cNvSpPr>
          <p:nvPr>
            <p:ph type="dt" sz="half" idx="10"/>
          </p:nvPr>
        </p:nvSpPr>
        <p:spPr/>
        <p:txBody>
          <a:bodyPr/>
          <a:p>
            <a:r>
              <a:rPr lang="zh-CN" altLang="en-US" smtClean="0"/>
              <a:t>中微电科技</a:t>
            </a:r>
            <a:endParaRPr lang="zh-CN" altLang="en-US"/>
          </a:p>
        </p:txBody>
      </p:sp>
      <p:sp>
        <p:nvSpPr>
          <p:cNvPr id="5" name="页脚占位符 4"/>
          <p:cNvSpPr>
            <a:spLocks noGrp="1"/>
          </p:cNvSpPr>
          <p:nvPr>
            <p:ph type="ftr" sz="quarter" idx="11"/>
          </p:nvPr>
        </p:nvSpPr>
        <p:spPr/>
        <p:txBody>
          <a:bodyPr/>
          <a:p>
            <a:r>
              <a:rPr lang="zh-CN" altLang="en-US"/>
              <a:t>密级：内部公开</a:t>
            </a:r>
            <a:endParaRPr lang="zh-CN" altLang="en-US"/>
          </a:p>
        </p:txBody>
      </p:sp>
      <p:sp>
        <p:nvSpPr>
          <p:cNvPr id="6" name="灯片编号占位符 5"/>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a:bodyPr>
          <a:lstStyle/>
          <a:p>
            <a:r>
              <a:rPr lang="en-US" altLang="zh-CN">
                <a:sym typeface="Arial" panose="020B0604020202020204" pitchFamily="34" charset="0"/>
              </a:rPr>
              <a:t>Data structure design </a:t>
            </a:r>
            <a:endParaRPr lang="zh-CN" altLang="en-US"/>
          </a:p>
        </p:txBody>
      </p:sp>
      <p:sp>
        <p:nvSpPr>
          <p:cNvPr id="2" name="内容占位符 1"/>
          <p:cNvSpPr>
            <a:spLocks noGrp="1"/>
          </p:cNvSpPr>
          <p:nvPr>
            <p:ph idx="1"/>
            <p:custDataLst>
              <p:tags r:id="rId2"/>
            </p:custDataLst>
          </p:nvPr>
        </p:nvSpPr>
        <p:spPr/>
        <p:txBody>
          <a:bodyPr/>
          <a:lstStyle/>
          <a:p>
            <a:r>
              <a:rPr lang="en-US" altLang="zh-CN" dirty="0"/>
              <a:t>gpu config </a:t>
            </a:r>
            <a:endParaRPr lang="en-US" altLang="zh-CN" dirty="0"/>
          </a:p>
          <a:p>
            <a:r>
              <a:rPr lang="en-US" altLang="zh-CN" dirty="0"/>
              <a:t>gpu archi</a:t>
            </a:r>
            <a:endParaRPr lang="en-US" altLang="zh-CN" dirty="0"/>
          </a:p>
          <a:p>
            <a:r>
              <a:rPr lang="en-US" altLang="zh-CN" dirty="0"/>
              <a:t>stream manager</a:t>
            </a:r>
            <a:endParaRPr lang="en-US" altLang="zh-CN" dirty="0"/>
          </a:p>
        </p:txBody>
      </p:sp>
      <p:pic>
        <p:nvPicPr>
          <p:cNvPr id="5" name="图片 4"/>
          <p:cNvPicPr>
            <a:picLocks noChangeAspect="1"/>
          </p:cNvPicPr>
          <p:nvPr>
            <p:custDataLst>
              <p:tags r:id="rId3"/>
            </p:custDataLst>
          </p:nvPr>
        </p:nvPicPr>
        <p:blipFill>
          <a:blip r:embed="rId4"/>
          <a:stretch>
            <a:fillRect/>
          </a:stretch>
        </p:blipFill>
        <p:spPr>
          <a:xfrm>
            <a:off x="3423285" y="1233170"/>
            <a:ext cx="7908290" cy="5405755"/>
          </a:xfrm>
          <a:prstGeom prst="rect">
            <a:avLst/>
          </a:prstGeom>
        </p:spPr>
      </p:pic>
      <p:sp>
        <p:nvSpPr>
          <p:cNvPr id="4" name="日期占位符 3"/>
          <p:cNvSpPr>
            <a:spLocks noGrp="1"/>
          </p:cNvSpPr>
          <p:nvPr>
            <p:ph type="dt" sz="half" idx="10"/>
          </p:nvPr>
        </p:nvSpPr>
        <p:spPr/>
        <p:txBody>
          <a:bodyPr/>
          <a:p>
            <a:r>
              <a:rPr lang="zh-CN" altLang="en-US" smtClean="0"/>
              <a:t>中微电科技</a:t>
            </a:r>
            <a:endParaRPr lang="zh-CN" altLang="en-US"/>
          </a:p>
        </p:txBody>
      </p:sp>
      <p:sp>
        <p:nvSpPr>
          <p:cNvPr id="6" name="灯片编号占位符 5"/>
          <p:cNvSpPr>
            <a:spLocks noGrp="1"/>
          </p:cNvSpPr>
          <p:nvPr>
            <p:ph type="sldNum" sz="quarter" idx="12"/>
          </p:nvPr>
        </p:nvSpPr>
        <p:spPr/>
        <p:txBody>
          <a:bodyPr/>
          <a:p>
            <a:fld id="{49AE70B2-8BF9-45C0-BB95-33D1B9D3A854}" type="slidenum">
              <a:rPr lang="zh-CN" altLang="en-US" smtClean="0"/>
            </a:fld>
            <a:endParaRPr lang="zh-CN" altLang="en-US"/>
          </a:p>
        </p:txBody>
      </p:sp>
      <p:sp>
        <p:nvSpPr>
          <p:cNvPr id="7" name="页脚占位符 6"/>
          <p:cNvSpPr>
            <a:spLocks noGrp="1"/>
          </p:cNvSpPr>
          <p:nvPr>
            <p:ph type="ftr" sz="quarter" idx="11"/>
          </p:nvPr>
        </p:nvSpPr>
        <p:spPr/>
        <p:txBody>
          <a:bodyPr/>
          <a:p>
            <a:r>
              <a:rPr lang="zh-CN" altLang="en-US"/>
              <a:t>密级：内部公开</a:t>
            </a:r>
            <a:endParaRPr lang="zh-CN" altLang="en-US"/>
          </a:p>
        </p:txBody>
      </p:sp>
    </p:spTree>
    <p:custDataLst>
      <p:tags r:id="rId5"/>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Memory hierarchy</a:t>
            </a:r>
            <a:endParaRPr lang="en-US" altLang="zh-CN"/>
          </a:p>
        </p:txBody>
      </p:sp>
      <p:sp>
        <p:nvSpPr>
          <p:cNvPr id="4" name="日期占位符 3"/>
          <p:cNvSpPr>
            <a:spLocks noGrp="1"/>
          </p:cNvSpPr>
          <p:nvPr>
            <p:ph type="dt" sz="half" idx="10"/>
          </p:nvPr>
        </p:nvSpPr>
        <p:spPr/>
        <p:txBody>
          <a:bodyPr/>
          <a:p>
            <a:r>
              <a:rPr lang="zh-CN" altLang="en-US" smtClean="0"/>
              <a:t>中微电科技</a:t>
            </a:r>
            <a:endParaRPr lang="zh-CN" altLang="en-US"/>
          </a:p>
        </p:txBody>
      </p:sp>
      <p:sp>
        <p:nvSpPr>
          <p:cNvPr id="5" name="页脚占位符 4"/>
          <p:cNvSpPr>
            <a:spLocks noGrp="1"/>
          </p:cNvSpPr>
          <p:nvPr>
            <p:ph type="ftr" sz="quarter" idx="11"/>
          </p:nvPr>
        </p:nvSpPr>
        <p:spPr/>
        <p:txBody>
          <a:bodyPr/>
          <a:p>
            <a:r>
              <a:rPr lang="zh-CN" altLang="en-US"/>
              <a:t>密级：内部公开</a:t>
            </a:r>
            <a:endParaRPr lang="zh-CN" altLang="en-US"/>
          </a:p>
        </p:txBody>
      </p:sp>
      <p:sp>
        <p:nvSpPr>
          <p:cNvPr id="6" name="灯片编号占位符 5"/>
          <p:cNvSpPr>
            <a:spLocks noGrp="1"/>
          </p:cNvSpPr>
          <p:nvPr>
            <p:ph type="sldNum" sz="quarter" idx="12"/>
          </p:nvPr>
        </p:nvSpPr>
        <p:spPr/>
        <p:txBody>
          <a:bodyPr/>
          <a:p>
            <a:fld id="{49AE70B2-8BF9-45C0-BB95-33D1B9D3A854}" type="slidenum">
              <a:rPr lang="zh-CN" altLang="en-US" smtClean="0"/>
            </a:fld>
            <a:endParaRPr lang="zh-CN" altLang="en-US"/>
          </a:p>
        </p:txBody>
      </p:sp>
      <p:graphicFrame>
        <p:nvGraphicFramePr>
          <p:cNvPr id="7" name="内容占位符 6"/>
          <p:cNvGraphicFramePr/>
          <p:nvPr>
            <p:ph idx="1"/>
            <p:custDataLst>
              <p:tags r:id="rId1"/>
            </p:custDataLst>
          </p:nvPr>
        </p:nvGraphicFramePr>
        <p:xfrm>
          <a:off x="608400" y="1490400"/>
          <a:ext cx="10968990" cy="2164080"/>
        </p:xfrm>
        <a:graphic>
          <a:graphicData uri="http://schemas.openxmlformats.org/drawingml/2006/table">
            <a:tbl>
              <a:tblPr firstRow="1" bandRow="1">
                <a:tableStyleId>{5C22544A-7EE6-4342-B048-85BDC9FD1C3A}</a:tableStyleId>
              </a:tblPr>
              <a:tblGrid>
                <a:gridCol w="1701800"/>
                <a:gridCol w="2490470"/>
                <a:gridCol w="2523490"/>
                <a:gridCol w="2181860"/>
                <a:gridCol w="2071370"/>
              </a:tblGrid>
              <a:tr h="381000">
                <a:tc>
                  <a:txBody>
                    <a:bodyPr/>
                    <a:p>
                      <a:pPr>
                        <a:buNone/>
                      </a:pPr>
                      <a:r>
                        <a:rPr lang="en-US" altLang="zh-CN"/>
                        <a:t>Memory Type</a:t>
                      </a:r>
                      <a:endParaRPr lang="en-US" altLang="zh-CN"/>
                    </a:p>
                  </a:txBody>
                  <a:tcPr/>
                </a:tc>
                <a:tc>
                  <a:txBody>
                    <a:bodyPr/>
                    <a:p>
                      <a:pPr>
                        <a:buNone/>
                      </a:pPr>
                      <a:r>
                        <a:rPr lang="en-US" altLang="zh-CN"/>
                        <a:t>Tech feature</a:t>
                      </a:r>
                      <a:endParaRPr lang="en-US" altLang="zh-CN"/>
                    </a:p>
                  </a:txBody>
                  <a:tcPr/>
                </a:tc>
                <a:tc>
                  <a:txBody>
                    <a:bodyPr/>
                    <a:p>
                      <a:pPr>
                        <a:buNone/>
                      </a:pPr>
                      <a:r>
                        <a:rPr lang="en-US" altLang="zh-CN"/>
                        <a:t>Typical access time</a:t>
                      </a:r>
                      <a:endParaRPr lang="en-US" altLang="zh-CN"/>
                    </a:p>
                  </a:txBody>
                  <a:tcPr/>
                </a:tc>
                <a:tc>
                  <a:txBody>
                    <a:bodyPr/>
                    <a:p>
                      <a:pPr>
                        <a:buNone/>
                      </a:pPr>
                      <a:r>
                        <a:rPr lang="en-US" altLang="zh-CN"/>
                        <a:t>prise per GB in 2008</a:t>
                      </a:r>
                      <a:endParaRPr lang="en-US" altLang="zh-CN"/>
                    </a:p>
                  </a:txBody>
                  <a:tcPr/>
                </a:tc>
                <a:tc>
                  <a:txBody>
                    <a:bodyPr/>
                    <a:p>
                      <a:pPr>
                        <a:buNone/>
                      </a:pPr>
                      <a:endParaRPr lang="zh-CN" altLang="en-US"/>
                    </a:p>
                  </a:txBody>
                  <a:tcPr/>
                </a:tc>
              </a:tr>
              <a:tr h="381000">
                <a:tc>
                  <a:txBody>
                    <a:bodyPr/>
                    <a:p>
                      <a:pPr>
                        <a:buNone/>
                      </a:pPr>
                      <a:r>
                        <a:rPr lang="en-US" altLang="zh-CN"/>
                        <a:t>Register</a:t>
                      </a:r>
                      <a:endParaRPr lang="en-US" altLang="zh-CN"/>
                    </a:p>
                  </a:txBody>
                  <a:tcPr/>
                </a:tc>
                <a:tc>
                  <a:txBody>
                    <a:bodyPr/>
                    <a:p>
                      <a:pPr>
                        <a:buNone/>
                      </a:pPr>
                      <a:endParaRPr lang="en-US" altLang="zh-CN"/>
                    </a:p>
                  </a:txBody>
                  <a:tcPr/>
                </a:tc>
                <a:tc>
                  <a:txBody>
                    <a:bodyPr/>
                    <a:p>
                      <a:pPr>
                        <a:buNone/>
                      </a:pPr>
                      <a:endParaRPr lang="en-US" altLang="zh-CN"/>
                    </a:p>
                  </a:txBody>
                  <a:tcPr/>
                </a:tc>
                <a:tc>
                  <a:txBody>
                    <a:bodyPr/>
                    <a:p>
                      <a:pPr>
                        <a:buNone/>
                      </a:pPr>
                      <a:endParaRPr lang="en-US" altLang="zh-CN"/>
                    </a:p>
                  </a:txBody>
                  <a:tcPr/>
                </a:tc>
                <a:tc>
                  <a:txBody>
                    <a:bodyPr/>
                    <a:p>
                      <a:pPr>
                        <a:buNone/>
                      </a:pPr>
                      <a:endParaRPr lang="zh-CN" altLang="en-US"/>
                    </a:p>
                  </a:txBody>
                  <a:tcPr/>
                </a:tc>
              </a:tr>
              <a:tr h="381000">
                <a:tc>
                  <a:txBody>
                    <a:bodyPr/>
                    <a:p>
                      <a:pPr>
                        <a:buNone/>
                      </a:pPr>
                      <a:r>
                        <a:rPr lang="en-US" altLang="zh-CN"/>
                        <a:t>SRAM</a:t>
                      </a:r>
                      <a:endParaRPr lang="en-US" altLang="zh-CN"/>
                    </a:p>
                  </a:txBody>
                  <a:tcPr/>
                </a:tc>
                <a:tc>
                  <a:txBody>
                    <a:bodyPr/>
                    <a:p>
                      <a:pPr>
                        <a:buNone/>
                      </a:pPr>
                      <a:r>
                        <a:rPr lang="en-US" altLang="zh-CN"/>
                        <a:t>cache, power, </a:t>
                      </a:r>
                      <a:endParaRPr lang="en-US" altLang="zh-CN"/>
                    </a:p>
                  </a:txBody>
                  <a:tcPr/>
                </a:tc>
                <a:tc>
                  <a:txBody>
                    <a:bodyPr/>
                    <a:p>
                      <a:pPr>
                        <a:buNone/>
                      </a:pPr>
                      <a:r>
                        <a:rPr lang="en-US" altLang="zh-CN"/>
                        <a:t>0.5-2.5 ns</a:t>
                      </a:r>
                      <a:endParaRPr lang="en-US" altLang="zh-CN"/>
                    </a:p>
                  </a:txBody>
                  <a:tcPr/>
                </a:tc>
                <a:tc>
                  <a:txBody>
                    <a:bodyPr/>
                    <a:p>
                      <a:pPr>
                        <a:buNone/>
                      </a:pPr>
                      <a:r>
                        <a:rPr lang="en-US" altLang="zh-CN"/>
                        <a:t>$2000-$5000</a:t>
                      </a:r>
                      <a:endParaRPr lang="en-US" altLang="zh-CN"/>
                    </a:p>
                  </a:txBody>
                  <a:tcPr/>
                </a:tc>
                <a:tc>
                  <a:txBody>
                    <a:bodyPr/>
                    <a:p>
                      <a:pPr>
                        <a:buNone/>
                      </a:pPr>
                      <a:endParaRPr lang="zh-CN" altLang="en-US"/>
                    </a:p>
                  </a:txBody>
                  <a:tcPr/>
                </a:tc>
              </a:tr>
              <a:tr h="381000">
                <a:tc>
                  <a:txBody>
                    <a:bodyPr/>
                    <a:p>
                      <a:pPr>
                        <a:buNone/>
                      </a:pPr>
                      <a:r>
                        <a:rPr lang="en-US" altLang="zh-CN"/>
                        <a:t>DRAM</a:t>
                      </a:r>
                      <a:endParaRPr lang="en-US" altLang="zh-CN"/>
                    </a:p>
                  </a:txBody>
                  <a:tcPr/>
                </a:tc>
                <a:tc>
                  <a:txBody>
                    <a:bodyPr/>
                    <a:p>
                      <a:pPr>
                        <a:buNone/>
                      </a:pPr>
                      <a:r>
                        <a:rPr lang="en-US" altLang="zh-CN"/>
                        <a:t>main memory, refresh</a:t>
                      </a:r>
                      <a:endParaRPr lang="en-US" altLang="zh-CN"/>
                    </a:p>
                  </a:txBody>
                  <a:tcPr/>
                </a:tc>
                <a:tc>
                  <a:txBody>
                    <a:bodyPr/>
                    <a:p>
                      <a:pPr>
                        <a:buNone/>
                      </a:pPr>
                      <a:r>
                        <a:rPr lang="en-US" altLang="zh-CN"/>
                        <a:t>50-70 ns</a:t>
                      </a:r>
                      <a:endParaRPr lang="en-US" altLang="zh-CN"/>
                    </a:p>
                  </a:txBody>
                  <a:tcPr/>
                </a:tc>
                <a:tc>
                  <a:txBody>
                    <a:bodyPr/>
                    <a:p>
                      <a:pPr>
                        <a:buNone/>
                      </a:pPr>
                      <a:r>
                        <a:rPr lang="en-US" altLang="zh-CN"/>
                        <a:t>$20-$75</a:t>
                      </a:r>
                      <a:endParaRPr lang="en-US" altLang="zh-CN"/>
                    </a:p>
                  </a:txBody>
                  <a:tcPr/>
                </a:tc>
                <a:tc>
                  <a:txBody>
                    <a:bodyPr/>
                    <a:p>
                      <a:pPr>
                        <a:buNone/>
                      </a:pPr>
                      <a:endParaRPr lang="zh-CN" altLang="en-US"/>
                    </a:p>
                  </a:txBody>
                  <a:tcPr/>
                </a:tc>
              </a:tr>
              <a:tr h="381000">
                <a:tc>
                  <a:txBody>
                    <a:bodyPr/>
                    <a:p>
                      <a:pPr>
                        <a:buNone/>
                      </a:pPr>
                      <a:r>
                        <a:rPr lang="en-US" altLang="zh-CN"/>
                        <a:t>Magnetic disk</a:t>
                      </a:r>
                      <a:endParaRPr lang="en-US" altLang="zh-CN"/>
                    </a:p>
                  </a:txBody>
                  <a:tcPr/>
                </a:tc>
                <a:tc>
                  <a:txBody>
                    <a:bodyPr/>
                    <a:p>
                      <a:pPr>
                        <a:buNone/>
                      </a:pPr>
                      <a:endParaRPr lang="zh-CN" altLang="en-US"/>
                    </a:p>
                  </a:txBody>
                  <a:tcPr/>
                </a:tc>
                <a:tc>
                  <a:txBody>
                    <a:bodyPr/>
                    <a:p>
                      <a:pPr>
                        <a:buNone/>
                      </a:pPr>
                      <a:r>
                        <a:rPr lang="en-US" altLang="zh-CN"/>
                        <a:t>5000000-20000000 ns</a:t>
                      </a:r>
                      <a:endParaRPr lang="en-US" altLang="zh-CN"/>
                    </a:p>
                  </a:txBody>
                  <a:tcPr/>
                </a:tc>
                <a:tc>
                  <a:txBody>
                    <a:bodyPr/>
                    <a:p>
                      <a:pPr>
                        <a:buNone/>
                      </a:pPr>
                      <a:endParaRPr lang="zh-CN" altLang="en-US"/>
                    </a:p>
                  </a:txBody>
                  <a:tcPr/>
                </a:tc>
                <a:tc>
                  <a:txBody>
                    <a:bodyPr/>
                    <a:p>
                      <a:pPr>
                        <a:buNone/>
                      </a:pPr>
                      <a:endParaRPr lang="zh-CN" altLang="en-US"/>
                    </a:p>
                  </a:txBody>
                  <a:tcPr/>
                </a:tc>
              </a:tr>
            </a:tbl>
          </a:graphicData>
        </a:graphic>
      </p:graphicFrame>
      <p:sp>
        <p:nvSpPr>
          <p:cNvPr id="8" name="文本框 7"/>
          <p:cNvSpPr txBox="1"/>
          <p:nvPr/>
        </p:nvSpPr>
        <p:spPr>
          <a:xfrm>
            <a:off x="608330" y="4997450"/>
            <a:ext cx="6187440" cy="52197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r>
              <a:rPr lang="zh-CN" altLang="en-US" sz="2800">
                <a:solidFill>
                  <a:srgbClr val="FF0000"/>
                </a:solidFill>
              </a:rPr>
              <a:t>以图书馆为例</a:t>
            </a:r>
            <a:endParaRPr lang="zh-CN" altLang="en-US" sz="2800">
              <a:solidFill>
                <a:srgbClr val="FF0000"/>
              </a:solidFill>
            </a:endParaRPr>
          </a:p>
        </p:txBody>
      </p:sp>
      <p:sp>
        <p:nvSpPr>
          <p:cNvPr id="9" name="文本框 8"/>
          <p:cNvSpPr txBox="1"/>
          <p:nvPr/>
        </p:nvSpPr>
        <p:spPr>
          <a:xfrm>
            <a:off x="608330" y="5651500"/>
            <a:ext cx="6187440" cy="52197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r>
              <a:rPr lang="en-US" altLang="zh-CN" sz="2800">
                <a:solidFill>
                  <a:srgbClr val="FF0000"/>
                </a:solidFill>
              </a:rPr>
              <a:t>Small = Fast, Large = Slow</a:t>
            </a:r>
            <a:endParaRPr lang="en-US" altLang="zh-CN" sz="2800">
              <a:solidFill>
                <a:srgbClr val="FF0000"/>
              </a:solidFill>
            </a:endParaRPr>
          </a:p>
        </p:txBody>
      </p:sp>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t>Memory Partition</a:t>
            </a:r>
            <a:endParaRPr lang="en-US" altLang="zh-CN"/>
          </a:p>
        </p:txBody>
      </p:sp>
      <p:sp>
        <p:nvSpPr>
          <p:cNvPr id="2" name="内容占位符 1"/>
          <p:cNvSpPr>
            <a:spLocks noGrp="1"/>
          </p:cNvSpPr>
          <p:nvPr>
            <p:ph idx="1"/>
            <p:custDataLst>
              <p:tags r:id="rId2"/>
            </p:custDataLst>
          </p:nvPr>
        </p:nvSpPr>
        <p:spPr/>
        <p:txBody>
          <a:bodyPr/>
          <a:lstStyle/>
          <a:p>
            <a:r>
              <a:rPr lang="en-US" altLang="zh-CN" sz="1600" dirty="0"/>
              <a:t>DDR4</a:t>
            </a:r>
            <a:endParaRPr lang="en-US" altLang="zh-CN" sz="1600" dirty="0"/>
          </a:p>
          <a:p>
            <a:pPr lvl="1"/>
            <a:r>
              <a:rPr lang="en-US" altLang="zh-CN" sz="1400" dirty="0"/>
              <a:t>384bit</a:t>
            </a:r>
            <a:endParaRPr lang="en-US" altLang="zh-CN" sz="1400" dirty="0"/>
          </a:p>
          <a:p>
            <a:r>
              <a:rPr lang="en-US" altLang="zh-CN" sz="1600" dirty="0"/>
              <a:t>GDDR5</a:t>
            </a:r>
            <a:endParaRPr lang="en-US" altLang="zh-CN" sz="1600" dirty="0"/>
          </a:p>
          <a:p>
            <a:pPr lvl="1"/>
            <a:r>
              <a:rPr lang="en-US" altLang="zh-CN" sz="1400" dirty="0"/>
              <a:t>512bit</a:t>
            </a:r>
            <a:endParaRPr lang="en-US" altLang="zh-CN" sz="1400" dirty="0"/>
          </a:p>
          <a:p>
            <a:pPr lvl="0"/>
            <a:r>
              <a:rPr lang="en-US" altLang="zh-CN" sz="1600" dirty="0"/>
              <a:t>HBM</a:t>
            </a:r>
            <a:endParaRPr lang="en-US" altLang="zh-CN" sz="1600" dirty="0"/>
          </a:p>
          <a:p>
            <a:pPr lvl="1"/>
            <a:r>
              <a:rPr lang="en-US" altLang="zh-CN" sz="1400" dirty="0"/>
              <a:t>4096bit</a:t>
            </a:r>
            <a:endParaRPr lang="en-US" altLang="zh-CN" sz="1400" dirty="0"/>
          </a:p>
        </p:txBody>
      </p:sp>
      <p:sp>
        <p:nvSpPr>
          <p:cNvPr id="4" name="矩形 3"/>
          <p:cNvSpPr/>
          <p:nvPr/>
        </p:nvSpPr>
        <p:spPr>
          <a:xfrm>
            <a:off x="3364865" y="1570990"/>
            <a:ext cx="5737225" cy="2474595"/>
          </a:xfrm>
          <a:prstGeom prst="rect">
            <a:avLst/>
          </a:prstGeom>
          <a:solidFill>
            <a:schemeClr val="tx1">
              <a:lumMod val="75000"/>
              <a:lumOff val="25000"/>
            </a:schemeClr>
          </a:solidFill>
          <a:ln w="15875">
            <a:solidFill>
              <a:srgbClr val="92D050"/>
            </a:solidFill>
          </a:ln>
        </p:spPr>
        <p:style>
          <a:lnRef idx="2">
            <a:schemeClr val="accent2"/>
          </a:lnRef>
          <a:fillRef idx="1">
            <a:schemeClr val="lt1"/>
          </a:fillRef>
          <a:effectRef idx="0">
            <a:schemeClr val="accent2"/>
          </a:effectRef>
          <a:fontRef idx="minor">
            <a:schemeClr val="dk1"/>
          </a:fontRef>
        </p:style>
        <p:txBody>
          <a:bodyPr rtlCol="0" anchor="ctr"/>
          <a:p>
            <a:pPr algn="ctr"/>
            <a:endParaRPr lang="zh-CN" altLang="en-US"/>
          </a:p>
        </p:txBody>
      </p:sp>
      <p:grpSp>
        <p:nvGrpSpPr>
          <p:cNvPr id="33" name="组合 32"/>
          <p:cNvGrpSpPr/>
          <p:nvPr/>
        </p:nvGrpSpPr>
        <p:grpSpPr>
          <a:xfrm>
            <a:off x="3513455" y="1709420"/>
            <a:ext cx="534670" cy="1026795"/>
            <a:chOff x="5533" y="2692"/>
            <a:chExt cx="842" cy="1617"/>
          </a:xfrm>
        </p:grpSpPr>
        <p:sp>
          <p:nvSpPr>
            <p:cNvPr id="5" name="矩形 4"/>
            <p:cNvSpPr/>
            <p:nvPr/>
          </p:nvSpPr>
          <p:spPr>
            <a:xfrm>
              <a:off x="5533" y="2692"/>
              <a:ext cx="842" cy="1037"/>
            </a:xfrm>
            <a:prstGeom prst="rect">
              <a:avLst/>
            </a:prstGeom>
            <a:solidFill>
              <a:schemeClr val="tx1"/>
            </a:solidFill>
            <a:ln w="12700"/>
          </p:spPr>
          <p:style>
            <a:lnRef idx="2">
              <a:schemeClr val="accent3"/>
            </a:lnRef>
            <a:fillRef idx="1">
              <a:schemeClr val="lt1"/>
            </a:fillRef>
            <a:effectRef idx="0">
              <a:schemeClr val="accent3"/>
            </a:effectRef>
            <a:fontRef idx="minor">
              <a:schemeClr val="dk1"/>
            </a:fontRef>
          </p:style>
          <p:txBody>
            <a:bodyPr rtlCol="0" anchor="ctr"/>
            <a:p>
              <a:pPr algn="ctr"/>
              <a:r>
                <a:rPr lang="en-US" altLang="zh-CN" sz="1000">
                  <a:solidFill>
                    <a:schemeClr val="bg1"/>
                  </a:solidFill>
                </a:rPr>
                <a:t>SP 0</a:t>
              </a:r>
              <a:endParaRPr lang="en-US" altLang="zh-CN" sz="1000">
                <a:solidFill>
                  <a:schemeClr val="bg1"/>
                </a:solidFill>
              </a:endParaRPr>
            </a:p>
            <a:p>
              <a:pPr algn="ctr"/>
              <a:endParaRPr lang="en-US" altLang="zh-CN" sz="1000">
                <a:solidFill>
                  <a:schemeClr val="bg1"/>
                </a:solidFill>
              </a:endParaRPr>
            </a:p>
            <a:p>
              <a:pPr algn="ctr"/>
              <a:r>
                <a:rPr lang="en-US" altLang="zh-CN" sz="1000">
                  <a:solidFill>
                    <a:schemeClr val="bg1"/>
                  </a:solidFill>
                </a:rPr>
                <a:t>regs</a:t>
              </a:r>
              <a:endParaRPr lang="en-US" altLang="zh-CN" sz="1000">
                <a:solidFill>
                  <a:schemeClr val="bg1"/>
                </a:solidFill>
              </a:endParaRPr>
            </a:p>
            <a:p>
              <a:pPr algn="ctr"/>
              <a:r>
                <a:rPr lang="en-US" altLang="zh-CN" sz="1000">
                  <a:solidFill>
                    <a:schemeClr val="bg1"/>
                  </a:solidFill>
                </a:rPr>
                <a:t>(4k)</a:t>
              </a:r>
              <a:endParaRPr lang="en-US" altLang="zh-CN" sz="1000">
                <a:solidFill>
                  <a:schemeClr val="bg1"/>
                </a:solidFill>
              </a:endParaRPr>
            </a:p>
          </p:txBody>
        </p:sp>
        <p:sp>
          <p:nvSpPr>
            <p:cNvPr id="7" name="矩形 6"/>
            <p:cNvSpPr/>
            <p:nvPr/>
          </p:nvSpPr>
          <p:spPr>
            <a:xfrm>
              <a:off x="5533" y="3729"/>
              <a:ext cx="842" cy="581"/>
            </a:xfrm>
            <a:prstGeom prst="rect">
              <a:avLst/>
            </a:prstGeom>
            <a:solidFill>
              <a:schemeClr val="tx1"/>
            </a:solidFill>
            <a:ln w="12700"/>
          </p:spPr>
          <p:style>
            <a:lnRef idx="2">
              <a:schemeClr val="accent3"/>
            </a:lnRef>
            <a:fillRef idx="1">
              <a:schemeClr val="lt1"/>
            </a:fillRef>
            <a:effectRef idx="0">
              <a:schemeClr val="accent3"/>
            </a:effectRef>
            <a:fontRef idx="minor">
              <a:schemeClr val="dk1"/>
            </a:fontRef>
          </p:style>
          <p:txBody>
            <a:bodyPr rtlCol="0" anchor="ctr"/>
            <a:p>
              <a:pPr algn="ctr"/>
              <a:r>
                <a:rPr lang="en-US" altLang="zh-CN" sz="1000">
                  <a:solidFill>
                    <a:schemeClr val="bg1"/>
                  </a:solidFill>
                </a:rPr>
                <a:t>L1$</a:t>
              </a:r>
              <a:endParaRPr lang="en-US" altLang="zh-CN" sz="1000">
                <a:solidFill>
                  <a:schemeClr val="bg1"/>
                </a:solidFill>
              </a:endParaRPr>
            </a:p>
            <a:p>
              <a:pPr algn="ctr"/>
              <a:r>
                <a:rPr lang="en-US" altLang="zh-CN" sz="1000">
                  <a:solidFill>
                    <a:schemeClr val="bg1"/>
                  </a:solidFill>
                </a:rPr>
                <a:t>(2KB)</a:t>
              </a:r>
              <a:endParaRPr lang="en-US" altLang="zh-CN" sz="1000">
                <a:solidFill>
                  <a:schemeClr val="bg1"/>
                </a:solidFill>
              </a:endParaRPr>
            </a:p>
          </p:txBody>
        </p:sp>
      </p:grpSp>
      <p:sp>
        <p:nvSpPr>
          <p:cNvPr id="8" name="矩形 7"/>
          <p:cNvSpPr/>
          <p:nvPr/>
        </p:nvSpPr>
        <p:spPr>
          <a:xfrm>
            <a:off x="3513455" y="3171190"/>
            <a:ext cx="5474335" cy="763905"/>
          </a:xfrm>
          <a:prstGeom prst="rect">
            <a:avLst/>
          </a:prstGeom>
          <a:solidFill>
            <a:schemeClr val="tx1"/>
          </a:solidFill>
          <a:ln w="12700"/>
        </p:spPr>
        <p:style>
          <a:lnRef idx="2">
            <a:schemeClr val="accent3"/>
          </a:lnRef>
          <a:fillRef idx="1">
            <a:schemeClr val="lt1"/>
          </a:fillRef>
          <a:effectRef idx="0">
            <a:schemeClr val="accent3"/>
          </a:effectRef>
          <a:fontRef idx="minor">
            <a:schemeClr val="dk1"/>
          </a:fontRef>
        </p:style>
        <p:txBody>
          <a:bodyPr rtlCol="0" anchor="ctr"/>
          <a:p>
            <a:pPr algn="ctr"/>
            <a:r>
              <a:rPr lang="en-US" altLang="zh-CN">
                <a:solidFill>
                  <a:schemeClr val="bg1"/>
                </a:solidFill>
              </a:rPr>
              <a:t>L2 Cache (256KB)</a:t>
            </a:r>
            <a:endParaRPr lang="en-US" altLang="zh-CN">
              <a:solidFill>
                <a:schemeClr val="bg1"/>
              </a:solidFill>
            </a:endParaRPr>
          </a:p>
        </p:txBody>
      </p:sp>
      <p:cxnSp>
        <p:nvCxnSpPr>
          <p:cNvPr id="9" name="直接箭头连接符 8"/>
          <p:cNvCxnSpPr>
            <a:stCxn id="7" idx="2"/>
          </p:cNvCxnSpPr>
          <p:nvPr/>
        </p:nvCxnSpPr>
        <p:spPr>
          <a:xfrm flipH="1">
            <a:off x="3775710" y="2736850"/>
            <a:ext cx="5080" cy="432435"/>
          </a:xfrm>
          <a:prstGeom prst="straightConnector1">
            <a:avLst/>
          </a:prstGeom>
          <a:ln w="12700">
            <a:headEnd type="triangle" w="med" len="med"/>
            <a:tailEnd type="triangle" w="med" len="med"/>
          </a:ln>
        </p:spPr>
        <p:style>
          <a:lnRef idx="3">
            <a:schemeClr val="accent3"/>
          </a:lnRef>
          <a:fillRef idx="0">
            <a:schemeClr val="accent3"/>
          </a:fillRef>
          <a:effectRef idx="2">
            <a:schemeClr val="accent3"/>
          </a:effectRef>
          <a:fontRef idx="minor">
            <a:schemeClr val="tx1"/>
          </a:fontRef>
        </p:style>
      </p:cxnSp>
      <p:sp>
        <p:nvSpPr>
          <p:cNvPr id="11" name="矩形 10"/>
          <p:cNvSpPr/>
          <p:nvPr/>
        </p:nvSpPr>
        <p:spPr>
          <a:xfrm>
            <a:off x="3939540" y="4843145"/>
            <a:ext cx="4639310" cy="833755"/>
          </a:xfrm>
          <a:prstGeom prst="rect">
            <a:avLst/>
          </a:prstGeom>
          <a:solidFill>
            <a:schemeClr val="tx1"/>
          </a:solidFill>
          <a:ln w="12700"/>
        </p:spPr>
        <p:style>
          <a:lnRef idx="2">
            <a:schemeClr val="accent3"/>
          </a:lnRef>
          <a:fillRef idx="1">
            <a:schemeClr val="lt1"/>
          </a:fillRef>
          <a:effectRef idx="0">
            <a:schemeClr val="accent3"/>
          </a:effectRef>
          <a:fontRef idx="minor">
            <a:schemeClr val="dk1"/>
          </a:fontRef>
        </p:style>
        <p:txBody>
          <a:bodyPr rtlCol="0" anchor="ctr"/>
          <a:p>
            <a:pPr algn="ctr"/>
            <a:r>
              <a:rPr lang="en-US" altLang="zh-CN">
                <a:solidFill>
                  <a:schemeClr val="bg1"/>
                </a:solidFill>
              </a:rPr>
              <a:t>DDR4</a:t>
            </a:r>
            <a:endParaRPr lang="en-US" altLang="zh-CN">
              <a:solidFill>
                <a:schemeClr val="bg1"/>
              </a:solidFill>
            </a:endParaRPr>
          </a:p>
        </p:txBody>
      </p:sp>
      <p:sp>
        <p:nvSpPr>
          <p:cNvPr id="10" name="矩形 9"/>
          <p:cNvSpPr/>
          <p:nvPr/>
        </p:nvSpPr>
        <p:spPr>
          <a:xfrm>
            <a:off x="3641090" y="4592320"/>
            <a:ext cx="4639310" cy="833755"/>
          </a:xfrm>
          <a:prstGeom prst="rect">
            <a:avLst/>
          </a:prstGeom>
          <a:solidFill>
            <a:schemeClr val="tx1"/>
          </a:solidFill>
          <a:ln w="12700"/>
        </p:spPr>
        <p:style>
          <a:lnRef idx="2">
            <a:schemeClr val="accent3"/>
          </a:lnRef>
          <a:fillRef idx="1">
            <a:schemeClr val="lt1"/>
          </a:fillRef>
          <a:effectRef idx="0">
            <a:schemeClr val="accent3"/>
          </a:effectRef>
          <a:fontRef idx="minor">
            <a:schemeClr val="dk1"/>
          </a:fontRef>
        </p:style>
        <p:txBody>
          <a:bodyPr rtlCol="0" anchor="ctr"/>
          <a:p>
            <a:pPr algn="ctr"/>
            <a:r>
              <a:rPr lang="en-US" altLang="zh-CN">
                <a:solidFill>
                  <a:schemeClr val="bg1"/>
                </a:solidFill>
              </a:rPr>
              <a:t>DDR4 (2GB)</a:t>
            </a:r>
            <a:endParaRPr lang="en-US" altLang="zh-CN">
              <a:solidFill>
                <a:schemeClr val="bg1"/>
              </a:solidFill>
            </a:endParaRPr>
          </a:p>
        </p:txBody>
      </p:sp>
      <p:sp>
        <p:nvSpPr>
          <p:cNvPr id="12" name="右箭头 11"/>
          <p:cNvSpPr/>
          <p:nvPr/>
        </p:nvSpPr>
        <p:spPr>
          <a:xfrm>
            <a:off x="9102090" y="3021965"/>
            <a:ext cx="2578735" cy="814705"/>
          </a:xfrm>
          <a:prstGeom prst="rightArrow">
            <a:avLst/>
          </a:prstGeom>
          <a:gradFill>
            <a:gsLst>
              <a:gs pos="0">
                <a:srgbClr val="14CD68"/>
              </a:gs>
              <a:gs pos="100000">
                <a:srgbClr val="0B6E38"/>
              </a:gs>
            </a:gsLst>
            <a:lin ang="0" scaled="0"/>
          </a:gra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矩形 12"/>
          <p:cNvSpPr/>
          <p:nvPr/>
        </p:nvSpPr>
        <p:spPr>
          <a:xfrm>
            <a:off x="9746615" y="1563370"/>
            <a:ext cx="622935" cy="3862705"/>
          </a:xfrm>
          <a:prstGeom prst="rect">
            <a:avLst/>
          </a:prstGeom>
        </p:spPr>
        <p:style>
          <a:lnRef idx="1">
            <a:schemeClr val="dk1"/>
          </a:lnRef>
          <a:fillRef idx="2">
            <a:schemeClr val="dk1"/>
          </a:fillRef>
          <a:effectRef idx="1">
            <a:schemeClr val="dk1"/>
          </a:effectRef>
          <a:fontRef idx="minor">
            <a:schemeClr val="dk1"/>
          </a:fontRef>
        </p:style>
        <p:txBody>
          <a:bodyPr rtlCol="0" anchor="ctr"/>
          <a:p>
            <a:pPr algn="ctr"/>
            <a:r>
              <a:rPr lang="en-US" altLang="zh-CN" sz="1400">
                <a:solidFill>
                  <a:schemeClr val="tx1"/>
                </a:solidFill>
              </a:rPr>
              <a:t>PCIe</a:t>
            </a:r>
            <a:endParaRPr lang="en-US" altLang="zh-CN" sz="1400">
              <a:solidFill>
                <a:schemeClr val="tx1"/>
              </a:solidFill>
            </a:endParaRPr>
          </a:p>
        </p:txBody>
      </p:sp>
      <p:cxnSp>
        <p:nvCxnSpPr>
          <p:cNvPr id="14" name="直接连接符 13"/>
          <p:cNvCxnSpPr/>
          <p:nvPr/>
        </p:nvCxnSpPr>
        <p:spPr>
          <a:xfrm>
            <a:off x="4542155" y="4041775"/>
            <a:ext cx="0" cy="55562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4669155" y="4045585"/>
            <a:ext cx="0" cy="55562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796155" y="4036695"/>
            <a:ext cx="0" cy="55562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4923155" y="4045585"/>
            <a:ext cx="0" cy="55562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694680" y="4045585"/>
            <a:ext cx="0" cy="55562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821680" y="4045585"/>
            <a:ext cx="0" cy="55562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948680" y="4045585"/>
            <a:ext cx="0" cy="55562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075680" y="4045585"/>
            <a:ext cx="0" cy="55562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5558155" y="4041775"/>
            <a:ext cx="0" cy="55562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5040630" y="4036695"/>
            <a:ext cx="0" cy="55562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5167630" y="4036695"/>
            <a:ext cx="0" cy="55562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5294630" y="4036695"/>
            <a:ext cx="0" cy="55562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5421630" y="4036695"/>
            <a:ext cx="0" cy="55562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6466205" y="4045585"/>
            <a:ext cx="0" cy="55562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6593205" y="4045585"/>
            <a:ext cx="0" cy="55562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6720205" y="4045585"/>
            <a:ext cx="0" cy="55562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6847205" y="4045585"/>
            <a:ext cx="0" cy="55562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329680" y="4041775"/>
            <a:ext cx="0" cy="55562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6193155" y="4036695"/>
            <a:ext cx="0" cy="55562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34" name="组合 33"/>
          <p:cNvGrpSpPr/>
          <p:nvPr/>
        </p:nvGrpSpPr>
        <p:grpSpPr>
          <a:xfrm>
            <a:off x="8453120" y="1710690"/>
            <a:ext cx="534670" cy="1027430"/>
            <a:chOff x="5652" y="2692"/>
            <a:chExt cx="842" cy="1618"/>
          </a:xfrm>
        </p:grpSpPr>
        <p:sp>
          <p:nvSpPr>
            <p:cNvPr id="35" name="矩形 34"/>
            <p:cNvSpPr/>
            <p:nvPr/>
          </p:nvSpPr>
          <p:spPr>
            <a:xfrm>
              <a:off x="5652" y="2692"/>
              <a:ext cx="842" cy="1037"/>
            </a:xfrm>
            <a:prstGeom prst="rect">
              <a:avLst/>
            </a:prstGeom>
            <a:solidFill>
              <a:schemeClr val="tx1"/>
            </a:solidFill>
            <a:ln w="12700"/>
          </p:spPr>
          <p:style>
            <a:lnRef idx="2">
              <a:schemeClr val="accent3"/>
            </a:lnRef>
            <a:fillRef idx="1">
              <a:schemeClr val="lt1"/>
            </a:fillRef>
            <a:effectRef idx="0">
              <a:schemeClr val="accent3"/>
            </a:effectRef>
            <a:fontRef idx="minor">
              <a:schemeClr val="dk1"/>
            </a:fontRef>
          </p:style>
          <p:txBody>
            <a:bodyPr rtlCol="0" anchor="ctr"/>
            <a:p>
              <a:pPr algn="ctr"/>
              <a:r>
                <a:rPr lang="en-US" altLang="zh-CN" sz="1000">
                  <a:solidFill>
                    <a:schemeClr val="bg1"/>
                  </a:solidFill>
                </a:rPr>
                <a:t>SP 31</a:t>
              </a:r>
              <a:endParaRPr lang="en-US" altLang="zh-CN" sz="1000">
                <a:solidFill>
                  <a:schemeClr val="bg1"/>
                </a:solidFill>
              </a:endParaRPr>
            </a:p>
            <a:p>
              <a:pPr algn="ctr"/>
              <a:endParaRPr lang="en-US" altLang="zh-CN" sz="1000">
                <a:solidFill>
                  <a:schemeClr val="bg1"/>
                </a:solidFill>
              </a:endParaRPr>
            </a:p>
            <a:p>
              <a:pPr algn="ctr"/>
              <a:r>
                <a:rPr lang="en-US" altLang="zh-CN" sz="1000">
                  <a:solidFill>
                    <a:schemeClr val="bg1"/>
                  </a:solidFill>
                </a:rPr>
                <a:t>regs</a:t>
              </a:r>
              <a:endParaRPr lang="en-US" altLang="zh-CN" sz="1000">
                <a:solidFill>
                  <a:schemeClr val="bg1"/>
                </a:solidFill>
              </a:endParaRPr>
            </a:p>
            <a:p>
              <a:pPr algn="ctr"/>
              <a:r>
                <a:rPr lang="en-US" altLang="zh-CN" sz="1000">
                  <a:solidFill>
                    <a:schemeClr val="bg1"/>
                  </a:solidFill>
                </a:rPr>
                <a:t>(4k)</a:t>
              </a:r>
              <a:endParaRPr lang="en-US" altLang="zh-CN" sz="1000">
                <a:solidFill>
                  <a:schemeClr val="bg1"/>
                </a:solidFill>
              </a:endParaRPr>
            </a:p>
          </p:txBody>
        </p:sp>
        <p:sp>
          <p:nvSpPr>
            <p:cNvPr id="36" name="矩形 35"/>
            <p:cNvSpPr/>
            <p:nvPr/>
          </p:nvSpPr>
          <p:spPr>
            <a:xfrm>
              <a:off x="5652" y="3729"/>
              <a:ext cx="842" cy="581"/>
            </a:xfrm>
            <a:prstGeom prst="rect">
              <a:avLst/>
            </a:prstGeom>
            <a:solidFill>
              <a:schemeClr val="tx1"/>
            </a:solidFill>
            <a:ln w="12700"/>
          </p:spPr>
          <p:style>
            <a:lnRef idx="2">
              <a:schemeClr val="accent3"/>
            </a:lnRef>
            <a:fillRef idx="1">
              <a:schemeClr val="lt1"/>
            </a:fillRef>
            <a:effectRef idx="0">
              <a:schemeClr val="accent3"/>
            </a:effectRef>
            <a:fontRef idx="minor">
              <a:schemeClr val="dk1"/>
            </a:fontRef>
          </p:style>
          <p:txBody>
            <a:bodyPr rtlCol="0" anchor="ctr"/>
            <a:p>
              <a:pPr algn="ctr"/>
              <a:r>
                <a:rPr lang="en-US" altLang="zh-CN" sz="1000">
                  <a:solidFill>
                    <a:schemeClr val="bg1"/>
                  </a:solidFill>
                </a:rPr>
                <a:t>L1$</a:t>
              </a:r>
              <a:endParaRPr lang="en-US" altLang="zh-CN" sz="1000">
                <a:solidFill>
                  <a:schemeClr val="bg1"/>
                </a:solidFill>
              </a:endParaRPr>
            </a:p>
            <a:p>
              <a:pPr algn="ctr"/>
              <a:r>
                <a:rPr lang="en-US" altLang="zh-CN" sz="1000">
                  <a:solidFill>
                    <a:schemeClr val="bg1"/>
                  </a:solidFill>
                </a:rPr>
                <a:t>(2KB)</a:t>
              </a:r>
              <a:endParaRPr lang="en-US" altLang="zh-CN" sz="1000">
                <a:solidFill>
                  <a:schemeClr val="bg1"/>
                </a:solidFill>
              </a:endParaRPr>
            </a:p>
          </p:txBody>
        </p:sp>
      </p:grpSp>
      <p:grpSp>
        <p:nvGrpSpPr>
          <p:cNvPr id="37" name="组合 36"/>
          <p:cNvGrpSpPr/>
          <p:nvPr/>
        </p:nvGrpSpPr>
        <p:grpSpPr>
          <a:xfrm>
            <a:off x="7799705" y="1710690"/>
            <a:ext cx="534670" cy="1026795"/>
            <a:chOff x="5533" y="2692"/>
            <a:chExt cx="842" cy="1617"/>
          </a:xfrm>
        </p:grpSpPr>
        <p:sp>
          <p:nvSpPr>
            <p:cNvPr id="38" name="矩形 37"/>
            <p:cNvSpPr/>
            <p:nvPr/>
          </p:nvSpPr>
          <p:spPr>
            <a:xfrm>
              <a:off x="5533" y="2692"/>
              <a:ext cx="842" cy="1037"/>
            </a:xfrm>
            <a:prstGeom prst="rect">
              <a:avLst/>
            </a:prstGeom>
            <a:solidFill>
              <a:schemeClr val="tx1"/>
            </a:solidFill>
            <a:ln w="12700"/>
          </p:spPr>
          <p:style>
            <a:lnRef idx="2">
              <a:schemeClr val="accent3"/>
            </a:lnRef>
            <a:fillRef idx="1">
              <a:schemeClr val="lt1"/>
            </a:fillRef>
            <a:effectRef idx="0">
              <a:schemeClr val="accent3"/>
            </a:effectRef>
            <a:fontRef idx="minor">
              <a:schemeClr val="dk1"/>
            </a:fontRef>
          </p:style>
          <p:txBody>
            <a:bodyPr rtlCol="0" anchor="ctr"/>
            <a:p>
              <a:pPr algn="ctr"/>
              <a:r>
                <a:rPr lang="en-US" altLang="zh-CN" sz="1000">
                  <a:solidFill>
                    <a:schemeClr val="bg1"/>
                  </a:solidFill>
                </a:rPr>
                <a:t>...</a:t>
              </a:r>
              <a:endParaRPr lang="en-US" altLang="zh-CN" sz="1000">
                <a:solidFill>
                  <a:schemeClr val="bg1"/>
                </a:solidFill>
              </a:endParaRPr>
            </a:p>
          </p:txBody>
        </p:sp>
        <p:sp>
          <p:nvSpPr>
            <p:cNvPr id="39" name="矩形 38"/>
            <p:cNvSpPr/>
            <p:nvPr/>
          </p:nvSpPr>
          <p:spPr>
            <a:xfrm>
              <a:off x="5533" y="3729"/>
              <a:ext cx="842" cy="581"/>
            </a:xfrm>
            <a:prstGeom prst="rect">
              <a:avLst/>
            </a:prstGeom>
            <a:solidFill>
              <a:schemeClr val="tx1"/>
            </a:solidFill>
            <a:ln w="12700"/>
          </p:spPr>
          <p:style>
            <a:lnRef idx="2">
              <a:schemeClr val="accent3"/>
            </a:lnRef>
            <a:fillRef idx="1">
              <a:schemeClr val="lt1"/>
            </a:fillRef>
            <a:effectRef idx="0">
              <a:schemeClr val="accent3"/>
            </a:effectRef>
            <a:fontRef idx="minor">
              <a:schemeClr val="dk1"/>
            </a:fontRef>
          </p:style>
          <p:txBody>
            <a:bodyPr rtlCol="0" anchor="ctr"/>
            <a:p>
              <a:pPr algn="ctr"/>
              <a:r>
                <a:rPr lang="en-US" altLang="zh-CN" sz="1000">
                  <a:solidFill>
                    <a:schemeClr val="bg1"/>
                  </a:solidFill>
                </a:rPr>
                <a:t>...</a:t>
              </a:r>
              <a:endParaRPr lang="en-US" altLang="zh-CN" sz="1000">
                <a:solidFill>
                  <a:schemeClr val="bg1"/>
                </a:solidFill>
              </a:endParaRPr>
            </a:p>
          </p:txBody>
        </p:sp>
      </p:grpSp>
      <p:graphicFrame>
        <p:nvGraphicFramePr>
          <p:cNvPr id="41" name="表格 40"/>
          <p:cNvGraphicFramePr/>
          <p:nvPr>
            <p:custDataLst>
              <p:tags r:id="rId3"/>
            </p:custDataLst>
          </p:nvPr>
        </p:nvGraphicFramePr>
        <p:xfrm>
          <a:off x="677545" y="3967480"/>
          <a:ext cx="2178050" cy="2282190"/>
        </p:xfrm>
        <a:graphic>
          <a:graphicData uri="http://schemas.openxmlformats.org/drawingml/2006/table">
            <a:tbl>
              <a:tblPr firstRow="1" bandRow="1">
                <a:tableStyleId>{8B9D47FF-43BF-4A26-B1AC-912246574654}</a:tableStyleId>
              </a:tblPr>
              <a:tblGrid>
                <a:gridCol w="725805"/>
                <a:gridCol w="726440"/>
                <a:gridCol w="725805"/>
              </a:tblGrid>
              <a:tr h="396240">
                <a:tc>
                  <a:txBody>
                    <a:bodyPr/>
                    <a:p>
                      <a:pPr algn="ctr">
                        <a:buNone/>
                      </a:pPr>
                      <a:r>
                        <a:rPr lang="en-US" altLang="zh-CN" sz="1000">
                          <a:solidFill>
                            <a:schemeClr val="bg1"/>
                          </a:solidFill>
                        </a:rPr>
                        <a:t>Data location</a:t>
                      </a:r>
                      <a:endParaRPr lang="en-US" altLang="zh-CN" sz="1000">
                        <a:solidFill>
                          <a:schemeClr val="bg1"/>
                        </a:solidFill>
                      </a:endParaRPr>
                    </a:p>
                  </a:txBody>
                  <a:tcPr anchor="ctr" anchorCtr="0"/>
                </a:tc>
                <a:tc>
                  <a:txBody>
                    <a:bodyPr/>
                    <a:p>
                      <a:pPr algn="ctr">
                        <a:buNone/>
                      </a:pPr>
                      <a:r>
                        <a:rPr lang="en-US" altLang="zh-CN" sz="1000">
                          <a:solidFill>
                            <a:schemeClr val="bg1"/>
                          </a:solidFill>
                        </a:rPr>
                        <a:t>B/W</a:t>
                      </a:r>
                      <a:endParaRPr lang="en-US" altLang="zh-CN" sz="1000">
                        <a:solidFill>
                          <a:schemeClr val="bg1"/>
                        </a:solidFill>
                      </a:endParaRPr>
                    </a:p>
                  </a:txBody>
                  <a:tcPr anchor="ctr" anchorCtr="0"/>
                </a:tc>
                <a:tc>
                  <a:txBody>
                    <a:bodyPr/>
                    <a:p>
                      <a:pPr algn="ctr">
                        <a:buNone/>
                      </a:pPr>
                      <a:r>
                        <a:rPr lang="en-US" altLang="zh-CN" sz="1000">
                          <a:solidFill>
                            <a:schemeClr val="bg1"/>
                          </a:solidFill>
                        </a:rPr>
                        <a:t>Latency</a:t>
                      </a:r>
                      <a:endParaRPr lang="en-US" altLang="zh-CN" sz="1000">
                        <a:solidFill>
                          <a:schemeClr val="bg1"/>
                        </a:solidFill>
                      </a:endParaRPr>
                    </a:p>
                  </a:txBody>
                  <a:tcPr anchor="ctr" anchorCtr="0"/>
                </a:tc>
              </a:tr>
              <a:tr h="377190">
                <a:tc>
                  <a:txBody>
                    <a:bodyPr/>
                    <a:p>
                      <a:pPr algn="ctr">
                        <a:buNone/>
                      </a:pPr>
                      <a:r>
                        <a:rPr lang="en-US" altLang="zh-CN" sz="1000"/>
                        <a:t>Register</a:t>
                      </a:r>
                      <a:endParaRPr lang="en-US" altLang="zh-CN" sz="1000"/>
                    </a:p>
                  </a:txBody>
                  <a:tcPr anchor="ctr" anchorCtr="0"/>
                </a:tc>
                <a:tc>
                  <a:txBody>
                    <a:bodyPr/>
                    <a:p>
                      <a:pPr algn="ctr">
                        <a:buNone/>
                      </a:pPr>
                      <a:endParaRPr lang="zh-CN" altLang="en-US" sz="1000"/>
                    </a:p>
                  </a:txBody>
                  <a:tcPr anchor="ctr" anchorCtr="0"/>
                </a:tc>
                <a:tc>
                  <a:txBody>
                    <a:bodyPr/>
                    <a:p>
                      <a:pPr algn="ctr">
                        <a:buNone/>
                      </a:pPr>
                      <a:r>
                        <a:rPr lang="en-US" altLang="zh-CN" sz="1000"/>
                        <a:t>0.833ns</a:t>
                      </a:r>
                      <a:endParaRPr lang="en-US" altLang="zh-CN" sz="1000"/>
                    </a:p>
                  </a:txBody>
                  <a:tcPr anchor="ctr" anchorCtr="0"/>
                </a:tc>
              </a:tr>
              <a:tr h="377190">
                <a:tc>
                  <a:txBody>
                    <a:bodyPr/>
                    <a:p>
                      <a:pPr algn="ctr">
                        <a:buNone/>
                      </a:pPr>
                      <a:r>
                        <a:rPr lang="en-US" altLang="zh-CN" sz="1000"/>
                        <a:t>L1 Cache</a:t>
                      </a:r>
                      <a:endParaRPr lang="en-US" altLang="zh-CN" sz="1000"/>
                    </a:p>
                  </a:txBody>
                  <a:tcPr anchor="ctr" anchorCtr="0"/>
                </a:tc>
                <a:tc>
                  <a:txBody>
                    <a:bodyPr/>
                    <a:p>
                      <a:pPr algn="ctr">
                        <a:buNone/>
                      </a:pPr>
                      <a:endParaRPr lang="zh-CN" altLang="en-US" sz="1000"/>
                    </a:p>
                  </a:txBody>
                  <a:tcPr anchor="ctr" anchorCtr="0"/>
                </a:tc>
                <a:tc>
                  <a:txBody>
                    <a:bodyPr/>
                    <a:p>
                      <a:pPr algn="ctr">
                        <a:buNone/>
                      </a:pPr>
                      <a:endParaRPr lang="zh-CN" altLang="en-US" sz="1000"/>
                    </a:p>
                  </a:txBody>
                  <a:tcPr anchor="ctr" anchorCtr="0"/>
                </a:tc>
              </a:tr>
              <a:tr h="377190">
                <a:tc>
                  <a:txBody>
                    <a:bodyPr/>
                    <a:p>
                      <a:pPr algn="ctr">
                        <a:buNone/>
                      </a:pPr>
                      <a:r>
                        <a:rPr lang="en-US" altLang="zh-CN" sz="1000"/>
                        <a:t>L2 Cache</a:t>
                      </a:r>
                      <a:endParaRPr lang="en-US" altLang="zh-CN" sz="1000"/>
                    </a:p>
                  </a:txBody>
                  <a:tcPr anchor="ctr" anchorCtr="0"/>
                </a:tc>
                <a:tc>
                  <a:txBody>
                    <a:bodyPr/>
                    <a:p>
                      <a:pPr algn="ctr">
                        <a:buNone/>
                      </a:pPr>
                      <a:endParaRPr lang="zh-CN" altLang="en-US" sz="1000"/>
                    </a:p>
                  </a:txBody>
                  <a:tcPr anchor="ctr" anchorCtr="0"/>
                </a:tc>
                <a:tc>
                  <a:txBody>
                    <a:bodyPr/>
                    <a:p>
                      <a:pPr algn="ctr">
                        <a:buNone/>
                      </a:pPr>
                      <a:endParaRPr lang="zh-CN" altLang="en-US" sz="1000"/>
                    </a:p>
                  </a:txBody>
                  <a:tcPr anchor="ctr" anchorCtr="0"/>
                </a:tc>
              </a:tr>
              <a:tr h="377190">
                <a:tc>
                  <a:txBody>
                    <a:bodyPr/>
                    <a:p>
                      <a:pPr algn="ctr">
                        <a:buNone/>
                      </a:pPr>
                      <a:r>
                        <a:rPr lang="en-US" altLang="zh-CN" sz="1000"/>
                        <a:t>DDR4</a:t>
                      </a:r>
                      <a:endParaRPr lang="en-US" altLang="zh-CN" sz="1000"/>
                    </a:p>
                  </a:txBody>
                  <a:tcPr anchor="ctr" anchorCtr="0"/>
                </a:tc>
                <a:tc>
                  <a:txBody>
                    <a:bodyPr/>
                    <a:p>
                      <a:pPr algn="ctr">
                        <a:buNone/>
                      </a:pPr>
                      <a:endParaRPr lang="zh-CN" altLang="en-US" sz="1000"/>
                    </a:p>
                  </a:txBody>
                  <a:tcPr anchor="ctr" anchorCtr="0"/>
                </a:tc>
                <a:tc>
                  <a:txBody>
                    <a:bodyPr/>
                    <a:p>
                      <a:pPr algn="ctr">
                        <a:buNone/>
                      </a:pPr>
                      <a:endParaRPr lang="zh-CN" altLang="en-US" sz="1000"/>
                    </a:p>
                  </a:txBody>
                  <a:tcPr anchor="ctr" anchorCtr="0"/>
                </a:tc>
              </a:tr>
              <a:tr h="377190">
                <a:tc>
                  <a:txBody>
                    <a:bodyPr/>
                    <a:p>
                      <a:pPr algn="ctr">
                        <a:buNone/>
                      </a:pPr>
                      <a:r>
                        <a:rPr lang="en-US" altLang="zh-CN" sz="1000"/>
                        <a:t>PCIe</a:t>
                      </a:r>
                      <a:endParaRPr lang="en-US" altLang="zh-CN" sz="1000"/>
                    </a:p>
                  </a:txBody>
                  <a:tcPr anchor="ctr" anchorCtr="0"/>
                </a:tc>
                <a:tc>
                  <a:txBody>
                    <a:bodyPr/>
                    <a:p>
                      <a:pPr algn="ctr">
                        <a:buNone/>
                      </a:pPr>
                      <a:endParaRPr lang="zh-CN" altLang="en-US" sz="1000"/>
                    </a:p>
                  </a:txBody>
                  <a:tcPr anchor="ctr" anchorCtr="0"/>
                </a:tc>
                <a:tc>
                  <a:txBody>
                    <a:bodyPr/>
                    <a:p>
                      <a:pPr algn="ctr">
                        <a:buNone/>
                      </a:pPr>
                      <a:endParaRPr lang="zh-CN" altLang="en-US" sz="1000"/>
                    </a:p>
                  </a:txBody>
                  <a:tcPr anchor="ctr" anchorCtr="0"/>
                </a:tc>
              </a:tr>
            </a:tbl>
          </a:graphicData>
        </a:graphic>
      </p:graphicFrame>
      <p:grpSp>
        <p:nvGrpSpPr>
          <p:cNvPr id="42" name="组合 41"/>
          <p:cNvGrpSpPr/>
          <p:nvPr/>
        </p:nvGrpSpPr>
        <p:grpSpPr>
          <a:xfrm>
            <a:off x="4207510" y="1709420"/>
            <a:ext cx="534670" cy="1026795"/>
            <a:chOff x="5533" y="2692"/>
            <a:chExt cx="842" cy="1617"/>
          </a:xfrm>
        </p:grpSpPr>
        <p:sp>
          <p:nvSpPr>
            <p:cNvPr id="43" name="矩形 42"/>
            <p:cNvSpPr/>
            <p:nvPr/>
          </p:nvSpPr>
          <p:spPr>
            <a:xfrm>
              <a:off x="5533" y="2692"/>
              <a:ext cx="842" cy="1037"/>
            </a:xfrm>
            <a:prstGeom prst="rect">
              <a:avLst/>
            </a:prstGeom>
            <a:solidFill>
              <a:schemeClr val="tx1"/>
            </a:solidFill>
            <a:ln w="12700"/>
          </p:spPr>
          <p:style>
            <a:lnRef idx="2">
              <a:schemeClr val="accent3"/>
            </a:lnRef>
            <a:fillRef idx="1">
              <a:schemeClr val="lt1"/>
            </a:fillRef>
            <a:effectRef idx="0">
              <a:schemeClr val="accent3"/>
            </a:effectRef>
            <a:fontRef idx="minor">
              <a:schemeClr val="dk1"/>
            </a:fontRef>
          </p:style>
          <p:txBody>
            <a:bodyPr rtlCol="0" anchor="ctr"/>
            <a:p>
              <a:pPr algn="ctr"/>
              <a:r>
                <a:rPr lang="en-US" altLang="zh-CN" sz="1000">
                  <a:solidFill>
                    <a:schemeClr val="bg1"/>
                  </a:solidFill>
                </a:rPr>
                <a:t>SP 1</a:t>
              </a:r>
              <a:endParaRPr lang="en-US" altLang="zh-CN" sz="1000">
                <a:solidFill>
                  <a:schemeClr val="bg1"/>
                </a:solidFill>
              </a:endParaRPr>
            </a:p>
            <a:p>
              <a:pPr algn="ctr"/>
              <a:endParaRPr lang="en-US" altLang="zh-CN" sz="1000">
                <a:solidFill>
                  <a:schemeClr val="bg1"/>
                </a:solidFill>
              </a:endParaRPr>
            </a:p>
            <a:p>
              <a:pPr algn="ctr"/>
              <a:r>
                <a:rPr lang="en-US" altLang="zh-CN" sz="1000">
                  <a:solidFill>
                    <a:schemeClr val="bg1"/>
                  </a:solidFill>
                </a:rPr>
                <a:t>regs</a:t>
              </a:r>
              <a:endParaRPr lang="en-US" altLang="zh-CN" sz="1000">
                <a:solidFill>
                  <a:schemeClr val="bg1"/>
                </a:solidFill>
              </a:endParaRPr>
            </a:p>
            <a:p>
              <a:pPr algn="ctr"/>
              <a:r>
                <a:rPr lang="en-US" altLang="zh-CN" sz="1000">
                  <a:solidFill>
                    <a:schemeClr val="bg1"/>
                  </a:solidFill>
                </a:rPr>
                <a:t>(4k)</a:t>
              </a:r>
              <a:endParaRPr lang="en-US" altLang="zh-CN" sz="1000">
                <a:solidFill>
                  <a:schemeClr val="bg1"/>
                </a:solidFill>
              </a:endParaRPr>
            </a:p>
          </p:txBody>
        </p:sp>
        <p:sp>
          <p:nvSpPr>
            <p:cNvPr id="44" name="矩形 43"/>
            <p:cNvSpPr/>
            <p:nvPr/>
          </p:nvSpPr>
          <p:spPr>
            <a:xfrm>
              <a:off x="5533" y="3729"/>
              <a:ext cx="842" cy="581"/>
            </a:xfrm>
            <a:prstGeom prst="rect">
              <a:avLst/>
            </a:prstGeom>
            <a:solidFill>
              <a:schemeClr val="tx1"/>
            </a:solidFill>
            <a:ln w="12700"/>
          </p:spPr>
          <p:style>
            <a:lnRef idx="2">
              <a:schemeClr val="accent3"/>
            </a:lnRef>
            <a:fillRef idx="1">
              <a:schemeClr val="lt1"/>
            </a:fillRef>
            <a:effectRef idx="0">
              <a:schemeClr val="accent3"/>
            </a:effectRef>
            <a:fontRef idx="minor">
              <a:schemeClr val="dk1"/>
            </a:fontRef>
          </p:style>
          <p:txBody>
            <a:bodyPr rtlCol="0" anchor="ctr"/>
            <a:p>
              <a:pPr algn="ctr"/>
              <a:r>
                <a:rPr lang="en-US" altLang="zh-CN" sz="1000">
                  <a:solidFill>
                    <a:schemeClr val="bg1"/>
                  </a:solidFill>
                </a:rPr>
                <a:t>L1$</a:t>
              </a:r>
              <a:endParaRPr lang="en-US" altLang="zh-CN" sz="1000">
                <a:solidFill>
                  <a:schemeClr val="bg1"/>
                </a:solidFill>
              </a:endParaRPr>
            </a:p>
            <a:p>
              <a:pPr algn="ctr"/>
              <a:r>
                <a:rPr lang="en-US" altLang="zh-CN" sz="1000">
                  <a:solidFill>
                    <a:schemeClr val="bg1"/>
                  </a:solidFill>
                </a:rPr>
                <a:t>(2KB)</a:t>
              </a:r>
              <a:endParaRPr lang="en-US" altLang="zh-CN" sz="1000">
                <a:solidFill>
                  <a:schemeClr val="bg1"/>
                </a:solidFill>
              </a:endParaRPr>
            </a:p>
          </p:txBody>
        </p:sp>
      </p:grpSp>
      <p:grpSp>
        <p:nvGrpSpPr>
          <p:cNvPr id="48" name="组合 47"/>
          <p:cNvGrpSpPr/>
          <p:nvPr/>
        </p:nvGrpSpPr>
        <p:grpSpPr>
          <a:xfrm>
            <a:off x="4923155" y="1710055"/>
            <a:ext cx="534670" cy="1026795"/>
            <a:chOff x="5533" y="2692"/>
            <a:chExt cx="842" cy="1617"/>
          </a:xfrm>
        </p:grpSpPr>
        <p:sp>
          <p:nvSpPr>
            <p:cNvPr id="49" name="矩形 48"/>
            <p:cNvSpPr/>
            <p:nvPr/>
          </p:nvSpPr>
          <p:spPr>
            <a:xfrm>
              <a:off x="5533" y="2692"/>
              <a:ext cx="842" cy="1037"/>
            </a:xfrm>
            <a:prstGeom prst="rect">
              <a:avLst/>
            </a:prstGeom>
            <a:solidFill>
              <a:schemeClr val="tx1"/>
            </a:solidFill>
            <a:ln w="12700"/>
          </p:spPr>
          <p:style>
            <a:lnRef idx="2">
              <a:schemeClr val="accent3"/>
            </a:lnRef>
            <a:fillRef idx="1">
              <a:schemeClr val="lt1"/>
            </a:fillRef>
            <a:effectRef idx="0">
              <a:schemeClr val="accent3"/>
            </a:effectRef>
            <a:fontRef idx="minor">
              <a:schemeClr val="dk1"/>
            </a:fontRef>
          </p:style>
          <p:txBody>
            <a:bodyPr rtlCol="0" anchor="ctr"/>
            <a:p>
              <a:pPr algn="ctr"/>
              <a:r>
                <a:rPr lang="en-US" altLang="zh-CN" sz="1000">
                  <a:solidFill>
                    <a:schemeClr val="bg1"/>
                  </a:solidFill>
                </a:rPr>
                <a:t>SP 2</a:t>
              </a:r>
              <a:endParaRPr lang="en-US" altLang="zh-CN" sz="1000">
                <a:solidFill>
                  <a:schemeClr val="bg1"/>
                </a:solidFill>
              </a:endParaRPr>
            </a:p>
            <a:p>
              <a:pPr algn="ctr"/>
              <a:endParaRPr lang="en-US" altLang="zh-CN" sz="1000">
                <a:solidFill>
                  <a:schemeClr val="bg1"/>
                </a:solidFill>
              </a:endParaRPr>
            </a:p>
            <a:p>
              <a:pPr algn="ctr"/>
              <a:r>
                <a:rPr lang="en-US" altLang="zh-CN" sz="1000">
                  <a:solidFill>
                    <a:schemeClr val="bg1"/>
                  </a:solidFill>
                </a:rPr>
                <a:t>regs</a:t>
              </a:r>
              <a:endParaRPr lang="en-US" altLang="zh-CN" sz="1000">
                <a:solidFill>
                  <a:schemeClr val="bg1"/>
                </a:solidFill>
              </a:endParaRPr>
            </a:p>
            <a:p>
              <a:pPr algn="ctr"/>
              <a:r>
                <a:rPr lang="en-US" altLang="zh-CN" sz="1000">
                  <a:solidFill>
                    <a:schemeClr val="bg1"/>
                  </a:solidFill>
                </a:rPr>
                <a:t>(4k)</a:t>
              </a:r>
              <a:endParaRPr lang="en-US" altLang="zh-CN" sz="1000">
                <a:solidFill>
                  <a:schemeClr val="bg1"/>
                </a:solidFill>
              </a:endParaRPr>
            </a:p>
          </p:txBody>
        </p:sp>
        <p:sp>
          <p:nvSpPr>
            <p:cNvPr id="50" name="矩形 49"/>
            <p:cNvSpPr/>
            <p:nvPr/>
          </p:nvSpPr>
          <p:spPr>
            <a:xfrm>
              <a:off x="5533" y="3729"/>
              <a:ext cx="842" cy="581"/>
            </a:xfrm>
            <a:prstGeom prst="rect">
              <a:avLst/>
            </a:prstGeom>
            <a:solidFill>
              <a:schemeClr val="tx1"/>
            </a:solidFill>
            <a:ln w="12700"/>
          </p:spPr>
          <p:style>
            <a:lnRef idx="2">
              <a:schemeClr val="accent3"/>
            </a:lnRef>
            <a:fillRef idx="1">
              <a:schemeClr val="lt1"/>
            </a:fillRef>
            <a:effectRef idx="0">
              <a:schemeClr val="accent3"/>
            </a:effectRef>
            <a:fontRef idx="minor">
              <a:schemeClr val="dk1"/>
            </a:fontRef>
          </p:style>
          <p:txBody>
            <a:bodyPr rtlCol="0" anchor="ctr"/>
            <a:p>
              <a:pPr algn="ctr"/>
              <a:r>
                <a:rPr lang="en-US" altLang="zh-CN" sz="1000">
                  <a:solidFill>
                    <a:schemeClr val="bg1"/>
                  </a:solidFill>
                </a:rPr>
                <a:t>L1$</a:t>
              </a:r>
              <a:endParaRPr lang="en-US" altLang="zh-CN" sz="1000">
                <a:solidFill>
                  <a:schemeClr val="bg1"/>
                </a:solidFill>
              </a:endParaRPr>
            </a:p>
            <a:p>
              <a:pPr algn="ctr"/>
              <a:r>
                <a:rPr lang="en-US" altLang="zh-CN" sz="1000">
                  <a:solidFill>
                    <a:schemeClr val="bg1"/>
                  </a:solidFill>
                </a:rPr>
                <a:t>(2KB)</a:t>
              </a:r>
              <a:endParaRPr lang="en-US" altLang="zh-CN" sz="1000">
                <a:solidFill>
                  <a:schemeClr val="bg1"/>
                </a:solidFill>
              </a:endParaRPr>
            </a:p>
          </p:txBody>
        </p:sp>
      </p:grpSp>
      <p:grpSp>
        <p:nvGrpSpPr>
          <p:cNvPr id="51" name="组合 50"/>
          <p:cNvGrpSpPr/>
          <p:nvPr/>
        </p:nvGrpSpPr>
        <p:grpSpPr>
          <a:xfrm>
            <a:off x="5658485" y="1709420"/>
            <a:ext cx="534670" cy="1026795"/>
            <a:chOff x="5533" y="2692"/>
            <a:chExt cx="842" cy="1617"/>
          </a:xfrm>
        </p:grpSpPr>
        <p:sp>
          <p:nvSpPr>
            <p:cNvPr id="52" name="矩形 51"/>
            <p:cNvSpPr/>
            <p:nvPr/>
          </p:nvSpPr>
          <p:spPr>
            <a:xfrm>
              <a:off x="5533" y="2692"/>
              <a:ext cx="842" cy="1037"/>
            </a:xfrm>
            <a:prstGeom prst="rect">
              <a:avLst/>
            </a:prstGeom>
            <a:solidFill>
              <a:schemeClr val="tx1"/>
            </a:solidFill>
            <a:ln w="12700"/>
          </p:spPr>
          <p:style>
            <a:lnRef idx="2">
              <a:schemeClr val="accent3"/>
            </a:lnRef>
            <a:fillRef idx="1">
              <a:schemeClr val="lt1"/>
            </a:fillRef>
            <a:effectRef idx="0">
              <a:schemeClr val="accent3"/>
            </a:effectRef>
            <a:fontRef idx="minor">
              <a:schemeClr val="dk1"/>
            </a:fontRef>
          </p:style>
          <p:txBody>
            <a:bodyPr rtlCol="0" anchor="ctr"/>
            <a:p>
              <a:pPr algn="ctr"/>
              <a:r>
                <a:rPr lang="en-US" altLang="zh-CN" sz="1000">
                  <a:solidFill>
                    <a:schemeClr val="bg1"/>
                  </a:solidFill>
                </a:rPr>
                <a:t>SP 3</a:t>
              </a:r>
              <a:endParaRPr lang="en-US" altLang="zh-CN" sz="1000">
                <a:solidFill>
                  <a:schemeClr val="bg1"/>
                </a:solidFill>
              </a:endParaRPr>
            </a:p>
            <a:p>
              <a:pPr algn="ctr"/>
              <a:endParaRPr lang="en-US" altLang="zh-CN" sz="1000">
                <a:solidFill>
                  <a:schemeClr val="bg1"/>
                </a:solidFill>
              </a:endParaRPr>
            </a:p>
            <a:p>
              <a:pPr algn="ctr"/>
              <a:r>
                <a:rPr lang="en-US" altLang="zh-CN" sz="1000">
                  <a:solidFill>
                    <a:schemeClr val="bg1"/>
                  </a:solidFill>
                </a:rPr>
                <a:t>regs</a:t>
              </a:r>
              <a:endParaRPr lang="en-US" altLang="zh-CN" sz="1000">
                <a:solidFill>
                  <a:schemeClr val="bg1"/>
                </a:solidFill>
              </a:endParaRPr>
            </a:p>
            <a:p>
              <a:pPr algn="ctr"/>
              <a:r>
                <a:rPr lang="en-US" altLang="zh-CN" sz="1000">
                  <a:solidFill>
                    <a:schemeClr val="bg1"/>
                  </a:solidFill>
                </a:rPr>
                <a:t>(4k)</a:t>
              </a:r>
              <a:endParaRPr lang="en-US" altLang="zh-CN" sz="1000">
                <a:solidFill>
                  <a:schemeClr val="bg1"/>
                </a:solidFill>
              </a:endParaRPr>
            </a:p>
          </p:txBody>
        </p:sp>
        <p:sp>
          <p:nvSpPr>
            <p:cNvPr id="53" name="矩形 52"/>
            <p:cNvSpPr/>
            <p:nvPr/>
          </p:nvSpPr>
          <p:spPr>
            <a:xfrm>
              <a:off x="5533" y="3729"/>
              <a:ext cx="842" cy="581"/>
            </a:xfrm>
            <a:prstGeom prst="rect">
              <a:avLst/>
            </a:prstGeom>
            <a:solidFill>
              <a:schemeClr val="tx1"/>
            </a:solidFill>
            <a:ln w="12700"/>
          </p:spPr>
          <p:style>
            <a:lnRef idx="2">
              <a:schemeClr val="accent3"/>
            </a:lnRef>
            <a:fillRef idx="1">
              <a:schemeClr val="lt1"/>
            </a:fillRef>
            <a:effectRef idx="0">
              <a:schemeClr val="accent3"/>
            </a:effectRef>
            <a:fontRef idx="minor">
              <a:schemeClr val="dk1"/>
            </a:fontRef>
          </p:style>
          <p:txBody>
            <a:bodyPr rtlCol="0" anchor="ctr"/>
            <a:p>
              <a:pPr algn="ctr"/>
              <a:r>
                <a:rPr lang="en-US" altLang="zh-CN" sz="1000">
                  <a:solidFill>
                    <a:schemeClr val="bg1"/>
                  </a:solidFill>
                </a:rPr>
                <a:t>L1$</a:t>
              </a:r>
              <a:endParaRPr lang="en-US" altLang="zh-CN" sz="1000">
                <a:solidFill>
                  <a:schemeClr val="bg1"/>
                </a:solidFill>
              </a:endParaRPr>
            </a:p>
            <a:p>
              <a:pPr algn="ctr"/>
              <a:r>
                <a:rPr lang="en-US" altLang="zh-CN" sz="1000">
                  <a:solidFill>
                    <a:schemeClr val="bg1"/>
                  </a:solidFill>
                </a:rPr>
                <a:t>(2KB)</a:t>
              </a:r>
              <a:endParaRPr lang="en-US" altLang="zh-CN" sz="1000">
                <a:solidFill>
                  <a:schemeClr val="bg1"/>
                </a:solidFill>
              </a:endParaRPr>
            </a:p>
          </p:txBody>
        </p:sp>
      </p:grpSp>
      <p:grpSp>
        <p:nvGrpSpPr>
          <p:cNvPr id="54" name="组合 53"/>
          <p:cNvGrpSpPr/>
          <p:nvPr/>
        </p:nvGrpSpPr>
        <p:grpSpPr>
          <a:xfrm>
            <a:off x="7114540" y="1710055"/>
            <a:ext cx="534670" cy="1026795"/>
            <a:chOff x="5533" y="2692"/>
            <a:chExt cx="842" cy="1617"/>
          </a:xfrm>
        </p:grpSpPr>
        <p:sp>
          <p:nvSpPr>
            <p:cNvPr id="55" name="矩形 54"/>
            <p:cNvSpPr/>
            <p:nvPr/>
          </p:nvSpPr>
          <p:spPr>
            <a:xfrm>
              <a:off x="5533" y="2692"/>
              <a:ext cx="842" cy="1037"/>
            </a:xfrm>
            <a:prstGeom prst="rect">
              <a:avLst/>
            </a:prstGeom>
            <a:solidFill>
              <a:schemeClr val="tx1"/>
            </a:solidFill>
            <a:ln w="12700"/>
          </p:spPr>
          <p:style>
            <a:lnRef idx="2">
              <a:schemeClr val="accent3"/>
            </a:lnRef>
            <a:fillRef idx="1">
              <a:schemeClr val="lt1"/>
            </a:fillRef>
            <a:effectRef idx="0">
              <a:schemeClr val="accent3"/>
            </a:effectRef>
            <a:fontRef idx="minor">
              <a:schemeClr val="dk1"/>
            </a:fontRef>
          </p:style>
          <p:txBody>
            <a:bodyPr rtlCol="0" anchor="ctr"/>
            <a:p>
              <a:pPr algn="ctr"/>
              <a:r>
                <a:rPr lang="en-US" altLang="zh-CN" sz="1000">
                  <a:solidFill>
                    <a:schemeClr val="bg1"/>
                  </a:solidFill>
                </a:rPr>
                <a:t>SP 5</a:t>
              </a:r>
              <a:endParaRPr lang="en-US" altLang="zh-CN" sz="1000">
                <a:solidFill>
                  <a:schemeClr val="bg1"/>
                </a:solidFill>
              </a:endParaRPr>
            </a:p>
            <a:p>
              <a:pPr algn="ctr"/>
              <a:endParaRPr lang="en-US" altLang="zh-CN" sz="1000">
                <a:solidFill>
                  <a:schemeClr val="bg1"/>
                </a:solidFill>
              </a:endParaRPr>
            </a:p>
            <a:p>
              <a:pPr algn="ctr"/>
              <a:r>
                <a:rPr lang="en-US" altLang="zh-CN" sz="1000">
                  <a:solidFill>
                    <a:schemeClr val="bg1"/>
                  </a:solidFill>
                </a:rPr>
                <a:t>regs</a:t>
              </a:r>
              <a:endParaRPr lang="en-US" altLang="zh-CN" sz="1000">
                <a:solidFill>
                  <a:schemeClr val="bg1"/>
                </a:solidFill>
              </a:endParaRPr>
            </a:p>
            <a:p>
              <a:pPr algn="ctr"/>
              <a:r>
                <a:rPr lang="en-US" altLang="zh-CN" sz="1000">
                  <a:solidFill>
                    <a:schemeClr val="bg1"/>
                  </a:solidFill>
                </a:rPr>
                <a:t>(4k)</a:t>
              </a:r>
              <a:endParaRPr lang="en-US" altLang="zh-CN" sz="1000">
                <a:solidFill>
                  <a:schemeClr val="bg1"/>
                </a:solidFill>
              </a:endParaRPr>
            </a:p>
          </p:txBody>
        </p:sp>
        <p:sp>
          <p:nvSpPr>
            <p:cNvPr id="56" name="矩形 55"/>
            <p:cNvSpPr/>
            <p:nvPr/>
          </p:nvSpPr>
          <p:spPr>
            <a:xfrm>
              <a:off x="5533" y="3729"/>
              <a:ext cx="842" cy="581"/>
            </a:xfrm>
            <a:prstGeom prst="rect">
              <a:avLst/>
            </a:prstGeom>
            <a:solidFill>
              <a:schemeClr val="tx1"/>
            </a:solidFill>
            <a:ln w="12700"/>
          </p:spPr>
          <p:style>
            <a:lnRef idx="2">
              <a:schemeClr val="accent3"/>
            </a:lnRef>
            <a:fillRef idx="1">
              <a:schemeClr val="lt1"/>
            </a:fillRef>
            <a:effectRef idx="0">
              <a:schemeClr val="accent3"/>
            </a:effectRef>
            <a:fontRef idx="minor">
              <a:schemeClr val="dk1"/>
            </a:fontRef>
          </p:style>
          <p:txBody>
            <a:bodyPr rtlCol="0" anchor="ctr"/>
            <a:p>
              <a:pPr algn="ctr"/>
              <a:r>
                <a:rPr lang="en-US" altLang="zh-CN" sz="1000">
                  <a:solidFill>
                    <a:schemeClr val="bg1"/>
                  </a:solidFill>
                </a:rPr>
                <a:t>L1$</a:t>
              </a:r>
              <a:endParaRPr lang="en-US" altLang="zh-CN" sz="1000">
                <a:solidFill>
                  <a:schemeClr val="bg1"/>
                </a:solidFill>
              </a:endParaRPr>
            </a:p>
            <a:p>
              <a:pPr algn="ctr"/>
              <a:r>
                <a:rPr lang="en-US" altLang="zh-CN" sz="1000">
                  <a:solidFill>
                    <a:schemeClr val="bg1"/>
                  </a:solidFill>
                </a:rPr>
                <a:t>(2KB)</a:t>
              </a:r>
              <a:endParaRPr lang="en-US" altLang="zh-CN" sz="1000">
                <a:solidFill>
                  <a:schemeClr val="bg1"/>
                </a:solidFill>
              </a:endParaRPr>
            </a:p>
          </p:txBody>
        </p:sp>
      </p:grpSp>
      <p:grpSp>
        <p:nvGrpSpPr>
          <p:cNvPr id="60" name="组合 59"/>
          <p:cNvGrpSpPr/>
          <p:nvPr/>
        </p:nvGrpSpPr>
        <p:grpSpPr>
          <a:xfrm>
            <a:off x="6383655" y="1710055"/>
            <a:ext cx="534670" cy="1026795"/>
            <a:chOff x="5533" y="2692"/>
            <a:chExt cx="842" cy="1617"/>
          </a:xfrm>
        </p:grpSpPr>
        <p:sp>
          <p:nvSpPr>
            <p:cNvPr id="61" name="矩形 60"/>
            <p:cNvSpPr/>
            <p:nvPr/>
          </p:nvSpPr>
          <p:spPr>
            <a:xfrm>
              <a:off x="5533" y="2692"/>
              <a:ext cx="842" cy="1037"/>
            </a:xfrm>
            <a:prstGeom prst="rect">
              <a:avLst/>
            </a:prstGeom>
            <a:solidFill>
              <a:schemeClr val="tx1"/>
            </a:solidFill>
            <a:ln w="12700"/>
          </p:spPr>
          <p:style>
            <a:lnRef idx="2">
              <a:schemeClr val="accent3"/>
            </a:lnRef>
            <a:fillRef idx="1">
              <a:schemeClr val="lt1"/>
            </a:fillRef>
            <a:effectRef idx="0">
              <a:schemeClr val="accent3"/>
            </a:effectRef>
            <a:fontRef idx="minor">
              <a:schemeClr val="dk1"/>
            </a:fontRef>
          </p:style>
          <p:txBody>
            <a:bodyPr rtlCol="0" anchor="ctr"/>
            <a:p>
              <a:pPr algn="ctr"/>
              <a:r>
                <a:rPr lang="en-US" altLang="zh-CN" sz="1000">
                  <a:solidFill>
                    <a:schemeClr val="bg1"/>
                  </a:solidFill>
                </a:rPr>
                <a:t>SP 4</a:t>
              </a:r>
              <a:endParaRPr lang="en-US" altLang="zh-CN" sz="1000">
                <a:solidFill>
                  <a:schemeClr val="bg1"/>
                </a:solidFill>
              </a:endParaRPr>
            </a:p>
            <a:p>
              <a:pPr algn="ctr"/>
              <a:endParaRPr lang="en-US" altLang="zh-CN" sz="1000">
                <a:solidFill>
                  <a:schemeClr val="bg1"/>
                </a:solidFill>
              </a:endParaRPr>
            </a:p>
            <a:p>
              <a:pPr algn="ctr"/>
              <a:r>
                <a:rPr lang="en-US" altLang="zh-CN" sz="1000">
                  <a:solidFill>
                    <a:schemeClr val="bg1"/>
                  </a:solidFill>
                </a:rPr>
                <a:t>regs</a:t>
              </a:r>
              <a:endParaRPr lang="en-US" altLang="zh-CN" sz="1000">
                <a:solidFill>
                  <a:schemeClr val="bg1"/>
                </a:solidFill>
              </a:endParaRPr>
            </a:p>
            <a:p>
              <a:pPr algn="ctr"/>
              <a:r>
                <a:rPr lang="en-US" altLang="zh-CN" sz="1000">
                  <a:solidFill>
                    <a:schemeClr val="bg1"/>
                  </a:solidFill>
                </a:rPr>
                <a:t>(4k)</a:t>
              </a:r>
              <a:endParaRPr lang="en-US" altLang="zh-CN" sz="1000">
                <a:solidFill>
                  <a:schemeClr val="bg1"/>
                </a:solidFill>
              </a:endParaRPr>
            </a:p>
          </p:txBody>
        </p:sp>
        <p:sp>
          <p:nvSpPr>
            <p:cNvPr id="62" name="矩形 61"/>
            <p:cNvSpPr/>
            <p:nvPr/>
          </p:nvSpPr>
          <p:spPr>
            <a:xfrm>
              <a:off x="5533" y="3729"/>
              <a:ext cx="842" cy="581"/>
            </a:xfrm>
            <a:prstGeom prst="rect">
              <a:avLst/>
            </a:prstGeom>
            <a:solidFill>
              <a:schemeClr val="tx1"/>
            </a:solidFill>
            <a:ln w="12700"/>
          </p:spPr>
          <p:style>
            <a:lnRef idx="2">
              <a:schemeClr val="accent3"/>
            </a:lnRef>
            <a:fillRef idx="1">
              <a:schemeClr val="lt1"/>
            </a:fillRef>
            <a:effectRef idx="0">
              <a:schemeClr val="accent3"/>
            </a:effectRef>
            <a:fontRef idx="minor">
              <a:schemeClr val="dk1"/>
            </a:fontRef>
          </p:style>
          <p:txBody>
            <a:bodyPr rtlCol="0" anchor="ctr"/>
            <a:p>
              <a:pPr algn="ctr"/>
              <a:r>
                <a:rPr lang="en-US" altLang="zh-CN" sz="1000">
                  <a:solidFill>
                    <a:schemeClr val="bg1"/>
                  </a:solidFill>
                </a:rPr>
                <a:t>L1$</a:t>
              </a:r>
              <a:endParaRPr lang="en-US" altLang="zh-CN" sz="1000">
                <a:solidFill>
                  <a:schemeClr val="bg1"/>
                </a:solidFill>
              </a:endParaRPr>
            </a:p>
            <a:p>
              <a:pPr algn="ctr"/>
              <a:r>
                <a:rPr lang="en-US" altLang="zh-CN" sz="1000">
                  <a:solidFill>
                    <a:schemeClr val="bg1"/>
                  </a:solidFill>
                </a:rPr>
                <a:t>(2KB)</a:t>
              </a:r>
              <a:endParaRPr lang="en-US" altLang="zh-CN" sz="1000">
                <a:solidFill>
                  <a:schemeClr val="bg1"/>
                </a:solidFill>
              </a:endParaRPr>
            </a:p>
          </p:txBody>
        </p:sp>
      </p:grpSp>
      <p:cxnSp>
        <p:nvCxnSpPr>
          <p:cNvPr id="68" name="直接箭头连接符 67"/>
          <p:cNvCxnSpPr/>
          <p:nvPr/>
        </p:nvCxnSpPr>
        <p:spPr>
          <a:xfrm flipH="1">
            <a:off x="4472305" y="2738755"/>
            <a:ext cx="5080" cy="432435"/>
          </a:xfrm>
          <a:prstGeom prst="straightConnector1">
            <a:avLst/>
          </a:prstGeom>
          <a:ln w="12700">
            <a:headEnd type="triangl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69" name="直接箭头连接符 68"/>
          <p:cNvCxnSpPr/>
          <p:nvPr/>
        </p:nvCxnSpPr>
        <p:spPr>
          <a:xfrm flipH="1">
            <a:off x="5187950" y="2738755"/>
            <a:ext cx="5080" cy="432435"/>
          </a:xfrm>
          <a:prstGeom prst="straightConnector1">
            <a:avLst/>
          </a:prstGeom>
          <a:ln w="12700">
            <a:headEnd type="triangl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70" name="直接箭头连接符 69"/>
          <p:cNvCxnSpPr/>
          <p:nvPr/>
        </p:nvCxnSpPr>
        <p:spPr>
          <a:xfrm flipH="1">
            <a:off x="5943600" y="2738755"/>
            <a:ext cx="5080" cy="432435"/>
          </a:xfrm>
          <a:prstGeom prst="straightConnector1">
            <a:avLst/>
          </a:prstGeom>
          <a:ln w="12700">
            <a:headEnd type="triangl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71" name="直接箭头连接符 70"/>
          <p:cNvCxnSpPr/>
          <p:nvPr/>
        </p:nvCxnSpPr>
        <p:spPr>
          <a:xfrm flipH="1">
            <a:off x="6648450" y="2738755"/>
            <a:ext cx="5080" cy="432435"/>
          </a:xfrm>
          <a:prstGeom prst="straightConnector1">
            <a:avLst/>
          </a:prstGeom>
          <a:ln w="12700">
            <a:headEnd type="triangl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72" name="直接箭头连接符 71"/>
          <p:cNvCxnSpPr/>
          <p:nvPr/>
        </p:nvCxnSpPr>
        <p:spPr>
          <a:xfrm flipH="1">
            <a:off x="7379335" y="2736850"/>
            <a:ext cx="5080" cy="432435"/>
          </a:xfrm>
          <a:prstGeom prst="straightConnector1">
            <a:avLst/>
          </a:prstGeom>
          <a:ln w="12700">
            <a:headEnd type="triangl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73" name="直接箭头连接符 72"/>
          <p:cNvCxnSpPr/>
          <p:nvPr/>
        </p:nvCxnSpPr>
        <p:spPr>
          <a:xfrm flipH="1">
            <a:off x="8064500" y="2738755"/>
            <a:ext cx="5080" cy="432435"/>
          </a:xfrm>
          <a:prstGeom prst="straightConnector1">
            <a:avLst/>
          </a:prstGeom>
          <a:ln w="12700">
            <a:headEnd type="triangl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74" name="直接箭头连接符 73"/>
          <p:cNvCxnSpPr/>
          <p:nvPr/>
        </p:nvCxnSpPr>
        <p:spPr>
          <a:xfrm flipH="1">
            <a:off x="8717915" y="2738755"/>
            <a:ext cx="5080" cy="432435"/>
          </a:xfrm>
          <a:prstGeom prst="straightConnector1">
            <a:avLst/>
          </a:prstGeom>
          <a:ln w="12700">
            <a:headEnd type="triangle" w="med" len="med"/>
            <a:tailEnd type="triangle" w="med" len="med"/>
          </a:ln>
        </p:spPr>
        <p:style>
          <a:lnRef idx="3">
            <a:schemeClr val="accent3"/>
          </a:lnRef>
          <a:fillRef idx="0">
            <a:schemeClr val="accent3"/>
          </a:fillRef>
          <a:effectRef idx="2">
            <a:schemeClr val="accent3"/>
          </a:effectRef>
          <a:fontRef idx="minor">
            <a:schemeClr val="tx1"/>
          </a:fontRef>
        </p:style>
      </p:cxnSp>
      <p:sp>
        <p:nvSpPr>
          <p:cNvPr id="75" name="文本框 74"/>
          <p:cNvSpPr txBox="1"/>
          <p:nvPr/>
        </p:nvSpPr>
        <p:spPr>
          <a:xfrm rot="1680000">
            <a:off x="9810115" y="822325"/>
            <a:ext cx="2144395" cy="521970"/>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wrap="square" rtlCol="0">
            <a:spAutoFit/>
          </a:bodyPr>
          <a:p>
            <a:r>
              <a:rPr lang="en-US" altLang="zh-CN" sz="2800">
                <a:solidFill>
                  <a:srgbClr val="FF0000"/>
                </a:solidFill>
              </a:rPr>
              <a:t>To be done</a:t>
            </a:r>
            <a:endParaRPr lang="en-US" altLang="zh-CN" sz="2800">
              <a:solidFill>
                <a:srgbClr val="FF0000"/>
              </a:solidFill>
            </a:endParaRPr>
          </a:p>
        </p:txBody>
      </p:sp>
      <p:sp>
        <p:nvSpPr>
          <p:cNvPr id="6" name="日期占位符 5"/>
          <p:cNvSpPr>
            <a:spLocks noGrp="1"/>
          </p:cNvSpPr>
          <p:nvPr>
            <p:ph type="dt" sz="half" idx="10"/>
          </p:nvPr>
        </p:nvSpPr>
        <p:spPr/>
        <p:txBody>
          <a:bodyPr/>
          <a:p>
            <a:r>
              <a:rPr lang="zh-CN" altLang="en-US" smtClean="0"/>
              <a:t>中微电科技</a:t>
            </a:r>
            <a:endParaRPr lang="zh-CN" altLang="en-US"/>
          </a:p>
        </p:txBody>
      </p:sp>
      <p:sp>
        <p:nvSpPr>
          <p:cNvPr id="40" name="灯片编号占位符 39"/>
          <p:cNvSpPr>
            <a:spLocks noGrp="1"/>
          </p:cNvSpPr>
          <p:nvPr>
            <p:ph type="sldNum" sz="quarter" idx="12"/>
          </p:nvPr>
        </p:nvSpPr>
        <p:spPr/>
        <p:txBody>
          <a:bodyPr/>
          <a:p>
            <a:fld id="{49AE70B2-8BF9-45C0-BB95-33D1B9D3A854}" type="slidenum">
              <a:rPr lang="zh-CN" altLang="en-US" smtClean="0"/>
            </a:fld>
            <a:endParaRPr lang="zh-CN" altLang="en-US"/>
          </a:p>
        </p:txBody>
      </p:sp>
      <p:sp>
        <p:nvSpPr>
          <p:cNvPr id="45" name="页脚占位符 44"/>
          <p:cNvSpPr>
            <a:spLocks noGrp="1"/>
          </p:cNvSpPr>
          <p:nvPr>
            <p:ph type="ftr" sz="quarter" idx="11"/>
          </p:nvPr>
        </p:nvSpPr>
        <p:spPr/>
        <p:txBody>
          <a:bodyPr/>
          <a:p>
            <a:r>
              <a:rPr lang="zh-CN" altLang="en-US"/>
              <a:t>密级：内部公开</a:t>
            </a:r>
            <a:endParaRPr lang="zh-CN" altLang="en-US"/>
          </a:p>
        </p:txBody>
      </p:sp>
    </p:spTree>
    <p:custDataLst>
      <p:tags r:id="rId4"/>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Hardware Configuration</a:t>
            </a:r>
            <a:endParaRPr lang="en-US" altLang="zh-CN"/>
          </a:p>
        </p:txBody>
      </p:sp>
      <p:graphicFrame>
        <p:nvGraphicFramePr>
          <p:cNvPr id="4" name="内容占位符 3"/>
          <p:cNvGraphicFramePr/>
          <p:nvPr>
            <p:ph idx="1"/>
            <p:custDataLst>
              <p:tags r:id="rId1"/>
            </p:custDataLst>
          </p:nvPr>
        </p:nvGraphicFramePr>
        <p:xfrm>
          <a:off x="608400" y="1490400"/>
          <a:ext cx="10968990" cy="3400425"/>
        </p:xfrm>
        <a:graphic>
          <a:graphicData uri="http://schemas.openxmlformats.org/drawingml/2006/table">
            <a:tbl>
              <a:tblPr firstRow="1" bandRow="1">
                <a:tableStyleId>{5C22544A-7EE6-4342-B048-85BDC9FD1C3A}</a:tableStyleId>
              </a:tblPr>
              <a:tblGrid>
                <a:gridCol w="3656330"/>
                <a:gridCol w="3656330"/>
                <a:gridCol w="3656330"/>
              </a:tblGrid>
              <a:tr h="377825">
                <a:tc>
                  <a:txBody>
                    <a:bodyPr/>
                    <a:p>
                      <a:pPr>
                        <a:buNone/>
                      </a:pPr>
                      <a:endParaRPr lang="zh-CN" altLang="en-US"/>
                    </a:p>
                  </a:txBody>
                  <a:tcPr/>
                </a:tc>
                <a:tc>
                  <a:txBody>
                    <a:bodyPr/>
                    <a:p>
                      <a:pPr>
                        <a:buNone/>
                      </a:pPr>
                      <a:r>
                        <a:rPr lang="en-US" altLang="zh-CN"/>
                        <a:t>MVP</a:t>
                      </a:r>
                      <a:endParaRPr lang="en-US" altLang="zh-CN"/>
                    </a:p>
                  </a:txBody>
                  <a:tcPr/>
                </a:tc>
                <a:tc>
                  <a:txBody>
                    <a:bodyPr/>
                    <a:p>
                      <a:pPr>
                        <a:buNone/>
                      </a:pPr>
                      <a:r>
                        <a:rPr lang="en-US" altLang="zh-CN"/>
                        <a:t>NV V100</a:t>
                      </a:r>
                      <a:endParaRPr lang="en-US" altLang="zh-CN"/>
                    </a:p>
                  </a:txBody>
                  <a:tcPr/>
                </a:tc>
              </a:tr>
              <a:tr h="377825">
                <a:tc>
                  <a:txBody>
                    <a:bodyPr/>
                    <a:p>
                      <a:pPr>
                        <a:buNone/>
                      </a:pPr>
                      <a:r>
                        <a:rPr lang="en-US" altLang="zh-CN"/>
                        <a:t>Number of SP Cores</a:t>
                      </a:r>
                      <a:endParaRPr lang="en-US" altLang="zh-CN"/>
                    </a:p>
                  </a:txBody>
                  <a:tcPr/>
                </a:tc>
                <a:tc>
                  <a:txBody>
                    <a:bodyPr/>
                    <a:p>
                      <a:pPr>
                        <a:buNone/>
                      </a:pPr>
                      <a:r>
                        <a:rPr lang="en-US" altLang="zh-CN"/>
                        <a:t>32</a:t>
                      </a:r>
                      <a:endParaRPr lang="en-US" altLang="zh-CN"/>
                    </a:p>
                  </a:txBody>
                  <a:tcPr/>
                </a:tc>
                <a:tc>
                  <a:txBody>
                    <a:bodyPr/>
                    <a:p>
                      <a:pPr>
                        <a:buNone/>
                      </a:pPr>
                      <a:endParaRPr lang="en-US" altLang="zh-CN"/>
                    </a:p>
                  </a:txBody>
                  <a:tcPr/>
                </a:tc>
              </a:tr>
              <a:tr h="377825">
                <a:tc>
                  <a:txBody>
                    <a:bodyPr/>
                    <a:p>
                      <a:pPr>
                        <a:buNone/>
                      </a:pPr>
                      <a:r>
                        <a:rPr lang="en-US" altLang="zh-CN"/>
                        <a:t>Warp size</a:t>
                      </a:r>
                      <a:endParaRPr lang="en-US" altLang="zh-CN"/>
                    </a:p>
                  </a:txBody>
                  <a:tcPr/>
                </a:tc>
                <a:tc>
                  <a:txBody>
                    <a:bodyPr/>
                    <a:p>
                      <a:pPr>
                        <a:buNone/>
                      </a:pPr>
                      <a:r>
                        <a:rPr lang="en-US" altLang="zh-CN"/>
                        <a:t>4</a:t>
                      </a:r>
                      <a:endParaRPr lang="en-US" altLang="zh-CN"/>
                    </a:p>
                  </a:txBody>
                  <a:tcPr/>
                </a:tc>
                <a:tc>
                  <a:txBody>
                    <a:bodyPr/>
                    <a:p>
                      <a:pPr>
                        <a:buNone/>
                      </a:pPr>
                      <a:endParaRPr lang="en-US" altLang="zh-CN"/>
                    </a:p>
                  </a:txBody>
                  <a:tcPr/>
                </a:tc>
              </a:tr>
              <a:tr h="377825">
                <a:tc>
                  <a:txBody>
                    <a:bodyPr/>
                    <a:p>
                      <a:pPr>
                        <a:buNone/>
                      </a:pPr>
                      <a:r>
                        <a:rPr lang="en-US" altLang="zh-CN"/>
                        <a:t>Pipeline width</a:t>
                      </a:r>
                      <a:endParaRPr lang="en-US" altLang="zh-CN"/>
                    </a:p>
                  </a:txBody>
                  <a:tcPr/>
                </a:tc>
                <a:tc>
                  <a:txBody>
                    <a:bodyPr/>
                    <a:p>
                      <a:pPr>
                        <a:buNone/>
                      </a:pPr>
                      <a:r>
                        <a:rPr lang="en-US" altLang="zh-CN"/>
                        <a:t>4</a:t>
                      </a:r>
                      <a:endParaRPr lang="en-US" altLang="zh-CN"/>
                    </a:p>
                  </a:txBody>
                  <a:tcPr/>
                </a:tc>
                <a:tc>
                  <a:txBody>
                    <a:bodyPr/>
                    <a:p>
                      <a:pPr>
                        <a:buNone/>
                      </a:pPr>
                      <a:endParaRPr lang="en-US" altLang="zh-CN"/>
                    </a:p>
                  </a:txBody>
                  <a:tcPr/>
                </a:tc>
              </a:tr>
              <a:tr h="377825">
                <a:tc>
                  <a:txBody>
                    <a:bodyPr/>
                    <a:p>
                      <a:pPr>
                        <a:buNone/>
                      </a:pPr>
                      <a:r>
                        <a:rPr lang="en-US" altLang="zh-CN"/>
                        <a:t>GPR </a:t>
                      </a:r>
                      <a:endParaRPr lang="en-US" altLang="zh-CN"/>
                    </a:p>
                  </a:txBody>
                  <a:tcPr/>
                </a:tc>
                <a:tc>
                  <a:txBody>
                    <a:bodyPr/>
                    <a:p>
                      <a:pPr>
                        <a:buNone/>
                      </a:pPr>
                      <a:r>
                        <a:rPr lang="en-US" altLang="zh-CN"/>
                        <a:t>4KB</a:t>
                      </a:r>
                      <a:endParaRPr lang="en-US" altLang="zh-CN"/>
                    </a:p>
                  </a:txBody>
                  <a:tcPr/>
                </a:tc>
                <a:tc>
                  <a:txBody>
                    <a:bodyPr/>
                    <a:p>
                      <a:pPr>
                        <a:buNone/>
                      </a:pPr>
                      <a:endParaRPr lang="en-US" altLang="zh-CN"/>
                    </a:p>
                  </a:txBody>
                  <a:tcPr/>
                </a:tc>
              </a:tr>
              <a:tr h="377825">
                <a:tc>
                  <a:txBody>
                    <a:bodyPr/>
                    <a:p>
                      <a:pPr>
                        <a:buNone/>
                      </a:pPr>
                      <a:r>
                        <a:rPr lang="en-US" altLang="zh-CN"/>
                        <a:t>L1I Cache</a:t>
                      </a:r>
                      <a:endParaRPr lang="en-US" altLang="zh-CN"/>
                    </a:p>
                  </a:txBody>
                  <a:tcPr/>
                </a:tc>
                <a:tc>
                  <a:txBody>
                    <a:bodyPr/>
                    <a:p>
                      <a:pPr>
                        <a:buNone/>
                      </a:pPr>
                      <a:r>
                        <a:rPr lang="en-US" altLang="zh-CN"/>
                        <a:t>9KB</a:t>
                      </a:r>
                      <a:endParaRPr lang="en-US" altLang="zh-CN"/>
                    </a:p>
                  </a:txBody>
                  <a:tcPr/>
                </a:tc>
                <a:tc>
                  <a:txBody>
                    <a:bodyPr/>
                    <a:p>
                      <a:pPr>
                        <a:buNone/>
                      </a:pPr>
                      <a:endParaRPr lang="en-US" altLang="zh-CN"/>
                    </a:p>
                  </a:txBody>
                  <a:tcPr/>
                </a:tc>
              </a:tr>
              <a:tr h="377825">
                <a:tc>
                  <a:txBody>
                    <a:bodyPr/>
                    <a:p>
                      <a:pPr>
                        <a:buNone/>
                      </a:pPr>
                      <a:r>
                        <a:rPr lang="en-US" altLang="zh-CN"/>
                        <a:t>L1D Cache</a:t>
                      </a:r>
                      <a:endParaRPr lang="en-US" altLang="zh-CN"/>
                    </a:p>
                  </a:txBody>
                  <a:tcPr/>
                </a:tc>
                <a:tc>
                  <a:txBody>
                    <a:bodyPr/>
                    <a:p>
                      <a:pPr>
                        <a:buNone/>
                      </a:pPr>
                      <a:r>
                        <a:rPr lang="en-US" altLang="zh-CN"/>
                        <a:t>2KB</a:t>
                      </a:r>
                      <a:endParaRPr lang="en-US" altLang="zh-CN"/>
                    </a:p>
                  </a:txBody>
                  <a:tcPr/>
                </a:tc>
                <a:tc>
                  <a:txBody>
                    <a:bodyPr/>
                    <a:p>
                      <a:pPr>
                        <a:buNone/>
                      </a:pPr>
                      <a:endParaRPr lang="en-US" altLang="zh-CN"/>
                    </a:p>
                  </a:txBody>
                  <a:tcPr/>
                </a:tc>
              </a:tr>
              <a:tr h="377825">
                <a:tc>
                  <a:txBody>
                    <a:bodyPr/>
                    <a:p>
                      <a:pPr>
                        <a:buNone/>
                      </a:pPr>
                      <a:r>
                        <a:rPr lang="en-US" altLang="zh-CN"/>
                        <a:t>Local memory</a:t>
                      </a:r>
                      <a:endParaRPr lang="en-US" altLang="zh-CN"/>
                    </a:p>
                  </a:txBody>
                  <a:tcPr/>
                </a:tc>
                <a:tc>
                  <a:txBody>
                    <a:bodyPr/>
                    <a:p>
                      <a:pPr>
                        <a:buNone/>
                      </a:pPr>
                      <a:r>
                        <a:rPr lang="en-US" altLang="zh-CN"/>
                        <a:t>32KB</a:t>
                      </a:r>
                      <a:endParaRPr lang="en-US" altLang="zh-CN"/>
                    </a:p>
                  </a:txBody>
                  <a:tcPr/>
                </a:tc>
                <a:tc>
                  <a:txBody>
                    <a:bodyPr/>
                    <a:p>
                      <a:pPr>
                        <a:buNone/>
                      </a:pPr>
                      <a:endParaRPr lang="en-US" altLang="zh-CN"/>
                    </a:p>
                  </a:txBody>
                  <a:tcPr/>
                </a:tc>
              </a:tr>
              <a:tr h="377825">
                <a:tc>
                  <a:txBody>
                    <a:bodyPr/>
                    <a:p>
                      <a:pPr>
                        <a:buNone/>
                      </a:pPr>
                      <a:r>
                        <a:rPr lang="en-US" altLang="zh-CN"/>
                        <a:t>L2D Cache</a:t>
                      </a:r>
                      <a:endParaRPr lang="en-US" altLang="zh-CN"/>
                    </a:p>
                  </a:txBody>
                  <a:tcPr/>
                </a:tc>
                <a:tc>
                  <a:txBody>
                    <a:bodyPr/>
                    <a:p>
                      <a:pPr>
                        <a:buNone/>
                      </a:pPr>
                      <a:r>
                        <a:rPr lang="en-US" altLang="zh-CN"/>
                        <a:t>256KB</a:t>
                      </a:r>
                      <a:endParaRPr lang="en-US" altLang="zh-CN"/>
                    </a:p>
                  </a:txBody>
                  <a:tcPr/>
                </a:tc>
                <a:tc>
                  <a:txBody>
                    <a:bodyPr/>
                    <a:p>
                      <a:pPr>
                        <a:buNone/>
                      </a:pPr>
                      <a:endParaRPr lang="en-US" altLang="zh-CN"/>
                    </a:p>
                  </a:txBody>
                  <a:tcPr/>
                </a:tc>
              </a:tr>
            </a:tbl>
          </a:graphicData>
        </a:graphic>
      </p:graphicFrame>
      <p:pic>
        <p:nvPicPr>
          <p:cNvPr id="3" name="图片 2"/>
          <p:cNvPicPr>
            <a:picLocks noChangeAspect="1"/>
          </p:cNvPicPr>
          <p:nvPr/>
        </p:nvPicPr>
        <p:blipFill>
          <a:blip r:embed="rId2"/>
          <a:stretch>
            <a:fillRect/>
          </a:stretch>
        </p:blipFill>
        <p:spPr>
          <a:xfrm>
            <a:off x="6899275" y="2647950"/>
            <a:ext cx="4151630" cy="3300095"/>
          </a:xfrm>
          <a:prstGeom prst="rect">
            <a:avLst/>
          </a:prstGeom>
        </p:spPr>
      </p:pic>
      <p:sp>
        <p:nvSpPr>
          <p:cNvPr id="5" name="文本框 4"/>
          <p:cNvSpPr txBox="1"/>
          <p:nvPr/>
        </p:nvSpPr>
        <p:spPr>
          <a:xfrm rot="1680000">
            <a:off x="9810115" y="822325"/>
            <a:ext cx="2144395" cy="521970"/>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wrap="square" rtlCol="0">
            <a:spAutoFit/>
          </a:bodyPr>
          <a:p>
            <a:r>
              <a:rPr lang="en-US" altLang="zh-CN" sz="2800">
                <a:solidFill>
                  <a:srgbClr val="FF0000"/>
                </a:solidFill>
              </a:rPr>
              <a:t>To be done</a:t>
            </a:r>
            <a:endParaRPr lang="en-US" altLang="zh-CN" sz="2800">
              <a:solidFill>
                <a:srgbClr val="FF0000"/>
              </a:solidFill>
            </a:endParaRPr>
          </a:p>
        </p:txBody>
      </p:sp>
      <p:sp>
        <p:nvSpPr>
          <p:cNvPr id="6" name="日期占位符 5"/>
          <p:cNvSpPr>
            <a:spLocks noGrp="1"/>
          </p:cNvSpPr>
          <p:nvPr>
            <p:ph type="dt" sz="half" idx="10"/>
          </p:nvPr>
        </p:nvSpPr>
        <p:spPr/>
        <p:txBody>
          <a:bodyPr/>
          <a:p>
            <a:r>
              <a:rPr lang="zh-CN" altLang="en-US" smtClean="0"/>
              <a:t>中微电科技</a:t>
            </a:r>
            <a:endParaRPr lang="zh-CN" altLang="en-US"/>
          </a:p>
        </p:txBody>
      </p:sp>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密级：内部公开</a:t>
            </a:r>
            <a:endParaRPr lang="zh-CN" altLang="en-US"/>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直接连接符 37"/>
          <p:cNvCxnSpPr/>
          <p:nvPr>
            <p:custDataLst>
              <p:tags r:id="rId1"/>
            </p:custDataLst>
          </p:nvPr>
        </p:nvCxnSpPr>
        <p:spPr>
          <a:xfrm>
            <a:off x="5876925" y="1515110"/>
            <a:ext cx="5248275"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4" name="文本框 13"/>
          <p:cNvSpPr txBox="1"/>
          <p:nvPr>
            <p:custDataLst>
              <p:tags r:id="rId2"/>
            </p:custDataLst>
          </p:nvPr>
        </p:nvSpPr>
        <p:spPr>
          <a:xfrm>
            <a:off x="887096" y="1393190"/>
            <a:ext cx="1851660" cy="768350"/>
          </a:xfrm>
          <a:prstGeom prst="rect">
            <a:avLst/>
          </a:prstGeom>
          <a:noFill/>
        </p:spPr>
        <p:txBody>
          <a:bodyPr wrap="square" rtlCol="0">
            <a:normAutofit fontScale="97500"/>
          </a:bodyPr>
          <a:lstStyle/>
          <a:p>
            <a:pPr algn="r"/>
            <a:r>
              <a:rPr lang="zh-CN" altLang="en-US" sz="4400" b="1" spc="300"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目录</a:t>
            </a:r>
            <a:endParaRPr lang="zh-CN" altLang="en-US" sz="4400" b="1" spc="300"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15" name="文本框 14"/>
          <p:cNvSpPr txBox="1"/>
          <p:nvPr>
            <p:custDataLst>
              <p:tags r:id="rId3"/>
            </p:custDataLst>
          </p:nvPr>
        </p:nvSpPr>
        <p:spPr>
          <a:xfrm>
            <a:off x="887095" y="2161540"/>
            <a:ext cx="1851660" cy="368300"/>
          </a:xfrm>
          <a:prstGeom prst="rect">
            <a:avLst/>
          </a:prstGeom>
          <a:noFill/>
        </p:spPr>
        <p:txBody>
          <a:bodyPr wrap="square" rtlCol="0">
            <a:normAutofit/>
          </a:bodyPr>
          <a:lstStyle/>
          <a:p>
            <a:pPr algn="r"/>
            <a:r>
              <a:rPr lang="en-US" altLang="zh-CN" spc="300" dirty="0">
                <a:solidFill>
                  <a:schemeClr val="tx1">
                    <a:lumMod val="65000"/>
                    <a:lumOff val="35000"/>
                  </a:schemeClr>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CONTENTS</a:t>
            </a:r>
            <a:endParaRPr lang="en-US" altLang="zh-CN" spc="300" dirty="0">
              <a:solidFill>
                <a:schemeClr val="tx1">
                  <a:lumMod val="65000"/>
                  <a:lumOff val="35000"/>
                </a:schemeClr>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16" name="矩形 15"/>
          <p:cNvSpPr/>
          <p:nvPr>
            <p:custDataLst>
              <p:tags r:id="rId4"/>
            </p:custDataLst>
          </p:nvPr>
        </p:nvSpPr>
        <p:spPr>
          <a:xfrm>
            <a:off x="2897505" y="1515110"/>
            <a:ext cx="76200" cy="9226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2" name="文本框 16"/>
          <p:cNvSpPr txBox="1"/>
          <p:nvPr>
            <p:custDataLst>
              <p:tags r:id="rId5"/>
            </p:custDataLst>
          </p:nvPr>
        </p:nvSpPr>
        <p:spPr>
          <a:xfrm>
            <a:off x="5768975" y="1789430"/>
            <a:ext cx="817880" cy="645160"/>
          </a:xfrm>
          <a:prstGeom prst="rect">
            <a:avLst/>
          </a:prstGeom>
          <a:noFill/>
        </p:spPr>
        <p:txBody>
          <a:bodyPr wrap="square" rtlCol="0">
            <a:normAutofit fontScale="90000"/>
          </a:bodyPr>
          <a:p>
            <a:r>
              <a:rPr lang="en-US" altLang="zh-CN" sz="3600" b="1" dirty="0">
                <a:solidFill>
                  <a:schemeClr val="tx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01.</a:t>
            </a:r>
            <a:endParaRPr lang="en-US" altLang="zh-CN" sz="3600" b="1" dirty="0">
              <a:solidFill>
                <a:schemeClr val="tx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3" name="文本框 17"/>
          <p:cNvSpPr txBox="1"/>
          <p:nvPr>
            <p:custDataLst>
              <p:tags r:id="rId6"/>
            </p:custDataLst>
          </p:nvPr>
        </p:nvSpPr>
        <p:spPr>
          <a:xfrm>
            <a:off x="6706235" y="1789430"/>
            <a:ext cx="4418965" cy="645160"/>
          </a:xfrm>
          <a:prstGeom prst="rect">
            <a:avLst/>
          </a:prstGeom>
          <a:noFill/>
        </p:spPr>
        <p:txBody>
          <a:bodyPr wrap="square" lIns="90170" tIns="46990" rIns="90170" bIns="46990" rtlCol="0" anchor="ctr" anchorCtr="0">
            <a:normAutofit/>
          </a:bodyPr>
          <a:p>
            <a:pPr marL="0" indent="0" algn="l" fontAlgn="auto">
              <a:lnSpc>
                <a:spcPct val="110000"/>
              </a:lnSpc>
              <a:spcBef>
                <a:spcPts val="0"/>
              </a:spcBef>
              <a:spcAft>
                <a:spcPts val="0"/>
              </a:spcAft>
              <a:buSzPct val="100000"/>
            </a:pPr>
            <a:r>
              <a:rPr lang="en-US" altLang="zh-CN" sz="2000" dirty="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uArch comparison with Nvidia</a:t>
            </a:r>
            <a:endParaRPr lang="en-US" altLang="zh-CN" sz="2000" dirty="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4" name="文本框 14"/>
          <p:cNvSpPr txBox="1"/>
          <p:nvPr>
            <p:custDataLst>
              <p:tags r:id="rId7"/>
            </p:custDataLst>
          </p:nvPr>
        </p:nvSpPr>
        <p:spPr>
          <a:xfrm>
            <a:off x="5768975" y="2653030"/>
            <a:ext cx="817880" cy="645160"/>
          </a:xfrm>
          <a:prstGeom prst="rect">
            <a:avLst/>
          </a:prstGeom>
          <a:noFill/>
        </p:spPr>
        <p:txBody>
          <a:bodyPr wrap="square" rtlCol="0">
            <a:normAutofit fontScale="90000"/>
          </a:bodyPr>
          <a:p>
            <a:r>
              <a:rPr lang="en-US" altLang="zh-CN" sz="3600" b="1">
                <a:solidFill>
                  <a:schemeClr val="tx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02.</a:t>
            </a:r>
            <a:endParaRPr lang="en-US" altLang="zh-CN" sz="3600" b="1">
              <a:solidFill>
                <a:schemeClr val="tx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5" name="文本框 19"/>
          <p:cNvSpPr txBox="1"/>
          <p:nvPr>
            <p:custDataLst>
              <p:tags r:id="rId8"/>
            </p:custDataLst>
          </p:nvPr>
        </p:nvSpPr>
        <p:spPr>
          <a:xfrm>
            <a:off x="5768975" y="3516630"/>
            <a:ext cx="817880" cy="645160"/>
          </a:xfrm>
          <a:prstGeom prst="rect">
            <a:avLst/>
          </a:prstGeom>
          <a:noFill/>
        </p:spPr>
        <p:txBody>
          <a:bodyPr wrap="square" rtlCol="0">
            <a:normAutofit fontScale="90000"/>
          </a:bodyPr>
          <a:p>
            <a:r>
              <a:rPr lang="en-US" altLang="zh-CN" sz="3600" b="1" dirty="0">
                <a:solidFill>
                  <a:schemeClr val="tx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03.</a:t>
            </a:r>
            <a:endParaRPr lang="en-US" altLang="zh-CN" sz="3600" b="1" dirty="0">
              <a:solidFill>
                <a:schemeClr val="tx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23" name="文本框 22"/>
          <p:cNvSpPr txBox="1"/>
          <p:nvPr>
            <p:custDataLst>
              <p:tags r:id="rId9"/>
            </p:custDataLst>
          </p:nvPr>
        </p:nvSpPr>
        <p:spPr>
          <a:xfrm>
            <a:off x="5768975" y="4380230"/>
            <a:ext cx="817880" cy="645160"/>
          </a:xfrm>
          <a:prstGeom prst="rect">
            <a:avLst/>
          </a:prstGeom>
          <a:noFill/>
        </p:spPr>
        <p:txBody>
          <a:bodyPr wrap="square" rtlCol="0">
            <a:normAutofit fontScale="90000"/>
          </a:bodyPr>
          <a:p>
            <a:r>
              <a:rPr lang="en-US" altLang="zh-CN" sz="3600" b="1" dirty="0">
                <a:solidFill>
                  <a:schemeClr val="tx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04.</a:t>
            </a:r>
            <a:endParaRPr lang="en-US" altLang="zh-CN" sz="3600" b="1" dirty="0">
              <a:solidFill>
                <a:schemeClr val="tx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28" name="文本框 27"/>
          <p:cNvSpPr txBox="1"/>
          <p:nvPr>
            <p:custDataLst>
              <p:tags r:id="rId10"/>
            </p:custDataLst>
          </p:nvPr>
        </p:nvSpPr>
        <p:spPr>
          <a:xfrm>
            <a:off x="5768975" y="5243830"/>
            <a:ext cx="817880" cy="645160"/>
          </a:xfrm>
          <a:prstGeom prst="rect">
            <a:avLst/>
          </a:prstGeom>
          <a:noFill/>
        </p:spPr>
        <p:txBody>
          <a:bodyPr wrap="square" rtlCol="0">
            <a:normAutofit fontScale="90000"/>
          </a:bodyPr>
          <a:p>
            <a:r>
              <a:rPr lang="en-US" altLang="zh-CN" sz="3600" b="1" dirty="0">
                <a:solidFill>
                  <a:schemeClr val="tx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05.</a:t>
            </a:r>
            <a:endParaRPr lang="en-US" altLang="zh-CN" sz="3600" b="1" dirty="0">
              <a:solidFill>
                <a:schemeClr val="tx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6" name="文本框 25"/>
          <p:cNvSpPr txBox="1"/>
          <p:nvPr>
            <p:custDataLst>
              <p:tags r:id="rId11"/>
            </p:custDataLst>
          </p:nvPr>
        </p:nvSpPr>
        <p:spPr>
          <a:xfrm>
            <a:off x="6706235" y="2653030"/>
            <a:ext cx="4418965" cy="645160"/>
          </a:xfrm>
          <a:prstGeom prst="rect">
            <a:avLst/>
          </a:prstGeom>
          <a:noFill/>
        </p:spPr>
        <p:txBody>
          <a:bodyPr wrap="square" lIns="90170" tIns="46990" rIns="90170" bIns="46990" rtlCol="0" anchor="ctr" anchorCtr="0">
            <a:normAutofit/>
          </a:bodyPr>
          <a:p>
            <a:pPr marL="0" indent="0" algn="l" fontAlgn="auto">
              <a:lnSpc>
                <a:spcPct val="110000"/>
              </a:lnSpc>
              <a:spcBef>
                <a:spcPts val="0"/>
              </a:spcBef>
              <a:spcAft>
                <a:spcPts val="0"/>
              </a:spcAft>
              <a:buSzPct val="100000"/>
            </a:pPr>
            <a:r>
              <a:rPr lang="en-US" altLang="zh-CN" sz="2000" dirty="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MVPGPU-SIM Architecture</a:t>
            </a:r>
            <a:endParaRPr lang="en-US" altLang="zh-CN" sz="2000" dirty="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27" name="文本框 26"/>
          <p:cNvSpPr txBox="1"/>
          <p:nvPr>
            <p:custDataLst>
              <p:tags r:id="rId12"/>
            </p:custDataLst>
          </p:nvPr>
        </p:nvSpPr>
        <p:spPr>
          <a:xfrm>
            <a:off x="6706235" y="3516630"/>
            <a:ext cx="4418965" cy="645160"/>
          </a:xfrm>
          <a:prstGeom prst="rect">
            <a:avLst/>
          </a:prstGeom>
          <a:noFill/>
        </p:spPr>
        <p:txBody>
          <a:bodyPr wrap="square" lIns="90170" tIns="46990" rIns="90170" bIns="46990" rtlCol="0" anchor="ctr" anchorCtr="0">
            <a:normAutofit/>
          </a:bodyPr>
          <a:p>
            <a:pPr marL="0" indent="0" algn="l" fontAlgn="auto">
              <a:lnSpc>
                <a:spcPct val="110000"/>
              </a:lnSpc>
              <a:spcBef>
                <a:spcPts val="0"/>
              </a:spcBef>
              <a:spcAft>
                <a:spcPts val="0"/>
              </a:spcAft>
              <a:buSzPct val="100000"/>
            </a:pPr>
            <a:r>
              <a:rPr lang="en-US" altLang="zh-CN" sz="2000" dirty="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Major performance target </a:t>
            </a:r>
            <a:endParaRPr lang="en-US" altLang="zh-CN" sz="2000" dirty="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7" name="文本框 28"/>
          <p:cNvSpPr txBox="1"/>
          <p:nvPr>
            <p:custDataLst>
              <p:tags r:id="rId13"/>
            </p:custDataLst>
          </p:nvPr>
        </p:nvSpPr>
        <p:spPr>
          <a:xfrm>
            <a:off x="6706235" y="4380230"/>
            <a:ext cx="4418965" cy="645160"/>
          </a:xfrm>
          <a:prstGeom prst="rect">
            <a:avLst/>
          </a:prstGeom>
          <a:noFill/>
        </p:spPr>
        <p:txBody>
          <a:bodyPr wrap="square" lIns="90170" tIns="46990" rIns="90170" bIns="46990" rtlCol="0" anchor="ctr" anchorCtr="0">
            <a:normAutofit/>
          </a:bodyPr>
          <a:p>
            <a:pPr marL="0" indent="0" algn="l" fontAlgn="auto">
              <a:lnSpc>
                <a:spcPct val="110000"/>
              </a:lnSpc>
              <a:spcBef>
                <a:spcPts val="0"/>
              </a:spcBef>
              <a:spcAft>
                <a:spcPts val="0"/>
              </a:spcAft>
              <a:buSzPct val="100000"/>
            </a:pPr>
            <a:r>
              <a:rPr lang="en-US" altLang="zh-CN" sz="2000" dirty="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Benchmark introduction</a:t>
            </a:r>
            <a:endParaRPr lang="en-US" altLang="zh-CN" sz="2000" dirty="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30" name="文本框 29"/>
          <p:cNvSpPr txBox="1"/>
          <p:nvPr>
            <p:custDataLst>
              <p:tags r:id="rId14"/>
            </p:custDataLst>
          </p:nvPr>
        </p:nvSpPr>
        <p:spPr>
          <a:xfrm>
            <a:off x="6706235" y="5240020"/>
            <a:ext cx="4418965" cy="645160"/>
          </a:xfrm>
          <a:prstGeom prst="rect">
            <a:avLst/>
          </a:prstGeom>
          <a:noFill/>
        </p:spPr>
        <p:txBody>
          <a:bodyPr wrap="square" lIns="90170" tIns="46990" rIns="90170" bIns="46990" rtlCol="0" anchor="ctr" anchorCtr="0">
            <a:normAutofit/>
          </a:bodyPr>
          <a:p>
            <a:pPr fontAlgn="auto">
              <a:lnSpc>
                <a:spcPct val="110000"/>
              </a:lnSpc>
            </a:pPr>
            <a:r>
              <a:rPr lang="en-US" altLang="zh-CN" sz="2000" dirty="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Quantitative analysis</a:t>
            </a:r>
            <a:endParaRPr lang="en-US" altLang="zh-CN" sz="2000" dirty="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8" name="日期占位符 7"/>
          <p:cNvSpPr>
            <a:spLocks noGrp="1"/>
          </p:cNvSpPr>
          <p:nvPr>
            <p:ph type="dt" sz="half" idx="10"/>
          </p:nvPr>
        </p:nvSpPr>
        <p:spPr/>
        <p:txBody>
          <a:bodyPr/>
          <a:p>
            <a:r>
              <a:rPr lang="zh-CN" altLang="en-US" smtClean="0"/>
              <a:t>中微电科技</a:t>
            </a:r>
            <a:endParaRPr lang="zh-CN" altLang="en-US"/>
          </a:p>
        </p:txBody>
      </p:sp>
      <p:sp>
        <p:nvSpPr>
          <p:cNvPr id="9" name="灯片编号占位符 8"/>
          <p:cNvSpPr>
            <a:spLocks noGrp="1"/>
          </p:cNvSpPr>
          <p:nvPr>
            <p:ph type="sldNum" sz="quarter" idx="12"/>
          </p:nvPr>
        </p:nvSpPr>
        <p:spPr/>
        <p:txBody>
          <a:bodyPr/>
          <a:p>
            <a:fld id="{49AE70B2-8BF9-45C0-BB95-33D1B9D3A854}" type="slidenum">
              <a:rPr lang="zh-CN" altLang="en-US" smtClean="0"/>
            </a:fld>
            <a:endParaRPr lang="zh-CN" altLang="en-US"/>
          </a:p>
        </p:txBody>
      </p:sp>
      <p:sp>
        <p:nvSpPr>
          <p:cNvPr id="10" name="页脚占位符 9"/>
          <p:cNvSpPr>
            <a:spLocks noGrp="1"/>
          </p:cNvSpPr>
          <p:nvPr>
            <p:ph type="ftr" sz="quarter" idx="11"/>
          </p:nvPr>
        </p:nvSpPr>
        <p:spPr/>
        <p:txBody>
          <a:bodyPr/>
          <a:p>
            <a:r>
              <a:rPr lang="zh-CN" altLang="en-US"/>
              <a:t>密级：内部公开</a:t>
            </a:r>
            <a:endParaRPr lang="zh-CN" altLang="en-US"/>
          </a:p>
        </p:txBody>
      </p:sp>
    </p:spTree>
    <p:custDataLst>
      <p:tags r:id="rId15"/>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t>Interconnection </a:t>
            </a:r>
            <a:r>
              <a:rPr lang="en-US" altLang="zh-CN">
                <a:sym typeface="+mn-ea"/>
              </a:rPr>
              <a:t>Network </a:t>
            </a:r>
            <a:endParaRPr lang="en-US" altLang="zh-CN"/>
          </a:p>
        </p:txBody>
      </p:sp>
      <p:sp>
        <p:nvSpPr>
          <p:cNvPr id="2" name="内容占位符 1"/>
          <p:cNvSpPr>
            <a:spLocks noGrp="1"/>
          </p:cNvSpPr>
          <p:nvPr>
            <p:ph idx="1"/>
          </p:nvPr>
        </p:nvSpPr>
        <p:spPr/>
        <p:txBody>
          <a:bodyPr/>
          <a:p>
            <a:endParaRPr lang="zh-CN" altLang="en-US"/>
          </a:p>
        </p:txBody>
      </p:sp>
      <p:pic>
        <p:nvPicPr>
          <p:cNvPr id="4" name="图片 3"/>
          <p:cNvPicPr>
            <a:picLocks noChangeAspect="1"/>
          </p:cNvPicPr>
          <p:nvPr/>
        </p:nvPicPr>
        <p:blipFill>
          <a:blip r:embed="rId2"/>
          <a:stretch>
            <a:fillRect/>
          </a:stretch>
        </p:blipFill>
        <p:spPr>
          <a:xfrm>
            <a:off x="5567045" y="1760855"/>
            <a:ext cx="5782945" cy="2720340"/>
          </a:xfrm>
          <a:prstGeom prst="rect">
            <a:avLst/>
          </a:prstGeom>
        </p:spPr>
      </p:pic>
      <p:sp>
        <p:nvSpPr>
          <p:cNvPr id="5" name="文本框 4"/>
          <p:cNvSpPr txBox="1"/>
          <p:nvPr/>
        </p:nvSpPr>
        <p:spPr>
          <a:xfrm rot="1680000">
            <a:off x="9810115" y="822325"/>
            <a:ext cx="2144395" cy="521970"/>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wrap="square" rtlCol="0">
            <a:spAutoFit/>
          </a:bodyPr>
          <a:p>
            <a:r>
              <a:rPr lang="en-US" altLang="zh-CN" sz="2800">
                <a:solidFill>
                  <a:srgbClr val="FF0000"/>
                </a:solidFill>
              </a:rPr>
              <a:t>To be done</a:t>
            </a:r>
            <a:endParaRPr lang="en-US" altLang="zh-CN" sz="2800">
              <a:solidFill>
                <a:srgbClr val="FF0000"/>
              </a:solidFill>
            </a:endParaRPr>
          </a:p>
        </p:txBody>
      </p:sp>
      <p:sp>
        <p:nvSpPr>
          <p:cNvPr id="6" name="日期占位符 5"/>
          <p:cNvSpPr>
            <a:spLocks noGrp="1"/>
          </p:cNvSpPr>
          <p:nvPr>
            <p:ph type="dt" sz="half" idx="10"/>
          </p:nvPr>
        </p:nvSpPr>
        <p:spPr/>
        <p:txBody>
          <a:bodyPr/>
          <a:p>
            <a:r>
              <a:rPr lang="zh-CN" altLang="en-US" smtClean="0"/>
              <a:t>中微电科技</a:t>
            </a:r>
            <a:endParaRPr lang="zh-CN" altLang="en-US"/>
          </a:p>
        </p:txBody>
      </p:sp>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密级：内部公开</a:t>
            </a:r>
            <a:endParaRPr lang="zh-CN" altLang="en-US"/>
          </a:p>
        </p:txBody>
      </p:sp>
    </p:spTree>
    <p:custDataLst>
      <p:tags r:id="rId3"/>
    </p:custData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lIns="90000" tIns="46800" rIns="90000" bIns="46800">
            <a:normAutofit fontScale="90000"/>
          </a:bodyPr>
          <a:lstStyle/>
          <a:p>
            <a:r>
              <a:rPr lang="en-US" altLang="zh-CN" dirty="0">
                <a:sym typeface="Arial" panose="020B0604020202020204" pitchFamily="34" charset="0"/>
              </a:rPr>
              <a:t>Major performance target</a:t>
            </a:r>
            <a:endParaRPr lang="en-US" altLang="zh-CN" dirty="0">
              <a:sym typeface="Arial" panose="020B0604020202020204" pitchFamily="34" charset="0"/>
            </a:endParaRPr>
          </a:p>
        </p:txBody>
      </p:sp>
      <p:sp>
        <p:nvSpPr>
          <p:cNvPr id="4" name="文本占位符 3"/>
          <p:cNvSpPr>
            <a:spLocks noGrp="1"/>
          </p:cNvSpPr>
          <p:nvPr>
            <p:ph type="body" idx="1"/>
            <p:custDataLst>
              <p:tags r:id="rId2"/>
            </p:custDataLst>
          </p:nvPr>
        </p:nvSpPr>
        <p:spPr/>
        <p:txBody>
          <a:bodyPr/>
          <a:lstStyle/>
          <a:p>
            <a:r>
              <a:rPr lang="en-US" altLang="zh-CN" dirty="0">
                <a:sym typeface="Arial" panose="020B0604020202020204" pitchFamily="34" charset="0"/>
              </a:rPr>
              <a:t>Basic concept of major performance</a:t>
            </a:r>
            <a:endParaRPr lang="en-US" altLang="zh-CN" dirty="0">
              <a:sym typeface="Arial" panose="020B0604020202020204" pitchFamily="34" charset="0"/>
            </a:endParaRPr>
          </a:p>
        </p:txBody>
      </p:sp>
      <p:grpSp>
        <p:nvGrpSpPr>
          <p:cNvPr id="19" name="组合 18"/>
          <p:cNvGrpSpPr/>
          <p:nvPr>
            <p:custDataLst>
              <p:tags r:id="rId3"/>
            </p:custDataLst>
          </p:nvPr>
        </p:nvGrpSpPr>
        <p:grpSpPr>
          <a:xfrm>
            <a:off x="2114550" y="2516505"/>
            <a:ext cx="1026160" cy="1026160"/>
            <a:chOff x="2870" y="3715"/>
            <a:chExt cx="1616" cy="1616"/>
          </a:xfrm>
        </p:grpSpPr>
        <p:sp>
          <p:nvSpPr>
            <p:cNvPr id="5" name="矩形 4"/>
            <p:cNvSpPr/>
            <p:nvPr>
              <p:custDataLst>
                <p:tags r:id="rId4"/>
              </p:custDataLst>
            </p:nvPr>
          </p:nvSpPr>
          <p:spPr>
            <a:xfrm>
              <a:off x="2870" y="3715"/>
              <a:ext cx="1616" cy="16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0" name="文本框 9"/>
            <p:cNvSpPr txBox="1"/>
            <p:nvPr>
              <p:custDataLst>
                <p:tags r:id="rId5"/>
              </p:custDataLst>
            </p:nvPr>
          </p:nvSpPr>
          <p:spPr>
            <a:xfrm>
              <a:off x="2870" y="3715"/>
              <a:ext cx="1616" cy="1616"/>
            </a:xfrm>
            <a:prstGeom prst="rect">
              <a:avLst/>
            </a:prstGeom>
            <a:noFill/>
          </p:spPr>
          <p:txBody>
            <a:bodyPr wrap="square" rtlCol="0" anchor="ctr" anchorCtr="0">
              <a:normAutofit/>
            </a:bodyPr>
            <a:lstStyle/>
            <a:p>
              <a:pPr algn="ctr"/>
              <a:r>
                <a:rPr lang="en-US" altLang="zh-CN" sz="4400" b="1" dirty="0">
                  <a:solidFill>
                    <a:schemeClr val="bg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03</a:t>
              </a:r>
              <a:endParaRPr lang="en-US" altLang="zh-CN" sz="4400" b="1" dirty="0">
                <a:solidFill>
                  <a:schemeClr val="bg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grpSp>
      <p:sp>
        <p:nvSpPr>
          <p:cNvPr id="24" name="矩形 23"/>
          <p:cNvSpPr/>
          <p:nvPr>
            <p:custDataLst>
              <p:tags r:id="rId6"/>
            </p:custDataLst>
          </p:nvPr>
        </p:nvSpPr>
        <p:spPr>
          <a:xfrm>
            <a:off x="10075545" y="2516505"/>
            <a:ext cx="17780" cy="255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2" name="日期占位符 1"/>
          <p:cNvSpPr>
            <a:spLocks noGrp="1"/>
          </p:cNvSpPr>
          <p:nvPr>
            <p:ph type="dt" sz="half" idx="10"/>
          </p:nvPr>
        </p:nvSpPr>
        <p:spPr/>
        <p:txBody>
          <a:bodyPr/>
          <a:p>
            <a:r>
              <a:rPr lang="zh-CN" altLang="en-US" smtClean="0"/>
              <a:t>中微电科技</a:t>
            </a:r>
            <a:endParaRPr lang="zh-CN" altLang="en-US"/>
          </a:p>
        </p:txBody>
      </p:sp>
      <p:sp>
        <p:nvSpPr>
          <p:cNvPr id="6" name="灯片编号占位符 5"/>
          <p:cNvSpPr>
            <a:spLocks noGrp="1"/>
          </p:cNvSpPr>
          <p:nvPr>
            <p:ph type="sldNum" sz="quarter" idx="12"/>
          </p:nvPr>
        </p:nvSpPr>
        <p:spPr/>
        <p:txBody>
          <a:bodyPr/>
          <a:p>
            <a:fld id="{49AE70B2-8BF9-45C0-BB95-33D1B9D3A854}" type="slidenum">
              <a:rPr lang="zh-CN" altLang="en-US" smtClean="0"/>
            </a:fld>
            <a:endParaRPr lang="zh-CN" altLang="en-US"/>
          </a:p>
        </p:txBody>
      </p:sp>
      <p:sp>
        <p:nvSpPr>
          <p:cNvPr id="7" name="页脚占位符 6"/>
          <p:cNvSpPr>
            <a:spLocks noGrp="1"/>
          </p:cNvSpPr>
          <p:nvPr>
            <p:ph type="ftr" sz="quarter" idx="11"/>
          </p:nvPr>
        </p:nvSpPr>
        <p:spPr/>
        <p:txBody>
          <a:bodyPr/>
          <a:p>
            <a:r>
              <a:rPr lang="zh-CN" altLang="en-US"/>
              <a:t>密级：内部公开</a:t>
            </a:r>
            <a:endParaRPr lang="zh-CN" altLang="en-US"/>
          </a:p>
        </p:txBody>
      </p:sp>
    </p:spTree>
    <p:custDataLst>
      <p:tags r:id="rId7"/>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t>Processor Performance Equation</a:t>
            </a:r>
            <a:endParaRPr lang="en-US" altLang="zh-CN"/>
          </a:p>
        </p:txBody>
      </p:sp>
      <p:sp>
        <p:nvSpPr>
          <p:cNvPr id="2" name="内容占位符 1"/>
          <p:cNvSpPr>
            <a:spLocks noGrp="1"/>
          </p:cNvSpPr>
          <p:nvPr>
            <p:ph idx="1"/>
            <p:custDataLst>
              <p:tags r:id="rId2"/>
            </p:custDataLst>
          </p:nvPr>
        </p:nvSpPr>
        <p:spPr/>
        <p:txBody>
          <a:bodyPr/>
          <a:lstStyle/>
          <a:p>
            <a:r>
              <a:rPr lang="en-US" altLang="zh-CN" dirty="0"/>
              <a:t>CPU time = CPU clock cycles for a program x Clock cycle time</a:t>
            </a:r>
            <a:endParaRPr lang="en-US" altLang="zh-CN" dirty="0"/>
          </a:p>
          <a:p>
            <a:endParaRPr lang="en-US" altLang="zh-CN" dirty="0"/>
          </a:p>
          <a:p>
            <a:r>
              <a:rPr lang="en-US" altLang="zh-CN" dirty="0"/>
              <a:t>CPI = CPU clock cycles for a program / Instruction count</a:t>
            </a:r>
            <a:endParaRPr lang="en-US" altLang="zh-CN" dirty="0"/>
          </a:p>
          <a:p>
            <a:endParaRPr lang="en-US" altLang="zh-CN" dirty="0"/>
          </a:p>
          <a:p>
            <a:r>
              <a:rPr lang="en-US" altLang="zh-CN" dirty="0"/>
              <a:t>CPU time = Instruction count x Cycles per instruction x Clock cycle time</a:t>
            </a:r>
            <a:endParaRPr lang="en-US" altLang="zh-CN" dirty="0"/>
          </a:p>
          <a:p>
            <a:endParaRPr lang="en-US" altLang="zh-CN" dirty="0"/>
          </a:p>
          <a:p>
            <a:r>
              <a:rPr lang="en-US" altLang="zh-CN" dirty="0"/>
              <a:t>CPU clock cycles = </a:t>
            </a:r>
            <a:endParaRPr lang="en-US" altLang="zh-CN" dirty="0"/>
          </a:p>
          <a:p>
            <a:pPr lvl="1"/>
            <a:r>
              <a:rPr lang="en-US" altLang="zh-CN" sz="1600" dirty="0"/>
              <a:t>Instruction Count and CPI </a:t>
            </a:r>
            <a:endParaRPr lang="en-US" altLang="zh-CN" dirty="0"/>
          </a:p>
          <a:p>
            <a:endParaRPr lang="en-US" altLang="zh-CN" dirty="0"/>
          </a:p>
          <a:p>
            <a:endParaRPr lang="en-US" altLang="zh-CN" dirty="0"/>
          </a:p>
        </p:txBody>
      </p:sp>
      <p:graphicFrame>
        <p:nvGraphicFramePr>
          <p:cNvPr id="5" name="对象 4">
            <a:hlinkClick r:id="" action="ppaction://ole?verb="/>
          </p:cNvPr>
          <p:cNvGraphicFramePr>
            <a:graphicFrameLocks noChangeAspect="1"/>
          </p:cNvGraphicFramePr>
          <p:nvPr/>
        </p:nvGraphicFramePr>
        <p:xfrm>
          <a:off x="3326765" y="4223385"/>
          <a:ext cx="1520825" cy="783590"/>
        </p:xfrm>
        <a:graphic>
          <a:graphicData uri="http://schemas.openxmlformats.org/presentationml/2006/ole">
            <mc:AlternateContent xmlns:mc="http://schemas.openxmlformats.org/markup-compatibility/2006">
              <mc:Choice xmlns:v="urn:schemas-microsoft-com:vml" Requires="v">
                <p:oleObj spid="_x0000_s1026" name="" r:id="rId3" imgW="838200" imgH="431800" progId="Equation.KSEE3">
                  <p:embed/>
                </p:oleObj>
              </mc:Choice>
              <mc:Fallback>
                <p:oleObj name="" r:id="rId3" imgW="838200" imgH="431800" progId="Equation.KSEE3">
                  <p:embed/>
                  <p:pic>
                    <p:nvPicPr>
                      <p:cNvPr id="0" name="图片 1025"/>
                      <p:cNvPicPr/>
                      <p:nvPr/>
                    </p:nvPicPr>
                    <p:blipFill>
                      <a:blip r:embed="rId4"/>
                      <a:stretch>
                        <a:fillRect/>
                      </a:stretch>
                    </p:blipFill>
                    <p:spPr>
                      <a:xfrm>
                        <a:off x="3326765" y="4223385"/>
                        <a:ext cx="1520825" cy="783590"/>
                      </a:xfrm>
                      <a:prstGeom prst="rect">
                        <a:avLst/>
                      </a:prstGeom>
                    </p:spPr>
                  </p:pic>
                </p:oleObj>
              </mc:Fallback>
            </mc:AlternateContent>
          </a:graphicData>
        </a:graphic>
      </p:graphicFrame>
      <p:sp>
        <p:nvSpPr>
          <p:cNvPr id="4" name="日期占位符 3"/>
          <p:cNvSpPr>
            <a:spLocks noGrp="1"/>
          </p:cNvSpPr>
          <p:nvPr>
            <p:ph type="dt" sz="half" idx="10"/>
          </p:nvPr>
        </p:nvSpPr>
        <p:spPr/>
        <p:txBody>
          <a:bodyPr/>
          <a:p>
            <a:r>
              <a:rPr lang="zh-CN" altLang="en-US" smtClean="0"/>
              <a:t>中微电科技</a:t>
            </a:r>
            <a:endParaRPr lang="zh-CN" altLang="en-US"/>
          </a:p>
        </p:txBody>
      </p:sp>
      <p:sp>
        <p:nvSpPr>
          <p:cNvPr id="6" name="灯片编号占位符 5"/>
          <p:cNvSpPr>
            <a:spLocks noGrp="1"/>
          </p:cNvSpPr>
          <p:nvPr>
            <p:ph type="sldNum" sz="quarter" idx="12"/>
          </p:nvPr>
        </p:nvSpPr>
        <p:spPr/>
        <p:txBody>
          <a:bodyPr/>
          <a:p>
            <a:fld id="{49AE70B2-8BF9-45C0-BB95-33D1B9D3A854}" type="slidenum">
              <a:rPr lang="zh-CN" altLang="en-US" smtClean="0"/>
            </a:fld>
            <a:endParaRPr lang="zh-CN" altLang="en-US"/>
          </a:p>
        </p:txBody>
      </p:sp>
      <p:sp>
        <p:nvSpPr>
          <p:cNvPr id="7" name="页脚占位符 6"/>
          <p:cNvSpPr>
            <a:spLocks noGrp="1"/>
          </p:cNvSpPr>
          <p:nvPr>
            <p:ph type="ftr" sz="quarter" idx="11"/>
          </p:nvPr>
        </p:nvSpPr>
        <p:spPr/>
        <p:txBody>
          <a:bodyPr/>
          <a:p>
            <a:r>
              <a:rPr lang="zh-CN" altLang="en-US"/>
              <a:t>密级：内部公开</a:t>
            </a:r>
            <a:endParaRPr lang="zh-CN" altLang="en-US"/>
          </a:p>
        </p:txBody>
      </p:sp>
    </p:spTree>
    <p:custDataLst>
      <p:tags r:id="rId5"/>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612775" y="1983105"/>
            <a:ext cx="3044825" cy="1322070"/>
          </a:xfrm>
          <a:prstGeom prst="rect">
            <a:avLst/>
          </a:prstGeom>
          <a:noFill/>
        </p:spPr>
        <p:txBody>
          <a:bodyPr wrap="square" rtlCol="0">
            <a:normAutofit/>
          </a:bodyPr>
          <a:lstStyle/>
          <a:p>
            <a:r>
              <a:rPr lang="en-US" altLang="zh-CN" sz="8000" b="1" dirty="0">
                <a:solidFill>
                  <a:schemeClr val="accent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01</a:t>
            </a:r>
            <a:endParaRPr lang="en-US" altLang="zh-CN" sz="8000" b="1" dirty="0">
              <a:solidFill>
                <a:schemeClr val="accent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20" name="文本框 19"/>
          <p:cNvSpPr txBox="1"/>
          <p:nvPr>
            <p:custDataLst>
              <p:tags r:id="rId2"/>
            </p:custDataLst>
          </p:nvPr>
        </p:nvSpPr>
        <p:spPr>
          <a:xfrm>
            <a:off x="612775" y="3312725"/>
            <a:ext cx="3044825" cy="398780"/>
          </a:xfrm>
          <a:prstGeom prst="rect">
            <a:avLst/>
          </a:prstGeom>
          <a:noFill/>
        </p:spPr>
        <p:txBody>
          <a:bodyPr wrap="square" rtlCol="0">
            <a:normAutofit/>
          </a:bodyPr>
          <a:lstStyle/>
          <a:p>
            <a:pPr algn="l"/>
            <a:r>
              <a:rPr lang="en-US" altLang="zh-CN" sz="20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Clock cycle time</a:t>
            </a:r>
            <a:endParaRPr lang="en-US" altLang="zh-CN" sz="20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21" name="文本框 20"/>
          <p:cNvSpPr txBox="1"/>
          <p:nvPr>
            <p:custDataLst>
              <p:tags r:id="rId3"/>
            </p:custDataLst>
          </p:nvPr>
        </p:nvSpPr>
        <p:spPr>
          <a:xfrm>
            <a:off x="612775" y="3711505"/>
            <a:ext cx="3044825" cy="2576711"/>
          </a:xfrm>
          <a:prstGeom prst="rect">
            <a:avLst/>
          </a:prstGeom>
          <a:noFill/>
        </p:spPr>
        <p:txBody>
          <a:bodyPr wrap="square" rtlCol="0">
            <a:normAutofit/>
          </a:bodyPr>
          <a:lstStyle/>
          <a:p>
            <a:pPr fontAlgn="auto">
              <a:lnSpc>
                <a:spcPct val="130000"/>
              </a:lnSpc>
              <a:spcAft>
                <a:spcPts val="0"/>
              </a:spcAft>
            </a:pPr>
            <a:r>
              <a:rPr lang="en-US" altLang="zh-CN" sz="16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Hardware technology and organization</a:t>
            </a:r>
            <a:endParaRPr lang="en-US" altLang="zh-CN" sz="16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endParaRPr>
          </a:p>
        </p:txBody>
      </p:sp>
      <p:sp>
        <p:nvSpPr>
          <p:cNvPr id="24" name="文本框 23"/>
          <p:cNvSpPr txBox="1"/>
          <p:nvPr>
            <p:custDataLst>
              <p:tags r:id="rId4"/>
            </p:custDataLst>
          </p:nvPr>
        </p:nvSpPr>
        <p:spPr>
          <a:xfrm>
            <a:off x="8534400" y="1983105"/>
            <a:ext cx="3044825" cy="1322070"/>
          </a:xfrm>
          <a:prstGeom prst="rect">
            <a:avLst/>
          </a:prstGeom>
          <a:noFill/>
        </p:spPr>
        <p:txBody>
          <a:bodyPr wrap="square" rtlCol="0">
            <a:normAutofit/>
          </a:bodyPr>
          <a:lstStyle/>
          <a:p>
            <a:r>
              <a:rPr lang="en-US" altLang="zh-CN" sz="8000" b="1" dirty="0">
                <a:solidFill>
                  <a:schemeClr val="accent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03</a:t>
            </a:r>
            <a:endParaRPr lang="en-US" altLang="zh-CN" sz="8000" b="1" dirty="0">
              <a:solidFill>
                <a:schemeClr val="accent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25" name="文本框 24"/>
          <p:cNvSpPr txBox="1"/>
          <p:nvPr>
            <p:custDataLst>
              <p:tags r:id="rId5"/>
            </p:custDataLst>
          </p:nvPr>
        </p:nvSpPr>
        <p:spPr>
          <a:xfrm>
            <a:off x="8534400" y="3312725"/>
            <a:ext cx="3044825" cy="398780"/>
          </a:xfrm>
          <a:prstGeom prst="rect">
            <a:avLst/>
          </a:prstGeom>
          <a:noFill/>
        </p:spPr>
        <p:txBody>
          <a:bodyPr wrap="square" rtlCol="0">
            <a:normAutofit fontScale="97500"/>
          </a:bodyPr>
          <a:lstStyle/>
          <a:p>
            <a:pPr algn="l"/>
            <a:r>
              <a:rPr lang="en-US" altLang="zh-CN" sz="2000" b="1">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Instruction count</a:t>
            </a:r>
            <a:endParaRPr lang="en-US" altLang="zh-CN" sz="2000" b="1">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26" name="文本框 25"/>
          <p:cNvSpPr txBox="1"/>
          <p:nvPr>
            <p:custDataLst>
              <p:tags r:id="rId6"/>
            </p:custDataLst>
          </p:nvPr>
        </p:nvSpPr>
        <p:spPr>
          <a:xfrm>
            <a:off x="8534400" y="3711505"/>
            <a:ext cx="3044825" cy="2576711"/>
          </a:xfrm>
          <a:prstGeom prst="rect">
            <a:avLst/>
          </a:prstGeom>
          <a:noFill/>
        </p:spPr>
        <p:txBody>
          <a:bodyPr wrap="square" rtlCol="0">
            <a:normAutofit/>
          </a:bodyPr>
          <a:lstStyle/>
          <a:p>
            <a:pPr fontAlgn="auto">
              <a:lnSpc>
                <a:spcPct val="130000"/>
              </a:lnSpc>
              <a:spcAft>
                <a:spcPts val="0"/>
              </a:spcAft>
            </a:pPr>
            <a:r>
              <a:rPr lang="en-US" altLang="zh-CN" sz="16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Instruction set architecture and compiler technology</a:t>
            </a:r>
            <a:endParaRPr lang="en-US" altLang="zh-CN" sz="16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endParaRPr>
          </a:p>
        </p:txBody>
      </p:sp>
      <p:sp>
        <p:nvSpPr>
          <p:cNvPr id="29" name="文本框 28"/>
          <p:cNvSpPr txBox="1"/>
          <p:nvPr>
            <p:custDataLst>
              <p:tags r:id="rId7"/>
            </p:custDataLst>
          </p:nvPr>
        </p:nvSpPr>
        <p:spPr>
          <a:xfrm>
            <a:off x="4573270" y="1983105"/>
            <a:ext cx="3044825" cy="1322070"/>
          </a:xfrm>
          <a:prstGeom prst="rect">
            <a:avLst/>
          </a:prstGeom>
          <a:noFill/>
        </p:spPr>
        <p:txBody>
          <a:bodyPr wrap="square" rtlCol="0">
            <a:normAutofit/>
          </a:bodyPr>
          <a:lstStyle/>
          <a:p>
            <a:r>
              <a:rPr lang="en-US" altLang="zh-CN" sz="8000" b="1" dirty="0">
                <a:solidFill>
                  <a:schemeClr val="accent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02</a:t>
            </a:r>
            <a:endParaRPr lang="en-US" altLang="zh-CN" sz="8000" b="1" dirty="0">
              <a:solidFill>
                <a:schemeClr val="accent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30" name="文本框 29"/>
          <p:cNvSpPr txBox="1"/>
          <p:nvPr>
            <p:custDataLst>
              <p:tags r:id="rId8"/>
            </p:custDataLst>
          </p:nvPr>
        </p:nvSpPr>
        <p:spPr>
          <a:xfrm>
            <a:off x="4573270" y="3312725"/>
            <a:ext cx="3044825" cy="398780"/>
          </a:xfrm>
          <a:prstGeom prst="rect">
            <a:avLst/>
          </a:prstGeom>
          <a:noFill/>
        </p:spPr>
        <p:txBody>
          <a:bodyPr wrap="square" rtlCol="0">
            <a:normAutofit fontScale="97500"/>
          </a:bodyPr>
          <a:lstStyle/>
          <a:p>
            <a:pPr algn="l"/>
            <a:r>
              <a:rPr lang="en-US" altLang="zh-CN" sz="20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CPI</a:t>
            </a:r>
            <a:endParaRPr lang="en-US" altLang="zh-CN" sz="20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31" name="文本框 30"/>
          <p:cNvSpPr txBox="1"/>
          <p:nvPr>
            <p:custDataLst>
              <p:tags r:id="rId9"/>
            </p:custDataLst>
          </p:nvPr>
        </p:nvSpPr>
        <p:spPr>
          <a:xfrm>
            <a:off x="4573270" y="3719125"/>
            <a:ext cx="3044825" cy="2576711"/>
          </a:xfrm>
          <a:prstGeom prst="rect">
            <a:avLst/>
          </a:prstGeom>
          <a:noFill/>
        </p:spPr>
        <p:txBody>
          <a:bodyPr wrap="square" rtlCol="0">
            <a:normAutofit/>
          </a:bodyPr>
          <a:lstStyle/>
          <a:p>
            <a:pPr fontAlgn="auto">
              <a:lnSpc>
                <a:spcPct val="130000"/>
              </a:lnSpc>
              <a:spcAft>
                <a:spcPts val="0"/>
              </a:spcAft>
            </a:pPr>
            <a:r>
              <a:rPr lang="en-US" altLang="zh-CN" sz="16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Organization and instruction set architecture</a:t>
            </a:r>
            <a:endParaRPr lang="en-US" altLang="zh-CN" sz="16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endParaRPr>
          </a:p>
          <a:p>
            <a:pPr fontAlgn="auto">
              <a:lnSpc>
                <a:spcPct val="130000"/>
              </a:lnSpc>
              <a:spcAft>
                <a:spcPts val="0"/>
              </a:spcAft>
            </a:pPr>
            <a:endParaRPr lang="en-US" altLang="zh-CN" sz="16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endParaRPr>
          </a:p>
          <a:p>
            <a:pPr fontAlgn="auto">
              <a:lnSpc>
                <a:spcPct val="130000"/>
              </a:lnSpc>
              <a:spcAft>
                <a:spcPts val="0"/>
              </a:spcAft>
            </a:pPr>
            <a:r>
              <a:rPr lang="en-US" altLang="zh-CN" sz="16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IPC = 1 / CPI</a:t>
            </a:r>
            <a:endParaRPr lang="en-US" altLang="zh-CN" sz="16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endParaRPr>
          </a:p>
        </p:txBody>
      </p:sp>
      <p:cxnSp>
        <p:nvCxnSpPr>
          <p:cNvPr id="14" name="直接连接符 13"/>
          <p:cNvCxnSpPr/>
          <p:nvPr>
            <p:custDataLst>
              <p:tags r:id="rId10"/>
            </p:custDataLst>
          </p:nvPr>
        </p:nvCxnSpPr>
        <p:spPr>
          <a:xfrm flipV="1">
            <a:off x="4115435" y="2313940"/>
            <a:ext cx="0" cy="3989070"/>
          </a:xfrm>
          <a:prstGeom prst="line">
            <a:avLst/>
          </a:prstGeom>
          <a:ln w="12700">
            <a:solidFill>
              <a:schemeClr val="bg1">
                <a:lumMod val="85000"/>
                <a:alpha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custDataLst>
              <p:tags r:id="rId11"/>
            </p:custDataLst>
          </p:nvPr>
        </p:nvCxnSpPr>
        <p:spPr>
          <a:xfrm flipV="1">
            <a:off x="8076565" y="2313940"/>
            <a:ext cx="0" cy="3989070"/>
          </a:xfrm>
          <a:prstGeom prst="line">
            <a:avLst/>
          </a:prstGeom>
          <a:ln w="12700">
            <a:solidFill>
              <a:schemeClr val="bg1">
                <a:lumMod val="85000"/>
                <a:alpha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文本框 4"/>
          <p:cNvSpPr txBox="1"/>
          <p:nvPr>
            <p:custDataLst>
              <p:tags r:id="rId12"/>
            </p:custDataLst>
          </p:nvPr>
        </p:nvSpPr>
        <p:spPr>
          <a:xfrm>
            <a:off x="608400" y="608400"/>
            <a:ext cx="10970823" cy="706755"/>
          </a:xfrm>
          <a:prstGeom prst="rect">
            <a:avLst/>
          </a:prstGeom>
        </p:spPr>
        <p:txBody>
          <a:bodyPr vert="horz" lIns="90170" tIns="46990" rIns="90170" bIns="4699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lang="en-US" altLang="zh-CN">
                <a:solidFill>
                  <a:schemeClr val="tx1">
                    <a:lumMod val="85000"/>
                    <a:lumOff val="15000"/>
                  </a:schemeClr>
                </a:solidFill>
                <a:uFillTx/>
                <a:latin typeface="Arial" panose="020B0604020202020204" pitchFamily="34" charset="0"/>
                <a:sym typeface="Arial" panose="020B0604020202020204" pitchFamily="34" charset="0"/>
              </a:rPr>
              <a:t>Major Processor performance factors</a:t>
            </a:r>
            <a:endParaRPr lang="en-US" altLang="zh-CN">
              <a:solidFill>
                <a:schemeClr val="tx1">
                  <a:lumMod val="85000"/>
                  <a:lumOff val="15000"/>
                </a:schemeClr>
              </a:solidFill>
              <a:uFillTx/>
              <a:latin typeface="Arial" panose="020B0604020202020204" pitchFamily="34" charset="0"/>
              <a:sym typeface="Arial" panose="020B0604020202020204" pitchFamily="34" charset="0"/>
            </a:endParaRPr>
          </a:p>
        </p:txBody>
      </p:sp>
      <p:sp>
        <p:nvSpPr>
          <p:cNvPr id="2" name="日期占位符 1"/>
          <p:cNvSpPr>
            <a:spLocks noGrp="1"/>
          </p:cNvSpPr>
          <p:nvPr>
            <p:ph type="dt" sz="half" idx="10"/>
          </p:nvPr>
        </p:nvSpPr>
        <p:spPr/>
        <p:txBody>
          <a:bodyPr/>
          <a:p>
            <a:r>
              <a:rPr lang="zh-CN" altLang="en-US" smtClean="0"/>
              <a:t>中微电科技</a:t>
            </a:r>
            <a:endParaRPr lang="zh-CN" altLang="en-US"/>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6" name="页脚占位符 5"/>
          <p:cNvSpPr>
            <a:spLocks noGrp="1"/>
          </p:cNvSpPr>
          <p:nvPr>
            <p:ph type="ftr" sz="quarter" idx="11"/>
          </p:nvPr>
        </p:nvSpPr>
        <p:spPr/>
        <p:txBody>
          <a:bodyPr/>
          <a:p>
            <a:r>
              <a:rPr lang="zh-CN" altLang="en-US"/>
              <a:t>密级：内部公开</a:t>
            </a:r>
            <a:endParaRPr lang="zh-CN" altLang="en-US"/>
          </a:p>
        </p:txBody>
      </p:sp>
    </p:spTree>
    <p:custDataLst>
      <p:tags r:id="rId13"/>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t>Energy and Power</a:t>
            </a:r>
            <a:endParaRPr lang="en-US" altLang="zh-CN"/>
          </a:p>
        </p:txBody>
      </p:sp>
      <mc:AlternateContent xmlns:mc="http://schemas.openxmlformats.org/markup-compatibility/2006">
        <mc:Choice xmlns:a14="http://schemas.microsoft.com/office/drawing/2010/main" Requires="a14">
          <p:sp>
            <p:nvSpPr>
              <p:cNvPr id="2" name="内容占位符 1"/>
              <p:cNvSpPr>
                <a:spLocks noGrp="1"/>
              </p:cNvSpPr>
              <p:nvPr>
                <p:ph idx="1"/>
                <p:custDataLst>
                  <p:tags r:id="rId2"/>
                </p:custDataLst>
              </p:nvPr>
            </p:nvSpPr>
            <p:spPr/>
            <p:txBody>
              <a:bodyPr>
                <a:normAutofit fontScale="80000"/>
              </a:bodyPr>
              <a:lstStyle/>
              <a:p>
                <a:pPr marL="0" indent="0">
                  <a:buNone/>
                </a:pPr>
                <a:r>
                  <a:rPr lang="en-US" altLang="zh-CN" dirty="0"/>
                  <a:t>The power is simply energy per unit time: 1 watt = 1 joule per second</a:t>
                </a:r>
                <a:endParaRPr lang="en-US" altLang="zh-CN" dirty="0"/>
              </a:p>
              <a:p>
                <a:r>
                  <a:rPr lang="en-US" altLang="zh-CN" dirty="0"/>
                  <a:t>Dynamic energy: switching transistor </a:t>
                </a:r>
                <a:endParaRPr lang="en-US" altLang="zh-CN" dirty="0"/>
              </a:p>
              <a:p>
                <a:r>
                  <a:rPr lang="en-US" altLang="zh-CN" dirty="0"/>
                  <a:t>The energy required per transistor is</a:t>
                </a:r>
                <a:endParaRPr lang="en-US" altLang="zh-CN" dirty="0"/>
              </a:p>
              <a:p>
                <a:pPr lvl="1"/>
                <a:r>
                  <a:rPr lang="en-US" altLang="zh-CN" dirty="0"/>
                  <a:t> </a:t>
                </a:r>
                <a14:m>
                  <m:oMath xmlns:m="http://schemas.openxmlformats.org/officeDocument/2006/math">
                    <m:sSub>
                      <m:sSubPr>
                        <m:ctrlPr>
                          <a:rPr lang="en-US" altLang="zh-CN" i="1" dirty="0">
                            <a:latin typeface="Cambria Math" panose="02040503050406030204" charset="0"/>
                            <a:cs typeface="Cambria Math" panose="02040503050406030204" charset="0"/>
                          </a:rPr>
                        </m:ctrlPr>
                      </m:sSubPr>
                      <m:e>
                        <m:r>
                          <a:rPr lang="en-US" altLang="zh-CN" i="1" dirty="0">
                            <a:latin typeface="Cambria Math" panose="02040503050406030204" charset="0"/>
                            <a:cs typeface="Cambria Math" panose="02040503050406030204" charset="0"/>
                          </a:rPr>
                          <m:t>𝐸𝑛𝑒𝑟𝑔𝑦</m:t>
                        </m:r>
                      </m:e>
                      <m:sub>
                        <m:r>
                          <a:rPr lang="en-US" altLang="zh-CN" i="1" dirty="0">
                            <a:latin typeface="Cambria Math" panose="02040503050406030204" charset="0"/>
                            <a:cs typeface="Cambria Math" panose="02040503050406030204" charset="0"/>
                          </a:rPr>
                          <m:t>𝑑𝑦𝑛𝑎𝑚𝑖𝑐</m:t>
                        </m:r>
                      </m:sub>
                    </m:sSub>
                    <m:r>
                      <a:rPr lang="en-US" altLang="zh-CN" i="1" dirty="0">
                        <a:latin typeface="Cambria Math" panose="02040503050406030204" charset="0"/>
                        <a:cs typeface="Cambria Math" panose="02040503050406030204" charset="0"/>
                      </a:rPr>
                      <m:t> ∝ </m:t>
                    </m:r>
                    <m:sSup>
                      <m:sSupPr>
                        <m:ctrlPr>
                          <a:rPr lang="en-US" altLang="zh-CN" i="1" dirty="0">
                            <a:latin typeface="Cambria Math" panose="02040503050406030204" charset="0"/>
                            <a:cs typeface="Cambria Math" panose="02040503050406030204" charset="0"/>
                          </a:rPr>
                        </m:ctrlPr>
                      </m:sSupPr>
                      <m:e>
                        <m:r>
                          <a:rPr lang="en-US" altLang="zh-CN" i="1" dirty="0">
                            <a:latin typeface="Cambria Math" panose="02040503050406030204" charset="0"/>
                            <a:cs typeface="Cambria Math" panose="02040503050406030204" charset="0"/>
                          </a:rPr>
                          <m:t>𝐶𝑎𝑝𝑎𝑐𝑖𝑡𝑖𝑣𝑒</m:t>
                        </m:r>
                        <m:r>
                          <a:rPr lang="en-US" altLang="zh-CN" i="1" dirty="0">
                            <a:latin typeface="Cambria Math" panose="02040503050406030204" charset="0"/>
                            <a:cs typeface="Cambria Math" panose="02040503050406030204" charset="0"/>
                          </a:rPr>
                          <m:t> </m:t>
                        </m:r>
                        <m:r>
                          <a:rPr lang="en-US" altLang="zh-CN" i="1" dirty="0">
                            <a:latin typeface="Cambria Math" panose="02040503050406030204" charset="0"/>
                            <a:cs typeface="Cambria Math" panose="02040503050406030204" charset="0"/>
                          </a:rPr>
                          <m:t>𝑙𝑜𝑎𝑑</m:t>
                        </m:r>
                        <m:r>
                          <a:rPr lang="en-US" altLang="zh-CN" i="1" dirty="0">
                            <a:latin typeface="Cambria Math" panose="02040503050406030204" charset="0"/>
                            <a:cs typeface="Cambria Math" panose="02040503050406030204" charset="0"/>
                          </a:rPr>
                          <m:t> </m:t>
                        </m:r>
                        <m:r>
                          <a:rPr lang="en-US" altLang="zh-CN" i="1" dirty="0">
                            <a:latin typeface="Cambria Math" panose="02040503050406030204" charset="0"/>
                            <a:cs typeface="Cambria Math" panose="02040503050406030204" charset="0"/>
                          </a:rPr>
                          <m:t>×</m:t>
                        </m:r>
                        <m:r>
                          <a:rPr lang="en-US" altLang="zh-CN" i="1" dirty="0">
                            <a:latin typeface="Cambria Math" panose="02040503050406030204" charset="0"/>
                            <a:cs typeface="Cambria Math" panose="02040503050406030204" charset="0"/>
                          </a:rPr>
                          <m:t> </m:t>
                        </m:r>
                        <m:r>
                          <a:rPr lang="en-US" altLang="zh-CN" i="1" dirty="0">
                            <a:latin typeface="Cambria Math" panose="02040503050406030204" charset="0"/>
                            <a:cs typeface="Cambria Math" panose="02040503050406030204" charset="0"/>
                          </a:rPr>
                          <m:t>𝑉𝑜𝑙𝑡𝑎𝑔𝑒</m:t>
                        </m:r>
                      </m:e>
                      <m:sup>
                        <m:r>
                          <a:rPr lang="en-US" altLang="zh-CN" i="1" dirty="0">
                            <a:latin typeface="Cambria Math" panose="02040503050406030204" charset="0"/>
                            <a:cs typeface="Cambria Math" panose="02040503050406030204" charset="0"/>
                          </a:rPr>
                          <m:t>2</m:t>
                        </m:r>
                      </m:sup>
                    </m:sSup>
                  </m:oMath>
                </a14:m>
                <a:r>
                  <a:rPr lang="en-US" altLang="zh-CN" dirty="0"/>
                  <a:t>        0-&gt;1-&gt;0 or 1-&gt;0-&gt;1</a:t>
                </a:r>
                <a:endParaRPr lang="en-US" altLang="zh-CN" dirty="0"/>
              </a:p>
              <a:p>
                <a:pPr lvl="1"/>
                <a14:m>
                  <m:oMath xmlns:m="http://schemas.openxmlformats.org/officeDocument/2006/math">
                    <m:sSub>
                      <m:sSubPr>
                        <m:ctrlPr>
                          <a:rPr lang="en-US" altLang="zh-CN" i="1" dirty="0">
                            <a:latin typeface="Cambria Math" panose="02040503050406030204" charset="0"/>
                            <a:cs typeface="Cambria Math" panose="02040503050406030204" charset="0"/>
                          </a:rPr>
                        </m:ctrlPr>
                      </m:sSubPr>
                      <m:e>
                        <m:r>
                          <a:rPr lang="en-US" altLang="zh-CN" i="1" dirty="0">
                            <a:latin typeface="Cambria Math" panose="02040503050406030204" charset="0"/>
                            <a:cs typeface="Cambria Math" panose="02040503050406030204" charset="0"/>
                          </a:rPr>
                          <m:t>𝐸𝑛𝑒𝑟𝑔𝑦</m:t>
                        </m:r>
                      </m:e>
                      <m:sub>
                        <m:r>
                          <a:rPr lang="en-US" altLang="zh-CN" i="1" dirty="0">
                            <a:latin typeface="Cambria Math" panose="02040503050406030204" charset="0"/>
                            <a:cs typeface="Cambria Math" panose="02040503050406030204" charset="0"/>
                          </a:rPr>
                          <m:t>𝑑𝑦𝑛𝑎𝑚𝑖𝑐</m:t>
                        </m:r>
                      </m:sub>
                    </m:sSub>
                    <m:r>
                      <a:rPr lang="en-US" altLang="zh-CN" i="1" dirty="0">
                        <a:latin typeface="Cambria Math" panose="02040503050406030204" charset="0"/>
                        <a:cs typeface="Cambria Math" panose="02040503050406030204" charset="0"/>
                      </a:rPr>
                      <m:t> ∝ </m:t>
                    </m:r>
                    <m:f>
                      <m:fPr>
                        <m:ctrlPr>
                          <a:rPr lang="en-US" altLang="zh-CN" i="1" dirty="0">
                            <a:latin typeface="Cambria Math" panose="02040503050406030204" charset="0"/>
                            <a:cs typeface="Cambria Math" panose="02040503050406030204" charset="0"/>
                          </a:rPr>
                        </m:ctrlPr>
                      </m:fPr>
                      <m:num>
                        <m:r>
                          <a:rPr lang="en-US" altLang="zh-CN" i="1" dirty="0">
                            <a:latin typeface="Cambria Math" panose="02040503050406030204" charset="0"/>
                            <a:cs typeface="Cambria Math" panose="02040503050406030204" charset="0"/>
                          </a:rPr>
                          <m:t>1</m:t>
                        </m:r>
                      </m:num>
                      <m:den>
                        <m:r>
                          <a:rPr lang="en-US" altLang="zh-CN" i="1" dirty="0">
                            <a:latin typeface="Cambria Math" panose="02040503050406030204" charset="0"/>
                            <a:cs typeface="Cambria Math" panose="02040503050406030204" charset="0"/>
                          </a:rPr>
                          <m:t>2</m:t>
                        </m:r>
                      </m:den>
                    </m:f>
                    <m:r>
                      <a:rPr lang="en-US" altLang="zh-CN" i="1" dirty="0">
                        <a:latin typeface="Cambria Math" panose="02040503050406030204" charset="0"/>
                        <a:cs typeface="Cambria Math" panose="02040503050406030204" charset="0"/>
                      </a:rPr>
                      <m:t> </m:t>
                    </m:r>
                    <m:r>
                      <a:rPr lang="en-US" altLang="zh-CN" i="1" dirty="0">
                        <a:latin typeface="Cambria Math" panose="02040503050406030204" charset="0"/>
                        <a:cs typeface="Cambria Math" panose="02040503050406030204" charset="0"/>
                      </a:rPr>
                      <m:t>×</m:t>
                    </m:r>
                    <m:sSup>
                      <m:sSupPr>
                        <m:ctrlPr>
                          <a:rPr lang="en-US" altLang="zh-CN" i="1" dirty="0">
                            <a:latin typeface="Cambria Math" panose="02040503050406030204" charset="0"/>
                            <a:cs typeface="Cambria Math" panose="02040503050406030204" charset="0"/>
                          </a:rPr>
                        </m:ctrlPr>
                      </m:sSupPr>
                      <m:e>
                        <m:r>
                          <a:rPr lang="en-US" altLang="zh-CN" i="1" dirty="0">
                            <a:latin typeface="Cambria Math" panose="02040503050406030204" charset="0"/>
                            <a:cs typeface="Cambria Math" panose="02040503050406030204" charset="0"/>
                          </a:rPr>
                          <m:t>𝐶𝑎𝑝𝑎𝑐𝑖𝑡𝑖𝑣𝑒</m:t>
                        </m:r>
                        <m:r>
                          <a:rPr lang="en-US" altLang="zh-CN" i="1" dirty="0">
                            <a:latin typeface="Cambria Math" panose="02040503050406030204" charset="0"/>
                            <a:cs typeface="Cambria Math" panose="02040503050406030204" charset="0"/>
                          </a:rPr>
                          <m:t> </m:t>
                        </m:r>
                        <m:r>
                          <a:rPr lang="en-US" altLang="zh-CN" i="1" dirty="0">
                            <a:latin typeface="Cambria Math" panose="02040503050406030204" charset="0"/>
                            <a:cs typeface="Cambria Math" panose="02040503050406030204" charset="0"/>
                          </a:rPr>
                          <m:t>𝑙𝑜𝑎𝑑</m:t>
                        </m:r>
                        <m:r>
                          <a:rPr lang="en-US" altLang="zh-CN" i="1" dirty="0">
                            <a:latin typeface="Cambria Math" panose="02040503050406030204" charset="0"/>
                            <a:cs typeface="Cambria Math" panose="02040503050406030204" charset="0"/>
                          </a:rPr>
                          <m:t> × </m:t>
                        </m:r>
                        <m:r>
                          <a:rPr lang="en-US" altLang="zh-CN" i="1" dirty="0">
                            <a:latin typeface="Cambria Math" panose="02040503050406030204" charset="0"/>
                            <a:cs typeface="Cambria Math" panose="02040503050406030204" charset="0"/>
                          </a:rPr>
                          <m:t>𝑉𝑜𝑙𝑡𝑎𝑔𝑒</m:t>
                        </m:r>
                      </m:e>
                      <m:sup>
                        <m:r>
                          <a:rPr lang="en-US" altLang="zh-CN" i="1" dirty="0">
                            <a:latin typeface="Cambria Math" panose="02040503050406030204" charset="0"/>
                            <a:cs typeface="Cambria Math" panose="02040503050406030204" charset="0"/>
                          </a:rPr>
                          <m:t>2</m:t>
                        </m:r>
                      </m:sup>
                    </m:sSup>
                  </m:oMath>
                </a14:m>
                <a:r>
                  <a:rPr lang="en-US" altLang="zh-CN">
                    <a:sym typeface="+mn-ea"/>
                  </a:rPr>
                  <a:t>   0-&gt;1 or 1-&gt;</a:t>
                </a:r>
                <a:endParaRPr lang="en-US" altLang="zh-CN" dirty="0"/>
              </a:p>
              <a:p>
                <a:pPr lvl="0"/>
                <a:r>
                  <a:rPr lang="en-US" altLang="zh-CN" dirty="0"/>
                  <a:t>The power required per transistor is</a:t>
                </a:r>
                <a:endParaRPr lang="en-US" altLang="zh-CN" dirty="0"/>
              </a:p>
              <a:p>
                <a:pPr lvl="1"/>
                <a14:m>
                  <m:oMath xmlns:m="http://schemas.openxmlformats.org/officeDocument/2006/math">
                    <m:sSub>
                      <m:sSubPr>
                        <m:ctrlPr>
                          <a:rPr lang="en-US" altLang="zh-CN" i="1" dirty="0">
                            <a:latin typeface="Cambria Math" panose="02040503050406030204" charset="0"/>
                            <a:cs typeface="Cambria Math" panose="02040503050406030204" charset="0"/>
                          </a:rPr>
                        </m:ctrlPr>
                      </m:sSubPr>
                      <m:e>
                        <m:r>
                          <a:rPr lang="en-US" altLang="zh-CN" i="1" dirty="0">
                            <a:latin typeface="Cambria Math" panose="02040503050406030204" charset="0"/>
                            <a:cs typeface="Cambria Math" panose="02040503050406030204" charset="0"/>
                          </a:rPr>
                          <m:t>𝑃𝑜𝑤𝑒𝑟</m:t>
                        </m:r>
                      </m:e>
                      <m:sub>
                        <m:r>
                          <a:rPr lang="en-US" altLang="zh-CN" i="1" dirty="0">
                            <a:latin typeface="Cambria Math" panose="02040503050406030204" charset="0"/>
                            <a:cs typeface="Cambria Math" panose="02040503050406030204" charset="0"/>
                          </a:rPr>
                          <m:t>𝑑𝑦𝑛𝑎𝑚𝑖𝑐</m:t>
                        </m:r>
                      </m:sub>
                    </m:sSub>
                    <m:r>
                      <a:rPr lang="en-US" altLang="zh-CN" i="1" dirty="0">
                        <a:latin typeface="Cambria Math" panose="02040503050406030204" charset="0"/>
                        <a:cs typeface="Cambria Math" panose="02040503050406030204" charset="0"/>
                      </a:rPr>
                      <m:t>∝</m:t>
                    </m:r>
                    <m:f>
                      <m:fPr>
                        <m:ctrlPr>
                          <a:rPr lang="en-US" altLang="zh-CN" i="1" dirty="0">
                            <a:latin typeface="Cambria Math" panose="02040503050406030204" charset="0"/>
                            <a:cs typeface="Cambria Math" panose="02040503050406030204" charset="0"/>
                          </a:rPr>
                        </m:ctrlPr>
                      </m:fPr>
                      <m:num>
                        <m:r>
                          <a:rPr lang="en-US" altLang="zh-CN" i="1" dirty="0">
                            <a:latin typeface="Cambria Math" panose="02040503050406030204" charset="0"/>
                            <a:cs typeface="Cambria Math" panose="02040503050406030204" charset="0"/>
                          </a:rPr>
                          <m:t>1</m:t>
                        </m:r>
                      </m:num>
                      <m:den>
                        <m:r>
                          <a:rPr lang="en-US" altLang="zh-CN" i="1" dirty="0">
                            <a:latin typeface="Cambria Math" panose="02040503050406030204" charset="0"/>
                            <a:cs typeface="Cambria Math" panose="02040503050406030204" charset="0"/>
                          </a:rPr>
                          <m:t>2</m:t>
                        </m:r>
                      </m:den>
                    </m:f>
                    <m:r>
                      <a:rPr lang="en-US" altLang="zh-CN" i="1" dirty="0">
                        <a:latin typeface="Cambria Math" panose="02040503050406030204" charset="0"/>
                        <a:cs typeface="Cambria Math" panose="02040503050406030204" charset="0"/>
                      </a:rPr>
                      <m:t> </m:t>
                    </m:r>
                    <m:r>
                      <a:rPr lang="en-US" altLang="zh-CN" i="1" dirty="0">
                        <a:latin typeface="Cambria Math" panose="02040503050406030204" charset="0"/>
                        <a:cs typeface="Cambria Math" panose="02040503050406030204" charset="0"/>
                      </a:rPr>
                      <m:t>𝐶𝑎𝑝𝑎𝑐𝑖𝑡𝑖𝑣𝑒</m:t>
                    </m:r>
                    <m:r>
                      <a:rPr lang="en-US" altLang="zh-CN" i="1" dirty="0">
                        <a:latin typeface="Cambria Math" panose="02040503050406030204" charset="0"/>
                        <a:cs typeface="Cambria Math" panose="02040503050406030204" charset="0"/>
                      </a:rPr>
                      <m:t> </m:t>
                    </m:r>
                    <m:r>
                      <a:rPr lang="en-US" altLang="zh-CN" i="1" dirty="0">
                        <a:latin typeface="Cambria Math" panose="02040503050406030204" charset="0"/>
                        <a:cs typeface="Cambria Math" panose="02040503050406030204" charset="0"/>
                      </a:rPr>
                      <m:t>𝑙𝑜𝑎𝑑</m:t>
                    </m:r>
                    <m:r>
                      <a:rPr lang="en-US" altLang="zh-CN" i="1" dirty="0">
                        <a:latin typeface="Cambria Math" panose="02040503050406030204" charset="0"/>
                        <a:cs typeface="Cambria Math" panose="02040503050406030204" charset="0"/>
                      </a:rPr>
                      <m:t> ×</m:t>
                    </m:r>
                    <m:sSup>
                      <m:sSupPr>
                        <m:ctrlPr>
                          <a:rPr lang="en-US" altLang="zh-CN" i="1" dirty="0">
                            <a:latin typeface="Cambria Math" panose="02040503050406030204" charset="0"/>
                            <a:cs typeface="Cambria Math" panose="02040503050406030204" charset="0"/>
                          </a:rPr>
                        </m:ctrlPr>
                      </m:sSupPr>
                      <m:e>
                        <m:r>
                          <a:rPr lang="en-US" altLang="zh-CN" i="1" dirty="0">
                            <a:latin typeface="Cambria Math" panose="02040503050406030204" charset="0"/>
                            <a:cs typeface="Cambria Math" panose="02040503050406030204" charset="0"/>
                          </a:rPr>
                          <m:t>𝑉𝑜𝑙𝑡𝑎𝑔𝑒</m:t>
                        </m:r>
                      </m:e>
                      <m:sup>
                        <m:r>
                          <a:rPr lang="en-US" altLang="zh-CN" i="1" dirty="0">
                            <a:latin typeface="Cambria Math" panose="02040503050406030204" charset="0"/>
                            <a:cs typeface="Cambria Math" panose="02040503050406030204" charset="0"/>
                          </a:rPr>
                          <m:t>2</m:t>
                        </m:r>
                      </m:sup>
                    </m:sSup>
                    <m:r>
                      <a:rPr lang="en-US" altLang="zh-CN" i="1" dirty="0">
                        <a:latin typeface="Cambria Math" panose="02040503050406030204" charset="0"/>
                        <a:cs typeface="Cambria Math" panose="02040503050406030204" charset="0"/>
                      </a:rPr>
                      <m:t> ×</m:t>
                    </m:r>
                    <m:r>
                      <a:rPr lang="en-US" altLang="zh-CN" i="1" dirty="0">
                        <a:latin typeface="Cambria Math" panose="02040503050406030204" charset="0"/>
                        <a:cs typeface="Cambria Math" panose="02040503050406030204" charset="0"/>
                      </a:rPr>
                      <m:t>𝐹𝑟𝑒𝑞𝑢𝑒𝑛𝑐𝑦</m:t>
                    </m:r>
                    <m:r>
                      <a:rPr lang="en-US" altLang="zh-CN" i="1" dirty="0">
                        <a:latin typeface="Cambria Math" panose="02040503050406030204" charset="0"/>
                        <a:cs typeface="Cambria Math" panose="02040503050406030204" charset="0"/>
                      </a:rPr>
                      <m:t> </m:t>
                    </m:r>
                    <m:r>
                      <a:rPr lang="en-US" altLang="zh-CN" i="1" dirty="0">
                        <a:latin typeface="Cambria Math" panose="02040503050406030204" charset="0"/>
                        <a:cs typeface="Cambria Math" panose="02040503050406030204" charset="0"/>
                      </a:rPr>
                      <m:t>𝑠𝑤𝑖𝑡𝑐ℎ𝑒𝑑</m:t>
                    </m:r>
                    <m:r>
                      <a:rPr lang="en-US" altLang="zh-CN" i="1" dirty="0">
                        <a:latin typeface="Cambria Math" panose="02040503050406030204" charset="0"/>
                        <a:cs typeface="Cambria Math" panose="02040503050406030204" charset="0"/>
                      </a:rPr>
                      <m:t> </m:t>
                    </m:r>
                    <m:r>
                      <a:rPr lang="en-US" altLang="zh-CN" i="1" dirty="0">
                        <a:latin typeface="Cambria Math" panose="02040503050406030204" charset="0"/>
                        <a:cs typeface="Cambria Math" panose="02040503050406030204" charset="0"/>
                      </a:rPr>
                      <m:t> </m:t>
                    </m:r>
                  </m:oMath>
                </a14:m>
                <a:endParaRPr lang="en-US" altLang="zh-CN" i="1" dirty="0">
                  <a:latin typeface="Cambria Math" panose="02040503050406030204" charset="0"/>
                  <a:cs typeface="Cambria Math" panose="02040503050406030204" charset="0"/>
                </a:endParaRPr>
              </a:p>
              <a:p>
                <a:pPr lvl="1"/>
                <a14:m>
                  <m:oMath xmlns:m="http://schemas.openxmlformats.org/officeDocument/2006/math">
                    <m:sSub>
                      <m:sSubPr>
                        <m:ctrlPr>
                          <a:rPr lang="en-US" altLang="zh-CN" i="1" dirty="0">
                            <a:latin typeface="Cambria Math" panose="02040503050406030204" charset="0"/>
                            <a:cs typeface="Cambria Math" panose="02040503050406030204" charset="0"/>
                          </a:rPr>
                        </m:ctrlPr>
                      </m:sSubPr>
                      <m:e>
                        <m:r>
                          <a:rPr lang="en-US" altLang="zh-CN" i="1" dirty="0">
                            <a:latin typeface="Cambria Math" panose="02040503050406030204" charset="0"/>
                            <a:cs typeface="Cambria Math" panose="02040503050406030204" charset="0"/>
                          </a:rPr>
                          <m:t>𝑃𝑜𝑤𝑒𝑟</m:t>
                        </m:r>
                      </m:e>
                      <m:sub>
                        <m:r>
                          <a:rPr lang="en-US" altLang="zh-CN" i="1" dirty="0">
                            <a:latin typeface="Cambria Math" panose="02040503050406030204" charset="0"/>
                            <a:cs typeface="Cambria Math" panose="02040503050406030204" charset="0"/>
                          </a:rPr>
                          <m:t>𝑠𝑡𝑎𝑡𝑖𝑐</m:t>
                        </m:r>
                      </m:sub>
                    </m:sSub>
                    <m:r>
                      <a:rPr lang="en-US" altLang="zh-CN" i="1" dirty="0">
                        <a:latin typeface="Cambria Math" panose="02040503050406030204" charset="0"/>
                        <a:cs typeface="Cambria Math" panose="02040503050406030204" charset="0"/>
                      </a:rPr>
                      <m:t> ∝ </m:t>
                    </m:r>
                    <m:sSub>
                      <m:sSubPr>
                        <m:ctrlPr>
                          <a:rPr lang="en-US" altLang="zh-CN" i="1" dirty="0">
                            <a:latin typeface="Cambria Math" panose="02040503050406030204" charset="0"/>
                            <a:cs typeface="Cambria Math" panose="02040503050406030204" charset="0"/>
                          </a:rPr>
                        </m:ctrlPr>
                      </m:sSubPr>
                      <m:e>
                        <m:r>
                          <a:rPr lang="en-US" altLang="zh-CN" i="1" dirty="0">
                            <a:latin typeface="Cambria Math" panose="02040503050406030204" charset="0"/>
                            <a:cs typeface="Cambria Math" panose="02040503050406030204" charset="0"/>
                          </a:rPr>
                          <m:t>𝐶𝑢𝑟𝑟𝑒𝑛𝑡</m:t>
                        </m:r>
                      </m:e>
                      <m:sub>
                        <m:r>
                          <a:rPr lang="en-US" altLang="zh-CN" i="1" dirty="0">
                            <a:latin typeface="Cambria Math" panose="02040503050406030204" charset="0"/>
                            <a:cs typeface="Cambria Math" panose="02040503050406030204" charset="0"/>
                          </a:rPr>
                          <m:t>𝑠𝑡𝑎𝑡𝑖𝑐</m:t>
                        </m:r>
                      </m:sub>
                    </m:sSub>
                    <m:r>
                      <a:rPr lang="en-US" altLang="zh-CN" i="1" dirty="0">
                        <a:latin typeface="Cambria Math" panose="02040503050406030204" charset="0"/>
                        <a:cs typeface="Cambria Math" panose="02040503050406030204" charset="0"/>
                      </a:rPr>
                      <m:t> </m:t>
                    </m:r>
                    <m:r>
                      <a:rPr lang="en-US" altLang="zh-CN" i="1" dirty="0">
                        <a:latin typeface="Cambria Math" panose="02040503050406030204" charset="0"/>
                        <a:cs typeface="Cambria Math" panose="02040503050406030204" charset="0"/>
                      </a:rPr>
                      <m:t>× </m:t>
                    </m:r>
                    <m:r>
                      <a:rPr lang="en-US" altLang="zh-CN" i="1" dirty="0">
                        <a:latin typeface="Cambria Math" panose="02040503050406030204" charset="0"/>
                        <a:cs typeface="Cambria Math" panose="02040503050406030204" charset="0"/>
                      </a:rPr>
                      <m:t>𝑉𝑜𝑙𝑡𝑎𝑔𝑒</m:t>
                    </m:r>
                  </m:oMath>
                </a14:m>
                <a:r>
                  <a:rPr lang="en-US" altLang="zh-CN" i="1" dirty="0">
                    <a:latin typeface="Cambria Math" panose="02040503050406030204" charset="0"/>
                    <a:cs typeface="Cambria Math" panose="02040503050406030204" charset="0"/>
                  </a:rPr>
                  <a:t>  </a:t>
                </a:r>
                <a:r>
                  <a:rPr lang="en-US" altLang="zh-CN" i="1" dirty="0">
                    <a:solidFill>
                      <a:srgbClr val="FF0000"/>
                    </a:solidFill>
                    <a:latin typeface="Cambria Math" panose="02040503050406030204" charset="0"/>
                    <a:cs typeface="Cambria Math" panose="02040503050406030204" charset="0"/>
                  </a:rPr>
                  <a:t>is becomoing an important issue because ... the goal for leakage is 25% of total power in 2011, but now is 50% for some chips. in part becuase of large SRAM cache need powr to maintain the storage value.  </a:t>
                </a:r>
                <a:endParaRPr lang="en-US" altLang="zh-CN" i="1" dirty="0">
                  <a:latin typeface="Cambria Math" panose="02040503050406030204" charset="0"/>
                  <a:cs typeface="Cambria Math" panose="02040503050406030204" charset="0"/>
                </a:endParaRPr>
              </a:p>
              <a:p>
                <a:pPr lvl="0"/>
                <a:r>
                  <a:rPr lang="en-US" altLang="zh-CN" dirty="0"/>
                  <a:t>Slowing clock rate =&gt; reducing power, but not en</a:t>
                </a:r>
                <a:r>
                  <a:rPr lang="en-US" altLang="zh-CN" i="1" dirty="0"/>
                  <a:t>e</a:t>
                </a:r>
                <a:r>
                  <a:rPr lang="en-US" altLang="zh-CN" dirty="0"/>
                  <a:t>rgy</a:t>
                </a:r>
                <a:endParaRPr lang="en-US" altLang="zh-CN" dirty="0"/>
              </a:p>
              <a:p>
                <a:pPr lvl="0"/>
                <a:r>
                  <a:rPr lang="en-US" altLang="zh-CN" dirty="0"/>
                  <a:t>Lowering voltage   =&gt; reducing dynamc power and energy, so voltage dropped to 1V from 5V within 20 years</a:t>
                </a:r>
                <a:endParaRPr lang="en-US" altLang="zh-CN" dirty="0"/>
              </a:p>
              <a:p>
                <a:pPr lvl="0"/>
                <a:r>
                  <a:rPr lang="en-US" altLang="zh-CN" dirty="0"/>
                  <a:t>Capacitive load is a function of the number of transistor connected to an output </a:t>
                </a:r>
                <a:endParaRPr lang="en-US" altLang="zh-CN" dirty="0"/>
              </a:p>
            </p:txBody>
          </p:sp>
        </mc:Choice>
        <mc:Fallback>
          <p:sp>
            <p:nvSpPr>
              <p:cNvPr id="2" name="内容占位符 1"/>
              <p:cNvSpPr>
                <a:spLocks noRot="1" noChangeAspect="1" noMove="1" noResize="1" noEditPoints="1" noAdjustHandles="1" noChangeArrowheads="1" noChangeShapeType="1" noTextEdit="1"/>
              </p:cNvSpPr>
              <p:nvPr>
                <p:ph idx="1"/>
                <p:custDataLst>
                  <p:tags r:id="rId3"/>
                </p:custDataLst>
              </p:nvPr>
            </p:nvSpPr>
            <p:spPr>
              <a:blipFill rotWithShape="1">
                <a:blip r:embed="rId4"/>
                <a:stretch>
                  <a:fillRect l="-1" t="-1" r="3" b="12"/>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p>
            <a:r>
              <a:rPr lang="zh-CN" altLang="en-US" smtClean="0"/>
              <a:t>中微电科技</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6" name="页脚占位符 5"/>
          <p:cNvSpPr>
            <a:spLocks noGrp="1"/>
          </p:cNvSpPr>
          <p:nvPr>
            <p:ph type="ftr" sz="quarter" idx="11"/>
          </p:nvPr>
        </p:nvSpPr>
        <p:spPr/>
        <p:txBody>
          <a:bodyPr/>
          <a:p>
            <a:r>
              <a:rPr lang="zh-CN" altLang="en-US"/>
              <a:t>密级：内部公开</a:t>
            </a:r>
            <a:endParaRPr lang="zh-CN" altLang="en-US"/>
          </a:p>
        </p:txBody>
      </p:sp>
    </p:spTree>
    <p:custDataLst>
      <p:tags r:id="rId5"/>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t>Are more threads better?</a:t>
            </a:r>
            <a:endParaRPr lang="en-US" altLang="zh-CN"/>
          </a:p>
        </p:txBody>
      </p:sp>
      <p:sp>
        <p:nvSpPr>
          <p:cNvPr id="2" name="内容占位符 1"/>
          <p:cNvSpPr>
            <a:spLocks noGrp="1"/>
          </p:cNvSpPr>
          <p:nvPr>
            <p:ph idx="1"/>
            <p:custDataLst>
              <p:tags r:id="rId2"/>
            </p:custDataLst>
          </p:nvPr>
        </p:nvSpPr>
        <p:spPr/>
        <p:txBody>
          <a:bodyPr/>
          <a:lstStyle/>
          <a:p>
            <a:r>
              <a:rPr lang="en-US" altLang="zh-CN" dirty="0"/>
              <a:t>Performance, size, energy</a:t>
            </a:r>
            <a:endParaRPr lang="en-US" altLang="zh-CN" dirty="0"/>
          </a:p>
          <a:p>
            <a:r>
              <a:rPr lang="en-US" altLang="zh-CN" dirty="0"/>
              <a:t>DRAM B/W(GB/S)</a:t>
            </a:r>
            <a:endParaRPr lang="en-US" altLang="zh-CN" dirty="0"/>
          </a:p>
          <a:p>
            <a:r>
              <a:rPr lang="en-US" altLang="zh-CN" dirty="0"/>
              <a:t>DRAM latency(ns)</a:t>
            </a:r>
            <a:endParaRPr lang="en-US" altLang="zh-CN" dirty="0"/>
          </a:p>
          <a:p>
            <a:r>
              <a:rPr lang="en-US" altLang="zh-CN" dirty="0"/>
              <a:t>Peak bytes per latency</a:t>
            </a:r>
            <a:endParaRPr lang="en-US" altLang="zh-CN" dirty="0"/>
          </a:p>
          <a:p>
            <a:r>
              <a:rPr lang="en-US" altLang="zh-CN" dirty="0">
                <a:highlight>
                  <a:srgbClr val="FFFF00"/>
                </a:highlight>
              </a:rPr>
              <a:t>Memory efficiency =&gt; dp 16bytes</a:t>
            </a:r>
            <a:endParaRPr lang="en-US" altLang="zh-CN" dirty="0">
              <a:highlight>
                <a:srgbClr val="FFFF00"/>
              </a:highlight>
            </a:endParaRPr>
          </a:p>
          <a:p>
            <a:pPr lvl="1"/>
            <a:r>
              <a:rPr lang="en-US" altLang="zh-CN" dirty="0">
                <a:highlight>
                  <a:srgbClr val="FFFF00"/>
                </a:highlight>
              </a:rPr>
              <a:t>6912 INT Cores/GPU</a:t>
            </a:r>
            <a:endParaRPr lang="en-US" altLang="zh-CN" dirty="0">
              <a:highlight>
                <a:srgbClr val="FFFF00"/>
              </a:highlight>
            </a:endParaRPr>
          </a:p>
          <a:p>
            <a:endParaRPr lang="en-US" altLang="zh-CN" dirty="0"/>
          </a:p>
          <a:p>
            <a:endParaRPr lang="en-US" altLang="zh-CN" dirty="0"/>
          </a:p>
          <a:p>
            <a:r>
              <a:rPr lang="en-US" altLang="zh-CN" dirty="0"/>
              <a:t>To calculate how many threads is required in total based on memory bandwidth</a:t>
            </a:r>
            <a:endParaRPr lang="en-US" altLang="zh-CN" dirty="0"/>
          </a:p>
        </p:txBody>
      </p:sp>
      <p:pic>
        <p:nvPicPr>
          <p:cNvPr id="4" name="图片 3"/>
          <p:cNvPicPr>
            <a:picLocks noChangeAspect="1"/>
          </p:cNvPicPr>
          <p:nvPr/>
        </p:nvPicPr>
        <p:blipFill>
          <a:blip r:embed="rId3"/>
          <a:stretch>
            <a:fillRect/>
          </a:stretch>
        </p:blipFill>
        <p:spPr>
          <a:xfrm>
            <a:off x="5223510" y="1490345"/>
            <a:ext cx="6353175" cy="2682875"/>
          </a:xfrm>
          <a:prstGeom prst="rect">
            <a:avLst/>
          </a:prstGeom>
        </p:spPr>
      </p:pic>
      <p:sp>
        <p:nvSpPr>
          <p:cNvPr id="5" name="文本框 4"/>
          <p:cNvSpPr txBox="1"/>
          <p:nvPr/>
        </p:nvSpPr>
        <p:spPr>
          <a:xfrm rot="1620000">
            <a:off x="9604375" y="477202"/>
            <a:ext cx="1960880" cy="521970"/>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wrap="square" rtlCol="0" anchor="ctr" anchorCtr="0">
            <a:spAutoFit/>
          </a:bodyPr>
          <a:p>
            <a:pPr algn="ctr"/>
            <a:r>
              <a:rPr lang="en-US" altLang="zh-CN" sz="2800">
                <a:solidFill>
                  <a:srgbClr val="FF0000"/>
                </a:solidFill>
              </a:rPr>
              <a:t>To be done</a:t>
            </a:r>
            <a:endParaRPr lang="en-US" altLang="zh-CN" sz="2800">
              <a:solidFill>
                <a:srgbClr val="FF0000"/>
              </a:solidFill>
            </a:endParaRPr>
          </a:p>
        </p:txBody>
      </p:sp>
      <p:sp>
        <p:nvSpPr>
          <p:cNvPr id="6" name="日期占位符 5"/>
          <p:cNvSpPr>
            <a:spLocks noGrp="1"/>
          </p:cNvSpPr>
          <p:nvPr>
            <p:ph type="dt" sz="half" idx="10"/>
          </p:nvPr>
        </p:nvSpPr>
        <p:spPr/>
        <p:txBody>
          <a:bodyPr/>
          <a:p>
            <a:r>
              <a:rPr lang="zh-CN" altLang="en-US" smtClean="0"/>
              <a:t>中微电科技</a:t>
            </a:r>
            <a:endParaRPr lang="zh-CN" altLang="en-US"/>
          </a:p>
        </p:txBody>
      </p:sp>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密级：内部公开</a:t>
            </a:r>
            <a:endParaRPr lang="zh-CN" altLang="en-US"/>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 calcmode="lin" valueType="num">
                                      <p:cBhvr additive="base">
                                        <p:cTn id="7"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anim calcmode="lin" valueType="num">
                                      <p:cBhvr additive="base">
                                        <p:cTn id="13"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t>High Bandwidth Memory </a:t>
            </a:r>
            <a:endParaRPr lang="en-US" altLang="zh-CN"/>
          </a:p>
        </p:txBody>
      </p:sp>
      <p:sp>
        <p:nvSpPr>
          <p:cNvPr id="2" name="内容占位符 1"/>
          <p:cNvSpPr>
            <a:spLocks noGrp="1"/>
          </p:cNvSpPr>
          <p:nvPr>
            <p:ph idx="1"/>
            <p:custDataLst>
              <p:tags r:id="rId2"/>
            </p:custDataLst>
          </p:nvPr>
        </p:nvSpPr>
        <p:spPr/>
        <p:txBody>
          <a:bodyPr/>
          <a:lstStyle/>
          <a:p>
            <a:r>
              <a:rPr lang="en-US" altLang="zh-CN" dirty="0"/>
              <a:t>HBM: </a:t>
            </a:r>
            <a:r>
              <a:rPr dirty="0"/>
              <a:t>本质上还是</a:t>
            </a:r>
            <a:r>
              <a:rPr lang="en-US" altLang="zh-CN" dirty="0"/>
              <a:t>DDR</a:t>
            </a:r>
            <a:r>
              <a:rPr dirty="0"/>
              <a:t>，在存储上与</a:t>
            </a:r>
            <a:r>
              <a:rPr lang="en-US" altLang="zh-CN" dirty="0"/>
              <a:t>DDR,GDDR,LPDDR</a:t>
            </a:r>
            <a:r>
              <a:rPr dirty="0"/>
              <a:t>没有太大差异，在技术上主要特定是和主芯片封装在一个芯片里，缩短了</a:t>
            </a:r>
            <a:r>
              <a:rPr lang="en-US" altLang="zh-CN" dirty="0"/>
              <a:t>sdram</a:t>
            </a:r>
            <a:r>
              <a:rPr dirty="0"/>
              <a:t>与主芯片之间的通信距离，同时跨越了封装对芯片引脚数目的限制，成几十倍的提高传输线数量，降低传输损耗，提高传输带宽。</a:t>
            </a:r>
            <a:endParaRPr dirty="0"/>
          </a:p>
          <a:p>
            <a:r>
              <a:rPr lang="en-US" altLang="zh-CN" dirty="0"/>
              <a:t>HBM</a:t>
            </a:r>
            <a:r>
              <a:rPr dirty="0"/>
              <a:t>是</a:t>
            </a:r>
            <a:r>
              <a:rPr lang="en-US" altLang="zh-CN" dirty="0"/>
              <a:t>3D</a:t>
            </a:r>
            <a:r>
              <a:rPr dirty="0"/>
              <a:t>堆叠，</a:t>
            </a:r>
            <a:r>
              <a:rPr lang="en-US" altLang="zh-CN" dirty="0"/>
              <a:t>4</a:t>
            </a:r>
            <a:r>
              <a:rPr dirty="0"/>
              <a:t>层，</a:t>
            </a:r>
            <a:r>
              <a:rPr lang="en-US" altLang="zh-CN" dirty="0"/>
              <a:t>8</a:t>
            </a:r>
            <a:r>
              <a:rPr dirty="0"/>
              <a:t>层的</a:t>
            </a:r>
            <a:r>
              <a:rPr lang="en-US" altLang="zh-CN" dirty="0"/>
              <a:t>dram</a:t>
            </a:r>
            <a:r>
              <a:rPr dirty="0"/>
              <a:t>通过</a:t>
            </a:r>
            <a:r>
              <a:rPr lang="en-US" altLang="zh-CN" dirty="0"/>
              <a:t>TSV</a:t>
            </a:r>
            <a:r>
              <a:rPr dirty="0"/>
              <a:t>打孔竖直堆叠在一起，增加了</a:t>
            </a:r>
            <a:r>
              <a:rPr lang="en-US" altLang="zh-CN" dirty="0"/>
              <a:t>dram</a:t>
            </a:r>
            <a:r>
              <a:rPr dirty="0"/>
              <a:t>的容量。</a:t>
            </a:r>
            <a:r>
              <a:rPr lang="en-US" altLang="zh-CN" dirty="0"/>
              <a:t>TSV</a:t>
            </a:r>
            <a:r>
              <a:rPr dirty="0"/>
              <a:t>（直通硅通孔）</a:t>
            </a:r>
            <a:endParaRPr dirty="0"/>
          </a:p>
          <a:p>
            <a:r>
              <a:rPr lang="en-US" altLang="zh-CN">
                <a:sym typeface="+mn-ea"/>
              </a:rPr>
              <a:t>DRAM</a:t>
            </a:r>
            <a:r>
              <a:rPr>
                <a:sym typeface="+mn-ea"/>
              </a:rPr>
              <a:t>和</a:t>
            </a:r>
            <a:r>
              <a:rPr lang="en-US" altLang="zh-CN">
                <a:sym typeface="+mn-ea"/>
              </a:rPr>
              <a:t>GPU</a:t>
            </a:r>
            <a:r>
              <a:rPr>
                <a:sym typeface="+mn-ea"/>
              </a:rPr>
              <a:t>封装在同一颗芯片里，</a:t>
            </a:r>
            <a:r>
              <a:rPr dirty="0"/>
              <a:t>在显卡上直观的体现就是没有内存芯片了。</a:t>
            </a:r>
            <a:endParaRPr dirty="0"/>
          </a:p>
          <a:p>
            <a:r>
              <a:rPr dirty="0"/>
              <a:t>单比特功耗会更小，因为带宽更大了，传输距离更小了，散热要求更苛刻了，因为</a:t>
            </a:r>
            <a:r>
              <a:rPr lang="en-US" altLang="zh-CN" dirty="0"/>
              <a:t>GPU</a:t>
            </a:r>
            <a:r>
              <a:rPr dirty="0"/>
              <a:t>很热烤的</a:t>
            </a:r>
            <a:r>
              <a:rPr lang="en-US" altLang="zh-CN" dirty="0"/>
              <a:t>DRAM</a:t>
            </a:r>
            <a:r>
              <a:rPr dirty="0"/>
              <a:t>吃不消。</a:t>
            </a:r>
            <a:endParaRPr dirty="0"/>
          </a:p>
          <a:p>
            <a:r>
              <a:rPr lang="en-US" altLang="zh-CN" dirty="0"/>
              <a:t>AMD Example: HBM</a:t>
            </a:r>
            <a:r>
              <a:rPr dirty="0"/>
              <a:t>频率</a:t>
            </a:r>
            <a:r>
              <a:rPr lang="en-US" altLang="zh-CN" dirty="0"/>
              <a:t>500MHz-&gt;600MHz </a:t>
            </a:r>
            <a:r>
              <a:rPr lang="en-US" altLang="zh-CN" dirty="0">
                <a:solidFill>
                  <a:srgbClr val="FF0000"/>
                </a:solidFill>
              </a:rPr>
              <a:t>20%</a:t>
            </a:r>
            <a:r>
              <a:rPr lang="en-US" altLang="zh-CN" dirty="0"/>
              <a:t>, </a:t>
            </a:r>
            <a:r>
              <a:rPr dirty="0"/>
              <a:t>核心频率</a:t>
            </a:r>
            <a:r>
              <a:rPr lang="en-US" altLang="zh-CN" dirty="0"/>
              <a:t>1050MHz-&gt;1145MHz </a:t>
            </a:r>
            <a:r>
              <a:rPr lang="en-US" altLang="zh-CN" dirty="0">
                <a:solidFill>
                  <a:srgbClr val="FF0000"/>
                </a:solidFill>
              </a:rPr>
              <a:t>9%</a:t>
            </a:r>
            <a:r>
              <a:rPr dirty="0"/>
              <a:t>，在</a:t>
            </a:r>
            <a:r>
              <a:rPr lang="en-US" altLang="zh-CN" dirty="0"/>
              <a:t>3DMark</a:t>
            </a:r>
            <a:r>
              <a:rPr dirty="0"/>
              <a:t>测试中，性能提升</a:t>
            </a:r>
            <a:r>
              <a:rPr lang="en-US" altLang="zh-CN" dirty="0"/>
              <a:t> </a:t>
            </a:r>
            <a:r>
              <a:rPr lang="en-US" altLang="zh-CN" b="1" dirty="0"/>
              <a:t>20%</a:t>
            </a:r>
            <a:r>
              <a:rPr dirty="0"/>
              <a:t>，明显超过了核心的提升幅度，所以提升归功于</a:t>
            </a:r>
            <a:r>
              <a:rPr lang="en-US" altLang="zh-CN" dirty="0"/>
              <a:t>HBM</a:t>
            </a:r>
            <a:r>
              <a:rPr dirty="0"/>
              <a:t>的频率提升</a:t>
            </a:r>
            <a:endParaRPr dirty="0"/>
          </a:p>
        </p:txBody>
      </p:sp>
      <p:sp>
        <p:nvSpPr>
          <p:cNvPr id="4" name="日期占位符 3"/>
          <p:cNvSpPr>
            <a:spLocks noGrp="1"/>
          </p:cNvSpPr>
          <p:nvPr>
            <p:ph type="dt" sz="half" idx="10"/>
          </p:nvPr>
        </p:nvSpPr>
        <p:spPr/>
        <p:txBody>
          <a:bodyPr/>
          <a:p>
            <a:r>
              <a:rPr lang="zh-CN" altLang="en-US" smtClean="0"/>
              <a:t>中微电科技</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6" name="页脚占位符 5"/>
          <p:cNvSpPr>
            <a:spLocks noGrp="1"/>
          </p:cNvSpPr>
          <p:nvPr>
            <p:ph type="ftr" sz="quarter" idx="11"/>
          </p:nvPr>
        </p:nvSpPr>
        <p:spPr/>
        <p:txBody>
          <a:bodyPr/>
          <a:p>
            <a:r>
              <a:rPr lang="zh-CN" altLang="en-US"/>
              <a:t>密级：内部公开</a:t>
            </a:r>
            <a:endParaRPr lang="zh-CN" altLang="en-US"/>
          </a:p>
        </p:txBody>
      </p:sp>
    </p:spTree>
    <p:custDataLst>
      <p:tags r:id="rId3"/>
    </p:custData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sym typeface="+mn-ea"/>
              </a:rPr>
              <a:t>High Bandwidth Memory</a:t>
            </a:r>
            <a:endParaRPr lang="zh-CN" altLang="en-US"/>
          </a:p>
        </p:txBody>
      </p:sp>
      <p:sp>
        <p:nvSpPr>
          <p:cNvPr id="2" name="内容占位符 1"/>
          <p:cNvSpPr>
            <a:spLocks noGrp="1"/>
          </p:cNvSpPr>
          <p:nvPr>
            <p:ph idx="1"/>
          </p:nvPr>
        </p:nvSpPr>
        <p:spPr/>
        <p:txBody>
          <a:bodyPr/>
          <a:p>
            <a:endParaRPr lang="zh-CN" altLang="en-US"/>
          </a:p>
        </p:txBody>
      </p:sp>
      <p:pic>
        <p:nvPicPr>
          <p:cNvPr id="4" name="图片 3"/>
          <p:cNvPicPr>
            <a:picLocks noChangeAspect="1"/>
          </p:cNvPicPr>
          <p:nvPr/>
        </p:nvPicPr>
        <p:blipFill>
          <a:blip r:embed="rId2"/>
          <a:stretch>
            <a:fillRect/>
          </a:stretch>
        </p:blipFill>
        <p:spPr>
          <a:xfrm>
            <a:off x="608330" y="1490345"/>
            <a:ext cx="10968990" cy="4969510"/>
          </a:xfrm>
          <a:prstGeom prst="rect">
            <a:avLst/>
          </a:prstGeom>
        </p:spPr>
      </p:pic>
      <p:sp>
        <p:nvSpPr>
          <p:cNvPr id="5" name="日期占位符 4"/>
          <p:cNvSpPr>
            <a:spLocks noGrp="1"/>
          </p:cNvSpPr>
          <p:nvPr>
            <p:ph type="dt" sz="half" idx="10"/>
          </p:nvPr>
        </p:nvSpPr>
        <p:spPr/>
        <p:txBody>
          <a:bodyPr/>
          <a:p>
            <a:r>
              <a:rPr lang="zh-CN" altLang="en-US" smtClean="0"/>
              <a:t>中微电科技</a:t>
            </a:r>
            <a:endParaRPr lang="zh-CN" altLang="en-US"/>
          </a:p>
        </p:txBody>
      </p:sp>
      <p:sp>
        <p:nvSpPr>
          <p:cNvPr id="6" name="灯片编号占位符 5"/>
          <p:cNvSpPr>
            <a:spLocks noGrp="1"/>
          </p:cNvSpPr>
          <p:nvPr>
            <p:ph type="sldNum" sz="quarter" idx="12"/>
          </p:nvPr>
        </p:nvSpPr>
        <p:spPr/>
        <p:txBody>
          <a:bodyPr/>
          <a:p>
            <a:fld id="{49AE70B2-8BF9-45C0-BB95-33D1B9D3A854}" type="slidenum">
              <a:rPr lang="zh-CN" altLang="en-US" smtClean="0"/>
            </a:fld>
            <a:endParaRPr lang="zh-CN" altLang="en-US"/>
          </a:p>
        </p:txBody>
      </p:sp>
      <p:sp>
        <p:nvSpPr>
          <p:cNvPr id="7" name="页脚占位符 6"/>
          <p:cNvSpPr>
            <a:spLocks noGrp="1"/>
          </p:cNvSpPr>
          <p:nvPr>
            <p:ph type="ftr" sz="quarter" idx="11"/>
          </p:nvPr>
        </p:nvSpPr>
        <p:spPr/>
        <p:txBody>
          <a:bodyPr/>
          <a:p>
            <a:r>
              <a:rPr lang="zh-CN" altLang="en-US"/>
              <a:t>密级：内部公开</a:t>
            </a:r>
            <a:endParaRPr lang="zh-CN" altLang="en-US"/>
          </a:p>
        </p:txBody>
      </p:sp>
    </p:spTree>
    <p:custDataLst>
      <p:tags r:id="rId3"/>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High Bandwidth Memory</a:t>
            </a:r>
            <a:endParaRPr lang="zh-CN" altLang="en-US"/>
          </a:p>
        </p:txBody>
      </p:sp>
      <p:sp>
        <p:nvSpPr>
          <p:cNvPr id="10" name="内容占位符 9"/>
          <p:cNvSpPr>
            <a:spLocks noGrp="1"/>
          </p:cNvSpPr>
          <p:nvPr>
            <p:ph idx="1"/>
          </p:nvPr>
        </p:nvSpPr>
        <p:spPr/>
        <p:txBody>
          <a:bodyPr/>
          <a:p>
            <a:endParaRPr lang="zh-CN" altLang="en-US"/>
          </a:p>
        </p:txBody>
      </p:sp>
      <p:pic>
        <p:nvPicPr>
          <p:cNvPr id="5" name="图片 4"/>
          <p:cNvPicPr>
            <a:picLocks noChangeAspect="1"/>
          </p:cNvPicPr>
          <p:nvPr/>
        </p:nvPicPr>
        <p:blipFill>
          <a:blip r:embed="rId1"/>
          <a:stretch>
            <a:fillRect/>
          </a:stretch>
        </p:blipFill>
        <p:spPr>
          <a:xfrm>
            <a:off x="747395" y="1418590"/>
            <a:ext cx="6550660" cy="5063490"/>
          </a:xfrm>
          <a:prstGeom prst="rect">
            <a:avLst/>
          </a:prstGeom>
        </p:spPr>
      </p:pic>
      <p:pic>
        <p:nvPicPr>
          <p:cNvPr id="4" name="图片 3"/>
          <p:cNvPicPr>
            <a:picLocks noChangeAspect="1"/>
          </p:cNvPicPr>
          <p:nvPr/>
        </p:nvPicPr>
        <p:blipFill>
          <a:blip r:embed="rId2"/>
          <a:stretch>
            <a:fillRect/>
          </a:stretch>
        </p:blipFill>
        <p:spPr>
          <a:xfrm>
            <a:off x="7554595" y="3731260"/>
            <a:ext cx="4067175" cy="2745105"/>
          </a:xfrm>
          <a:prstGeom prst="rect">
            <a:avLst/>
          </a:prstGeom>
        </p:spPr>
      </p:pic>
      <p:pic>
        <p:nvPicPr>
          <p:cNvPr id="6" name="图片 5"/>
          <p:cNvPicPr>
            <a:picLocks noChangeAspect="1"/>
          </p:cNvPicPr>
          <p:nvPr/>
        </p:nvPicPr>
        <p:blipFill>
          <a:blip r:embed="rId3"/>
          <a:stretch>
            <a:fillRect/>
          </a:stretch>
        </p:blipFill>
        <p:spPr>
          <a:xfrm>
            <a:off x="7554595" y="1426845"/>
            <a:ext cx="4020820" cy="2079625"/>
          </a:xfrm>
          <a:prstGeom prst="rect">
            <a:avLst/>
          </a:prstGeom>
        </p:spPr>
      </p:pic>
      <p:pic>
        <p:nvPicPr>
          <p:cNvPr id="7" name="图片 6"/>
          <p:cNvPicPr>
            <a:picLocks noChangeAspect="1"/>
          </p:cNvPicPr>
          <p:nvPr/>
        </p:nvPicPr>
        <p:blipFill>
          <a:blip r:embed="rId4"/>
          <a:stretch>
            <a:fillRect/>
          </a:stretch>
        </p:blipFill>
        <p:spPr>
          <a:xfrm>
            <a:off x="7554595" y="90170"/>
            <a:ext cx="3035300" cy="1322705"/>
          </a:xfrm>
          <a:prstGeom prst="rect">
            <a:avLst/>
          </a:prstGeom>
        </p:spPr>
      </p:pic>
      <p:sp>
        <p:nvSpPr>
          <p:cNvPr id="3" name="日期占位符 2"/>
          <p:cNvSpPr>
            <a:spLocks noGrp="1"/>
          </p:cNvSpPr>
          <p:nvPr>
            <p:ph type="dt" sz="half" idx="10"/>
          </p:nvPr>
        </p:nvSpPr>
        <p:spPr/>
        <p:txBody>
          <a:bodyPr/>
          <a:p>
            <a:r>
              <a:rPr lang="zh-CN" altLang="en-US" smtClean="0"/>
              <a:t>中微电科技</a:t>
            </a:r>
            <a:endParaRPr lang="zh-CN" altLang="en-US"/>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密级：内部公开</a:t>
            </a:r>
            <a:endParaRPr lang="zh-CN" altLang="en-US"/>
          </a:p>
        </p:txBody>
      </p:sp>
    </p:spTree>
    <p:custDataLst>
      <p:tags r:id="rId5"/>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lIns="90000" tIns="46800" rIns="90000" bIns="46800">
            <a:normAutofit/>
          </a:bodyPr>
          <a:lstStyle/>
          <a:p>
            <a:r>
              <a:rPr lang="en-US" altLang="zh-CN" dirty="0">
                <a:sym typeface="Arial" panose="020B0604020202020204" pitchFamily="34" charset="0"/>
              </a:rPr>
              <a:t>Benchmark introduction</a:t>
            </a:r>
            <a:endParaRPr lang="en-US" altLang="zh-CN" dirty="0">
              <a:sym typeface="Arial" panose="020B0604020202020204" pitchFamily="34" charset="0"/>
            </a:endParaRPr>
          </a:p>
        </p:txBody>
      </p:sp>
      <p:sp>
        <p:nvSpPr>
          <p:cNvPr id="4" name="文本占位符 3"/>
          <p:cNvSpPr>
            <a:spLocks noGrp="1"/>
          </p:cNvSpPr>
          <p:nvPr>
            <p:ph type="body" idx="1"/>
            <p:custDataLst>
              <p:tags r:id="rId2"/>
            </p:custDataLst>
          </p:nvPr>
        </p:nvSpPr>
        <p:spPr/>
        <p:txBody>
          <a:bodyPr/>
          <a:lstStyle/>
          <a:p>
            <a:r>
              <a:rPr lang="en-US" altLang="zh-CN" dirty="0">
                <a:sym typeface="Arial" panose="020B0604020202020204" pitchFamily="34" charset="0"/>
              </a:rPr>
              <a:t>Introduce some open source benchmark</a:t>
            </a:r>
            <a:endParaRPr lang="en-US" altLang="zh-CN" dirty="0">
              <a:sym typeface="Arial" panose="020B0604020202020204" pitchFamily="34" charset="0"/>
            </a:endParaRPr>
          </a:p>
        </p:txBody>
      </p:sp>
      <p:grpSp>
        <p:nvGrpSpPr>
          <p:cNvPr id="19" name="组合 18"/>
          <p:cNvGrpSpPr/>
          <p:nvPr>
            <p:custDataLst>
              <p:tags r:id="rId3"/>
            </p:custDataLst>
          </p:nvPr>
        </p:nvGrpSpPr>
        <p:grpSpPr>
          <a:xfrm>
            <a:off x="2114550" y="2516505"/>
            <a:ext cx="1026160" cy="1026160"/>
            <a:chOff x="2870" y="3715"/>
            <a:chExt cx="1616" cy="1616"/>
          </a:xfrm>
        </p:grpSpPr>
        <p:sp>
          <p:nvSpPr>
            <p:cNvPr id="5" name="矩形 4"/>
            <p:cNvSpPr/>
            <p:nvPr>
              <p:custDataLst>
                <p:tags r:id="rId4"/>
              </p:custDataLst>
            </p:nvPr>
          </p:nvSpPr>
          <p:spPr>
            <a:xfrm>
              <a:off x="2870" y="3715"/>
              <a:ext cx="1616" cy="16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0" name="文本框 9"/>
            <p:cNvSpPr txBox="1"/>
            <p:nvPr>
              <p:custDataLst>
                <p:tags r:id="rId5"/>
              </p:custDataLst>
            </p:nvPr>
          </p:nvSpPr>
          <p:spPr>
            <a:xfrm>
              <a:off x="2870" y="3715"/>
              <a:ext cx="1616" cy="1616"/>
            </a:xfrm>
            <a:prstGeom prst="rect">
              <a:avLst/>
            </a:prstGeom>
            <a:noFill/>
          </p:spPr>
          <p:txBody>
            <a:bodyPr wrap="square" rtlCol="0" anchor="ctr" anchorCtr="0">
              <a:normAutofit/>
            </a:bodyPr>
            <a:lstStyle/>
            <a:p>
              <a:pPr algn="ctr"/>
              <a:r>
                <a:rPr lang="en-US" altLang="zh-CN" sz="4400" b="1" dirty="0">
                  <a:solidFill>
                    <a:schemeClr val="bg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04</a:t>
              </a:r>
              <a:endParaRPr lang="en-US" altLang="zh-CN" sz="4400" b="1" dirty="0">
                <a:solidFill>
                  <a:schemeClr val="bg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grpSp>
      <p:sp>
        <p:nvSpPr>
          <p:cNvPr id="24" name="矩形 23"/>
          <p:cNvSpPr/>
          <p:nvPr>
            <p:custDataLst>
              <p:tags r:id="rId6"/>
            </p:custDataLst>
          </p:nvPr>
        </p:nvSpPr>
        <p:spPr>
          <a:xfrm>
            <a:off x="10075545" y="2516505"/>
            <a:ext cx="17780" cy="255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2" name="日期占位符 1"/>
          <p:cNvSpPr>
            <a:spLocks noGrp="1"/>
          </p:cNvSpPr>
          <p:nvPr>
            <p:ph type="dt" sz="half" idx="10"/>
          </p:nvPr>
        </p:nvSpPr>
        <p:spPr/>
        <p:txBody>
          <a:bodyPr/>
          <a:p>
            <a:r>
              <a:rPr lang="zh-CN" altLang="en-US" smtClean="0"/>
              <a:t>中微电科技</a:t>
            </a:r>
            <a:endParaRPr lang="zh-CN" altLang="en-US"/>
          </a:p>
        </p:txBody>
      </p:sp>
      <p:sp>
        <p:nvSpPr>
          <p:cNvPr id="6" name="灯片编号占位符 5"/>
          <p:cNvSpPr>
            <a:spLocks noGrp="1"/>
          </p:cNvSpPr>
          <p:nvPr>
            <p:ph type="sldNum" sz="quarter" idx="12"/>
          </p:nvPr>
        </p:nvSpPr>
        <p:spPr/>
        <p:txBody>
          <a:bodyPr/>
          <a:p>
            <a:fld id="{49AE70B2-8BF9-45C0-BB95-33D1B9D3A854}" type="slidenum">
              <a:rPr lang="zh-CN" altLang="en-US" smtClean="0"/>
            </a:fld>
            <a:endParaRPr lang="zh-CN" altLang="en-US"/>
          </a:p>
        </p:txBody>
      </p:sp>
      <p:sp>
        <p:nvSpPr>
          <p:cNvPr id="7" name="页脚占位符 6"/>
          <p:cNvSpPr>
            <a:spLocks noGrp="1"/>
          </p:cNvSpPr>
          <p:nvPr>
            <p:ph type="ftr" sz="quarter" idx="11"/>
          </p:nvPr>
        </p:nvSpPr>
        <p:spPr/>
        <p:txBody>
          <a:bodyPr/>
          <a:p>
            <a:r>
              <a:rPr lang="zh-CN" altLang="en-US"/>
              <a:t>密级：内部公开</a:t>
            </a:r>
            <a:endParaRPr lang="zh-CN" altLang="en-US"/>
          </a:p>
        </p:txBody>
      </p:sp>
    </p:spTree>
    <p:custDataLst>
      <p:tags r:id="rId7"/>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lIns="90000" tIns="46800" rIns="90000" bIns="46800">
            <a:normAutofit fontScale="90000"/>
          </a:bodyPr>
          <a:lstStyle/>
          <a:p>
            <a:r>
              <a:rPr lang="en-US" altLang="zh-CN" dirty="0">
                <a:sym typeface="Arial" panose="020B0604020202020204" pitchFamily="34" charset="0"/>
              </a:rPr>
              <a:t>uArch comparison with Nvidia</a:t>
            </a:r>
            <a:endParaRPr lang="zh-CN" altLang="en-US" dirty="0">
              <a:sym typeface="Arial" panose="020B0604020202020204" pitchFamily="34" charset="0"/>
            </a:endParaRPr>
          </a:p>
        </p:txBody>
      </p:sp>
      <p:sp>
        <p:nvSpPr>
          <p:cNvPr id="4" name="文本占位符 3"/>
          <p:cNvSpPr>
            <a:spLocks noGrp="1"/>
          </p:cNvSpPr>
          <p:nvPr>
            <p:ph type="body" idx="1"/>
            <p:custDataLst>
              <p:tags r:id="rId2"/>
            </p:custDataLst>
          </p:nvPr>
        </p:nvSpPr>
        <p:spPr/>
        <p:txBody>
          <a:bodyPr/>
          <a:lstStyle/>
          <a:p>
            <a:r>
              <a:rPr lang="en-US" altLang="zh-CN" dirty="0">
                <a:sym typeface="Arial" panose="020B0604020202020204" pitchFamily="34" charset="0"/>
              </a:rPr>
              <a:t>Only comparing SM uArch here</a:t>
            </a:r>
            <a:endParaRPr lang="en-US" altLang="zh-CN" dirty="0">
              <a:sym typeface="Arial" panose="020B0604020202020204" pitchFamily="34" charset="0"/>
            </a:endParaRPr>
          </a:p>
        </p:txBody>
      </p:sp>
      <p:grpSp>
        <p:nvGrpSpPr>
          <p:cNvPr id="19" name="组合 18"/>
          <p:cNvGrpSpPr/>
          <p:nvPr>
            <p:custDataLst>
              <p:tags r:id="rId3"/>
            </p:custDataLst>
          </p:nvPr>
        </p:nvGrpSpPr>
        <p:grpSpPr>
          <a:xfrm>
            <a:off x="2114550" y="2264410"/>
            <a:ext cx="1026160" cy="1026160"/>
            <a:chOff x="2870" y="3715"/>
            <a:chExt cx="1616" cy="1616"/>
          </a:xfrm>
        </p:grpSpPr>
        <p:sp>
          <p:nvSpPr>
            <p:cNvPr id="5" name="矩形 4"/>
            <p:cNvSpPr/>
            <p:nvPr>
              <p:custDataLst>
                <p:tags r:id="rId4"/>
              </p:custDataLst>
            </p:nvPr>
          </p:nvSpPr>
          <p:spPr>
            <a:xfrm>
              <a:off x="2870" y="3715"/>
              <a:ext cx="1616" cy="16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0" name="文本框 9"/>
            <p:cNvSpPr txBox="1"/>
            <p:nvPr>
              <p:custDataLst>
                <p:tags r:id="rId5"/>
              </p:custDataLst>
            </p:nvPr>
          </p:nvSpPr>
          <p:spPr>
            <a:xfrm>
              <a:off x="2870" y="3715"/>
              <a:ext cx="1616" cy="1616"/>
            </a:xfrm>
            <a:prstGeom prst="rect">
              <a:avLst/>
            </a:prstGeom>
            <a:noFill/>
          </p:spPr>
          <p:txBody>
            <a:bodyPr wrap="square" rtlCol="0" anchor="ctr" anchorCtr="0">
              <a:normAutofit/>
            </a:bodyPr>
            <a:lstStyle/>
            <a:p>
              <a:pPr algn="ctr"/>
              <a:r>
                <a:rPr lang="en-US" altLang="zh-CN" sz="4400" b="1" dirty="0">
                  <a:solidFill>
                    <a:schemeClr val="bg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01</a:t>
              </a:r>
              <a:endParaRPr lang="en-US" altLang="zh-CN" sz="4400" b="1" dirty="0">
                <a:solidFill>
                  <a:schemeClr val="bg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grpSp>
      <p:sp>
        <p:nvSpPr>
          <p:cNvPr id="24" name="矩形 23"/>
          <p:cNvSpPr/>
          <p:nvPr>
            <p:custDataLst>
              <p:tags r:id="rId6"/>
            </p:custDataLst>
          </p:nvPr>
        </p:nvSpPr>
        <p:spPr>
          <a:xfrm>
            <a:off x="10807065" y="2516505"/>
            <a:ext cx="17780" cy="255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2" name="日期占位符 1"/>
          <p:cNvSpPr>
            <a:spLocks noGrp="1"/>
          </p:cNvSpPr>
          <p:nvPr>
            <p:ph type="dt" sz="half" idx="10"/>
          </p:nvPr>
        </p:nvSpPr>
        <p:spPr/>
        <p:txBody>
          <a:bodyPr/>
          <a:p>
            <a:r>
              <a:rPr lang="zh-CN" altLang="en-US" smtClean="0"/>
              <a:t>中微电科技</a:t>
            </a:r>
            <a:endParaRPr lang="zh-CN" altLang="en-US"/>
          </a:p>
        </p:txBody>
      </p:sp>
      <p:sp>
        <p:nvSpPr>
          <p:cNvPr id="6" name="灯片编号占位符 5"/>
          <p:cNvSpPr>
            <a:spLocks noGrp="1"/>
          </p:cNvSpPr>
          <p:nvPr>
            <p:ph type="sldNum" sz="quarter" idx="12"/>
          </p:nvPr>
        </p:nvSpPr>
        <p:spPr/>
        <p:txBody>
          <a:bodyPr/>
          <a:p>
            <a:fld id="{49AE70B2-8BF9-45C0-BB95-33D1B9D3A854}" type="slidenum">
              <a:rPr lang="zh-CN" altLang="en-US" smtClean="0"/>
            </a:fld>
            <a:endParaRPr lang="zh-CN" altLang="en-US"/>
          </a:p>
        </p:txBody>
      </p:sp>
      <p:sp>
        <p:nvSpPr>
          <p:cNvPr id="7" name="页脚占位符 6"/>
          <p:cNvSpPr>
            <a:spLocks noGrp="1"/>
          </p:cNvSpPr>
          <p:nvPr>
            <p:ph type="ftr" sz="quarter" idx="11"/>
          </p:nvPr>
        </p:nvSpPr>
        <p:spPr/>
        <p:txBody>
          <a:bodyPr/>
          <a:p>
            <a:r>
              <a:rPr lang="zh-CN" altLang="en-US"/>
              <a:t>密级：内部公开</a:t>
            </a:r>
            <a:endParaRPr lang="zh-CN" altLang="en-US"/>
          </a:p>
        </p:txBody>
      </p:sp>
    </p:spTree>
    <p:custDataLst>
      <p:tags r:id="rId7"/>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t>Benchmark</a:t>
            </a:r>
            <a:endParaRPr lang="en-US" altLang="zh-CN"/>
          </a:p>
        </p:txBody>
      </p:sp>
      <p:sp>
        <p:nvSpPr>
          <p:cNvPr id="2" name="内容占位符 1"/>
          <p:cNvSpPr>
            <a:spLocks noGrp="1"/>
          </p:cNvSpPr>
          <p:nvPr>
            <p:ph idx="1"/>
            <p:custDataLst>
              <p:tags r:id="rId2"/>
            </p:custDataLst>
          </p:nvPr>
        </p:nvSpPr>
        <p:spPr/>
        <p:txBody>
          <a:bodyPr/>
          <a:lstStyle/>
          <a:p>
            <a:r>
              <a:rPr lang="en-US" altLang="zh-CN" b="1" dirty="0"/>
              <a:t>CUDA SKD: vectorAdd</a:t>
            </a:r>
            <a:endParaRPr lang="en-US" altLang="zh-CN" b="1" dirty="0"/>
          </a:p>
          <a:p>
            <a:r>
              <a:rPr lang="en-US" altLang="zh-CN" dirty="0"/>
              <a:t>Chai benchmark suite</a:t>
            </a:r>
            <a:endParaRPr lang="en-US" altLang="zh-CN" dirty="0"/>
          </a:p>
          <a:p>
            <a:r>
              <a:rPr lang="en-US" altLang="zh-CN" dirty="0"/>
              <a:t>mixbench</a:t>
            </a:r>
            <a:endParaRPr lang="en-US" altLang="zh-CN" dirty="0"/>
          </a:p>
          <a:p>
            <a:r>
              <a:rPr lang="en-US" altLang="zh-CN" dirty="0"/>
              <a:t>nvbench</a:t>
            </a:r>
            <a:endParaRPr lang="en-US" altLang="zh-CN" dirty="0"/>
          </a:p>
          <a:p>
            <a:r>
              <a:rPr lang="en-US" altLang="zh-CN" b="1" dirty="0"/>
              <a:t>ispass2009-benchmarks</a:t>
            </a:r>
            <a:endParaRPr lang="en-US" altLang="zh-CN" b="1" dirty="0"/>
          </a:p>
          <a:p>
            <a:r>
              <a:rPr lang="en-US" altLang="zh-CN" dirty="0">
                <a:hlinkClick r:id="rId3" action="ppaction://hlinkfile"/>
              </a:rPr>
              <a:t>geekbench</a:t>
            </a:r>
            <a:endParaRPr lang="en-US" altLang="zh-CN" dirty="0"/>
          </a:p>
        </p:txBody>
      </p:sp>
      <p:sp>
        <p:nvSpPr>
          <p:cNvPr id="4" name="日期占位符 3"/>
          <p:cNvSpPr>
            <a:spLocks noGrp="1"/>
          </p:cNvSpPr>
          <p:nvPr>
            <p:ph type="dt" sz="half" idx="10"/>
          </p:nvPr>
        </p:nvSpPr>
        <p:spPr/>
        <p:txBody>
          <a:bodyPr/>
          <a:p>
            <a:r>
              <a:rPr lang="zh-CN" altLang="en-US" smtClean="0"/>
              <a:t>中微电科技</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6" name="页脚占位符 5"/>
          <p:cNvSpPr>
            <a:spLocks noGrp="1"/>
          </p:cNvSpPr>
          <p:nvPr>
            <p:ph type="ftr" sz="quarter" idx="11"/>
          </p:nvPr>
        </p:nvSpPr>
        <p:spPr/>
        <p:txBody>
          <a:bodyPr/>
          <a:p>
            <a:r>
              <a:rPr lang="zh-CN" altLang="en-US"/>
              <a:t>密级：内部公开</a:t>
            </a:r>
            <a:endParaRPr lang="zh-CN" altLang="en-US"/>
          </a:p>
        </p:txBody>
      </p:sp>
    </p:spTree>
    <p:custDataLst>
      <p:tags r:id="rId4"/>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t>vectorAdd</a:t>
            </a:r>
            <a:endParaRPr lang="en-US" altLang="zh-CN"/>
          </a:p>
        </p:txBody>
      </p:sp>
      <p:sp>
        <p:nvSpPr>
          <p:cNvPr id="2" name="内容占位符 1"/>
          <p:cNvSpPr>
            <a:spLocks noGrp="1"/>
          </p:cNvSpPr>
          <p:nvPr>
            <p:ph idx="1"/>
            <p:custDataLst>
              <p:tags r:id="rId2"/>
            </p:custDataLst>
          </p:nvPr>
        </p:nvSpPr>
        <p:spPr/>
        <p:txBody>
          <a:bodyPr/>
          <a:lstStyle/>
          <a:p>
            <a:endParaRPr lang="zh-CN" altLang="en-US" dirty="0"/>
          </a:p>
          <a:p>
            <a:endParaRPr lang="zh-CN" altLang="en-US" dirty="0"/>
          </a:p>
          <a:p>
            <a:endParaRPr lang="zh-CN" altLang="en-US" dirty="0"/>
          </a:p>
          <a:p>
            <a:endParaRPr lang="zh-CN" altLang="en-US" dirty="0"/>
          </a:p>
          <a:p>
            <a:endParaRPr lang="zh-CN" altLang="en-US" dirty="0"/>
          </a:p>
          <a:p>
            <a:pPr marL="0" indent="0">
              <a:buNone/>
            </a:pPr>
            <a:r>
              <a:rPr lang="en-US" altLang="zh-CN" dirty="0"/>
              <a:t>ld</a:t>
            </a:r>
            <a:endParaRPr lang="en-US" altLang="zh-CN" dirty="0"/>
          </a:p>
          <a:p>
            <a:pPr marL="0" indent="0">
              <a:buNone/>
            </a:pPr>
            <a:r>
              <a:rPr lang="en-US" altLang="zh-CN" dirty="0"/>
              <a:t>add</a:t>
            </a:r>
            <a:endParaRPr lang="en-US" altLang="zh-CN" dirty="0"/>
          </a:p>
          <a:p>
            <a:pPr marL="0" indent="0">
              <a:buNone/>
            </a:pPr>
            <a:r>
              <a:rPr lang="en-US" altLang="zh-CN" dirty="0"/>
              <a:t>st</a:t>
            </a:r>
            <a:endParaRPr lang="en-US" altLang="zh-CN" dirty="0"/>
          </a:p>
          <a:p>
            <a:pPr marL="0" indent="0">
              <a:buNone/>
            </a:pPr>
            <a:r>
              <a:rPr lang="en-US" altLang="zh-CN" dirty="0"/>
              <a:t>mvup.i=add+0</a:t>
            </a:r>
            <a:endParaRPr lang="en-US" altLang="zh-CN" dirty="0"/>
          </a:p>
          <a:p>
            <a:pPr marL="0" indent="0">
              <a:buNone/>
            </a:pPr>
            <a:endParaRPr lang="en-US" altLang="zh-CN" dirty="0"/>
          </a:p>
        </p:txBody>
      </p:sp>
      <p:pic>
        <p:nvPicPr>
          <p:cNvPr id="4" name="图片 3"/>
          <p:cNvPicPr>
            <a:picLocks noChangeAspect="1"/>
          </p:cNvPicPr>
          <p:nvPr/>
        </p:nvPicPr>
        <p:blipFill>
          <a:blip r:embed="rId3"/>
          <a:stretch>
            <a:fillRect/>
          </a:stretch>
        </p:blipFill>
        <p:spPr>
          <a:xfrm>
            <a:off x="608330" y="1490345"/>
            <a:ext cx="5072380" cy="1871345"/>
          </a:xfrm>
          <a:prstGeom prst="rect">
            <a:avLst/>
          </a:prstGeom>
        </p:spPr>
      </p:pic>
      <p:pic>
        <p:nvPicPr>
          <p:cNvPr id="5" name="图片 4"/>
          <p:cNvPicPr>
            <a:picLocks noChangeAspect="1"/>
          </p:cNvPicPr>
          <p:nvPr/>
        </p:nvPicPr>
        <p:blipFill>
          <a:blip r:embed="rId4"/>
          <a:stretch>
            <a:fillRect/>
          </a:stretch>
        </p:blipFill>
        <p:spPr>
          <a:xfrm>
            <a:off x="6085205" y="1490345"/>
            <a:ext cx="5492115" cy="4500245"/>
          </a:xfrm>
          <a:prstGeom prst="rect">
            <a:avLst/>
          </a:prstGeom>
        </p:spPr>
      </p:pic>
      <p:pic>
        <p:nvPicPr>
          <p:cNvPr id="7" name="图片 6"/>
          <p:cNvPicPr>
            <a:picLocks noChangeAspect="1"/>
          </p:cNvPicPr>
          <p:nvPr/>
        </p:nvPicPr>
        <p:blipFill>
          <a:blip r:embed="rId5"/>
          <a:stretch>
            <a:fillRect/>
          </a:stretch>
        </p:blipFill>
        <p:spPr>
          <a:xfrm>
            <a:off x="2639695" y="3449320"/>
            <a:ext cx="2825750" cy="2673985"/>
          </a:xfrm>
          <a:prstGeom prst="rect">
            <a:avLst/>
          </a:prstGeom>
        </p:spPr>
      </p:pic>
      <p:sp>
        <p:nvSpPr>
          <p:cNvPr id="6" name="日期占位符 5"/>
          <p:cNvSpPr>
            <a:spLocks noGrp="1"/>
          </p:cNvSpPr>
          <p:nvPr>
            <p:ph type="dt" sz="half" idx="10"/>
          </p:nvPr>
        </p:nvSpPr>
        <p:spPr/>
        <p:txBody>
          <a:bodyPr/>
          <a:p>
            <a:r>
              <a:rPr lang="zh-CN" altLang="en-US" smtClean="0"/>
              <a:t>中微电科技</a:t>
            </a:r>
            <a:endParaRPr lang="zh-CN" altLang="en-US"/>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密级：内部公开</a:t>
            </a:r>
            <a:endParaRPr lang="zh-CN" altLang="en-US"/>
          </a:p>
        </p:txBody>
      </p:sp>
    </p:spTree>
    <p:custDataLst>
      <p:tags r:id="rId6"/>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a:bodyPr>
          <a:lstStyle/>
          <a:p>
            <a:r>
              <a:rPr lang="en-US" altLang="zh-CN">
                <a:sym typeface="+mn-ea"/>
              </a:rPr>
              <a:t>ispass2009-benchmarks</a:t>
            </a:r>
            <a:endParaRPr lang="zh-CN" altLang="en-US"/>
          </a:p>
        </p:txBody>
      </p:sp>
      <p:sp>
        <p:nvSpPr>
          <p:cNvPr id="2" name="内容占位符 1"/>
          <p:cNvSpPr>
            <a:spLocks noGrp="1"/>
          </p:cNvSpPr>
          <p:nvPr>
            <p:ph idx="1"/>
            <p:custDataLst>
              <p:tags r:id="rId2"/>
            </p:custDataLst>
          </p:nvPr>
        </p:nvSpPr>
        <p:spPr/>
        <p:txBody>
          <a:bodyPr>
            <a:normAutofit fontScale="60000"/>
          </a:bodyPr>
          <a:lstStyle/>
          <a:p>
            <a:r>
              <a:rPr lang="en-US" altLang="zh-CN" b="1" dirty="0"/>
              <a:t>BFS</a:t>
            </a:r>
            <a:r>
              <a:rPr lang="en-US" altLang="zh-CN" dirty="0"/>
              <a:t>: This application performs breadth-first search on a graph, performance loss due to heavy global memory traffic and branch divergence</a:t>
            </a:r>
            <a:endParaRPr lang="en-US" altLang="zh-CN" dirty="0"/>
          </a:p>
          <a:p>
            <a:r>
              <a:rPr lang="en-US" altLang="zh-CN" b="1" dirty="0"/>
              <a:t>LIB</a:t>
            </a:r>
            <a:r>
              <a:rPr lang="en-US" altLang="zh-CN" dirty="0"/>
              <a:t>: </a:t>
            </a:r>
            <a:r>
              <a:rPr dirty="0"/>
              <a:t>LIBOR performs Monte Carlo simulations based on the London Interbank Offered Rate Market Model</a:t>
            </a:r>
            <a:r>
              <a:rPr lang="en-US" altLang="zh-CN" dirty="0"/>
              <a:t>, Each thread reads a large number of variables stored in constant memory, memory bandwidth is still a bottleneck for it</a:t>
            </a:r>
            <a:endParaRPr lang="en-US" altLang="zh-CN" dirty="0"/>
          </a:p>
          <a:p>
            <a:r>
              <a:rPr lang="en-US" altLang="zh-CN" b="1" dirty="0"/>
              <a:t>LPS</a:t>
            </a:r>
            <a:r>
              <a:rPr dirty="0"/>
              <a:t>：Laplace is a highly parallel finance application，performance loss due to branch divergence</a:t>
            </a:r>
            <a:endParaRPr dirty="0"/>
          </a:p>
          <a:p>
            <a:r>
              <a:rPr lang="en-US" altLang="zh-CN" b="1" dirty="0"/>
              <a:t>NN</a:t>
            </a:r>
            <a:r>
              <a:rPr lang="en-US" altLang="zh-CN" dirty="0"/>
              <a:t>: Neural network uses a convolutional neural network to recognize handwritten digits</a:t>
            </a:r>
            <a:endParaRPr lang="en-US" altLang="zh-CN" dirty="0"/>
          </a:p>
          <a:p>
            <a:r>
              <a:rPr lang="en-US" altLang="zh-CN" b="1" dirty="0"/>
              <a:t>NQU</a:t>
            </a:r>
            <a:r>
              <a:rPr lang="en-US" altLang="zh-CN" dirty="0"/>
              <a:t>: tackles a classic puzzle of placing N queens on a NxN chess board such that no queen can capture another</a:t>
            </a:r>
            <a:endParaRPr lang="en-US" altLang="zh-CN" dirty="0"/>
          </a:p>
          <a:p>
            <a:r>
              <a:rPr lang="en-US" altLang="zh-CN" b="1" dirty="0"/>
              <a:t>STO</a:t>
            </a:r>
            <a:r>
              <a:rPr lang="en-US" altLang="zh-CN" dirty="0"/>
              <a:t>: StoreGPU is a library that accelerates hashing-based primitives designed for middleware</a:t>
            </a:r>
            <a:endParaRPr lang="en-US" altLang="zh-CN" dirty="0"/>
          </a:p>
          <a:p>
            <a:r>
              <a:rPr lang="en-US" altLang="zh-CN" b="1" dirty="0"/>
              <a:t>AES</a:t>
            </a:r>
            <a:r>
              <a:rPr dirty="0"/>
              <a:t>：</a:t>
            </a:r>
            <a:r>
              <a:rPr lang="en-US" altLang="zh-CN">
                <a:sym typeface="+mn-ea"/>
              </a:rPr>
              <a:t>Advanced Encryption Standard algorithm in CUDA to encrypt and decrypt files</a:t>
            </a:r>
            <a:endParaRPr lang="en-US" altLang="zh-CN">
              <a:sym typeface="+mn-ea"/>
            </a:endParaRPr>
          </a:p>
          <a:p>
            <a:r>
              <a:rPr lang="en-US" altLang="zh-CN" b="1">
                <a:sym typeface="+mn-ea"/>
              </a:rPr>
              <a:t>CP</a:t>
            </a:r>
            <a:r>
              <a:rPr lang="en-US" altLang="zh-CN">
                <a:sym typeface="+mn-ea"/>
              </a:rPr>
              <a:t>: is useful in the field of molecular dynamics, stored in constant memory to take </a:t>
            </a:r>
            <a:r>
              <a:rPr lang="en-US" altLang="zh-CN">
                <a:sym typeface="+mn-ea"/>
              </a:rPr>
              <a:t>advantage of caching</a:t>
            </a:r>
            <a:endParaRPr lang="en-US" altLang="zh-CN">
              <a:sym typeface="+mn-ea"/>
            </a:endParaRPr>
          </a:p>
          <a:p>
            <a:r>
              <a:rPr lang="en-US" altLang="zh-CN" b="1" dirty="0"/>
              <a:t>DG</a:t>
            </a:r>
            <a:r>
              <a:rPr lang="en-US" altLang="zh-CN" dirty="0"/>
              <a:t>: 是一种不连续的Galerkin时域求解器，用于电磁领域计算雷达对三维物体的散射，并分析波导、粒子加速器和EM兼容性</a:t>
            </a:r>
            <a:endParaRPr lang="en-US" altLang="zh-CN" dirty="0"/>
          </a:p>
          <a:p>
            <a:r>
              <a:rPr lang="en-US" altLang="zh-CN" b="1" dirty="0"/>
              <a:t>MUM</a:t>
            </a:r>
            <a:r>
              <a:rPr lang="en-US" altLang="zh-CN" dirty="0"/>
              <a:t>: is a parallel pairwise local sequence alignment program that matches query strings consisting of standard DNA nucleotides</a:t>
            </a:r>
            <a:endParaRPr lang="en-US" altLang="zh-CN" dirty="0"/>
          </a:p>
          <a:p>
            <a:r>
              <a:rPr lang="en-US" altLang="zh-CN" b="1" dirty="0"/>
              <a:t>RAY</a:t>
            </a:r>
            <a:r>
              <a:rPr lang="en-US" altLang="zh-CN" dirty="0"/>
              <a:t>:  Ray-tracing is a method of rendering graphics with near photo-realism. Up to 5 levels of reflections and shadows are taken into account</a:t>
            </a:r>
            <a:endParaRPr lang="en-US" altLang="zh-CN" dirty="0"/>
          </a:p>
          <a:p>
            <a:r>
              <a:rPr lang="en-US" altLang="zh-CN" b="1" dirty="0"/>
              <a:t>WP</a:t>
            </a:r>
            <a:r>
              <a:rPr lang="en-US" altLang="zh-CN" dirty="0"/>
              <a:t>: Numerical weather prediction uses the GPU to accelerate a portion of the Weather Research and Forcast model</a:t>
            </a:r>
            <a:endParaRPr lang="en-US" altLang="zh-CN" dirty="0"/>
          </a:p>
        </p:txBody>
      </p:sp>
      <p:sp>
        <p:nvSpPr>
          <p:cNvPr id="4" name="日期占位符 3"/>
          <p:cNvSpPr>
            <a:spLocks noGrp="1"/>
          </p:cNvSpPr>
          <p:nvPr>
            <p:ph type="dt" sz="half" idx="10"/>
          </p:nvPr>
        </p:nvSpPr>
        <p:spPr/>
        <p:txBody>
          <a:bodyPr/>
          <a:p>
            <a:r>
              <a:rPr lang="zh-CN" altLang="en-US" smtClean="0"/>
              <a:t>中微电科技</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6" name="页脚占位符 5"/>
          <p:cNvSpPr>
            <a:spLocks noGrp="1"/>
          </p:cNvSpPr>
          <p:nvPr>
            <p:ph type="ftr" sz="quarter" idx="11"/>
          </p:nvPr>
        </p:nvSpPr>
        <p:spPr/>
        <p:txBody>
          <a:bodyPr/>
          <a:p>
            <a:r>
              <a:rPr lang="zh-CN" altLang="en-US"/>
              <a:t>密级：内部公开</a:t>
            </a:r>
            <a:endParaRPr lang="zh-CN" altLang="en-US"/>
          </a:p>
        </p:txBody>
      </p:sp>
    </p:spTree>
    <p:custDataLst>
      <p:tags r:id="rId3"/>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a:bodyPr>
          <a:lstStyle/>
          <a:p>
            <a:r>
              <a:rPr lang="en-US" altLang="zh-CN">
                <a:sym typeface="+mn-ea"/>
              </a:rPr>
              <a:t>ispass2009-benchmarks</a:t>
            </a:r>
            <a:endParaRPr lang="zh-CN" altLang="en-US"/>
          </a:p>
        </p:txBody>
      </p:sp>
      <p:sp>
        <p:nvSpPr>
          <p:cNvPr id="2" name="内容占位符 1"/>
          <p:cNvSpPr>
            <a:spLocks noGrp="1"/>
          </p:cNvSpPr>
          <p:nvPr>
            <p:ph idx="1"/>
          </p:nvPr>
        </p:nvSpPr>
        <p:spPr/>
        <p:txBody>
          <a:bodyPr/>
          <a:p>
            <a:endParaRPr lang="zh-CN" altLang="en-US"/>
          </a:p>
        </p:txBody>
      </p:sp>
      <p:pic>
        <p:nvPicPr>
          <p:cNvPr id="4" name="图片 3"/>
          <p:cNvPicPr>
            <a:picLocks noChangeAspect="1"/>
          </p:cNvPicPr>
          <p:nvPr/>
        </p:nvPicPr>
        <p:blipFill>
          <a:blip r:embed="rId2"/>
          <a:stretch>
            <a:fillRect/>
          </a:stretch>
        </p:blipFill>
        <p:spPr>
          <a:xfrm>
            <a:off x="614680" y="1490345"/>
            <a:ext cx="10963275" cy="4759325"/>
          </a:xfrm>
          <a:prstGeom prst="rect">
            <a:avLst/>
          </a:prstGeom>
        </p:spPr>
      </p:pic>
      <p:sp>
        <p:nvSpPr>
          <p:cNvPr id="5" name="日期占位符 4"/>
          <p:cNvSpPr>
            <a:spLocks noGrp="1"/>
          </p:cNvSpPr>
          <p:nvPr>
            <p:ph type="dt" sz="half" idx="10"/>
          </p:nvPr>
        </p:nvSpPr>
        <p:spPr/>
        <p:txBody>
          <a:bodyPr/>
          <a:p>
            <a:r>
              <a:rPr lang="zh-CN" altLang="en-US" smtClean="0"/>
              <a:t>中微电科技</a:t>
            </a:r>
            <a:endParaRPr lang="zh-CN" altLang="en-US"/>
          </a:p>
        </p:txBody>
      </p:sp>
      <p:sp>
        <p:nvSpPr>
          <p:cNvPr id="6" name="灯片编号占位符 5"/>
          <p:cNvSpPr>
            <a:spLocks noGrp="1"/>
          </p:cNvSpPr>
          <p:nvPr>
            <p:ph type="sldNum" sz="quarter" idx="12"/>
          </p:nvPr>
        </p:nvSpPr>
        <p:spPr/>
        <p:txBody>
          <a:bodyPr/>
          <a:p>
            <a:fld id="{49AE70B2-8BF9-45C0-BB95-33D1B9D3A854}" type="slidenum">
              <a:rPr lang="zh-CN" altLang="en-US" smtClean="0"/>
            </a:fld>
            <a:endParaRPr lang="zh-CN" altLang="en-US"/>
          </a:p>
        </p:txBody>
      </p:sp>
      <p:sp>
        <p:nvSpPr>
          <p:cNvPr id="7" name="页脚占位符 6"/>
          <p:cNvSpPr>
            <a:spLocks noGrp="1"/>
          </p:cNvSpPr>
          <p:nvPr>
            <p:ph type="ftr" sz="quarter" idx="11"/>
          </p:nvPr>
        </p:nvSpPr>
        <p:spPr/>
        <p:txBody>
          <a:bodyPr/>
          <a:p>
            <a:r>
              <a:rPr lang="zh-CN" altLang="en-US"/>
              <a:t>密级：内部公开</a:t>
            </a:r>
            <a:endParaRPr lang="zh-CN" altLang="en-US"/>
          </a:p>
        </p:txBody>
      </p:sp>
    </p:spTree>
    <p:custDataLst>
      <p:tags r:id="rId3"/>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lIns="90000" tIns="46800" rIns="90000" bIns="46800">
            <a:normAutofit/>
          </a:bodyPr>
          <a:lstStyle/>
          <a:p>
            <a:r>
              <a:rPr lang="en-US" altLang="zh-CN" dirty="0">
                <a:sym typeface="Arial" panose="020B0604020202020204" pitchFamily="34" charset="0"/>
              </a:rPr>
              <a:t>Quantitative analysis</a:t>
            </a:r>
            <a:endParaRPr lang="en-US" altLang="zh-CN" dirty="0">
              <a:sym typeface="Arial" panose="020B0604020202020204" pitchFamily="34" charset="0"/>
            </a:endParaRPr>
          </a:p>
        </p:txBody>
      </p:sp>
      <p:sp>
        <p:nvSpPr>
          <p:cNvPr id="4" name="文本占位符 3"/>
          <p:cNvSpPr>
            <a:spLocks noGrp="1"/>
          </p:cNvSpPr>
          <p:nvPr>
            <p:ph type="body" idx="1"/>
            <p:custDataLst>
              <p:tags r:id="rId2"/>
            </p:custDataLst>
          </p:nvPr>
        </p:nvSpPr>
        <p:spPr/>
        <p:txBody>
          <a:bodyPr/>
          <a:lstStyle/>
          <a:p>
            <a:r>
              <a:rPr lang="en-US" altLang="zh-CN" dirty="0">
                <a:sym typeface="Arial" panose="020B0604020202020204" pitchFamily="34" charset="0"/>
              </a:rPr>
              <a:t>Only some basic and the simplest introduction</a:t>
            </a:r>
            <a:endParaRPr lang="en-US" altLang="zh-CN" dirty="0">
              <a:sym typeface="Arial" panose="020B0604020202020204" pitchFamily="34" charset="0"/>
            </a:endParaRPr>
          </a:p>
        </p:txBody>
      </p:sp>
      <p:grpSp>
        <p:nvGrpSpPr>
          <p:cNvPr id="19" name="组合 18"/>
          <p:cNvGrpSpPr/>
          <p:nvPr>
            <p:custDataLst>
              <p:tags r:id="rId3"/>
            </p:custDataLst>
          </p:nvPr>
        </p:nvGrpSpPr>
        <p:grpSpPr>
          <a:xfrm>
            <a:off x="2114550" y="2516505"/>
            <a:ext cx="1026160" cy="1026160"/>
            <a:chOff x="2870" y="3715"/>
            <a:chExt cx="1616" cy="1616"/>
          </a:xfrm>
        </p:grpSpPr>
        <p:sp>
          <p:nvSpPr>
            <p:cNvPr id="5" name="矩形 4"/>
            <p:cNvSpPr/>
            <p:nvPr>
              <p:custDataLst>
                <p:tags r:id="rId4"/>
              </p:custDataLst>
            </p:nvPr>
          </p:nvSpPr>
          <p:spPr>
            <a:xfrm>
              <a:off x="2870" y="3715"/>
              <a:ext cx="1616" cy="16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0" name="文本框 9"/>
            <p:cNvSpPr txBox="1"/>
            <p:nvPr>
              <p:custDataLst>
                <p:tags r:id="rId5"/>
              </p:custDataLst>
            </p:nvPr>
          </p:nvSpPr>
          <p:spPr>
            <a:xfrm>
              <a:off x="2870" y="3715"/>
              <a:ext cx="1616" cy="1616"/>
            </a:xfrm>
            <a:prstGeom prst="rect">
              <a:avLst/>
            </a:prstGeom>
            <a:noFill/>
          </p:spPr>
          <p:txBody>
            <a:bodyPr wrap="square" rtlCol="0" anchor="ctr" anchorCtr="0">
              <a:normAutofit/>
            </a:bodyPr>
            <a:lstStyle/>
            <a:p>
              <a:pPr algn="ctr"/>
              <a:r>
                <a:rPr lang="en-US" altLang="zh-CN" sz="4400" b="1" dirty="0">
                  <a:solidFill>
                    <a:schemeClr val="bg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05</a:t>
              </a:r>
              <a:endParaRPr lang="en-US" altLang="zh-CN" sz="4400" b="1" dirty="0">
                <a:solidFill>
                  <a:schemeClr val="bg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grpSp>
      <p:sp>
        <p:nvSpPr>
          <p:cNvPr id="24" name="矩形 23"/>
          <p:cNvSpPr/>
          <p:nvPr>
            <p:custDataLst>
              <p:tags r:id="rId6"/>
            </p:custDataLst>
          </p:nvPr>
        </p:nvSpPr>
        <p:spPr>
          <a:xfrm>
            <a:off x="10075545" y="2516505"/>
            <a:ext cx="17780" cy="255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2" name="日期占位符 1"/>
          <p:cNvSpPr>
            <a:spLocks noGrp="1"/>
          </p:cNvSpPr>
          <p:nvPr>
            <p:ph type="dt" sz="half" idx="10"/>
          </p:nvPr>
        </p:nvSpPr>
        <p:spPr/>
        <p:txBody>
          <a:bodyPr/>
          <a:p>
            <a:r>
              <a:rPr lang="zh-CN" altLang="en-US" smtClean="0"/>
              <a:t>中微电科技</a:t>
            </a:r>
            <a:endParaRPr lang="zh-CN" altLang="en-US"/>
          </a:p>
        </p:txBody>
      </p:sp>
      <p:sp>
        <p:nvSpPr>
          <p:cNvPr id="6" name="灯片编号占位符 5"/>
          <p:cNvSpPr>
            <a:spLocks noGrp="1"/>
          </p:cNvSpPr>
          <p:nvPr>
            <p:ph type="sldNum" sz="quarter" idx="12"/>
          </p:nvPr>
        </p:nvSpPr>
        <p:spPr/>
        <p:txBody>
          <a:bodyPr/>
          <a:p>
            <a:fld id="{49AE70B2-8BF9-45C0-BB95-33D1B9D3A854}" type="slidenum">
              <a:rPr lang="zh-CN" altLang="en-US" smtClean="0"/>
            </a:fld>
            <a:endParaRPr lang="zh-CN" altLang="en-US"/>
          </a:p>
        </p:txBody>
      </p:sp>
      <p:sp>
        <p:nvSpPr>
          <p:cNvPr id="7" name="页脚占位符 6"/>
          <p:cNvSpPr>
            <a:spLocks noGrp="1"/>
          </p:cNvSpPr>
          <p:nvPr>
            <p:ph type="ftr" sz="quarter" idx="11"/>
          </p:nvPr>
        </p:nvSpPr>
        <p:spPr/>
        <p:txBody>
          <a:bodyPr/>
          <a:p>
            <a:r>
              <a:rPr lang="zh-CN" altLang="en-US"/>
              <a:t>密级：内部公开</a:t>
            </a:r>
            <a:endParaRPr lang="zh-CN" altLang="en-US"/>
          </a:p>
        </p:txBody>
      </p:sp>
    </p:spTree>
    <p:custDataLst>
      <p:tags r:id="rId7"/>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ispass2009-benchmarks-mvpgpu</a:t>
            </a:r>
            <a:endParaRPr lang="zh-CN" altLang="en-US"/>
          </a:p>
        </p:txBody>
      </p:sp>
      <p:sp>
        <p:nvSpPr>
          <p:cNvPr id="3" name="内容占位符 2"/>
          <p:cNvSpPr>
            <a:spLocks noGrp="1"/>
          </p:cNvSpPr>
          <p:nvPr>
            <p:ph idx="1"/>
          </p:nvPr>
        </p:nvSpPr>
        <p:spPr/>
        <p:txBody>
          <a:bodyPr/>
          <a:p>
            <a:endParaRPr lang="zh-CN" altLang="en-US"/>
          </a:p>
        </p:txBody>
      </p:sp>
      <p:graphicFrame>
        <p:nvGraphicFramePr>
          <p:cNvPr id="4" name="表格 3"/>
          <p:cNvGraphicFramePr/>
          <p:nvPr>
            <p:custDataLst>
              <p:tags r:id="rId1"/>
            </p:custDataLst>
          </p:nvPr>
        </p:nvGraphicFramePr>
        <p:xfrm>
          <a:off x="608330" y="1483995"/>
          <a:ext cx="10969625" cy="4765675"/>
        </p:xfrm>
        <a:graphic>
          <a:graphicData uri="http://schemas.openxmlformats.org/drawingml/2006/table">
            <a:tbl>
              <a:tblPr firstRow="1" bandRow="1">
                <a:tableStyleId>{5C22544A-7EE6-4342-B048-85BDC9FD1C3A}</a:tableStyleId>
              </a:tblPr>
              <a:tblGrid>
                <a:gridCol w="827405"/>
                <a:gridCol w="918845"/>
                <a:gridCol w="1116965"/>
                <a:gridCol w="1286510"/>
                <a:gridCol w="1406525"/>
                <a:gridCol w="1232535"/>
                <a:gridCol w="1290320"/>
                <a:gridCol w="824865"/>
                <a:gridCol w="2065655"/>
              </a:tblGrid>
              <a:tr h="681355">
                <a:tc>
                  <a:txBody>
                    <a:bodyPr/>
                    <a:p>
                      <a:pPr algn="ctr" fontAlgn="ctr">
                        <a:buNone/>
                      </a:pPr>
                      <a:endParaRPr lang="zh-CN" altLang="en-US"/>
                    </a:p>
                  </a:txBody>
                  <a:tcPr/>
                </a:tc>
                <a:tc>
                  <a:txBody>
                    <a:bodyPr/>
                    <a:p>
                      <a:pPr algn="ctr" fontAlgn="ctr">
                        <a:buNone/>
                      </a:pPr>
                      <a:r>
                        <a:rPr lang="en-US" altLang="zh-CN" sz="1800">
                          <a:sym typeface="+mn-ea"/>
                        </a:rPr>
                        <a:t>Exec Time</a:t>
                      </a:r>
                      <a:endParaRPr lang="en-US" altLang="zh-CN"/>
                    </a:p>
                  </a:txBody>
                  <a:tcPr/>
                </a:tc>
                <a:tc>
                  <a:txBody>
                    <a:bodyPr/>
                    <a:p>
                      <a:pPr algn="ctr" fontAlgn="ctr">
                        <a:buNone/>
                      </a:pPr>
                      <a:r>
                        <a:rPr lang="en-US" altLang="zh-CN"/>
                        <a:t>inst/sec</a:t>
                      </a:r>
                      <a:endParaRPr lang="en-US" altLang="zh-CN"/>
                    </a:p>
                  </a:txBody>
                  <a:tcPr/>
                </a:tc>
                <a:tc>
                  <a:txBody>
                    <a:bodyPr/>
                    <a:p>
                      <a:pPr algn="ctr" fontAlgn="ctr">
                        <a:buNone/>
                      </a:pPr>
                      <a:r>
                        <a:rPr lang="en-US" altLang="zh-CN"/>
                        <a:t>cycle/sec</a:t>
                      </a:r>
                      <a:endParaRPr lang="en-US" altLang="zh-CN"/>
                    </a:p>
                  </a:txBody>
                  <a:tcPr/>
                </a:tc>
                <a:tc>
                  <a:txBody>
                    <a:bodyPr/>
                    <a:p>
                      <a:pPr algn="ctr" fontAlgn="ctr">
                        <a:buNone/>
                      </a:pPr>
                      <a:r>
                        <a:rPr lang="en-US" altLang="zh-CN"/>
                        <a:t>Instruction Count</a:t>
                      </a:r>
                      <a:endParaRPr lang="en-US" altLang="zh-CN"/>
                    </a:p>
                  </a:txBody>
                  <a:tcPr/>
                </a:tc>
                <a:tc>
                  <a:txBody>
                    <a:bodyPr/>
                    <a:p>
                      <a:pPr algn="ctr" fontAlgn="ctr">
                        <a:buNone/>
                      </a:pPr>
                      <a:r>
                        <a:rPr lang="en-US" altLang="zh-CN" sz="1800">
                          <a:sym typeface="+mn-ea"/>
                        </a:rPr>
                        <a:t>Clock Cycles </a:t>
                      </a:r>
                      <a:endParaRPr lang="en-US" altLang="zh-CN"/>
                    </a:p>
                  </a:txBody>
                  <a:tcPr/>
                </a:tc>
                <a:tc>
                  <a:txBody>
                    <a:bodyPr/>
                    <a:p>
                      <a:pPr algn="ctr" fontAlgn="ctr">
                        <a:buNone/>
                      </a:pPr>
                      <a:r>
                        <a:rPr lang="en-US" altLang="zh-CN"/>
                        <a:t>Cycle time</a:t>
                      </a:r>
                      <a:endParaRPr lang="en-US" altLang="zh-CN"/>
                    </a:p>
                  </a:txBody>
                  <a:tcPr/>
                </a:tc>
                <a:tc>
                  <a:txBody>
                    <a:bodyPr/>
                    <a:p>
                      <a:pPr algn="ctr" fontAlgn="ctr">
                        <a:buNone/>
                      </a:pPr>
                      <a:r>
                        <a:rPr lang="en-US" altLang="zh-CN" sz="1800">
                          <a:sym typeface="+mn-ea"/>
                        </a:rPr>
                        <a:t>IPC</a:t>
                      </a:r>
                      <a:endParaRPr lang="en-US" altLang="zh-CN"/>
                    </a:p>
                  </a:txBody>
                  <a:tcPr/>
                </a:tc>
                <a:tc>
                  <a:txBody>
                    <a:bodyPr/>
                    <a:p>
                      <a:pPr algn="ctr" fontAlgn="ctr">
                        <a:buNone/>
                      </a:pPr>
                      <a:r>
                        <a:rPr lang="en-US" altLang="zh-CN"/>
                        <a:t>Comments</a:t>
                      </a:r>
                      <a:endParaRPr lang="en-US" altLang="zh-CN"/>
                    </a:p>
                  </a:txBody>
                  <a:tcPr/>
                </a:tc>
              </a:tr>
              <a:tr h="371475">
                <a:tc>
                  <a:txBody>
                    <a:bodyPr/>
                    <a:p>
                      <a:pPr algn="ctr">
                        <a:buNone/>
                      </a:pPr>
                      <a:r>
                        <a:rPr lang="en-US" altLang="zh-CN"/>
                        <a:t>BFS</a:t>
                      </a:r>
                      <a:endParaRPr lang="en-US" altLang="zh-CN"/>
                    </a:p>
                  </a:txBody>
                  <a:tcPr/>
                </a:tc>
                <a:tc>
                  <a:txBody>
                    <a:bodyPr/>
                    <a:p>
                      <a:pPr algn="ctr">
                        <a:buNone/>
                      </a:pPr>
                      <a:r>
                        <a:rPr lang="en-US" altLang="zh-CN"/>
                        <a:t>1739</a:t>
                      </a:r>
                      <a:endParaRPr lang="en-US" altLang="zh-CN"/>
                    </a:p>
                  </a:txBody>
                  <a:tcPr/>
                </a:tc>
                <a:tc>
                  <a:txBody>
                    <a:bodyPr/>
                    <a:p>
                      <a:pPr algn="ctr">
                        <a:buNone/>
                      </a:pPr>
                      <a:r>
                        <a:rPr lang="en-US" altLang="zh-CN"/>
                        <a:t>7880</a:t>
                      </a:r>
                      <a:endParaRPr lang="en-US" altLang="zh-CN"/>
                    </a:p>
                  </a:txBody>
                  <a:tcPr/>
                </a:tc>
                <a:tc>
                  <a:txBody>
                    <a:bodyPr/>
                    <a:p>
                      <a:pPr algn="ctr">
                        <a:buNone/>
                      </a:pPr>
                      <a:r>
                        <a:rPr lang="en-US" altLang="zh-CN"/>
                        <a:t>283</a:t>
                      </a:r>
                      <a:endParaRPr lang="en-US" altLang="zh-CN"/>
                    </a:p>
                  </a:txBody>
                  <a:tcPr/>
                </a:tc>
                <a:tc>
                  <a:txBody>
                    <a:bodyPr/>
                    <a:p>
                      <a:pPr algn="r">
                        <a:buNone/>
                      </a:pPr>
                      <a:r>
                        <a:rPr lang="zh-CN" altLang="en-US"/>
                        <a:t>13</a:t>
                      </a:r>
                      <a:r>
                        <a:rPr lang="en-US" altLang="zh-CN"/>
                        <a:t> </a:t>
                      </a:r>
                      <a:r>
                        <a:rPr lang="zh-CN" altLang="en-US"/>
                        <a:t>703</a:t>
                      </a:r>
                      <a:r>
                        <a:rPr lang="en-US" altLang="zh-CN"/>
                        <a:t> </a:t>
                      </a:r>
                      <a:r>
                        <a:rPr lang="zh-CN" altLang="en-US"/>
                        <a:t>320</a:t>
                      </a:r>
                      <a:endParaRPr lang="zh-CN" altLang="en-US"/>
                    </a:p>
                  </a:txBody>
                  <a:tcPr/>
                </a:tc>
                <a:tc>
                  <a:txBody>
                    <a:bodyPr/>
                    <a:p>
                      <a:pPr algn="r">
                        <a:buNone/>
                      </a:pPr>
                      <a:r>
                        <a:rPr lang="en-US" altLang="zh-CN"/>
                        <a:t>492 137</a:t>
                      </a:r>
                      <a:endParaRPr lang="en-US" altLang="zh-CN"/>
                    </a:p>
                  </a:txBody>
                  <a:tcPr/>
                </a:tc>
                <a:tc>
                  <a:txBody>
                    <a:bodyPr/>
                    <a:p>
                      <a:pPr algn="ctr">
                        <a:buNone/>
                      </a:pPr>
                      <a:r>
                        <a:rPr lang="en-US" altLang="zh-CN"/>
                        <a:t>0.833 ns</a:t>
                      </a:r>
                      <a:endParaRPr lang="en-US" altLang="zh-CN"/>
                    </a:p>
                  </a:txBody>
                  <a:tcPr/>
                </a:tc>
                <a:tc>
                  <a:txBody>
                    <a:bodyPr/>
                    <a:p>
                      <a:pPr algn="ctr">
                        <a:buNone/>
                      </a:pPr>
                      <a:r>
                        <a:rPr lang="en-US" altLang="zh-CN"/>
                        <a:t>27.8</a:t>
                      </a:r>
                      <a:endParaRPr lang="en-US" altLang="zh-CN"/>
                    </a:p>
                  </a:txBody>
                  <a:tcPr/>
                </a:tc>
                <a:tc>
                  <a:txBody>
                    <a:bodyPr/>
                    <a:p>
                      <a:pPr algn="l">
                        <a:buNone/>
                      </a:pPr>
                      <a:endParaRPr lang="en-US" altLang="zh-CN"/>
                    </a:p>
                  </a:txBody>
                  <a:tcPr/>
                </a:tc>
              </a:tr>
              <a:tr h="370840">
                <a:tc>
                  <a:txBody>
                    <a:bodyPr/>
                    <a:p>
                      <a:pPr algn="ctr">
                        <a:buNone/>
                      </a:pPr>
                      <a:r>
                        <a:rPr lang="en-US" altLang="zh-CN"/>
                        <a:t>LIB</a:t>
                      </a:r>
                      <a:endParaRPr lang="en-US" altLang="zh-CN"/>
                    </a:p>
                  </a:txBody>
                  <a:tcPr/>
                </a:tc>
                <a:tc>
                  <a:txBody>
                    <a:bodyPr/>
                    <a:p>
                      <a:pPr algn="ctr">
                        <a:buNone/>
                      </a:pPr>
                      <a:r>
                        <a:rPr lang="en-US" altLang="zh-CN"/>
                        <a:t>26435</a:t>
                      </a:r>
                      <a:endParaRPr lang="en-US" altLang="zh-CN"/>
                    </a:p>
                  </a:txBody>
                  <a:tcPr/>
                </a:tc>
                <a:tc>
                  <a:txBody>
                    <a:bodyPr/>
                    <a:p>
                      <a:pPr algn="ctr">
                        <a:buNone/>
                      </a:pPr>
                      <a:r>
                        <a:rPr lang="en-US" altLang="zh-CN"/>
                        <a:t>24792</a:t>
                      </a:r>
                      <a:endParaRPr lang="en-US" altLang="zh-CN"/>
                    </a:p>
                  </a:txBody>
                  <a:tcPr/>
                </a:tc>
                <a:tc>
                  <a:txBody>
                    <a:bodyPr/>
                    <a:p>
                      <a:pPr algn="ctr">
                        <a:buNone/>
                      </a:pPr>
                      <a:r>
                        <a:rPr lang="en-US" altLang="zh-CN"/>
                        <a:t>214</a:t>
                      </a:r>
                      <a:endParaRPr lang="en-US" altLang="zh-CN"/>
                    </a:p>
                  </a:txBody>
                  <a:tcPr/>
                </a:tc>
                <a:tc>
                  <a:txBody>
                    <a:bodyPr/>
                    <a:p>
                      <a:pPr indent="0" algn="r">
                        <a:buNone/>
                      </a:pPr>
                      <a:r>
                        <a:rPr lang="zh-CN" altLang="en-US" sz="1800" b="0"/>
                        <a:t>217,057,400 </a:t>
                      </a:r>
                      <a:endParaRPr lang="zh-CN" altLang="en-US" sz="1800" b="0"/>
                    </a:p>
                  </a:txBody>
                  <a:tcPr marL="12700" marR="12700" marT="12700" vert="horz" anchor="t" anchorCtr="0"/>
                </a:tc>
                <a:tc>
                  <a:txBody>
                    <a:bodyPr/>
                    <a:p>
                      <a:pPr indent="0" algn="r">
                        <a:buNone/>
                      </a:pPr>
                      <a:r>
                        <a:rPr lang="zh-CN" altLang="en-US" sz="1800" b="0"/>
                        <a:t>1,596,427 </a:t>
                      </a:r>
                      <a:endParaRPr lang="zh-CN" altLang="en-US" sz="1800" b="0"/>
                    </a:p>
                  </a:txBody>
                  <a:tcPr marL="12700" marR="12700" marT="12700" vert="horz" anchor="t" anchorCtr="0"/>
                </a:tc>
                <a:tc>
                  <a:txBody>
                    <a:bodyPr/>
                    <a:p>
                      <a:pPr algn="ctr">
                        <a:buNone/>
                      </a:pPr>
                      <a:r>
                        <a:rPr lang="en-US" altLang="zh-CN" sz="1800">
                          <a:sym typeface="+mn-ea"/>
                        </a:rPr>
                        <a:t>0.833 ns</a:t>
                      </a:r>
                      <a:endParaRPr lang="zh-CN" altLang="en-US"/>
                    </a:p>
                  </a:txBody>
                  <a:tcPr/>
                </a:tc>
                <a:tc>
                  <a:txBody>
                    <a:bodyPr/>
                    <a:p>
                      <a:pPr algn="ctr">
                        <a:buNone/>
                      </a:pPr>
                      <a:r>
                        <a:rPr lang="en-US" altLang="zh-CN"/>
                        <a:t>115.8</a:t>
                      </a:r>
                      <a:endParaRPr lang="en-US" altLang="zh-CN"/>
                    </a:p>
                  </a:txBody>
                  <a:tcPr/>
                </a:tc>
                <a:tc>
                  <a:txBody>
                    <a:bodyPr/>
                    <a:p>
                      <a:pPr algn="l">
                        <a:buNone/>
                      </a:pPr>
                      <a:endParaRPr lang="zh-CN" altLang="en-US"/>
                    </a:p>
                  </a:txBody>
                  <a:tcPr/>
                </a:tc>
              </a:tr>
              <a:tr h="371475">
                <a:tc>
                  <a:txBody>
                    <a:bodyPr/>
                    <a:p>
                      <a:pPr algn="ctr">
                        <a:buNone/>
                      </a:pPr>
                      <a:r>
                        <a:rPr lang="en-US" altLang="zh-CN"/>
                        <a:t>LPS</a:t>
                      </a:r>
                      <a:endParaRPr lang="en-US" altLang="zh-CN"/>
                    </a:p>
                  </a:txBody>
                  <a:tcPr/>
                </a:tc>
                <a:tc>
                  <a:txBody>
                    <a:bodyPr/>
                    <a:p>
                      <a:pPr algn="ctr">
                        <a:buNone/>
                      </a:pPr>
                      <a:r>
                        <a:rPr lang="en-US" altLang="zh-CN"/>
                        <a:t>2405</a:t>
                      </a:r>
                      <a:endParaRPr lang="en-US" altLang="zh-CN"/>
                    </a:p>
                  </a:txBody>
                  <a:tcPr/>
                </a:tc>
                <a:tc>
                  <a:txBody>
                    <a:bodyPr/>
                    <a:p>
                      <a:pPr algn="ctr">
                        <a:buNone/>
                      </a:pPr>
                      <a:r>
                        <a:rPr lang="en-US" altLang="zh-CN"/>
                        <a:t>24968</a:t>
                      </a:r>
                      <a:endParaRPr lang="en-US" altLang="zh-CN"/>
                    </a:p>
                  </a:txBody>
                  <a:tcPr/>
                </a:tc>
                <a:tc>
                  <a:txBody>
                    <a:bodyPr/>
                    <a:p>
                      <a:pPr algn="ctr">
                        <a:buNone/>
                      </a:pPr>
                      <a:r>
                        <a:rPr lang="en-US" altLang="zh-CN"/>
                        <a:t>281</a:t>
                      </a:r>
                      <a:endParaRPr lang="en-US" altLang="zh-CN"/>
                    </a:p>
                  </a:txBody>
                  <a:tcPr/>
                </a:tc>
                <a:tc>
                  <a:txBody>
                    <a:bodyPr/>
                    <a:p>
                      <a:pPr indent="0" algn="r">
                        <a:buNone/>
                      </a:pPr>
                      <a:r>
                        <a:rPr lang="zh-CN" altLang="en-US" sz="1800" b="0"/>
                        <a:t>60,049,880 </a:t>
                      </a:r>
                      <a:endParaRPr lang="zh-CN" altLang="en-US" sz="1800" b="0"/>
                    </a:p>
                  </a:txBody>
                  <a:tcPr marL="12700" marR="12700" marT="12700" vert="horz" anchor="t" anchorCtr="0"/>
                </a:tc>
                <a:tc>
                  <a:txBody>
                    <a:bodyPr/>
                    <a:p>
                      <a:pPr indent="0" algn="r">
                        <a:buNone/>
                      </a:pPr>
                      <a:r>
                        <a:rPr lang="zh-CN" altLang="en-US" sz="1800" b="0"/>
                        <a:t>676,638 </a:t>
                      </a:r>
                      <a:endParaRPr lang="zh-CN" altLang="en-US" sz="1800" b="0"/>
                    </a:p>
                  </a:txBody>
                  <a:tcPr marL="12700" marR="12700" marT="12700" vert="horz" anchor="t" anchorCtr="0"/>
                </a:tc>
                <a:tc>
                  <a:txBody>
                    <a:bodyPr/>
                    <a:p>
                      <a:pPr algn="ctr">
                        <a:buNone/>
                      </a:pPr>
                      <a:r>
                        <a:rPr lang="en-US" altLang="zh-CN" sz="1800">
                          <a:sym typeface="+mn-ea"/>
                        </a:rPr>
                        <a:t>0.833 ns</a:t>
                      </a:r>
                      <a:endParaRPr lang="zh-CN" altLang="en-US"/>
                    </a:p>
                  </a:txBody>
                  <a:tcPr/>
                </a:tc>
                <a:tc>
                  <a:txBody>
                    <a:bodyPr/>
                    <a:p>
                      <a:pPr algn="ctr">
                        <a:buNone/>
                      </a:pPr>
                      <a:r>
                        <a:rPr lang="en-US" altLang="zh-CN"/>
                        <a:t>88.8</a:t>
                      </a:r>
                      <a:endParaRPr lang="en-US" altLang="zh-CN"/>
                    </a:p>
                  </a:txBody>
                  <a:tcPr/>
                </a:tc>
                <a:tc>
                  <a:txBody>
                    <a:bodyPr/>
                    <a:p>
                      <a:pPr algn="l">
                        <a:buNone/>
                      </a:pPr>
                      <a:endParaRPr lang="zh-CN" altLang="en-US"/>
                    </a:p>
                  </a:txBody>
                  <a:tcPr/>
                </a:tc>
              </a:tr>
              <a:tr h="371475">
                <a:tc>
                  <a:txBody>
                    <a:bodyPr/>
                    <a:p>
                      <a:pPr algn="ctr">
                        <a:buNone/>
                      </a:pPr>
                      <a:r>
                        <a:rPr lang="en-US" altLang="zh-CN"/>
                        <a:t>NN</a:t>
                      </a:r>
                      <a:endParaRPr lang="en-US" altLang="zh-CN"/>
                    </a:p>
                  </a:txBody>
                  <a:tcPr/>
                </a:tc>
                <a:tc>
                  <a:txBody>
                    <a:bodyPr/>
                    <a:p>
                      <a:pPr algn="ctr">
                        <a:buNone/>
                      </a:pPr>
                      <a:r>
                        <a:rPr lang="en-US" altLang="zh-CN"/>
                        <a:t>21221</a:t>
                      </a:r>
                      <a:endParaRPr lang="en-US" altLang="zh-CN"/>
                    </a:p>
                  </a:txBody>
                  <a:tcPr/>
                </a:tc>
                <a:tc>
                  <a:txBody>
                    <a:bodyPr/>
                    <a:p>
                      <a:pPr algn="ctr">
                        <a:buNone/>
                      </a:pPr>
                      <a:r>
                        <a:rPr lang="en-US" altLang="zh-CN"/>
                        <a:t>3185</a:t>
                      </a:r>
                      <a:endParaRPr lang="en-US" altLang="zh-CN"/>
                    </a:p>
                  </a:txBody>
                  <a:tcPr/>
                </a:tc>
                <a:tc>
                  <a:txBody>
                    <a:bodyPr/>
                    <a:p>
                      <a:pPr algn="ctr">
                        <a:buNone/>
                      </a:pPr>
                      <a:r>
                        <a:rPr lang="en-US" altLang="zh-CN"/>
                        <a:t>454</a:t>
                      </a:r>
                      <a:endParaRPr lang="en-US" altLang="zh-CN"/>
                    </a:p>
                  </a:txBody>
                  <a:tcPr/>
                </a:tc>
                <a:tc>
                  <a:txBody>
                    <a:bodyPr/>
                    <a:p>
                      <a:pPr indent="0" algn="r">
                        <a:buNone/>
                      </a:pPr>
                      <a:r>
                        <a:rPr lang="zh-CN" altLang="en-US" sz="1800" b="0"/>
                        <a:t>208,058 </a:t>
                      </a:r>
                      <a:endParaRPr lang="zh-CN" altLang="en-US" sz="1800" b="0"/>
                    </a:p>
                  </a:txBody>
                  <a:tcPr marL="12700" marR="12700" marT="12700" vert="horz" anchor="t" anchorCtr="0"/>
                </a:tc>
                <a:tc>
                  <a:txBody>
                    <a:bodyPr/>
                    <a:p>
                      <a:pPr indent="0" algn="r">
                        <a:buNone/>
                      </a:pPr>
                      <a:r>
                        <a:rPr lang="zh-CN" altLang="en-US" sz="1800" b="0"/>
                        <a:t>92,273 </a:t>
                      </a:r>
                      <a:endParaRPr lang="zh-CN" altLang="en-US" sz="1800" b="0"/>
                    </a:p>
                  </a:txBody>
                  <a:tcPr marL="12700" marR="12700" marT="12700" vert="horz" anchor="t" anchorCtr="0"/>
                </a:tc>
                <a:tc>
                  <a:txBody>
                    <a:bodyPr/>
                    <a:p>
                      <a:pPr algn="ctr">
                        <a:buNone/>
                      </a:pPr>
                      <a:r>
                        <a:rPr lang="en-US" altLang="zh-CN" sz="1800">
                          <a:sym typeface="+mn-ea"/>
                        </a:rPr>
                        <a:t>0.833 ns</a:t>
                      </a:r>
                      <a:endParaRPr lang="zh-CN" altLang="en-US"/>
                    </a:p>
                  </a:txBody>
                  <a:tcPr/>
                </a:tc>
                <a:tc>
                  <a:txBody>
                    <a:bodyPr/>
                    <a:p>
                      <a:pPr algn="ctr">
                        <a:buNone/>
                      </a:pPr>
                      <a:r>
                        <a:rPr lang="en-US" altLang="zh-CN"/>
                        <a:t>7.0</a:t>
                      </a:r>
                      <a:endParaRPr lang="en-US" altLang="zh-CN"/>
                    </a:p>
                  </a:txBody>
                  <a:tcPr/>
                </a:tc>
                <a:tc>
                  <a:txBody>
                    <a:bodyPr/>
                    <a:p>
                      <a:pPr algn="l">
                        <a:buNone/>
                      </a:pPr>
                      <a:endParaRPr lang="zh-CN" altLang="en-US"/>
                    </a:p>
                  </a:txBody>
                  <a:tcPr/>
                </a:tc>
              </a:tr>
              <a:tr h="371475">
                <a:tc>
                  <a:txBody>
                    <a:bodyPr/>
                    <a:p>
                      <a:pPr algn="ctr">
                        <a:buNone/>
                      </a:pPr>
                      <a:r>
                        <a:rPr lang="en-US" altLang="zh-CN"/>
                        <a:t>NQU</a:t>
                      </a:r>
                      <a:endParaRPr lang="en-US" altLang="zh-CN"/>
                    </a:p>
                  </a:txBody>
                  <a:tcPr/>
                </a:tc>
                <a:tc>
                  <a:txBody>
                    <a:bodyPr/>
                    <a:p>
                      <a:pPr algn="ctr">
                        <a:buNone/>
                      </a:pPr>
                      <a:r>
                        <a:rPr lang="en-US" altLang="zh-CN"/>
                        <a:t>55</a:t>
                      </a:r>
                      <a:endParaRPr lang="en-US" altLang="zh-CN"/>
                    </a:p>
                  </a:txBody>
                  <a:tcPr/>
                </a:tc>
                <a:tc>
                  <a:txBody>
                    <a:bodyPr/>
                    <a:p>
                      <a:pPr algn="ctr">
                        <a:buNone/>
                      </a:pPr>
                      <a:r>
                        <a:rPr lang="en-US" altLang="zh-CN"/>
                        <a:t>22831</a:t>
                      </a:r>
                      <a:endParaRPr lang="en-US" altLang="zh-CN"/>
                    </a:p>
                  </a:txBody>
                  <a:tcPr/>
                </a:tc>
                <a:tc>
                  <a:txBody>
                    <a:bodyPr/>
                    <a:p>
                      <a:pPr algn="ctr">
                        <a:buNone/>
                      </a:pPr>
                      <a:r>
                        <a:rPr lang="en-US" altLang="zh-CN"/>
                        <a:t>660</a:t>
                      </a:r>
                      <a:endParaRPr lang="en-US" altLang="zh-CN"/>
                    </a:p>
                  </a:txBody>
                  <a:tcPr/>
                </a:tc>
                <a:tc>
                  <a:txBody>
                    <a:bodyPr/>
                    <a:p>
                      <a:pPr indent="0" algn="r">
                        <a:buNone/>
                      </a:pPr>
                      <a:r>
                        <a:rPr lang="zh-CN" altLang="en-US" sz="1800" b="0"/>
                        <a:t>1,255,730 </a:t>
                      </a:r>
                      <a:endParaRPr lang="zh-CN" altLang="en-US" sz="1800" b="0"/>
                    </a:p>
                  </a:txBody>
                  <a:tcPr marL="12700" marR="12700" marT="12700" vert="horz" anchor="t" anchorCtr="0"/>
                </a:tc>
                <a:tc>
                  <a:txBody>
                    <a:bodyPr/>
                    <a:p>
                      <a:pPr indent="0" algn="r">
                        <a:buNone/>
                      </a:pPr>
                      <a:r>
                        <a:rPr lang="zh-CN" altLang="en-US" sz="1800" b="0"/>
                        <a:t>36,352 </a:t>
                      </a:r>
                      <a:endParaRPr lang="zh-CN" altLang="en-US" sz="1800" b="0"/>
                    </a:p>
                  </a:txBody>
                  <a:tcPr marL="12700" marR="12700" marT="12700" vert="horz" anchor="t" anchorCtr="0"/>
                </a:tc>
                <a:tc>
                  <a:txBody>
                    <a:bodyPr/>
                    <a:p>
                      <a:pPr algn="ctr">
                        <a:buNone/>
                      </a:pPr>
                      <a:r>
                        <a:rPr lang="en-US" altLang="zh-CN" sz="1800">
                          <a:sym typeface="+mn-ea"/>
                        </a:rPr>
                        <a:t>0.833 ns</a:t>
                      </a:r>
                      <a:endParaRPr lang="zh-CN" altLang="en-US"/>
                    </a:p>
                  </a:txBody>
                  <a:tcPr/>
                </a:tc>
                <a:tc>
                  <a:txBody>
                    <a:bodyPr/>
                    <a:p>
                      <a:pPr algn="ctr">
                        <a:buNone/>
                      </a:pPr>
                      <a:r>
                        <a:rPr lang="en-US" altLang="zh-CN"/>
                        <a:t>34.5</a:t>
                      </a:r>
                      <a:endParaRPr lang="en-US" altLang="zh-CN"/>
                    </a:p>
                  </a:txBody>
                  <a:tcPr/>
                </a:tc>
                <a:tc>
                  <a:txBody>
                    <a:bodyPr/>
                    <a:p>
                      <a:pPr algn="l">
                        <a:buNone/>
                      </a:pPr>
                      <a:endParaRPr lang="zh-CN" altLang="en-US"/>
                    </a:p>
                  </a:txBody>
                  <a:tcPr/>
                </a:tc>
              </a:tr>
              <a:tr h="370840">
                <a:tc>
                  <a:txBody>
                    <a:bodyPr/>
                    <a:p>
                      <a:pPr algn="ctr">
                        <a:buNone/>
                      </a:pPr>
                      <a:r>
                        <a:rPr lang="en-US" altLang="zh-CN"/>
                        <a:t>STO</a:t>
                      </a:r>
                      <a:endParaRPr lang="en-US" altLang="zh-CN"/>
                    </a:p>
                  </a:txBody>
                  <a:tcPr/>
                </a:tc>
                <a:tc>
                  <a:txBody>
                    <a:bodyPr/>
                    <a:p>
                      <a:pPr algn="ctr">
                        <a:buNone/>
                      </a:pPr>
                      <a:r>
                        <a:rPr lang="en-US" altLang="zh-CN"/>
                        <a:t>1203</a:t>
                      </a:r>
                      <a:endParaRPr lang="en-US" altLang="zh-CN"/>
                    </a:p>
                  </a:txBody>
                  <a:tcPr/>
                </a:tc>
                <a:tc>
                  <a:txBody>
                    <a:bodyPr/>
                    <a:p>
                      <a:pPr algn="ctr">
                        <a:buNone/>
                      </a:pPr>
                      <a:r>
                        <a:rPr lang="en-US" altLang="zh-CN"/>
                        <a:t>40755</a:t>
                      </a:r>
                      <a:endParaRPr lang="en-US" altLang="zh-CN"/>
                    </a:p>
                  </a:txBody>
                  <a:tcPr/>
                </a:tc>
                <a:tc>
                  <a:txBody>
                    <a:bodyPr/>
                    <a:p>
                      <a:pPr algn="ctr">
                        <a:buNone/>
                      </a:pPr>
                      <a:r>
                        <a:rPr lang="en-US" altLang="zh-CN"/>
                        <a:t>127</a:t>
                      </a:r>
                      <a:endParaRPr lang="en-US" altLang="zh-CN"/>
                    </a:p>
                  </a:txBody>
                  <a:tcPr/>
                </a:tc>
                <a:tc>
                  <a:txBody>
                    <a:bodyPr/>
                    <a:p>
                      <a:pPr indent="0" algn="r">
                        <a:buNone/>
                      </a:pPr>
                      <a:r>
                        <a:rPr lang="zh-CN" altLang="en-US" sz="1800" b="0"/>
                        <a:t>49,029,120 </a:t>
                      </a:r>
                      <a:endParaRPr lang="zh-CN" altLang="en-US" sz="1800" b="0"/>
                    </a:p>
                  </a:txBody>
                  <a:tcPr marL="12700" marR="12700" marT="12700" vert="horz" anchor="t" anchorCtr="0"/>
                </a:tc>
                <a:tc>
                  <a:txBody>
                    <a:bodyPr/>
                    <a:p>
                      <a:pPr indent="0" algn="r">
                        <a:buNone/>
                      </a:pPr>
                      <a:r>
                        <a:rPr lang="zh-CN" altLang="en-US" sz="1800" b="0"/>
                        <a:t>152,825 </a:t>
                      </a:r>
                      <a:endParaRPr lang="zh-CN" altLang="en-US" sz="1800" b="0"/>
                    </a:p>
                  </a:txBody>
                  <a:tcPr marL="12700" marR="12700" marT="12700" vert="horz" anchor="t" anchorCtr="0"/>
                </a:tc>
                <a:tc>
                  <a:txBody>
                    <a:bodyPr/>
                    <a:p>
                      <a:pPr algn="ctr">
                        <a:buNone/>
                      </a:pPr>
                      <a:r>
                        <a:rPr lang="en-US" altLang="zh-CN" sz="1800">
                          <a:sym typeface="+mn-ea"/>
                        </a:rPr>
                        <a:t>0.833 ns</a:t>
                      </a:r>
                      <a:endParaRPr lang="zh-CN" altLang="en-US"/>
                    </a:p>
                  </a:txBody>
                  <a:tcPr/>
                </a:tc>
                <a:tc>
                  <a:txBody>
                    <a:bodyPr/>
                    <a:p>
                      <a:pPr algn="ctr">
                        <a:buNone/>
                      </a:pPr>
                      <a:r>
                        <a:rPr lang="en-US" altLang="zh-CN"/>
                        <a:t>320.9</a:t>
                      </a:r>
                      <a:endParaRPr lang="en-US" altLang="zh-CN"/>
                    </a:p>
                  </a:txBody>
                  <a:tcPr/>
                </a:tc>
                <a:tc>
                  <a:txBody>
                    <a:bodyPr/>
                    <a:p>
                      <a:pPr algn="l">
                        <a:buNone/>
                      </a:pPr>
                      <a:endParaRPr lang="zh-CN" altLang="en-US"/>
                    </a:p>
                  </a:txBody>
                  <a:tcPr/>
                </a:tc>
              </a:tr>
              <a:tr h="371475">
                <a:tc>
                  <a:txBody>
                    <a:bodyPr/>
                    <a:p>
                      <a:pPr algn="ctr">
                        <a:buNone/>
                      </a:pPr>
                      <a:r>
                        <a:rPr lang="en-US" altLang="zh-CN">
                          <a:solidFill>
                            <a:schemeClr val="tx2">
                              <a:lumMod val="25000"/>
                              <a:lumOff val="75000"/>
                            </a:schemeClr>
                          </a:solidFill>
                        </a:rPr>
                        <a:t>AES</a:t>
                      </a:r>
                      <a:endParaRPr lang="en-US" altLang="zh-CN">
                        <a:solidFill>
                          <a:schemeClr val="tx2">
                            <a:lumMod val="25000"/>
                            <a:lumOff val="75000"/>
                          </a:schemeClr>
                        </a:solidFill>
                      </a:endParaRPr>
                    </a:p>
                  </a:txBody>
                  <a:tcPr/>
                </a:tc>
                <a:tc>
                  <a:txBody>
                    <a:bodyPr/>
                    <a:p>
                      <a:pPr algn="ctr">
                        <a:buNone/>
                      </a:pPr>
                      <a:endParaRPr lang="en-US" altLang="zh-CN"/>
                    </a:p>
                  </a:txBody>
                  <a:tcPr/>
                </a:tc>
                <a:tc>
                  <a:txBody>
                    <a:bodyPr/>
                    <a:p>
                      <a:pPr algn="ctr">
                        <a:buNone/>
                      </a:pPr>
                      <a:endParaRPr lang="zh-CN" altLang="en-US"/>
                    </a:p>
                  </a:txBody>
                  <a:tcPr/>
                </a:tc>
                <a:tc>
                  <a:txBody>
                    <a:bodyPr/>
                    <a:p>
                      <a:pPr algn="ctr">
                        <a:buNone/>
                      </a:pPr>
                      <a:endParaRPr lang="zh-CN" altLang="en-US"/>
                    </a:p>
                  </a:txBody>
                  <a:tcPr/>
                </a:tc>
                <a:tc>
                  <a:txBody>
                    <a:bodyPr/>
                    <a:p>
                      <a:pPr algn="ctr">
                        <a:buNone/>
                      </a:pPr>
                      <a:endParaRPr lang="zh-CN" altLang="en-US"/>
                    </a:p>
                  </a:txBody>
                  <a:tcPr/>
                </a:tc>
                <a:tc>
                  <a:txBody>
                    <a:bodyPr/>
                    <a:p>
                      <a:pPr algn="ctr">
                        <a:buNone/>
                      </a:pPr>
                      <a:endParaRPr lang="zh-CN" altLang="en-US"/>
                    </a:p>
                  </a:txBody>
                  <a:tcPr/>
                </a:tc>
                <a:tc>
                  <a:txBody>
                    <a:bodyPr/>
                    <a:p>
                      <a:pPr algn="ctr">
                        <a:buNone/>
                      </a:pPr>
                      <a:endParaRPr lang="zh-CN" altLang="en-US"/>
                    </a:p>
                  </a:txBody>
                  <a:tcPr/>
                </a:tc>
                <a:tc>
                  <a:txBody>
                    <a:bodyPr/>
                    <a:p>
                      <a:pPr algn="ctr">
                        <a:buNone/>
                      </a:pPr>
                      <a:endParaRPr lang="zh-CN" altLang="en-US"/>
                    </a:p>
                  </a:txBody>
                  <a:tcPr/>
                </a:tc>
                <a:tc>
                  <a:txBody>
                    <a:bodyPr/>
                    <a:p>
                      <a:pPr algn="l">
                        <a:buNone/>
                      </a:pPr>
                      <a:endParaRPr lang="zh-CN" altLang="en-US"/>
                    </a:p>
                  </a:txBody>
                  <a:tcPr/>
                </a:tc>
              </a:tr>
              <a:tr h="371475">
                <a:tc>
                  <a:txBody>
                    <a:bodyPr/>
                    <a:p>
                      <a:pPr algn="ctr">
                        <a:buNone/>
                      </a:pPr>
                      <a:r>
                        <a:rPr lang="en-US" altLang="zh-CN">
                          <a:solidFill>
                            <a:schemeClr val="tx2">
                              <a:lumMod val="25000"/>
                              <a:lumOff val="75000"/>
                            </a:schemeClr>
                          </a:solidFill>
                        </a:rPr>
                        <a:t>DG</a:t>
                      </a:r>
                      <a:endParaRPr lang="en-US" altLang="zh-CN">
                        <a:solidFill>
                          <a:schemeClr val="tx2">
                            <a:lumMod val="25000"/>
                            <a:lumOff val="75000"/>
                          </a:schemeClr>
                        </a:solidFill>
                      </a:endParaRPr>
                    </a:p>
                  </a:txBody>
                  <a:tcPr/>
                </a:tc>
                <a:tc>
                  <a:txBody>
                    <a:bodyPr/>
                    <a:p>
                      <a:pPr algn="ctr">
                        <a:buNone/>
                      </a:pPr>
                      <a:endParaRPr lang="zh-CN" altLang="en-US"/>
                    </a:p>
                  </a:txBody>
                  <a:tcPr/>
                </a:tc>
                <a:tc>
                  <a:txBody>
                    <a:bodyPr/>
                    <a:p>
                      <a:pPr algn="ctr">
                        <a:buNone/>
                      </a:pPr>
                      <a:endParaRPr lang="zh-CN" altLang="en-US"/>
                    </a:p>
                  </a:txBody>
                  <a:tcPr/>
                </a:tc>
                <a:tc>
                  <a:txBody>
                    <a:bodyPr/>
                    <a:p>
                      <a:pPr algn="ctr">
                        <a:buNone/>
                      </a:pPr>
                      <a:endParaRPr lang="zh-CN" altLang="en-US"/>
                    </a:p>
                  </a:txBody>
                  <a:tcPr/>
                </a:tc>
                <a:tc>
                  <a:txBody>
                    <a:bodyPr/>
                    <a:p>
                      <a:pPr algn="ctr">
                        <a:buNone/>
                      </a:pPr>
                      <a:endParaRPr lang="zh-CN" altLang="en-US"/>
                    </a:p>
                  </a:txBody>
                  <a:tcPr/>
                </a:tc>
                <a:tc>
                  <a:txBody>
                    <a:bodyPr/>
                    <a:p>
                      <a:pPr algn="ctr">
                        <a:buNone/>
                      </a:pPr>
                      <a:endParaRPr lang="zh-CN" altLang="en-US"/>
                    </a:p>
                  </a:txBody>
                  <a:tcPr/>
                </a:tc>
                <a:tc>
                  <a:txBody>
                    <a:bodyPr/>
                    <a:p>
                      <a:pPr algn="ctr">
                        <a:buNone/>
                      </a:pPr>
                      <a:endParaRPr lang="zh-CN" altLang="en-US"/>
                    </a:p>
                  </a:txBody>
                  <a:tcPr/>
                </a:tc>
                <a:tc>
                  <a:txBody>
                    <a:bodyPr/>
                    <a:p>
                      <a:pPr algn="ctr">
                        <a:buNone/>
                      </a:pPr>
                      <a:endParaRPr lang="zh-CN" altLang="en-US"/>
                    </a:p>
                  </a:txBody>
                  <a:tcPr/>
                </a:tc>
                <a:tc>
                  <a:txBody>
                    <a:bodyPr/>
                    <a:p>
                      <a:pPr algn="l">
                        <a:buNone/>
                      </a:pPr>
                      <a:endParaRPr lang="zh-CN" altLang="en-US"/>
                    </a:p>
                  </a:txBody>
                  <a:tcPr/>
                </a:tc>
              </a:tr>
              <a:tr h="371475">
                <a:tc>
                  <a:txBody>
                    <a:bodyPr/>
                    <a:p>
                      <a:pPr algn="ctr">
                        <a:buNone/>
                      </a:pPr>
                      <a:r>
                        <a:rPr lang="en-US" altLang="zh-CN">
                          <a:solidFill>
                            <a:schemeClr val="tx2">
                              <a:lumMod val="25000"/>
                              <a:lumOff val="75000"/>
                            </a:schemeClr>
                          </a:solidFill>
                        </a:rPr>
                        <a:t>MUM</a:t>
                      </a:r>
                      <a:endParaRPr lang="en-US" altLang="zh-CN">
                        <a:solidFill>
                          <a:schemeClr val="tx2">
                            <a:lumMod val="25000"/>
                            <a:lumOff val="75000"/>
                          </a:schemeClr>
                        </a:solidFill>
                      </a:endParaRPr>
                    </a:p>
                  </a:txBody>
                  <a:tcPr/>
                </a:tc>
                <a:tc>
                  <a:txBody>
                    <a:bodyPr/>
                    <a:p>
                      <a:pPr algn="ctr">
                        <a:buNone/>
                      </a:pPr>
                      <a:endParaRPr lang="zh-CN" altLang="en-US"/>
                    </a:p>
                  </a:txBody>
                  <a:tcPr/>
                </a:tc>
                <a:tc>
                  <a:txBody>
                    <a:bodyPr/>
                    <a:p>
                      <a:pPr algn="ctr">
                        <a:buNone/>
                      </a:pPr>
                      <a:endParaRPr lang="zh-CN" altLang="en-US"/>
                    </a:p>
                  </a:txBody>
                  <a:tcPr/>
                </a:tc>
                <a:tc>
                  <a:txBody>
                    <a:bodyPr/>
                    <a:p>
                      <a:pPr algn="ctr">
                        <a:buNone/>
                      </a:pPr>
                      <a:endParaRPr lang="zh-CN" altLang="en-US"/>
                    </a:p>
                  </a:txBody>
                  <a:tcPr/>
                </a:tc>
                <a:tc>
                  <a:txBody>
                    <a:bodyPr/>
                    <a:p>
                      <a:pPr algn="ctr">
                        <a:buNone/>
                      </a:pPr>
                      <a:endParaRPr lang="zh-CN" altLang="en-US"/>
                    </a:p>
                  </a:txBody>
                  <a:tcPr/>
                </a:tc>
                <a:tc>
                  <a:txBody>
                    <a:bodyPr/>
                    <a:p>
                      <a:pPr algn="ctr">
                        <a:buNone/>
                      </a:pPr>
                      <a:endParaRPr lang="zh-CN" altLang="en-US"/>
                    </a:p>
                  </a:txBody>
                  <a:tcPr/>
                </a:tc>
                <a:tc>
                  <a:txBody>
                    <a:bodyPr/>
                    <a:p>
                      <a:pPr algn="ctr">
                        <a:buNone/>
                      </a:pPr>
                      <a:endParaRPr lang="zh-CN" altLang="en-US"/>
                    </a:p>
                  </a:txBody>
                  <a:tcPr/>
                </a:tc>
                <a:tc>
                  <a:txBody>
                    <a:bodyPr/>
                    <a:p>
                      <a:pPr algn="ctr">
                        <a:buNone/>
                      </a:pPr>
                      <a:endParaRPr lang="zh-CN" altLang="en-US"/>
                    </a:p>
                  </a:txBody>
                  <a:tcPr/>
                </a:tc>
                <a:tc>
                  <a:txBody>
                    <a:bodyPr/>
                    <a:p>
                      <a:pPr algn="l">
                        <a:buNone/>
                      </a:pPr>
                      <a:endParaRPr lang="zh-CN" altLang="en-US"/>
                    </a:p>
                  </a:txBody>
                  <a:tcPr/>
                </a:tc>
              </a:tr>
              <a:tr h="370840">
                <a:tc>
                  <a:txBody>
                    <a:bodyPr/>
                    <a:p>
                      <a:pPr algn="ctr">
                        <a:buNone/>
                      </a:pPr>
                      <a:r>
                        <a:rPr lang="en-US" altLang="zh-CN">
                          <a:solidFill>
                            <a:schemeClr val="tx2">
                              <a:lumMod val="25000"/>
                              <a:lumOff val="75000"/>
                            </a:schemeClr>
                          </a:solidFill>
                        </a:rPr>
                        <a:t>RAY</a:t>
                      </a:r>
                      <a:endParaRPr lang="en-US" altLang="zh-CN">
                        <a:solidFill>
                          <a:schemeClr val="tx2">
                            <a:lumMod val="25000"/>
                            <a:lumOff val="75000"/>
                          </a:schemeClr>
                        </a:solidFill>
                      </a:endParaRPr>
                    </a:p>
                  </a:txBody>
                  <a:tcPr/>
                </a:tc>
                <a:tc>
                  <a:txBody>
                    <a:bodyPr/>
                    <a:p>
                      <a:pPr algn="ctr">
                        <a:buNone/>
                      </a:pPr>
                      <a:endParaRPr lang="zh-CN" altLang="en-US"/>
                    </a:p>
                  </a:txBody>
                  <a:tcPr/>
                </a:tc>
                <a:tc>
                  <a:txBody>
                    <a:bodyPr/>
                    <a:p>
                      <a:pPr algn="ctr">
                        <a:buNone/>
                      </a:pPr>
                      <a:endParaRPr lang="zh-CN" altLang="en-US"/>
                    </a:p>
                  </a:txBody>
                  <a:tcPr/>
                </a:tc>
                <a:tc>
                  <a:txBody>
                    <a:bodyPr/>
                    <a:p>
                      <a:pPr algn="ctr">
                        <a:buNone/>
                      </a:pPr>
                      <a:endParaRPr lang="zh-CN" altLang="en-US"/>
                    </a:p>
                  </a:txBody>
                  <a:tcPr/>
                </a:tc>
                <a:tc>
                  <a:txBody>
                    <a:bodyPr/>
                    <a:p>
                      <a:pPr algn="ctr">
                        <a:buNone/>
                      </a:pPr>
                      <a:endParaRPr lang="zh-CN" altLang="en-US"/>
                    </a:p>
                  </a:txBody>
                  <a:tcPr/>
                </a:tc>
                <a:tc>
                  <a:txBody>
                    <a:bodyPr/>
                    <a:p>
                      <a:pPr algn="ctr">
                        <a:buNone/>
                      </a:pPr>
                      <a:endParaRPr lang="zh-CN" altLang="en-US"/>
                    </a:p>
                  </a:txBody>
                  <a:tcPr/>
                </a:tc>
                <a:tc>
                  <a:txBody>
                    <a:bodyPr/>
                    <a:p>
                      <a:pPr algn="ctr">
                        <a:buNone/>
                      </a:pPr>
                      <a:endParaRPr lang="zh-CN" altLang="en-US"/>
                    </a:p>
                  </a:txBody>
                  <a:tcPr/>
                </a:tc>
                <a:tc>
                  <a:txBody>
                    <a:bodyPr/>
                    <a:p>
                      <a:pPr algn="ctr">
                        <a:buNone/>
                      </a:pPr>
                      <a:endParaRPr lang="zh-CN" altLang="en-US"/>
                    </a:p>
                  </a:txBody>
                  <a:tcPr/>
                </a:tc>
                <a:tc>
                  <a:txBody>
                    <a:bodyPr/>
                    <a:p>
                      <a:pPr algn="l">
                        <a:buNone/>
                      </a:pPr>
                      <a:endParaRPr lang="zh-CN" altLang="en-US"/>
                    </a:p>
                  </a:txBody>
                  <a:tcPr/>
                </a:tc>
              </a:tr>
              <a:tr h="371475">
                <a:tc>
                  <a:txBody>
                    <a:bodyPr/>
                    <a:p>
                      <a:pPr algn="ctr">
                        <a:buNone/>
                      </a:pPr>
                      <a:r>
                        <a:rPr lang="en-US" altLang="zh-CN">
                          <a:solidFill>
                            <a:schemeClr val="tx2">
                              <a:lumMod val="25000"/>
                              <a:lumOff val="75000"/>
                            </a:schemeClr>
                          </a:solidFill>
                        </a:rPr>
                        <a:t>WP</a:t>
                      </a:r>
                      <a:endParaRPr lang="en-US" altLang="zh-CN">
                        <a:solidFill>
                          <a:schemeClr val="tx2">
                            <a:lumMod val="25000"/>
                            <a:lumOff val="75000"/>
                          </a:schemeClr>
                        </a:solidFill>
                      </a:endParaRPr>
                    </a:p>
                  </a:txBody>
                  <a:tcPr/>
                </a:tc>
                <a:tc>
                  <a:txBody>
                    <a:bodyPr/>
                    <a:p>
                      <a:pPr algn="ctr">
                        <a:buNone/>
                      </a:pPr>
                      <a:endParaRPr lang="zh-CN" altLang="en-US"/>
                    </a:p>
                  </a:txBody>
                  <a:tcPr/>
                </a:tc>
                <a:tc>
                  <a:txBody>
                    <a:bodyPr/>
                    <a:p>
                      <a:pPr algn="ctr">
                        <a:buNone/>
                      </a:pPr>
                      <a:endParaRPr lang="zh-CN" altLang="en-US"/>
                    </a:p>
                  </a:txBody>
                  <a:tcPr/>
                </a:tc>
                <a:tc>
                  <a:txBody>
                    <a:bodyPr/>
                    <a:p>
                      <a:pPr algn="ctr">
                        <a:buNone/>
                      </a:pPr>
                      <a:endParaRPr lang="zh-CN" altLang="en-US"/>
                    </a:p>
                  </a:txBody>
                  <a:tcPr/>
                </a:tc>
                <a:tc>
                  <a:txBody>
                    <a:bodyPr/>
                    <a:p>
                      <a:pPr algn="ctr">
                        <a:buNone/>
                      </a:pPr>
                      <a:endParaRPr lang="zh-CN" altLang="en-US"/>
                    </a:p>
                  </a:txBody>
                  <a:tcPr/>
                </a:tc>
                <a:tc>
                  <a:txBody>
                    <a:bodyPr/>
                    <a:p>
                      <a:pPr algn="ctr">
                        <a:buNone/>
                      </a:pPr>
                      <a:endParaRPr lang="zh-CN" altLang="en-US"/>
                    </a:p>
                  </a:txBody>
                  <a:tcPr/>
                </a:tc>
                <a:tc>
                  <a:txBody>
                    <a:bodyPr/>
                    <a:p>
                      <a:pPr algn="ctr">
                        <a:buNone/>
                      </a:pPr>
                      <a:endParaRPr lang="zh-CN" altLang="en-US"/>
                    </a:p>
                  </a:txBody>
                  <a:tcPr/>
                </a:tc>
                <a:tc>
                  <a:txBody>
                    <a:bodyPr/>
                    <a:p>
                      <a:pPr algn="ctr">
                        <a:buNone/>
                      </a:pPr>
                      <a:endParaRPr lang="zh-CN" altLang="en-US"/>
                    </a:p>
                  </a:txBody>
                  <a:tcPr/>
                </a:tc>
                <a:tc>
                  <a:txBody>
                    <a:bodyPr/>
                    <a:p>
                      <a:pPr algn="l">
                        <a:buNone/>
                      </a:pPr>
                      <a:endParaRPr lang="zh-CN" altLang="en-US"/>
                    </a:p>
                  </a:txBody>
                  <a:tcPr/>
                </a:tc>
              </a:tr>
            </a:tbl>
          </a:graphicData>
        </a:graphic>
      </p:graphicFrame>
      <p:sp>
        <p:nvSpPr>
          <p:cNvPr id="5" name="日期占位符 4"/>
          <p:cNvSpPr>
            <a:spLocks noGrp="1"/>
          </p:cNvSpPr>
          <p:nvPr>
            <p:ph type="dt" sz="half" idx="10"/>
          </p:nvPr>
        </p:nvSpPr>
        <p:spPr/>
        <p:txBody>
          <a:bodyPr/>
          <a:p>
            <a:r>
              <a:rPr lang="zh-CN" altLang="en-US" smtClean="0"/>
              <a:t>中微电科技</a:t>
            </a:r>
            <a:endParaRPr lang="zh-CN" altLang="en-US"/>
          </a:p>
        </p:txBody>
      </p:sp>
      <p:sp>
        <p:nvSpPr>
          <p:cNvPr id="6" name="灯片编号占位符 5"/>
          <p:cNvSpPr>
            <a:spLocks noGrp="1"/>
          </p:cNvSpPr>
          <p:nvPr>
            <p:ph type="sldNum" sz="quarter" idx="12"/>
          </p:nvPr>
        </p:nvSpPr>
        <p:spPr/>
        <p:txBody>
          <a:bodyPr/>
          <a:p>
            <a:fld id="{49AE70B2-8BF9-45C0-BB95-33D1B9D3A854}" type="slidenum">
              <a:rPr lang="zh-CN" altLang="en-US" smtClean="0"/>
            </a:fld>
            <a:endParaRPr lang="zh-CN" altLang="en-US"/>
          </a:p>
        </p:txBody>
      </p:sp>
      <p:sp>
        <p:nvSpPr>
          <p:cNvPr id="7" name="页脚占位符 6"/>
          <p:cNvSpPr>
            <a:spLocks noGrp="1"/>
          </p:cNvSpPr>
          <p:nvPr>
            <p:ph type="ftr" sz="quarter" idx="11"/>
          </p:nvPr>
        </p:nvSpPr>
        <p:spPr/>
        <p:txBody>
          <a:bodyPr/>
          <a:p>
            <a:r>
              <a:rPr lang="zh-CN" altLang="en-US"/>
              <a:t>密级：内部公开</a:t>
            </a:r>
            <a:endParaRPr lang="zh-CN" altLang="en-US"/>
          </a:p>
        </p:txBody>
      </p:sp>
    </p:spTree>
    <p:custDataLst>
      <p:tags r:id="rId2"/>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p>
            <a:r>
              <a:rPr lang="en-US" altLang="zh-CN"/>
              <a:t>ispass2009 benchmark try</a:t>
            </a:r>
            <a:endParaRPr lang="en-US" altLang="zh-CN"/>
          </a:p>
        </p:txBody>
      </p:sp>
      <p:sp>
        <p:nvSpPr>
          <p:cNvPr id="6" name="内容占位符 5"/>
          <p:cNvSpPr>
            <a:spLocks noGrp="1"/>
          </p:cNvSpPr>
          <p:nvPr>
            <p:ph sz="half" idx="1"/>
          </p:nvPr>
        </p:nvSpPr>
        <p:spPr>
          <a:solidFill>
            <a:schemeClr val="accent2">
              <a:lumMod val="20000"/>
              <a:lumOff val="80000"/>
            </a:schemeClr>
          </a:solidFill>
        </p:spPr>
        <p:txBody>
          <a:bodyPr/>
          <a:p>
            <a:r>
              <a:rPr lang="en-US" altLang="zh-CN"/>
              <a:t>IPC</a:t>
            </a:r>
            <a:endParaRPr lang="en-US" altLang="zh-CN"/>
          </a:p>
          <a:p>
            <a:pPr marL="0" indent="0">
              <a:buNone/>
            </a:pPr>
            <a:r>
              <a:rPr lang="en-US" altLang="zh-CN" sz="1200"/>
              <a:t>registers: 65535 -&gt; 4096</a:t>
            </a:r>
            <a:endParaRPr lang="en-US" altLang="zh-CN" sz="1200"/>
          </a:p>
          <a:p>
            <a:pPr marL="0" indent="0">
              <a:buNone/>
            </a:pPr>
            <a:r>
              <a:rPr lang="en-US" altLang="zh-CN" sz="1200">
                <a:sym typeface="+mn-ea"/>
              </a:rPr>
              <a:t>latency </a:t>
            </a:r>
            <a:r>
              <a:rPr lang="en-US" altLang="zh-CN" sz="1200">
                <a:sym typeface="+mn-ea"/>
              </a:rPr>
              <a:t>fp</a:t>
            </a:r>
            <a:r>
              <a:rPr lang="en-US" altLang="zh-CN" sz="1200">
                <a:sym typeface="+mn-ea"/>
              </a:rPr>
              <a:t>: 4,13,4,5,39-&gt;3 cycles</a:t>
            </a:r>
            <a:endParaRPr lang="en-US" altLang="zh-CN" sz="1200"/>
          </a:p>
          <a:p>
            <a:pPr marL="0" indent="0">
              <a:buNone/>
            </a:pPr>
            <a:endParaRPr lang="en-US" altLang="zh-CN" sz="1200"/>
          </a:p>
        </p:txBody>
      </p:sp>
      <p:sp>
        <p:nvSpPr>
          <p:cNvPr id="7" name="内容占位符 6"/>
          <p:cNvSpPr>
            <a:spLocks noGrp="1"/>
          </p:cNvSpPr>
          <p:nvPr>
            <p:ph sz="half" idx="2"/>
          </p:nvPr>
        </p:nvSpPr>
        <p:spPr>
          <a:solidFill>
            <a:schemeClr val="accent2">
              <a:lumMod val="20000"/>
              <a:lumOff val="80000"/>
            </a:schemeClr>
          </a:solidFill>
        </p:spPr>
        <p:txBody>
          <a:bodyPr/>
          <a:p>
            <a:r>
              <a:rPr lang="en-US" altLang="zh-CN"/>
              <a:t>Instruction</a:t>
            </a:r>
            <a:endParaRPr lang="en-US" altLang="zh-CN"/>
          </a:p>
          <a:p>
            <a:pPr marL="0" indent="0">
              <a:buNone/>
            </a:pPr>
            <a:r>
              <a:rPr lang="en-US" altLang="zh-CN" sz="1200">
                <a:sym typeface="+mn-ea"/>
              </a:rPr>
              <a:t>registers: 65535 -&gt; 4096</a:t>
            </a:r>
            <a:endParaRPr lang="en-US" altLang="zh-CN" sz="1200"/>
          </a:p>
          <a:p>
            <a:pPr marL="0" indent="0">
              <a:buNone/>
            </a:pPr>
            <a:r>
              <a:rPr lang="en-US" altLang="zh-CN" sz="1200"/>
              <a:t>latency fp: 4,13,4,5,39-&gt;3 cycles</a:t>
            </a:r>
            <a:endParaRPr lang="en-US" altLang="zh-CN" sz="1200"/>
          </a:p>
        </p:txBody>
      </p:sp>
      <p:graphicFrame>
        <p:nvGraphicFramePr>
          <p:cNvPr id="11" name="图表 10" descr="7b0a202020202263686172745265734964223a20223230343731343332220a7d0a"/>
          <p:cNvGraphicFramePr/>
          <p:nvPr/>
        </p:nvGraphicFramePr>
        <p:xfrm>
          <a:off x="608330" y="2599055"/>
          <a:ext cx="5177790" cy="3650615"/>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12" name="图表 11" descr="7b0a202020202263686172745265734964223a20223230343731343332220a7d0a"/>
          <p:cNvGraphicFramePr/>
          <p:nvPr/>
        </p:nvGraphicFramePr>
        <p:xfrm>
          <a:off x="6411595" y="2599055"/>
          <a:ext cx="5177155" cy="3649980"/>
        </p:xfrm>
        <a:graphic>
          <a:graphicData uri="http://schemas.openxmlformats.org/drawingml/2006/chart">
            <c:chart xmlns:c="http://schemas.openxmlformats.org/drawingml/2006/chart" xmlns:r="http://schemas.openxmlformats.org/officeDocument/2006/relationships" r:id="rId2"/>
          </a:graphicData>
        </a:graphic>
      </p:graphicFrame>
      <p:sp>
        <p:nvSpPr>
          <p:cNvPr id="2" name="日期占位符 1"/>
          <p:cNvSpPr>
            <a:spLocks noGrp="1"/>
          </p:cNvSpPr>
          <p:nvPr>
            <p:ph type="dt" sz="half" idx="10"/>
          </p:nvPr>
        </p:nvSpPr>
        <p:spPr/>
        <p:txBody>
          <a:bodyPr/>
          <a:p>
            <a:r>
              <a:rPr lang="zh-CN" altLang="en-US" smtClean="0"/>
              <a:t>中微电科技</a:t>
            </a:r>
            <a:endParaRPr lang="zh-CN" altLang="en-US"/>
          </a:p>
        </p:txBody>
      </p:sp>
      <p:sp>
        <p:nvSpPr>
          <p:cNvPr id="3" name="灯片编号占位符 2"/>
          <p:cNvSpPr>
            <a:spLocks noGrp="1"/>
          </p:cNvSpPr>
          <p:nvPr>
            <p:ph type="sldNum" sz="quarter" idx="12"/>
          </p:nvPr>
        </p:nvSpPr>
        <p:spPr/>
        <p:txBody>
          <a:bodyPr/>
          <a:p>
            <a:fld id="{49AE70B2-8BF9-45C0-BB95-33D1B9D3A854}" type="slidenum">
              <a:rPr lang="zh-CN" altLang="en-US" smtClean="0"/>
            </a:fld>
            <a:endParaRPr lang="zh-CN" altLang="en-US"/>
          </a:p>
        </p:txBody>
      </p:sp>
      <p:sp>
        <p:nvSpPr>
          <p:cNvPr id="4" name="页脚占位符 3"/>
          <p:cNvSpPr>
            <a:spLocks noGrp="1"/>
          </p:cNvSpPr>
          <p:nvPr>
            <p:ph type="ftr" sz="quarter" idx="11"/>
          </p:nvPr>
        </p:nvSpPr>
        <p:spPr/>
        <p:txBody>
          <a:bodyPr/>
          <a:p>
            <a:r>
              <a:rPr lang="zh-CN" altLang="en-US"/>
              <a:t>密级：内部公开</a:t>
            </a:r>
            <a:endParaRPr lang="zh-CN" altLang="en-US"/>
          </a:p>
        </p:txBody>
      </p:sp>
    </p:spTree>
    <p:custDataLst>
      <p:tags r:id="rId3"/>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BFS analysis</a:t>
            </a:r>
            <a:endParaRPr lang="en-US" altLang="zh-CN"/>
          </a:p>
        </p:txBody>
      </p:sp>
      <p:sp>
        <p:nvSpPr>
          <p:cNvPr id="3" name="内容占位符 2"/>
          <p:cNvSpPr>
            <a:spLocks noGrp="1"/>
          </p:cNvSpPr>
          <p:nvPr>
            <p:ph sz="half" idx="1"/>
          </p:nvPr>
        </p:nvSpPr>
        <p:spPr>
          <a:solidFill>
            <a:schemeClr val="accent2">
              <a:lumMod val="20000"/>
              <a:lumOff val="80000"/>
            </a:schemeClr>
          </a:solidFill>
        </p:spPr>
        <p:txBody>
          <a:bodyPr/>
          <a:p>
            <a:r>
              <a:rPr lang="en-US" altLang="zh-CN"/>
              <a:t>5 Shader cycle</a:t>
            </a:r>
            <a:endParaRPr lang="en-US" altLang="zh-CN"/>
          </a:p>
        </p:txBody>
      </p:sp>
      <p:sp>
        <p:nvSpPr>
          <p:cNvPr id="4" name="内容占位符 3"/>
          <p:cNvSpPr>
            <a:spLocks noGrp="1"/>
          </p:cNvSpPr>
          <p:nvPr>
            <p:ph sz="half" idx="2"/>
          </p:nvPr>
        </p:nvSpPr>
        <p:spPr>
          <a:solidFill>
            <a:schemeClr val="accent2">
              <a:lumMod val="20000"/>
              <a:lumOff val="80000"/>
            </a:schemeClr>
          </a:solidFill>
        </p:spPr>
        <p:txBody>
          <a:bodyPr/>
          <a:p>
            <a:r>
              <a:rPr lang="en-US" altLang="zh-CN"/>
              <a:t>Instruction number </a:t>
            </a:r>
            <a:endParaRPr lang="en-US" altLang="zh-CN"/>
          </a:p>
        </p:txBody>
      </p:sp>
      <p:graphicFrame>
        <p:nvGraphicFramePr>
          <p:cNvPr id="5" name="图表 4" descr="7b0a202020202263686172745265734964223a20223230343731343332220a7d0a"/>
          <p:cNvGraphicFramePr/>
          <p:nvPr/>
        </p:nvGraphicFramePr>
        <p:xfrm>
          <a:off x="608330" y="2766695"/>
          <a:ext cx="5177155" cy="294640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6" name="图表 5" descr="7b0a202020202263686172745265734964223a20223230343731343332220a7d0a"/>
          <p:cNvGraphicFramePr/>
          <p:nvPr/>
        </p:nvGraphicFramePr>
        <p:xfrm>
          <a:off x="6411595" y="2766695"/>
          <a:ext cx="5177155" cy="2946400"/>
        </p:xfrm>
        <a:graphic>
          <a:graphicData uri="http://schemas.openxmlformats.org/drawingml/2006/chart">
            <c:chart xmlns:c="http://schemas.openxmlformats.org/drawingml/2006/chart" xmlns:r="http://schemas.openxmlformats.org/officeDocument/2006/relationships" r:id="rId2"/>
          </a:graphicData>
        </a:graphic>
      </p:graphicFrame>
      <p:sp>
        <p:nvSpPr>
          <p:cNvPr id="7" name="日期占位符 6"/>
          <p:cNvSpPr>
            <a:spLocks noGrp="1"/>
          </p:cNvSpPr>
          <p:nvPr>
            <p:ph type="dt" sz="half" idx="10"/>
          </p:nvPr>
        </p:nvSpPr>
        <p:spPr/>
        <p:txBody>
          <a:bodyPr/>
          <a:p>
            <a:r>
              <a:rPr lang="zh-CN" altLang="en-US" smtClean="0"/>
              <a:t>中微电科技</a:t>
            </a:r>
            <a:endParaRPr lang="zh-CN" altLang="en-US"/>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密级：内部公开</a:t>
            </a:r>
            <a:endParaRPr lang="zh-CN" altLang="en-US"/>
          </a:p>
        </p:txBody>
      </p:sp>
    </p:spTree>
    <p:custDataLst>
      <p:tags r:id="rId3"/>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BFS analysis</a:t>
            </a:r>
            <a:endParaRPr lang="en-US" altLang="zh-CN"/>
          </a:p>
        </p:txBody>
      </p:sp>
      <p:sp>
        <p:nvSpPr>
          <p:cNvPr id="3" name="内容占位符 2"/>
          <p:cNvSpPr>
            <a:spLocks noGrp="1"/>
          </p:cNvSpPr>
          <p:nvPr>
            <p:ph sz="half" idx="1"/>
          </p:nvPr>
        </p:nvSpPr>
        <p:spPr>
          <a:solidFill>
            <a:schemeClr val="accent2">
              <a:lumMod val="20000"/>
              <a:lumOff val="80000"/>
            </a:schemeClr>
          </a:solidFill>
        </p:spPr>
        <p:txBody>
          <a:bodyPr/>
          <a:p>
            <a:r>
              <a:rPr lang="en-US" altLang="zh-CN"/>
              <a:t>globalInst/Cycle</a:t>
            </a:r>
            <a:endParaRPr lang="en-US" altLang="zh-CN"/>
          </a:p>
          <a:p>
            <a:r>
              <a:rPr lang="en-US" altLang="zh-CN"/>
              <a:t>shaderInst/Cycle</a:t>
            </a:r>
            <a:endParaRPr lang="zh-CN" altLang="en-US"/>
          </a:p>
          <a:p>
            <a:pPr marL="0" indent="0">
              <a:buNone/>
            </a:pPr>
            <a:endParaRPr lang="zh-CN" altLang="en-US"/>
          </a:p>
        </p:txBody>
      </p:sp>
      <p:pic>
        <p:nvPicPr>
          <p:cNvPr id="10" name="内容占位符 9"/>
          <p:cNvPicPr>
            <a:picLocks noChangeAspect="1"/>
          </p:cNvPicPr>
          <p:nvPr>
            <p:ph sz="half" idx="2"/>
          </p:nvPr>
        </p:nvPicPr>
        <p:blipFill>
          <a:blip r:embed="rId1"/>
          <a:stretch>
            <a:fillRect/>
          </a:stretch>
        </p:blipFill>
        <p:spPr>
          <a:xfrm>
            <a:off x="6411595" y="2547620"/>
            <a:ext cx="5176520" cy="2654935"/>
          </a:xfrm>
          <a:prstGeom prst="rect">
            <a:avLst/>
          </a:prstGeom>
        </p:spPr>
      </p:pic>
      <p:pic>
        <p:nvPicPr>
          <p:cNvPr id="11" name="图片 10"/>
          <p:cNvPicPr>
            <a:picLocks noChangeAspect="1"/>
          </p:cNvPicPr>
          <p:nvPr/>
        </p:nvPicPr>
        <p:blipFill>
          <a:blip r:embed="rId2"/>
          <a:stretch>
            <a:fillRect/>
          </a:stretch>
        </p:blipFill>
        <p:spPr>
          <a:xfrm>
            <a:off x="6311265" y="1395730"/>
            <a:ext cx="5175885" cy="2552065"/>
          </a:xfrm>
          <a:prstGeom prst="rect">
            <a:avLst/>
          </a:prstGeom>
        </p:spPr>
      </p:pic>
      <p:sp>
        <p:nvSpPr>
          <p:cNvPr id="4" name="日期占位符 3"/>
          <p:cNvSpPr>
            <a:spLocks noGrp="1"/>
          </p:cNvSpPr>
          <p:nvPr>
            <p:ph type="dt" sz="half" idx="10"/>
          </p:nvPr>
        </p:nvSpPr>
        <p:spPr/>
        <p:txBody>
          <a:bodyPr/>
          <a:p>
            <a:r>
              <a:rPr lang="zh-CN" altLang="en-US" smtClean="0"/>
              <a:t>中微电科技</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6" name="页脚占位符 5"/>
          <p:cNvSpPr>
            <a:spLocks noGrp="1"/>
          </p:cNvSpPr>
          <p:nvPr>
            <p:ph type="ftr" sz="quarter" idx="11"/>
          </p:nvPr>
        </p:nvSpPr>
        <p:spPr/>
        <p:txBody>
          <a:bodyPr/>
          <a:p>
            <a:r>
              <a:rPr lang="zh-CN" altLang="en-US"/>
              <a:t>密级：内部公开</a:t>
            </a:r>
            <a:endParaRPr lang="zh-CN" altLang="en-US"/>
          </a:p>
        </p:txBody>
      </p:sp>
    </p:spTree>
    <p:custDataLst>
      <p:tags r:id="rId3"/>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AerialVision</a:t>
            </a:r>
            <a:endParaRPr lang="en-US" altLang="zh-CN"/>
          </a:p>
        </p:txBody>
      </p:sp>
      <p:sp>
        <p:nvSpPr>
          <p:cNvPr id="3" name="内容占位符 2"/>
          <p:cNvSpPr>
            <a:spLocks noGrp="1"/>
          </p:cNvSpPr>
          <p:nvPr>
            <p:ph idx="1"/>
          </p:nvPr>
        </p:nvSpPr>
        <p:spPr/>
        <p:txBody>
          <a:bodyPr/>
          <a:p>
            <a:r>
              <a:rPr lang="en-US" altLang="zh-CN"/>
              <a:t>Architecture design</a:t>
            </a:r>
            <a:endParaRPr lang="en-US" altLang="zh-CN"/>
          </a:p>
          <a:p>
            <a:r>
              <a:rPr lang="en-US" altLang="zh-CN"/>
              <a:t>Application bottlenecks</a:t>
            </a:r>
            <a:endParaRPr lang="en-US" altLang="zh-CN"/>
          </a:p>
        </p:txBody>
      </p:sp>
      <p:pic>
        <p:nvPicPr>
          <p:cNvPr id="27" name="图片 26" descr="D:\ggangliu\study-output\sim_performance\mvp20_sourcereview.pngmvp20_sourcereview"/>
          <p:cNvPicPr>
            <a:picLocks noChangeAspect="1"/>
          </p:cNvPicPr>
          <p:nvPr>
            <p:custDataLst>
              <p:tags r:id="rId1"/>
            </p:custDataLst>
          </p:nvPr>
        </p:nvPicPr>
        <p:blipFill>
          <a:blip r:embed="rId2"/>
          <a:srcRect/>
          <a:stretch>
            <a:fillRect/>
          </a:stretch>
        </p:blipFill>
        <p:spPr>
          <a:xfrm>
            <a:off x="3896995" y="1545409"/>
            <a:ext cx="8129853" cy="4526915"/>
          </a:xfrm>
          <a:prstGeom prst="rect">
            <a:avLst/>
          </a:prstGeom>
        </p:spPr>
      </p:pic>
      <p:sp>
        <p:nvSpPr>
          <p:cNvPr id="4" name="日期占位符 3"/>
          <p:cNvSpPr>
            <a:spLocks noGrp="1"/>
          </p:cNvSpPr>
          <p:nvPr>
            <p:ph type="dt" sz="half" idx="10"/>
          </p:nvPr>
        </p:nvSpPr>
        <p:spPr/>
        <p:txBody>
          <a:bodyPr/>
          <a:p>
            <a:r>
              <a:rPr lang="zh-CN" altLang="en-US" smtClean="0"/>
              <a:t>中微电科技</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6" name="页脚占位符 5"/>
          <p:cNvSpPr>
            <a:spLocks noGrp="1"/>
          </p:cNvSpPr>
          <p:nvPr>
            <p:ph type="ftr" sz="quarter" idx="11"/>
          </p:nvPr>
        </p:nvSpPr>
        <p:spPr/>
        <p:txBody>
          <a:bodyPr/>
          <a:p>
            <a:r>
              <a:rPr lang="zh-CN" altLang="en-US"/>
              <a:t>密级：内部公开</a:t>
            </a:r>
            <a:endParaRPr lang="zh-CN" altLang="en-US"/>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612139" y="1517587"/>
            <a:ext cx="5330191" cy="2998233"/>
          </a:xfrm>
          <a:prstGeom prst="rect">
            <a:avLst/>
          </a:prstGeom>
        </p:spPr>
      </p:pic>
      <p:pic>
        <p:nvPicPr>
          <p:cNvPr id="27" name="图片 26"/>
          <p:cNvPicPr>
            <a:picLocks noChangeAspect="1"/>
          </p:cNvPicPr>
          <p:nvPr>
            <p:custDataLst>
              <p:tags r:id="rId3"/>
            </p:custDataLst>
          </p:nvPr>
        </p:nvPicPr>
        <p:blipFill>
          <a:blip r:embed="rId2" cstate="print">
            <a:extLst>
              <a:ext uri="{28A0092B-C50C-407E-A947-70E740481C1C}">
                <a14:useLocalDpi xmlns:a14="http://schemas.microsoft.com/office/drawing/2010/main" val="0"/>
              </a:ext>
            </a:extLst>
          </a:blip>
          <a:stretch>
            <a:fillRect/>
          </a:stretch>
        </p:blipFill>
        <p:spPr>
          <a:xfrm>
            <a:off x="6248400" y="1517587"/>
            <a:ext cx="5330191" cy="2998233"/>
          </a:xfrm>
          <a:prstGeom prst="rect">
            <a:avLst/>
          </a:prstGeom>
        </p:spPr>
      </p:pic>
      <p:sp>
        <p:nvSpPr>
          <p:cNvPr id="3" name="文本框 2"/>
          <p:cNvSpPr txBox="1"/>
          <p:nvPr>
            <p:custDataLst>
              <p:tags r:id="rId4"/>
            </p:custDataLst>
          </p:nvPr>
        </p:nvSpPr>
        <p:spPr>
          <a:xfrm>
            <a:off x="608400" y="608400"/>
            <a:ext cx="10970823" cy="706755"/>
          </a:xfrm>
          <a:prstGeom prst="rect">
            <a:avLst/>
          </a:prstGeom>
        </p:spPr>
        <p:txBody>
          <a:bodyPr vert="horz" lIns="90170" tIns="46990" rIns="90170" bIns="46990" rtlCol="0" anchor="ctr" anchorCtr="0">
            <a:normAutofit/>
          </a:bodyPr>
          <a:lstStyle>
            <a:defPPr>
              <a:defRPr lang="zh-CN"/>
            </a:defPPr>
            <a:lvl1pPr marR="0" fontAlgn="auto">
              <a:lnSpc>
                <a:spcPct val="100000"/>
              </a:lnSpc>
              <a:spcBef>
                <a:spcPct val="0"/>
              </a:spcBef>
              <a:buNone/>
              <a:defRPr kumimoji="0" sz="3600" b="1" i="0" u="none" strike="noStrike" cap="none" spc="200" normalizeH="0" baseline="0">
                <a:solidFill>
                  <a:schemeClr val="tx1">
                    <a:lumMod val="85000"/>
                    <a:lumOff val="15000"/>
                  </a:schemeClr>
                </a:solidFill>
                <a:uFillTx/>
                <a:latin typeface="微软雅黑" panose="020B0503020204020204" charset="-122"/>
                <a:ea typeface="微软雅黑" panose="020B0503020204020204" charset="-122"/>
                <a:cs typeface="+mj-cs"/>
              </a:defRPr>
            </a:lvl1pPr>
          </a:lstStyle>
          <a:p>
            <a:r>
              <a:rPr lang="en-US" altLang="zh-CN" spc="300">
                <a:solidFill>
                  <a:schemeClr val="tx1">
                    <a:lumMod val="85000"/>
                    <a:lumOff val="15000"/>
                  </a:schemeClr>
                </a:solidFill>
                <a:uFillTx/>
                <a:latin typeface="Arial" panose="020B0604020202020204" pitchFamily="34" charset="0"/>
                <a:sym typeface="Arial" panose="020B0604020202020204" pitchFamily="34" charset="0"/>
              </a:rPr>
              <a:t>Nvidia Typical uArch vs MVP uArch </a:t>
            </a:r>
            <a:endParaRPr lang="en-US" altLang="zh-CN" spc="300">
              <a:solidFill>
                <a:schemeClr val="tx1">
                  <a:lumMod val="85000"/>
                  <a:lumOff val="15000"/>
                </a:schemeClr>
              </a:solidFill>
              <a:uFillTx/>
              <a:latin typeface="Arial" panose="020B0604020202020204" pitchFamily="34" charset="0"/>
              <a:sym typeface="Arial" panose="020B0604020202020204" pitchFamily="34" charset="0"/>
            </a:endParaRPr>
          </a:p>
        </p:txBody>
      </p:sp>
      <p:sp>
        <p:nvSpPr>
          <p:cNvPr id="5" name="文本框 4"/>
          <p:cNvSpPr txBox="1"/>
          <p:nvPr>
            <p:custDataLst>
              <p:tags r:id="rId5"/>
            </p:custDataLst>
          </p:nvPr>
        </p:nvSpPr>
        <p:spPr>
          <a:xfrm>
            <a:off x="614044" y="4673231"/>
            <a:ext cx="5329556" cy="398780"/>
          </a:xfrm>
          <a:prstGeom prst="rect">
            <a:avLst/>
          </a:prstGeom>
          <a:noFill/>
        </p:spPr>
        <p:txBody>
          <a:bodyPr wrap="square" rtlCol="0">
            <a:normAutofit/>
          </a:bodyPr>
          <a:lstStyle>
            <a:defPPr>
              <a:defRPr lang="zh-CN"/>
            </a:defPPr>
            <a:lvl1pPr>
              <a:defRPr sz="2000" b="1">
                <a:solidFill>
                  <a:schemeClr val="tx1">
                    <a:lumMod val="85000"/>
                    <a:lumOff val="15000"/>
                  </a:schemeClr>
                </a:solidFill>
                <a:latin typeface="微软雅黑" panose="020B0503020204020204" charset="-122"/>
                <a:ea typeface="微软雅黑" panose="020B0503020204020204" charset="-122"/>
              </a:defRPr>
            </a:lvl1pPr>
          </a:lstStyle>
          <a:p>
            <a:r>
              <a:rPr lang="en-US" altLang="zh-CN" dirty="0">
                <a:latin typeface="Arial" panose="020B0604020202020204" pitchFamily="34" charset="0"/>
                <a:sym typeface="Arial" panose="020B0604020202020204" pitchFamily="34" charset="0"/>
              </a:rPr>
              <a:t>Nvidia uArchi</a:t>
            </a:r>
            <a:endParaRPr lang="en-US" altLang="zh-CN" dirty="0">
              <a:latin typeface="Arial" panose="020B0604020202020204" pitchFamily="34" charset="0"/>
              <a:sym typeface="Arial" panose="020B0604020202020204" pitchFamily="34" charset="0"/>
            </a:endParaRPr>
          </a:p>
        </p:txBody>
      </p:sp>
      <p:sp>
        <p:nvSpPr>
          <p:cNvPr id="6" name="文本框 5"/>
          <p:cNvSpPr txBox="1"/>
          <p:nvPr>
            <p:custDataLst>
              <p:tags r:id="rId6"/>
            </p:custDataLst>
          </p:nvPr>
        </p:nvSpPr>
        <p:spPr>
          <a:xfrm>
            <a:off x="614044" y="5072011"/>
            <a:ext cx="5329556" cy="1177589"/>
          </a:xfrm>
          <a:prstGeom prst="rect">
            <a:avLst/>
          </a:prstGeom>
          <a:noFill/>
        </p:spPr>
        <p:txBody>
          <a:bodyPr wrap="square" rtlCol="0">
            <a:normAutofit/>
          </a:bodyPr>
          <a:lstStyle>
            <a:defPPr>
              <a:defRPr lang="zh-CN"/>
            </a:defPPr>
            <a:lvl1pPr>
              <a:lnSpc>
                <a:spcPct val="130000"/>
              </a:lnSpc>
              <a:spcBef>
                <a:spcPts val="0"/>
              </a:spcBef>
              <a:spcAft>
                <a:spcPts val="1000"/>
              </a:spcAft>
              <a:defRPr sz="1600">
                <a:solidFill>
                  <a:schemeClr val="tx1">
                    <a:lumMod val="65000"/>
                    <a:lumOff val="35000"/>
                  </a:schemeClr>
                </a:solidFill>
                <a:latin typeface="Arial" panose="020B0604020202020204" pitchFamily="34" charset="0"/>
                <a:ea typeface="微软雅黑" panose="020B0503020204020204" charset="-122"/>
              </a:defRPr>
            </a:lvl1pPr>
          </a:lstStyle>
          <a:p>
            <a:pPr fontAlgn="auto">
              <a:lnSpc>
                <a:spcPct val="120000"/>
              </a:lnSpc>
              <a:spcAft>
                <a:spcPts val="0"/>
              </a:spcAft>
            </a:pPr>
            <a:r>
              <a:rPr lang="en-US" altLang="zh-CN">
                <a:sym typeface="Arial" panose="020B0604020202020204" pitchFamily="34" charset="0"/>
              </a:rPr>
              <a:t>There are four processing blocks</a:t>
            </a:r>
            <a:endParaRPr lang="en-US" altLang="zh-CN">
              <a:sym typeface="Arial" panose="020B0604020202020204" pitchFamily="34" charset="0"/>
            </a:endParaRPr>
          </a:p>
        </p:txBody>
      </p:sp>
      <p:sp>
        <p:nvSpPr>
          <p:cNvPr id="7" name="文本框 6"/>
          <p:cNvSpPr txBox="1"/>
          <p:nvPr>
            <p:custDataLst>
              <p:tags r:id="rId7"/>
            </p:custDataLst>
          </p:nvPr>
        </p:nvSpPr>
        <p:spPr>
          <a:xfrm>
            <a:off x="6249037" y="4673231"/>
            <a:ext cx="5329556" cy="398780"/>
          </a:xfrm>
          <a:prstGeom prst="rect">
            <a:avLst/>
          </a:prstGeom>
          <a:noFill/>
        </p:spPr>
        <p:txBody>
          <a:bodyPr wrap="square" rtlCol="0">
            <a:normAutofit/>
          </a:bodyPr>
          <a:lstStyle>
            <a:defPPr>
              <a:defRPr lang="zh-CN"/>
            </a:defPPr>
            <a:lvl1pPr>
              <a:defRPr sz="2000" b="1">
                <a:solidFill>
                  <a:schemeClr val="tx1">
                    <a:lumMod val="85000"/>
                    <a:lumOff val="15000"/>
                  </a:schemeClr>
                </a:solidFill>
                <a:latin typeface="微软雅黑" panose="020B0503020204020204" charset="-122"/>
                <a:ea typeface="微软雅黑" panose="020B0503020204020204" charset="-122"/>
              </a:defRPr>
            </a:lvl1pPr>
          </a:lstStyle>
          <a:p>
            <a:r>
              <a:rPr lang="en-US" altLang="zh-CN">
                <a:latin typeface="Arial" panose="020B0604020202020204" pitchFamily="34" charset="0"/>
                <a:sym typeface="Arial" panose="020B0604020202020204" pitchFamily="34" charset="0"/>
              </a:rPr>
              <a:t>MVP uArchi</a:t>
            </a:r>
            <a:endParaRPr lang="en-US" altLang="zh-CN">
              <a:latin typeface="Arial" panose="020B0604020202020204" pitchFamily="34" charset="0"/>
              <a:sym typeface="Arial" panose="020B0604020202020204" pitchFamily="34" charset="0"/>
            </a:endParaRPr>
          </a:p>
        </p:txBody>
      </p:sp>
      <p:sp>
        <p:nvSpPr>
          <p:cNvPr id="8" name="文本框 7"/>
          <p:cNvSpPr txBox="1"/>
          <p:nvPr>
            <p:custDataLst>
              <p:tags r:id="rId8"/>
            </p:custDataLst>
          </p:nvPr>
        </p:nvSpPr>
        <p:spPr>
          <a:xfrm>
            <a:off x="6249037" y="5072011"/>
            <a:ext cx="5329556" cy="1177589"/>
          </a:xfrm>
          <a:prstGeom prst="rect">
            <a:avLst/>
          </a:prstGeom>
          <a:noFill/>
        </p:spPr>
        <p:txBody>
          <a:bodyPr wrap="square" rtlCol="0">
            <a:normAutofit/>
          </a:bodyPr>
          <a:lstStyle>
            <a:defPPr>
              <a:defRPr lang="zh-CN"/>
            </a:defPPr>
            <a:lvl1pPr>
              <a:lnSpc>
                <a:spcPct val="130000"/>
              </a:lnSpc>
              <a:spcBef>
                <a:spcPts val="0"/>
              </a:spcBef>
              <a:spcAft>
                <a:spcPts val="1000"/>
              </a:spcAft>
              <a:defRPr sz="1600">
                <a:solidFill>
                  <a:schemeClr val="tx1">
                    <a:lumMod val="65000"/>
                    <a:lumOff val="35000"/>
                  </a:schemeClr>
                </a:solidFill>
                <a:latin typeface="Arial" panose="020B0604020202020204" pitchFamily="34" charset="0"/>
                <a:ea typeface="微软雅黑" panose="020B0503020204020204" charset="-122"/>
              </a:defRPr>
            </a:lvl1pPr>
          </a:lstStyle>
          <a:p>
            <a:pPr fontAlgn="auto">
              <a:lnSpc>
                <a:spcPct val="120000"/>
              </a:lnSpc>
              <a:spcAft>
                <a:spcPts val="0"/>
              </a:spcAft>
            </a:pPr>
            <a:r>
              <a:rPr lang="en-US" altLang="zh-CN" dirty="0">
                <a:sym typeface="Arial" panose="020B0604020202020204" pitchFamily="34" charset="0"/>
              </a:rPr>
              <a:t>No shared memory between SP and SP</a:t>
            </a:r>
            <a:endParaRPr lang="en-US" altLang="zh-CN" dirty="0">
              <a:sym typeface="Arial" panose="020B0604020202020204" pitchFamily="34" charset="0"/>
            </a:endParaRPr>
          </a:p>
          <a:p>
            <a:pPr fontAlgn="auto">
              <a:lnSpc>
                <a:spcPct val="120000"/>
              </a:lnSpc>
              <a:spcAft>
                <a:spcPts val="0"/>
              </a:spcAft>
            </a:pPr>
            <a:r>
              <a:rPr lang="en-US" altLang="zh-CN" dirty="0">
                <a:sym typeface="Arial" panose="020B0604020202020204" pitchFamily="34" charset="0"/>
              </a:rPr>
              <a:t>LDST unit number </a:t>
            </a:r>
            <a:endParaRPr lang="en-US" altLang="zh-CN" dirty="0">
              <a:sym typeface="Arial" panose="020B0604020202020204" pitchFamily="34" charset="0"/>
            </a:endParaRPr>
          </a:p>
        </p:txBody>
      </p:sp>
      <p:sp>
        <p:nvSpPr>
          <p:cNvPr id="2" name="矩形 1"/>
          <p:cNvSpPr/>
          <p:nvPr/>
        </p:nvSpPr>
        <p:spPr>
          <a:xfrm>
            <a:off x="706755" y="1635760"/>
            <a:ext cx="5159375" cy="28086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l"/>
            <a:r>
              <a:rPr lang="en-US" altLang="zh-CN"/>
              <a:t>SM</a:t>
            </a:r>
            <a:endParaRPr lang="en-US" altLang="zh-CN"/>
          </a:p>
        </p:txBody>
      </p:sp>
      <p:sp>
        <p:nvSpPr>
          <p:cNvPr id="9" name="矩形 8"/>
          <p:cNvSpPr/>
          <p:nvPr/>
        </p:nvSpPr>
        <p:spPr>
          <a:xfrm>
            <a:off x="6334125" y="1612265"/>
            <a:ext cx="5159375" cy="28086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l"/>
            <a:r>
              <a:rPr lang="en-US" altLang="zh-CN"/>
              <a:t>SM</a:t>
            </a:r>
            <a:endParaRPr lang="en-US" altLang="zh-CN"/>
          </a:p>
        </p:txBody>
      </p:sp>
      <p:sp>
        <p:nvSpPr>
          <p:cNvPr id="10" name="矩形 9"/>
          <p:cNvSpPr/>
          <p:nvPr/>
        </p:nvSpPr>
        <p:spPr>
          <a:xfrm>
            <a:off x="900430" y="2256155"/>
            <a:ext cx="1587500" cy="229870"/>
          </a:xfrm>
          <a:prstGeom prst="rect">
            <a:avLst/>
          </a:prstGeom>
        </p:spPr>
        <p:style>
          <a:lnRef idx="3">
            <a:schemeClr val="lt1"/>
          </a:lnRef>
          <a:fillRef idx="1">
            <a:schemeClr val="accent3"/>
          </a:fillRef>
          <a:effectRef idx="1">
            <a:schemeClr val="accent3"/>
          </a:effectRef>
          <a:fontRef idx="minor">
            <a:schemeClr val="lt1"/>
          </a:fontRef>
        </p:style>
        <p:txBody>
          <a:bodyPr rtlCol="0" anchor="ctr"/>
          <a:p>
            <a:pPr algn="ctr"/>
            <a:r>
              <a:rPr lang="en-US" altLang="zh-CN" sz="1200"/>
              <a:t>Warp scheduler</a:t>
            </a:r>
            <a:endParaRPr lang="en-US" altLang="zh-CN" sz="1200"/>
          </a:p>
        </p:txBody>
      </p:sp>
      <p:sp>
        <p:nvSpPr>
          <p:cNvPr id="12" name="矩形 11"/>
          <p:cNvSpPr/>
          <p:nvPr/>
        </p:nvSpPr>
        <p:spPr>
          <a:xfrm>
            <a:off x="3897630" y="2261870"/>
            <a:ext cx="1583055" cy="224155"/>
          </a:xfrm>
          <a:prstGeom prst="rect">
            <a:avLst/>
          </a:prstGeom>
        </p:spPr>
        <p:style>
          <a:lnRef idx="3">
            <a:schemeClr val="lt1"/>
          </a:lnRef>
          <a:fillRef idx="1">
            <a:schemeClr val="accent3"/>
          </a:fillRef>
          <a:effectRef idx="1">
            <a:schemeClr val="accent3"/>
          </a:effectRef>
          <a:fontRef idx="minor">
            <a:schemeClr val="lt1"/>
          </a:fontRef>
        </p:style>
        <p:txBody>
          <a:bodyPr rtlCol="0" anchor="ctr"/>
          <a:p>
            <a:pPr algn="ctr"/>
            <a:r>
              <a:rPr lang="en-US" altLang="zh-CN" sz="1200"/>
              <a:t>Warp scheduler</a:t>
            </a:r>
            <a:endParaRPr lang="en-US" altLang="zh-CN" sz="1200"/>
          </a:p>
        </p:txBody>
      </p:sp>
      <p:sp>
        <p:nvSpPr>
          <p:cNvPr id="13" name="矩形 12"/>
          <p:cNvSpPr/>
          <p:nvPr/>
        </p:nvSpPr>
        <p:spPr>
          <a:xfrm>
            <a:off x="887095" y="2554605"/>
            <a:ext cx="4639310" cy="2362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sz="1400"/>
              <a:t>Register File</a:t>
            </a:r>
            <a:endParaRPr lang="en-US" altLang="zh-CN" sz="1400"/>
          </a:p>
        </p:txBody>
      </p:sp>
      <p:sp>
        <p:nvSpPr>
          <p:cNvPr id="15" name="圆角矩形 14"/>
          <p:cNvSpPr/>
          <p:nvPr/>
        </p:nvSpPr>
        <p:spPr>
          <a:xfrm>
            <a:off x="900430" y="4077970"/>
            <a:ext cx="4625975" cy="20828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p>
            <a:pPr algn="ctr"/>
            <a:r>
              <a:rPr lang="en-US" altLang="zh-CN" sz="1400"/>
              <a:t>Shared Memory / L1 Cache</a:t>
            </a:r>
            <a:endParaRPr lang="en-US" altLang="zh-CN" sz="1400"/>
          </a:p>
        </p:txBody>
      </p:sp>
      <p:sp>
        <p:nvSpPr>
          <p:cNvPr id="19" name="矩形 18"/>
          <p:cNvSpPr/>
          <p:nvPr/>
        </p:nvSpPr>
        <p:spPr>
          <a:xfrm>
            <a:off x="900430" y="1954530"/>
            <a:ext cx="4591685" cy="222250"/>
          </a:xfrm>
          <a:prstGeom prst="rect">
            <a:avLst/>
          </a:prstGeom>
        </p:spPr>
        <p:style>
          <a:lnRef idx="1">
            <a:schemeClr val="dk1"/>
          </a:lnRef>
          <a:fillRef idx="2">
            <a:schemeClr val="dk1"/>
          </a:fillRef>
          <a:effectRef idx="1">
            <a:schemeClr val="dk1"/>
          </a:effectRef>
          <a:fontRef idx="minor">
            <a:schemeClr val="dk1"/>
          </a:fontRef>
        </p:style>
        <p:txBody>
          <a:bodyPr rtlCol="0" anchor="ctr"/>
          <a:p>
            <a:pPr algn="ctr"/>
            <a:r>
              <a:rPr lang="en-US" altLang="zh-CN" sz="1400"/>
              <a:t>Instruction Cache</a:t>
            </a:r>
            <a:endParaRPr lang="en-US" altLang="zh-CN" sz="1400"/>
          </a:p>
        </p:txBody>
      </p:sp>
      <p:grpSp>
        <p:nvGrpSpPr>
          <p:cNvPr id="33" name="组合 32"/>
          <p:cNvGrpSpPr/>
          <p:nvPr/>
        </p:nvGrpSpPr>
        <p:grpSpPr>
          <a:xfrm>
            <a:off x="921385" y="2922905"/>
            <a:ext cx="1566545" cy="1000125"/>
            <a:chOff x="1451" y="4503"/>
            <a:chExt cx="2467" cy="1575"/>
          </a:xfrm>
        </p:grpSpPr>
        <p:sp>
          <p:nvSpPr>
            <p:cNvPr id="14" name="矩形 13"/>
            <p:cNvSpPr/>
            <p:nvPr/>
          </p:nvSpPr>
          <p:spPr>
            <a:xfrm>
              <a:off x="1451" y="4515"/>
              <a:ext cx="556" cy="301"/>
            </a:xfrm>
            <a:prstGeom prst="rect">
              <a:avLst/>
            </a:prstGeom>
          </p:spPr>
          <p:style>
            <a:lnRef idx="3">
              <a:schemeClr val="lt1"/>
            </a:lnRef>
            <a:fillRef idx="1">
              <a:schemeClr val="accent2"/>
            </a:fillRef>
            <a:effectRef idx="1">
              <a:schemeClr val="accent2"/>
            </a:effectRef>
            <a:fontRef idx="minor">
              <a:schemeClr val="lt1"/>
            </a:fontRef>
          </p:style>
          <p:txBody>
            <a:bodyPr rtlCol="0" anchor="ctr"/>
            <a:p>
              <a:pPr algn="ctr"/>
              <a:r>
                <a:rPr lang="en-US" altLang="zh-CN" sz="800"/>
                <a:t>INT</a:t>
              </a:r>
              <a:endParaRPr lang="en-US" altLang="zh-CN" sz="800"/>
            </a:p>
          </p:txBody>
        </p:sp>
        <p:sp>
          <p:nvSpPr>
            <p:cNvPr id="16" name="矩形 15"/>
            <p:cNvSpPr/>
            <p:nvPr/>
          </p:nvSpPr>
          <p:spPr>
            <a:xfrm>
              <a:off x="1451" y="4936"/>
              <a:ext cx="556" cy="301"/>
            </a:xfrm>
            <a:prstGeom prst="rect">
              <a:avLst/>
            </a:prstGeom>
          </p:spPr>
          <p:style>
            <a:lnRef idx="3">
              <a:schemeClr val="lt1"/>
            </a:lnRef>
            <a:fillRef idx="1">
              <a:schemeClr val="accent2"/>
            </a:fillRef>
            <a:effectRef idx="1">
              <a:schemeClr val="accent2"/>
            </a:effectRef>
            <a:fontRef idx="minor">
              <a:schemeClr val="lt1"/>
            </a:fontRef>
          </p:style>
          <p:txBody>
            <a:bodyPr rtlCol="0" anchor="ctr"/>
            <a:p>
              <a:pPr algn="ctr"/>
              <a:r>
                <a:rPr lang="en-US" altLang="zh-CN" sz="800">
                  <a:sym typeface="+mn-ea"/>
                </a:rPr>
                <a:t>INT</a:t>
              </a:r>
              <a:endParaRPr lang="en-US" altLang="zh-CN" sz="800">
                <a:sym typeface="+mn-ea"/>
              </a:endParaRPr>
            </a:p>
          </p:txBody>
        </p:sp>
        <p:sp>
          <p:nvSpPr>
            <p:cNvPr id="17" name="矩形 16"/>
            <p:cNvSpPr/>
            <p:nvPr/>
          </p:nvSpPr>
          <p:spPr>
            <a:xfrm>
              <a:off x="1451" y="5357"/>
              <a:ext cx="556" cy="301"/>
            </a:xfrm>
            <a:prstGeom prst="rect">
              <a:avLst/>
            </a:prstGeom>
          </p:spPr>
          <p:style>
            <a:lnRef idx="3">
              <a:schemeClr val="lt1"/>
            </a:lnRef>
            <a:fillRef idx="1">
              <a:schemeClr val="accent2"/>
            </a:fillRef>
            <a:effectRef idx="1">
              <a:schemeClr val="accent2"/>
            </a:effectRef>
            <a:fontRef idx="minor">
              <a:schemeClr val="lt1"/>
            </a:fontRef>
          </p:style>
          <p:txBody>
            <a:bodyPr rtlCol="0" anchor="ctr"/>
            <a:p>
              <a:pPr algn="ctr"/>
              <a:r>
                <a:rPr lang="en-US" altLang="zh-CN" sz="800">
                  <a:sym typeface="+mn-ea"/>
                </a:rPr>
                <a:t>INT</a:t>
              </a:r>
              <a:endParaRPr lang="en-US" altLang="zh-CN" sz="800">
                <a:sym typeface="+mn-ea"/>
              </a:endParaRPr>
            </a:p>
          </p:txBody>
        </p:sp>
        <p:sp>
          <p:nvSpPr>
            <p:cNvPr id="18" name="矩形 17"/>
            <p:cNvSpPr/>
            <p:nvPr/>
          </p:nvSpPr>
          <p:spPr>
            <a:xfrm>
              <a:off x="1451" y="5778"/>
              <a:ext cx="556" cy="301"/>
            </a:xfrm>
            <a:prstGeom prst="rect">
              <a:avLst/>
            </a:prstGeom>
          </p:spPr>
          <p:style>
            <a:lnRef idx="3">
              <a:schemeClr val="lt1"/>
            </a:lnRef>
            <a:fillRef idx="1">
              <a:schemeClr val="accent2"/>
            </a:fillRef>
            <a:effectRef idx="1">
              <a:schemeClr val="accent2"/>
            </a:effectRef>
            <a:fontRef idx="minor">
              <a:schemeClr val="lt1"/>
            </a:fontRef>
          </p:style>
          <p:txBody>
            <a:bodyPr rtlCol="0" anchor="ctr"/>
            <a:p>
              <a:pPr algn="ctr"/>
              <a:r>
                <a:rPr lang="en-US" altLang="zh-CN" sz="800"/>
                <a:t>INT</a:t>
              </a:r>
              <a:endParaRPr lang="en-US" altLang="zh-CN" sz="800"/>
            </a:p>
          </p:txBody>
        </p:sp>
        <p:sp>
          <p:nvSpPr>
            <p:cNvPr id="20" name="矩形 19"/>
            <p:cNvSpPr/>
            <p:nvPr/>
          </p:nvSpPr>
          <p:spPr>
            <a:xfrm>
              <a:off x="2088" y="4503"/>
              <a:ext cx="556" cy="301"/>
            </a:xfrm>
            <a:prstGeom prst="rect">
              <a:avLst/>
            </a:prstGeom>
          </p:spPr>
          <p:style>
            <a:lnRef idx="3">
              <a:schemeClr val="lt1"/>
            </a:lnRef>
            <a:fillRef idx="1">
              <a:schemeClr val="accent2"/>
            </a:fillRef>
            <a:effectRef idx="1">
              <a:schemeClr val="accent2"/>
            </a:effectRef>
            <a:fontRef idx="minor">
              <a:schemeClr val="lt1"/>
            </a:fontRef>
          </p:style>
          <p:txBody>
            <a:bodyPr rtlCol="0" anchor="ctr"/>
            <a:p>
              <a:pPr algn="ctr"/>
              <a:r>
                <a:rPr lang="en-US" altLang="zh-CN" sz="800"/>
                <a:t>INT</a:t>
              </a:r>
              <a:endParaRPr lang="en-US" altLang="zh-CN" sz="800"/>
            </a:p>
          </p:txBody>
        </p:sp>
        <p:sp>
          <p:nvSpPr>
            <p:cNvPr id="21" name="矩形 20"/>
            <p:cNvSpPr/>
            <p:nvPr/>
          </p:nvSpPr>
          <p:spPr>
            <a:xfrm>
              <a:off x="2088" y="4924"/>
              <a:ext cx="556" cy="301"/>
            </a:xfrm>
            <a:prstGeom prst="rect">
              <a:avLst/>
            </a:prstGeom>
          </p:spPr>
          <p:style>
            <a:lnRef idx="3">
              <a:schemeClr val="lt1"/>
            </a:lnRef>
            <a:fillRef idx="1">
              <a:schemeClr val="accent2"/>
            </a:fillRef>
            <a:effectRef idx="1">
              <a:schemeClr val="accent2"/>
            </a:effectRef>
            <a:fontRef idx="minor">
              <a:schemeClr val="lt1"/>
            </a:fontRef>
          </p:style>
          <p:txBody>
            <a:bodyPr rtlCol="0" anchor="ctr"/>
            <a:p>
              <a:pPr algn="ctr"/>
              <a:r>
                <a:rPr lang="en-US" altLang="zh-CN" sz="800"/>
                <a:t>INT</a:t>
              </a:r>
              <a:endParaRPr lang="en-US" altLang="zh-CN" sz="800"/>
            </a:p>
          </p:txBody>
        </p:sp>
        <p:sp>
          <p:nvSpPr>
            <p:cNvPr id="22" name="矩形 21"/>
            <p:cNvSpPr/>
            <p:nvPr/>
          </p:nvSpPr>
          <p:spPr>
            <a:xfrm>
              <a:off x="2088" y="5345"/>
              <a:ext cx="556" cy="301"/>
            </a:xfrm>
            <a:prstGeom prst="rect">
              <a:avLst/>
            </a:prstGeom>
          </p:spPr>
          <p:style>
            <a:lnRef idx="3">
              <a:schemeClr val="lt1"/>
            </a:lnRef>
            <a:fillRef idx="1">
              <a:schemeClr val="accent2"/>
            </a:fillRef>
            <a:effectRef idx="1">
              <a:schemeClr val="accent2"/>
            </a:effectRef>
            <a:fontRef idx="minor">
              <a:schemeClr val="lt1"/>
            </a:fontRef>
          </p:style>
          <p:txBody>
            <a:bodyPr rtlCol="0" anchor="ctr"/>
            <a:p>
              <a:pPr algn="ctr"/>
              <a:r>
                <a:rPr lang="en-US" altLang="zh-CN" sz="800"/>
                <a:t>INT</a:t>
              </a:r>
              <a:endParaRPr lang="en-US" altLang="zh-CN" sz="800"/>
            </a:p>
          </p:txBody>
        </p:sp>
        <p:sp>
          <p:nvSpPr>
            <p:cNvPr id="23" name="矩形 22"/>
            <p:cNvSpPr/>
            <p:nvPr/>
          </p:nvSpPr>
          <p:spPr>
            <a:xfrm>
              <a:off x="2088" y="5766"/>
              <a:ext cx="556" cy="301"/>
            </a:xfrm>
            <a:prstGeom prst="rect">
              <a:avLst/>
            </a:prstGeom>
          </p:spPr>
          <p:style>
            <a:lnRef idx="3">
              <a:schemeClr val="lt1"/>
            </a:lnRef>
            <a:fillRef idx="1">
              <a:schemeClr val="accent2"/>
            </a:fillRef>
            <a:effectRef idx="1">
              <a:schemeClr val="accent2"/>
            </a:effectRef>
            <a:fontRef idx="minor">
              <a:schemeClr val="lt1"/>
            </a:fontRef>
          </p:style>
          <p:txBody>
            <a:bodyPr rtlCol="0" anchor="ctr"/>
            <a:p>
              <a:pPr algn="ctr"/>
              <a:r>
                <a:rPr lang="en-US" altLang="zh-CN" sz="800"/>
                <a:t>INT</a:t>
              </a:r>
              <a:endParaRPr lang="en-US" altLang="zh-CN" sz="800"/>
            </a:p>
          </p:txBody>
        </p:sp>
        <p:sp>
          <p:nvSpPr>
            <p:cNvPr id="24" name="矩形 23"/>
            <p:cNvSpPr/>
            <p:nvPr/>
          </p:nvSpPr>
          <p:spPr>
            <a:xfrm>
              <a:off x="2725" y="4503"/>
              <a:ext cx="556" cy="301"/>
            </a:xfrm>
            <a:prstGeom prst="rect">
              <a:avLst/>
            </a:prstGeom>
          </p:spPr>
          <p:style>
            <a:lnRef idx="3">
              <a:schemeClr val="lt1"/>
            </a:lnRef>
            <a:fillRef idx="1">
              <a:schemeClr val="accent2"/>
            </a:fillRef>
            <a:effectRef idx="1">
              <a:schemeClr val="accent2"/>
            </a:effectRef>
            <a:fontRef idx="minor">
              <a:schemeClr val="lt1"/>
            </a:fontRef>
          </p:style>
          <p:txBody>
            <a:bodyPr rtlCol="0" anchor="ctr"/>
            <a:p>
              <a:pPr algn="ctr"/>
              <a:r>
                <a:rPr lang="en-US" altLang="zh-CN" sz="500"/>
                <a:t>FP32</a:t>
              </a:r>
              <a:endParaRPr lang="en-US" altLang="zh-CN" sz="500"/>
            </a:p>
          </p:txBody>
        </p:sp>
        <p:sp>
          <p:nvSpPr>
            <p:cNvPr id="25" name="矩形 24"/>
            <p:cNvSpPr/>
            <p:nvPr/>
          </p:nvSpPr>
          <p:spPr>
            <a:xfrm>
              <a:off x="2725" y="4924"/>
              <a:ext cx="556" cy="301"/>
            </a:xfrm>
            <a:prstGeom prst="rect">
              <a:avLst/>
            </a:prstGeom>
          </p:spPr>
          <p:style>
            <a:lnRef idx="3">
              <a:schemeClr val="lt1"/>
            </a:lnRef>
            <a:fillRef idx="1">
              <a:schemeClr val="accent2"/>
            </a:fillRef>
            <a:effectRef idx="1">
              <a:schemeClr val="accent2"/>
            </a:effectRef>
            <a:fontRef idx="minor">
              <a:schemeClr val="lt1"/>
            </a:fontRef>
          </p:style>
          <p:txBody>
            <a:bodyPr rtlCol="0" anchor="ctr"/>
            <a:p>
              <a:pPr algn="ctr"/>
              <a:r>
                <a:rPr lang="en-US" altLang="zh-CN" sz="500">
                  <a:sym typeface="+mn-ea"/>
                </a:rPr>
                <a:t>FP32</a:t>
              </a:r>
              <a:endParaRPr lang="en-US" altLang="zh-CN" sz="500"/>
            </a:p>
          </p:txBody>
        </p:sp>
        <p:sp>
          <p:nvSpPr>
            <p:cNvPr id="26" name="矩形 25"/>
            <p:cNvSpPr/>
            <p:nvPr/>
          </p:nvSpPr>
          <p:spPr>
            <a:xfrm>
              <a:off x="2725" y="5345"/>
              <a:ext cx="556" cy="301"/>
            </a:xfrm>
            <a:prstGeom prst="rect">
              <a:avLst/>
            </a:prstGeom>
          </p:spPr>
          <p:style>
            <a:lnRef idx="3">
              <a:schemeClr val="lt1"/>
            </a:lnRef>
            <a:fillRef idx="1">
              <a:schemeClr val="accent2"/>
            </a:fillRef>
            <a:effectRef idx="1">
              <a:schemeClr val="accent2"/>
            </a:effectRef>
            <a:fontRef idx="minor">
              <a:schemeClr val="lt1"/>
            </a:fontRef>
          </p:style>
          <p:txBody>
            <a:bodyPr rtlCol="0" anchor="ctr"/>
            <a:p>
              <a:pPr algn="ctr"/>
              <a:r>
                <a:rPr lang="en-US" altLang="zh-CN" sz="500">
                  <a:sym typeface="+mn-ea"/>
                </a:rPr>
                <a:t>FP32</a:t>
              </a:r>
              <a:endParaRPr lang="en-US" altLang="zh-CN" sz="500"/>
            </a:p>
          </p:txBody>
        </p:sp>
        <p:sp>
          <p:nvSpPr>
            <p:cNvPr id="28" name="矩形 27"/>
            <p:cNvSpPr/>
            <p:nvPr/>
          </p:nvSpPr>
          <p:spPr>
            <a:xfrm>
              <a:off x="2725" y="5766"/>
              <a:ext cx="556" cy="301"/>
            </a:xfrm>
            <a:prstGeom prst="rect">
              <a:avLst/>
            </a:prstGeom>
          </p:spPr>
          <p:style>
            <a:lnRef idx="3">
              <a:schemeClr val="lt1"/>
            </a:lnRef>
            <a:fillRef idx="1">
              <a:schemeClr val="accent2"/>
            </a:fillRef>
            <a:effectRef idx="1">
              <a:schemeClr val="accent2"/>
            </a:effectRef>
            <a:fontRef idx="minor">
              <a:schemeClr val="lt1"/>
            </a:fontRef>
          </p:style>
          <p:txBody>
            <a:bodyPr rtlCol="0" anchor="ctr"/>
            <a:p>
              <a:pPr algn="ctr"/>
              <a:r>
                <a:rPr lang="en-US" altLang="zh-CN" sz="500">
                  <a:sym typeface="+mn-ea"/>
                </a:rPr>
                <a:t>FP32</a:t>
              </a:r>
              <a:endParaRPr lang="en-US" altLang="zh-CN" sz="500"/>
            </a:p>
          </p:txBody>
        </p:sp>
        <p:sp>
          <p:nvSpPr>
            <p:cNvPr id="29" name="矩形 28"/>
            <p:cNvSpPr/>
            <p:nvPr/>
          </p:nvSpPr>
          <p:spPr>
            <a:xfrm>
              <a:off x="3362" y="4508"/>
              <a:ext cx="556" cy="301"/>
            </a:xfrm>
            <a:prstGeom prst="rect">
              <a:avLst/>
            </a:prstGeom>
          </p:spPr>
          <p:style>
            <a:lnRef idx="3">
              <a:schemeClr val="lt1"/>
            </a:lnRef>
            <a:fillRef idx="1">
              <a:schemeClr val="accent2"/>
            </a:fillRef>
            <a:effectRef idx="1">
              <a:schemeClr val="accent2"/>
            </a:effectRef>
            <a:fontRef idx="minor">
              <a:schemeClr val="lt1"/>
            </a:fontRef>
          </p:style>
          <p:txBody>
            <a:bodyPr rtlCol="0" anchor="ctr"/>
            <a:p>
              <a:pPr algn="ctr"/>
              <a:r>
                <a:rPr lang="en-US" altLang="zh-CN" sz="500">
                  <a:sym typeface="+mn-ea"/>
                </a:rPr>
                <a:t>FP64</a:t>
              </a:r>
              <a:endParaRPr lang="en-US" altLang="zh-CN" sz="500"/>
            </a:p>
          </p:txBody>
        </p:sp>
        <p:sp>
          <p:nvSpPr>
            <p:cNvPr id="30" name="矩形 29"/>
            <p:cNvSpPr/>
            <p:nvPr/>
          </p:nvSpPr>
          <p:spPr>
            <a:xfrm>
              <a:off x="3362" y="4929"/>
              <a:ext cx="556" cy="301"/>
            </a:xfrm>
            <a:prstGeom prst="rect">
              <a:avLst/>
            </a:prstGeom>
          </p:spPr>
          <p:style>
            <a:lnRef idx="3">
              <a:schemeClr val="lt1"/>
            </a:lnRef>
            <a:fillRef idx="1">
              <a:schemeClr val="accent2"/>
            </a:fillRef>
            <a:effectRef idx="1">
              <a:schemeClr val="accent2"/>
            </a:effectRef>
            <a:fontRef idx="minor">
              <a:schemeClr val="lt1"/>
            </a:fontRef>
          </p:style>
          <p:txBody>
            <a:bodyPr rtlCol="0" anchor="ctr"/>
            <a:p>
              <a:pPr algn="ctr"/>
              <a:r>
                <a:rPr lang="en-US" altLang="zh-CN" sz="500">
                  <a:sym typeface="+mn-ea"/>
                </a:rPr>
                <a:t>FP64</a:t>
              </a:r>
              <a:endParaRPr lang="en-US" altLang="zh-CN" sz="500"/>
            </a:p>
          </p:txBody>
        </p:sp>
        <p:sp>
          <p:nvSpPr>
            <p:cNvPr id="31" name="矩形 30"/>
            <p:cNvSpPr/>
            <p:nvPr/>
          </p:nvSpPr>
          <p:spPr>
            <a:xfrm>
              <a:off x="3362" y="5350"/>
              <a:ext cx="556" cy="301"/>
            </a:xfrm>
            <a:prstGeom prst="rect">
              <a:avLst/>
            </a:prstGeom>
          </p:spPr>
          <p:style>
            <a:lnRef idx="3">
              <a:schemeClr val="lt1"/>
            </a:lnRef>
            <a:fillRef idx="1">
              <a:schemeClr val="accent2"/>
            </a:fillRef>
            <a:effectRef idx="1">
              <a:schemeClr val="accent2"/>
            </a:effectRef>
            <a:fontRef idx="minor">
              <a:schemeClr val="lt1"/>
            </a:fontRef>
          </p:style>
          <p:txBody>
            <a:bodyPr rtlCol="0" anchor="ctr"/>
            <a:p>
              <a:pPr algn="ctr"/>
              <a:r>
                <a:rPr lang="en-US" altLang="zh-CN" sz="500">
                  <a:sym typeface="+mn-ea"/>
                </a:rPr>
                <a:t>FP64</a:t>
              </a:r>
              <a:endParaRPr lang="en-US" altLang="zh-CN" sz="500"/>
            </a:p>
          </p:txBody>
        </p:sp>
        <p:sp>
          <p:nvSpPr>
            <p:cNvPr id="32" name="矩形 31"/>
            <p:cNvSpPr/>
            <p:nvPr/>
          </p:nvSpPr>
          <p:spPr>
            <a:xfrm>
              <a:off x="3362" y="5771"/>
              <a:ext cx="556" cy="301"/>
            </a:xfrm>
            <a:prstGeom prst="rect">
              <a:avLst/>
            </a:prstGeom>
          </p:spPr>
          <p:style>
            <a:lnRef idx="3">
              <a:schemeClr val="lt1"/>
            </a:lnRef>
            <a:fillRef idx="1">
              <a:schemeClr val="accent2"/>
            </a:fillRef>
            <a:effectRef idx="1">
              <a:schemeClr val="accent2"/>
            </a:effectRef>
            <a:fontRef idx="minor">
              <a:schemeClr val="lt1"/>
            </a:fontRef>
          </p:style>
          <p:txBody>
            <a:bodyPr rtlCol="0" anchor="ctr"/>
            <a:p>
              <a:pPr algn="ctr"/>
              <a:r>
                <a:rPr lang="en-US" altLang="zh-CN" sz="500">
                  <a:sym typeface="+mn-ea"/>
                </a:rPr>
                <a:t>FP64</a:t>
              </a:r>
              <a:endParaRPr lang="en-US" altLang="zh-CN" sz="500"/>
            </a:p>
          </p:txBody>
        </p:sp>
      </p:grpSp>
      <p:sp>
        <p:nvSpPr>
          <p:cNvPr id="51" name="矩形 50"/>
          <p:cNvSpPr/>
          <p:nvPr/>
        </p:nvSpPr>
        <p:spPr>
          <a:xfrm>
            <a:off x="3304540" y="2945765"/>
            <a:ext cx="458470" cy="152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en-US" altLang="zh-CN" sz="900"/>
              <a:t>SFU</a:t>
            </a:r>
            <a:endParaRPr lang="en-US" altLang="zh-CN" sz="900"/>
          </a:p>
        </p:txBody>
      </p:sp>
      <p:sp>
        <p:nvSpPr>
          <p:cNvPr id="52" name="矩形 51"/>
          <p:cNvSpPr/>
          <p:nvPr/>
        </p:nvSpPr>
        <p:spPr>
          <a:xfrm>
            <a:off x="3304540" y="3227705"/>
            <a:ext cx="458470" cy="152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en-US" altLang="zh-CN" sz="900"/>
              <a:t>SFU</a:t>
            </a:r>
            <a:endParaRPr lang="en-US" altLang="zh-CN" sz="900"/>
          </a:p>
        </p:txBody>
      </p:sp>
      <p:sp>
        <p:nvSpPr>
          <p:cNvPr id="53" name="矩形 52"/>
          <p:cNvSpPr/>
          <p:nvPr/>
        </p:nvSpPr>
        <p:spPr>
          <a:xfrm>
            <a:off x="3304540" y="3495040"/>
            <a:ext cx="458470" cy="152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en-US" altLang="zh-CN" sz="900"/>
              <a:t>SFU</a:t>
            </a:r>
            <a:endParaRPr lang="en-US" altLang="zh-CN" sz="900"/>
          </a:p>
        </p:txBody>
      </p:sp>
      <p:sp>
        <p:nvSpPr>
          <p:cNvPr id="54" name="矩形 53"/>
          <p:cNvSpPr/>
          <p:nvPr/>
        </p:nvSpPr>
        <p:spPr>
          <a:xfrm>
            <a:off x="3304540" y="3770630"/>
            <a:ext cx="458470" cy="152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en-US" altLang="zh-CN" sz="900"/>
              <a:t>SFU</a:t>
            </a:r>
            <a:endParaRPr lang="en-US" altLang="zh-CN" sz="900"/>
          </a:p>
        </p:txBody>
      </p:sp>
      <p:sp>
        <p:nvSpPr>
          <p:cNvPr id="59" name="矩形 58"/>
          <p:cNvSpPr/>
          <p:nvPr/>
        </p:nvSpPr>
        <p:spPr>
          <a:xfrm>
            <a:off x="2691130" y="2865755"/>
            <a:ext cx="458470" cy="152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en-US" altLang="zh-CN" sz="800"/>
              <a:t>LDST</a:t>
            </a:r>
            <a:endParaRPr lang="en-US" altLang="zh-CN" sz="800"/>
          </a:p>
        </p:txBody>
      </p:sp>
      <p:sp>
        <p:nvSpPr>
          <p:cNvPr id="60" name="矩形 59"/>
          <p:cNvSpPr/>
          <p:nvPr/>
        </p:nvSpPr>
        <p:spPr>
          <a:xfrm>
            <a:off x="2691130" y="3147695"/>
            <a:ext cx="458470" cy="152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en-US" altLang="zh-CN" sz="800"/>
              <a:t>LDST</a:t>
            </a:r>
            <a:endParaRPr lang="en-US" altLang="zh-CN" sz="800"/>
          </a:p>
        </p:txBody>
      </p:sp>
      <p:sp>
        <p:nvSpPr>
          <p:cNvPr id="61" name="矩形 60"/>
          <p:cNvSpPr/>
          <p:nvPr/>
        </p:nvSpPr>
        <p:spPr>
          <a:xfrm>
            <a:off x="2691130" y="3415030"/>
            <a:ext cx="458470" cy="152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en-US" altLang="zh-CN" sz="800"/>
              <a:t>LDST</a:t>
            </a:r>
            <a:endParaRPr lang="en-US" altLang="zh-CN" sz="800"/>
          </a:p>
        </p:txBody>
      </p:sp>
      <p:sp>
        <p:nvSpPr>
          <p:cNvPr id="62" name="矩形 61"/>
          <p:cNvSpPr/>
          <p:nvPr/>
        </p:nvSpPr>
        <p:spPr>
          <a:xfrm>
            <a:off x="2691130" y="3690620"/>
            <a:ext cx="458470" cy="152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en-US" altLang="zh-CN" sz="800"/>
              <a:t>LDST</a:t>
            </a:r>
            <a:endParaRPr lang="en-US" altLang="zh-CN" sz="800"/>
          </a:p>
        </p:txBody>
      </p:sp>
      <p:sp>
        <p:nvSpPr>
          <p:cNvPr id="63" name="矩形 62"/>
          <p:cNvSpPr/>
          <p:nvPr/>
        </p:nvSpPr>
        <p:spPr>
          <a:xfrm>
            <a:off x="2691130" y="3015615"/>
            <a:ext cx="458470" cy="152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en-US" altLang="zh-CN" sz="800"/>
              <a:t>LDST</a:t>
            </a:r>
            <a:endParaRPr lang="en-US" altLang="zh-CN" sz="800"/>
          </a:p>
        </p:txBody>
      </p:sp>
      <p:sp>
        <p:nvSpPr>
          <p:cNvPr id="64" name="矩形 63"/>
          <p:cNvSpPr/>
          <p:nvPr/>
        </p:nvSpPr>
        <p:spPr>
          <a:xfrm>
            <a:off x="2691130" y="3297555"/>
            <a:ext cx="458470" cy="152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en-US" altLang="zh-CN" sz="800"/>
              <a:t>LDST</a:t>
            </a:r>
            <a:endParaRPr lang="en-US" altLang="zh-CN" sz="800"/>
          </a:p>
        </p:txBody>
      </p:sp>
      <p:sp>
        <p:nvSpPr>
          <p:cNvPr id="65" name="矩形 64"/>
          <p:cNvSpPr/>
          <p:nvPr/>
        </p:nvSpPr>
        <p:spPr>
          <a:xfrm>
            <a:off x="2691130" y="3564890"/>
            <a:ext cx="458470" cy="152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en-US" altLang="zh-CN" sz="800"/>
              <a:t>LDST</a:t>
            </a:r>
            <a:endParaRPr lang="en-US" altLang="zh-CN" sz="800"/>
          </a:p>
        </p:txBody>
      </p:sp>
      <p:sp>
        <p:nvSpPr>
          <p:cNvPr id="66" name="矩形 65"/>
          <p:cNvSpPr/>
          <p:nvPr/>
        </p:nvSpPr>
        <p:spPr>
          <a:xfrm>
            <a:off x="2691130" y="3840480"/>
            <a:ext cx="458470" cy="152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en-US" altLang="zh-CN" sz="800"/>
              <a:t>LDST</a:t>
            </a:r>
            <a:endParaRPr lang="en-US" altLang="zh-CN" sz="800"/>
          </a:p>
        </p:txBody>
      </p:sp>
      <p:grpSp>
        <p:nvGrpSpPr>
          <p:cNvPr id="86" name="组合 85"/>
          <p:cNvGrpSpPr/>
          <p:nvPr/>
        </p:nvGrpSpPr>
        <p:grpSpPr>
          <a:xfrm>
            <a:off x="6837045" y="1954530"/>
            <a:ext cx="1913890" cy="1143000"/>
            <a:chOff x="10357" y="3078"/>
            <a:chExt cx="3014" cy="1800"/>
          </a:xfrm>
        </p:grpSpPr>
        <p:sp>
          <p:nvSpPr>
            <p:cNvPr id="67" name="矩形 66"/>
            <p:cNvSpPr/>
            <p:nvPr/>
          </p:nvSpPr>
          <p:spPr>
            <a:xfrm>
              <a:off x="10357" y="3078"/>
              <a:ext cx="3014" cy="1800"/>
            </a:xfrm>
            <a:prstGeom prst="rect">
              <a:avLst/>
            </a:prstGeom>
          </p:spPr>
          <p:style>
            <a:lnRef idx="3">
              <a:schemeClr val="lt1"/>
            </a:lnRef>
            <a:fillRef idx="1">
              <a:schemeClr val="accent2"/>
            </a:fillRef>
            <a:effectRef idx="1">
              <a:schemeClr val="accent2"/>
            </a:effectRef>
            <a:fontRef idx="minor">
              <a:schemeClr val="lt1"/>
            </a:fontRef>
          </p:style>
          <p:txBody>
            <a:bodyPr rtlCol="0" anchor="t" anchorCtr="0"/>
            <a:p>
              <a:pPr algn="l"/>
              <a:r>
                <a:rPr lang="en-US" altLang="zh-CN" sz="1200"/>
                <a:t>SP</a:t>
              </a:r>
              <a:endParaRPr lang="en-US" altLang="zh-CN" sz="1200"/>
            </a:p>
          </p:txBody>
        </p:sp>
        <p:sp>
          <p:nvSpPr>
            <p:cNvPr id="68" name="矩形 67"/>
            <p:cNvSpPr/>
            <p:nvPr/>
          </p:nvSpPr>
          <p:spPr>
            <a:xfrm>
              <a:off x="10883" y="3195"/>
              <a:ext cx="2092" cy="180"/>
            </a:xfrm>
            <a:prstGeom prst="rect">
              <a:avLst/>
            </a:prstGeom>
          </p:spPr>
          <p:style>
            <a:lnRef idx="1">
              <a:schemeClr val="dk1"/>
            </a:lnRef>
            <a:fillRef idx="2">
              <a:schemeClr val="dk1"/>
            </a:fillRef>
            <a:effectRef idx="1">
              <a:schemeClr val="dk1"/>
            </a:effectRef>
            <a:fontRef idx="minor">
              <a:schemeClr val="dk1"/>
            </a:fontRef>
          </p:style>
          <p:txBody>
            <a:bodyPr rtlCol="0" anchor="ctr"/>
            <a:p>
              <a:pPr algn="ctr"/>
              <a:r>
                <a:rPr lang="en-US" altLang="zh-CN" sz="700"/>
                <a:t>Instruction Cache</a:t>
              </a:r>
              <a:endParaRPr lang="en-US" altLang="zh-CN" sz="700"/>
            </a:p>
          </p:txBody>
        </p:sp>
        <p:sp>
          <p:nvSpPr>
            <p:cNvPr id="69" name="矩形 68"/>
            <p:cNvSpPr/>
            <p:nvPr/>
          </p:nvSpPr>
          <p:spPr>
            <a:xfrm>
              <a:off x="10882" y="3438"/>
              <a:ext cx="2093" cy="211"/>
            </a:xfrm>
            <a:prstGeom prst="rect">
              <a:avLst/>
            </a:prstGeom>
          </p:spPr>
          <p:style>
            <a:lnRef idx="3">
              <a:schemeClr val="lt1"/>
            </a:lnRef>
            <a:fillRef idx="1">
              <a:schemeClr val="accent3"/>
            </a:fillRef>
            <a:effectRef idx="1">
              <a:schemeClr val="accent3"/>
            </a:effectRef>
            <a:fontRef idx="minor">
              <a:schemeClr val="lt1"/>
            </a:fontRef>
          </p:style>
          <p:txBody>
            <a:bodyPr rtlCol="0" anchor="ctr"/>
            <a:p>
              <a:pPr algn="ctr"/>
              <a:r>
                <a:rPr lang="en-US" altLang="zh-CN" sz="700"/>
                <a:t>Thread controller</a:t>
              </a:r>
              <a:endParaRPr lang="en-US" altLang="zh-CN" sz="700"/>
            </a:p>
          </p:txBody>
        </p:sp>
        <p:sp>
          <p:nvSpPr>
            <p:cNvPr id="70" name="矩形 69"/>
            <p:cNvSpPr/>
            <p:nvPr/>
          </p:nvSpPr>
          <p:spPr>
            <a:xfrm>
              <a:off x="10548" y="3714"/>
              <a:ext cx="2661" cy="18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sz="700"/>
                <a:t>Register File</a:t>
              </a:r>
              <a:endParaRPr lang="en-US" altLang="zh-CN" sz="700"/>
            </a:p>
          </p:txBody>
        </p:sp>
        <p:grpSp>
          <p:nvGrpSpPr>
            <p:cNvPr id="82" name="组合 81"/>
            <p:cNvGrpSpPr/>
            <p:nvPr/>
          </p:nvGrpSpPr>
          <p:grpSpPr>
            <a:xfrm>
              <a:off x="10549" y="3953"/>
              <a:ext cx="484" cy="683"/>
              <a:chOff x="10570" y="3952"/>
              <a:chExt cx="453" cy="873"/>
            </a:xfrm>
          </p:grpSpPr>
          <p:sp>
            <p:nvSpPr>
              <p:cNvPr id="71" name="矩形 70"/>
              <p:cNvSpPr/>
              <p:nvPr/>
            </p:nvSpPr>
            <p:spPr>
              <a:xfrm>
                <a:off x="10570" y="3952"/>
                <a:ext cx="453" cy="22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sz="500"/>
                  <a:t>ALU</a:t>
                </a:r>
                <a:endParaRPr lang="en-US" altLang="zh-CN" sz="500"/>
              </a:p>
            </p:txBody>
          </p:sp>
          <p:sp>
            <p:nvSpPr>
              <p:cNvPr id="72" name="矩形 71"/>
              <p:cNvSpPr/>
              <p:nvPr/>
            </p:nvSpPr>
            <p:spPr>
              <a:xfrm>
                <a:off x="10570" y="4175"/>
                <a:ext cx="453" cy="22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sz="500">
                    <a:sym typeface="+mn-ea"/>
                  </a:rPr>
                  <a:t>ALU</a:t>
                </a:r>
                <a:endParaRPr lang="en-US" altLang="zh-CN" sz="500"/>
              </a:p>
            </p:txBody>
          </p:sp>
          <p:sp>
            <p:nvSpPr>
              <p:cNvPr id="73" name="矩形 72"/>
              <p:cNvSpPr/>
              <p:nvPr/>
            </p:nvSpPr>
            <p:spPr>
              <a:xfrm>
                <a:off x="10570" y="4385"/>
                <a:ext cx="453" cy="22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sz="500">
                    <a:sym typeface="+mn-ea"/>
                  </a:rPr>
                  <a:t>ALU</a:t>
                </a:r>
                <a:endParaRPr lang="en-US" altLang="zh-CN" sz="500"/>
              </a:p>
            </p:txBody>
          </p:sp>
          <p:sp>
            <p:nvSpPr>
              <p:cNvPr id="74" name="矩形 73"/>
              <p:cNvSpPr/>
              <p:nvPr/>
            </p:nvSpPr>
            <p:spPr>
              <a:xfrm>
                <a:off x="10570" y="4605"/>
                <a:ext cx="453" cy="22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sz="500">
                    <a:sym typeface="+mn-ea"/>
                  </a:rPr>
                  <a:t>ALU</a:t>
                </a:r>
                <a:endParaRPr lang="en-US" altLang="zh-CN" sz="500"/>
              </a:p>
            </p:txBody>
          </p:sp>
        </p:grpSp>
        <p:grpSp>
          <p:nvGrpSpPr>
            <p:cNvPr id="83" name="组合 82"/>
            <p:cNvGrpSpPr/>
            <p:nvPr/>
          </p:nvGrpSpPr>
          <p:grpSpPr>
            <a:xfrm>
              <a:off x="11200" y="3953"/>
              <a:ext cx="559" cy="683"/>
              <a:chOff x="11200" y="3952"/>
              <a:chExt cx="559" cy="873"/>
            </a:xfrm>
          </p:grpSpPr>
          <p:sp>
            <p:nvSpPr>
              <p:cNvPr id="75" name="矩形 74"/>
              <p:cNvSpPr/>
              <p:nvPr/>
            </p:nvSpPr>
            <p:spPr>
              <a:xfrm>
                <a:off x="11200" y="3952"/>
                <a:ext cx="559" cy="22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sz="500"/>
                  <a:t>MAC</a:t>
                </a:r>
                <a:endParaRPr lang="en-US" altLang="zh-CN" sz="500"/>
              </a:p>
            </p:txBody>
          </p:sp>
          <p:sp>
            <p:nvSpPr>
              <p:cNvPr id="76" name="矩形 75"/>
              <p:cNvSpPr/>
              <p:nvPr/>
            </p:nvSpPr>
            <p:spPr>
              <a:xfrm>
                <a:off x="11200" y="4175"/>
                <a:ext cx="559" cy="22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sz="500"/>
                  <a:t>MAC</a:t>
                </a:r>
                <a:endParaRPr lang="en-US" altLang="zh-CN" sz="500"/>
              </a:p>
            </p:txBody>
          </p:sp>
          <p:sp>
            <p:nvSpPr>
              <p:cNvPr id="77" name="矩形 76"/>
              <p:cNvSpPr/>
              <p:nvPr/>
            </p:nvSpPr>
            <p:spPr>
              <a:xfrm>
                <a:off x="11200" y="4394"/>
                <a:ext cx="559" cy="22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sz="500"/>
                  <a:t>MAC</a:t>
                </a:r>
                <a:endParaRPr lang="en-US" altLang="zh-CN" sz="500"/>
              </a:p>
            </p:txBody>
          </p:sp>
          <p:sp>
            <p:nvSpPr>
              <p:cNvPr id="78" name="矩形 77"/>
              <p:cNvSpPr/>
              <p:nvPr/>
            </p:nvSpPr>
            <p:spPr>
              <a:xfrm>
                <a:off x="11200" y="4605"/>
                <a:ext cx="559" cy="22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sz="500"/>
                  <a:t>MAC</a:t>
                </a:r>
                <a:endParaRPr lang="en-US" altLang="zh-CN" sz="500"/>
              </a:p>
            </p:txBody>
          </p:sp>
        </p:grpSp>
        <p:sp>
          <p:nvSpPr>
            <p:cNvPr id="85" name="矩形 84"/>
            <p:cNvSpPr/>
            <p:nvPr/>
          </p:nvSpPr>
          <p:spPr>
            <a:xfrm>
              <a:off x="10549" y="4676"/>
              <a:ext cx="2660" cy="169"/>
            </a:xfrm>
            <a:prstGeom prst="rect">
              <a:avLst/>
            </a:prstGeom>
          </p:spPr>
          <p:style>
            <a:lnRef idx="1">
              <a:schemeClr val="accent5"/>
            </a:lnRef>
            <a:fillRef idx="3">
              <a:schemeClr val="accent5"/>
            </a:fillRef>
            <a:effectRef idx="2">
              <a:schemeClr val="accent5"/>
            </a:effectRef>
            <a:fontRef idx="minor">
              <a:schemeClr val="lt1"/>
            </a:fontRef>
          </p:style>
          <p:txBody>
            <a:bodyPr rtlCol="0" anchor="ctr"/>
            <a:p>
              <a:pPr algn="ctr"/>
              <a:r>
                <a:rPr lang="en-US" altLang="zh-CN" sz="600"/>
                <a:t>L1 Cache</a:t>
              </a:r>
              <a:endParaRPr lang="en-US" altLang="zh-CN" sz="600"/>
            </a:p>
          </p:txBody>
        </p:sp>
      </p:grpSp>
      <p:sp>
        <p:nvSpPr>
          <p:cNvPr id="144" name="矩形 143"/>
          <p:cNvSpPr/>
          <p:nvPr/>
        </p:nvSpPr>
        <p:spPr>
          <a:xfrm>
            <a:off x="850265" y="2204720"/>
            <a:ext cx="1730375" cy="1824990"/>
          </a:xfrm>
          <a:prstGeom prst="rect">
            <a:avLst/>
          </a:prstGeom>
          <a:noFill/>
          <a:ln>
            <a:solidFill>
              <a:schemeClr val="tx2"/>
            </a:solidFill>
            <a:prstDash val="sys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5" name="矩形 144"/>
          <p:cNvSpPr/>
          <p:nvPr/>
        </p:nvSpPr>
        <p:spPr>
          <a:xfrm>
            <a:off x="3823970" y="2216785"/>
            <a:ext cx="1730375" cy="1824990"/>
          </a:xfrm>
          <a:prstGeom prst="rect">
            <a:avLst/>
          </a:prstGeom>
          <a:noFill/>
          <a:ln>
            <a:solidFill>
              <a:schemeClr val="tx2"/>
            </a:solidFill>
            <a:prstDash val="sys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46" name="组合 145"/>
          <p:cNvGrpSpPr/>
          <p:nvPr/>
        </p:nvGrpSpPr>
        <p:grpSpPr>
          <a:xfrm>
            <a:off x="3917315" y="2921000"/>
            <a:ext cx="1566545" cy="1000125"/>
            <a:chOff x="1451" y="4503"/>
            <a:chExt cx="2467" cy="1575"/>
          </a:xfrm>
        </p:grpSpPr>
        <p:sp>
          <p:nvSpPr>
            <p:cNvPr id="147" name="矩形 146"/>
            <p:cNvSpPr/>
            <p:nvPr/>
          </p:nvSpPr>
          <p:spPr>
            <a:xfrm>
              <a:off x="1451" y="4515"/>
              <a:ext cx="556" cy="301"/>
            </a:xfrm>
            <a:prstGeom prst="rect">
              <a:avLst/>
            </a:prstGeom>
          </p:spPr>
          <p:style>
            <a:lnRef idx="3">
              <a:schemeClr val="lt1"/>
            </a:lnRef>
            <a:fillRef idx="1">
              <a:schemeClr val="accent2"/>
            </a:fillRef>
            <a:effectRef idx="1">
              <a:schemeClr val="accent2"/>
            </a:effectRef>
            <a:fontRef idx="minor">
              <a:schemeClr val="lt1"/>
            </a:fontRef>
          </p:style>
          <p:txBody>
            <a:bodyPr rtlCol="0" anchor="ctr"/>
            <a:p>
              <a:pPr algn="ctr"/>
              <a:r>
                <a:rPr lang="en-US" altLang="zh-CN" sz="800"/>
                <a:t>INT</a:t>
              </a:r>
              <a:endParaRPr lang="en-US" altLang="zh-CN" sz="800"/>
            </a:p>
          </p:txBody>
        </p:sp>
        <p:sp>
          <p:nvSpPr>
            <p:cNvPr id="148" name="矩形 147"/>
            <p:cNvSpPr/>
            <p:nvPr/>
          </p:nvSpPr>
          <p:spPr>
            <a:xfrm>
              <a:off x="1451" y="4936"/>
              <a:ext cx="556" cy="301"/>
            </a:xfrm>
            <a:prstGeom prst="rect">
              <a:avLst/>
            </a:prstGeom>
          </p:spPr>
          <p:style>
            <a:lnRef idx="3">
              <a:schemeClr val="lt1"/>
            </a:lnRef>
            <a:fillRef idx="1">
              <a:schemeClr val="accent2"/>
            </a:fillRef>
            <a:effectRef idx="1">
              <a:schemeClr val="accent2"/>
            </a:effectRef>
            <a:fontRef idx="minor">
              <a:schemeClr val="lt1"/>
            </a:fontRef>
          </p:style>
          <p:txBody>
            <a:bodyPr rtlCol="0" anchor="ctr"/>
            <a:p>
              <a:pPr algn="ctr"/>
              <a:r>
                <a:rPr lang="en-US" altLang="zh-CN" sz="800">
                  <a:sym typeface="+mn-ea"/>
                </a:rPr>
                <a:t>INT</a:t>
              </a:r>
              <a:endParaRPr lang="en-US" altLang="zh-CN" sz="800">
                <a:sym typeface="+mn-ea"/>
              </a:endParaRPr>
            </a:p>
          </p:txBody>
        </p:sp>
        <p:sp>
          <p:nvSpPr>
            <p:cNvPr id="149" name="矩形 148"/>
            <p:cNvSpPr/>
            <p:nvPr/>
          </p:nvSpPr>
          <p:spPr>
            <a:xfrm>
              <a:off x="1451" y="5357"/>
              <a:ext cx="556" cy="301"/>
            </a:xfrm>
            <a:prstGeom prst="rect">
              <a:avLst/>
            </a:prstGeom>
          </p:spPr>
          <p:style>
            <a:lnRef idx="3">
              <a:schemeClr val="lt1"/>
            </a:lnRef>
            <a:fillRef idx="1">
              <a:schemeClr val="accent2"/>
            </a:fillRef>
            <a:effectRef idx="1">
              <a:schemeClr val="accent2"/>
            </a:effectRef>
            <a:fontRef idx="minor">
              <a:schemeClr val="lt1"/>
            </a:fontRef>
          </p:style>
          <p:txBody>
            <a:bodyPr rtlCol="0" anchor="ctr"/>
            <a:p>
              <a:pPr algn="ctr"/>
              <a:r>
                <a:rPr lang="en-US" altLang="zh-CN" sz="800">
                  <a:sym typeface="+mn-ea"/>
                </a:rPr>
                <a:t>INT</a:t>
              </a:r>
              <a:endParaRPr lang="en-US" altLang="zh-CN" sz="800">
                <a:sym typeface="+mn-ea"/>
              </a:endParaRPr>
            </a:p>
          </p:txBody>
        </p:sp>
        <p:sp>
          <p:nvSpPr>
            <p:cNvPr id="150" name="矩形 149"/>
            <p:cNvSpPr/>
            <p:nvPr/>
          </p:nvSpPr>
          <p:spPr>
            <a:xfrm>
              <a:off x="1451" y="5778"/>
              <a:ext cx="556" cy="301"/>
            </a:xfrm>
            <a:prstGeom prst="rect">
              <a:avLst/>
            </a:prstGeom>
          </p:spPr>
          <p:style>
            <a:lnRef idx="3">
              <a:schemeClr val="lt1"/>
            </a:lnRef>
            <a:fillRef idx="1">
              <a:schemeClr val="accent2"/>
            </a:fillRef>
            <a:effectRef idx="1">
              <a:schemeClr val="accent2"/>
            </a:effectRef>
            <a:fontRef idx="minor">
              <a:schemeClr val="lt1"/>
            </a:fontRef>
          </p:style>
          <p:txBody>
            <a:bodyPr rtlCol="0" anchor="ctr"/>
            <a:p>
              <a:pPr algn="ctr"/>
              <a:r>
                <a:rPr lang="en-US" altLang="zh-CN" sz="800"/>
                <a:t>INT</a:t>
              </a:r>
              <a:endParaRPr lang="en-US" altLang="zh-CN" sz="800"/>
            </a:p>
          </p:txBody>
        </p:sp>
        <p:sp>
          <p:nvSpPr>
            <p:cNvPr id="151" name="矩形 150"/>
            <p:cNvSpPr/>
            <p:nvPr/>
          </p:nvSpPr>
          <p:spPr>
            <a:xfrm>
              <a:off x="2088" y="4503"/>
              <a:ext cx="556" cy="301"/>
            </a:xfrm>
            <a:prstGeom prst="rect">
              <a:avLst/>
            </a:prstGeom>
          </p:spPr>
          <p:style>
            <a:lnRef idx="3">
              <a:schemeClr val="lt1"/>
            </a:lnRef>
            <a:fillRef idx="1">
              <a:schemeClr val="accent2"/>
            </a:fillRef>
            <a:effectRef idx="1">
              <a:schemeClr val="accent2"/>
            </a:effectRef>
            <a:fontRef idx="minor">
              <a:schemeClr val="lt1"/>
            </a:fontRef>
          </p:style>
          <p:txBody>
            <a:bodyPr rtlCol="0" anchor="ctr"/>
            <a:p>
              <a:pPr algn="ctr"/>
              <a:r>
                <a:rPr lang="en-US" altLang="zh-CN" sz="800"/>
                <a:t>INT</a:t>
              </a:r>
              <a:endParaRPr lang="en-US" altLang="zh-CN" sz="800"/>
            </a:p>
          </p:txBody>
        </p:sp>
        <p:sp>
          <p:nvSpPr>
            <p:cNvPr id="152" name="矩形 151"/>
            <p:cNvSpPr/>
            <p:nvPr/>
          </p:nvSpPr>
          <p:spPr>
            <a:xfrm>
              <a:off x="2088" y="4924"/>
              <a:ext cx="556" cy="301"/>
            </a:xfrm>
            <a:prstGeom prst="rect">
              <a:avLst/>
            </a:prstGeom>
          </p:spPr>
          <p:style>
            <a:lnRef idx="3">
              <a:schemeClr val="lt1"/>
            </a:lnRef>
            <a:fillRef idx="1">
              <a:schemeClr val="accent2"/>
            </a:fillRef>
            <a:effectRef idx="1">
              <a:schemeClr val="accent2"/>
            </a:effectRef>
            <a:fontRef idx="minor">
              <a:schemeClr val="lt1"/>
            </a:fontRef>
          </p:style>
          <p:txBody>
            <a:bodyPr rtlCol="0" anchor="ctr"/>
            <a:p>
              <a:pPr algn="ctr"/>
              <a:r>
                <a:rPr lang="en-US" altLang="zh-CN" sz="800"/>
                <a:t>INT</a:t>
              </a:r>
              <a:endParaRPr lang="en-US" altLang="zh-CN" sz="800"/>
            </a:p>
          </p:txBody>
        </p:sp>
        <p:sp>
          <p:nvSpPr>
            <p:cNvPr id="153" name="矩形 152"/>
            <p:cNvSpPr/>
            <p:nvPr/>
          </p:nvSpPr>
          <p:spPr>
            <a:xfrm>
              <a:off x="2088" y="5345"/>
              <a:ext cx="556" cy="301"/>
            </a:xfrm>
            <a:prstGeom prst="rect">
              <a:avLst/>
            </a:prstGeom>
          </p:spPr>
          <p:style>
            <a:lnRef idx="3">
              <a:schemeClr val="lt1"/>
            </a:lnRef>
            <a:fillRef idx="1">
              <a:schemeClr val="accent2"/>
            </a:fillRef>
            <a:effectRef idx="1">
              <a:schemeClr val="accent2"/>
            </a:effectRef>
            <a:fontRef idx="minor">
              <a:schemeClr val="lt1"/>
            </a:fontRef>
          </p:style>
          <p:txBody>
            <a:bodyPr rtlCol="0" anchor="ctr"/>
            <a:p>
              <a:pPr algn="ctr"/>
              <a:r>
                <a:rPr lang="en-US" altLang="zh-CN" sz="800"/>
                <a:t>INT</a:t>
              </a:r>
              <a:endParaRPr lang="en-US" altLang="zh-CN" sz="800"/>
            </a:p>
          </p:txBody>
        </p:sp>
        <p:sp>
          <p:nvSpPr>
            <p:cNvPr id="154" name="矩形 153"/>
            <p:cNvSpPr/>
            <p:nvPr/>
          </p:nvSpPr>
          <p:spPr>
            <a:xfrm>
              <a:off x="2088" y="5766"/>
              <a:ext cx="556" cy="301"/>
            </a:xfrm>
            <a:prstGeom prst="rect">
              <a:avLst/>
            </a:prstGeom>
          </p:spPr>
          <p:style>
            <a:lnRef idx="3">
              <a:schemeClr val="lt1"/>
            </a:lnRef>
            <a:fillRef idx="1">
              <a:schemeClr val="accent2"/>
            </a:fillRef>
            <a:effectRef idx="1">
              <a:schemeClr val="accent2"/>
            </a:effectRef>
            <a:fontRef idx="minor">
              <a:schemeClr val="lt1"/>
            </a:fontRef>
          </p:style>
          <p:txBody>
            <a:bodyPr rtlCol="0" anchor="ctr"/>
            <a:p>
              <a:pPr algn="ctr"/>
              <a:r>
                <a:rPr lang="en-US" altLang="zh-CN" sz="800"/>
                <a:t>INT</a:t>
              </a:r>
              <a:endParaRPr lang="en-US" altLang="zh-CN" sz="800"/>
            </a:p>
          </p:txBody>
        </p:sp>
        <p:sp>
          <p:nvSpPr>
            <p:cNvPr id="155" name="矩形 154"/>
            <p:cNvSpPr/>
            <p:nvPr/>
          </p:nvSpPr>
          <p:spPr>
            <a:xfrm>
              <a:off x="2725" y="4503"/>
              <a:ext cx="556" cy="301"/>
            </a:xfrm>
            <a:prstGeom prst="rect">
              <a:avLst/>
            </a:prstGeom>
          </p:spPr>
          <p:style>
            <a:lnRef idx="3">
              <a:schemeClr val="lt1"/>
            </a:lnRef>
            <a:fillRef idx="1">
              <a:schemeClr val="accent2"/>
            </a:fillRef>
            <a:effectRef idx="1">
              <a:schemeClr val="accent2"/>
            </a:effectRef>
            <a:fontRef idx="minor">
              <a:schemeClr val="lt1"/>
            </a:fontRef>
          </p:style>
          <p:txBody>
            <a:bodyPr rtlCol="0" anchor="ctr"/>
            <a:p>
              <a:pPr algn="ctr"/>
              <a:r>
                <a:rPr lang="en-US" altLang="zh-CN" sz="500"/>
                <a:t>FP32</a:t>
              </a:r>
              <a:endParaRPr lang="en-US" altLang="zh-CN" sz="500"/>
            </a:p>
          </p:txBody>
        </p:sp>
        <p:sp>
          <p:nvSpPr>
            <p:cNvPr id="156" name="矩形 155"/>
            <p:cNvSpPr/>
            <p:nvPr/>
          </p:nvSpPr>
          <p:spPr>
            <a:xfrm>
              <a:off x="2725" y="4924"/>
              <a:ext cx="556" cy="301"/>
            </a:xfrm>
            <a:prstGeom prst="rect">
              <a:avLst/>
            </a:prstGeom>
          </p:spPr>
          <p:style>
            <a:lnRef idx="3">
              <a:schemeClr val="lt1"/>
            </a:lnRef>
            <a:fillRef idx="1">
              <a:schemeClr val="accent2"/>
            </a:fillRef>
            <a:effectRef idx="1">
              <a:schemeClr val="accent2"/>
            </a:effectRef>
            <a:fontRef idx="minor">
              <a:schemeClr val="lt1"/>
            </a:fontRef>
          </p:style>
          <p:txBody>
            <a:bodyPr rtlCol="0" anchor="ctr"/>
            <a:p>
              <a:pPr algn="ctr"/>
              <a:r>
                <a:rPr lang="en-US" altLang="zh-CN" sz="500">
                  <a:sym typeface="+mn-ea"/>
                </a:rPr>
                <a:t>FP32</a:t>
              </a:r>
              <a:endParaRPr lang="en-US" altLang="zh-CN" sz="500"/>
            </a:p>
          </p:txBody>
        </p:sp>
        <p:sp>
          <p:nvSpPr>
            <p:cNvPr id="157" name="矩形 156"/>
            <p:cNvSpPr/>
            <p:nvPr/>
          </p:nvSpPr>
          <p:spPr>
            <a:xfrm>
              <a:off x="2725" y="5345"/>
              <a:ext cx="556" cy="301"/>
            </a:xfrm>
            <a:prstGeom prst="rect">
              <a:avLst/>
            </a:prstGeom>
          </p:spPr>
          <p:style>
            <a:lnRef idx="3">
              <a:schemeClr val="lt1"/>
            </a:lnRef>
            <a:fillRef idx="1">
              <a:schemeClr val="accent2"/>
            </a:fillRef>
            <a:effectRef idx="1">
              <a:schemeClr val="accent2"/>
            </a:effectRef>
            <a:fontRef idx="minor">
              <a:schemeClr val="lt1"/>
            </a:fontRef>
          </p:style>
          <p:txBody>
            <a:bodyPr rtlCol="0" anchor="ctr"/>
            <a:p>
              <a:pPr algn="ctr"/>
              <a:r>
                <a:rPr lang="en-US" altLang="zh-CN" sz="500">
                  <a:sym typeface="+mn-ea"/>
                </a:rPr>
                <a:t>FP32</a:t>
              </a:r>
              <a:endParaRPr lang="en-US" altLang="zh-CN" sz="500"/>
            </a:p>
          </p:txBody>
        </p:sp>
        <p:sp>
          <p:nvSpPr>
            <p:cNvPr id="158" name="矩形 157"/>
            <p:cNvSpPr/>
            <p:nvPr/>
          </p:nvSpPr>
          <p:spPr>
            <a:xfrm>
              <a:off x="2725" y="5766"/>
              <a:ext cx="556" cy="301"/>
            </a:xfrm>
            <a:prstGeom prst="rect">
              <a:avLst/>
            </a:prstGeom>
          </p:spPr>
          <p:style>
            <a:lnRef idx="3">
              <a:schemeClr val="lt1"/>
            </a:lnRef>
            <a:fillRef idx="1">
              <a:schemeClr val="accent2"/>
            </a:fillRef>
            <a:effectRef idx="1">
              <a:schemeClr val="accent2"/>
            </a:effectRef>
            <a:fontRef idx="minor">
              <a:schemeClr val="lt1"/>
            </a:fontRef>
          </p:style>
          <p:txBody>
            <a:bodyPr rtlCol="0" anchor="ctr"/>
            <a:p>
              <a:pPr algn="ctr"/>
              <a:r>
                <a:rPr lang="en-US" altLang="zh-CN" sz="500">
                  <a:sym typeface="+mn-ea"/>
                </a:rPr>
                <a:t>FP32</a:t>
              </a:r>
              <a:endParaRPr lang="en-US" altLang="zh-CN" sz="500"/>
            </a:p>
          </p:txBody>
        </p:sp>
        <p:sp>
          <p:nvSpPr>
            <p:cNvPr id="159" name="矩形 158"/>
            <p:cNvSpPr/>
            <p:nvPr/>
          </p:nvSpPr>
          <p:spPr>
            <a:xfrm>
              <a:off x="3362" y="4508"/>
              <a:ext cx="556" cy="301"/>
            </a:xfrm>
            <a:prstGeom prst="rect">
              <a:avLst/>
            </a:prstGeom>
          </p:spPr>
          <p:style>
            <a:lnRef idx="3">
              <a:schemeClr val="lt1"/>
            </a:lnRef>
            <a:fillRef idx="1">
              <a:schemeClr val="accent2"/>
            </a:fillRef>
            <a:effectRef idx="1">
              <a:schemeClr val="accent2"/>
            </a:effectRef>
            <a:fontRef idx="minor">
              <a:schemeClr val="lt1"/>
            </a:fontRef>
          </p:style>
          <p:txBody>
            <a:bodyPr rtlCol="0" anchor="ctr"/>
            <a:p>
              <a:pPr algn="ctr"/>
              <a:r>
                <a:rPr lang="en-US" altLang="zh-CN" sz="500">
                  <a:sym typeface="+mn-ea"/>
                </a:rPr>
                <a:t>FP64</a:t>
              </a:r>
              <a:endParaRPr lang="en-US" altLang="zh-CN" sz="500"/>
            </a:p>
          </p:txBody>
        </p:sp>
        <p:sp>
          <p:nvSpPr>
            <p:cNvPr id="160" name="矩形 159"/>
            <p:cNvSpPr/>
            <p:nvPr/>
          </p:nvSpPr>
          <p:spPr>
            <a:xfrm>
              <a:off x="3362" y="4929"/>
              <a:ext cx="556" cy="301"/>
            </a:xfrm>
            <a:prstGeom prst="rect">
              <a:avLst/>
            </a:prstGeom>
          </p:spPr>
          <p:style>
            <a:lnRef idx="3">
              <a:schemeClr val="lt1"/>
            </a:lnRef>
            <a:fillRef idx="1">
              <a:schemeClr val="accent2"/>
            </a:fillRef>
            <a:effectRef idx="1">
              <a:schemeClr val="accent2"/>
            </a:effectRef>
            <a:fontRef idx="minor">
              <a:schemeClr val="lt1"/>
            </a:fontRef>
          </p:style>
          <p:txBody>
            <a:bodyPr rtlCol="0" anchor="ctr"/>
            <a:p>
              <a:pPr algn="ctr"/>
              <a:r>
                <a:rPr lang="en-US" altLang="zh-CN" sz="500">
                  <a:sym typeface="+mn-ea"/>
                </a:rPr>
                <a:t>FP64</a:t>
              </a:r>
              <a:endParaRPr lang="en-US" altLang="zh-CN" sz="500"/>
            </a:p>
          </p:txBody>
        </p:sp>
        <p:sp>
          <p:nvSpPr>
            <p:cNvPr id="161" name="矩形 160"/>
            <p:cNvSpPr/>
            <p:nvPr/>
          </p:nvSpPr>
          <p:spPr>
            <a:xfrm>
              <a:off x="3362" y="5350"/>
              <a:ext cx="556" cy="301"/>
            </a:xfrm>
            <a:prstGeom prst="rect">
              <a:avLst/>
            </a:prstGeom>
          </p:spPr>
          <p:style>
            <a:lnRef idx="3">
              <a:schemeClr val="lt1"/>
            </a:lnRef>
            <a:fillRef idx="1">
              <a:schemeClr val="accent2"/>
            </a:fillRef>
            <a:effectRef idx="1">
              <a:schemeClr val="accent2"/>
            </a:effectRef>
            <a:fontRef idx="minor">
              <a:schemeClr val="lt1"/>
            </a:fontRef>
          </p:style>
          <p:txBody>
            <a:bodyPr rtlCol="0" anchor="ctr"/>
            <a:p>
              <a:pPr algn="ctr"/>
              <a:r>
                <a:rPr lang="en-US" altLang="zh-CN" sz="500">
                  <a:sym typeface="+mn-ea"/>
                </a:rPr>
                <a:t>FP64</a:t>
              </a:r>
              <a:endParaRPr lang="en-US" altLang="zh-CN" sz="500"/>
            </a:p>
          </p:txBody>
        </p:sp>
        <p:sp>
          <p:nvSpPr>
            <p:cNvPr id="162" name="矩形 161"/>
            <p:cNvSpPr/>
            <p:nvPr/>
          </p:nvSpPr>
          <p:spPr>
            <a:xfrm>
              <a:off x="3362" y="5771"/>
              <a:ext cx="556" cy="301"/>
            </a:xfrm>
            <a:prstGeom prst="rect">
              <a:avLst/>
            </a:prstGeom>
          </p:spPr>
          <p:style>
            <a:lnRef idx="3">
              <a:schemeClr val="lt1"/>
            </a:lnRef>
            <a:fillRef idx="1">
              <a:schemeClr val="accent2"/>
            </a:fillRef>
            <a:effectRef idx="1">
              <a:schemeClr val="accent2"/>
            </a:effectRef>
            <a:fontRef idx="minor">
              <a:schemeClr val="lt1"/>
            </a:fontRef>
          </p:style>
          <p:txBody>
            <a:bodyPr rtlCol="0" anchor="ctr"/>
            <a:p>
              <a:pPr algn="ctr"/>
              <a:r>
                <a:rPr lang="en-US" altLang="zh-CN" sz="500">
                  <a:sym typeface="+mn-ea"/>
                </a:rPr>
                <a:t>FP64</a:t>
              </a:r>
              <a:endParaRPr lang="en-US" altLang="zh-CN" sz="500"/>
            </a:p>
          </p:txBody>
        </p:sp>
      </p:grpSp>
      <p:sp>
        <p:nvSpPr>
          <p:cNvPr id="36" name="矩形 35"/>
          <p:cNvSpPr/>
          <p:nvPr/>
        </p:nvSpPr>
        <p:spPr>
          <a:xfrm>
            <a:off x="7844790" y="2511205"/>
            <a:ext cx="354965" cy="1092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en-US" altLang="zh-CN" sz="500"/>
              <a:t>LDST</a:t>
            </a:r>
            <a:endParaRPr lang="en-US" altLang="zh-CN" sz="500"/>
          </a:p>
        </p:txBody>
      </p:sp>
      <p:sp>
        <p:nvSpPr>
          <p:cNvPr id="37" name="矩形 36"/>
          <p:cNvSpPr/>
          <p:nvPr/>
        </p:nvSpPr>
        <p:spPr>
          <a:xfrm>
            <a:off x="7844790" y="2621991"/>
            <a:ext cx="354965" cy="1092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en-US" altLang="zh-CN" sz="500">
                <a:sym typeface="+mn-ea"/>
              </a:rPr>
              <a:t>LDST</a:t>
            </a:r>
            <a:endParaRPr lang="en-US" altLang="zh-CN" sz="500"/>
          </a:p>
        </p:txBody>
      </p:sp>
      <p:sp>
        <p:nvSpPr>
          <p:cNvPr id="38" name="矩形 37"/>
          <p:cNvSpPr/>
          <p:nvPr/>
        </p:nvSpPr>
        <p:spPr>
          <a:xfrm>
            <a:off x="7844790" y="2730789"/>
            <a:ext cx="354965" cy="1092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en-US" altLang="zh-CN" sz="500">
                <a:sym typeface="+mn-ea"/>
              </a:rPr>
              <a:t>LDST</a:t>
            </a:r>
            <a:endParaRPr lang="en-US" altLang="zh-CN" sz="500"/>
          </a:p>
        </p:txBody>
      </p:sp>
      <p:sp>
        <p:nvSpPr>
          <p:cNvPr id="39" name="矩形 38"/>
          <p:cNvSpPr/>
          <p:nvPr/>
        </p:nvSpPr>
        <p:spPr>
          <a:xfrm>
            <a:off x="7844790" y="2835614"/>
            <a:ext cx="354965" cy="1092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en-US" altLang="zh-CN" sz="500">
                <a:sym typeface="+mn-ea"/>
              </a:rPr>
              <a:t>LDST</a:t>
            </a:r>
            <a:endParaRPr lang="en-US" altLang="zh-CN" sz="500"/>
          </a:p>
        </p:txBody>
      </p:sp>
      <p:sp>
        <p:nvSpPr>
          <p:cNvPr id="41" name="矩形 40"/>
          <p:cNvSpPr/>
          <p:nvPr/>
        </p:nvSpPr>
        <p:spPr>
          <a:xfrm>
            <a:off x="8292465" y="2623261"/>
            <a:ext cx="354965" cy="1092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en-US" altLang="zh-CN" sz="500"/>
              <a:t>SFU</a:t>
            </a:r>
            <a:endParaRPr lang="en-US" altLang="zh-CN" sz="500"/>
          </a:p>
        </p:txBody>
      </p:sp>
      <p:sp>
        <p:nvSpPr>
          <p:cNvPr id="42" name="矩形 41"/>
          <p:cNvSpPr/>
          <p:nvPr/>
        </p:nvSpPr>
        <p:spPr>
          <a:xfrm>
            <a:off x="8292465" y="2732059"/>
            <a:ext cx="354965" cy="1092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en-US" altLang="zh-CN" sz="500"/>
              <a:t>SFU</a:t>
            </a:r>
            <a:endParaRPr lang="en-US" altLang="zh-CN" sz="500"/>
          </a:p>
        </p:txBody>
      </p:sp>
      <p:grpSp>
        <p:nvGrpSpPr>
          <p:cNvPr id="173" name="组合 172"/>
          <p:cNvGrpSpPr/>
          <p:nvPr/>
        </p:nvGrpSpPr>
        <p:grpSpPr>
          <a:xfrm>
            <a:off x="9103360" y="1954530"/>
            <a:ext cx="1913890" cy="1143000"/>
            <a:chOff x="10357" y="3078"/>
            <a:chExt cx="3014" cy="1800"/>
          </a:xfrm>
        </p:grpSpPr>
        <p:sp>
          <p:nvSpPr>
            <p:cNvPr id="174" name="矩形 173"/>
            <p:cNvSpPr/>
            <p:nvPr/>
          </p:nvSpPr>
          <p:spPr>
            <a:xfrm>
              <a:off x="10357" y="3078"/>
              <a:ext cx="3014" cy="1800"/>
            </a:xfrm>
            <a:prstGeom prst="rect">
              <a:avLst/>
            </a:prstGeom>
          </p:spPr>
          <p:style>
            <a:lnRef idx="3">
              <a:schemeClr val="lt1"/>
            </a:lnRef>
            <a:fillRef idx="1">
              <a:schemeClr val="accent2"/>
            </a:fillRef>
            <a:effectRef idx="1">
              <a:schemeClr val="accent2"/>
            </a:effectRef>
            <a:fontRef idx="minor">
              <a:schemeClr val="lt1"/>
            </a:fontRef>
          </p:style>
          <p:txBody>
            <a:bodyPr rtlCol="0" anchor="t" anchorCtr="0"/>
            <a:p>
              <a:pPr algn="l"/>
              <a:r>
                <a:rPr lang="en-US" altLang="zh-CN" sz="1200"/>
                <a:t>SP</a:t>
              </a:r>
              <a:endParaRPr lang="en-US" altLang="zh-CN" sz="1200"/>
            </a:p>
          </p:txBody>
        </p:sp>
        <p:sp>
          <p:nvSpPr>
            <p:cNvPr id="175" name="矩形 174"/>
            <p:cNvSpPr/>
            <p:nvPr/>
          </p:nvSpPr>
          <p:spPr>
            <a:xfrm>
              <a:off x="10883" y="3195"/>
              <a:ext cx="2092" cy="180"/>
            </a:xfrm>
            <a:prstGeom prst="rect">
              <a:avLst/>
            </a:prstGeom>
          </p:spPr>
          <p:style>
            <a:lnRef idx="1">
              <a:schemeClr val="dk1"/>
            </a:lnRef>
            <a:fillRef idx="2">
              <a:schemeClr val="dk1"/>
            </a:fillRef>
            <a:effectRef idx="1">
              <a:schemeClr val="dk1"/>
            </a:effectRef>
            <a:fontRef idx="minor">
              <a:schemeClr val="dk1"/>
            </a:fontRef>
          </p:style>
          <p:txBody>
            <a:bodyPr rtlCol="0" anchor="ctr"/>
            <a:p>
              <a:pPr algn="ctr"/>
              <a:r>
                <a:rPr lang="en-US" altLang="zh-CN" sz="700"/>
                <a:t>Instruction Cache</a:t>
              </a:r>
              <a:endParaRPr lang="en-US" altLang="zh-CN" sz="700"/>
            </a:p>
          </p:txBody>
        </p:sp>
        <p:sp>
          <p:nvSpPr>
            <p:cNvPr id="176" name="矩形 175"/>
            <p:cNvSpPr/>
            <p:nvPr/>
          </p:nvSpPr>
          <p:spPr>
            <a:xfrm>
              <a:off x="10882" y="3438"/>
              <a:ext cx="2093" cy="211"/>
            </a:xfrm>
            <a:prstGeom prst="rect">
              <a:avLst/>
            </a:prstGeom>
          </p:spPr>
          <p:style>
            <a:lnRef idx="3">
              <a:schemeClr val="lt1"/>
            </a:lnRef>
            <a:fillRef idx="1">
              <a:schemeClr val="accent3"/>
            </a:fillRef>
            <a:effectRef idx="1">
              <a:schemeClr val="accent3"/>
            </a:effectRef>
            <a:fontRef idx="minor">
              <a:schemeClr val="lt1"/>
            </a:fontRef>
          </p:style>
          <p:txBody>
            <a:bodyPr rtlCol="0" anchor="ctr"/>
            <a:p>
              <a:pPr algn="ctr"/>
              <a:r>
                <a:rPr lang="en-US" altLang="zh-CN" sz="700"/>
                <a:t>Thread controller</a:t>
              </a:r>
              <a:endParaRPr lang="en-US" altLang="zh-CN" sz="700"/>
            </a:p>
          </p:txBody>
        </p:sp>
        <p:sp>
          <p:nvSpPr>
            <p:cNvPr id="177" name="矩形 176"/>
            <p:cNvSpPr/>
            <p:nvPr/>
          </p:nvSpPr>
          <p:spPr>
            <a:xfrm>
              <a:off x="10548" y="3714"/>
              <a:ext cx="2661" cy="18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sz="700"/>
                <a:t>Register File</a:t>
              </a:r>
              <a:endParaRPr lang="en-US" altLang="zh-CN" sz="700"/>
            </a:p>
          </p:txBody>
        </p:sp>
        <p:grpSp>
          <p:nvGrpSpPr>
            <p:cNvPr id="178" name="组合 177"/>
            <p:cNvGrpSpPr/>
            <p:nvPr/>
          </p:nvGrpSpPr>
          <p:grpSpPr>
            <a:xfrm>
              <a:off x="10549" y="3953"/>
              <a:ext cx="484" cy="683"/>
              <a:chOff x="10570" y="3952"/>
              <a:chExt cx="453" cy="873"/>
            </a:xfrm>
          </p:grpSpPr>
          <p:sp>
            <p:nvSpPr>
              <p:cNvPr id="179" name="矩形 178"/>
              <p:cNvSpPr/>
              <p:nvPr/>
            </p:nvSpPr>
            <p:spPr>
              <a:xfrm>
                <a:off x="10570" y="3952"/>
                <a:ext cx="453" cy="22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sz="500">
                    <a:sym typeface="+mn-ea"/>
                  </a:rPr>
                  <a:t>ALU</a:t>
                </a:r>
                <a:endParaRPr lang="en-US" altLang="zh-CN" sz="500"/>
              </a:p>
            </p:txBody>
          </p:sp>
          <p:sp>
            <p:nvSpPr>
              <p:cNvPr id="180" name="矩形 179"/>
              <p:cNvSpPr/>
              <p:nvPr/>
            </p:nvSpPr>
            <p:spPr>
              <a:xfrm>
                <a:off x="10570" y="4175"/>
                <a:ext cx="453" cy="22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sz="500">
                    <a:sym typeface="+mn-ea"/>
                  </a:rPr>
                  <a:t>ALU</a:t>
                </a:r>
                <a:endParaRPr lang="en-US" altLang="zh-CN" sz="500"/>
              </a:p>
            </p:txBody>
          </p:sp>
          <p:sp>
            <p:nvSpPr>
              <p:cNvPr id="181" name="矩形 180"/>
              <p:cNvSpPr/>
              <p:nvPr/>
            </p:nvSpPr>
            <p:spPr>
              <a:xfrm>
                <a:off x="10570" y="4385"/>
                <a:ext cx="453" cy="22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sz="500">
                    <a:sym typeface="+mn-ea"/>
                  </a:rPr>
                  <a:t>ALU</a:t>
                </a:r>
                <a:endParaRPr lang="en-US" altLang="zh-CN" sz="500"/>
              </a:p>
            </p:txBody>
          </p:sp>
          <p:sp>
            <p:nvSpPr>
              <p:cNvPr id="182" name="矩形 181"/>
              <p:cNvSpPr/>
              <p:nvPr/>
            </p:nvSpPr>
            <p:spPr>
              <a:xfrm>
                <a:off x="10570" y="4605"/>
                <a:ext cx="453" cy="22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sz="500">
                    <a:sym typeface="+mn-ea"/>
                  </a:rPr>
                  <a:t>ALU</a:t>
                </a:r>
                <a:endParaRPr lang="en-US" altLang="zh-CN" sz="500"/>
              </a:p>
            </p:txBody>
          </p:sp>
        </p:grpSp>
        <p:grpSp>
          <p:nvGrpSpPr>
            <p:cNvPr id="183" name="组合 182"/>
            <p:cNvGrpSpPr/>
            <p:nvPr/>
          </p:nvGrpSpPr>
          <p:grpSpPr>
            <a:xfrm>
              <a:off x="11200" y="3953"/>
              <a:ext cx="559" cy="683"/>
              <a:chOff x="11200" y="3952"/>
              <a:chExt cx="559" cy="873"/>
            </a:xfrm>
          </p:grpSpPr>
          <p:sp>
            <p:nvSpPr>
              <p:cNvPr id="184" name="矩形 183"/>
              <p:cNvSpPr/>
              <p:nvPr/>
            </p:nvSpPr>
            <p:spPr>
              <a:xfrm>
                <a:off x="11200" y="3952"/>
                <a:ext cx="559" cy="22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sz="500"/>
                  <a:t>MAC</a:t>
                </a:r>
                <a:endParaRPr lang="en-US" altLang="zh-CN" sz="500"/>
              </a:p>
            </p:txBody>
          </p:sp>
          <p:sp>
            <p:nvSpPr>
              <p:cNvPr id="185" name="矩形 184"/>
              <p:cNvSpPr/>
              <p:nvPr/>
            </p:nvSpPr>
            <p:spPr>
              <a:xfrm>
                <a:off x="11200" y="4175"/>
                <a:ext cx="559" cy="22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sz="500"/>
                  <a:t>MAC</a:t>
                </a:r>
                <a:endParaRPr lang="en-US" altLang="zh-CN" sz="500"/>
              </a:p>
            </p:txBody>
          </p:sp>
          <p:sp>
            <p:nvSpPr>
              <p:cNvPr id="186" name="矩形 185"/>
              <p:cNvSpPr/>
              <p:nvPr/>
            </p:nvSpPr>
            <p:spPr>
              <a:xfrm>
                <a:off x="11200" y="4394"/>
                <a:ext cx="559" cy="22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sz="500"/>
                  <a:t>MAC</a:t>
                </a:r>
                <a:endParaRPr lang="en-US" altLang="zh-CN" sz="500"/>
              </a:p>
            </p:txBody>
          </p:sp>
          <p:sp>
            <p:nvSpPr>
              <p:cNvPr id="187" name="矩形 186"/>
              <p:cNvSpPr/>
              <p:nvPr/>
            </p:nvSpPr>
            <p:spPr>
              <a:xfrm>
                <a:off x="11200" y="4605"/>
                <a:ext cx="559" cy="22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sz="500"/>
                  <a:t>MAC</a:t>
                </a:r>
                <a:endParaRPr lang="en-US" altLang="zh-CN" sz="500"/>
              </a:p>
            </p:txBody>
          </p:sp>
        </p:grpSp>
        <p:sp>
          <p:nvSpPr>
            <p:cNvPr id="188" name="矩形 187"/>
            <p:cNvSpPr/>
            <p:nvPr/>
          </p:nvSpPr>
          <p:spPr>
            <a:xfrm>
              <a:off x="10549" y="4676"/>
              <a:ext cx="2660" cy="169"/>
            </a:xfrm>
            <a:prstGeom prst="rect">
              <a:avLst/>
            </a:prstGeom>
          </p:spPr>
          <p:style>
            <a:lnRef idx="1">
              <a:schemeClr val="accent5"/>
            </a:lnRef>
            <a:fillRef idx="3">
              <a:schemeClr val="accent5"/>
            </a:fillRef>
            <a:effectRef idx="2">
              <a:schemeClr val="accent5"/>
            </a:effectRef>
            <a:fontRef idx="minor">
              <a:schemeClr val="lt1"/>
            </a:fontRef>
          </p:style>
          <p:txBody>
            <a:bodyPr rtlCol="0" anchor="ctr"/>
            <a:p>
              <a:pPr algn="ctr"/>
              <a:r>
                <a:rPr lang="en-US" altLang="zh-CN" sz="600"/>
                <a:t>L1 Cache</a:t>
              </a:r>
              <a:endParaRPr lang="en-US" altLang="zh-CN" sz="600"/>
            </a:p>
          </p:txBody>
        </p:sp>
      </p:grpSp>
      <p:sp>
        <p:nvSpPr>
          <p:cNvPr id="189" name="矩形 188"/>
          <p:cNvSpPr/>
          <p:nvPr/>
        </p:nvSpPr>
        <p:spPr>
          <a:xfrm>
            <a:off x="10111105" y="2511205"/>
            <a:ext cx="354965" cy="1092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en-US" altLang="zh-CN" sz="500"/>
              <a:t>LDST</a:t>
            </a:r>
            <a:endParaRPr lang="en-US" altLang="zh-CN" sz="500"/>
          </a:p>
        </p:txBody>
      </p:sp>
      <p:sp>
        <p:nvSpPr>
          <p:cNvPr id="190" name="矩形 189"/>
          <p:cNvSpPr/>
          <p:nvPr/>
        </p:nvSpPr>
        <p:spPr>
          <a:xfrm>
            <a:off x="10111105" y="2621991"/>
            <a:ext cx="354965" cy="1092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en-US" altLang="zh-CN" sz="500">
                <a:sym typeface="+mn-ea"/>
              </a:rPr>
              <a:t>LDST</a:t>
            </a:r>
            <a:endParaRPr lang="en-US" altLang="zh-CN" sz="500"/>
          </a:p>
        </p:txBody>
      </p:sp>
      <p:sp>
        <p:nvSpPr>
          <p:cNvPr id="191" name="矩形 190"/>
          <p:cNvSpPr/>
          <p:nvPr/>
        </p:nvSpPr>
        <p:spPr>
          <a:xfrm>
            <a:off x="10111105" y="2730789"/>
            <a:ext cx="354965" cy="1092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en-US" altLang="zh-CN" sz="500">
                <a:sym typeface="+mn-ea"/>
              </a:rPr>
              <a:t>LDST</a:t>
            </a:r>
            <a:endParaRPr lang="en-US" altLang="zh-CN" sz="500"/>
          </a:p>
        </p:txBody>
      </p:sp>
      <p:sp>
        <p:nvSpPr>
          <p:cNvPr id="192" name="矩形 191"/>
          <p:cNvSpPr/>
          <p:nvPr/>
        </p:nvSpPr>
        <p:spPr>
          <a:xfrm>
            <a:off x="10111105" y="2835614"/>
            <a:ext cx="354965" cy="1092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en-US" altLang="zh-CN" sz="500">
                <a:sym typeface="+mn-ea"/>
              </a:rPr>
              <a:t>LDST</a:t>
            </a:r>
            <a:endParaRPr lang="en-US" altLang="zh-CN" sz="500"/>
          </a:p>
        </p:txBody>
      </p:sp>
      <p:sp>
        <p:nvSpPr>
          <p:cNvPr id="193" name="矩形 192"/>
          <p:cNvSpPr/>
          <p:nvPr/>
        </p:nvSpPr>
        <p:spPr>
          <a:xfrm>
            <a:off x="10558780" y="2623261"/>
            <a:ext cx="354965" cy="1092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en-US" altLang="zh-CN" sz="500"/>
              <a:t>SFU</a:t>
            </a:r>
            <a:endParaRPr lang="en-US" altLang="zh-CN" sz="500"/>
          </a:p>
        </p:txBody>
      </p:sp>
      <p:sp>
        <p:nvSpPr>
          <p:cNvPr id="194" name="矩形 193"/>
          <p:cNvSpPr/>
          <p:nvPr/>
        </p:nvSpPr>
        <p:spPr>
          <a:xfrm>
            <a:off x="10558780" y="2732059"/>
            <a:ext cx="354965" cy="1092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en-US" altLang="zh-CN" sz="500"/>
              <a:t>SFU</a:t>
            </a:r>
            <a:endParaRPr lang="en-US" altLang="zh-CN" sz="500"/>
          </a:p>
        </p:txBody>
      </p:sp>
      <p:grpSp>
        <p:nvGrpSpPr>
          <p:cNvPr id="196" name="组合 195"/>
          <p:cNvGrpSpPr/>
          <p:nvPr/>
        </p:nvGrpSpPr>
        <p:grpSpPr>
          <a:xfrm>
            <a:off x="9103360" y="3168015"/>
            <a:ext cx="1913890" cy="1143000"/>
            <a:chOff x="10357" y="3078"/>
            <a:chExt cx="3014" cy="1800"/>
          </a:xfrm>
        </p:grpSpPr>
        <p:sp>
          <p:nvSpPr>
            <p:cNvPr id="197" name="矩形 196"/>
            <p:cNvSpPr/>
            <p:nvPr/>
          </p:nvSpPr>
          <p:spPr>
            <a:xfrm>
              <a:off x="10357" y="3078"/>
              <a:ext cx="3014" cy="1800"/>
            </a:xfrm>
            <a:prstGeom prst="rect">
              <a:avLst/>
            </a:prstGeom>
          </p:spPr>
          <p:style>
            <a:lnRef idx="3">
              <a:schemeClr val="lt1"/>
            </a:lnRef>
            <a:fillRef idx="1">
              <a:schemeClr val="accent2"/>
            </a:fillRef>
            <a:effectRef idx="1">
              <a:schemeClr val="accent2"/>
            </a:effectRef>
            <a:fontRef idx="minor">
              <a:schemeClr val="lt1"/>
            </a:fontRef>
          </p:style>
          <p:txBody>
            <a:bodyPr rtlCol="0" anchor="t" anchorCtr="0"/>
            <a:p>
              <a:pPr algn="l"/>
              <a:r>
                <a:rPr lang="en-US" altLang="zh-CN" sz="1200"/>
                <a:t>SP</a:t>
              </a:r>
              <a:endParaRPr lang="en-US" altLang="zh-CN" sz="1200"/>
            </a:p>
          </p:txBody>
        </p:sp>
        <p:sp>
          <p:nvSpPr>
            <p:cNvPr id="198" name="矩形 197"/>
            <p:cNvSpPr/>
            <p:nvPr/>
          </p:nvSpPr>
          <p:spPr>
            <a:xfrm>
              <a:off x="10883" y="3195"/>
              <a:ext cx="2092" cy="180"/>
            </a:xfrm>
            <a:prstGeom prst="rect">
              <a:avLst/>
            </a:prstGeom>
          </p:spPr>
          <p:style>
            <a:lnRef idx="1">
              <a:schemeClr val="dk1"/>
            </a:lnRef>
            <a:fillRef idx="2">
              <a:schemeClr val="dk1"/>
            </a:fillRef>
            <a:effectRef idx="1">
              <a:schemeClr val="dk1"/>
            </a:effectRef>
            <a:fontRef idx="minor">
              <a:schemeClr val="dk1"/>
            </a:fontRef>
          </p:style>
          <p:txBody>
            <a:bodyPr rtlCol="0" anchor="ctr"/>
            <a:p>
              <a:pPr algn="ctr"/>
              <a:r>
                <a:rPr lang="en-US" altLang="zh-CN" sz="700"/>
                <a:t>Instruction Cache</a:t>
              </a:r>
              <a:endParaRPr lang="en-US" altLang="zh-CN" sz="700"/>
            </a:p>
          </p:txBody>
        </p:sp>
        <p:sp>
          <p:nvSpPr>
            <p:cNvPr id="199" name="矩形 198"/>
            <p:cNvSpPr/>
            <p:nvPr/>
          </p:nvSpPr>
          <p:spPr>
            <a:xfrm>
              <a:off x="10882" y="3438"/>
              <a:ext cx="2093" cy="211"/>
            </a:xfrm>
            <a:prstGeom prst="rect">
              <a:avLst/>
            </a:prstGeom>
          </p:spPr>
          <p:style>
            <a:lnRef idx="3">
              <a:schemeClr val="lt1"/>
            </a:lnRef>
            <a:fillRef idx="1">
              <a:schemeClr val="accent3"/>
            </a:fillRef>
            <a:effectRef idx="1">
              <a:schemeClr val="accent3"/>
            </a:effectRef>
            <a:fontRef idx="minor">
              <a:schemeClr val="lt1"/>
            </a:fontRef>
          </p:style>
          <p:txBody>
            <a:bodyPr rtlCol="0" anchor="ctr"/>
            <a:p>
              <a:pPr algn="ctr"/>
              <a:r>
                <a:rPr lang="en-US" altLang="zh-CN" sz="700"/>
                <a:t>Thread controller</a:t>
              </a:r>
              <a:endParaRPr lang="en-US" altLang="zh-CN" sz="700"/>
            </a:p>
          </p:txBody>
        </p:sp>
        <p:sp>
          <p:nvSpPr>
            <p:cNvPr id="200" name="矩形 199"/>
            <p:cNvSpPr/>
            <p:nvPr/>
          </p:nvSpPr>
          <p:spPr>
            <a:xfrm>
              <a:off x="10548" y="3714"/>
              <a:ext cx="2661" cy="18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sz="700"/>
                <a:t>Register File</a:t>
              </a:r>
              <a:endParaRPr lang="en-US" altLang="zh-CN" sz="700"/>
            </a:p>
          </p:txBody>
        </p:sp>
        <p:grpSp>
          <p:nvGrpSpPr>
            <p:cNvPr id="201" name="组合 200"/>
            <p:cNvGrpSpPr/>
            <p:nvPr/>
          </p:nvGrpSpPr>
          <p:grpSpPr>
            <a:xfrm>
              <a:off x="10549" y="3953"/>
              <a:ext cx="484" cy="683"/>
              <a:chOff x="10570" y="3952"/>
              <a:chExt cx="453" cy="873"/>
            </a:xfrm>
          </p:grpSpPr>
          <p:sp>
            <p:nvSpPr>
              <p:cNvPr id="202" name="矩形 201"/>
              <p:cNvSpPr/>
              <p:nvPr/>
            </p:nvSpPr>
            <p:spPr>
              <a:xfrm>
                <a:off x="10570" y="3952"/>
                <a:ext cx="453" cy="22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sz="500">
                    <a:sym typeface="+mn-ea"/>
                  </a:rPr>
                  <a:t>ALU</a:t>
                </a:r>
                <a:endParaRPr lang="en-US" altLang="zh-CN" sz="500"/>
              </a:p>
            </p:txBody>
          </p:sp>
          <p:sp>
            <p:nvSpPr>
              <p:cNvPr id="203" name="矩形 202"/>
              <p:cNvSpPr/>
              <p:nvPr/>
            </p:nvSpPr>
            <p:spPr>
              <a:xfrm>
                <a:off x="10570" y="4175"/>
                <a:ext cx="453" cy="22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sz="500">
                    <a:sym typeface="+mn-ea"/>
                  </a:rPr>
                  <a:t>ALU</a:t>
                </a:r>
                <a:endParaRPr lang="en-US" altLang="zh-CN" sz="500"/>
              </a:p>
            </p:txBody>
          </p:sp>
          <p:sp>
            <p:nvSpPr>
              <p:cNvPr id="204" name="矩形 203"/>
              <p:cNvSpPr/>
              <p:nvPr/>
            </p:nvSpPr>
            <p:spPr>
              <a:xfrm>
                <a:off x="10570" y="4385"/>
                <a:ext cx="453" cy="22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sz="500">
                    <a:sym typeface="+mn-ea"/>
                  </a:rPr>
                  <a:t>ALU</a:t>
                </a:r>
                <a:endParaRPr lang="en-US" altLang="zh-CN" sz="500"/>
              </a:p>
            </p:txBody>
          </p:sp>
          <p:sp>
            <p:nvSpPr>
              <p:cNvPr id="205" name="矩形 204"/>
              <p:cNvSpPr/>
              <p:nvPr/>
            </p:nvSpPr>
            <p:spPr>
              <a:xfrm>
                <a:off x="10570" y="4605"/>
                <a:ext cx="453" cy="22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sz="500">
                    <a:sym typeface="+mn-ea"/>
                  </a:rPr>
                  <a:t>ALU</a:t>
                </a:r>
                <a:endParaRPr lang="en-US" altLang="zh-CN" sz="500"/>
              </a:p>
            </p:txBody>
          </p:sp>
        </p:grpSp>
        <p:grpSp>
          <p:nvGrpSpPr>
            <p:cNvPr id="206" name="组合 205"/>
            <p:cNvGrpSpPr/>
            <p:nvPr/>
          </p:nvGrpSpPr>
          <p:grpSpPr>
            <a:xfrm>
              <a:off x="11200" y="3953"/>
              <a:ext cx="559" cy="683"/>
              <a:chOff x="11200" y="3952"/>
              <a:chExt cx="559" cy="873"/>
            </a:xfrm>
          </p:grpSpPr>
          <p:sp>
            <p:nvSpPr>
              <p:cNvPr id="207" name="矩形 206"/>
              <p:cNvSpPr/>
              <p:nvPr/>
            </p:nvSpPr>
            <p:spPr>
              <a:xfrm>
                <a:off x="11200" y="3952"/>
                <a:ext cx="559" cy="22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sz="500"/>
                  <a:t>MAC</a:t>
                </a:r>
                <a:endParaRPr lang="en-US" altLang="zh-CN" sz="500"/>
              </a:p>
            </p:txBody>
          </p:sp>
          <p:sp>
            <p:nvSpPr>
              <p:cNvPr id="208" name="矩形 207"/>
              <p:cNvSpPr/>
              <p:nvPr/>
            </p:nvSpPr>
            <p:spPr>
              <a:xfrm>
                <a:off x="11200" y="4175"/>
                <a:ext cx="559" cy="22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sz="500"/>
                  <a:t>MAC</a:t>
                </a:r>
                <a:endParaRPr lang="en-US" altLang="zh-CN" sz="500"/>
              </a:p>
            </p:txBody>
          </p:sp>
          <p:sp>
            <p:nvSpPr>
              <p:cNvPr id="209" name="矩形 208"/>
              <p:cNvSpPr/>
              <p:nvPr/>
            </p:nvSpPr>
            <p:spPr>
              <a:xfrm>
                <a:off x="11200" y="4394"/>
                <a:ext cx="559" cy="22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sz="500"/>
                  <a:t>MAC</a:t>
                </a:r>
                <a:endParaRPr lang="en-US" altLang="zh-CN" sz="500"/>
              </a:p>
            </p:txBody>
          </p:sp>
          <p:sp>
            <p:nvSpPr>
              <p:cNvPr id="210" name="矩形 209"/>
              <p:cNvSpPr/>
              <p:nvPr/>
            </p:nvSpPr>
            <p:spPr>
              <a:xfrm>
                <a:off x="11200" y="4605"/>
                <a:ext cx="559" cy="22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sz="500"/>
                  <a:t>MAC</a:t>
                </a:r>
                <a:endParaRPr lang="en-US" altLang="zh-CN" sz="500"/>
              </a:p>
            </p:txBody>
          </p:sp>
        </p:grpSp>
        <p:sp>
          <p:nvSpPr>
            <p:cNvPr id="211" name="矩形 210"/>
            <p:cNvSpPr/>
            <p:nvPr/>
          </p:nvSpPr>
          <p:spPr>
            <a:xfrm>
              <a:off x="10549" y="4676"/>
              <a:ext cx="2660" cy="169"/>
            </a:xfrm>
            <a:prstGeom prst="rect">
              <a:avLst/>
            </a:prstGeom>
          </p:spPr>
          <p:style>
            <a:lnRef idx="1">
              <a:schemeClr val="accent5"/>
            </a:lnRef>
            <a:fillRef idx="3">
              <a:schemeClr val="accent5"/>
            </a:fillRef>
            <a:effectRef idx="2">
              <a:schemeClr val="accent5"/>
            </a:effectRef>
            <a:fontRef idx="minor">
              <a:schemeClr val="lt1"/>
            </a:fontRef>
          </p:style>
          <p:txBody>
            <a:bodyPr rtlCol="0" anchor="ctr"/>
            <a:p>
              <a:pPr algn="ctr"/>
              <a:r>
                <a:rPr lang="en-US" altLang="zh-CN" sz="600"/>
                <a:t>L1 Cache</a:t>
              </a:r>
              <a:endParaRPr lang="en-US" altLang="zh-CN" sz="600"/>
            </a:p>
          </p:txBody>
        </p:sp>
      </p:grpSp>
      <p:sp>
        <p:nvSpPr>
          <p:cNvPr id="212" name="矩形 211"/>
          <p:cNvSpPr/>
          <p:nvPr/>
        </p:nvSpPr>
        <p:spPr>
          <a:xfrm>
            <a:off x="10111105" y="3724690"/>
            <a:ext cx="354965" cy="1092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en-US" altLang="zh-CN" sz="500"/>
              <a:t>LDST</a:t>
            </a:r>
            <a:endParaRPr lang="en-US" altLang="zh-CN" sz="500"/>
          </a:p>
        </p:txBody>
      </p:sp>
      <p:sp>
        <p:nvSpPr>
          <p:cNvPr id="213" name="矩形 212"/>
          <p:cNvSpPr/>
          <p:nvPr/>
        </p:nvSpPr>
        <p:spPr>
          <a:xfrm>
            <a:off x="10111105" y="3835476"/>
            <a:ext cx="354965" cy="1092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en-US" altLang="zh-CN" sz="500">
                <a:sym typeface="+mn-ea"/>
              </a:rPr>
              <a:t>LDST</a:t>
            </a:r>
            <a:endParaRPr lang="en-US" altLang="zh-CN" sz="500"/>
          </a:p>
        </p:txBody>
      </p:sp>
      <p:sp>
        <p:nvSpPr>
          <p:cNvPr id="214" name="矩形 213"/>
          <p:cNvSpPr/>
          <p:nvPr/>
        </p:nvSpPr>
        <p:spPr>
          <a:xfrm>
            <a:off x="10111105" y="3944274"/>
            <a:ext cx="354965" cy="1092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en-US" altLang="zh-CN" sz="500">
                <a:sym typeface="+mn-ea"/>
              </a:rPr>
              <a:t>LDST</a:t>
            </a:r>
            <a:endParaRPr lang="en-US" altLang="zh-CN" sz="500"/>
          </a:p>
        </p:txBody>
      </p:sp>
      <p:sp>
        <p:nvSpPr>
          <p:cNvPr id="215" name="矩形 214"/>
          <p:cNvSpPr/>
          <p:nvPr/>
        </p:nvSpPr>
        <p:spPr>
          <a:xfrm>
            <a:off x="10111105" y="4049099"/>
            <a:ext cx="354965" cy="1092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en-US" altLang="zh-CN" sz="500">
                <a:sym typeface="+mn-ea"/>
              </a:rPr>
              <a:t>LDST</a:t>
            </a:r>
            <a:endParaRPr lang="en-US" altLang="zh-CN" sz="500"/>
          </a:p>
        </p:txBody>
      </p:sp>
      <p:sp>
        <p:nvSpPr>
          <p:cNvPr id="216" name="矩形 215"/>
          <p:cNvSpPr/>
          <p:nvPr/>
        </p:nvSpPr>
        <p:spPr>
          <a:xfrm>
            <a:off x="10558780" y="3836746"/>
            <a:ext cx="354965" cy="1092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en-US" altLang="zh-CN" sz="500"/>
              <a:t>SFU</a:t>
            </a:r>
            <a:endParaRPr lang="en-US" altLang="zh-CN" sz="500"/>
          </a:p>
        </p:txBody>
      </p:sp>
      <p:sp>
        <p:nvSpPr>
          <p:cNvPr id="217" name="矩形 216"/>
          <p:cNvSpPr/>
          <p:nvPr/>
        </p:nvSpPr>
        <p:spPr>
          <a:xfrm>
            <a:off x="10558780" y="3945544"/>
            <a:ext cx="354965" cy="1092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en-US" altLang="zh-CN" sz="500"/>
              <a:t>SFU</a:t>
            </a:r>
            <a:endParaRPr lang="en-US" altLang="zh-CN" sz="500"/>
          </a:p>
        </p:txBody>
      </p:sp>
      <p:grpSp>
        <p:nvGrpSpPr>
          <p:cNvPr id="218" name="组合 217"/>
          <p:cNvGrpSpPr/>
          <p:nvPr/>
        </p:nvGrpSpPr>
        <p:grpSpPr>
          <a:xfrm>
            <a:off x="6837045" y="3168015"/>
            <a:ext cx="1913890" cy="1143000"/>
            <a:chOff x="10357" y="3078"/>
            <a:chExt cx="3014" cy="1800"/>
          </a:xfrm>
        </p:grpSpPr>
        <p:sp>
          <p:nvSpPr>
            <p:cNvPr id="219" name="矩形 218"/>
            <p:cNvSpPr/>
            <p:nvPr/>
          </p:nvSpPr>
          <p:spPr>
            <a:xfrm>
              <a:off x="10357" y="3078"/>
              <a:ext cx="3014" cy="1800"/>
            </a:xfrm>
            <a:prstGeom prst="rect">
              <a:avLst/>
            </a:prstGeom>
          </p:spPr>
          <p:style>
            <a:lnRef idx="3">
              <a:schemeClr val="lt1"/>
            </a:lnRef>
            <a:fillRef idx="1">
              <a:schemeClr val="accent2"/>
            </a:fillRef>
            <a:effectRef idx="1">
              <a:schemeClr val="accent2"/>
            </a:effectRef>
            <a:fontRef idx="minor">
              <a:schemeClr val="lt1"/>
            </a:fontRef>
          </p:style>
          <p:txBody>
            <a:bodyPr rtlCol="0" anchor="t" anchorCtr="0"/>
            <a:p>
              <a:pPr algn="l"/>
              <a:r>
                <a:rPr lang="en-US" altLang="zh-CN" sz="1200"/>
                <a:t>SP</a:t>
              </a:r>
              <a:endParaRPr lang="en-US" altLang="zh-CN" sz="1200"/>
            </a:p>
          </p:txBody>
        </p:sp>
        <p:sp>
          <p:nvSpPr>
            <p:cNvPr id="220" name="矩形 219"/>
            <p:cNvSpPr/>
            <p:nvPr/>
          </p:nvSpPr>
          <p:spPr>
            <a:xfrm>
              <a:off x="10883" y="3195"/>
              <a:ext cx="2092" cy="180"/>
            </a:xfrm>
            <a:prstGeom prst="rect">
              <a:avLst/>
            </a:prstGeom>
          </p:spPr>
          <p:style>
            <a:lnRef idx="1">
              <a:schemeClr val="dk1"/>
            </a:lnRef>
            <a:fillRef idx="2">
              <a:schemeClr val="dk1"/>
            </a:fillRef>
            <a:effectRef idx="1">
              <a:schemeClr val="dk1"/>
            </a:effectRef>
            <a:fontRef idx="minor">
              <a:schemeClr val="dk1"/>
            </a:fontRef>
          </p:style>
          <p:txBody>
            <a:bodyPr rtlCol="0" anchor="ctr"/>
            <a:p>
              <a:pPr algn="ctr"/>
              <a:r>
                <a:rPr lang="en-US" altLang="zh-CN" sz="700"/>
                <a:t>Instruction Cache</a:t>
              </a:r>
              <a:endParaRPr lang="en-US" altLang="zh-CN" sz="700"/>
            </a:p>
          </p:txBody>
        </p:sp>
        <p:sp>
          <p:nvSpPr>
            <p:cNvPr id="221" name="矩形 220"/>
            <p:cNvSpPr/>
            <p:nvPr/>
          </p:nvSpPr>
          <p:spPr>
            <a:xfrm>
              <a:off x="10882" y="3438"/>
              <a:ext cx="2093" cy="211"/>
            </a:xfrm>
            <a:prstGeom prst="rect">
              <a:avLst/>
            </a:prstGeom>
          </p:spPr>
          <p:style>
            <a:lnRef idx="3">
              <a:schemeClr val="lt1"/>
            </a:lnRef>
            <a:fillRef idx="1">
              <a:schemeClr val="accent3"/>
            </a:fillRef>
            <a:effectRef idx="1">
              <a:schemeClr val="accent3"/>
            </a:effectRef>
            <a:fontRef idx="minor">
              <a:schemeClr val="lt1"/>
            </a:fontRef>
          </p:style>
          <p:txBody>
            <a:bodyPr rtlCol="0" anchor="ctr"/>
            <a:p>
              <a:pPr algn="ctr"/>
              <a:r>
                <a:rPr lang="en-US" altLang="zh-CN" sz="700"/>
                <a:t>Thread controller</a:t>
              </a:r>
              <a:endParaRPr lang="en-US" altLang="zh-CN" sz="700"/>
            </a:p>
          </p:txBody>
        </p:sp>
        <p:sp>
          <p:nvSpPr>
            <p:cNvPr id="222" name="矩形 221"/>
            <p:cNvSpPr/>
            <p:nvPr/>
          </p:nvSpPr>
          <p:spPr>
            <a:xfrm>
              <a:off x="10548" y="3714"/>
              <a:ext cx="2661" cy="18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sz="700"/>
                <a:t>Register File</a:t>
              </a:r>
              <a:endParaRPr lang="en-US" altLang="zh-CN" sz="700"/>
            </a:p>
          </p:txBody>
        </p:sp>
        <p:grpSp>
          <p:nvGrpSpPr>
            <p:cNvPr id="223" name="组合 222"/>
            <p:cNvGrpSpPr/>
            <p:nvPr/>
          </p:nvGrpSpPr>
          <p:grpSpPr>
            <a:xfrm>
              <a:off x="10549" y="3953"/>
              <a:ext cx="484" cy="683"/>
              <a:chOff x="10570" y="3952"/>
              <a:chExt cx="453" cy="873"/>
            </a:xfrm>
          </p:grpSpPr>
          <p:sp>
            <p:nvSpPr>
              <p:cNvPr id="224" name="矩形 223"/>
              <p:cNvSpPr/>
              <p:nvPr/>
            </p:nvSpPr>
            <p:spPr>
              <a:xfrm>
                <a:off x="10570" y="3952"/>
                <a:ext cx="453" cy="22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sz="500">
                    <a:sym typeface="+mn-ea"/>
                  </a:rPr>
                  <a:t>ALU</a:t>
                </a:r>
                <a:endParaRPr lang="en-US" altLang="zh-CN" sz="500"/>
              </a:p>
            </p:txBody>
          </p:sp>
          <p:sp>
            <p:nvSpPr>
              <p:cNvPr id="225" name="矩形 224"/>
              <p:cNvSpPr/>
              <p:nvPr/>
            </p:nvSpPr>
            <p:spPr>
              <a:xfrm>
                <a:off x="10570" y="4175"/>
                <a:ext cx="453" cy="22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sz="500">
                    <a:sym typeface="+mn-ea"/>
                  </a:rPr>
                  <a:t>ALU</a:t>
                </a:r>
                <a:endParaRPr lang="en-US" altLang="zh-CN" sz="500"/>
              </a:p>
            </p:txBody>
          </p:sp>
          <p:sp>
            <p:nvSpPr>
              <p:cNvPr id="226" name="矩形 225"/>
              <p:cNvSpPr/>
              <p:nvPr/>
            </p:nvSpPr>
            <p:spPr>
              <a:xfrm>
                <a:off x="10570" y="4385"/>
                <a:ext cx="453" cy="22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sz="500">
                    <a:sym typeface="+mn-ea"/>
                  </a:rPr>
                  <a:t>ALU</a:t>
                </a:r>
                <a:endParaRPr lang="en-US" altLang="zh-CN" sz="500"/>
              </a:p>
            </p:txBody>
          </p:sp>
          <p:sp>
            <p:nvSpPr>
              <p:cNvPr id="227" name="矩形 226"/>
              <p:cNvSpPr/>
              <p:nvPr/>
            </p:nvSpPr>
            <p:spPr>
              <a:xfrm>
                <a:off x="10570" y="4605"/>
                <a:ext cx="453" cy="22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sz="500">
                    <a:sym typeface="+mn-ea"/>
                  </a:rPr>
                  <a:t>ALU</a:t>
                </a:r>
                <a:endParaRPr lang="en-US" altLang="zh-CN" sz="500"/>
              </a:p>
            </p:txBody>
          </p:sp>
        </p:grpSp>
        <p:grpSp>
          <p:nvGrpSpPr>
            <p:cNvPr id="228" name="组合 227"/>
            <p:cNvGrpSpPr/>
            <p:nvPr/>
          </p:nvGrpSpPr>
          <p:grpSpPr>
            <a:xfrm>
              <a:off x="11200" y="3953"/>
              <a:ext cx="559" cy="683"/>
              <a:chOff x="11200" y="3952"/>
              <a:chExt cx="559" cy="873"/>
            </a:xfrm>
          </p:grpSpPr>
          <p:sp>
            <p:nvSpPr>
              <p:cNvPr id="229" name="矩形 228"/>
              <p:cNvSpPr/>
              <p:nvPr/>
            </p:nvSpPr>
            <p:spPr>
              <a:xfrm>
                <a:off x="11200" y="3952"/>
                <a:ext cx="559" cy="22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sz="500"/>
                  <a:t>MAC</a:t>
                </a:r>
                <a:endParaRPr lang="en-US" altLang="zh-CN" sz="500"/>
              </a:p>
            </p:txBody>
          </p:sp>
          <p:sp>
            <p:nvSpPr>
              <p:cNvPr id="230" name="矩形 229"/>
              <p:cNvSpPr/>
              <p:nvPr/>
            </p:nvSpPr>
            <p:spPr>
              <a:xfrm>
                <a:off x="11200" y="4175"/>
                <a:ext cx="559" cy="22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sz="500"/>
                  <a:t>MAC</a:t>
                </a:r>
                <a:endParaRPr lang="en-US" altLang="zh-CN" sz="500"/>
              </a:p>
            </p:txBody>
          </p:sp>
          <p:sp>
            <p:nvSpPr>
              <p:cNvPr id="231" name="矩形 230"/>
              <p:cNvSpPr/>
              <p:nvPr/>
            </p:nvSpPr>
            <p:spPr>
              <a:xfrm>
                <a:off x="11200" y="4394"/>
                <a:ext cx="559" cy="22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sz="500"/>
                  <a:t>MAC</a:t>
                </a:r>
                <a:endParaRPr lang="en-US" altLang="zh-CN" sz="500"/>
              </a:p>
            </p:txBody>
          </p:sp>
          <p:sp>
            <p:nvSpPr>
              <p:cNvPr id="232" name="矩形 231"/>
              <p:cNvSpPr/>
              <p:nvPr/>
            </p:nvSpPr>
            <p:spPr>
              <a:xfrm>
                <a:off x="11200" y="4605"/>
                <a:ext cx="559" cy="22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sz="500"/>
                  <a:t>MAC</a:t>
                </a:r>
                <a:endParaRPr lang="en-US" altLang="zh-CN" sz="500"/>
              </a:p>
            </p:txBody>
          </p:sp>
        </p:grpSp>
        <p:sp>
          <p:nvSpPr>
            <p:cNvPr id="233" name="矩形 232"/>
            <p:cNvSpPr/>
            <p:nvPr/>
          </p:nvSpPr>
          <p:spPr>
            <a:xfrm>
              <a:off x="10549" y="4676"/>
              <a:ext cx="2660" cy="169"/>
            </a:xfrm>
            <a:prstGeom prst="rect">
              <a:avLst/>
            </a:prstGeom>
          </p:spPr>
          <p:style>
            <a:lnRef idx="1">
              <a:schemeClr val="accent5"/>
            </a:lnRef>
            <a:fillRef idx="3">
              <a:schemeClr val="accent5"/>
            </a:fillRef>
            <a:effectRef idx="2">
              <a:schemeClr val="accent5"/>
            </a:effectRef>
            <a:fontRef idx="minor">
              <a:schemeClr val="lt1"/>
            </a:fontRef>
          </p:style>
          <p:txBody>
            <a:bodyPr rtlCol="0" anchor="ctr"/>
            <a:p>
              <a:pPr algn="ctr"/>
              <a:r>
                <a:rPr lang="en-US" altLang="zh-CN" sz="600"/>
                <a:t>L1 Cache</a:t>
              </a:r>
              <a:endParaRPr lang="en-US" altLang="zh-CN" sz="600"/>
            </a:p>
          </p:txBody>
        </p:sp>
      </p:grpSp>
      <p:sp>
        <p:nvSpPr>
          <p:cNvPr id="234" name="矩形 233"/>
          <p:cNvSpPr/>
          <p:nvPr/>
        </p:nvSpPr>
        <p:spPr>
          <a:xfrm>
            <a:off x="7844790" y="3724690"/>
            <a:ext cx="354965" cy="1092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en-US" altLang="zh-CN" sz="500"/>
              <a:t>LDST</a:t>
            </a:r>
            <a:endParaRPr lang="en-US" altLang="zh-CN" sz="500"/>
          </a:p>
        </p:txBody>
      </p:sp>
      <p:sp>
        <p:nvSpPr>
          <p:cNvPr id="235" name="矩形 234"/>
          <p:cNvSpPr/>
          <p:nvPr/>
        </p:nvSpPr>
        <p:spPr>
          <a:xfrm>
            <a:off x="7844790" y="3835476"/>
            <a:ext cx="354965" cy="1092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en-US" altLang="zh-CN" sz="500">
                <a:sym typeface="+mn-ea"/>
              </a:rPr>
              <a:t>LDST</a:t>
            </a:r>
            <a:endParaRPr lang="en-US" altLang="zh-CN" sz="500"/>
          </a:p>
        </p:txBody>
      </p:sp>
      <p:sp>
        <p:nvSpPr>
          <p:cNvPr id="236" name="矩形 235"/>
          <p:cNvSpPr/>
          <p:nvPr/>
        </p:nvSpPr>
        <p:spPr>
          <a:xfrm>
            <a:off x="7844790" y="3944274"/>
            <a:ext cx="354965" cy="1092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en-US" altLang="zh-CN" sz="500">
                <a:sym typeface="+mn-ea"/>
              </a:rPr>
              <a:t>LDST</a:t>
            </a:r>
            <a:endParaRPr lang="en-US" altLang="zh-CN" sz="500"/>
          </a:p>
        </p:txBody>
      </p:sp>
      <p:sp>
        <p:nvSpPr>
          <p:cNvPr id="237" name="矩形 236"/>
          <p:cNvSpPr/>
          <p:nvPr/>
        </p:nvSpPr>
        <p:spPr>
          <a:xfrm>
            <a:off x="7844790" y="4049099"/>
            <a:ext cx="354965" cy="1092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en-US" altLang="zh-CN" sz="500">
                <a:sym typeface="+mn-ea"/>
              </a:rPr>
              <a:t>LDST</a:t>
            </a:r>
            <a:endParaRPr lang="en-US" altLang="zh-CN" sz="500"/>
          </a:p>
        </p:txBody>
      </p:sp>
      <p:sp>
        <p:nvSpPr>
          <p:cNvPr id="238" name="矩形 237"/>
          <p:cNvSpPr/>
          <p:nvPr/>
        </p:nvSpPr>
        <p:spPr>
          <a:xfrm>
            <a:off x="8292465" y="3836746"/>
            <a:ext cx="354965" cy="1092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en-US" altLang="zh-CN" sz="500"/>
              <a:t>SFU</a:t>
            </a:r>
            <a:endParaRPr lang="en-US" altLang="zh-CN" sz="500"/>
          </a:p>
        </p:txBody>
      </p:sp>
      <p:sp>
        <p:nvSpPr>
          <p:cNvPr id="239" name="矩形 238"/>
          <p:cNvSpPr/>
          <p:nvPr/>
        </p:nvSpPr>
        <p:spPr>
          <a:xfrm>
            <a:off x="8292465" y="3945544"/>
            <a:ext cx="354965" cy="1092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en-US" altLang="zh-CN" sz="500"/>
              <a:t>SFU</a:t>
            </a:r>
            <a:endParaRPr lang="en-US" altLang="zh-CN" sz="500"/>
          </a:p>
        </p:txBody>
      </p:sp>
      <p:sp>
        <p:nvSpPr>
          <p:cNvPr id="11" name="日期占位符 10"/>
          <p:cNvSpPr>
            <a:spLocks noGrp="1"/>
          </p:cNvSpPr>
          <p:nvPr>
            <p:ph type="dt" sz="half" idx="10"/>
          </p:nvPr>
        </p:nvSpPr>
        <p:spPr/>
        <p:txBody>
          <a:bodyPr/>
          <a:p>
            <a:r>
              <a:rPr lang="zh-CN" altLang="en-US" smtClean="0"/>
              <a:t>中微电科技</a:t>
            </a:r>
            <a:endParaRPr lang="zh-CN" altLang="en-US"/>
          </a:p>
        </p:txBody>
      </p:sp>
      <p:sp>
        <p:nvSpPr>
          <p:cNvPr id="34" name="灯片编号占位符 33"/>
          <p:cNvSpPr>
            <a:spLocks noGrp="1"/>
          </p:cNvSpPr>
          <p:nvPr>
            <p:ph type="sldNum" sz="quarter" idx="12"/>
          </p:nvPr>
        </p:nvSpPr>
        <p:spPr/>
        <p:txBody>
          <a:bodyPr/>
          <a:p>
            <a:fld id="{49AE70B2-8BF9-45C0-BB95-33D1B9D3A854}" type="slidenum">
              <a:rPr lang="zh-CN" altLang="en-US" smtClean="0"/>
            </a:fld>
            <a:endParaRPr lang="zh-CN" altLang="en-US"/>
          </a:p>
        </p:txBody>
      </p:sp>
      <p:sp>
        <p:nvSpPr>
          <p:cNvPr id="35" name="页脚占位符 34"/>
          <p:cNvSpPr>
            <a:spLocks noGrp="1"/>
          </p:cNvSpPr>
          <p:nvPr>
            <p:ph type="ftr" sz="quarter" idx="11"/>
          </p:nvPr>
        </p:nvSpPr>
        <p:spPr/>
        <p:txBody>
          <a:bodyPr/>
          <a:p>
            <a:r>
              <a:rPr lang="zh-CN" altLang="en-US"/>
              <a:t>密级：内部公开</a:t>
            </a:r>
            <a:endParaRPr lang="zh-CN" altLang="en-US"/>
          </a:p>
        </p:txBody>
      </p:sp>
      <p:sp>
        <p:nvSpPr>
          <p:cNvPr id="43" name="文本框 42"/>
          <p:cNvSpPr txBox="1"/>
          <p:nvPr/>
        </p:nvSpPr>
        <p:spPr>
          <a:xfrm>
            <a:off x="706755" y="5819140"/>
            <a:ext cx="6878955" cy="368300"/>
          </a:xfrm>
          <a:prstGeom prst="rect">
            <a:avLst/>
          </a:prstGeom>
          <a:noFill/>
        </p:spPr>
        <p:txBody>
          <a:bodyPr wrap="none" rtlCol="0">
            <a:spAutoFit/>
          </a:bodyPr>
          <a:p>
            <a:pPr algn="l"/>
            <a:r>
              <a:rPr lang="en-US" altLang="zh-CN"/>
              <a:t>&lt;&lt;</a:t>
            </a:r>
            <a:r>
              <a:rPr lang="zh-CN" altLang="en-US"/>
              <a:t>Dissecting the NVidia Turing T4 GPU via Microbenchmarking</a:t>
            </a:r>
            <a:r>
              <a:rPr lang="en-US" altLang="zh-CN"/>
              <a:t>&gt;&gt;</a:t>
            </a:r>
            <a:endParaRPr lang="en-US" altLang="zh-CN"/>
          </a:p>
        </p:txBody>
      </p:sp>
    </p:spTree>
    <p:custDataLst>
      <p:tags r:id="rId9"/>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linds(horizontal)">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3" grpId="1"/>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t>PyTorch</a:t>
            </a:r>
            <a:endParaRPr lang="en-US" altLang="zh-CN"/>
          </a:p>
        </p:txBody>
      </p:sp>
      <p:sp>
        <p:nvSpPr>
          <p:cNvPr id="2" name="内容占位符 1"/>
          <p:cNvSpPr>
            <a:spLocks noGrp="1"/>
          </p:cNvSpPr>
          <p:nvPr>
            <p:ph idx="1"/>
            <p:custDataLst>
              <p:tags r:id="rId2"/>
            </p:custDataLst>
          </p:nvPr>
        </p:nvSpPr>
        <p:spPr/>
        <p:txBody>
          <a:bodyPr/>
          <a:lstStyle/>
          <a:p>
            <a:r>
              <a:rPr lang="en-US" altLang="zh-CN" dirty="0"/>
              <a:t>TBD</a:t>
            </a:r>
            <a:endParaRPr lang="en-US" altLang="zh-CN" dirty="0"/>
          </a:p>
        </p:txBody>
      </p:sp>
      <p:sp>
        <p:nvSpPr>
          <p:cNvPr id="5" name="文本框 4"/>
          <p:cNvSpPr txBox="1"/>
          <p:nvPr/>
        </p:nvSpPr>
        <p:spPr>
          <a:xfrm rot="1620000">
            <a:off x="9604375" y="477202"/>
            <a:ext cx="1960880" cy="521970"/>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wrap="square" rtlCol="0" anchor="ctr" anchorCtr="0">
            <a:spAutoFit/>
          </a:bodyPr>
          <a:p>
            <a:pPr algn="ctr"/>
            <a:r>
              <a:rPr lang="en-US" altLang="zh-CN" sz="2800">
                <a:solidFill>
                  <a:srgbClr val="FF0000"/>
                </a:solidFill>
              </a:rPr>
              <a:t>To be done</a:t>
            </a:r>
            <a:endParaRPr lang="en-US" altLang="zh-CN" sz="2800">
              <a:solidFill>
                <a:srgbClr val="FF0000"/>
              </a:solidFill>
            </a:endParaRPr>
          </a:p>
        </p:txBody>
      </p:sp>
      <p:sp>
        <p:nvSpPr>
          <p:cNvPr id="4" name="日期占位符 3"/>
          <p:cNvSpPr>
            <a:spLocks noGrp="1"/>
          </p:cNvSpPr>
          <p:nvPr>
            <p:ph type="dt" sz="half" idx="10"/>
          </p:nvPr>
        </p:nvSpPr>
        <p:spPr/>
        <p:txBody>
          <a:bodyPr/>
          <a:p>
            <a:r>
              <a:rPr lang="zh-CN" altLang="en-US" smtClean="0"/>
              <a:t>中微电科技</a:t>
            </a:r>
            <a:endParaRPr lang="zh-CN" altLang="en-US"/>
          </a:p>
        </p:txBody>
      </p:sp>
      <p:sp>
        <p:nvSpPr>
          <p:cNvPr id="6" name="灯片编号占位符 5"/>
          <p:cNvSpPr>
            <a:spLocks noGrp="1"/>
          </p:cNvSpPr>
          <p:nvPr>
            <p:ph type="sldNum" sz="quarter" idx="12"/>
          </p:nvPr>
        </p:nvSpPr>
        <p:spPr/>
        <p:txBody>
          <a:bodyPr/>
          <a:p>
            <a:fld id="{49AE70B2-8BF9-45C0-BB95-33D1B9D3A854}" type="slidenum">
              <a:rPr lang="zh-CN" altLang="en-US" smtClean="0"/>
            </a:fld>
            <a:endParaRPr lang="zh-CN" altLang="en-US"/>
          </a:p>
        </p:txBody>
      </p:sp>
      <p:sp>
        <p:nvSpPr>
          <p:cNvPr id="7" name="页脚占位符 6"/>
          <p:cNvSpPr>
            <a:spLocks noGrp="1"/>
          </p:cNvSpPr>
          <p:nvPr>
            <p:ph type="ftr" sz="quarter" idx="11"/>
          </p:nvPr>
        </p:nvSpPr>
        <p:spPr/>
        <p:txBody>
          <a:bodyPr/>
          <a:p>
            <a:r>
              <a:rPr lang="zh-CN" altLang="en-US"/>
              <a:t>密级：内部公开</a:t>
            </a:r>
            <a:endParaRPr lang="zh-CN" altLang="en-US"/>
          </a:p>
        </p:txBody>
      </p:sp>
    </p:spTree>
    <p:custDataLst>
      <p:tags r:id="rId3"/>
    </p:custData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t>Future Architecture</a:t>
            </a:r>
            <a:endParaRPr lang="en-US" altLang="zh-CN"/>
          </a:p>
        </p:txBody>
      </p:sp>
      <p:sp>
        <p:nvSpPr>
          <p:cNvPr id="2" name="内容占位符 1"/>
          <p:cNvSpPr>
            <a:spLocks noGrp="1"/>
          </p:cNvSpPr>
          <p:nvPr>
            <p:ph idx="1"/>
            <p:custDataLst>
              <p:tags r:id="rId2"/>
            </p:custDataLst>
          </p:nvPr>
        </p:nvSpPr>
        <p:spPr/>
        <p:txBody>
          <a:bodyPr/>
          <a:lstStyle/>
          <a:p>
            <a:r>
              <a:rPr lang="en-US" altLang="zh-CN" dirty="0"/>
              <a:t>Long-term</a:t>
            </a:r>
            <a:endParaRPr lang="en-US" altLang="zh-CN" dirty="0"/>
          </a:p>
        </p:txBody>
      </p:sp>
      <p:pic>
        <p:nvPicPr>
          <p:cNvPr id="5" name="ECB019B1-382A-4266-B25C-5B523AA43C14-4" descr="C:/Users/ggang/AppData/Local/Temp/wpp.TbguTFwpp"/>
          <p:cNvPicPr>
            <a:picLocks noChangeAspect="1"/>
          </p:cNvPicPr>
          <p:nvPr/>
        </p:nvPicPr>
        <p:blipFill>
          <a:blip r:embed="rId3"/>
          <a:stretch>
            <a:fillRect/>
          </a:stretch>
        </p:blipFill>
        <p:spPr>
          <a:xfrm>
            <a:off x="5413375" y="1062355"/>
            <a:ext cx="5921375" cy="5327650"/>
          </a:xfrm>
          <a:prstGeom prst="rect">
            <a:avLst/>
          </a:prstGeom>
        </p:spPr>
      </p:pic>
      <p:sp>
        <p:nvSpPr>
          <p:cNvPr id="4" name="日期占位符 3"/>
          <p:cNvSpPr>
            <a:spLocks noGrp="1"/>
          </p:cNvSpPr>
          <p:nvPr>
            <p:ph type="dt" sz="half" idx="10"/>
          </p:nvPr>
        </p:nvSpPr>
        <p:spPr/>
        <p:txBody>
          <a:bodyPr/>
          <a:p>
            <a:r>
              <a:rPr lang="zh-CN" altLang="en-US" smtClean="0"/>
              <a:t>中微电科技</a:t>
            </a:r>
            <a:endParaRPr lang="zh-CN" altLang="en-US"/>
          </a:p>
        </p:txBody>
      </p:sp>
      <p:sp>
        <p:nvSpPr>
          <p:cNvPr id="6" name="灯片编号占位符 5"/>
          <p:cNvSpPr>
            <a:spLocks noGrp="1"/>
          </p:cNvSpPr>
          <p:nvPr>
            <p:ph type="sldNum" sz="quarter" idx="12"/>
          </p:nvPr>
        </p:nvSpPr>
        <p:spPr/>
        <p:txBody>
          <a:bodyPr/>
          <a:p>
            <a:fld id="{49AE70B2-8BF9-45C0-BB95-33D1B9D3A854}" type="slidenum">
              <a:rPr lang="zh-CN" altLang="en-US" smtClean="0"/>
            </a:fld>
            <a:endParaRPr lang="zh-CN" altLang="en-US"/>
          </a:p>
        </p:txBody>
      </p:sp>
      <p:sp>
        <p:nvSpPr>
          <p:cNvPr id="7" name="页脚占位符 6"/>
          <p:cNvSpPr>
            <a:spLocks noGrp="1"/>
          </p:cNvSpPr>
          <p:nvPr>
            <p:ph type="ftr" sz="quarter" idx="11"/>
          </p:nvPr>
        </p:nvSpPr>
        <p:spPr/>
        <p:txBody>
          <a:bodyPr/>
          <a:p>
            <a:r>
              <a:rPr lang="zh-CN" altLang="en-US"/>
              <a:t>密级：内部公开</a:t>
            </a:r>
            <a:endParaRPr lang="zh-CN" altLang="en-US"/>
          </a:p>
        </p:txBody>
      </p:sp>
    </p:spTree>
    <p:custDataLst>
      <p:tags r:id="rId4"/>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t>What improvement we can do</a:t>
            </a:r>
            <a:endParaRPr lang="en-US" altLang="zh-CN"/>
          </a:p>
        </p:txBody>
      </p:sp>
      <p:sp>
        <p:nvSpPr>
          <p:cNvPr id="2" name="内容占位符 1"/>
          <p:cNvSpPr>
            <a:spLocks noGrp="1"/>
          </p:cNvSpPr>
          <p:nvPr>
            <p:ph idx="1"/>
            <p:custDataLst>
              <p:tags r:id="rId2"/>
            </p:custDataLst>
          </p:nvPr>
        </p:nvSpPr>
        <p:spPr/>
        <p:txBody>
          <a:bodyPr/>
          <a:lstStyle/>
          <a:p>
            <a:r>
              <a:rPr lang="en-US" altLang="zh-CN" dirty="0"/>
              <a:t>Register file size</a:t>
            </a:r>
            <a:endParaRPr lang="en-US" altLang="zh-CN" dirty="0"/>
          </a:p>
          <a:p>
            <a:pPr lvl="1"/>
            <a:r>
              <a:rPr lang="en-US" altLang="zh-CN" dirty="0"/>
              <a:t>&gt;= 64x32bit/thread</a:t>
            </a:r>
            <a:endParaRPr lang="en-US" altLang="zh-CN" dirty="0"/>
          </a:p>
          <a:p>
            <a:pPr lvl="1"/>
            <a:r>
              <a:rPr lang="en-US" altLang="zh-CN" dirty="0"/>
              <a:t>32 register</a:t>
            </a:r>
            <a:endParaRPr lang="en-US" altLang="zh-CN" dirty="0"/>
          </a:p>
          <a:p>
            <a:r>
              <a:rPr lang="en-US" altLang="zh-CN" dirty="0"/>
              <a:t>Shared memory</a:t>
            </a:r>
            <a:endParaRPr lang="en-US" altLang="zh-CN" dirty="0"/>
          </a:p>
          <a:p>
            <a:r>
              <a:rPr lang="en-US" altLang="zh-CN" dirty="0"/>
              <a:t>ldst unit</a:t>
            </a:r>
            <a:endParaRPr lang="en-US" altLang="zh-CN" dirty="0"/>
          </a:p>
          <a:p>
            <a:r>
              <a:rPr dirty="0"/>
              <a:t>一种减少对更多原始内存带宽需求的好方法是几十年来已知和使用的方法</a:t>
            </a:r>
            <a:r>
              <a:rPr lang="en-US" altLang="zh-CN" dirty="0"/>
              <a:t>-</a:t>
            </a:r>
            <a:r>
              <a:rPr dirty="0"/>
              <a:t>在芯片上增加更多缓存</a:t>
            </a:r>
            <a:endParaRPr dirty="0"/>
          </a:p>
          <a:p>
            <a:pPr lvl="1"/>
            <a:r>
              <a:rPr lang="en-US" altLang="zh-CN" dirty="0"/>
              <a:t>AMD</a:t>
            </a:r>
            <a:r>
              <a:rPr dirty="0"/>
              <a:t>的</a:t>
            </a:r>
            <a:r>
              <a:rPr lang="en-US" altLang="zh-CN" dirty="0"/>
              <a:t>Infinity Cache: Navi 21 GPU</a:t>
            </a:r>
            <a:r>
              <a:rPr dirty="0"/>
              <a:t>使用</a:t>
            </a:r>
            <a:r>
              <a:rPr lang="en-US" altLang="zh-CN" dirty="0"/>
              <a:t>128MB</a:t>
            </a:r>
            <a:r>
              <a:rPr dirty="0"/>
              <a:t>的大型</a:t>
            </a:r>
            <a:r>
              <a:rPr lang="en-US" altLang="zh-CN" dirty="0"/>
              <a:t>L3</a:t>
            </a:r>
            <a:r>
              <a:rPr dirty="0"/>
              <a:t>缓存</a:t>
            </a:r>
            <a:endParaRPr dirty="0"/>
          </a:p>
          <a:p>
            <a:pPr lvl="0"/>
            <a:r>
              <a:rPr lang="en-US" altLang="zh-CN" dirty="0"/>
              <a:t>Fetch and Decode</a:t>
            </a:r>
            <a:endParaRPr lang="en-US" altLang="zh-CN" dirty="0"/>
          </a:p>
          <a:p>
            <a:pPr lvl="0"/>
            <a:r>
              <a:rPr lang="en-US" altLang="zh-CN" dirty="0"/>
              <a:t>Hardware performance counter </a:t>
            </a:r>
            <a:endParaRPr lang="en-US" altLang="zh-CN" dirty="0"/>
          </a:p>
        </p:txBody>
      </p:sp>
      <p:sp>
        <p:nvSpPr>
          <p:cNvPr id="4" name="日期占位符 3"/>
          <p:cNvSpPr>
            <a:spLocks noGrp="1"/>
          </p:cNvSpPr>
          <p:nvPr>
            <p:ph type="dt" sz="half" idx="10"/>
          </p:nvPr>
        </p:nvSpPr>
        <p:spPr/>
        <p:txBody>
          <a:bodyPr/>
          <a:p>
            <a:r>
              <a:rPr lang="zh-CN" altLang="en-US" smtClean="0"/>
              <a:t>中微电科技</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6" name="页脚占位符 5"/>
          <p:cNvSpPr>
            <a:spLocks noGrp="1"/>
          </p:cNvSpPr>
          <p:nvPr>
            <p:ph type="ftr" sz="quarter" idx="11"/>
          </p:nvPr>
        </p:nvSpPr>
        <p:spPr/>
        <p:txBody>
          <a:bodyPr/>
          <a:p>
            <a:r>
              <a:rPr lang="zh-CN" altLang="en-US"/>
              <a:t>密级：内部公开</a:t>
            </a:r>
            <a:endParaRPr lang="zh-CN" altLang="en-US"/>
          </a:p>
        </p:txBody>
      </p:sp>
    </p:spTree>
    <p:custDataLst>
      <p:tags r:id="rId3"/>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t>Bottleneck</a:t>
            </a:r>
            <a:endParaRPr lang="en-US" altLang="zh-CN"/>
          </a:p>
        </p:txBody>
      </p:sp>
      <p:sp>
        <p:nvSpPr>
          <p:cNvPr id="2" name="内容占位符 1"/>
          <p:cNvSpPr>
            <a:spLocks noGrp="1"/>
          </p:cNvSpPr>
          <p:nvPr>
            <p:ph idx="1"/>
            <p:custDataLst>
              <p:tags r:id="rId2"/>
            </p:custDataLst>
          </p:nvPr>
        </p:nvSpPr>
        <p:spPr/>
        <p:txBody>
          <a:bodyPr/>
          <a:lstStyle/>
          <a:p>
            <a:r>
              <a:rPr lang="en-US" altLang="zh-CN" dirty="0"/>
              <a:t>Energy has relationship with </a:t>
            </a:r>
            <a:r>
              <a:rPr lang="en-US" altLang="zh-CN" dirty="0">
                <a:hlinkClick r:id="rId3" action="ppaction://hlinkfile"/>
              </a:rPr>
              <a:t>kernel scheduling</a:t>
            </a:r>
            <a:r>
              <a:rPr lang="en-US" altLang="zh-CN" dirty="0"/>
              <a:t> </a:t>
            </a:r>
            <a:endParaRPr lang="en-US" altLang="zh-CN" dirty="0"/>
          </a:p>
          <a:p>
            <a:r>
              <a:rPr lang="en-US" altLang="zh-CN" dirty="0"/>
              <a:t>branch divergence: major source of performance loss for multithreaded SIMD architecture</a:t>
            </a:r>
            <a:endParaRPr lang="en-US" altLang="zh-CN" dirty="0"/>
          </a:p>
        </p:txBody>
      </p:sp>
      <p:sp>
        <p:nvSpPr>
          <p:cNvPr id="4" name="日期占位符 3"/>
          <p:cNvSpPr>
            <a:spLocks noGrp="1"/>
          </p:cNvSpPr>
          <p:nvPr>
            <p:ph type="dt" sz="half" idx="10"/>
          </p:nvPr>
        </p:nvSpPr>
        <p:spPr/>
        <p:txBody>
          <a:bodyPr/>
          <a:p>
            <a:r>
              <a:rPr lang="zh-CN" altLang="en-US" smtClean="0"/>
              <a:t>中微电科技</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6" name="页脚占位符 5"/>
          <p:cNvSpPr>
            <a:spLocks noGrp="1"/>
          </p:cNvSpPr>
          <p:nvPr>
            <p:ph type="ftr" sz="quarter" idx="11"/>
          </p:nvPr>
        </p:nvSpPr>
        <p:spPr/>
        <p:txBody>
          <a:bodyPr/>
          <a:p>
            <a:r>
              <a:rPr lang="zh-CN" altLang="en-US"/>
              <a:t>密级：内部公开</a:t>
            </a:r>
            <a:endParaRPr lang="zh-CN" altLang="en-US"/>
          </a:p>
        </p:txBody>
      </p:sp>
    </p:spTree>
    <p:custDataLst>
      <p:tags r:id="rId4"/>
    </p:custData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t>Warp divergence</a:t>
            </a:r>
            <a:endParaRPr lang="en-US" altLang="zh-CN"/>
          </a:p>
        </p:txBody>
      </p:sp>
      <p:sp>
        <p:nvSpPr>
          <p:cNvPr id="2" name="内容占位符 1"/>
          <p:cNvSpPr>
            <a:spLocks noGrp="1"/>
          </p:cNvSpPr>
          <p:nvPr>
            <p:ph idx="1"/>
            <p:custDataLst>
              <p:tags r:id="rId2"/>
            </p:custDataLst>
          </p:nvPr>
        </p:nvSpPr>
        <p:spPr/>
        <p:txBody>
          <a:bodyPr>
            <a:normAutofit fontScale="90000" lnSpcReduction="10000"/>
          </a:bodyPr>
          <a:lstStyle/>
          <a:p>
            <a:r>
              <a:rPr lang="en-US" altLang="zh-CN" dirty="0"/>
              <a:t>z = p ? x : y</a:t>
            </a:r>
            <a:endParaRPr lang="en-US" altLang="zh-CN" dirty="0"/>
          </a:p>
          <a:p>
            <a:r>
              <a:rPr lang="en-US" altLang="zh-CN" dirty="0"/>
              <a:t>p: a = b + c //computed only if p is true</a:t>
            </a:r>
            <a:endParaRPr lang="en-US" altLang="zh-CN" dirty="0"/>
          </a:p>
          <a:p>
            <a:r>
              <a:rPr lang="en-US" altLang="zh-CN" dirty="0"/>
              <a:t>All threads execute both conditional branches, so execution cost is sum of both branches =&gt; potentially large loss of performance</a:t>
            </a:r>
            <a:endParaRPr lang="en-US" altLang="zh-CN" dirty="0"/>
          </a:p>
          <a:p>
            <a:r>
              <a:rPr lang="en-US" altLang="zh-CN" dirty="0"/>
              <a:t>What’s important is to understand hardware behaviour and design your algorithms/implementation accordingly</a:t>
            </a:r>
            <a:endParaRPr lang="en-US" altLang="zh-CN" dirty="0"/>
          </a:p>
          <a:p>
            <a:r>
              <a:rPr lang="en-US" altLang="zh-CN" dirty="0"/>
              <a:t>From an architecture perspective, one of the main challenges is inter-warp conflict in the shared resources including I$, D$ and compute units.</a:t>
            </a:r>
            <a:endParaRPr lang="en-US" altLang="zh-CN" dirty="0"/>
          </a:p>
          <a:p>
            <a:endParaRPr lang="en-US" altLang="zh-CN" dirty="0"/>
          </a:p>
          <a:p>
            <a:endParaRPr lang="en-US" altLang="zh-CN" dirty="0"/>
          </a:p>
          <a:p>
            <a:endParaRPr lang="en-US" altLang="zh-CN" dirty="0"/>
          </a:p>
          <a:p>
            <a:pPr marL="0" indent="0">
              <a:buNone/>
            </a:pPr>
            <a:r>
              <a:rPr lang="en-US" altLang="zh-CN" dirty="0">
                <a:hlinkClick r:id="rId3" action="ppaction://hlinkfile"/>
              </a:rPr>
              <a:t>Further understanding much more detailed info</a:t>
            </a:r>
            <a:r>
              <a:rPr lang="en-US" altLang="zh-CN" dirty="0"/>
              <a:t> </a:t>
            </a:r>
            <a:r>
              <a:rPr lang="en-US" altLang="zh-CN" dirty="0"/>
              <a:t> </a:t>
            </a:r>
            <a:endParaRPr lang="en-US" altLang="zh-CN" dirty="0"/>
          </a:p>
        </p:txBody>
      </p:sp>
      <p:sp>
        <p:nvSpPr>
          <p:cNvPr id="4" name="日期占位符 3"/>
          <p:cNvSpPr>
            <a:spLocks noGrp="1"/>
          </p:cNvSpPr>
          <p:nvPr>
            <p:ph type="dt" sz="half" idx="10"/>
          </p:nvPr>
        </p:nvSpPr>
        <p:spPr/>
        <p:txBody>
          <a:bodyPr/>
          <a:p>
            <a:r>
              <a:rPr lang="zh-CN" altLang="en-US" smtClean="0"/>
              <a:t>中微电科技</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6" name="页脚占位符 5"/>
          <p:cNvSpPr>
            <a:spLocks noGrp="1"/>
          </p:cNvSpPr>
          <p:nvPr>
            <p:ph type="ftr" sz="quarter" idx="11"/>
          </p:nvPr>
        </p:nvSpPr>
        <p:spPr/>
        <p:txBody>
          <a:bodyPr/>
          <a:p>
            <a:r>
              <a:rPr lang="zh-CN" altLang="en-US"/>
              <a:t>密级：内部公开</a:t>
            </a:r>
            <a:endParaRPr lang="zh-CN" altLang="en-US"/>
          </a:p>
        </p:txBody>
      </p:sp>
    </p:spTree>
    <p:custDataLst>
      <p:tags r:id="rId4"/>
    </p:custData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a:bodyPr>
          <a:lstStyle/>
          <a:p>
            <a:r>
              <a:rPr lang="en-US" altLang="zh-CN">
                <a:sym typeface="+mn-ea"/>
              </a:rPr>
              <a:t>Lex&amp;Yacc</a:t>
            </a:r>
            <a:endParaRPr lang="zh-CN" altLang="en-US"/>
          </a:p>
        </p:txBody>
      </p:sp>
      <p:sp>
        <p:nvSpPr>
          <p:cNvPr id="2" name="内容占位符 1"/>
          <p:cNvSpPr>
            <a:spLocks noGrp="1"/>
          </p:cNvSpPr>
          <p:nvPr>
            <p:ph idx="1"/>
          </p:nvPr>
        </p:nvSpPr>
        <p:spPr/>
        <p:txBody>
          <a:bodyPr/>
          <a:p>
            <a:endParaRPr lang="zh-CN" altLang="en-US"/>
          </a:p>
        </p:txBody>
      </p:sp>
      <p:sp>
        <p:nvSpPr>
          <p:cNvPr id="4" name="日期占位符 3"/>
          <p:cNvSpPr>
            <a:spLocks noGrp="1"/>
          </p:cNvSpPr>
          <p:nvPr>
            <p:ph type="dt" sz="half" idx="10"/>
          </p:nvPr>
        </p:nvSpPr>
        <p:spPr/>
        <p:txBody>
          <a:bodyPr/>
          <a:p>
            <a:r>
              <a:rPr lang="zh-CN" altLang="en-US" smtClean="0"/>
              <a:t>中微电科技</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6" name="页脚占位符 5"/>
          <p:cNvSpPr>
            <a:spLocks noGrp="1"/>
          </p:cNvSpPr>
          <p:nvPr>
            <p:ph type="ftr" sz="quarter" idx="11"/>
          </p:nvPr>
        </p:nvSpPr>
        <p:spPr/>
        <p:txBody>
          <a:bodyPr/>
          <a:p>
            <a:r>
              <a:rPr lang="zh-CN" altLang="en-US"/>
              <a:t>密级：内部公开</a:t>
            </a:r>
            <a:endParaRPr lang="zh-CN" altLang="en-US"/>
          </a:p>
        </p:txBody>
      </p:sp>
    </p:spTree>
    <p:custDataLst>
      <p:tags r:id="rId2"/>
    </p:custData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fontScale="90000"/>
          </a:bodyPr>
          <a:lstStyle/>
          <a:p>
            <a:r>
              <a:rPr lang="zh-CN" altLang="en-US" dirty="0">
                <a:sym typeface="Arial" panose="020B0604020202020204" pitchFamily="34" charset="0"/>
              </a:rPr>
              <a:t>感谢聆听</a:t>
            </a:r>
            <a:r>
              <a:rPr lang="en-US" altLang="zh-CN" dirty="0">
                <a:sym typeface="Arial" panose="020B0604020202020204" pitchFamily="34" charset="0"/>
              </a:rPr>
              <a:t>&amp;</a:t>
            </a:r>
            <a:r>
              <a:rPr dirty="0">
                <a:sym typeface="Arial" panose="020B0604020202020204" pitchFamily="34" charset="0"/>
              </a:rPr>
              <a:t>问题讨论</a:t>
            </a:r>
            <a:endParaRPr dirty="0">
              <a:sym typeface="Arial" panose="020B0604020202020204" pitchFamily="34" charset="0"/>
            </a:endParaRPr>
          </a:p>
        </p:txBody>
      </p:sp>
      <p:sp>
        <p:nvSpPr>
          <p:cNvPr id="3" name="文本占位符 2"/>
          <p:cNvSpPr>
            <a:spLocks noGrp="1"/>
          </p:cNvSpPr>
          <p:nvPr>
            <p:ph type="body" sz="quarter" idx="13"/>
            <p:custDataLst>
              <p:tags r:id="rId2"/>
            </p:custDataLst>
          </p:nvPr>
        </p:nvSpPr>
        <p:spPr/>
        <p:txBody>
          <a:bodyPr>
            <a:normAutofit fontScale="97500" lnSpcReduction="10000"/>
          </a:bodyPr>
          <a:lstStyle/>
          <a:p>
            <a:r>
              <a:rPr lang="zh-CN" altLang="en-US" dirty="0">
                <a:sym typeface="Arial" panose="020B0604020202020204" pitchFamily="34" charset="0"/>
              </a:rPr>
              <a:t>硬件部</a:t>
            </a:r>
            <a:r>
              <a:rPr lang="en-US" altLang="zh-CN" dirty="0">
                <a:sym typeface="Arial" panose="020B0604020202020204" pitchFamily="34" charset="0"/>
              </a:rPr>
              <a:t> </a:t>
            </a:r>
            <a:r>
              <a:rPr lang="zh-CN" altLang="en-US" dirty="0">
                <a:sym typeface="Arial" panose="020B0604020202020204" pitchFamily="34" charset="0"/>
              </a:rPr>
              <a:t>刘永刚</a:t>
            </a:r>
            <a:endParaRPr lang="zh-CN" altLang="en-US" dirty="0">
              <a:sym typeface="Arial" panose="020B0604020202020204" pitchFamily="34" charset="0"/>
            </a:endParaRPr>
          </a:p>
        </p:txBody>
      </p:sp>
      <p:sp>
        <p:nvSpPr>
          <p:cNvPr id="4" name="日期占位符 3"/>
          <p:cNvSpPr>
            <a:spLocks noGrp="1"/>
          </p:cNvSpPr>
          <p:nvPr>
            <p:ph type="dt" sz="half" idx="14"/>
          </p:nvPr>
        </p:nvSpPr>
        <p:spPr/>
        <p:txBody>
          <a:bodyPr/>
          <a:p>
            <a:r>
              <a:rPr lang="zh-CN" altLang="en-US" smtClean="0"/>
              <a:t>中微电科技</a:t>
            </a:r>
            <a:endParaRPr lang="zh-CN" altLang="en-US"/>
          </a:p>
        </p:txBody>
      </p:sp>
      <p:sp>
        <p:nvSpPr>
          <p:cNvPr id="5" name="灯片编号占位符 4"/>
          <p:cNvSpPr>
            <a:spLocks noGrp="1"/>
          </p:cNvSpPr>
          <p:nvPr>
            <p:ph type="sldNum" sz="quarter" idx="16"/>
          </p:nvPr>
        </p:nvSpPr>
        <p:spPr/>
        <p:txBody>
          <a:bodyPr/>
          <a:p>
            <a:fld id="{49AE70B2-8BF9-45C0-BB95-33D1B9D3A854}" type="slidenum">
              <a:rPr lang="zh-CN" altLang="en-US" smtClean="0"/>
            </a:fld>
            <a:endParaRPr lang="zh-CN" altLang="en-US"/>
          </a:p>
        </p:txBody>
      </p:sp>
      <p:sp>
        <p:nvSpPr>
          <p:cNvPr id="6" name="页脚占位符 5"/>
          <p:cNvSpPr>
            <a:spLocks noGrp="1"/>
          </p:cNvSpPr>
          <p:nvPr>
            <p:ph type="ftr" sz="quarter" idx="15"/>
          </p:nvPr>
        </p:nvSpPr>
        <p:spPr/>
        <p:txBody>
          <a:bodyPr/>
          <a:p>
            <a:r>
              <a:rPr lang="zh-CN" altLang="en-US"/>
              <a:t>密级：内部公开</a:t>
            </a:r>
            <a:endParaRPr lang="zh-CN" altLang="en-US"/>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833" fill="hold">
                                          <p:stCondLst>
                                            <p:cond delay="167"/>
                                          </p:stCondLst>
                                        </p:cTn>
                                        <p:tgtEl>
                                          <p:spTgt spid="2"/>
                                        </p:tgtEl>
                                        <p:attrNameLst>
                                          <p:attrName>ppt_h</p:attrName>
                                        </p:attrNameLst>
                                      </p:cBhvr>
                                      <p:tavLst>
                                        <p:tav tm="0" fmla="#ppt_h*(1+0.4*sin(2.5*pi*$)*(1-$)^3)">
                                          <p:val>
                                            <p:fltVal val="0"/>
                                          </p:val>
                                        </p:tav>
                                        <p:tav tm="100000">
                                          <p:val>
                                            <p:fltVal val="1"/>
                                          </p:val>
                                        </p:tav>
                                      </p:tavLst>
                                    </p:anim>
                                    <p:anim to="" calcmode="lin" valueType="num">
                                      <p:cBhvr>
                                        <p:cTn id="8" dur="1000" fill="hold">
                                          <p:stCondLst>
                                            <p:cond delay="0"/>
                                          </p:stCondLst>
                                        </p:cTn>
                                        <p:tgtEl>
                                          <p:spTgt spid="2"/>
                                        </p:tgtEl>
                                        <p:attrNameLst>
                                          <p:attrName>ppt_y</p:attrName>
                                        </p:attrNameLst>
                                      </p:cBhvr>
                                      <p:tavLst>
                                        <p:tav tm="0" fmla="#ppt_y-0.5*#ppt_h+0.5*ppt_h">
                                          <p:val>
                                            <p:fltVal val="0"/>
                                          </p:val>
                                        </p:tav>
                                        <p:tav tm="100000">
                                          <p:val>
                                            <p:fltVal val="1"/>
                                          </p:val>
                                        </p:tav>
                                      </p:tavLst>
                                    </p:anim>
                                    <p:anim to="" calcmode="lin" valueType="num">
                                      <p:cBhvr>
                                        <p:cTn id="9" dur="167" fill="hold">
                                          <p:stCondLst>
                                            <p:cond delay="0"/>
                                          </p:stCondLst>
                                        </p:cTn>
                                        <p:tgtEl>
                                          <p:spTgt spid="2"/>
                                        </p:tgtEl>
                                        <p:attrNameLst>
                                          <p:attrName>ppt_h</p:attrName>
                                        </p:attrNameLst>
                                      </p:cBhvr>
                                      <p:tavLst>
                                        <p:tav tm="0" fmla="$^2*#ppt_h">
                                          <p:val>
                                            <p:fltVal val="0"/>
                                          </p:val>
                                        </p:tav>
                                        <p:tav tm="100000" fmla="#ppt_h">
                                          <p:val>
                                            <p:fltVal val="1"/>
                                          </p:val>
                                        </p:tav>
                                      </p:tavLst>
                                    </p:anim>
                                  </p:childTnLst>
                                </p:cTn>
                              </p:par>
                              <p:par>
                                <p:cTn id="10" presetID="0" presetClass="entr" presetSubtype="0" fill="hold" grpId="0" nodeType="withEffect">
                                  <p:stCondLst>
                                    <p:cond delay="0"/>
                                  </p:stCondLst>
                                  <p:iterate type="lt">
                                    <p:tmPct val="10000"/>
                                  </p:iterate>
                                  <p:childTnLst>
                                    <p:set>
                                      <p:cBhvr>
                                        <p:cTn id="11" dur="1" fill="hold">
                                          <p:stCondLst>
                                            <p:cond delay="0"/>
                                          </p:stCondLst>
                                        </p:cTn>
                                        <p:tgtEl>
                                          <p:spTgt spid="3"/>
                                        </p:tgtEl>
                                        <p:attrNameLst>
                                          <p:attrName>style.visibility</p:attrName>
                                        </p:attrNameLst>
                                      </p:cBhvr>
                                      <p:to>
                                        <p:strVal val="visible"/>
                                      </p:to>
                                    </p:set>
                                    <p:anim to="" calcmode="lin" valueType="num">
                                      <p:cBhvr>
                                        <p:cTn id="12" dur="833" fill="hold">
                                          <p:stCondLst>
                                            <p:cond delay="167"/>
                                          </p:stCondLst>
                                        </p:cTn>
                                        <p:tgtEl>
                                          <p:spTgt spid="3"/>
                                        </p:tgtEl>
                                        <p:attrNameLst>
                                          <p:attrName>ppt_h</p:attrName>
                                        </p:attrNameLst>
                                      </p:cBhvr>
                                      <p:tavLst>
                                        <p:tav tm="0" fmla="#ppt_h*(1+0.4*sin(2.5*pi*$)*(1-$)^3)">
                                          <p:val>
                                            <p:fltVal val="0"/>
                                          </p:val>
                                        </p:tav>
                                        <p:tav tm="100000">
                                          <p:val>
                                            <p:fltVal val="1"/>
                                          </p:val>
                                        </p:tav>
                                      </p:tavLst>
                                    </p:anim>
                                    <p:anim to="" calcmode="lin" valueType="num">
                                      <p:cBhvr>
                                        <p:cTn id="13" dur="1000" fill="hold">
                                          <p:stCondLst>
                                            <p:cond delay="0"/>
                                          </p:stCondLst>
                                        </p:cTn>
                                        <p:tgtEl>
                                          <p:spTgt spid="3"/>
                                        </p:tgtEl>
                                        <p:attrNameLst>
                                          <p:attrName>ppt_y</p:attrName>
                                        </p:attrNameLst>
                                      </p:cBhvr>
                                      <p:tavLst>
                                        <p:tav tm="0" fmla="#ppt_y-0.5*#ppt_h+0.5*ppt_h">
                                          <p:val>
                                            <p:fltVal val="0"/>
                                          </p:val>
                                        </p:tav>
                                        <p:tav tm="100000">
                                          <p:val>
                                            <p:fltVal val="1"/>
                                          </p:val>
                                        </p:tav>
                                      </p:tavLst>
                                    </p:anim>
                                    <p:anim to="" calcmode="lin" valueType="num">
                                      <p:cBhvr>
                                        <p:cTn id="14" dur="167" fill="hold">
                                          <p:stCondLst>
                                            <p:cond delay="0"/>
                                          </p:stCondLst>
                                        </p:cTn>
                                        <p:tgtEl>
                                          <p:spTgt spid="3"/>
                                        </p:tgtEl>
                                        <p:attrNameLst>
                                          <p:attrName>ppt_h</p:attrName>
                                        </p:attrNameLst>
                                      </p:cBhvr>
                                      <p:tavLst>
                                        <p:tav tm="0" fmla="$^2*#ppt_h">
                                          <p:val>
                                            <p:fltVal val="0"/>
                                          </p:val>
                                        </p:tav>
                                        <p:tav tm="100000" fmla="#ppt_h">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lIns="90000" tIns="46800" rIns="90000" bIns="46800">
            <a:normAutofit/>
          </a:bodyPr>
          <a:lstStyle/>
          <a:p>
            <a:r>
              <a:rPr lang="en-US" altLang="zh-CN" dirty="0">
                <a:sym typeface="Arial" panose="020B0604020202020204" pitchFamily="34" charset="0"/>
              </a:rPr>
              <a:t>MVP-SIM Architecture</a:t>
            </a:r>
            <a:endParaRPr lang="en-US" altLang="zh-CN" dirty="0">
              <a:sym typeface="Arial" panose="020B0604020202020204" pitchFamily="34" charset="0"/>
            </a:endParaRPr>
          </a:p>
        </p:txBody>
      </p:sp>
      <p:sp>
        <p:nvSpPr>
          <p:cNvPr id="4" name="文本占位符 3"/>
          <p:cNvSpPr>
            <a:spLocks noGrp="1"/>
          </p:cNvSpPr>
          <p:nvPr>
            <p:ph type="body" idx="1"/>
            <p:custDataLst>
              <p:tags r:id="rId2"/>
            </p:custDataLst>
          </p:nvPr>
        </p:nvSpPr>
        <p:spPr/>
        <p:txBody>
          <a:bodyPr/>
          <a:lstStyle/>
          <a:p>
            <a:r>
              <a:rPr lang="en-US" altLang="zh-CN" dirty="0">
                <a:sym typeface="Arial" panose="020B0604020202020204" pitchFamily="34" charset="0"/>
              </a:rPr>
              <a:t>Briefly introduction for MVP architecture</a:t>
            </a:r>
            <a:endParaRPr lang="en-US" altLang="zh-CN" dirty="0">
              <a:sym typeface="Arial" panose="020B0604020202020204" pitchFamily="34" charset="0"/>
            </a:endParaRPr>
          </a:p>
        </p:txBody>
      </p:sp>
      <p:grpSp>
        <p:nvGrpSpPr>
          <p:cNvPr id="19" name="组合 18"/>
          <p:cNvGrpSpPr/>
          <p:nvPr>
            <p:custDataLst>
              <p:tags r:id="rId3"/>
            </p:custDataLst>
          </p:nvPr>
        </p:nvGrpSpPr>
        <p:grpSpPr>
          <a:xfrm>
            <a:off x="2114550" y="2516505"/>
            <a:ext cx="1026160" cy="1026160"/>
            <a:chOff x="2870" y="3715"/>
            <a:chExt cx="1616" cy="1616"/>
          </a:xfrm>
        </p:grpSpPr>
        <p:sp>
          <p:nvSpPr>
            <p:cNvPr id="5" name="矩形 4"/>
            <p:cNvSpPr/>
            <p:nvPr>
              <p:custDataLst>
                <p:tags r:id="rId4"/>
              </p:custDataLst>
            </p:nvPr>
          </p:nvSpPr>
          <p:spPr>
            <a:xfrm>
              <a:off x="2870" y="3715"/>
              <a:ext cx="1616" cy="16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0" name="文本框 9"/>
            <p:cNvSpPr txBox="1"/>
            <p:nvPr>
              <p:custDataLst>
                <p:tags r:id="rId5"/>
              </p:custDataLst>
            </p:nvPr>
          </p:nvSpPr>
          <p:spPr>
            <a:xfrm>
              <a:off x="2870" y="3715"/>
              <a:ext cx="1616" cy="1616"/>
            </a:xfrm>
            <a:prstGeom prst="rect">
              <a:avLst/>
            </a:prstGeom>
            <a:noFill/>
          </p:spPr>
          <p:txBody>
            <a:bodyPr wrap="square" rtlCol="0" anchor="ctr" anchorCtr="0">
              <a:normAutofit/>
            </a:bodyPr>
            <a:lstStyle/>
            <a:p>
              <a:pPr algn="ctr"/>
              <a:r>
                <a:rPr lang="en-US" altLang="zh-CN" sz="4400" b="1" dirty="0">
                  <a:solidFill>
                    <a:schemeClr val="bg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02</a:t>
              </a:r>
              <a:endParaRPr lang="en-US" altLang="zh-CN" sz="4400" b="1" dirty="0">
                <a:solidFill>
                  <a:schemeClr val="bg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grpSp>
      <p:sp>
        <p:nvSpPr>
          <p:cNvPr id="24" name="矩形 23"/>
          <p:cNvSpPr/>
          <p:nvPr>
            <p:custDataLst>
              <p:tags r:id="rId6"/>
            </p:custDataLst>
          </p:nvPr>
        </p:nvSpPr>
        <p:spPr>
          <a:xfrm>
            <a:off x="10075545" y="2516505"/>
            <a:ext cx="17780" cy="255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2" name="日期占位符 1"/>
          <p:cNvSpPr>
            <a:spLocks noGrp="1"/>
          </p:cNvSpPr>
          <p:nvPr>
            <p:ph type="dt" sz="half" idx="10"/>
          </p:nvPr>
        </p:nvSpPr>
        <p:spPr/>
        <p:txBody>
          <a:bodyPr/>
          <a:p>
            <a:r>
              <a:rPr lang="zh-CN" altLang="en-US" smtClean="0"/>
              <a:t>中微电科技</a:t>
            </a:r>
            <a:endParaRPr lang="zh-CN" altLang="en-US"/>
          </a:p>
        </p:txBody>
      </p:sp>
      <p:sp>
        <p:nvSpPr>
          <p:cNvPr id="6" name="灯片编号占位符 5"/>
          <p:cNvSpPr>
            <a:spLocks noGrp="1"/>
          </p:cNvSpPr>
          <p:nvPr>
            <p:ph type="sldNum" sz="quarter" idx="12"/>
          </p:nvPr>
        </p:nvSpPr>
        <p:spPr/>
        <p:txBody>
          <a:bodyPr/>
          <a:p>
            <a:fld id="{49AE70B2-8BF9-45C0-BB95-33D1B9D3A854}" type="slidenum">
              <a:rPr lang="zh-CN" altLang="en-US" smtClean="0"/>
            </a:fld>
            <a:endParaRPr lang="zh-CN" altLang="en-US"/>
          </a:p>
        </p:txBody>
      </p:sp>
      <p:sp>
        <p:nvSpPr>
          <p:cNvPr id="7" name="页脚占位符 6"/>
          <p:cNvSpPr>
            <a:spLocks noGrp="1"/>
          </p:cNvSpPr>
          <p:nvPr>
            <p:ph type="ftr" sz="quarter" idx="11"/>
          </p:nvPr>
        </p:nvSpPr>
        <p:spPr/>
        <p:txBody>
          <a:bodyPr/>
          <a:p>
            <a:r>
              <a:rPr lang="zh-CN" altLang="en-US"/>
              <a:t>密级：内部公开</a:t>
            </a:r>
            <a:endParaRPr lang="zh-CN" altLang="en-US"/>
          </a:p>
        </p:txBody>
      </p:sp>
    </p:spTree>
    <p:custDataLst>
      <p:tags r:id="rId7"/>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t>MVPGPU-SIM Architecture Overview</a:t>
            </a:r>
            <a:endParaRPr lang="en-US" altLang="zh-CN"/>
          </a:p>
        </p:txBody>
      </p:sp>
      <p:sp>
        <p:nvSpPr>
          <p:cNvPr id="7" name="内容占位符 6"/>
          <p:cNvSpPr>
            <a:spLocks noGrp="1"/>
          </p:cNvSpPr>
          <p:nvPr>
            <p:ph idx="1"/>
          </p:nvPr>
        </p:nvSpPr>
        <p:spPr/>
        <p:txBody>
          <a:bodyPr/>
          <a:p>
            <a:endParaRPr lang="zh-CN" altLang="en-US"/>
          </a:p>
        </p:txBody>
      </p:sp>
      <p:pic>
        <p:nvPicPr>
          <p:cNvPr id="2" name="图片 1" descr="MVPGPU-SIM SoC"/>
          <p:cNvPicPr>
            <a:picLocks noChangeAspect="1"/>
          </p:cNvPicPr>
          <p:nvPr>
            <p:custDataLst>
              <p:tags r:id="rId2"/>
            </p:custDataLst>
          </p:nvPr>
        </p:nvPicPr>
        <p:blipFill>
          <a:blip r:embed="rId3"/>
          <a:stretch>
            <a:fillRect/>
          </a:stretch>
        </p:blipFill>
        <p:spPr>
          <a:xfrm>
            <a:off x="447675" y="1177925"/>
            <a:ext cx="11290300" cy="5317490"/>
          </a:xfrm>
          <a:prstGeom prst="rect">
            <a:avLst/>
          </a:prstGeom>
        </p:spPr>
      </p:pic>
      <p:sp>
        <p:nvSpPr>
          <p:cNvPr id="4" name="日期占位符 3"/>
          <p:cNvSpPr>
            <a:spLocks noGrp="1"/>
          </p:cNvSpPr>
          <p:nvPr>
            <p:ph type="dt" sz="half" idx="10"/>
          </p:nvPr>
        </p:nvSpPr>
        <p:spPr/>
        <p:txBody>
          <a:bodyPr/>
          <a:p>
            <a:r>
              <a:rPr lang="zh-CN" altLang="en-US" smtClean="0"/>
              <a:t>中微电科技</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6" name="页脚占位符 5"/>
          <p:cNvSpPr>
            <a:spLocks noGrp="1"/>
          </p:cNvSpPr>
          <p:nvPr>
            <p:ph type="ftr" sz="quarter" idx="11"/>
          </p:nvPr>
        </p:nvSpPr>
        <p:spPr/>
        <p:txBody>
          <a:bodyPr/>
          <a:p>
            <a:r>
              <a:rPr lang="zh-CN" altLang="en-US"/>
              <a:t>密级：内部公开</a:t>
            </a:r>
            <a:endParaRPr lang="zh-CN" altLang="en-US"/>
          </a:p>
        </p:txBody>
      </p:sp>
    </p:spTree>
    <p:custDataLst>
      <p:tags r:id="rId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ECB019B1-382A-4266-B25C-5B523AA43C14-1" descr="wpp"/>
          <p:cNvPicPr>
            <a:picLocks noChangeAspect="1"/>
          </p:cNvPicPr>
          <p:nvPr/>
        </p:nvPicPr>
        <p:blipFill>
          <a:blip r:embed="rId1"/>
          <a:stretch>
            <a:fillRect/>
          </a:stretch>
        </p:blipFill>
        <p:spPr>
          <a:xfrm>
            <a:off x="213360" y="1120140"/>
            <a:ext cx="11581765" cy="5372100"/>
          </a:xfrm>
          <a:prstGeom prst="rect">
            <a:avLst/>
          </a:prstGeom>
        </p:spPr>
      </p:pic>
      <p:sp>
        <p:nvSpPr>
          <p:cNvPr id="2" name="标题 1"/>
          <p:cNvSpPr>
            <a:spLocks noGrp="1"/>
          </p:cNvSpPr>
          <p:nvPr>
            <p:ph type="title"/>
          </p:nvPr>
        </p:nvSpPr>
        <p:spPr/>
        <p:txBody>
          <a:bodyPr>
            <a:normAutofit/>
          </a:bodyPr>
          <a:p>
            <a:r>
              <a:rPr lang="en-US" altLang="zh-CN"/>
              <a:t>SM uArch Overview based on RTL</a:t>
            </a:r>
            <a:endParaRPr lang="en-US" altLang="zh-CN"/>
          </a:p>
        </p:txBody>
      </p:sp>
      <p:sp>
        <p:nvSpPr>
          <p:cNvPr id="3" name="日期占位符 2"/>
          <p:cNvSpPr>
            <a:spLocks noGrp="1"/>
          </p:cNvSpPr>
          <p:nvPr>
            <p:ph type="dt" sz="half" idx="10"/>
          </p:nvPr>
        </p:nvSpPr>
        <p:spPr/>
        <p:txBody>
          <a:bodyPr/>
          <a:p>
            <a:r>
              <a:rPr lang="zh-CN" altLang="en-US" smtClean="0"/>
              <a:t>中微电科技</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6" name="页脚占位符 5"/>
          <p:cNvSpPr>
            <a:spLocks noGrp="1"/>
          </p:cNvSpPr>
          <p:nvPr>
            <p:ph type="ftr" sz="quarter" idx="11"/>
          </p:nvPr>
        </p:nvSpPr>
        <p:spPr/>
        <p:txBody>
          <a:bodyPr/>
          <a:p>
            <a:r>
              <a:rPr lang="zh-CN" altLang="en-US"/>
              <a:t>密级：内部公开</a:t>
            </a:r>
            <a:endParaRPr lang="zh-CN" altLang="en-US"/>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CB019B1-382A-4266-B25C-5B523AA43C14-2" descr="C:/Users/ggang/AppData/Local/Temp/wpp.bHVqfYwpp"/>
          <p:cNvPicPr>
            <a:picLocks noChangeAspect="1"/>
          </p:cNvPicPr>
          <p:nvPr/>
        </p:nvPicPr>
        <p:blipFill>
          <a:blip r:embed="rId1"/>
          <a:stretch>
            <a:fillRect/>
          </a:stretch>
        </p:blipFill>
        <p:spPr>
          <a:xfrm>
            <a:off x="647701" y="1552258"/>
            <a:ext cx="10927715" cy="4604385"/>
          </a:xfrm>
          <a:prstGeom prst="rect">
            <a:avLst/>
          </a:prstGeom>
        </p:spPr>
      </p:pic>
      <p:sp>
        <p:nvSpPr>
          <p:cNvPr id="3" name="标题 2"/>
          <p:cNvSpPr>
            <a:spLocks noGrp="1"/>
          </p:cNvSpPr>
          <p:nvPr>
            <p:ph type="title"/>
            <p:custDataLst>
              <p:tags r:id="rId2"/>
            </p:custDataLst>
          </p:nvPr>
        </p:nvSpPr>
        <p:spPr/>
        <p:txBody>
          <a:bodyPr/>
          <a:lstStyle/>
          <a:p>
            <a:r>
              <a:rPr lang="en-US" altLang="zh-CN"/>
              <a:t>SP uArch Overview</a:t>
            </a:r>
            <a:endParaRPr lang="en-US" altLang="zh-CN"/>
          </a:p>
        </p:txBody>
      </p:sp>
      <p:sp>
        <p:nvSpPr>
          <p:cNvPr id="2" name="日期占位符 1"/>
          <p:cNvSpPr>
            <a:spLocks noGrp="1"/>
          </p:cNvSpPr>
          <p:nvPr>
            <p:ph type="dt" sz="half" idx="10"/>
          </p:nvPr>
        </p:nvSpPr>
        <p:spPr/>
        <p:txBody>
          <a:bodyPr/>
          <a:p>
            <a:r>
              <a:rPr lang="zh-CN" altLang="en-US" smtClean="0"/>
              <a:t>中微电科技</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6" name="页脚占位符 5"/>
          <p:cNvSpPr>
            <a:spLocks noGrp="1"/>
          </p:cNvSpPr>
          <p:nvPr>
            <p:ph type="ftr" sz="quarter" idx="11"/>
          </p:nvPr>
        </p:nvSpPr>
        <p:spPr/>
        <p:txBody>
          <a:bodyPr/>
          <a:p>
            <a:r>
              <a:rPr lang="zh-CN" altLang="en-US"/>
              <a:t>密级：内部公开</a:t>
            </a:r>
            <a:endParaRPr lang="zh-CN" altLang="en-US"/>
          </a:p>
        </p:txBody>
      </p:sp>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PIPELINE Overview</a:t>
            </a:r>
            <a:endParaRPr lang="en-US" altLang="zh-CN"/>
          </a:p>
        </p:txBody>
      </p:sp>
      <p:sp>
        <p:nvSpPr>
          <p:cNvPr id="4" name="日期占位符 3"/>
          <p:cNvSpPr>
            <a:spLocks noGrp="1"/>
          </p:cNvSpPr>
          <p:nvPr>
            <p:ph type="dt" sz="half" idx="10"/>
          </p:nvPr>
        </p:nvSpPr>
        <p:spPr/>
        <p:txBody>
          <a:bodyPr/>
          <a:p>
            <a:r>
              <a:rPr lang="zh-CN" altLang="en-US" smtClean="0"/>
              <a:t>中微电科技</a:t>
            </a:r>
            <a:endParaRPr lang="zh-CN" altLang="en-US"/>
          </a:p>
        </p:txBody>
      </p:sp>
      <p:sp>
        <p:nvSpPr>
          <p:cNvPr id="5" name="页脚占位符 4"/>
          <p:cNvSpPr>
            <a:spLocks noGrp="1"/>
          </p:cNvSpPr>
          <p:nvPr>
            <p:ph type="ftr" sz="quarter" idx="11"/>
          </p:nvPr>
        </p:nvSpPr>
        <p:spPr/>
        <p:txBody>
          <a:bodyPr/>
          <a:p>
            <a:r>
              <a:rPr lang="zh-CN" altLang="en-US"/>
              <a:t>密级：内部公开</a:t>
            </a:r>
            <a:endParaRPr lang="zh-CN" altLang="en-US"/>
          </a:p>
        </p:txBody>
      </p:sp>
      <p:sp>
        <p:nvSpPr>
          <p:cNvPr id="6" name="灯片编号占位符 5"/>
          <p:cNvSpPr>
            <a:spLocks noGrp="1"/>
          </p:cNvSpPr>
          <p:nvPr>
            <p:ph type="sldNum" sz="quarter" idx="12"/>
          </p:nvPr>
        </p:nvSpPr>
        <p:spPr/>
        <p:txBody>
          <a:bodyPr/>
          <a:p>
            <a:fld id="{49AE70B2-8BF9-45C0-BB95-33D1B9D3A854}" type="slidenum">
              <a:rPr lang="zh-CN" altLang="en-US" smtClean="0"/>
            </a:fld>
            <a:endParaRPr lang="zh-CN" altLang="en-US"/>
          </a:p>
        </p:txBody>
      </p:sp>
      <p:pic>
        <p:nvPicPr>
          <p:cNvPr id="7" name="ECB019B1-382A-4266-B25C-5B523AA43C14-5" descr="C:/Users/ggang/AppData/Local/Temp/wpp.NnPWLmwpp"/>
          <p:cNvPicPr>
            <a:picLocks noChangeAspect="1"/>
          </p:cNvPicPr>
          <p:nvPr/>
        </p:nvPicPr>
        <p:blipFill>
          <a:blip r:embed="rId1"/>
          <a:stretch>
            <a:fillRect/>
          </a:stretch>
        </p:blipFill>
        <p:spPr>
          <a:xfrm>
            <a:off x="273686" y="2099311"/>
            <a:ext cx="11644630" cy="4277360"/>
          </a:xfrm>
          <a:prstGeom prst="rect">
            <a:avLst/>
          </a:prstGeom>
        </p:spPr>
      </p:pic>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081_9*l_h_a*1_1_1"/>
  <p:tag name="KSO_WM_TEMPLATE_CATEGORY" val="custom"/>
  <p:tag name="KSO_WM_TEMPLATE_INDEX" val="20205081"/>
  <p:tag name="KSO_WM_UNIT_LAYERLEVEL" val="1_1_1"/>
  <p:tag name="KSO_WM_TAG_VERSION" val="1.0"/>
  <p:tag name="KSO_WM_BEAUTIFY_FLAG" val="#wm#"/>
  <p:tag name="KSO_WM_UNIT_ISCONTENTSTITLE" val="0"/>
  <p:tag name="KSO_WM_UNIT_NOCLEAR" val="0"/>
  <p:tag name="KSO_WM_DIAGRAM_GROUP_CODE" val="l1-2"/>
  <p:tag name="KSO_WM_UNIT_TYPE" val="l_h_a"/>
  <p:tag name="KSO_WM_UNIT_INDEX" val="1_1_1"/>
  <p:tag name="KSO_WM_UNIT_PRESET_TEXT" val="单击此处添加标题"/>
  <p:tag name="KSO_WM_UNIT_VALUE" val="12"/>
  <p:tag name="KSO_WM_UNIT_SHOW_EDIT_AREA_INDICATION" val="1"/>
  <p:tag name="KSO_WM_UNIT_ISNUMDGMTITLE" val="0"/>
  <p:tag name="KSO_WM_UNIT_TEXT_FILL_FORE_SCHEMECOLOR_INDEX" val="13"/>
  <p:tag name="KSO_WM_UNIT_TEXT_FILL_TYPE" val="1"/>
  <p:tag name="KSO_WM_UNIT_USESOURCEFORMAT_APPLY" val="1"/>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081_9*l_h_f*1_1_1"/>
  <p:tag name="KSO_WM_TEMPLATE_CATEGORY" val="custom"/>
  <p:tag name="KSO_WM_TEMPLATE_INDEX" val="20205081"/>
  <p:tag name="KSO_WM_UNIT_LAYERLEVEL" val="1_1_1"/>
  <p:tag name="KSO_WM_TAG_VERSION" val="1.0"/>
  <p:tag name="KSO_WM_BEAUTIFY_FLAG" val="#wm#"/>
  <p:tag name="KSO_WM_UNIT_NOCLEAR" val="0"/>
  <p:tag name="KSO_WM_DIAGRAM_GROUP_CODE" val="l1-2"/>
  <p:tag name="KSO_WM_UNIT_TYPE" val="l_h_f"/>
  <p:tag name="KSO_WM_UNIT_INDEX" val="1_1_1"/>
  <p:tag name="KSO_WM_UNIT_PRESET_TEXT" val="单击此处添加正文"/>
  <p:tag name="KSO_WM_UNIT_VALUE" val="84"/>
  <p:tag name="KSO_WM_UNIT_SHOW_EDIT_AREA_INDICATION" val="1"/>
  <p:tag name="KSO_WM_UNIT_TEXT_FILL_FORE_SCHEMECOLOR_INDEX" val="13"/>
  <p:tag name="KSO_WM_UNIT_TEXT_FILL_TYPE" val="1"/>
  <p:tag name="KSO_WM_UNIT_USESOURCEFORMAT_APPLY" val="1"/>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081_9*l_h_i*1_3_1"/>
  <p:tag name="KSO_WM_TEMPLATE_CATEGORY" val="custom"/>
  <p:tag name="KSO_WM_TEMPLATE_INDEX" val="20205081"/>
  <p:tag name="KSO_WM_UNIT_LAYERLEVEL" val="1_1_1"/>
  <p:tag name="KSO_WM_TAG_VERSION" val="1.0"/>
  <p:tag name="KSO_WM_BEAUTIFY_FLAG" val="#wm#"/>
  <p:tag name="KSO_WM_DIAGRAM_GROUP_CODE" val="l1-2"/>
  <p:tag name="KSO_WM_UNIT_TYPE" val="l_h_i"/>
  <p:tag name="KSO_WM_UNIT_INDEX" val="1_3_1"/>
  <p:tag name="KSO_WM_UNIT_TEXT_FILL_FORE_SCHEMECOLOR_INDEX" val="5"/>
  <p:tag name="KSO_WM_UNIT_TEXT_FILL_TYPE" val="1"/>
  <p:tag name="KSO_WM_UNIT_USESOURCEFORMAT_APPLY" val="1"/>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081_9*l_h_a*1_3_1"/>
  <p:tag name="KSO_WM_TEMPLATE_CATEGORY" val="custom"/>
  <p:tag name="KSO_WM_TEMPLATE_INDEX" val="20205081"/>
  <p:tag name="KSO_WM_UNIT_LAYERLEVEL" val="1_1_1"/>
  <p:tag name="KSO_WM_TAG_VERSION" val="1.0"/>
  <p:tag name="KSO_WM_BEAUTIFY_FLAG" val="#wm#"/>
  <p:tag name="KSO_WM_UNIT_ISCONTENTSTITLE" val="0"/>
  <p:tag name="KSO_WM_UNIT_NOCLEAR" val="0"/>
  <p:tag name="KSO_WM_DIAGRAM_GROUP_CODE" val="l1-2"/>
  <p:tag name="KSO_WM_UNIT_TYPE" val="l_h_a"/>
  <p:tag name="KSO_WM_UNIT_INDEX" val="1_3_1"/>
  <p:tag name="KSO_WM_UNIT_PRESET_TEXT" val="单击此处添加标题"/>
  <p:tag name="KSO_WM_UNIT_VALUE" val="12"/>
  <p:tag name="KSO_WM_UNIT_SHOW_EDIT_AREA_INDICATION" val="1"/>
  <p:tag name="KSO_WM_UNIT_ISNUMDGMTITLE" val="0"/>
  <p:tag name="KSO_WM_UNIT_TEXT_FILL_FORE_SCHEMECOLOR_INDEX" val="13"/>
  <p:tag name="KSO_WM_UNIT_TEXT_FILL_TYPE" val="1"/>
  <p:tag name="KSO_WM_UNIT_USESOURCEFORMAT_APPLY" val="1"/>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081_9*l_h_f*1_3_1"/>
  <p:tag name="KSO_WM_TEMPLATE_CATEGORY" val="custom"/>
  <p:tag name="KSO_WM_TEMPLATE_INDEX" val="20205081"/>
  <p:tag name="KSO_WM_UNIT_LAYERLEVEL" val="1_1_1"/>
  <p:tag name="KSO_WM_TAG_VERSION" val="1.0"/>
  <p:tag name="KSO_WM_BEAUTIFY_FLAG" val="#wm#"/>
  <p:tag name="KSO_WM_UNIT_NOCLEAR" val="0"/>
  <p:tag name="KSO_WM_DIAGRAM_GROUP_CODE" val="l1-2"/>
  <p:tag name="KSO_WM_UNIT_TYPE" val="l_h_f"/>
  <p:tag name="KSO_WM_UNIT_INDEX" val="1_3_1"/>
  <p:tag name="KSO_WM_UNIT_PRESET_TEXT" val="单击此处添加正文"/>
  <p:tag name="KSO_WM_UNIT_VALUE" val="84"/>
  <p:tag name="KSO_WM_UNIT_SHOW_EDIT_AREA_INDICATION" val="1"/>
  <p:tag name="KSO_WM_UNIT_TEXT_FILL_FORE_SCHEMECOLOR_INDEX" val="13"/>
  <p:tag name="KSO_WM_UNIT_TEXT_FILL_TYPE" val="1"/>
  <p:tag name="KSO_WM_UNIT_USESOURCEFORMAT_APPLY" val="1"/>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081_9*l_h_i*1_2_1"/>
  <p:tag name="KSO_WM_TEMPLATE_CATEGORY" val="custom"/>
  <p:tag name="KSO_WM_TEMPLATE_INDEX" val="20205081"/>
  <p:tag name="KSO_WM_UNIT_LAYERLEVEL" val="1_1_1"/>
  <p:tag name="KSO_WM_TAG_VERSION" val="1.0"/>
  <p:tag name="KSO_WM_BEAUTIFY_FLAG" val="#wm#"/>
  <p:tag name="KSO_WM_DIAGRAM_GROUP_CODE" val="l1-2"/>
  <p:tag name="KSO_WM_UNIT_TYPE" val="l_h_i"/>
  <p:tag name="KSO_WM_UNIT_INDEX" val="1_2_1"/>
  <p:tag name="KSO_WM_UNIT_TEXT_FILL_FORE_SCHEMECOLOR_INDEX" val="5"/>
  <p:tag name="KSO_WM_UNIT_TEXT_FILL_TYPE" val="1"/>
  <p:tag name="KSO_WM_UNIT_USESOURCEFORMAT_APPLY" val="1"/>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081_9*l_h_a*1_2_1"/>
  <p:tag name="KSO_WM_TEMPLATE_CATEGORY" val="custom"/>
  <p:tag name="KSO_WM_TEMPLATE_INDEX" val="20205081"/>
  <p:tag name="KSO_WM_UNIT_LAYERLEVEL" val="1_1_1"/>
  <p:tag name="KSO_WM_TAG_VERSION" val="1.0"/>
  <p:tag name="KSO_WM_BEAUTIFY_FLAG" val="#wm#"/>
  <p:tag name="KSO_WM_UNIT_ISCONTENTSTITLE" val="0"/>
  <p:tag name="KSO_WM_UNIT_NOCLEAR" val="0"/>
  <p:tag name="KSO_WM_DIAGRAM_GROUP_CODE" val="l1-2"/>
  <p:tag name="KSO_WM_UNIT_TYPE" val="l_h_a"/>
  <p:tag name="KSO_WM_UNIT_INDEX" val="1_2_1"/>
  <p:tag name="KSO_WM_UNIT_PRESET_TEXT" val="单击此处添加标题"/>
  <p:tag name="KSO_WM_UNIT_VALUE" val="12"/>
  <p:tag name="KSO_WM_UNIT_SHOW_EDIT_AREA_INDICATION" val="1"/>
  <p:tag name="KSO_WM_UNIT_ISNUMDGMTITLE" val="0"/>
  <p:tag name="KSO_WM_UNIT_TEXT_FILL_FORE_SCHEMECOLOR_INDEX" val="13"/>
  <p:tag name="KSO_WM_UNIT_TEXT_FILL_TYPE" val="1"/>
  <p:tag name="KSO_WM_UNIT_USESOURCEFORMAT_APPLY" val="1"/>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081_9*l_h_f*1_2_1"/>
  <p:tag name="KSO_WM_TEMPLATE_CATEGORY" val="custom"/>
  <p:tag name="KSO_WM_TEMPLATE_INDEX" val="20205081"/>
  <p:tag name="KSO_WM_UNIT_LAYERLEVEL" val="1_1_1"/>
  <p:tag name="KSO_WM_TAG_VERSION" val="1.0"/>
  <p:tag name="KSO_WM_BEAUTIFY_FLAG" val="#wm#"/>
  <p:tag name="KSO_WM_UNIT_NOCLEAR" val="0"/>
  <p:tag name="KSO_WM_DIAGRAM_GROUP_CODE" val="l1-2"/>
  <p:tag name="KSO_WM_UNIT_TYPE" val="l_h_f"/>
  <p:tag name="KSO_WM_UNIT_INDEX" val="1_2_1"/>
  <p:tag name="KSO_WM_UNIT_PRESET_TEXT" val="单击此处添加正文"/>
  <p:tag name="KSO_WM_UNIT_VALUE" val="84"/>
  <p:tag name="KSO_WM_UNIT_SHOW_EDIT_AREA_INDICATION" val="1"/>
  <p:tag name="KSO_WM_UNIT_TEXT_FILL_FORE_SCHEMECOLOR_INDEX" val="13"/>
  <p:tag name="KSO_WM_UNIT_TEXT_FILL_TYPE" val="1"/>
  <p:tag name="KSO_WM_UNIT_USESOURCEFORMAT_APPLY" val="1"/>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081_9*l_i*1_1"/>
  <p:tag name="KSO_WM_TEMPLATE_CATEGORY" val="custom"/>
  <p:tag name="KSO_WM_TEMPLATE_INDEX" val="20205081"/>
  <p:tag name="KSO_WM_UNIT_LAYERLEVEL" val="1_1"/>
  <p:tag name="KSO_WM_TAG_VERSION" val="1.0"/>
  <p:tag name="KSO_WM_BEAUTIFY_FLAG" val="#wm#"/>
  <p:tag name="KSO_WM_DIAGRAM_GROUP_CODE" val="l1-2"/>
  <p:tag name="KSO_WM_UNIT_TYPE" val="l_i"/>
  <p:tag name="KSO_WM_UNIT_INDEX" val="1_1"/>
  <p:tag name="KSO_WM_UNIT_LINE_FORE_SCHEMECOLOR_INDEX" val="14"/>
  <p:tag name="KSO_WM_UNIT_LINE_FILL_TYPE" val="2"/>
  <p:tag name="KSO_WM_UNIT_USESOURCEFORMAT_APPLY" val="1"/>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081_9*l_i*1_2"/>
  <p:tag name="KSO_WM_TEMPLATE_CATEGORY" val="custom"/>
  <p:tag name="KSO_WM_TEMPLATE_INDEX" val="20205081"/>
  <p:tag name="KSO_WM_UNIT_LAYERLEVEL" val="1_1"/>
  <p:tag name="KSO_WM_TAG_VERSION" val="1.0"/>
  <p:tag name="KSO_WM_BEAUTIFY_FLAG" val="#wm#"/>
  <p:tag name="KSO_WM_DIAGRAM_GROUP_CODE" val="l1-2"/>
  <p:tag name="KSO_WM_UNIT_TYPE" val="l_i"/>
  <p:tag name="KSO_WM_UNIT_INDEX" val="1_2"/>
  <p:tag name="KSO_WM_UNIT_LINE_FORE_SCHEMECOLOR_INDEX" val="14"/>
  <p:tag name="KSO_WM_UNIT_LINE_FILL_TYPE" val="2"/>
  <p:tag name="KSO_WM_UNIT_USESOURCEFORMAT_APPLY"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081_9*a*1"/>
  <p:tag name="KSO_WM_TEMPLATE_CATEGORY" val="custom"/>
  <p:tag name="KSO_WM_TEMPLATE_INDEX" val="20205081"/>
  <p:tag name="KSO_WM_UNIT_LAYERLEVEL" val="1"/>
  <p:tag name="KSO_WM_TAG_VERSION" val="1.0"/>
  <p:tag name="KSO_WM_BEAUTIFY_FLAG" val="#wm#"/>
  <p:tag name="KSO_WM_UNIT_ISCONTENTSTITLE" val="0"/>
  <p:tag name="KSO_WM_UNIT_PRESET_TEXT" val="单击此处添加标题"/>
  <p:tag name="KSO_WM_UNIT_NOCLEAR" val="0"/>
  <p:tag name="KSO_WM_UNIT_VALUE" val="26"/>
  <p:tag name="KSO_WM_DIAGRAM_GROUP_CODE" val="l1-2"/>
  <p:tag name="KSO_WM_UNIT_TYPE" val="a"/>
  <p:tag name="KSO_WM_UNIT_INDEX" val="1"/>
  <p:tag name="KSO_WM_UNIT_SHOW_EDIT_AREA_INDICATION" val="1"/>
  <p:tag name="KSO_WM_UNIT_ISNUMDGMTITLE" val="0"/>
  <p:tag name="KSO_WM_UNIT_TEXT_FILL_FORE_SCHEMECOLOR_INDEX" val="13"/>
  <p:tag name="KSO_WM_UNIT_TEXT_FILL_TYPE" val="1"/>
  <p:tag name="KSO_WM_UNIT_USESOURCEFORMAT_APPLY" val="1"/>
</p:tagLst>
</file>

<file path=ppt/tags/tag111.xml><?xml version="1.0" encoding="utf-8"?>
<p:tagLst xmlns:p="http://schemas.openxmlformats.org/presentationml/2006/main">
  <p:tag name="KSO_WM_SLIDE_ID" val="custom20205081_9"/>
  <p:tag name="KSO_WM_TEMPLATE_SUBCATEGORY" val="19"/>
  <p:tag name="KSO_WM_TEMPLATE_MASTER_TYPE" val="0"/>
  <p:tag name="KSO_WM_TEMPLATE_COLOR_TYPE" val="1"/>
  <p:tag name="KSO_WM_SLIDE_ITEM_CNT" val="3"/>
  <p:tag name="KSO_WM_SLIDE_INDEX" val="9"/>
  <p:tag name="KSO_WM_TAG_VERSION" val="1.0"/>
  <p:tag name="KSO_WM_BEAUTIFY_FLAG" val="#wm#"/>
  <p:tag name="KSO_WM_TEMPLATE_CATEGORY" val="custom"/>
  <p:tag name="KSO_WM_TEMPLATE_INDEX" val="20205081"/>
  <p:tag name="KSO_WM_DIAGRAM_GROUP_CODE" val="l1-2"/>
  <p:tag name="KSO_WM_SLIDE_DIAGTYPE" val="l"/>
  <p:tag name="KSO_WM_SLIDE_LAYOUT" val="a_l"/>
  <p:tag name="KSO_WM_SLIDE_LAYOUT_CNT" val="1_1"/>
  <p:tag name="KSO_WM_SLIDE_TYPE" val="text"/>
  <p:tag name="KSO_WM_SLIDE_SUBTYPE" val="diag"/>
  <p:tag name="KSO_WM_SLIDE_SIZE" val="863.5*340.15"/>
  <p:tag name="KSO_WM_SLIDE_POSITION" val="48.25*156.15"/>
  <p:tag name="KSO_WM_UNIT_SHOW_EDIT_AREA_INDICATION" val="1"/>
</p:tagLst>
</file>

<file path=ppt/tags/tag112.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13.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14.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15.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16.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17.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ID" val="custom20205081_13*f*1"/>
  <p:tag name="KSO_WM_TEMPLATE_CATEGORY" val="custom"/>
  <p:tag name="KSO_WM_TEMPLATE_INDEX" val="20205081"/>
  <p:tag name="KSO_WM_UNIT_LAYERLEVEL" val="1"/>
  <p:tag name="KSO_WM_TAG_VERSION" val="1.0"/>
</p:tagLst>
</file>

<file path=ppt/tags/tag118.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19.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0.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21.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22.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23.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24.xml><?xml version="1.0" encoding="utf-8"?>
<p:tagLst xmlns:p="http://schemas.openxmlformats.org/presentationml/2006/main">
  <p:tag name="KSO_WM_BEAUTIFY_FLAG" val="#wm#"/>
  <p:tag name="KSO_WM_TEMPLATE_CATEGORY" val="custom"/>
  <p:tag name="KSO_WM_TEMPLATE_INDEX" val="20205081"/>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081_7*a*1"/>
  <p:tag name="KSO_WM_TEMPLATE_CATEGORY" val="custom"/>
  <p:tag name="KSO_WM_TEMPLATE_INDEX" val="20205081"/>
  <p:tag name="KSO_WM_UNIT_LAYERLEVEL" val="1"/>
  <p:tag name="KSO_WM_TAG_VERSION" val="1.0"/>
  <p:tag name="KSO_WM_BEAUTIFY_FLAG" val="#wm#"/>
  <p:tag name="KSO_WM_UNIT_ISCONTENTSTITLE" val="0"/>
  <p:tag name="KSO_WM_UNIT_PRESET_TEXT" val="单击输入标题内容"/>
  <p:tag name="KSO_WM_UNIT_NOCLEAR" val="0"/>
  <p:tag name="KSO_WM_UNIT_VALUE" val="14"/>
  <p:tag name="KSO_WM_UNIT_TYPE" val="a"/>
  <p:tag name="KSO_WM_UNIT_INDEX" val="1"/>
  <p:tag name="KSO_WM_UNIT_SHOW_EDIT_AREA_INDICATION" val="1"/>
  <p:tag name="KSO_WM_UNIT_ISNUMDGMTITLE" val="0"/>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081_7*b*1"/>
  <p:tag name="KSO_WM_TEMPLATE_CATEGORY" val="custom"/>
  <p:tag name="KSO_WM_TEMPLATE_INDEX" val="20205081"/>
  <p:tag name="KSO_WM_UNIT_LAYERLEVEL" val="1"/>
  <p:tag name="KSO_WM_TAG_VERSION" val="1.0"/>
  <p:tag name="KSO_WM_BEAUTIFY_FLAG" val="#wm#"/>
  <p:tag name="KSO_WM_UNIT_ISCONTENTSTITLE" val="0"/>
  <p:tag name="KSO_WM_UNIT_PRESET_TEXT" val="单击此处添加正文"/>
  <p:tag name="KSO_WM_UNIT_NOCLEAR" val="0"/>
  <p:tag name="KSO_WM_UNIT_VALUE" val="66"/>
  <p:tag name="KSO_WM_UNIT_TYPE" val="b"/>
  <p:tag name="KSO_WM_UNIT_INDEX" val="1"/>
  <p:tag name="KSO_WM_UNIT_SHOW_EDIT_AREA_INDICATION" val="1"/>
  <p:tag name="KSO_WM_UNIT_ISNUMDGMTITLE" val="0"/>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081_7*i*1"/>
  <p:tag name="KSO_WM_TEMPLATE_CATEGORY" val="custom"/>
  <p:tag name="KSO_WM_TEMPLATE_INDEX" val="20205081"/>
  <p:tag name="KSO_WM_UNIT_LAYERLEVEL" val="1"/>
  <p:tag name="KSO_WM_TAG_VERSION" val="1.0"/>
  <p:tag name="KSO_WM_BEAUTIFY_FLAG" val="#wm#"/>
  <p:tag name="KSO_WM_UNIT_TYPE" val="i"/>
  <p:tag name="KSO_WM_UNIT_INDEX" val="1"/>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081_7*i*2"/>
  <p:tag name="KSO_WM_TEMPLATE_CATEGORY" val="custom"/>
  <p:tag name="KSO_WM_TEMPLATE_INDEX" val="20205081"/>
  <p:tag name="KSO_WM_UNIT_LAYERLEVEL" val="1"/>
  <p:tag name="KSO_WM_TAG_VERSION" val="1.0"/>
  <p:tag name="KSO_WM_BEAUTIFY_FLAG" val="#wm#"/>
  <p:tag name="KSO_WM_UNIT_TYPE" val="i"/>
  <p:tag name="KSO_WM_UNIT_INDEX" val="2"/>
</p:tagLst>
</file>

<file path=ppt/tags/tag129.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custom20205081_7*e*1"/>
  <p:tag name="KSO_WM_TEMPLATE_CATEGORY" val="custom"/>
  <p:tag name="KSO_WM_TEMPLATE_INDEX" val="20205081"/>
  <p:tag name="KSO_WM_UNIT_LAYERLEVEL" val="1"/>
  <p:tag name="KSO_WM_TAG_VERSION" val="1.0"/>
  <p:tag name="KSO_WM_BEAUTIFY_FLAG" val="#wm#"/>
  <p:tag name="KSO_WM_UNIT_PRESET_TEXT" val="01"/>
  <p:tag name="KSO_WM_UNIT_NOCLEAR" val="0"/>
  <p:tag name="KSO_WM_UNIT_VALUE" val="1"/>
  <p:tag name="KSO_WM_UNIT_TYPE" val="e"/>
  <p:tag name="KSO_WM_UNIT_INDEX" val="1"/>
  <p:tag name="KSO_WM_UNIT_SHOW_EDIT_AREA_INDICATION"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081_7*i*3"/>
  <p:tag name="KSO_WM_TEMPLATE_CATEGORY" val="custom"/>
  <p:tag name="KSO_WM_TEMPLATE_INDEX" val="20205081"/>
  <p:tag name="KSO_WM_UNIT_LAYERLEVEL" val="1"/>
  <p:tag name="KSO_WM_TAG_VERSION" val="1.0"/>
  <p:tag name="KSO_WM_BEAUTIFY_FLAG" val="#wm#"/>
  <p:tag name="KSO_WM_UNIT_TYPE" val="i"/>
  <p:tag name="KSO_WM_UNIT_INDEX" val="3"/>
</p:tagLst>
</file>

<file path=ppt/tags/tag131.xml><?xml version="1.0" encoding="utf-8"?>
<p:tagLst xmlns:p="http://schemas.openxmlformats.org/presentationml/2006/main">
  <p:tag name="KSO_WM_SLIDE_ID" val="custom20205081_7"/>
  <p:tag name="KSO_WM_TEMPLATE_SUBCATEGORY" val="19"/>
  <p:tag name="KSO_WM_TEMPLATE_MASTER_TYPE" val="0"/>
  <p:tag name="KSO_WM_TEMPLATE_COLOR_TYPE" val="1"/>
  <p:tag name="KSO_WM_SLIDE_ITEM_CNT" val="0"/>
  <p:tag name="KSO_WM_SLIDE_INDEX" val="7"/>
  <p:tag name="KSO_WM_TAG_VERSION" val="1.0"/>
  <p:tag name="KSO_WM_BEAUTIFY_FLAG" val="#wm#"/>
  <p:tag name="KSO_WM_TEMPLATE_CATEGORY" val="custom"/>
  <p:tag name="KSO_WM_TEMPLATE_INDEX" val="20205081"/>
  <p:tag name="KSO_WM_SLIDE_TYPE" val="sectionTitle"/>
  <p:tag name="KSO_WM_SLIDE_SUBTYPE" val="pureTxt"/>
  <p:tag name="KSO_WM_SLIDE_LAYOUT" val="a_b_e"/>
  <p:tag name="KSO_WM_SLIDE_LAYOUT_CNT" val="1_1_1"/>
  <p:tag name="KSO_WM_UNIT_SHOW_EDIT_AREA_INDICATION" val="1"/>
</p:tagLst>
</file>

<file path=ppt/tags/tag132.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33.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34.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35.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36.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37.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38.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39.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4.xml><?xml version="1.0" encoding="utf-8"?>
<p:tagLst xmlns:p="http://schemas.openxmlformats.org/presentationml/2006/main">
  <p:tag name="KSO_WM_UNIT_PLACING_PICTURE_USER_VIEWPORT" val="{&quot;height&quot;:709,&quot;width&quot;:2686}"/>
</p:tagLst>
</file>

<file path=ppt/tags/tag140.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41.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42.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081_7*a*1"/>
  <p:tag name="KSO_WM_TEMPLATE_CATEGORY" val="custom"/>
  <p:tag name="KSO_WM_TEMPLATE_INDEX" val="20205081"/>
  <p:tag name="KSO_WM_UNIT_LAYERLEVEL" val="1"/>
  <p:tag name="KSO_WM_TAG_VERSION" val="1.0"/>
  <p:tag name="KSO_WM_BEAUTIFY_FLAG" val="#wm#"/>
  <p:tag name="KSO_WM_UNIT_ISCONTENTSTITLE" val="0"/>
  <p:tag name="KSO_WM_UNIT_PRESET_TEXT" val="单击输入标题内容"/>
  <p:tag name="KSO_WM_UNIT_NOCLEAR" val="0"/>
  <p:tag name="KSO_WM_UNIT_VALUE" val="14"/>
  <p:tag name="KSO_WM_UNIT_TYPE" val="a"/>
  <p:tag name="KSO_WM_UNIT_INDEX" val="1"/>
  <p:tag name="KSO_WM_UNIT_SHOW_EDIT_AREA_INDICATION" val="1"/>
  <p:tag name="KSO_WM_UNIT_ISNUMDGMTITLE" val="0"/>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081_7*b*1"/>
  <p:tag name="KSO_WM_TEMPLATE_CATEGORY" val="custom"/>
  <p:tag name="KSO_WM_TEMPLATE_INDEX" val="20205081"/>
  <p:tag name="KSO_WM_UNIT_LAYERLEVEL" val="1"/>
  <p:tag name="KSO_WM_TAG_VERSION" val="1.0"/>
  <p:tag name="KSO_WM_BEAUTIFY_FLAG" val="#wm#"/>
  <p:tag name="KSO_WM_UNIT_ISCONTENTSTITLE" val="0"/>
  <p:tag name="KSO_WM_UNIT_PRESET_TEXT" val="单击此处添加正文"/>
  <p:tag name="KSO_WM_UNIT_NOCLEAR" val="0"/>
  <p:tag name="KSO_WM_UNIT_VALUE" val="66"/>
  <p:tag name="KSO_WM_UNIT_TYPE" val="b"/>
  <p:tag name="KSO_WM_UNIT_INDEX" val="1"/>
  <p:tag name="KSO_WM_UNIT_SHOW_EDIT_AREA_INDICATION" val="1"/>
  <p:tag name="KSO_WM_UNIT_ISNUMDGMTITLE" val="0"/>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081_7*i*1"/>
  <p:tag name="KSO_WM_TEMPLATE_CATEGORY" val="custom"/>
  <p:tag name="KSO_WM_TEMPLATE_INDEX" val="20205081"/>
  <p:tag name="KSO_WM_UNIT_LAYERLEVEL" val="1"/>
  <p:tag name="KSO_WM_TAG_VERSION" val="1.0"/>
  <p:tag name="KSO_WM_BEAUTIFY_FLAG" val="#wm#"/>
  <p:tag name="KSO_WM_UNIT_TYPE" val="i"/>
  <p:tag name="KSO_WM_UNIT_INDEX" val="1"/>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081_7*i*2"/>
  <p:tag name="KSO_WM_TEMPLATE_CATEGORY" val="custom"/>
  <p:tag name="KSO_WM_TEMPLATE_INDEX" val="20205081"/>
  <p:tag name="KSO_WM_UNIT_LAYERLEVEL" val="1"/>
  <p:tag name="KSO_WM_TAG_VERSION" val="1.0"/>
  <p:tag name="KSO_WM_BEAUTIFY_FLAG" val="#wm#"/>
  <p:tag name="KSO_WM_UNIT_TYPE" val="i"/>
  <p:tag name="KSO_WM_UNIT_INDEX" val="2"/>
</p:tagLst>
</file>

<file path=ppt/tags/tag147.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custom20205081_7*e*1"/>
  <p:tag name="KSO_WM_TEMPLATE_CATEGORY" val="custom"/>
  <p:tag name="KSO_WM_TEMPLATE_INDEX" val="20205081"/>
  <p:tag name="KSO_WM_UNIT_LAYERLEVEL" val="1"/>
  <p:tag name="KSO_WM_TAG_VERSION" val="1.0"/>
  <p:tag name="KSO_WM_BEAUTIFY_FLAG" val="#wm#"/>
  <p:tag name="KSO_WM_UNIT_PRESET_TEXT" val="01"/>
  <p:tag name="KSO_WM_UNIT_NOCLEAR" val="0"/>
  <p:tag name="KSO_WM_UNIT_VALUE" val="1"/>
  <p:tag name="KSO_WM_UNIT_TYPE" val="e"/>
  <p:tag name="KSO_WM_UNIT_INDEX" val="1"/>
  <p:tag name="KSO_WM_UNIT_SHOW_EDIT_AREA_INDICATION" val="1"/>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081_7*i*3"/>
  <p:tag name="KSO_WM_TEMPLATE_CATEGORY" val="custom"/>
  <p:tag name="KSO_WM_TEMPLATE_INDEX" val="20205081"/>
  <p:tag name="KSO_WM_UNIT_LAYERLEVEL" val="1"/>
  <p:tag name="KSO_WM_TAG_VERSION" val="1.0"/>
  <p:tag name="KSO_WM_BEAUTIFY_FLAG" val="#wm#"/>
  <p:tag name="KSO_WM_UNIT_TYPE" val="i"/>
  <p:tag name="KSO_WM_UNIT_INDEX" val="3"/>
</p:tagLst>
</file>

<file path=ppt/tags/tag149.xml><?xml version="1.0" encoding="utf-8"?>
<p:tagLst xmlns:p="http://schemas.openxmlformats.org/presentationml/2006/main">
  <p:tag name="KSO_WM_SLIDE_ID" val="custom20205081_7"/>
  <p:tag name="KSO_WM_TEMPLATE_SUBCATEGORY" val="19"/>
  <p:tag name="KSO_WM_TEMPLATE_MASTER_TYPE" val="0"/>
  <p:tag name="KSO_WM_TEMPLATE_COLOR_TYPE" val="1"/>
  <p:tag name="KSO_WM_SLIDE_ITEM_CNT" val="0"/>
  <p:tag name="KSO_WM_SLIDE_INDEX" val="7"/>
  <p:tag name="KSO_WM_TAG_VERSION" val="1.0"/>
  <p:tag name="KSO_WM_BEAUTIFY_FLAG" val="#wm#"/>
  <p:tag name="KSO_WM_TEMPLATE_CATEGORY" val="custom"/>
  <p:tag name="KSO_WM_TEMPLATE_INDEX" val="20205081"/>
  <p:tag name="KSO_WM_SLIDE_TYPE" val="sectionTitle"/>
  <p:tag name="KSO_WM_SLIDE_SUBTYPE" val="pureTxt"/>
  <p:tag name="KSO_WM_SLIDE_LAYOUT" val="a_b_e"/>
  <p:tag name="KSO_WM_SLIDE_LAYOUT_CNT" val="1_1_1"/>
  <p:tag name="KSO_WM_UNIT_SHOW_EDIT_AREA_INDICATION" val="1"/>
</p:tagLst>
</file>

<file path=ppt/tags/tag15.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150.xml><?xml version="1.0" encoding="utf-8"?>
<p:tagLst xmlns:p="http://schemas.openxmlformats.org/presentationml/2006/main">
  <p:tag name="KSO_WM_UNIT_TABLE_BEAUTIFY" val="smartTable{dbfdcad2-482f-46ca-b941-14222c34473c}"/>
  <p:tag name="TABLE_ENDDRAG_ORIGIN_RECT" val="863*375"/>
  <p:tag name="TABLE_ENDDRAG_RECT" val="47*116*863*375"/>
</p:tagLst>
</file>

<file path=ppt/tags/tag151.xml><?xml version="1.0" encoding="utf-8"?>
<p:tagLst xmlns:p="http://schemas.openxmlformats.org/presentationml/2006/main">
  <p:tag name="KSO_WM_BEAUTIFY_FLAG" val="#wm#"/>
  <p:tag name="KSO_WM_TEMPLATE_CATEGORY" val="custom"/>
  <p:tag name="KSO_WM_TEMPLATE_INDEX" val="20205081"/>
</p:tagLst>
</file>

<file path=ppt/tags/tag152.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53.xml><?xml version="1.0" encoding="utf-8"?>
<p:tagLst xmlns:p="http://schemas.openxmlformats.org/presentationml/2006/main">
  <p:tag name="KSO_WM_BEAUTIFY_FLAG" val="#wm#"/>
  <p:tag name="KSO_WM_TEMPLATE_CATEGORY" val="custom"/>
  <p:tag name="KSO_WM_TEMPLATE_INDEX" val="20205081"/>
</p:tagLst>
</file>

<file path=ppt/tags/tag154.xml><?xml version="1.0" encoding="utf-8"?>
<p:tagLst xmlns:p="http://schemas.openxmlformats.org/presentationml/2006/main">
  <p:tag name="KSO_WM_BEAUTIFY_FLAG" val="#wm#"/>
  <p:tag name="KSO_WM_TEMPLATE_CATEGORY" val="custom"/>
  <p:tag name="KSO_WM_TEMPLATE_INDEX" val="20205081"/>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081_19*l_h_d*1_2_1"/>
  <p:tag name="KSO_WM_TEMPLATE_CATEGORY" val="custom"/>
  <p:tag name="KSO_WM_TEMPLATE_INDEX" val="20205081"/>
  <p:tag name="KSO_WM_UNIT_LAYERLEVEL" val="1_1_1"/>
  <p:tag name="KSO_WM_TAG_VERSION" val="1.0"/>
  <p:tag name="KSO_WM_BEAUTIFY_FLAG" val="#wm#"/>
  <p:tag name="KSO_WM_DIAGRAM_GROUP_CODE" val="l1-3"/>
  <p:tag name="KSO_WM_UNIT_VALUE" val="832*1479"/>
  <p:tag name="KSO_WM_UNIT_TYPE" val="l_h_d"/>
  <p:tag name="KSO_WM_UNIT_INDEX" val="1_2_1"/>
  <p:tag name="KSO_WM_UNIT_SUPPORT_UNIT_TYPE" val="[&quot;all&quot;]"/>
  <p:tag name="KSO_WM_UNIT_USESOURCEFORMAT_APPLY" val="1"/>
  <p:tag name="KSO_WM_UNIT_PLACING_PICTURE_USER_VIEWPORT" val="{&quot;height&quot;:4721.626771653543,&quot;width&quot;:8394.00157480315}"/>
</p:tagLst>
</file>

<file path=ppt/tags/tag156.xml><?xml version="1.0" encoding="utf-8"?>
<p:tagLst xmlns:p="http://schemas.openxmlformats.org/presentationml/2006/main">
  <p:tag name="KSO_WM_BEAUTIFY_FLAG" val="#wm#"/>
  <p:tag name="KSO_WM_TEMPLATE_CATEGORY" val="custom"/>
  <p:tag name="KSO_WM_TEMPLATE_INDEX" val="20205081"/>
</p:tagLst>
</file>

<file path=ppt/tags/tag157.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58.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59.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6.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60.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61.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62.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63.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64.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65.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66.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67.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68.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69.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70.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71.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72.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73.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081_44*a*1"/>
  <p:tag name="KSO_WM_TEMPLATE_CATEGORY" val="custom"/>
  <p:tag name="KSO_WM_TEMPLATE_INDEX" val="20205081"/>
  <p:tag name="KSO_WM_UNIT_LAYERLEVEL" val="1"/>
  <p:tag name="KSO_WM_TAG_VERSION" val="1.0"/>
  <p:tag name="KSO_WM_BEAUTIFY_FLAG" val="#wm#"/>
  <p:tag name="KSO_WM_UNIT_PRESET_TEXT" val="感谢聆听"/>
  <p:tag name="KSO_WM_UNIT_ISCONTENTSTITLE" val="0"/>
  <p:tag name="KSO_WM_UNIT_NOCLEAR" val="1"/>
  <p:tag name="KSO_WM_UNIT_TYPE" val="a"/>
  <p:tag name="KSO_WM_UNIT_INDEX" val="1"/>
  <p:tag name="KSO_WM_UNIT_SHOW_EDIT_AREA_INDICATION" val="1"/>
  <p:tag name="KSO_WM_UNIT_ISNUMDGMTITLE" val="0"/>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081_44*b*1"/>
  <p:tag name="KSO_WM_TEMPLATE_CATEGORY" val="custom"/>
  <p:tag name="KSO_WM_TEMPLATE_INDEX" val="20205081"/>
  <p:tag name="KSO_WM_UNIT_LAYERLEVEL" val="1"/>
  <p:tag name="KSO_WM_TAG_VERSION" val="1.0"/>
  <p:tag name="KSO_WM_BEAUTIFY_FLAG" val="#wm#"/>
  <p:tag name="KSO_WM_UNIT_PRESET_TEXT" val="汇报人：极墨产品部     日期：0000.00.00"/>
  <p:tag name="KSO_WM_UNIT_ISCONTENTSTITLE" val="0"/>
  <p:tag name="KSO_WM_UNIT_NOCLEAR" val="0"/>
  <p:tag name="KSO_WM_UNIT_VALUE" val="42"/>
  <p:tag name="KSO_WM_UNIT_TYPE" val="b"/>
  <p:tag name="KSO_WM_UNIT_INDEX" val="1"/>
  <p:tag name="KSO_WM_UNIT_SHOW_EDIT_AREA_INDICATION" val="1"/>
  <p:tag name="KSO_WM_UNIT_ISNUMDGMTITLE" val="0"/>
</p:tagLst>
</file>

<file path=ppt/tags/tag176.xml><?xml version="1.0" encoding="utf-8"?>
<p:tagLst xmlns:p="http://schemas.openxmlformats.org/presentationml/2006/main">
  <p:tag name="KSO_WM_SLIDE_ID" val="custom20205081_44"/>
  <p:tag name="KSO_WM_TEMPLATE_SUBCATEGORY" val="19"/>
  <p:tag name="KSO_WM_TEMPLATE_MASTER_TYPE" val="0"/>
  <p:tag name="KSO_WM_TEMPLATE_COLOR_TYPE" val="1"/>
  <p:tag name="KSO_WM_SLIDE_ITEM_CNT" val="0"/>
  <p:tag name="KSO_WM_SLIDE_INDEX" val="44"/>
  <p:tag name="KSO_WM_TAG_VERSION" val="1.0"/>
  <p:tag name="KSO_WM_BEAUTIFY_FLAG" val="#wm#"/>
  <p:tag name="KSO_WM_TEMPLATE_CATEGORY" val="custom"/>
  <p:tag name="KSO_WM_TEMPLATE_INDEX" val="20205081"/>
  <p:tag name="KSO_WM_SLIDE_TYPE" val="endPage"/>
  <p:tag name="KSO_WM_SLIDE_SUBTYPE" val="pureTxt"/>
  <p:tag name="KSO_WM_SLIDE_LAYOUT" val="a_b"/>
  <p:tag name="KSO_WM_SLIDE_LAYOUT_CNT" val="1_1"/>
  <p:tag name="KSO_WM_UNIT_SHOW_EDIT_AREA_INDICATION" val="1"/>
  <p:tag name="KSO_WM_SLIDE_ANIMATION_ID" val="3127900"/>
  <p:tag name="KSO_WM_SLIDE_ANIMATION_TYPE" val="0_9_1"/>
</p:tagLst>
</file>

<file path=ppt/tags/tag178.xml><?xml version="1.0" encoding="utf-8"?>
<p:tagLst xmlns:p="http://schemas.openxmlformats.org/presentationml/2006/main">
  <p:tag name="KSO_WPP_MARK_KEY" val="b4ae2cbe-e6d7-4a5b-9532-8c381d474b83"/>
  <p:tag name="COMMONDATA" val="eyJoZGlkIjoiOTQxODk2M2JhZTEzMDVmMzJhYzQ1NTU2YTdjN2RmNTgifQ=="/>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205081_4*i*2"/>
  <p:tag name="KSO_WM_TEMPLATE_CATEGORY" val="custom"/>
  <p:tag name="KSO_WM_TEMPLATE_INDEX" val="20205081"/>
  <p:tag name="KSO_WM_UNIT_LAYERLEVEL" val="1"/>
  <p:tag name="KSO_WM_TAG_VERSION" val="1.0"/>
  <p:tag name="KSO_WM_BEAUTIFY_FLAG" val="#wm#"/>
  <p:tag name="KSO_WM_UNIT_LINE_FORE_SCHEMECOLOR_INDEX" val="14"/>
  <p:tag name="KSO_WM_UNIT_LINE_FILL_TYPE" val="2"/>
  <p:tag name="KSO_WM_UNIT_USESOURCEFORMAT_APPLY" val="1"/>
</p:tagLst>
</file>

<file path=ppt/tags/tag19.xml><?xml version="1.0" encoding="utf-8"?>
<p:tagLst xmlns:p="http://schemas.openxmlformats.org/presentationml/2006/main">
  <p:tag name="KSO_WM_UNIT_ISCONTENTSTITLE" val="1"/>
  <p:tag name="KSO_WM_UNIT_PRESET_TEXT" val="目录"/>
  <p:tag name="KSO_WM_UNIT_NOCLEAR" val="1"/>
  <p:tag name="KSO_WM_UNIT_VALUE" val="2"/>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5081_4*a*1"/>
  <p:tag name="KSO_WM_TEMPLATE_CATEGORY" val="custom"/>
  <p:tag name="KSO_WM_TEMPLATE_INDEX" val="20205081"/>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20.xml><?xml version="1.0" encoding="utf-8"?>
<p:tagLst xmlns:p="http://schemas.openxmlformats.org/presentationml/2006/main">
  <p:tag name="KSO_WM_UNIT_ISCONTENTSTITLE" val="0"/>
  <p:tag name="KSO_WM_UNIT_PRESET_TEXT" val="CONTENTS"/>
  <p:tag name="KSO_WM_UNIT_NOCLEAR" val="1"/>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5081_4*b*1"/>
  <p:tag name="KSO_WM_TEMPLATE_CATEGORY" val="custom"/>
  <p:tag name="KSO_WM_TEMPLATE_INDEX" val="20205081"/>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5081_4*i*1"/>
  <p:tag name="KSO_WM_TEMPLATE_CATEGORY" val="custom"/>
  <p:tag name="KSO_WM_TEMPLATE_INDEX" val="20205081"/>
  <p:tag name="KSO_WM_UNIT_LAYERLEVEL" val="1"/>
  <p:tag name="KSO_WM_TAG_VERSION" val="1.0"/>
  <p:tag name="KSO_WM_BEAUTIFY_FLAG" val="#wm#"/>
  <p:tag name="KSO_WM_UNIT_FILL_FORE_SCHEMECOLOR_INDEX" val="13"/>
  <p:tag name="KSO_WM_UNIT_FILL_TYPE" val="1"/>
  <p:tag name="KSO_WM_UNIT_TEXT_FILL_FORE_SCHEMECOLOR_INDEX" val="2"/>
  <p:tag name="KSO_WM_UNIT_TEXT_FILL_TYPE" val="1"/>
  <p:tag name="KSO_WM_UNIT_USESOURCEFORMAT_APPLY" val="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081_5*l_h_i*1_1_1"/>
  <p:tag name="KSO_WM_TEMPLATE_CATEGORY" val="custom"/>
  <p:tag name="KSO_WM_TEMPLATE_INDEX" val="20205081"/>
  <p:tag name="KSO_WM_UNIT_LAYERLEVEL" val="1_1_1"/>
  <p:tag name="KSO_WM_TAG_VERSION" val="1.0"/>
  <p:tag name="KSO_WM_BEAUTIFY_FLAG" val="#wm#"/>
  <p:tag name="KSO_WM_DIAGRAM_GROUP_CODE" val="l1-1"/>
  <p:tag name="KSO_WM_UNIT_TYPE" val="l_h_i"/>
  <p:tag name="KSO_WM_UNIT_INDEX" val="1_1_1"/>
  <p:tag name="KSO_WM_UNIT_TEXT_FILL_FORE_SCHEMECOLOR_INDEX_BRIGHTNESS" val="0"/>
  <p:tag name="KSO_WM_UNIT_TEXT_FILL_FORE_SCHEMECOLOR_INDEX" val="13"/>
  <p:tag name="KSO_WM_UNIT_TEXT_FILL_TYPE" val="1"/>
  <p:tag name="KSO_WM_UNIT_USESOURCEFORMAT_APPLY" val="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081_5*l_h_f*1_1_1"/>
  <p:tag name="KSO_WM_TEMPLATE_CATEGORY" val="custom"/>
  <p:tag name="KSO_WM_TEMPLATE_INDEX" val="20205081"/>
  <p:tag name="KSO_WM_UNIT_LAYERLEVEL" val="1_1_1"/>
  <p:tag name="KSO_WM_TAG_VERSION" val="1.0"/>
  <p:tag name="KSO_WM_BEAUTIFY_FLAG" val="#wm#"/>
  <p:tag name="KSO_WM_UNIT_ISCONTENTSTITLE" val="0"/>
  <p:tag name="KSO_WM_UNIT_PRESET_TEXT" val="单击输入章节标题......"/>
  <p:tag name="KSO_WM_UNIT_NOCLEAR" val="0"/>
  <p:tag name="KSO_WM_UNIT_VALUE" val="16"/>
  <p:tag name="KSO_WM_DIAGRAM_GROUP_CODE" val="l1-1"/>
  <p:tag name="KSO_WM_UNIT_TYPE" val="l_h_f"/>
  <p:tag name="KSO_WM_UNIT_INDEX" val="1_1_1"/>
  <p:tag name="KSO_WM_UNIT_SHOW_EDIT_AREA_INDICATION" val="1"/>
  <p:tag name="KSO_WM_UNIT_TEXT_FILL_FORE_SCHEMECOLOR_INDEX_BRIGHTNESS" val="0.35"/>
  <p:tag name="KSO_WM_UNIT_TEXT_FILL_FORE_SCHEMECOLOR_INDEX" val="13"/>
  <p:tag name="KSO_WM_UNIT_TEXT_FILL_TYPE" val="1"/>
  <p:tag name="KSO_WM_UNIT_USESOURCEFORMAT_APPLY" val="1"/>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081_5*l_h_i*1_2_1"/>
  <p:tag name="KSO_WM_TEMPLATE_CATEGORY" val="custom"/>
  <p:tag name="KSO_WM_TEMPLATE_INDEX" val="20205081"/>
  <p:tag name="KSO_WM_UNIT_LAYERLEVEL" val="1_1_1"/>
  <p:tag name="KSO_WM_TAG_VERSION" val="1.0"/>
  <p:tag name="KSO_WM_BEAUTIFY_FLAG" val="#wm#"/>
  <p:tag name="KSO_WM_DIAGRAM_GROUP_CODE" val="l1-1"/>
  <p:tag name="KSO_WM_UNIT_TYPE" val="l_h_i"/>
  <p:tag name="KSO_WM_UNIT_INDEX" val="1_2_1"/>
  <p:tag name="KSO_WM_UNIT_TEXT_FILL_FORE_SCHEMECOLOR_INDEX_BRIGHTNESS" val="0"/>
  <p:tag name="KSO_WM_UNIT_TEXT_FILL_FORE_SCHEMECOLOR_INDEX" val="13"/>
  <p:tag name="KSO_WM_UNIT_TEXT_FILL_TYPE" val="1"/>
  <p:tag name="KSO_WM_UNIT_USESOURCEFORMAT_APPLY" val="1"/>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081_5*l_h_i*1_3_1"/>
  <p:tag name="KSO_WM_TEMPLATE_CATEGORY" val="custom"/>
  <p:tag name="KSO_WM_TEMPLATE_INDEX" val="20205081"/>
  <p:tag name="KSO_WM_UNIT_LAYERLEVEL" val="1_1_1"/>
  <p:tag name="KSO_WM_TAG_VERSION" val="1.0"/>
  <p:tag name="KSO_WM_BEAUTIFY_FLAG" val="#wm#"/>
  <p:tag name="KSO_WM_DIAGRAM_GROUP_CODE" val="l1-1"/>
  <p:tag name="KSO_WM_UNIT_TYPE" val="l_h_i"/>
  <p:tag name="KSO_WM_UNIT_INDEX" val="1_3_1"/>
  <p:tag name="KSO_WM_UNIT_TEXT_FILL_FORE_SCHEMECOLOR_INDEX_BRIGHTNESS" val="0"/>
  <p:tag name="KSO_WM_UNIT_TEXT_FILL_FORE_SCHEMECOLOR_INDEX" val="13"/>
  <p:tag name="KSO_WM_UNIT_TEXT_FILL_TYPE" val="1"/>
  <p:tag name="KSO_WM_UNIT_USESOURCEFORMAT_APPLY" val="1"/>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081_5*l_h_i*1_4_1"/>
  <p:tag name="KSO_WM_TEMPLATE_CATEGORY" val="custom"/>
  <p:tag name="KSO_WM_TEMPLATE_INDEX" val="20205081"/>
  <p:tag name="KSO_WM_UNIT_LAYERLEVEL" val="1_1_1"/>
  <p:tag name="KSO_WM_TAG_VERSION" val="1.0"/>
  <p:tag name="KSO_WM_BEAUTIFY_FLAG" val="#wm#"/>
  <p:tag name="KSO_WM_DIAGRAM_GROUP_CODE" val="l1-1"/>
  <p:tag name="KSO_WM_UNIT_TYPE" val="l_h_i"/>
  <p:tag name="KSO_WM_UNIT_INDEX" val="1_4_1"/>
  <p:tag name="KSO_WM_UNIT_TEXT_FILL_FORE_SCHEMECOLOR_INDEX_BRIGHTNESS" val="0"/>
  <p:tag name="KSO_WM_UNIT_TEXT_FILL_FORE_SCHEMECOLOR_INDEX" val="13"/>
  <p:tag name="KSO_WM_UNIT_TEXT_FILL_TYPE" val="1"/>
  <p:tag name="KSO_WM_UNIT_USESOURCEFORMAT_APPLY" val="1"/>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081_5*l_h_i*1_5_1"/>
  <p:tag name="KSO_WM_TEMPLATE_CATEGORY" val="custom"/>
  <p:tag name="KSO_WM_TEMPLATE_INDEX" val="20205081"/>
  <p:tag name="KSO_WM_UNIT_LAYERLEVEL" val="1_1_1"/>
  <p:tag name="KSO_WM_TAG_VERSION" val="1.0"/>
  <p:tag name="KSO_WM_BEAUTIFY_FLAG" val="#wm#"/>
  <p:tag name="KSO_WM_DIAGRAM_GROUP_CODE" val="l1-1"/>
  <p:tag name="KSO_WM_UNIT_TYPE" val="l_h_i"/>
  <p:tag name="KSO_WM_UNIT_INDEX" val="1_5_1"/>
  <p:tag name="KSO_WM_UNIT_TEXT_FILL_FORE_SCHEMECOLOR_INDEX_BRIGHTNESS" val="0"/>
  <p:tag name="KSO_WM_UNIT_TEXT_FILL_FORE_SCHEMECOLOR_INDEX" val="13"/>
  <p:tag name="KSO_WM_UNIT_TEXT_FILL_TYPE" val="1"/>
  <p:tag name="KSO_WM_UNIT_USESOURCEFORMAT_APPLY" val="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081_5*l_h_f*1_2_1"/>
  <p:tag name="KSO_WM_TEMPLATE_CATEGORY" val="custom"/>
  <p:tag name="KSO_WM_TEMPLATE_INDEX" val="20205081"/>
  <p:tag name="KSO_WM_UNIT_LAYERLEVEL" val="1_1_1"/>
  <p:tag name="KSO_WM_TAG_VERSION" val="1.0"/>
  <p:tag name="KSO_WM_BEAUTIFY_FLAG" val="#wm#"/>
  <p:tag name="KSO_WM_UNIT_ISCONTENTSTITLE" val="0"/>
  <p:tag name="KSO_WM_UNIT_PRESET_TEXT" val="单击输入章节标题......"/>
  <p:tag name="KSO_WM_UNIT_NOCLEAR" val="0"/>
  <p:tag name="KSO_WM_UNIT_VALUE" val="16"/>
  <p:tag name="KSO_WM_DIAGRAM_GROUP_CODE" val="l1-1"/>
  <p:tag name="KSO_WM_UNIT_TYPE" val="l_h_f"/>
  <p:tag name="KSO_WM_UNIT_INDEX" val="1_2_1"/>
  <p:tag name="KSO_WM_UNIT_SHOW_EDIT_AREA_INDICATION" val="1"/>
  <p:tag name="KSO_WM_UNIT_TEXT_FILL_FORE_SCHEMECOLOR_INDEX_BRIGHTNESS" val="0.35"/>
  <p:tag name="KSO_WM_UNIT_TEXT_FILL_FORE_SCHEMECOLOR_INDEX" val="13"/>
  <p:tag name="KSO_WM_UNIT_TEXT_FILL_TYPE" val="1"/>
  <p:tag name="KSO_WM_UNIT_USESOURCEFORMAT_APPLY" val="1"/>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081_5*l_h_f*1_3_1"/>
  <p:tag name="KSO_WM_TEMPLATE_CATEGORY" val="custom"/>
  <p:tag name="KSO_WM_TEMPLATE_INDEX" val="20205081"/>
  <p:tag name="KSO_WM_UNIT_LAYERLEVEL" val="1_1_1"/>
  <p:tag name="KSO_WM_TAG_VERSION" val="1.0"/>
  <p:tag name="KSO_WM_BEAUTIFY_FLAG" val="#wm#"/>
  <p:tag name="KSO_WM_UNIT_ISCONTENTSTITLE" val="0"/>
  <p:tag name="KSO_WM_UNIT_PRESET_TEXT" val="单击输入章节标题......"/>
  <p:tag name="KSO_WM_UNIT_NOCLEAR" val="0"/>
  <p:tag name="KSO_WM_UNIT_VALUE" val="16"/>
  <p:tag name="KSO_WM_DIAGRAM_GROUP_CODE" val="l1-1"/>
  <p:tag name="KSO_WM_UNIT_TYPE" val="l_h_f"/>
  <p:tag name="KSO_WM_UNIT_INDEX" val="1_3_1"/>
  <p:tag name="KSO_WM_UNIT_SHOW_EDIT_AREA_INDICATION" val="1"/>
  <p:tag name="KSO_WM_UNIT_TEXT_FILL_FORE_SCHEMECOLOR_INDEX_BRIGHTNESS" val="0.35"/>
  <p:tag name="KSO_WM_UNIT_TEXT_FILL_FORE_SCHEMECOLOR_INDEX" val="13"/>
  <p:tag name="KSO_WM_UNIT_TEXT_FILL_TYPE" val="1"/>
  <p:tag name="KSO_WM_UNIT_USESOURCEFORMAT_APPLY" val="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081_5*l_h_f*1_4_1"/>
  <p:tag name="KSO_WM_TEMPLATE_CATEGORY" val="custom"/>
  <p:tag name="KSO_WM_TEMPLATE_INDEX" val="20205081"/>
  <p:tag name="KSO_WM_UNIT_LAYERLEVEL" val="1_1_1"/>
  <p:tag name="KSO_WM_TAG_VERSION" val="1.0"/>
  <p:tag name="KSO_WM_BEAUTIFY_FLAG" val="#wm#"/>
  <p:tag name="KSO_WM_UNIT_ISCONTENTSTITLE" val="0"/>
  <p:tag name="KSO_WM_UNIT_PRESET_TEXT" val="单击输入章节标题......"/>
  <p:tag name="KSO_WM_UNIT_NOCLEAR" val="0"/>
  <p:tag name="KSO_WM_UNIT_VALUE" val="16"/>
  <p:tag name="KSO_WM_DIAGRAM_GROUP_CODE" val="l1-1"/>
  <p:tag name="KSO_WM_UNIT_TYPE" val="l_h_f"/>
  <p:tag name="KSO_WM_UNIT_INDEX" val="1_4_1"/>
  <p:tag name="KSO_WM_UNIT_SHOW_EDIT_AREA_INDICATION" val="1"/>
  <p:tag name="KSO_WM_UNIT_TEXT_FILL_FORE_SCHEMECOLOR_INDEX_BRIGHTNESS" val="0.35"/>
  <p:tag name="KSO_WM_UNIT_TEXT_FILL_FORE_SCHEMECOLOR_INDEX" val="13"/>
  <p:tag name="KSO_WM_UNIT_TEXT_FILL_TYPE" val="1"/>
  <p:tag name="KSO_WM_UNIT_USESOURCEFORMAT_APPLY" val="1"/>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081_5*l_h_f*1_5_1"/>
  <p:tag name="KSO_WM_TEMPLATE_CATEGORY" val="custom"/>
  <p:tag name="KSO_WM_TEMPLATE_INDEX" val="20205081"/>
  <p:tag name="KSO_WM_UNIT_LAYERLEVEL" val="1_1_1"/>
  <p:tag name="KSO_WM_TAG_VERSION" val="1.0"/>
  <p:tag name="KSO_WM_BEAUTIFY_FLAG" val="#wm#"/>
  <p:tag name="KSO_WM_UNIT_ISCONTENTSTITLE" val="0"/>
  <p:tag name="KSO_WM_UNIT_PRESET_TEXT" val="单击输入章节标题......"/>
  <p:tag name="KSO_WM_UNIT_NOCLEAR" val="0"/>
  <p:tag name="KSO_WM_UNIT_VALUE" val="16"/>
  <p:tag name="KSO_WM_DIAGRAM_GROUP_CODE" val="l1-1"/>
  <p:tag name="KSO_WM_UNIT_TYPE" val="l_h_f"/>
  <p:tag name="KSO_WM_UNIT_INDEX" val="1_5_1"/>
  <p:tag name="KSO_WM_UNIT_SHOW_EDIT_AREA_INDICATION" val="1"/>
  <p:tag name="KSO_WM_UNIT_TEXT_FILL_FORE_SCHEMECOLOR_INDEX_BRIGHTNESS" val="0.35"/>
  <p:tag name="KSO_WM_UNIT_TEXT_FILL_FORE_SCHEMECOLOR_INDEX" val="13"/>
  <p:tag name="KSO_WM_UNIT_TEXT_FILL_TYPE" val="1"/>
  <p:tag name="KSO_WM_UNIT_USESOURCEFORMAT_APPLY" val="1"/>
</p:tagLst>
</file>

<file path=ppt/tags/tag32.xml><?xml version="1.0" encoding="utf-8"?>
<p:tagLst xmlns:p="http://schemas.openxmlformats.org/presentationml/2006/main">
  <p:tag name="KSO_WM_SLIDE_ID" val="custom20205081_4"/>
  <p:tag name="KSO_WM_TEMPLATE_SUBCATEGORY" val="19"/>
  <p:tag name="KSO_WM_TEMPLATE_MASTER_TYPE" val="0"/>
  <p:tag name="KSO_WM_TEMPLATE_COLOR_TYPE" val="1"/>
  <p:tag name="KSO_WM_SLIDE_TYPE" val="contents"/>
  <p:tag name="KSO_WM_SLIDE_SUBTYPE" val="diag"/>
  <p:tag name="KSO_WM_SLIDE_ITEM_CNT" val="5"/>
  <p:tag name="KSO_WM_SLIDE_INDEX" val="4"/>
  <p:tag name="KSO_WM_DIAGRAM_GROUP_CODE" val="l1-1"/>
  <p:tag name="KSO_WM_SLIDE_DIAGTYPE" val="l"/>
  <p:tag name="KSO_WM_TAG_VERSION" val="1.0"/>
  <p:tag name="KSO_WM_BEAUTIFY_FLAG" val="#wm#"/>
  <p:tag name="KSO_WM_TEMPLATE_CATEGORY" val="custom"/>
  <p:tag name="KSO_WM_TEMPLATE_INDEX" val="20205081"/>
  <p:tag name="KSO_WM_SLIDE_LAYOUT" val="a_b_l"/>
  <p:tag name="KSO_WM_SLIDE_LAYOUT_CNT" val="1_1_1"/>
  <p:tag name="KSO_WM_UNIT_SHOW_EDIT_AREA_INDICATION" val="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081_7*a*1"/>
  <p:tag name="KSO_WM_TEMPLATE_CATEGORY" val="custom"/>
  <p:tag name="KSO_WM_TEMPLATE_INDEX" val="20205081"/>
  <p:tag name="KSO_WM_UNIT_LAYERLEVEL" val="1"/>
  <p:tag name="KSO_WM_TAG_VERSION" val="1.0"/>
  <p:tag name="KSO_WM_BEAUTIFY_FLAG" val="#wm#"/>
  <p:tag name="KSO_WM_UNIT_ISCONTENTSTITLE" val="0"/>
  <p:tag name="KSO_WM_UNIT_PRESET_TEXT" val="单击输入标题内容"/>
  <p:tag name="KSO_WM_UNIT_NOCLEAR" val="0"/>
  <p:tag name="KSO_WM_UNIT_VALUE" val="14"/>
  <p:tag name="KSO_WM_UNIT_TYPE" val="a"/>
  <p:tag name="KSO_WM_UNIT_INDEX" val="1"/>
  <p:tag name="KSO_WM_UNIT_SHOW_EDIT_AREA_INDICATION" val="1"/>
  <p:tag name="KSO_WM_UNIT_ISNUMDGMTITLE" val="0"/>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081_7*b*1"/>
  <p:tag name="KSO_WM_TEMPLATE_CATEGORY" val="custom"/>
  <p:tag name="KSO_WM_TEMPLATE_INDEX" val="20205081"/>
  <p:tag name="KSO_WM_UNIT_LAYERLEVEL" val="1"/>
  <p:tag name="KSO_WM_TAG_VERSION" val="1.0"/>
  <p:tag name="KSO_WM_BEAUTIFY_FLAG" val="#wm#"/>
  <p:tag name="KSO_WM_UNIT_ISCONTENTSTITLE" val="0"/>
  <p:tag name="KSO_WM_UNIT_PRESET_TEXT" val="单击此处添加正文"/>
  <p:tag name="KSO_WM_UNIT_NOCLEAR" val="0"/>
  <p:tag name="KSO_WM_UNIT_VALUE" val="66"/>
  <p:tag name="KSO_WM_UNIT_TYPE" val="b"/>
  <p:tag name="KSO_WM_UNIT_INDEX" val="1"/>
  <p:tag name="KSO_WM_UNIT_SHOW_EDIT_AREA_INDICATION" val="1"/>
  <p:tag name="KSO_WM_UNIT_ISNUMDGMTITLE" val="0"/>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081_7*i*1"/>
  <p:tag name="KSO_WM_TEMPLATE_CATEGORY" val="custom"/>
  <p:tag name="KSO_WM_TEMPLATE_INDEX" val="20205081"/>
  <p:tag name="KSO_WM_UNIT_LAYERLEVEL" val="1"/>
  <p:tag name="KSO_WM_TAG_VERSION" val="1.0"/>
  <p:tag name="KSO_WM_BEAUTIFY_FLAG" val="#wm#"/>
  <p:tag name="KSO_WM_UNIT_TYPE" val="i"/>
  <p:tag name="KSO_WM_UNIT_INDEX" val="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081_7*i*2"/>
  <p:tag name="KSO_WM_TEMPLATE_CATEGORY" val="custom"/>
  <p:tag name="KSO_WM_TEMPLATE_INDEX" val="20205081"/>
  <p:tag name="KSO_WM_UNIT_LAYERLEVEL" val="1"/>
  <p:tag name="KSO_WM_TAG_VERSION" val="1.0"/>
  <p:tag name="KSO_WM_BEAUTIFY_FLAG" val="#wm#"/>
  <p:tag name="KSO_WM_UNIT_TYPE" val="i"/>
  <p:tag name="KSO_WM_UNIT_INDEX" val="2"/>
</p:tagLst>
</file>

<file path=ppt/tags/tag37.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custom20205081_7*e*1"/>
  <p:tag name="KSO_WM_TEMPLATE_CATEGORY" val="custom"/>
  <p:tag name="KSO_WM_TEMPLATE_INDEX" val="20205081"/>
  <p:tag name="KSO_WM_UNIT_LAYERLEVEL" val="1"/>
  <p:tag name="KSO_WM_TAG_VERSION" val="1.0"/>
  <p:tag name="KSO_WM_BEAUTIFY_FLAG" val="#wm#"/>
  <p:tag name="KSO_WM_UNIT_PRESET_TEXT" val="01"/>
  <p:tag name="KSO_WM_UNIT_NOCLEAR" val="0"/>
  <p:tag name="KSO_WM_UNIT_VALUE" val="1"/>
  <p:tag name="KSO_WM_UNIT_TYPE" val="e"/>
  <p:tag name="KSO_WM_UNIT_INDEX" val="1"/>
  <p:tag name="KSO_WM_UNIT_SHOW_EDIT_AREA_INDICATION" val="1"/>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081_7*i*3"/>
  <p:tag name="KSO_WM_TEMPLATE_CATEGORY" val="custom"/>
  <p:tag name="KSO_WM_TEMPLATE_INDEX" val="20205081"/>
  <p:tag name="KSO_WM_UNIT_LAYERLEVEL" val="1"/>
  <p:tag name="KSO_WM_TAG_VERSION" val="1.0"/>
  <p:tag name="KSO_WM_BEAUTIFY_FLAG" val="#wm#"/>
  <p:tag name="KSO_WM_UNIT_TYPE" val="i"/>
  <p:tag name="KSO_WM_UNIT_INDEX" val="3"/>
</p:tagLst>
</file>

<file path=ppt/tags/tag39.xml><?xml version="1.0" encoding="utf-8"?>
<p:tagLst xmlns:p="http://schemas.openxmlformats.org/presentationml/2006/main">
  <p:tag name="KSO_WM_SLIDE_ID" val="custom20205081_7"/>
  <p:tag name="KSO_WM_TEMPLATE_SUBCATEGORY" val="19"/>
  <p:tag name="KSO_WM_TEMPLATE_MASTER_TYPE" val="0"/>
  <p:tag name="KSO_WM_TEMPLATE_COLOR_TYPE" val="1"/>
  <p:tag name="KSO_WM_SLIDE_ITEM_CNT" val="0"/>
  <p:tag name="KSO_WM_SLIDE_INDEX" val="7"/>
  <p:tag name="KSO_WM_TAG_VERSION" val="1.0"/>
  <p:tag name="KSO_WM_BEAUTIFY_FLAG" val="#wm#"/>
  <p:tag name="KSO_WM_TEMPLATE_CATEGORY" val="custom"/>
  <p:tag name="KSO_WM_TEMPLATE_INDEX" val="20205081"/>
  <p:tag name="KSO_WM_SLIDE_TYPE" val="sectionTitle"/>
  <p:tag name="KSO_WM_SLIDE_SUBTYPE" val="pureTxt"/>
  <p:tag name="KSO_WM_SLIDE_LAYOUT" val="a_b_e"/>
  <p:tag name="KSO_WM_SLIDE_LAYOUT_CNT" val="1_1_1"/>
  <p:tag name="KSO_WM_UNIT_SHOW_EDIT_AREA_INDICATION" val="1"/>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081_19*l_h_d*1_1_1"/>
  <p:tag name="KSO_WM_TEMPLATE_CATEGORY" val="custom"/>
  <p:tag name="KSO_WM_TEMPLATE_INDEX" val="20205081"/>
  <p:tag name="KSO_WM_UNIT_LAYERLEVEL" val="1_1_1"/>
  <p:tag name="KSO_WM_TAG_VERSION" val="1.0"/>
  <p:tag name="KSO_WM_BEAUTIFY_FLAG" val="#wm#"/>
  <p:tag name="KSO_WM_DIAGRAM_GROUP_CODE" val="l1-3"/>
  <p:tag name="KSO_WM_UNIT_VALUE" val="832*1479"/>
  <p:tag name="KSO_WM_UNIT_TYPE" val="l_h_d"/>
  <p:tag name="KSO_WM_UNIT_INDEX" val="1_1_1"/>
  <p:tag name="KSO_WM_UNIT_SUPPORT_UNIT_TYPE" val="[&quot;all&quot;]"/>
  <p:tag name="KSO_WM_UNIT_PLACEHOLDER_TYPE" val="{&quot;md4&quot;:&quot;2AD7D29D084CBE0B13C5139F40402066&quot;,&quot;placeholderUnitType&quot;:[&quot;a&quot;],&quot;rotation&quot;:0}"/>
  <p:tag name="KSO_WM_UNIT_USESOURCEFORMAT_APPLY" val="1"/>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081_19*l_h_d*1_2_1"/>
  <p:tag name="KSO_WM_TEMPLATE_CATEGORY" val="custom"/>
  <p:tag name="KSO_WM_TEMPLATE_INDEX" val="20205081"/>
  <p:tag name="KSO_WM_UNIT_LAYERLEVEL" val="1_1_1"/>
  <p:tag name="KSO_WM_TAG_VERSION" val="1.0"/>
  <p:tag name="KSO_WM_BEAUTIFY_FLAG" val="#wm#"/>
  <p:tag name="KSO_WM_DIAGRAM_GROUP_CODE" val="l1-3"/>
  <p:tag name="KSO_WM_UNIT_VALUE" val="832*1479"/>
  <p:tag name="KSO_WM_UNIT_TYPE" val="l_h_d"/>
  <p:tag name="KSO_WM_UNIT_INDEX" val="1_2_1"/>
  <p:tag name="KSO_WM_UNIT_SUPPORT_UNIT_TYPE" val="[&quot;all&quot;]"/>
  <p:tag name="KSO_WM_UNIT_PLACEHOLDER_TYPE" val="{&quot;md4&quot;:&quot;2AD7D29D084CBE0B13C5139F40402066&quot;,&quot;placeholderUnitType&quot;:[&quot;a&quot;],&quot;rotation&quot;:0}"/>
  <p:tag name="KSO_WM_UNIT_USESOURCEFORMAT_APPLY" val="1"/>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081_19*a*1"/>
  <p:tag name="KSO_WM_TEMPLATE_CATEGORY" val="custom"/>
  <p:tag name="KSO_WM_TEMPLATE_INDEX" val="20205081"/>
  <p:tag name="KSO_WM_UNIT_LAYERLEVEL" val="1"/>
  <p:tag name="KSO_WM_TAG_VERSION" val="1.0"/>
  <p:tag name="KSO_WM_BEAUTIFY_FLAG" val="#wm#"/>
  <p:tag name="KSO_WM_UNIT_ISCONTENTSTITLE" val="0"/>
  <p:tag name="KSO_WM_UNIT_PRESET_TEXT" val="单击此处添加标题"/>
  <p:tag name="KSO_WM_UNIT_NOCLEAR" val="0"/>
  <p:tag name="KSO_WM_UNIT_VALUE" val="26"/>
  <p:tag name="KSO_WM_DIAGRAM_GROUP_CODE" val="l1-3"/>
  <p:tag name="KSO_WM_UNIT_TYPE" val="a"/>
  <p:tag name="KSO_WM_UNIT_INDEX" val="1"/>
  <p:tag name="KSO_WM_UNIT_SHOW_EDIT_AREA_INDICATION" val="1"/>
  <p:tag name="KSO_WM_UNIT_ISNUMDGMTITLE" val="0"/>
  <p:tag name="KSO_WM_UNIT_TEXT_FILL_FORE_SCHEMECOLOR_INDEX" val="13"/>
  <p:tag name="KSO_WM_UNIT_TEXT_FILL_TYPE" val="1"/>
  <p:tag name="KSO_WM_UNIT_USESOURCEFORMAT_APPLY" val="1"/>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081_19*l_h_a*1_1_1"/>
  <p:tag name="KSO_WM_TEMPLATE_CATEGORY" val="custom"/>
  <p:tag name="KSO_WM_TEMPLATE_INDEX" val="20205081"/>
  <p:tag name="KSO_WM_UNIT_LAYERLEVEL" val="1_1_1"/>
  <p:tag name="KSO_WM_TAG_VERSION" val="1.0"/>
  <p:tag name="KSO_WM_BEAUTIFY_FLAG" val="#wm#"/>
  <p:tag name="KSO_WM_UNIT_ISCONTENTSTITLE" val="0"/>
  <p:tag name="KSO_WM_UNIT_PRESET_TEXT" val="单击此处添加标题"/>
  <p:tag name="KSO_WM_UNIT_NOCLEAR" val="0"/>
  <p:tag name="KSO_WM_UNIT_VALUE" val="22"/>
  <p:tag name="KSO_WM_DIAGRAM_GROUP_CODE" val="l1-3"/>
  <p:tag name="KSO_WM_UNIT_TYPE" val="l_h_a"/>
  <p:tag name="KSO_WM_UNIT_INDEX" val="1_1_1"/>
  <p:tag name="KSO_WM_UNIT_SHOW_EDIT_AREA_INDICATION" val="1"/>
  <p:tag name="KSO_WM_UNIT_ISNUMDGMTITLE" val="0"/>
  <p:tag name="KSO_WM_UNIT_TEXT_FILL_FORE_SCHEMECOLOR_INDEX" val="13"/>
  <p:tag name="KSO_WM_UNIT_TEXT_FILL_TYPE" val="1"/>
  <p:tag name="KSO_WM_UNIT_USESOURCEFORMAT_APPLY" val="1"/>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081_19*l_h_f*1_1_1"/>
  <p:tag name="KSO_WM_TEMPLATE_CATEGORY" val="custom"/>
  <p:tag name="KSO_WM_TEMPLATE_INDEX" val="20205081"/>
  <p:tag name="KSO_WM_UNIT_LAYERLEVEL" val="1_1_1"/>
  <p:tag name="KSO_WM_TAG_VERSION" val="1.0"/>
  <p:tag name="KSO_WM_BEAUTIFY_FLAG" val="#wm#"/>
  <p:tag name="KSO_WM_UNIT_PRESET_TEXT" val="单击此处添加正文"/>
  <p:tag name="KSO_WM_UNIT_NOCLEAR" val="0"/>
  <p:tag name="KSO_WM_UNIT_VALUE" val="75"/>
  <p:tag name="KSO_WM_DIAGRAM_GROUP_CODE" val="l1-3"/>
  <p:tag name="KSO_WM_UNIT_TYPE" val="l_h_f"/>
  <p:tag name="KSO_WM_UNIT_INDEX" val="1_1_1"/>
  <p:tag name="KSO_WM_UNIT_SHOW_EDIT_AREA_INDICATION" val="1"/>
  <p:tag name="KSO_WM_UNIT_TEXT_FILL_FORE_SCHEMECOLOR_INDEX" val="13"/>
  <p:tag name="KSO_WM_UNIT_TEXT_FILL_TYPE" val="1"/>
  <p:tag name="KSO_WM_UNIT_USESOURCEFORMAT_APPLY" val="1"/>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081_19*l_h_a*1_2_1"/>
  <p:tag name="KSO_WM_TEMPLATE_CATEGORY" val="custom"/>
  <p:tag name="KSO_WM_TEMPLATE_INDEX" val="20205081"/>
  <p:tag name="KSO_WM_UNIT_LAYERLEVEL" val="1_1_1"/>
  <p:tag name="KSO_WM_TAG_VERSION" val="1.0"/>
  <p:tag name="KSO_WM_BEAUTIFY_FLAG" val="#wm#"/>
  <p:tag name="KSO_WM_UNIT_ISCONTENTSTITLE" val="0"/>
  <p:tag name="KSO_WM_UNIT_PRESET_TEXT" val="单击此处添加标题"/>
  <p:tag name="KSO_WM_UNIT_NOCLEAR" val="0"/>
  <p:tag name="KSO_WM_UNIT_VALUE" val="22"/>
  <p:tag name="KSO_WM_DIAGRAM_GROUP_CODE" val="l1-3"/>
  <p:tag name="KSO_WM_UNIT_TYPE" val="l_h_a"/>
  <p:tag name="KSO_WM_UNIT_INDEX" val="1_2_1"/>
  <p:tag name="KSO_WM_UNIT_SHOW_EDIT_AREA_INDICATION" val="1"/>
  <p:tag name="KSO_WM_UNIT_ISNUMDGMTITLE" val="0"/>
  <p:tag name="KSO_WM_UNIT_TEXT_FILL_FORE_SCHEMECOLOR_INDEX" val="13"/>
  <p:tag name="KSO_WM_UNIT_TEXT_FILL_TYPE" val="1"/>
  <p:tag name="KSO_WM_UNIT_USESOURCEFORMAT_APPLY" val="1"/>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081_19*l_h_f*1_2_1"/>
  <p:tag name="KSO_WM_TEMPLATE_CATEGORY" val="custom"/>
  <p:tag name="KSO_WM_TEMPLATE_INDEX" val="20205081"/>
  <p:tag name="KSO_WM_UNIT_LAYERLEVEL" val="1_1_1"/>
  <p:tag name="KSO_WM_TAG_VERSION" val="1.0"/>
  <p:tag name="KSO_WM_BEAUTIFY_FLAG" val="#wm#"/>
  <p:tag name="KSO_WM_UNIT_PRESET_TEXT" val="单击此处添加正文"/>
  <p:tag name="KSO_WM_UNIT_NOCLEAR" val="0"/>
  <p:tag name="KSO_WM_UNIT_VALUE" val="75"/>
  <p:tag name="KSO_WM_DIAGRAM_GROUP_CODE" val="l1-3"/>
  <p:tag name="KSO_WM_UNIT_TYPE" val="l_h_f"/>
  <p:tag name="KSO_WM_UNIT_INDEX" val="1_2_1"/>
  <p:tag name="KSO_WM_UNIT_SHOW_EDIT_AREA_INDICATION" val="1"/>
  <p:tag name="KSO_WM_UNIT_TEXT_FILL_FORE_SCHEMECOLOR_INDEX" val="13"/>
  <p:tag name="KSO_WM_UNIT_TEXT_FILL_TYPE" val="1"/>
  <p:tag name="KSO_WM_UNIT_USESOURCEFORMAT_APPLY" val="1"/>
</p:tagLst>
</file>

<file path=ppt/tags/tag47.xml><?xml version="1.0" encoding="utf-8"?>
<p:tagLst xmlns:p="http://schemas.openxmlformats.org/presentationml/2006/main">
  <p:tag name="KSO_WM_SLIDE_ID" val="custom20205081_19"/>
  <p:tag name="KSO_WM_TEMPLATE_SUBCATEGORY" val="19"/>
  <p:tag name="KSO_WM_TEMPLATE_MASTER_TYPE" val="0"/>
  <p:tag name="KSO_WM_TEMPLATE_COLOR_TYPE" val="1"/>
  <p:tag name="KSO_WM_SLIDE_ITEM_CNT" val="2"/>
  <p:tag name="KSO_WM_SLIDE_INDEX" val="19"/>
  <p:tag name="KSO_WM_TAG_VERSION" val="1.0"/>
  <p:tag name="KSO_WM_BEAUTIFY_FLAG" val="#wm#"/>
  <p:tag name="KSO_WM_TEMPLATE_CATEGORY" val="custom"/>
  <p:tag name="KSO_WM_TEMPLATE_INDEX" val="20205081"/>
  <p:tag name="KSO_WM_DIAGRAM_GROUP_CODE" val="l1-3"/>
  <p:tag name="KSO_WM_SLIDE_DIAGTYPE" val="l"/>
  <p:tag name="KSO_WM_SLIDE_LAYOUT" val="a_l"/>
  <p:tag name="KSO_WM_SLIDE_LAYOUT_CNT" val="1_1"/>
  <p:tag name="KSO_WM_SLIDE_TYPE" val="text"/>
  <p:tag name="KSO_WM_SLIDE_SIZE" val="863.5*372.599"/>
  <p:tag name="KSO_WM_SLIDE_POSITION" val="48.1999*119.495"/>
  <p:tag name="KSO_WM_SLIDE_SUBTYPE" val="diag"/>
  <p:tag name="KSO_WM_UNIT_SHOW_EDIT_AREA_INDICATION" val="1"/>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081_7*a*1"/>
  <p:tag name="KSO_WM_TEMPLATE_CATEGORY" val="custom"/>
  <p:tag name="KSO_WM_TEMPLATE_INDEX" val="20205081"/>
  <p:tag name="KSO_WM_UNIT_LAYERLEVEL" val="1"/>
  <p:tag name="KSO_WM_TAG_VERSION" val="1.0"/>
  <p:tag name="KSO_WM_BEAUTIFY_FLAG" val="#wm#"/>
  <p:tag name="KSO_WM_UNIT_ISCONTENTSTITLE" val="0"/>
  <p:tag name="KSO_WM_UNIT_PRESET_TEXT" val="单击输入标题内容"/>
  <p:tag name="KSO_WM_UNIT_NOCLEAR" val="0"/>
  <p:tag name="KSO_WM_UNIT_VALUE" val="14"/>
  <p:tag name="KSO_WM_UNIT_TYPE" val="a"/>
  <p:tag name="KSO_WM_UNIT_INDEX" val="1"/>
  <p:tag name="KSO_WM_UNIT_SHOW_EDIT_AREA_INDICATION" val="1"/>
  <p:tag name="KSO_WM_UNIT_ISNUMDGMTITLE" val="0"/>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081_7*b*1"/>
  <p:tag name="KSO_WM_TEMPLATE_CATEGORY" val="custom"/>
  <p:tag name="KSO_WM_TEMPLATE_INDEX" val="20205081"/>
  <p:tag name="KSO_WM_UNIT_LAYERLEVEL" val="1"/>
  <p:tag name="KSO_WM_TAG_VERSION" val="1.0"/>
  <p:tag name="KSO_WM_BEAUTIFY_FLAG" val="#wm#"/>
  <p:tag name="KSO_WM_UNIT_ISCONTENTSTITLE" val="0"/>
  <p:tag name="KSO_WM_UNIT_PRESET_TEXT" val="单击此处添加正文"/>
  <p:tag name="KSO_WM_UNIT_NOCLEAR" val="0"/>
  <p:tag name="KSO_WM_UNIT_VALUE" val="66"/>
  <p:tag name="KSO_WM_UNIT_TYPE" val="b"/>
  <p:tag name="KSO_WM_UNIT_INDEX" val="1"/>
  <p:tag name="KSO_WM_UNIT_SHOW_EDIT_AREA_INDICATION" val="1"/>
  <p:tag name="KSO_WM_UNIT_ISNUMDGMTITLE" val="0"/>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081_7*i*1"/>
  <p:tag name="KSO_WM_TEMPLATE_CATEGORY" val="custom"/>
  <p:tag name="KSO_WM_TEMPLATE_INDEX" val="20205081"/>
  <p:tag name="KSO_WM_UNIT_LAYERLEVEL" val="1"/>
  <p:tag name="KSO_WM_TAG_VERSION" val="1.0"/>
  <p:tag name="KSO_WM_BEAUTIFY_FLAG" val="#wm#"/>
  <p:tag name="KSO_WM_UNIT_TYPE" val="i"/>
  <p:tag name="KSO_WM_UNIT_INDEX" val="1"/>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081_7*i*2"/>
  <p:tag name="KSO_WM_TEMPLATE_CATEGORY" val="custom"/>
  <p:tag name="KSO_WM_TEMPLATE_INDEX" val="20205081"/>
  <p:tag name="KSO_WM_UNIT_LAYERLEVEL" val="1"/>
  <p:tag name="KSO_WM_TAG_VERSION" val="1.0"/>
  <p:tag name="KSO_WM_BEAUTIFY_FLAG" val="#wm#"/>
  <p:tag name="KSO_WM_UNIT_TYPE" val="i"/>
  <p:tag name="KSO_WM_UNIT_INDEX" val="2"/>
</p:tagLst>
</file>

<file path=ppt/tags/tag52.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custom20205081_7*e*1"/>
  <p:tag name="KSO_WM_TEMPLATE_CATEGORY" val="custom"/>
  <p:tag name="KSO_WM_TEMPLATE_INDEX" val="20205081"/>
  <p:tag name="KSO_WM_UNIT_LAYERLEVEL" val="1"/>
  <p:tag name="KSO_WM_TAG_VERSION" val="1.0"/>
  <p:tag name="KSO_WM_BEAUTIFY_FLAG" val="#wm#"/>
  <p:tag name="KSO_WM_UNIT_PRESET_TEXT" val="01"/>
  <p:tag name="KSO_WM_UNIT_NOCLEAR" val="0"/>
  <p:tag name="KSO_WM_UNIT_VALUE" val="1"/>
  <p:tag name="KSO_WM_UNIT_TYPE" val="e"/>
  <p:tag name="KSO_WM_UNIT_INDEX" val="1"/>
  <p:tag name="KSO_WM_UNIT_SHOW_EDIT_AREA_INDICATION" val="1"/>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081_7*i*3"/>
  <p:tag name="KSO_WM_TEMPLATE_CATEGORY" val="custom"/>
  <p:tag name="KSO_WM_TEMPLATE_INDEX" val="20205081"/>
  <p:tag name="KSO_WM_UNIT_LAYERLEVEL" val="1"/>
  <p:tag name="KSO_WM_TAG_VERSION" val="1.0"/>
  <p:tag name="KSO_WM_BEAUTIFY_FLAG" val="#wm#"/>
  <p:tag name="KSO_WM_UNIT_TYPE" val="i"/>
  <p:tag name="KSO_WM_UNIT_INDEX" val="3"/>
</p:tagLst>
</file>

<file path=ppt/tags/tag54.xml><?xml version="1.0" encoding="utf-8"?>
<p:tagLst xmlns:p="http://schemas.openxmlformats.org/presentationml/2006/main">
  <p:tag name="KSO_WM_SLIDE_ID" val="custom20205081_7"/>
  <p:tag name="KSO_WM_TEMPLATE_SUBCATEGORY" val="19"/>
  <p:tag name="KSO_WM_TEMPLATE_MASTER_TYPE" val="0"/>
  <p:tag name="KSO_WM_TEMPLATE_COLOR_TYPE" val="1"/>
  <p:tag name="KSO_WM_SLIDE_ITEM_CNT" val="0"/>
  <p:tag name="KSO_WM_SLIDE_INDEX" val="7"/>
  <p:tag name="KSO_WM_TAG_VERSION" val="1.0"/>
  <p:tag name="KSO_WM_BEAUTIFY_FLAG" val="#wm#"/>
  <p:tag name="KSO_WM_TEMPLATE_CATEGORY" val="custom"/>
  <p:tag name="KSO_WM_TEMPLATE_INDEX" val="20205081"/>
  <p:tag name="KSO_WM_SLIDE_TYPE" val="sectionTitle"/>
  <p:tag name="KSO_WM_SLIDE_SUBTYPE" val="pureTxt"/>
  <p:tag name="KSO_WM_SLIDE_LAYOUT" val="a_b_e"/>
  <p:tag name="KSO_WM_SLIDE_LAYOUT_CNT" val="1_1_1"/>
  <p:tag name="KSO_WM_UNIT_SHOW_EDIT_AREA_INDICATION" val="1"/>
</p:tagLst>
</file>

<file path=ppt/tags/tag55.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56.xml><?xml version="1.0" encoding="utf-8"?>
<p:tagLst xmlns:p="http://schemas.openxmlformats.org/presentationml/2006/main">
  <p:tag name="KSO_WM_UNIT_PLACING_PICTURE_USER_VIEWPORT" val="{&quot;height&quot;:9295,&quot;width&quot;:19200}"/>
</p:tagLst>
</file>

<file path=ppt/tags/tag57.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58.xml><?xml version="1.0" encoding="utf-8"?>
<p:tagLst xmlns:p="http://schemas.openxmlformats.org/presentationml/2006/main">
  <p:tag name="KSO_WM_BEAUTIFY_FLAG" val="#wm#"/>
  <p:tag name="KSO_WM_TEMPLATE_CATEGORY" val="custom"/>
  <p:tag name="KSO_WM_TEMPLATE_INDEX" val="20205081"/>
</p:tagLst>
</file>

<file path=ppt/tags/tag59.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6.xml><?xml version="1.0" encoding="utf-8"?>
<p:tagLst xmlns:p="http://schemas.openxmlformats.org/presentationml/2006/main">
  <p:tag name="KSO_WM_UNIT_PLACING_PICTURE_USER_VIEWPORT" val="{&quot;height&quot;:709,&quot;width&quot;:2686}"/>
</p:tagLst>
</file>

<file path=ppt/tags/tag60.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61.xml><?xml version="1.0" encoding="utf-8"?>
<p:tagLst xmlns:p="http://schemas.openxmlformats.org/presentationml/2006/main">
  <p:tag name="KSO_WM_BEAUTIFY_FLAG" val="#wm#"/>
  <p:tag name="KSO_WM_TEMPLATE_CATEGORY" val="custom"/>
  <p:tag name="KSO_WM_TEMPLATE_INDEX" val="20205081"/>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081_18*β*1"/>
  <p:tag name="KSO_WM_TEMPLATE_CATEGORY" val="custom"/>
  <p:tag name="KSO_WM_TEMPLATE_INDEX" val="20205081"/>
  <p:tag name="KSO_WM_UNIT_LAYERLEVEL" val="1"/>
  <p:tag name="KSO_WM_TAG_VERSION" val="1.0"/>
  <p:tag name="KSO_WM_BEAUTIFY_FLAG" val="#wm#"/>
  <p:tag name="KSO_WM_UNIT_VALUE" val="1311*3044"/>
  <p:tag name="KSO_WM_UNIT_TYPE" val="β"/>
  <p:tag name="KSO_WM_UNIT_INDEX" val="1"/>
  <p:tag name="KSO_WM_UNIT_TABLE_BEAUTIFY" val="smartTable{40f2ce3c-1e31-4b46-a0c1-c9ab06ae9c52}"/>
  <p:tag name="TABLE_ENDDRAG_ORIGIN_RECT" val="863*275"/>
  <p:tag name="TABLE_ENDDRAG_RECT" val="47*120*863*275"/>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081_18*a*1"/>
  <p:tag name="KSO_WM_TEMPLATE_CATEGORY" val="custom"/>
  <p:tag name="KSO_WM_TEMPLATE_INDEX" val="20205081"/>
  <p:tag name="KSO_WM_UNIT_LAYERLEVEL" val="1"/>
  <p:tag name="KSO_WM_TAG_VERSION" val="1.0"/>
  <p:tag name="KSO_WM_BEAUTIFY_FLAG" val="#wm#"/>
  <p:tag name="KSO_WM_UNIT_ISCONTENTSTITLE" val="0"/>
  <p:tag name="KSO_WM_UNIT_PRESET_TEXT" val="单击此处添加标题"/>
  <p:tag name="KSO_WM_UNIT_NOCLEAR" val="0"/>
  <p:tag name="KSO_WM_UNIT_VALUE" val="26"/>
  <p:tag name="KSO_WM_UNIT_TYPE" val="a"/>
  <p:tag name="KSO_WM_UNIT_INDEX" val="1"/>
  <p:tag name="KSO_WM_UNIT_SHOW_EDIT_AREA_INDICATION" val="1"/>
  <p:tag name="KSO_WM_UNIT_ISNUMDGMTITLE" val="0"/>
</p:tagLst>
</file>

<file path=ppt/tags/tag64.xml><?xml version="1.0" encoding="utf-8"?>
<p:tagLst xmlns:p="http://schemas.openxmlformats.org/presentationml/2006/main">
  <p:tag name="KSO_WM_SLIDE_ID" val="custom20205081_18"/>
  <p:tag name="KSO_WM_TEMPLATE_SUBCATEGORY" val="19"/>
  <p:tag name="KSO_WM_TEMPLATE_MASTER_TYPE" val="0"/>
  <p:tag name="KSO_WM_TEMPLATE_COLOR_TYPE" val="1"/>
  <p:tag name="KSO_WM_SLIDE_ITEM_CNT" val="0"/>
  <p:tag name="KSO_WM_SLIDE_INDEX" val="18"/>
  <p:tag name="KSO_WM_TAG_VERSION" val="1.0"/>
  <p:tag name="KSO_WM_BEAUTIFY_FLAG" val="#wm#"/>
  <p:tag name="KSO_WM_TEMPLATE_CATEGORY" val="custom"/>
  <p:tag name="KSO_WM_TEMPLATE_INDEX" val="20205081"/>
  <p:tag name="KSO_WM_SLIDE_TYPE" val="text"/>
  <p:tag name="KSO_WM_SLIDE_SUBTYPE" val="pureTxt"/>
  <p:tag name="KSO_WM_SLIDE_SIZE" val="863*444"/>
  <p:tag name="KSO_WM_SLIDE_POSITION" val="47*47"/>
  <p:tag name="KSO_WM_SLIDE_LAYOUT" val="a_β"/>
  <p:tag name="KSO_WM_SLIDE_LAYOUT_CNT" val="1_1"/>
  <p:tag name="KSO_WM_UNIT_SHOW_EDIT_AREA_INDICATION" val="1"/>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081_18*β*1"/>
  <p:tag name="KSO_WM_TEMPLATE_CATEGORY" val="custom"/>
  <p:tag name="KSO_WM_TEMPLATE_INDEX" val="20205081"/>
  <p:tag name="KSO_WM_UNIT_LAYERLEVEL" val="1"/>
  <p:tag name="KSO_WM_TAG_VERSION" val="1.0"/>
  <p:tag name="KSO_WM_BEAUTIFY_FLAG" val="#wm#"/>
  <p:tag name="KSO_WM_UNIT_VALUE" val="1311*3044"/>
  <p:tag name="KSO_WM_UNIT_TYPE" val="β"/>
  <p:tag name="KSO_WM_UNIT_INDEX" val="1"/>
  <p:tag name="KSO_WM_UNIT_TABLE_BEAUTIFY" val="smartTable{40f2ce3c-1e31-4b46-a0c1-c9ab06ae9c52}"/>
  <p:tag name="TABLE_ENDDRAG_ORIGIN_RECT" val="863*275"/>
  <p:tag name="TABLE_ENDDRAG_RECT" val="47*120*863*275"/>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081_18*a*1"/>
  <p:tag name="KSO_WM_TEMPLATE_CATEGORY" val="custom"/>
  <p:tag name="KSO_WM_TEMPLATE_INDEX" val="20205081"/>
  <p:tag name="KSO_WM_UNIT_LAYERLEVEL" val="1"/>
  <p:tag name="KSO_WM_TAG_VERSION" val="1.0"/>
  <p:tag name="KSO_WM_BEAUTIFY_FLAG" val="#wm#"/>
  <p:tag name="KSO_WM_UNIT_ISCONTENTSTITLE" val="0"/>
  <p:tag name="KSO_WM_UNIT_PRESET_TEXT" val="单击此处添加标题"/>
  <p:tag name="KSO_WM_UNIT_NOCLEAR" val="0"/>
  <p:tag name="KSO_WM_UNIT_VALUE" val="26"/>
  <p:tag name="KSO_WM_UNIT_TYPE" val="a"/>
  <p:tag name="KSO_WM_UNIT_INDEX" val="1"/>
  <p:tag name="KSO_WM_UNIT_SHOW_EDIT_AREA_INDICATION" val="1"/>
  <p:tag name="KSO_WM_UNIT_ISNUMDGMTITLE" val="0"/>
</p:tagLst>
</file>

<file path=ppt/tags/tag67.xml><?xml version="1.0" encoding="utf-8"?>
<p:tagLst xmlns:p="http://schemas.openxmlformats.org/presentationml/2006/main">
  <p:tag name="KSO_WM_SLIDE_ID" val="custom20205081_18"/>
  <p:tag name="KSO_WM_TEMPLATE_SUBCATEGORY" val="19"/>
  <p:tag name="KSO_WM_TEMPLATE_MASTER_TYPE" val="0"/>
  <p:tag name="KSO_WM_TEMPLATE_COLOR_TYPE" val="1"/>
  <p:tag name="KSO_WM_SLIDE_ITEM_CNT" val="0"/>
  <p:tag name="KSO_WM_SLIDE_INDEX" val="18"/>
  <p:tag name="KSO_WM_TAG_VERSION" val="1.0"/>
  <p:tag name="KSO_WM_BEAUTIFY_FLAG" val="#wm#"/>
  <p:tag name="KSO_WM_TEMPLATE_CATEGORY" val="custom"/>
  <p:tag name="KSO_WM_TEMPLATE_INDEX" val="20205081"/>
  <p:tag name="KSO_WM_SLIDE_TYPE" val="text"/>
  <p:tag name="KSO_WM_SLIDE_SUBTYPE" val="pureTxt"/>
  <p:tag name="KSO_WM_SLIDE_SIZE" val="863*444"/>
  <p:tag name="KSO_WM_SLIDE_POSITION" val="47*47"/>
  <p:tag name="KSO_WM_SLIDE_LAYOUT" val="a_β"/>
  <p:tag name="KSO_WM_SLIDE_LAYOUT_CNT" val="1_1"/>
  <p:tag name="KSO_WM_UNIT_SHOW_EDIT_AREA_INDICATION" val="1"/>
</p:tagLst>
</file>

<file path=ppt/tags/tag68.xml><?xml version="1.0" encoding="utf-8"?>
<p:tagLst xmlns:p="http://schemas.openxmlformats.org/presentationml/2006/main">
  <p:tag name="KSO_WM_UNIT_TABLE_BEAUTIFY" val="smartTable{372264f6-b059-402d-9cc0-a4d77cf8eab6}"/>
</p:tagLst>
</file>

<file path=ppt/tags/tag69.xml><?xml version="1.0" encoding="utf-8"?>
<p:tagLst xmlns:p="http://schemas.openxmlformats.org/presentationml/2006/main">
  <p:tag name="KSO_WM_BEAUTIFY_FLAG" val="#wm#"/>
  <p:tag name="KSO_WM_TEMPLATE_CATEGORY" val="custom"/>
  <p:tag name="KSO_WM_TEMPLATE_INDEX" val="20205081"/>
</p:tagLst>
</file>

<file path=ppt/tags/tag7.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70.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71.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72.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73.xml><?xml version="1.0" encoding="utf-8"?>
<p:tagLst xmlns:p="http://schemas.openxmlformats.org/presentationml/2006/main">
  <p:tag name="KSO_WM_BEAUTIFY_FLAG" val="#wm#"/>
  <p:tag name="KSO_WM_TEMPLATE_CATEGORY" val="custom"/>
  <p:tag name="KSO_WM_TEMPLATE_INDEX" val="20205081"/>
</p:tagLst>
</file>

<file path=ppt/tags/tag74.xml><?xml version="1.0" encoding="utf-8"?>
<p:tagLst xmlns:p="http://schemas.openxmlformats.org/presentationml/2006/main">
  <p:tag name="KSO_WM_BEAUTIFY_FLAG" val="#wm#"/>
  <p:tag name="KSO_WM_TEMPLATE_CATEGORY" val="custom"/>
  <p:tag name="KSO_WM_TEMPLATE_INDEX" val="20205081"/>
</p:tagLst>
</file>

<file path=ppt/tags/tag75.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76.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77.xml><?xml version="1.0" encoding="utf-8"?>
<p:tagLst xmlns:p="http://schemas.openxmlformats.org/presentationml/2006/main">
  <p:tag name="KSO_WM_UNIT_PLACING_PICTURE_USER_VIEWPORT" val="{&quot;height&quot;:12300,&quot;width&quot;:17730}"/>
</p:tagLst>
</file>

<file path=ppt/tags/tag78.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79.xml><?xml version="1.0" encoding="utf-8"?>
<p:tagLst xmlns:p="http://schemas.openxmlformats.org/presentationml/2006/main">
  <p:tag name="KSO_WM_UNIT_TABLE_BEAUTIFY" val="smartTable{baf9419c-0e04-461f-8850-22eac1c76924}"/>
</p:tagLst>
</file>

<file path=ppt/tags/tag8.xml><?xml version="1.0" encoding="utf-8"?>
<p:tagLst xmlns:p="http://schemas.openxmlformats.org/presentationml/2006/main">
  <p:tag name="KSO_WM_UNIT_PLACING_PICTURE_USER_VIEWPORT" val="{&quot;height&quot;:709,&quot;width&quot;:2686}"/>
</p:tagLst>
</file>

<file path=ppt/tags/tag80.xml><?xml version="1.0" encoding="utf-8"?>
<p:tagLst xmlns:p="http://schemas.openxmlformats.org/presentationml/2006/main">
  <p:tag name="KSO_WM_BEAUTIFY_FLAG" val="#wm#"/>
  <p:tag name="KSO_WM_TEMPLATE_CATEGORY" val="custom"/>
  <p:tag name="KSO_WM_TEMPLATE_INDEX" val="20205081"/>
</p:tagLst>
</file>

<file path=ppt/tags/tag81.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82.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83.xml><?xml version="1.0" encoding="utf-8"?>
<p:tagLst xmlns:p="http://schemas.openxmlformats.org/presentationml/2006/main">
  <p:tag name="KSO_WM_UNIT_TABLE_BEAUTIFY" val="smartTable{a1788253-43d2-4afe-9963-8c0630f0537d}"/>
  <p:tag name="TABLE_ENDDRAG_ORIGIN_RECT" val="171*148"/>
  <p:tag name="TABLE_ENDDRAG_RECT" val="56*298*171*148"/>
</p:tagLst>
</file>

<file path=ppt/tags/tag84.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85.xml><?xml version="1.0" encoding="utf-8"?>
<p:tagLst xmlns:p="http://schemas.openxmlformats.org/presentationml/2006/main">
  <p:tag name="KSO_WM_UNIT_TABLE_BEAUTIFY" val="smartTable{8b0e78eb-5933-44bd-80ad-1d8287367d0b}"/>
  <p:tag name="TABLE_ENDDRAG_ORIGIN_RECT" val="418*148"/>
  <p:tag name="TABLE_ENDDRAG_RECT" val="47*117*418*148"/>
</p:tagLst>
</file>

<file path=ppt/tags/tag86.xml><?xml version="1.0" encoding="utf-8"?>
<p:tagLst xmlns:p="http://schemas.openxmlformats.org/presentationml/2006/main">
  <p:tag name="KSO_WM_BEAUTIFY_FLAG" val="#wm#"/>
  <p:tag name="KSO_WM_TEMPLATE_CATEGORY" val="custom"/>
  <p:tag name="KSO_WM_TEMPLATE_INDEX" val="20205081"/>
</p:tagLst>
</file>

<file path=ppt/tags/tag87.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88.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081_7*a*1"/>
  <p:tag name="KSO_WM_TEMPLATE_CATEGORY" val="custom"/>
  <p:tag name="KSO_WM_TEMPLATE_INDEX" val="20205081"/>
  <p:tag name="KSO_WM_UNIT_LAYERLEVEL" val="1"/>
  <p:tag name="KSO_WM_TAG_VERSION" val="1.0"/>
  <p:tag name="KSO_WM_BEAUTIFY_FLAG" val="#wm#"/>
  <p:tag name="KSO_WM_UNIT_ISCONTENTSTITLE" val="0"/>
  <p:tag name="KSO_WM_UNIT_PRESET_TEXT" val="单击输入标题内容"/>
  <p:tag name="KSO_WM_UNIT_NOCLEAR" val="0"/>
  <p:tag name="KSO_WM_UNIT_VALUE" val="14"/>
  <p:tag name="KSO_WM_UNIT_TYPE" val="a"/>
  <p:tag name="KSO_WM_UNIT_INDEX" val="1"/>
  <p:tag name="KSO_WM_UNIT_SHOW_EDIT_AREA_INDICATION" val="1"/>
  <p:tag name="KSO_WM_UNIT_ISNUMDGMTITLE" val="0"/>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081_7*b*1"/>
  <p:tag name="KSO_WM_TEMPLATE_CATEGORY" val="custom"/>
  <p:tag name="KSO_WM_TEMPLATE_INDEX" val="20205081"/>
  <p:tag name="KSO_WM_UNIT_LAYERLEVEL" val="1"/>
  <p:tag name="KSO_WM_TAG_VERSION" val="1.0"/>
  <p:tag name="KSO_WM_BEAUTIFY_FLAG" val="#wm#"/>
  <p:tag name="KSO_WM_UNIT_ISCONTENTSTITLE" val="0"/>
  <p:tag name="KSO_WM_UNIT_PRESET_TEXT" val="单击此处添加正文"/>
  <p:tag name="KSO_WM_UNIT_NOCLEAR" val="0"/>
  <p:tag name="KSO_WM_UNIT_VALUE" val="66"/>
  <p:tag name="KSO_WM_UNIT_TYPE" val="b"/>
  <p:tag name="KSO_WM_UNIT_INDEX" val="1"/>
  <p:tag name="KSO_WM_UNIT_SHOW_EDIT_AREA_INDICATION" val="1"/>
  <p:tag name="KSO_WM_UNIT_ISNUMDGMTITLE" val="0"/>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081_7*i*1"/>
  <p:tag name="KSO_WM_TEMPLATE_CATEGORY" val="custom"/>
  <p:tag name="KSO_WM_TEMPLATE_INDEX" val="20205081"/>
  <p:tag name="KSO_WM_UNIT_LAYERLEVEL" val="1"/>
  <p:tag name="KSO_WM_TAG_VERSION" val="1.0"/>
  <p:tag name="KSO_WM_BEAUTIFY_FLAG" val="#wm#"/>
  <p:tag name="KSO_WM_UNIT_TYPE" val="i"/>
  <p:tag name="KSO_WM_UNIT_INDEX" val="1"/>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081_7*i*2"/>
  <p:tag name="KSO_WM_TEMPLATE_CATEGORY" val="custom"/>
  <p:tag name="KSO_WM_TEMPLATE_INDEX" val="20205081"/>
  <p:tag name="KSO_WM_UNIT_LAYERLEVEL" val="1"/>
  <p:tag name="KSO_WM_TAG_VERSION" val="1.0"/>
  <p:tag name="KSO_WM_BEAUTIFY_FLAG" val="#wm#"/>
  <p:tag name="KSO_WM_UNIT_TYPE" val="i"/>
  <p:tag name="KSO_WM_UNIT_INDEX" val="2"/>
</p:tagLst>
</file>

<file path=ppt/tags/tag93.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custom20205081_7*e*1"/>
  <p:tag name="KSO_WM_TEMPLATE_CATEGORY" val="custom"/>
  <p:tag name="KSO_WM_TEMPLATE_INDEX" val="20205081"/>
  <p:tag name="KSO_WM_UNIT_LAYERLEVEL" val="1"/>
  <p:tag name="KSO_WM_TAG_VERSION" val="1.0"/>
  <p:tag name="KSO_WM_BEAUTIFY_FLAG" val="#wm#"/>
  <p:tag name="KSO_WM_UNIT_PRESET_TEXT" val="01"/>
  <p:tag name="KSO_WM_UNIT_NOCLEAR" val="0"/>
  <p:tag name="KSO_WM_UNIT_VALUE" val="1"/>
  <p:tag name="KSO_WM_UNIT_TYPE" val="e"/>
  <p:tag name="KSO_WM_UNIT_INDEX" val="1"/>
  <p:tag name="KSO_WM_UNIT_SHOW_EDIT_AREA_INDICATION" val="1"/>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081_7*i*3"/>
  <p:tag name="KSO_WM_TEMPLATE_CATEGORY" val="custom"/>
  <p:tag name="KSO_WM_TEMPLATE_INDEX" val="20205081"/>
  <p:tag name="KSO_WM_UNIT_LAYERLEVEL" val="1"/>
  <p:tag name="KSO_WM_TAG_VERSION" val="1.0"/>
  <p:tag name="KSO_WM_BEAUTIFY_FLAG" val="#wm#"/>
  <p:tag name="KSO_WM_UNIT_TYPE" val="i"/>
  <p:tag name="KSO_WM_UNIT_INDEX" val="3"/>
</p:tagLst>
</file>

<file path=ppt/tags/tag95.xml><?xml version="1.0" encoding="utf-8"?>
<p:tagLst xmlns:p="http://schemas.openxmlformats.org/presentationml/2006/main">
  <p:tag name="KSO_WM_SLIDE_ID" val="custom20205081_7"/>
  <p:tag name="KSO_WM_TEMPLATE_SUBCATEGORY" val="19"/>
  <p:tag name="KSO_WM_TEMPLATE_MASTER_TYPE" val="0"/>
  <p:tag name="KSO_WM_TEMPLATE_COLOR_TYPE" val="1"/>
  <p:tag name="KSO_WM_SLIDE_ITEM_CNT" val="0"/>
  <p:tag name="KSO_WM_SLIDE_INDEX" val="7"/>
  <p:tag name="KSO_WM_TAG_VERSION" val="1.0"/>
  <p:tag name="KSO_WM_BEAUTIFY_FLAG" val="#wm#"/>
  <p:tag name="KSO_WM_TEMPLATE_CATEGORY" val="custom"/>
  <p:tag name="KSO_WM_TEMPLATE_INDEX" val="20205081"/>
  <p:tag name="KSO_WM_SLIDE_TYPE" val="sectionTitle"/>
  <p:tag name="KSO_WM_SLIDE_SUBTYPE" val="pureTxt"/>
  <p:tag name="KSO_WM_SLIDE_LAYOUT" val="a_b_e"/>
  <p:tag name="KSO_WM_SLIDE_LAYOUT_CNT" val="1_1_1"/>
  <p:tag name="KSO_WM_UNIT_SHOW_EDIT_AREA_INDICATION" val="1"/>
</p:tagLst>
</file>

<file path=ppt/tags/tag96.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97.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98.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081_9*l_h_i*1_1_1"/>
  <p:tag name="KSO_WM_TEMPLATE_CATEGORY" val="custom"/>
  <p:tag name="KSO_WM_TEMPLATE_INDEX" val="20205081"/>
  <p:tag name="KSO_WM_UNIT_LAYERLEVEL" val="1_1_1"/>
  <p:tag name="KSO_WM_TAG_VERSION" val="1.0"/>
  <p:tag name="KSO_WM_BEAUTIFY_FLAG" val="#wm#"/>
  <p:tag name="KSO_WM_DIAGRAM_GROUP_CODE" val="l1-2"/>
  <p:tag name="KSO_WM_UNIT_TYPE" val="l_h_i"/>
  <p:tag name="KSO_WM_UNIT_INDEX" val="1_1_1"/>
  <p:tag name="KSO_WM_UNIT_TEXT_FILL_FORE_SCHEMECOLOR_INDEX" val="5"/>
  <p:tag name="KSO_WM_UNIT_TEXT_FILL_TYPE" val="1"/>
  <p:tag name="KSO_WM_UNIT_USESOURCEFORMAT_APPLY" val="1"/>
</p:tagLst>
</file>

<file path=ppt/theme/theme1.xml><?xml version="1.0" encoding="utf-8"?>
<a:theme xmlns:a="http://schemas.openxmlformats.org/drawingml/2006/main" name="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item1.xml><?xml version="1.0" encoding="utf-8"?>
<s:customData xmlns="http://www.wps.cn/officeDocument/2013/wpsCustomData" xmlns:s="http://www.wps.cn/officeDocument/2013/wpsCustomData">
  <extobjs>
    <extobj name="ECB019B1-382A-4266-B25C-5B523AA43C14-1">
      <extobjdata type="ECB019B1-382A-4266-B25C-5B523AA43C14" data="ewoJIkZpbGVJZCIgOiAiMTgwMDU3NDM2NDAxIiwKCSJHcm91cElkIiA6ICIxMTU4Njc2OTcyIiwKCSJJbWFnZSIgOiAiaVZCT1J3MEtHZ29BQUFBTlNVaEVVZ0FBQmVrQUFBS3VDQVlBQUFBMW9wZGNBQUFBQ1hCSVdYTUFBQXNUQUFBTEV3RUFtcHdZQUFBZ0FFbEVRVlI0bk96ZGU1eldkWjAzL3RjTXcvbWdDSUttb2doNENMTVVXOU04NUZrZnVhYVlaVm1XbVpadDBXR3R2YjNiNnQ1MDc4cHFTKy85NlgyN3RCbnRWb3VITENNUDFaWkd1aXJRZXNDekppaW9IT1EwSUNETTkvY0h6UlhEZ0REREROKzVydXY1ZkR4R3I3bStuOCtYOTh5SG1YbGRiejd6L1NZ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RkJWR3NvdW9BczBKZmxna284bWVYT1NnZVdXQXdBQUFBQkFEN1lteVpOSi9qM0ovNWVrdWN4aXFyMUozNVJrYXBLenlpNEVBQUFBQUlDcTgzQ1NvNU1zSzZ1QWFtL1NYNURrWHdlTUhaRXgvK3ZzRE54dnR6UU42VjkyVFFBQUFBQUE5RkRyVjYzTnEzTVdaYzUzYnMrU3V4OVBrbjlKY25GWjlWUjdrLzRQU1k1ODA3OWRrcDBPRzExMkxRQUFBQUFBVkluWGxxek1mVWY4UTVLOGttUjRrcUtNT2hyTCtFTzcwSnVUWk9CK3U1VmRCd0FBQUFBQVZhVDMwSUZwMm5sQWt1eVNaR1JaZFZSN2szNWdFcGU0QVFBQUFBQ2d3NW9HVjNyTGcwcXJvYXcvdUNzVlJTbS9oUUFBQUR0TVl4cHk0cEFEYzlLUU4yYS9maU95VTY4QlNaSmw2MWZsdWJXTE0vV1ZtZmxEODlPVjhkTVArRUs3YzV6enpQL0xpNjl0L241WVY0MTZieVlNMkx2TmMwYzlmbVVYZmdRQUFNRG0xRVNUSGdBQWF0bUF4ajY1Y3Mrejg1WUJlN1U3TnF4cFVJWTFEY3F6YXhhMWFkSnZ6b2xERHN3UEYvL1haczl4eUlCUlhWWXZBQUN3N1RUcEFRQ2doL3ZZcnNkVUd2UnJpblg1emZMSDg4eWFCVW1TUGZzTXpaRUR4N3p1L0ZVdGF6T2dzVTlPR3ZMR3pUYnBUeGh5UUJyVGtOVXRyNlZmWSsrdS93QUFBSUF0MHFRSEFJQWU3cmpCKzFjZVh6Ri9XbjY3NG9rMng3K1RYK2NOZlhiZTR2d25WcitVUXdhTXlyNTloMmZmdnNQejdKcEZiWTZmTk9UQUpNbVRhMTdPd2YzMzdNTEtBUUNBcmFuMkc4Y0NBRURORzl5clgrVnhuNGIyKzJ4YVV1U0Z0VXUyT1ArUHE1NnZQRDVweUJ2YkhOdXp6OUFjMkcvM0pNbDl6WC9hM2xJQkFJQU8wcVFIQUlBZTdzblZMMWNlZjJIM1UvS2hZVWRrVUdQZmJaNS8zOG8vWldYTDJpUWJya3Uvc2RiM205ZXZ5UU1ybjl2K1lnRUFnQTdScEFjQWdCN3UveTI4Tyt1TGxpUkozNGFtWExUcjBmbnAyRXZ5dVpFblp2ZmVPMjExL3RwaVhYNi80c2treWU2OWQ4cEIvZDlRT2RiYXBQOTk4MU41TGV1N29Yb0FBT0QxYU5JREFFQVBOMnZWM0h6aGhadXllRjF6NWJuK2pYMHljZWloK2RHK0g4MkhoaDJ4MVhQOGV2bmpsY2NuL3ZtU04vdjFHNWw5K2d4TGt2em5pc2MzT3c4QUFPaGVtdlFBQUZBRjdsdjVwN3ozMlgvSmQxLytkZWF1ZmFYeWZPK0dYcmxvMTZQemtlRnZmOTM1RDZ4Nkxzdld2NW9rT1g3dy9tbE1RMlVYL1lyMXExM3FCZ0FBU3FKSkR3QUFWV0oxeTJ1NWNjbXNuUGZzNUh4eDNpMVo4TnFLeXJIMzcvSlhtNzJwYkt2MVJVdnUrdk1sYjNacEdwZzNEOWdyeHczZVAwbHlkL05UV2Zmbnkra0FBQUE3MXBaVGZCVXBpcUxzRWdBQVlJY3Brdnh1K1JONWJzM2kvUHUrRnlaSitqWDJ6dTY5aCtTNU5ZdmJqeStLRkVXUlh5MTdOR2ZzL09Za3lkbERENmxjei80M3l4NnJqTmwwSGdBQTFMS2VrSGp0cEFjQWdCN3ViMGE4SS8wYis3UjdmbjNSOWthdks5YXZmdDN6L1BlcTV5dlh0VC8yejd2b2w2MS9OVE5XemVtaVNnRUFnSTZxaVozMEFBQlF5OTQvN1BDY01mUXR1YWY1bVR5emVtRmViVm1iM1hydmxOTjJPcWd5NXRGWDUyZnh1cFd2ZTU2V0ZQblA1VS9rbkYwbXBPSFB6OTI5NHNtc2Q2a2JBQUFvalNZOUFBQlVnVUdOZlhQeWtEY21ROW9mVzd5dU9mLzQ0bTNiZEo1ZkwzOHM1K3d5b2ZMK2I1WS8zbFVsQWdBQW5hQkpEd0FBUGR5Vkw5NlJvd2FQemRpK3UyWm8wOEQwYW1oTTgvbzFtYk4yY2U1cGZpWTNMNW1WNXZWcnR1bGNqN3c2THkrK3RpeTc5OTRweTlhL21wa3JYZW9HQUFESzFMRDFJVDFha1NSSFB2cjFzdXNBQUFBQUFLREt6RHpsbTFuei9PSWtHWmZrNlRKcWNPTllBQUFBQUFBb2lTWTlBQUFBQUFDVVJKTWVBQUFBQUFCS29ra1BBQUFBQUFBbGFTcTdnSzVRRkVYWkpRQUFBQUFBVUhYSzd5M2JTUThBQUFBQUFDWFJwQWNBQUFBQWdKSm8wZ01BQUFBQVFFazA2UUVBQUFBQW9DU2E5QUFBQUFBQVVCSk5lZ0FBQUFBQUtJa21QUUFBQUFBQWxFU1RIZ0FBQUFBQVNxSkpEd0FBQUFBQUpXa3F1NEN1VUJSRjJTVUFBQUFBQUVDSDJVa1BBQUFBQUFBbDBhUUhBQUFBQUlDU2FOSURBQUFBQUVCSk5Pa0JBQUFBQUtBa212UUFBQUFBQUZBU1RYb0FBQUFBQUNpSkpqMEFBQUFBQUpSRWt4NEFBQUFBQUVxaVNROEFBQUFBQUNWcEtydUFybEFVUmRrbEFBQUFBQUJBaDlWRWs3NG5XdmVOdTFNOHVyRHNNZ0FBNkNxRCs2VHA4aFBUTUxSLzJaV3dFYmtiQUtERzFHSHVkcm1iYnVLRkFnQkFqVm14TmkwUHZsUjJGV3hDN2dZQXFERjFtTHZ0cE85bU0yZk9MTHNFQUFDMjB5V1hYSkw3Nzc4L2pTTUdsbDBLV3lCM0F3QlV2M3JOM1hiU0F3QUFBQUJBU1RUcEFRQUFBQUNnSkpyMEFBQUFBQUJRRXRla0I2Q2RscGFXM0hISEhibnR0dHZ5eEJOUFpPblNwVW1TblhmZU9hTkhqODc3My8vK0hIUE1NWlh4RXlaTWFIZU94c2JHREJreUpHUEhqczFKSjUyVU04ODhNMDFOZnV3QUFFQXJ1UnVBUkpNZWdFMnNXclVxbi83MHB6TnIxcXgyeHhZdFdwUkZpeFpsN05peGJWNHNiRTVMUzB1V0xsMmFHVE5tWk1hTUdaazJiVnF1dWVhYTlPL2Z2N3RLQndDQXFpRjNBOUJLa3g2QU52NzVuLys1OGtLaGI5KytPZm5ra3pOdTNMZ2t5ZHk1Y3pOOSt2VFhuWC9oaFJkbXhJZ1JXYkZpUmU2OTk5N01uRGt6U2ZMUVF3L2wrdXV2enlXWFhOSzlId0FBQUZRQnVSdUFWalhScEMrS291d1NBR3JHcjM3MXE4cmpyMzcxcXpueHhCUGJIRzlwYWNrTEw3eXd4ZmtubkhCQzl0OS8veVRKQlJkY2tNc3Z2enkzM0hKTDVkeGVMQURWckNpS1JQWUVvQXZJM1FCYlZtKzUyNDFqQVdoanhZb1ZsY2RyMTY1dGQ3eXhzVEdqUm8zYTV2T2RmdnJwbGNjdnZ2amk5aFVIQUFBMVF1NEdvSlVtUFFCdEhIREFBWlhIVjF4eFJTWlBucHptNXVaT242K2xwYVh5dUYrL2Z0dFZHd0FBMUFxNUc0QldtdlFBdFBISlQzNHl2WHIxU3BLc1diTW0xMTU3YlU0NzdiUjg0eHZmeVB6NTh6dDh2bHR2dmJYeStPQ0REKzZ5T2dFQW9KckozUUMwMHFRSG9JM0REanNzMy8zdWR6TjgrUERLYzZ0V3JjclVxVk16Y2VMRVRKNDgrWFhuLytZM3Y4bU5OOTZZNjYrL1BoZGRkRkhseFVKalkyTXV2UERDYnEwZEFBQ3FoZHdOUUt1YXVIRXNBRjNyeUNPUHpDMjMzSktmL2V4bm1UcDFhdWJNbVpNa2VlMjExM0x0dGRlbXBhVWxGMTk4OFdibmZ1OTczMnYzWEw5Ky9mTGxMMy9aamg0QUFOaUkzQTFBWWljOUFGdlF2My8vbkh2dXVibnBwcHZ5elc5K015TkhqcXdjKzhFUGZyRFptMXR0ckcvZnZoa3paa3crOElFUDVNWWJiOHdwcDV6UzNTVURBRURWa2JzQnNKTWVnTmZWME5DUTQ0OC9QdnZzczAvT09lZWNKTW5xMWFzemI5NjhqQjQ5dXQzNEgvM29SOWwvLy8xM2RKa0FBRkRWNUc2QSttVW5QUUJ0WEhYVlZWbTFhbFc3NTV1YTJ2Njc3cEFoUTNaVVNRQUFVSFBrYmdCYTJVa1BRQnRUcGt6SnpUZmZuS09PT2lyanhvM0xnQUVETW4vKy9FeWJOcTB5NXFDRERzcXdZY05LckJJQUFLcWIzQTFBSzAxNkFOcHBibTdPN2JmZm50dHZ2NzNkc2VIRGgrY3JYL2xLQ1ZVQkFFQnRrYnNCU0dxa1NWOFVSZGtsQU5TTUwzN3hpN25ycnJ2eTFGTlBaY21TSlZtM2JsMEdEUnFVMGFOSDU2aWpqc281NTV5VHdZTUhsMTBtUUNtS292VS9BTEI5NUc2QUxhdTMzRjBUVFhvQXVzN0VpUk16Y2VMRURzMlpPWE5tTjFVREFBQzFTZTRHb0pVYnh3SUFBQUFBUUVrMDZRRUFBQUFBb0NTYTlBQUFBQUFBVUJKTmVnQUFBQUFBS0lrbVBRQUFBQUFBbEVTVEhnQUFBQUFBU3FKSkR3QUFBQUFBSmRHa0J3QUFBQUNBa2pTVlhVQlhLSXFpN0JLcXhzYy8vdkU4OE1BRFpaZkJWb3dmUHo1VHBrenA4RHpyV3gyc2IyMnp2cld0cyt0TDdTaUtJcEU5NlNUZjY2dURuK1cxemZyV051dGIyMlR4K3JKRGMzY1BpUGQyMHRjWlAzU3F3K3pac3pzMXovcFdCK3RiMjZ4dmJldnMrZ0lrdnRkWEN6L0xhNXYxclczV3Q3Yko0dFN5bXRoSlQ4Zk52UGZxc2t0Z0N5WWNNV203ei9IVGIwM3Jna3JvRG1kZCtzN3RQb2YxN2Jtc2IyM3JpdlVGU0dUeG5rd1dyMjJ5V20yenZyVk5GcWZXMlVrUEFBQUFBQUFsMGFRSEFBQUFBSUNTYU5JREFBQUFBRUJKTk9rQkFBQUFBS0FrbXZRQUFBQUFBRkFTVFhvQUFBQUFBQ2lKSmowQUFBQUFBSlNrcWV3Q3VrSlJGR1dYQUFCQVhTaGtUd0FBNkhiMWxidnRwQWNBQUFBQWdKSm8wZ01BQUFBQVFFazA2UUVBQUFBQW9DU2E5QUFBQUFBQVVCSk5lZ0FBQUFBQUtJa21QUUFBQUFBQWxFU1RIZ0FBQUFBQVN0SlVkZ0hVcitVclZ1V0dtNmJuN3VrUFo4NmNCWGwxOWRvTUhOZ3ZlKzR4UEJlY2YxS09PL2JnSk1tRUl5YTFtZGV2WDUvc1BXcEV6amo5YlhudnU0OU9RME5EbTNGZnV1eDlPZk9NSTlyTTJkeXhUYy9iNnVJTFQ4dkhQbnBhMTMyZ0pFbm12alFudC96dXBqejAxSU5aMXJ3MEEvb055SDU3SDVCM0hUc3hCNDE1MDJibk5ML2FuRjlPdnpYM1BYSnZYbHcwUDZ2WHJzNmcvb095MThoUitjZS91YkxUWSttNHN5NTk1MWJIL1BSYjA5cU0vY1E1azNMUzRhZHM5andiSDl2MDNMMmIrbVRva0tFWnU5ZTRuSFQ0S1huTGZvZHU5cyt6NXQybkk1L2Jqbnh0dDEvcjNobXh5OGk4L2MxSDU5MG52RGU5bTNwdmRseXI5NTc4L3B4NzhubGQrSkVDMUM5WnZMN0k0dFZORnE4dnNqalVKMDE2U3ZId0k4L2wwc3NtWjlHaTVXbHNiTXlZZlhmTGdQNTlzMmp4OHN4K2RFNGVlM3h1NVlWQnE3MUhqY2d1dXd6Tzh5OHN6Qk5QdnBCdi90T05XYkZpVlM3NnlLbmJWY3ZlbzBaaytMQWhsZmZmc1BzdTIzVSsydnY5SCsvSzFULzVwNnhidnk1REJnN0ptRDNIWnNHU0Jabng2UDJaK2RnRCtkRHBIOG03anAzWVpzN1R6eitacjMzLzhyeXkvSlUwTkRSa3I1R2pNcURmd0N4Y3NpQ1AvbWwycDhmU09lTTNDbml6bjNrNFNmS0dYZmZJMENGZDkvWFNlcjdtVlN2eS9NdHpzK0NWbDNQUGc5Tno2cEh2ek1jbWZxTE5XR3ZlZlRyeXVlM00xM2J5NTdVZVBEUUxYbms1OHhhOGtLbS8rbkdXTEg4bG56aG5VdnR4Ry8wZEd6RjBaUGQ4MEFCMVJoYXZMN0o0OVpQRjY0Y3NEdldySnByMFJWR1VYUUlkc0dEaHNrejYzUC9OOGhXcjh0YkQ5c3MvL1AxNUdUbHlhT1g0aXkrOWtvV0xscldiZC81NUorVE1NNDVJUzB0TEx2MGYzOHRkdjM4NE45L3loKzErWWRCNlhyckgzSmZtVklMRE80ODZJeGY4OVlYcDFhc3BSVkhreDNmOFcyNzQ5VS95ZzEvOGE4YU4yajl2SEQwK1NiSmsrU3U1ZlBKWHNuemw4b3dmODZaOCt0elBaZGVoSXlybmZPYUZweXVQT3pLV3pydmlrcTlYSHJmdXJEanpIV2UzMjUyelBUWSszK0psaTNQTkRWZG4xdU16Y3ZzOTAvTEcwZU56OUNISEpySG0zYWtqbjl2T2ZHMjNhbDNyb2lqeTNSOTlLM2YvOFhmNXc0Ty9iL2ZDb0t2L2prRlhLSW9pa1QycFlySjRmWkhGYTRNc1hoOWtjV2hyUitidW5wRHVYWk9lSGU3N1A3Z3p5MWVzeW00amgrWTdWMTdjNWtWQmt1eSsyeTQ1K0tEUlc1emYyTmlZSTk5MllKSmt5ZExtYnEyVjdYZkw3MjdLdXZYcnNzL3VvM1BodXk1T3IxNGIvbTJ3b2FFaDd6LzFneG03MTdnVVJaR2YvZTdteXB5YmYzdGpscTljbm1FN0RjL2ZmK1FyYllKSmtvelpjMnlueGxJOWh1MDBMSmRkOEtYc3NldWVTWkpmM1hkNzVaZzE3ejRkK2R4MjVtdDdVdzBORFJrN2FsejNmREFBYkpZc1hsOWtjVHBERmkrSExBNzFyU1oyMGxOZHB0K3o0VmUwVGp2bHNQVHYzNmZEODlldmI4bnYvM3lPY1dQMzZOTGE2SG9QUGZYZlNaSzN2ZW5JeWpWTE4vYldOeDZlcDU5L0tvL1BlYXp5M0FPUDNwY2tPWGJDY2VuWHQvL3JucjhqWTlteGJ2bmRUYmxyMW04N1BiK3BWMU9PT3VTWS9NZWRQOHFmNWoxYmVkNmFkNStPZkc0Nzg3VzlzYUlvOHFmNXorYTJQMnk0ZnVvUkJ4KzFQYVVEc0kxazhmb2lpOWN2V2J6NnlPSlEzelRwMmVGYWYzMTJ0OTMrc212blF4LzlkaDZaUGFmTnVKbjNYdDNtL1NuLy9wdjg0cmI3TS9mNWhWbThlSG42OUc3S1p6NTE1bmJYYy9uWGZwekx2L2JqTGY2NWJKK2x6UnZXZStmQk8yLzIrRTZEZGtxU3JIeDFaZVc1eFVzWEpVbEdiTEp6WUhNNk1wWWRhLzdDZVptL2NONTJuV1BuUVJ2KzNxeGV1N3J5bkRYdlBoMzUzSGJtYTd2Vk5UZGNuV3R1MlBDOXRyR3hNY2NkZGtJdVB1dVMxeDJYL09XR2FBQjBuaXhlWDJUeCtpV0xWeDlaSE9xYkpqMDdYUC8rZmZQYWE2dXlkTWxmZmozMmdQMzNTdDgrdmJObzhmTE1tYnRncy9QbXpGMlF1Yzh2ekU0N0RjZ0p4NzBsSDczZ2xPdzM3aSs3ZHhvYkc5UFMwcEwxTFMxdDVyVnM5SDd2M3UzL3ltOTZzeXE2MW9DKy9iTmkxWW9zYTI1L2JkTWtXYjV5ZVpKa3A0Ri9XWU8rZmZwbTNhdnJzbVRGa3EyZXZ5TmoyYkUrY2M2a2R0Y3diTDJHNXJaYXVHVEQ5NE9OYjFoa3pidFBSejYzbmZuYWJ2V0dYZmRJUXhveWIrRUxHZEJ2WUk0OTlMajA2ZDErTjJkWDN4QU5BRm04M3NqaTlVc1dyejZ5T05RMzE2Um5oM3ZUK0gyU0pMLys3WDlYUXZ0bG4zOVBycnRtVXM0Lzc0UXR6dnZTWmUvTGpIdXV5bTl1KzFxdS9OOGZhZk9pSUVtR0R4dWNKSG4yVHkrMWVmNjVPWDk1b1RGaTE1M2FuZmY4ODA3SWRkZE1xcnpSdFE3WTU0MUprdnNldVhlek4zbWU4ZWo5U1pLRHhoeGNlVzdjWHZzbjJYQzMrblhyMTczdStUc3lsdXF5NXJVMStmMGY3MHFTdkdXL1F5dlBXL1B1MDVIUGJXZSt0bHVkK1k2ejgzKys4SDl6N0lUajByeHFSYjcrZzMvTVM0dGYzT3k0S3k3NWV1VU5nTzBuaTljWFdaek9rc1YzUEZrYzZwc21QVHZjZWU4N0xrbnkxTlB6ODlYLy9lT3NYTGw2S3pPMnpWc1AyeTlKY3N2UDc4M3Y3bjRvcTFldnpieDVpM1BsUDkyWUpCazBxSDhPK3ZPTEVuYWNkNzFqWWhvYUd2THN2R2Z5dzE5ZVgza3gyTkxTa2gvZjhXOTVjdTRUNmRXcktXY2VkM1psemw4Zjg2NGtHMzVGODlzLy9IcGxGMEN5NGRwNWp6enpjS2ZHVWowV0wxdWNyMzMvOGl4Y3VqRDkrL2JQMlNlOHAzTE1tbmVmam54dU8vTzF2YkdHaG9aY2ZOWWxHVHBrbDZ4ZTgycXV1ZUgvZE9OSEJrQXJXYnkreU9KMGhpeGVEbGtjNnB2TDNiRERIZjdXL2ZPWlQ1NlpxNi81V1c2ZGRsL3UvUFdzak4xMzl5VEowOCsyLzlmYmJmWFJDMDdOWGI5L0pNM05yK1p2LzI1eXUrT2Yrc1JmZCtybVdHeWY4ZnNlbEEvLzlVZHovYTJUODlQZjNwamZ6dmgxZGh1MmUxNWEvR0tXcmxpYVhvMjk4amZuVE1yb04reGJtWFBvQVlmbHZGUFB6NC91K0dIKzY1RjdNK094QnpKcXQ3M1R1NmwzWGx6OFlwWTNMNnRjRDY4alkrblpXbTl1dFhKVmMrYStQQ2N0TFMwWjFIOVF2dkNoLzVtUnU0eXNqTFBtM2Fjam45dk9mRzF2YWtDL2dibjRyRXZ5alIvOFl4NSsrc0g4NXdPL3p2RnZQYkZ5Zk5NYm5oMS8ySWx0amdQUWNiSjRmWkhGMlZheWVQbGtjYWh2bXZTVTRvUG5IWjlERHhtVG45eHdkMmI5OGVrOCtmU0dHOXJzTW5Sdzl0OXZ6eHovampkMytKeWo5dG8xVTc3M3Q3bnVlN2ZuZ1psUFp1blM1Z3pvM3pjSEhyQlh6anYzdUJ6MTl2RmQvV0d3amM0NDVzeU0yMnRjZm43WFQvUG9jNC9tcWJsUFp2REFJVG5xTGNma3JPUGVuWDMzR05OdXpydFBmRy9Hanprb3Y1ais4enorcDBjejU4WG4wdGpZbUYxMkd0Ym0xeTA3T3BhZXEvWG1WbjE3OTgyZUkvYktZUWUrTmFjZi9hN05YZ2ZSbW5lZmpueHVPL08xdmFtM3Zlbkl2TzJnSS9KZmo5eWI2Mitkbk1NT2ZHdmwyS1kzUER0b3pKdTY3T01FcUdleWVIMlJ4ZGtXc25qUElJdEQvV29vdTREdFZDVEpvYlArVjhsbGJNWkhmNTRrbVRselpzbUZ0RFZod29Ra3ljeDdyOTdLU01veTRZZ04xK0xzek4rZDF2VzFjNkhuYXIxWmsvV3RUZGEzdG0zUCtsTDlMcm5ra3R4Ly8vM0ozeDZSSExocjJlV3dzUjZhdXpkSEZ1LzVaUEhhSnF2Vk51dGIyMlR4K2xGRzduN2tqS3V6OW9WWGttUmNrcWQzeUIrNkNkZWtCd0FBQUFDQWt0VEU1VzQyZHlmcnNsWDdyeWdBQU5CZVViVCtoNTVDN2dZQXFEMDdObmVYbisvdHBBY0FBQUFBZ0pKbzBnTUFBQUFBUUVrMDZRRUFBQUFBb0NTYTlBQUFBQUFBVUJKTmVnQUFBQUFBS0lrbVBRQUFBQUFBbEVTVEhnQUFBQUFBU3FKSkR3QUFBQUFBSmRHa0J3QUFBQUNBa2pTVlhVQlhLSXFpN0JMYWFTaTdBQUFBdWx4UkZFa1B6SjcxVE80R0FLZzk5WmE3N2FRSEFBQUFBSUNTYU5JREFBQUFBRUJKTk9rQkFBQUFBS0FrTlhGTmVqcHV3aEdUeWk2QmJuVFdwZThzdXdTNmtmV3RiZFlYb1BiSjRyWE56L0xhWm4xcm0vVUZ5bUluZlowWlAzNTgyU1d3RGNhTUdkT3BlZGEzT2xqZjJtWjlhMXRuMXhjZzhiMitXdmhaWHR1c2IyMnp2clZORnFlVzJVbGZaNlpNbVZKMkNYUWo2MXZickc5dHM3NEF0Yy8zK3RwbWZXdWI5YTF0MWhjb201MzBBQUFBQUFCUUVrMTZBQUFBQUFBb2lTWTlBQUFBQUFDVXBDYXVTVjhVUmRrbEFBQlFGd3JaRXdBQXVsMTk1VzQ3NlFFQUFBQUFvQ1NhOUFBQUFBQUFVQkpOZWdBQUFBQUFLSWttUFFBQUFBQUFsRVNUSGdBQUFBQUFTcUpKRHdBQUFBQUFKZEdrQndBQUFBQ0FrbWpTQXdBQUFBQkFTVFRwQVFBQUFBQ2dKRTFsRjlBVmlxSW91d1FBQU9wQVVSU3lKd0FBZExONnk5MTIwZ01BQUFBQVFFazA2UUVBQUFBQW9DU2E5QUFBQUFBQVVCSk5lZ0FBQUFBQUtJa21QUUFBQUFBQWxFU1RIZ0FBQUFBQVNxSkpEd0FBQUFBQUpkR2tCd0FBQUFDQWttalNBd0FBQUFCQVNacktMcUFyRkVWUmRna0FBTlNCb3BBOUFRQ2d1OVZiN3JhVEhnQUFBQUNBT2xYK1B3Wm8wZ01BQUFBQVFFazA2UUVBQUFBQW9DU2E5QUFBQUFBQVVCSk5lZ0FBQUFBQUtJa21QUUFBQUFBQWxFU1RIZ0FBQUFBQVNxSkpEd0FBQUFBQUpkR2tCd0FBQUFDQWtqU1ZYVUJYS0lxaTdCSUFBS2dEUlZISW5nQUEwTTEyYU83dUFmSGVUbm9BQUFBQUFDaUpKajBBQUFBQUFKUkVreDRBQUFBQUFFcWlTUThBQUFBQUFDV3BpUnZIc3UwKy92R1A1NEVISGlpN0RMWmkvUGp4bVRKbFNvZm5XZC9xWUgxcm0vV3RiWjFkWDRERTkvcHE0V2Q1YmJPK3RjMzYxalpabkZwbUozMmQ4VU9uT3N5ZVBidFQ4Nnh2ZGJDK3RjMzYxcmJPcmk5QTRudDl0ZkN6dkxaWjM5cG1mV3ViTEU0dHM1TytUdjMwVzlQS0xvRXRPT3ZTZDI3M09heHZ6OVVWNnp2ejNxdTdvQks2dzRRakptMzNPV2JPbk5rRmxkQWRKa3lZVUhZSlFJMlExWG91V2J5MnllSzFUUmF2YmJJNHRjNU9lZ0FBQUFBQUtJa21QUUFBQUFBQWxLUW1MbmRURkVYWkpRQUFVQmNLMlJNQUFMcGRmZVZ1TytrQkFBQUFBS0FrbXZRQUFBQUFBRkFTVFhvQUFBQUFBQ2lKSmowQUFBQUFBSlJFa3g0QUFBQUFBRXFpU1E4QUFBQUFBQ1hScEFjQUFBQUFnSkpvMGdNQUFBQUFRRWswNlFFQUFBQUFvQ1NhOUFBQUFBQUFVSkttc2d2b0NrVlJsRjBDQUFCMW9DZ0syUk1BQUxyWmpzemRQU0hkMjBrUEFBQUFBQUFscVltZDlGUzNzeTU5WjV2M2V6ZjF5ZEFoUXpOMnIzRTU2ZkJUOHBiOUR0M3N2T1pYbS9QTDZiZm12a2Z1ell1TDVtZjEydFVaMUg5UTlobzVLdi80TjFkMmVpemRaOU8xL3VtM3ByVjUzNXBXditVclZ1VS9icmc3djd2NzRjeDlma0ZXcjE2YndZTUhaTi9SdTJYeXRaOU9ra3c0WXRKbTUxNTg0V241MkVkUGEzT3VHMjZhbnJ1blA1dzVjeGJrMWRWck0zQmd2K3k1eC9CY2NQNUpPZTdZZzNmSXg4U1cvZWQvL21jKy8vblBKMG5lOTc3MzVkSkxMNjBjdSt5eXkzTG5uWGRteUpBaHVmbm1tek4wNk5CTW1EQ2h6ZnlaTTJmdTBIckxzSFRwMHR4Nzc3MDU3YlRUdGo0WW9BU3llUDJReFd1ZkxGNWZaUEd0Vzdac1dlNjU1eDVabktxZ1NVK1A4WVpkOThqUUlidWtlZFdLUFAveTNDeDQ1ZVhjOCtEMG5IcmtPL094aVo5b00vYnA1NS9NMTc1L2VWNVova29hR2hxeTE4aFJHZEJ2WUJZdVdaQkgvelM3MDJQcFh1UEh2Q216bjNrNHlZYjEzcGcxclg2ekg1dWJ2LzNDdjJUaG9tVnBiR3pJNkgxMnk2QkIvZlBTUzYva2ovLzlUTHZ4ZTQ4YWtlSERobFRlZjhQdXUxUWVQL3pJYzduMHNzbFp0R2g1R2hzYk0yYmYzVEtnZjk4c1dydzhzeCtkazhjZW4rdUZRUTl3L1BISDU4Z2pqOHc5OTl5VG0yNjZLUi82MElleTY2Njc1dUdISDg2ZGQ5NlpKUG5NWno2VG9VT0hKa2ttVEpoUWVUR3c5OTU3bDFaM2QxdTRjR0dtVDUrZU8rKzhNL2ZmZjMrU2VHRUE5SGl5ZU8yVHhXdWJMRjUvWlBITms4V3BWcHIwOUJobnZ1UHNuSFQ0S1VtU3hjc1c1NW9icnM2c3gyZms5bnVtNVkyangrZm9RNDVOa2l4Wi9rb3VuL3lWTEYrNVBPUEh2Q21mUHZkejJYWG9pTXA1bm5uaDZjcmpqb3lsKzExeHlkY3JPM2pPZk1mWmxlZXRhZlZidEdoNUpuM3UyaXhkdWpJVERobWJmL2p5QjdMN2JuOEorbzg5L255N09lZWZkMExPUE9PSWRzOHZXTGdza3o3M2Y3Tjh4YXE4OWJEOThnOS9mMTVHamh4YU9mN2lTNjlrNGFKbDNmT0IwR0ZmK01JWDhwNzN2Q2RyMTY3TnYvN3J2K2J2L3U3djhwM3ZmQ2RKY3VpaGgrYU1NODZvakwzdXV1c3FPM2pPUC8vOFV1cnRMaSs4OEVLbVQ1K2UyMjY3TFk4ODhralo1UUIwbUN4ZSsyVHgyaVdMMXk5WmZJUFdMSDdublhmbXdRY2ZMTHNjNkJSTmVucWtZVHNOeTJVWGZDbWYrZGJmWk43Q0YvS3IrMjZ2dkRDNCtiYzNadm5LNVJtMjAvRDgvVWUra241OSs3ZVpPMmJQc1pYSEhSbExlYXhwOWJ2KzMzNmRwVXRYWnVTSW5mUGRiMzhzQS9yM2JYUDh3QVAyMnVaemZmOEhkMmI1aWxYWmJlVFFmT2ZLaTlPL2Y1ODJ4M2ZmYlpjMkx6b28xMTU3N1pVUGYvakR1ZTY2NjNMTExiZGt2LzMyeTRNUFBwamV2WHZuaTEvOFlob2FHc291c2RzOCsreXptVDU5ZXU2NDQ0NDgvdmpqcnp0MjVjcVZhV2xwcWR6OHFDaUt0TFMwSkVtYjU3YjFiZE81ci9kKzY1L2JyMSsvakJzM3Jocy9JMEN0a01Ycml6V3Rmcko0L1pMRnR5MkxMMXEwS0VteWZ2MzZTajV1emNpYlB0NzR1ZGM3OW5yalcvK3NscGFXREJvMEtFY2NjVVJOcndWZFE1T2VIcXVwVjFPT091U1kvTWVkUDhxZjVqMWJlZjZCUjJYbHFJZ0FBQ0FBU1VSQlZPOUxraHc3NGJoMm9YQlRIUmxMZWF4cDlidDcrb1pmblQ3dDFMZTJlMUhRVWRQdjJmQnIwcWVkY2xpN0Z3WDBUQmRjY0VHbVRadVdlZlBtNWNvcnI2dzh0ODgrKzVSYldEY29paUtUSjAvT2JiZmRsdWVlZTI2YjV4MXp6REhkVjFRSFhIUE5OVG44OE1QTExnT29Bcko0L2JDbTFVOFdyMit5K05hZGNzb3AzVmZVTnJqMjJtdnpWMy8xVjZYV1FNK25TVStQdHZPZ25aTWtxOWV1cmp5M2VPbUdmd0Vkc2RHdlZXNUpSOFpTSG10YS9SWXNXSm9rMlgyM29Wc1orUmVYZiszSHVmeHJQNjY4UC9QZXE1T2s4dXV6dTIxMHJnOTk5TnQ1WlBhY052TmJ4MU8rUG4zNjVOM3ZmbmV1dXVxcXJGMjdObzJOalRuMzNIUExMcXRiTkRRMFpPSENoVm16WmsySDVnMGFOS2d5djZHaElZMk5qWlhkTkZ0NmY5TmpyVzlKMm96ZjNPTk56L1hzczgvbTFWZGZ6YkpsZmowZDJIYXllSDJ3cHRWUEZxOXZzdmpXRFJzMnJKS1ROLzUvNjF0cmZ1N1ZxOWZyanRuYy96YzNwL1gvOTk5L2YxYXNXSkYxNjlaMTAyZUVXcUpKVDQrMmNNbUNKTW5RSVgvNWRicStmZnBtM2F2cnNtVEZrcTNPNzhoWXltTk5xMSsvdm4zeTJtdXZadkhpRmRzOFo5T2JWYlhxMzc5dlhudHRWWll1YWE0OGQ4RCtlNlZ2bjk1WnRIaDU1c3hkMENVMTAzV1dMMStlZi8vM2YwK1NEQmd3SUt0V3JjcDExMTJYejMvKzh5VlgxajB1dSt5eUpNbnMyYk56MjIyMzVaNTc3c21jT1hOZWQ4NWRkOTIxSTByYm9zOSs5ck81Kys2NzA3Ky9YWS9BdHBQRjY0TTFyWDZ5ZUgyVHhiZWV4VnR2cEx1alhYVFJSWmsxYTVZTXpqWnBMTHNBMkpJMXI2M0o3Lys0b2FueGx2ME9yVHcvYnEvOWt5Uy8vK05kV2JmKzlmODFzaU5qS1k4MXJYN2p4KytkSkxualZ6UHoybXZydDJuTytlZWRrT3V1bVZSNWEvV204ZnNrU1g3OTIvK3VYTS92c3MrL0o5ZGRNeW5ubjNkQzF4Wk9sL2oydDcrZFJZc1daZVRJa1prMGFjTmFUcDA2TmJObnp5NjVzdTQxZnZ6NFhIcnBwYm41NXBzemRlclVmUGpESDg2WU1XUEtMZ3VnUzhqaTljT2FWajladkw3SjRuL0o0dTYvUkRXcmlTWjlaMjY0MXQxdmJKL0Z5eGJuYTkrL1BBdVhMa3ovdnYxejlnbnZxUno3NjJQZWxTU1p2M0JldnYzRHIyZjV5dVdWWTBWUjVKRm5IdTdVV01walRhdmYrOS83amlUSm5Ma0xjdG1YdnArbFMxZFdqaFZGa1ptem50cm1jNTMzdnVPU0pFODlQVDlmL2Q4L3pzcVZxN2N5Z3pMOTRROS95QzkrOFlza3lhYys5YW1jZmZiWkdUTm1URnBhV25MNTVaZG4vZnB0ZTZGWTdjYU1HWk5QZmVwVG1UcDFhbjcrODUvbjR4Ly9lQTQ4OE1DeXk2SWJGRVhQeko3MS9FYlhrOFhyaXpXdGZySjQvWkxGTjJqTjRqLzV5VTlrOFJxeUkzTjNUK0J5Ti9RWXQvenVwdHcxNjdkWnVhbzVjMStlcytFdTJQMEg1UXNmK3A4WnVjdkl5cmhERHpnczU1MTZmbjUweHcvelg0L2NteG1QUFpCUnUrMmQzazI5OCtMaUY3TzhlVmwrK3ExcEhSNUw5L3Y3YS85SDVmRXR2N3NwSngyKzRlWXQxclQ2dmYySU4rWVRIenM5MTE0M0xiKzk2NkZNdjJkMnh1ejdodlRwM1pUblgxaVlKVXVidC9tNmxZZS9kZjk4NXBObjV1cHJmcFpicDkyWE8zODlLMlAzM1QxSjh2U3pMM2JuaDBFSE5UYzM1NG9ycmtpeVlTZkxxYWVlbW9hR2huejYwNS9PcEVtVDh0UlRUK1dIUC94aFB2emhEeWRKTHI3NDRzcmNLVk9tNU13enp5eWo3RzYzeHg1NzVLS0xMc3BGRjEyVWhRc1g1dmJiYnkrN0pJQ3Rrc1Zybnl4ZXUyVHgraVNMYjk3R1dYeng0c1g1NVM5L1dYWkpzRTAwNmVreDVpK2NsL2tMNTZWdjc3N1pjOFJlT2V6QXQrYjBvOS9WNWhxWXJkNTk0bnN6ZnN4QitjWDBuK2Z4UHoyYU9TOCtsOGJHeHV5eTA3QTJ2NDdiMGJGMHI5a2I3YXladjNCZW0yUFd0UHBkK09HVE0rR1FzZm54MUx2eTRFUFA1cW1uNTZWWFkyTjJIYkZUM25iNEFSMDYxd2ZQT3o2SEhqSW1QN25oN3N6NjQ5TjU4dWtOZjE5MkdUbzQrKyszWjQ1L3g1dTc0ME9nZzc3em5lOWt3WUlOMXlYOTNPYytWN2xaNmR2Zi92WWNmdmpodWUrKyszTGRkZGZseEJOUHpKNTc3cG1aTTJkVzVtN3R1cEcxWXRkZGQ4MEhQL2pCc3NzQTJDcFp2UGJKNHJWTkZxOC9zdmpXRFJzMlRCYW5hbWpTVTdyTzdyUTRjUFQ0SERoNmZKZVBwZnRzYmEydGFmVjd5NXYzelZ2ZXZPL3JqdG5XWFR6ajM3aDNMditLUU5XVGZlbExYOHFYdnZTbHpSNjc1cHByMmoyMzhRc0RBSG9HV2J4K3lPSzFUeGF2TDdJNDFKYWF1Q1k5QUFBQUFBQlVJMDE2QUFBQUFBQW9pU1k5QUFBQUFBQ1VSSk1lQUFBQUFBQktva2tQQUFBQUFBQWwwYVFIQUFBQUFJQ1NOSlZkUUZjb2lxTHNFZ0FBcUFORlVjaWVBQURRemVvdGQ5dEpEd0FBQUFBQUpkR2tCd0FBQUFDQWttalNBd0FBQUFCQVNUVHBBUUFBQUFDZ0pKcjBBQUFBQUFCUUVrMTZBQUFBQUFBb2lTWTlBQUFBQUFDVVJKTWVBQUFBQUFCSzBsUjJBWlRqckV2ZldYWUpkQ1ByVzlzbUhER3A3QkxvUmhNbVRDaTdCQUM2bWF4VzI2eHZiWlBGYTVzc0RwU2xKbmJTRjBYUjQ5NTZxdkhqeDVkZEF0dGd6Smd4blpwbmZhdUQ5YTF0MXJlMmRYWjlxU1hsNTB4djFaRzdOOGYzK3VyZ1ozbHRzNzYxemZyV05sbTgzdFJYbnJTVHZzNU1tVEtsN0JMb1J0YTN0bG5mMm1aOUFXcWY3L1cxemZyV051dGIyNnd2VUxhYTJFa1BBQUFBQUFEVlNKTWVBQUFBQUFCS29ra1BBQUFBQUFBbDBhUUhBQUFBQUlDU2FOSURBQUFBQUVCSk5Pa0JBQUFBQUtBa212UUFBQUFBQUZBU1RYb0FBQUFBQUNoSlU5a0ZkSVdpS01vdUFRQ0FPbEFVc2ljQUFIUzNlc3ZkZHRJREFBQUFBRUJKTk9rQkFBQUFBS0FrbXZRQUFBQUFBRkFTVFhvQUFBQUFBQ2lKSmowQUFBQUFBSlJFa3g0QUFBQUFBRXFpU1E4QUFBQUFBQ1hScEFjQUFBQUFnSkpvMGdNQUFBQUFRRW1heWk2Z0t4UkZVWFlKQUFEVWdhSW9aRThBQU9obTlaYTc3YVFIQUFBQUFLQk9sZitQQVpyMEFBQUFBQUJRRWsxNkFBQUFBQUFvaVNZOUFBQUFBQUNVUkpNZUFBQUFBQUJLb2trUEFBQUFBQUFsMGFRSEFBQUFBSUNTYU5JREFBQUFBRUJKbXNvdW9OWk5talNwN0JJQWdEcjMyR09QSlVtdXUrNjYzSERERFNWWFU1MW16SmhSZGdsc2hkd05BUFFrenp6elRKTGtxcXV1eXBBaFEwcXVwbnJVYSs2dWlTWjlVUlJsbDlCT01hQXBEYXZXNVE5LytFUFpwUUFBSkVrZWZmVFJza3VvYmcxSnk0Q21IcGs5NjVuY0RRRDBaQTgvL0hEWkpWU2ZIWjI3ZTBDOHI0a21mVS9VL05rSjZmWHlxckxMQUFCSTN6dm5wTmZjNVZsejhqNVpQMnB3MmVWVXJXSmc3N1RzTWFqc010aUUzQTBBOUVUOWZ2RnNHbDlhbWRXbjc1dVczUWFXWFU1VnFjZmNyVW5mVFlwaC9iTnVXUCt5eXdBQVNKOTc1eWRKMW84YW5IVnZIRlp5TmRDMTVHNEFvQ2NxZnZ0OGttVDlQanRsL2I0N2xWd05QWjBieHdJQUFBQUFRRWswNlFFQUFBQUFvQ1NhOUFBQUFBQUFVQkpOZWdBQUFBQUFLSWttUFFBQUFBQUFsRVNUSGdBQUFBQUFTcUpKRHdBQUFBQUFKV2txdTRDdVVCUkYyU1VBQVBSOFJTRTNBUURBanRDYXUyVnd0b0dkOUFBQUFBQUFVQkpOZWdBQUFBQUFLSWttUFFBQUFBQUFsRVNUSGdBQUFBQUFTcUpKRHdBQUFBQUFKZEdrQndBQUFBQ0FrbWpTQXdBQUFBQkFTVFRwQVFBQUFBQ2dKSnIwQUFBQUFBQlFrcWF5QytnS1JWR1VYUUlBUUkvVkdwV0tRbTRDQUlBZG9hajh2NURCZTdpZXNEcDIwZ01BQUFBQVFFazA2UUVBQUFBQW9DU2E5QUFBQUFBQVVCSk5lZ0FBQUFBQUtJa21QUUFBQUFBQWxFU1RIZ0FBQUFBQVNxSkpEd0FBQUFBQUpkR2tCd0FBQUFDQWttalNBd0FBQUFCQVNUVHBBUUFBQUFDZ0pFMWxGOUFWaXFJb3V3UUFnQjZ2U0NFM0FRREFEbFFVTWpoYlp5YzlBQUFBQUFDVVJKTWVBQUFBQUFCS29ra1BBQUFBQUFBbDBhUUhBQUFBQUlDU2FOSURBQUFBQUVCSk5Pa0JBQUFBQUtBa212UUFBQUFBQUZBU1RYb0FBQUFBQUNpSkpqMEFBQUFBQUpTa3Fld0N1a0pSRkdXWEFBRFFnMjNJU2tWUnlFMEFBTEFERllYZVpZL1hBNWJIVG5vQUFBQUFBQ2hKVGV5azc0a0dYL2R3ZWorOXJPd3lBQUFxQm4vLzBiSkxxR290QTV1eS9MT0hwbVZJbjdKTFlTTnlOd0RRa3cyNTlxR3lTNmc2OVppNzdhVHZKbDRvQUFEVWxzYVY2OUwwMkN0bGw4RW01RzRBZ05wU2o3bmJUdnB1Tm5QbXpMSkxBQURxM0djLys5bmNmZmZkK2U1M3Y1dWpqejY2N0hLcTBpV1hYSkw3Nzc4L3hiQitaWmZDRnNqZEFFQlBjdEZGRjJYV3JGbVpQSGx5RGpua2tMTExxUnIxbXJ2dHBBY0FBQUFBZ0pKbzBnTUFBQUFBUUVrMDZRRUFBQUFBb0NTdVNROUFPeTB0TGJuampqdHkyMjIzNVlrbm5zalNwVXVUSkR2dnZITkdqeDZkOTcvLy9Ubm1tR01xNHlkTW1ORHVISTJOalJreVpFakdqaDJiazA0NktXZWVlV2FhbXZ6WUFRQ0FWbkkzQUlrbVBRQ2JXTFZxVlQ3OTZVOW4xcXhaN1k0dFdyUW9peFl0eXRpeFk5dThXTmljbHBhV0xGMjZORE5tek1pTUdUTXliZHEwWEhQTk5lbmZ2MzkzbFE0QUFGVkQ3Z2FnVlUwMDZZdWlLTHNFZ0pyeHovLzh6NVVYQ24zNzlzM0pKNStjY2VQR0pVbm16cDJiNmRPbnYrNzhDeSs4TUNOR2pNaUtGU3R5NzczM1p1Yk1tVW1TaHg1NktOZGZmMzB1dWVTUzd2MEFBTHBSVVJTeUp3QmRRdTRHMkxKNnk5MDEwYVFIb092ODZsZS9xanorNmxlL21oTlBQTEhOOFphV2xyend3Z3RibkgvQ0NTZGsvLzMzVDVKY2NNRUZ1Znp5eTNQTExiZFV6dTNGQWdBQXlOMEEvSVVieHdMUXhvb1ZLeXFQMTY1ZDIrNTRZMk5qUm8wYXRjM25PLzMwMHl1UFgzenh4ZTByRGdBQWFvVGNEVUFyVFhvQTJqamdnQU1xajYrNDRvcE1uanc1emMzTm5UNWZTMHRMNVhHL2Z2MjJxellBQUtnVmNqY0FyVFRwQVdqams1LzhaSHIxNnBVa1diTm1UYTY5OXRxY2R0cHArY1kzdnBINTgrZDMrSHkzM25wcjVmSEJCeC9jWlhVQ0FFQTFrN3NCYUtWSkQwQWJoeDEyV0w3NzNlOW0rUERobGVkV3JWcVZxVk9uWnVMRWlaazhlZkxyenYvTmIzNlRHMis4TWRkZmYzMHV1dWlpeW91RnhzYkdYSGpoaGQxYU93QUFWQXU1RzRCV2Jod0xRRHRISG5sa2JybmxsdnpzWnovTDFLbFRNMmZPbkNUSmE2KzlsbXV2dlRZdExTMjUrT0tMTnp2M2U5LzdYcnZuK3ZYcmx5OS8rY3QyOUFBQXdFYmtiZ0FTTytrQjJJTCsvZnZuM0hQUHpVMDMzWlJ2ZnZPYkdUbHlaT1hZRDM3d2c4M2UzR3BqZmZ2MnpaZ3hZL0tCRDN3Z045NTRZMDQ1NVpUdUxoa0FBS3FPM0EyQW5mUUF2SzZHaG9ZY2YvengyV2VmZlhMT09lY2tTVmF2WHAxNTgrWmw5T2pSN2NiLzZFYy95djc3Nzcranl3UUFnS29tZHdQVUx6dnBBV2pqcXF1dXlxcFZxOW85MzlUVTl0OTFod3dac3FOS0FnQ0FtaU4zQTlDcUpuYlNGMFZSZGdrQU5XUEtsQ201K2VhYmM5UlJSMlhjdUhFWk1HQkE1cytmbjJuVHBsWEdISFRRUVJrMmJGaUpWUUtVb3loa1R3QzZodHdOc0dVN01uZjNoSFJmRTAxNkFMcFdjM056YnIvOTl0eCsrKzN0amcwZlBqeGYrY3BYU3FnS0FBQnFpOXdOUUtKSkQ4QW12dmpGTCthdXUrN0tVMDg5bFNWTGxtVGR1blVaTkdoUVJvOGVuYU9PT2lybm5ITk9CZzhlWEhhWkFBQlExZVJ1QUZwcDBnUFF4c1NKRXpOeDRzUU96Wms1YzJZM1ZRTUFBTFZKN2dhZ2xSdkhBZ0FBQUFCQVNUVHBBUUFBQUFDZ0pKcjBBQUFBQUFCUUVrMTZBQUFBQUFBb2lTWTlBQUFBQUFDVVJKTWVBQUFBQUFCSzBsUjJBVjJoS0lxeVN3QUFvQTRVUlNGN0FnQkFOOXV4dWJ2OGZHOG5QUUFBQUFBQWxLUW1kdEt6N1Q3KzhZL25nUWNlS0xzTXRtTDgrUEdaTW1WS2grZFozK3BnZld1YjlhMXRuVjFmZ01UMyttcmhaM2x0czc2MXpmcldObG1jV21ZbmZaM3hRNmM2eko0OXUxUHpyRzkxc0w2MXpmcld0czZ1TDBEaWUzMjE4TE84dGxuZjJtWjlhNXNzVGkyems3NU96YnozNnJKTFlBc21IREZwdTgveDAyOU42NEpLNkE1blhmck83VDZIOWUyNXJHOXQ2NHIxQlVoazhaNU1GcTl0c2xwdHM3NjFUUmFuMXRsSkR3QUFBQUFBSmRHa0J3QUFBQUNBa21qU0F3QUFBQUJBU1RUcEFRQUFBQUNnSkpyMEFBQUFBQUJRRWsxNkFBQUFBQUFvU1ZQWkJYU0ZvaWpLTGdFQWdMcFF5SjRBQU5EdDZpdDMyMGtQQUFBQUFBQWwwYVFIQUFBQUFJQ1NhTklEQUFBQUFFQkpOT2tCQUFBQUFLQWttdlFBQUFBQUFGQVNUWG9BQUFBQUFDaUpKajBBQUFBQUFKUkVreDRBQUFBQUFFclNWSFlCMUsvbEsxYmxocHVtNSs3cEQyZk9uQVY1ZGZYYURCellMM3Z1TVR3WG5IOVNqanYyNENUSmhDTW10Wm5YcjErZjdEMXFSTTQ0L1cxNTc3dVBUa05EUTV0eFg3cnNmVG56akNQYXpObmNzVTNQMityaUMwL0x4ejU2V3RkOW9DUko1cjQwSjdmODdxWTg5TlNEV2RhOE5BUDZEY2grZXgrUWR4MDdNUWVOZWRObTV6Uy8ycHhmVHI4MTl6MXliMTVjTkQrcjE2N09vUDZEc3RmSVVmbkh2N215MDJQcHVMTXVmZWRXeC96MFc5UGFqUDNFT1pOeTB1R25iUFk4R3gvYjlOeTltL3BrNkpDaEdidlh1SngwK0NsNXkzNkhidmJQcytiZHB5T2YyNDU4YmJkZjY5NFpzY3ZJdlAzTlIrZmRKN3czdlp0NmIzWmNxL2VlL1A2Y2UvSjVYZmlSQXRRdldieSt5T0xWVFJhdkw3STQxS2VhYU5JWFJWRjJDWFRRdzQ4OGwwc3ZtNXhGaTVhbnNiRXhZL2JkTFFQNjk4Mml4Y3N6KzlFNWVlenh1WlVYQnEzMkhqVWl1K3d5T00rL3NEQlBQUGxDdnZsUE4yYkZpbFc1NkNPbmJsY3RlNDhha2VIRGhsVGVmOFB1dTJ6WCtXanY5Mys4SzFmLzVKK3lidjI2REJrNEpHUDJISnNGU3haa3hxUDNaK1pqRCtSRHAzOGs3enAyWXBzNVR6Ly9aTDcyL2N2enl2SlgwdERRa0wxR2pzcUFmZ096Y01tQ1BQcW4yWjBlUytlTTN5amd6WDdtNFNUSkczYmRJME9IZE4zWFMrdjVtbGV0eVBNdno4MkNWMTdPUFE5T3o2bEh2ak1mbS9pSk5tT3RlZmZweU9lMk0xL2J5Wi9YZXZEUUxIamw1Y3o3Lzl1Nzh6Qzc2anBQL08rcVZKWUtJU0VKSklFa2JDRnNBUlVDallvTG15MytiQlVhcFhVWVVWcUhidTAyT3JibzBDM2oyR2hqMDlLTzlQUERub3dydHRLS0FxNGcwaUs3TkFURXNDZ0pTMElnbUlVa2xYMnJNMy9FM0NRa0lhbEtWWDNyM3Z0NlBVL3kzRHJuZTA0K1ZkL2N1cC83dnQ5NzdvSjUrZTdQcjhtU2poZnl3WGRNMjM3Y1Z2L0h4b3djMnp2Zk5IUkJWVlY2VCtxZVhyeTU2TVhybjE2OGVlakZZWXRtNjdzYklxU252aXhZdUN6VFB2cXY2VmkrS2llZWNIZysvY256TW5ic3lOcisrYysva0lXTGxtMTMzUG5ublo2ejN2cXFkSFoyNW1QLzR5dTU3WTZadWU2R3UvYjRpY0htODlJNzVqNC9wOVk0dlBrMWI4MEZiM2xmQmd4b1MxVlZ1ZVpuLzVacmIvbjNmT1BIWDgza0E0L0kwWWRNU1pJczZYZ2hsMzc1VStsWTJaRXBrNDdOaDkvNTBldzNja3p0bkUvTW0xMjczWld4ZE45blB2QzUydTNOS3l2T091V2M3VmJuN0ltdHo3ZDQyZUpjZGUyVmVlQzM5K2VtdTMrU293K1prdGNlOS9vazVydzNkZVZuMjUzNzltYWI1N3FxcXZ6dmIzOCt0ei80eTl6MTBCM2JQVEhvNmY5akFPakZtNDFldkRIb3hadURYaHlhbTJ2UzArZSs5bzJiMDdGOFZjYU5IWmt2WEg3aE5rOEtrbVQvY2FQeXNtTU8yZW54cmEydGVmVXJqMHFTTEZtNm9sZHJaYy9kOE12dlo4UEdEVGw0LzBQeXZyZGRtQUVETnIwMjJOTFNrdjl5NXJ0ejJNVEpxYW9xUC9qbGRiVmpycnYxZStsWTJaSFJJL2JOSi8vOFU5czBKa2t5YWNKaDNScEwvUmc5WW5RdXZ1Q1NqTjl2UXBMazUvZmVWTnRuem50UFYzNjIzYmx2djFoTFMwc09PM0J5NzN3ekFPeVFYcnk1Nk1YcERyMTRHWHB4YUc1VzB0UG43cng3MDF1MDN2VEdFOUxlUHFqTHgyL2MySms3L25DT3lZZU43OUhhNkhtL21mWHJKTWtyajMxMTdacWxXenZ4NkpNeSs1bForZTJjeDJyYjdudjAzaVRKNjZlZW1pR0QyMS95L0YwWlM5KzY0WmZmejIwUDNOcnQ0OXNHdE9VMXg3MHUzN241MjNucTJTZHIyODE1NytuS3o3WTc5KzJ0VlZXVnA1NTdNamZldGVuNnFhOTYyV3YycEhRQWRwTmV2TG5veFp1WFhyeis2TVdodVFucDZYT2IzejQ3YnR5V1ZUdnZlZjhWZWZpUk9kdU1tM0hQbGR0OGZmVzMvaU0vdnZFL00vZVpoVm04dUNPREJyYmxJeDg2YTQvcnVmU3lhM0xwWmRmczlOOWx6eXhkc1dtKzk5bDdueDN1SHpGc1JKSms1ZXFWdFcyTGx5NUtrb3g1MGNxQkhlbktXUHJXY3d1ZnpYTUxuOTJqYyt3emJOUC9telhyMXRTMm1mUGUwNVdmYlhmdTI1dGRkZTJWdWVyYVRiOXJXMXRiYytvSnArZkNzei93a3VPU0xSK0lCa0QzNmNXYmkxNjhlZW5GNjQ5ZUhKcWJrSjQrMTk0K09PdlhyOHJTSlZ2ZUhudmtFUk16ZU5EQUxGcmNrVGx6Rit6d3VEbHpGMlR1TXdzellzVFFuSDdxSy9MK0M5Nll3eWR2V2IzVDJ0cWF6czdPYk96czNPYTR6cTIrSGpodysvL3lMLzZ3S25yVzBNSHRXYjVxZVphdDJQN2Fwa25Tc2JJalNUSmlyeTF6TUhqUTRHeFl2U0ZMbGkvWjVmbTdNcGErOWNGM1ROdnVHb2FicjZHNXV4WXUyZlQ3WU9zUExETG52YWNyUDl2dTNMYzNPMkMvOFdsSlM1NWRPQzlEaCt5VjF4OS9hZ1lOM0g0MVowOS9JQm9BZXZGbW94ZHZYbnJ4K3FNWGgrYm1tdlQwdVdPbkhKd2t1ZVhXWDllYTlvc3ZPamZUcjVxVzg4ODdmYWZIWFhMeHUzTC8zVi9NZjl4NFdTNy9oei9mNWtsQmt1dzdldThreVpOUFBiL045cWZuYkhtaU1XYS9FZHVkOS96elRzLzBxNmJWL3RDempqejQ2Q1RKdlEvZnM4TlA1YjcvMGY5TWtod3o2V1cxYlpNbkhwRmswNmZWYjlpNDRTWFAzNVd4MUplMTY5Zm1qZ2R2UzVLODR2RGphOXZOZWUvcHlzKzJPL2Z0emM0NjVaejh5OGYvTmErZmVtcFdyRnFlejMzanMzbCs4ZndkanZ2TUJ6NVgrd1BBbnRPTE54ZTlPTjJsRis5N2VuRm9ia0o2K3R4NTd6bzFTVEpyOW5QNSszKzRKaXRYcnRuRkVidm54Qk1PVDVMYzhNTjc4c3ZiZjVNMWE5YmwyV2NYNS9KLy9sNlNaTml3OWh6emh5Y2w5SjIzbmZLbmFXbHB5WlBQUHBGdi92VHJ0U2VEbloyZHVlWm4vNWJINS80dUF3YTA1YXhUejZrZDg1Ylh2UzNKcHJkb1h2SE56OVZXQVNTYnJwMzM4Qk16dXpXVytyRjQyZUpjOXJWTHMzRHB3clFQYnM4NXA1OWIyMmZPZTA5WGZyYmR1Vzl2cmFXbEpSZWUvWUdNSEQ0cWE5YXV6bFhYL2tzdmZtY0FiS1lYYnk1NmNicERMMTZHWGh5YW04dmQwT2RPT3ZHSWZPU3Z6OHFWVi8wZ1Avckp2Ym41bGdkeTJLSDdKMGxtUDduOXE3ZTc2LzBYbkpuYjduZzRLMWFzenQ5ODRzdmI3Zi9RQjkvU3JRL0hZczlNT2ZTWXZQY3Q3OC9YZi9UbFhIL3I5M0xyL2JkazNPajk4L3ppK1ZtNmZHa0d0QTdJWDcxaldnNDU0TkRhTWNjZmVVTE9PL1A4ZlB0bjM4eXZIcjRuOXo5Mlh3NGNkMUFHdGczTS9NWHowN0ZpV2UxNmVGMFpTLysyK2NPdFZxNWFrYm0vbjVQT3pzNE1heCtXajcvbmJ6TjIxTmphT0hQZWU3cnlzKzNPZmZ2RmhnN1pLeGVlL1lIODR6YyttNW16SDhvdjdyc2xwNTE0Um0zL2l6L3c3TFFUenRobVB3QmRweGR2TG5weGRwZGV2RHk5T0RRM0lUMUZ2UHU4MDNMOGNaUHk3OWZlbmdjZW5KM0haMi82UUp0UkkvZk9FWWRQeUdtbnZMekw1enh3NG42NStpdC9rK2xmdVNuM3pYZzhTNWV1eU5EMndUbnF5SWs1NzUybjVqVW5UK25wYjRQZDlOYlhuWlhKRXlmbmg3ZGRuMGVmZmpTejVqNmV2ZmNhbnRlODRuVTUrOVMzNTlEeGs3WTc1dTFuL0ZtbVREb21QNzd6aC9udFU0OW16dnluMDlyYW1sRWpSbS96ZHN1dWpxWC8ydnpoVm9NSERzNkVNUk56d2xFbjVrOWUrN1lkWGdmUm5QZWVydnhzdTNQZmZyRlhIdnZxdlBLWVYrVlhEOStUci8vb3l6bmhxQk5yKzE3OGdXZkhURHEyeDc1UGdHYW1GMjh1ZW5GMmgxNjhmOUNMUS9OcWlKQitSOWZmb3YrYmN2UkJ1ZlJUNzk3bHVCbjNYTG5MTVpzZGRPQ1lmUGJUNSsvVzJLNmNsejEzMUNGVGN0UWhYWHR5MXBWanVuTit1bWRYSzJOZWF2K085blYzcFkwNTd6MjlkZC9iMlZ4LzRyMmYzSzF4MEI5VWxkNlR4cUFYYnk1NjhjYWhGMjk4ZW5IWXBObjZidGVrQndBQUFBQ0FRb1QwQUFBQUFBQlFpSkFlQUFBQUFBQUtFZElEQUFBQUFFQWhRbm9BQUFBQUFDaEVTQThBQUFBQUFJVUk2UUVBQUFBQW9CQWhQUUFBQUFBQUZDS2tCd0FBQUFDQVF0cEtGOUFUcXFvcVhRSUFBRTJncWlxOUp3QUE5TEptNjd1dHBBY0FBQUFBZ0VLRTlBQUFBQUFBVUlpUUhnQUFBQUFBQ2hIU0F3QUFBQUJBSVVKNkFBQUFBQUFvcEsxMEFaUXg5VlhUU3BkQUx6cjdZMjh1WFFLOXlQdzJOdk1MMFBqMDRvM05ZM2xqTTcrTnpmd0NwVmhKMzJTbVRKbFN1Z1IydzZSSms3cDFuUG10RCthM3NabmZ4dGJkK1FWSS9LNnZGeDdMRzV2NWJXem10N0hweFdsa1Z0STNtYXV2dnJwMENmUWk4OXZZekc5ak03OEFqYy92K3NabWZodWIrVzFzNWhjb3pVcDZBQUFBQUFBb3BDRlcwbGRWVmJvRUFBQ2FRcVgzQkFDQVh0ZGNmYmVWOUFBQUFBQUFOS2QrOEZxQWtCNEFBQUFBQUFvUjBnTUFBQUFBUUNGQ2VnQUFBQUFBS0VSSUR3QUFBQUFBaFFqcEFRQUFBQUNnRUNFOUFBQUFBQUFVSXFRSEFBQUFBSUJDaFBRQUFBQUFBRkJJVytrQ2VrSlZWYVZMQUFDZ0NWUlZwZmNFQUlCZTFteDl0NVgwQUFBQUFBQlFpSkFlQUFBQUFBQUtFZElEQUFBQUFFQWhRbm9BQUFBQUFDaEVTQThBQUFBQUFJVUk2UUVBQUFBQW9CQWhQUUFBQUFBQUZDS2tCd0FBQUFDQVFvVDBBQUFBQUFCUWlKQWVBQUFBQUFBS2FTdGRRRStvcXFwMENRQUFOSUdxMG5zQ0FFQnY2OHUrdXo5MDkxYlNBd0FBQUFCQUlVSjZBQUFBQUFBb1JFZ1BBQUFBQUFDRkNPa0JBQUFBQUtBUUlUMEFBQUFBQUJRaXBBY0FBQUFBZ0VLRTlBQUFBQUFBVUlpUUhnQUFBQUFBQ2hIU0F3QUFBQUJBSVcybEMrZ0pWVldWTGdFQWdDWlFWWlhlRXdBQWVsbmY5dDNsKzNzcjZRRUFBQUFBb0JBaFBRQUFBQUFBRkNLa0J3QUFBQUNBUW9UMEFBQUFBQUJRaUpBZUFBQUFBQUFLYVN0ZEFIM3JMLy95TDNQZmZmZVZMb05kbURKbFNxNisrdW91SDJkKzY0UDViV3ptdDdGMWQzNEJFci9yNjRYSDhzWm1maHViK1cxc2VuRWFtWlgwVGNhRFRuMTQ1SkZIdW5XYythMFA1cmV4bWQvRzF0MzVCVWo4cnE4WEhzc2JtL2x0Yk9hM3NlbkZhV1JXMGplcDZ6Ly9rOUlsc0JObmYrek5lM3dPODl0LzljVDh6cmpueWg2b2hONHc5VlhUOXZnY00yYk02SUZLNkExVHAwNHRYUUxRSVBScS9aZGV2TEhweFJ1YlhyeXg2Y1ZwZEZiU0F3QUFBQUJBSVEyeGtyNnFxdElsQUFEUUZDcTlKd0FBOUxybTZydXRwQWNBQUFBQWdFS0U5QUFBQUFBQVVJaVFIZ0FBQUFBQUNoSFNBd0FBQUFCQUlVSjZBQUFBQUFBb1JFZ1BBQUFBQUFDRkNPa0JBQUFBQUtBUUlUMEFBQUFBQUJRaXBBY0FBQUFBZ0VMYVNoZlFFNnFxS2wwQ0FBQk5vS3IwbmdBQTBOdWFyZSsya2g0QUFBQUFBQW9SMGdNQUFBQUFRQ0ZDZWdBQUFBQUFLS1FocmtsUGZUdjdZMi9lNXV1QmJZTXljdmpJSERaeGN0NXcwaHZ6aXNPUDMrRnhLMWF2eUUvdi9GSHVmZmllekYvMFhOYXNXNU5oN2NNeWNleUIrN1EyZ1FBQUdySkpSRUZVK2V4ZlhkN3RzZlNlRjgvMTlaLy95VFpmbTlQNjE3RjhWYjV6N2UzNTVlMHpNL2VaQlZtelpsMzIzbnRvRGoxa1hMNzhwUThuU2FhK2F0b09qNzN3ZlcvS1g3ei9UZHVjNjlydjM1bmI3NXlaT1hNV1pQV2FkZGxycnlHWk1IN2ZYSEQrRzNMcTYxL1dKOThUTy9lTFgvd2lGMTEwVVpMa1hlOTZWejcyc1kvVjlsMTg4Y1c1K2VhYk0zejQ4RngzM1hVWk9YSmtwazZkdXMzeE0yYk02Tk42QWRpZVhyeDU2TVVibjE2OHVlakZvYkVJNmVrM0R0aHZmRVlPSDVVVnE1Ym5tZC9QellJWGZwKzdIN296Wjc3NnpmbUxQLzNnTm1OblAvTjRMdnZhcFhtaDQ0VzB0TFJrNHRnRE0zVElYbG00WkVFZWZlcVJibytsZDAyWmRHd2VlV0pta2szenZUVnpXdjhlZVd4dS91YmovemNMRnkxTGEydExEamw0WElZTmE4L3p6NytRQjMvOXhIYmpEenB3VFBZZFBiejI5UUg3ajZyZG52bncwL25ZeFYvT29rVWRhVzF0emFSRHgyVm8rK0FzV3R5UlJ4NmRrOGQrTzljVGczN2d0Tk5PeTZ0Zi9lcmNmZmZkK2Y3M3Y1LzN2T2M5MlcrLy9USno1c3pjZlBQTlNaS1BmT1FqR1RseVpKSms2dFNwdFNjREJ4MTBVTEc2QWRpZVhyeng2Y1VibTE2OCtlakZvYkVJNmVrM3pqcmxuTHpocERjbVNSWXZXNXlycnIweUQvejIvdHgwOTA5eTlDRlQ4dHJqWHA4a1dkTHhRaTc5OHFmU3NiSWpVeVlkbXcrLzg2UFpiK1NZMm5tZW1EZTdkcnNyWStsOW4vbkE1Mm9yZU00NjVaemFkbk5hL3hZdDZzaTBqMzRwUzVldXpOVGpEc3VuLytkL3pmN2p0alQ2ai8zMm1lMk9PZis4MDNQV1cxKzEzZllGQzVkbDJrZi9OUjNMVitYRUV3N1Bwejk1WHNhT0hWbmJQLy81RjdKdzBiTGUrVWJvc285Ly9PTTU5OXh6czI3ZHVuejFxMS9OSno3eGlYemhDMTlJa2h4Ly9QRjU2MXZmV2hzN2ZmcjAyZ3FlODg4L3YwaTlBT3lZWHJ6eDZjVWJsMTY4ZWVuRm9YRzRKajM5MHVnUm8zUHhCWmRrL0g0VGtpUS92L2VtMnI3cmJ2MWVPbFoyWlBTSWZmUEpQLy9VTmsxaGtreWFjRmkzeGxLT09hMS9YLyszVzdKMDZjcU1IYk5QL3ZjVmY3SE5rNElrT2VySWlidDlycTk5NCtaMExGK1ZjV05INWd1WFg3ak5rNElrMlgvY3FMenNtRU42cEc3MjNNU0pFL1BlOTc0M1NYTEREVGZrK3V1dnowTVBQWlNCQXdmbTcvN3U3OUxTMGxLMlFBQzZUQy9lWE14cC9kT0xOeSs5T0RRT0lUMzlWdHVBdHJ6bXVOY2xTWjU2OXNuYTl2c2V2VGRKOHZxcHAyYkk0UGFYUEVkWHhsS09PYTEvdDkrNTZhM1RienJ6eEF4dEg3eEg1N3J6N2sxdmszN1RHMDlJZS91Z1BhNk4zbmZCQlJkay9QanhXYmR1WFM2Ly9QTGF0b01QUHJoc1lRQjBtMTY4ZVpqVCtxY1hiMjU2Y1dnTUxuZER2N2JQc0gyU0pHdldyYWx0Vzd4MFVaSmt6SXRXYmV4SVY4WlNqam10ZndzV0xFMlM3RDl1NUM1R2JuSHBaZGZrMHN1dXFYMDk0NTRyazZUMjl0bHhXNTNyUGUrL0lnOC9NbWViNHplUHA3eEJnd2JsN1c5L2U3NzR4UzltM2JwMWFXMXR6VHZmK2M3U1pRR3doL1RpemNHYzFqKzllSFBUaTBOamFJaVF2cXFxMGlYUVN4WXVXWkFrR1RsOHk5djFCZzhhbkEyck4yVEo4aVc3UEw0cll5bkhuTmEvSVlNSFpmMzYxVm04ZVBsdUgvUGlENnZhckwxOWNOYXZYNVdsUzFiVXRoMTV4TVFNSGpRd2l4WjNaTTdjQlQxU016Mm5vNk1qMy9yV3Q1SWtRNGNPemFwVnF6SjkrdlJjZE5GRmhTdURubGRWbGQ2VHBxRVhidzdtdFA3cHhadWJYcHhHMVd4OXQ4dmQwRyt0WGI4MmR6eDRXNUxrRlljZlg5cytlZUlSU1pJN0hyd3RHelp1ZU1semRHVXM1WmpUK2pkbHlrRkprcC85ZkViV3I5KzRXOGVjZjk3cG1YN1Z0TnFmelk2ZGNuQ1M1SlpiZjUzT3pzNGt5Y1VYblp2cFYwM0wrZWVkM3JPRjB5T3V1T0tLTEZxMEtHUEhqczIwYVp2bThydmYvVzRlZWVTUndwVUIwRjE2OGVaaFR1dWZYcnk1NmNXaE1RanA2WmNXTDF1Y3k3NTJhUll1WFpqMndlMDU1L1J6YS92ZThycTNKVW1lVy9oc3J2am01OUt4c3FPMnI2cXFQUHpFekc2TnBSeHpXdi8reTUrZGtpU1pNM2RCTHI3a2ExbTZkR1Z0WDFWVm1mSEFyTjArMTNudk9qVkpNbXYyYy9uN2Y3Z21LMWV1MmNVUmxIVFhYWGZseHovK2NaTGtReC82VU00NTU1eE1talFwbloyZHVmVFNTN054NCs0OVVRU2cvOUNMTnhkeld2LzA0czFMTHc2Tm95RXVkME5qdU9HWDM4OXREOXlhbGF0V1pPN3Y1NlN6c3pQRDJvZmw0Ky81MjR3ZE5iWTI3dmdqVDhoNVo1NmZiLy9zbS9uVncvZmsvc2Z1eTRIakRzckF0b0dadjNoK09sWXN5L1dmLzBtWHg5TDdQdm1sLzFHN2ZjTXZ2NTgzblBUR0pPYTBFWno4cXFQendiLzRrM3hwK2s5eTYyMi95WjEzUDVKSmh4NlFRUVBiOHN5OGhWbXlkTVZ1WDdmeXBCT1B5RWYrK3F4Y2VkVVA4cU9mM0p1YmIza2doeDI2ZjVKazlwUHplL1Bib0l0V3JGaVJ6M3ptTTBtU0tWT201TXd6ejB4TFMwcysvT0VQWjlxMGFaazFhMWErK2MxdjVyM3ZmVytTNU1JTEw2d2RlL1hWVitlc3M4NHFVVFlBTzZBWGIzeDY4Y2FsRjI5T2VuRm9MRUo2K28zbkZqNmI1eFkrbThFREIyZkNtSWs1NGFnVDh5ZXZmZHMyMThEYzdPMW4vRm1tVERvbVA3N3poL250VTQ5bXp2eW4wOXJhbWxFalJtL3pkdHl1anFWM1BiTFZ5cHJuRmo2N3pUNXpXdi9lOTk0L3p0VGpEc3MxMzcwdEQvM215Y3lhL1d3R3RMWm12ekVqOHNxVGp1elN1ZDU5M21rNS9yaEorZmRyYjg4REQ4N080N00zL1g4Wk5YTHZISEg0aEp4MnlzdDc0MXVnaTc3d2hTOWt3WUpOMXlYOTZFYy9tcGFXbGlUSnlTZWZuSk5PT2luMzNudHZwaytmbmpQT09DTVRKa3pJakJremFzZk9tVE5uaCtjRW9BeTllT1BUaXpjMnZYanowWXREWXhIU1UxeDNWMW9jZGNpVUhIWElsQjRmUysvWjFWeWIwL3IzaXBjZm1sZTgvTkNYSExPN3EzaW1ISDFRTHYzVXUzdWlMSHJKSlpkY2trc3V1V1NIKzY2NjZxcnR0bTM5eEFDQS9rRXYzanowNG8xUEw5NWM5T0xRV0Z5VEhnQUFBQUFBQ2hIU0F3QUFBQUJBSVVKNkFBQUFBQUFvUkVnUEFBQUFBQUNGTk1RSHgxWlZWYm9FQUFDYVFxWDNCQUNBWHRkY2ZiZVY5QUFBQUFBQU5LbnlMd1lJNlFFQUFBQUFvQkFoUFFBQUFBQUFGQ0trQndBQUFBQ0FRb1QwQUFBQUFBQlFpSkFlQUFBQUFBQUtFZElEQUFBQUFFQWhRbm9BQUFBQUFDaEVTQThBQUFBQUFJVzBsUzZnSjFSVlZib0VBQUNhUUZWVmVrOEFBT2hsZmRwMzk0UDJ2aUZDZXJydTdJKzl1WFFKOUNMejI5aW12bXBhNlJMb1JWT25UaTFkQWdDOVRLL1cyTXh2WTlPTE56YTlPRkNLeTkwMG1TbFRwcFF1Z2Qwd2FkS2tiaDFuZnV1RCtXMXM1cmV4ZFhkK0FSSy82K3VGeC9MR1puNGJtL2x0YkhweEdwbVY5RTNtNnF1dkxsMEN2Y2o4TmpiejI5Z2FiWDRmZSt5eHJGaXhJaWVlZUdMcFVnRDZqVWI3WGMrMnpHOWpNNytOcmRIbVZ5OE85Y2RLZWdDZ3g5MTIyMjI1NmFhYlNwY0JBQUJOUnk4TzljZEtlZ0NneDkxNDQ0MVp1M1p0cXFwS1MwdEw2WElBQUtCcDZNV2gvbGhKRHdEMHFGbXpabVhldkhsWnVIQmhIbnJvb2RMbEFBQkEwOUNMUTMwUzBnTUFQZXIyMjIrdjNmWTJXd0FBNkR0NmNhaFBRbm9Bb0VmZGVPT050ZHQzM25sbndVb0FBS0M1Nk1XaFBnbnBBWUFlODlSVFQrV3BwNTZxZlQxLy92dzgrdWlqQlNzQ0FJRG1vQmVIK3RVUUh4eGJWVlhwRWdDQUpIZmNjY2QyMjI2ODhjWWNmZlRSQmFxQm5sZFZlazhBb0gvU2k5TkltcTN2dHBJZUFPZ3hXNys5ZGpOdnN3VUFnTjZuRjRmNkphUUhBSHJFdkhuejh2ampqMiszZmU3Y3VaazllM2FCaWdBQW9Ebm94YUcrQ2VrQmdCNnhvN2ZYYnZiVG4vNjBEeXNCQUlEbW9oZUgraWFrQndCNnhFMDMzYlRUZlMvMXBBRUFBTmd6ZW5Hb2IwSjZBR0NQelo4L1B3OC8vUEJPOXovNTVKT1pNMmRPSDFZRUFBRE5RUzhPOVU5SUR3RHNzYnZ2dm51WFkzYjBRVllBQU1DZTBZdEQvV3NyWFFBQVVQL09PZWVjbkhQT09iV3ZwMDZkbWlTWk1XTkdxWklBQUtBcDZNV2gvbGxKRHdBQUFBQUFoUWpwQVFBQUFBQ2drSWE0M0UxVlZhVkxBQUNnQ1ZSVnBmY0VBSUJlMW14OXQ1WDBBQUFBQUFBMHBmN3dVb0NRSGdBQUFBQUFDaEhTQXdBQUFBQkFJVUo2QUFBQUFBQW9SRWdQQUFBQUFBQ0ZDT2tCQUFBQUFLQVFJVDBBQUFBQUFCUWlwQWNBQUFBQWdFS0U5QUFBQUFBQVVJaVFIZ0FBQUFBQUNta3JYVUJQcUtxcWRBazdOVzNhdE5JbEFFQXhIZ2Y3aDhjZWV5eEpNbjM2OUZ4NzdiV0ZxNmxQOTk5Ly94OXVWZjI2OTJ4bWZ0OEF3TFk4TnBiMXhCTlBKRW0rK01Vdlp2anc0WVdycVIvTjJuYzNSRWpmSDIxc0g1QUJxemZtcnJ2dUtsMEtBQlRqY2JCL2VmVFJSMHVYVU45YWtvMURCcFN1Z2hmUmR3UEFqbmxzN0I5bXpweFp1b1Q2MDRSOXQ1QytsOHc5LytBTVdyeXVkQmtBVU1UNDd6MlRKSG4yN1JNTFYwS1NqTDVyVVliTVg1M0ZKKytiTmZ1M2x5Nm5iblcyRDhqYXNVTktsOEdMNkxzQllGdDY4ZjVodjlzV1pOREN0Vmw0eXBpczIzZHc2WExxU2pQMjNVTDZYckpobjBIWnNNK2cwbVVBUUZHckpnMHJYUUpKOXZuMWtpVEoydjNielFrTlI5OE5BRHVtN3l0cjQ3MkxreVJyeDdkbjlZU2hoYXVodi9QQnNRQUFBQUFBVUlpUUhnQUFBQUFBQ2hIU0F3QUFBQUJBSVVKNkFBQUFBQUFvUkVnUEFBQUFBQUNGQ09rQkFBQUFBS0NRdHRJRjlJU3Fxa3FYQUFEc2dNZm8vcVdxS25NQ0FOQWs5SDM5Z3g2YzNXRWxQUUFBQUFBQUZDS2tCd0FBQUFDQVFvVDBBQUFBQUFCUWlKQWVBQUFBQUFBS0VkSURBQUFBQUVBaFFub0FBQUFBQUNoRVNBOEFBQUFBQUlVSTZRRUFBQUFBb0JBaFBRQUFBQUFBRk5KV3VvQ2VVRlZWNlJJQWdCM3dHTjAvMUthaHFzd0pBRUNUMFBmMUQxVmxMdGcxSytrQkFBQUFBS0FRSVQwQUFBQUFBQlRTRUplN0FRREtHanBuVmZaNmNzVjIyL2U3ZFVIdDl1cng3Vmx4K041OVdWYlRhbHUrUHVOdmVLNzI5YUFsNjVNa1kyNWRtTkYzTDA2U2JOaXJMYy8rNmZnaTlRRUEwSFAyZW5wVmhqMnhmUzgrOWorMjlPS3JKclJuK1JGNjhkNDA1UGsxbWZqZGViV3ZXOVp2VEpKTStONHpTZXVtZGRLckR4aVNlVytmVUtRKytqY2hQUUN3eDZyV1pOVDlTN2JidnZXMlp5ZTA5MlZKVFczRDNnUFR1bXBEQm5WczJHYjd3Q1hyTXZBUHQ1ZWNNTEx2Q3dNQW9NZDF0clZrbndlMjc4VzMzcmJ5b0tGOVdWSlRXak51U0RvSHRxUnR4Ylk5ZU92NktzbW13SDdGcEdFRktxTWV1TndOQUxESFZoL1FubzFEZHQ1V2RBNXV6VW9OYVo5YXZZc1hSWllmWmo0QUFCckI2djJIWk9PUUFUdmQzemw0UUZZY0lxVHZDNnYzSC9LUysxZWFCM1pDU0E4QTdMa0JMVmwrNVBDZDdsNTEwRjZwV2x2NnNDQ1dIci96bGZJYmh3ekltdkhlMlFBQTBCQUd0R1Q1VVR1L2xNM0tnOXFUQVNMQXZyRDB1SjMzNEd2R0RzbjZmUWIxWVRYVUUvZFFBS0JITEorODg1WFpIYTUvMmVmVzdOK2U5Y04ydktKcStaRjdlOUVFQUtDQkxKKzg4MzViTDk1M1ZoMDBOQnZhZDl5RGR4eTk4MFZOSUtRSEFIckU2b2xEMHpsbys5WmlZMXRMVmh5MlY0R0tXRE4reDIrbmZha1hWQUFBcUQrcko3U25jL0QydlhqbndKYXNQRXhJMzVmV0hMRGpkNnl1T05SekluWk9TQThBOUlocVFNc09WK21zT25Cb3FqWXRSd2xMWHJIUGR0czZCN2RtOVFUWHdnUUFhQ1RWZ0paMEhMNTlMNzd5d0tHcDJyeURzaTh0MjBFUHZuYmZRVmsveXFWdTJMbTIwZ1gwaEtxcVNwY0FBQ1JaUG5tdjdETnoyYmJianRqYlkzVWhxeVp1dXVUTndCVWJhOXM2Smc5TDU0QWs1Z1FBb0tFc1Azelk5cjM0NFhyeHZyYjg0RTJYdkdsYnZhVUhYM2JVY1BQQVM3S3NEUURvTWFzbURrM253QzN0UldkYlMxYTR0RXBScXladXUycCsrZUhtQXdDZ0VhMmEwSjZOQTdlc211OXNhOGtLdlYvZmE5bTBXR1pyTG5YRHJnanBBWUFlVXcxczNTYVUzOWwxNnVrN3k0NFpVYnU5Y1dCTFZyblVEUUJBUTNweEw3NXFZdnMyQzJqb094MVR0bnhJN05wUkE3TnV2OEVGcTZFZXVLY0NBRDJxWS9LV1ZTSStvTFM4VlFjT3pjWS9mSWpZOHFPR3AvS2lDUUJBdzFxKzFYWHA5ZUxsckRoa3IzUU8yUFN1aG1YSGJuK05lbmd4ejlJQWdCNjE2cUJORFdsbmE5SnhoQ2NHeGJVa0svL3dkdHV0WDBBQkFLRHhyRHB3YURyYld0STVJRmwreFBCZEgwRHZhRzNKcW9NMzlkNHJEL0ZPVm5hdElUNDRGZ0RvUHpvSHRXYkZwTDNTdHFZem5ZTUhsQzZISk11T0haRmhUNi9LR3BlNkFRQm9hSnQ2OFdFWnNIcERPZ2RibTF2U3NxUDN6cUJGYTdOMnRFdmRzR3N0dXg3U3IxVkpNdlRiN3l4ZFI4MkIzNTJYb1hOWGxTNERBSXFxcWlvdExmWGVaZ0FBUUgzU2o1ZG5EdmJjeG9FdGVlYWRCMmJOMk41OW9XUDFmLzl4cXQrdlNKTEpTV2IzNmorMkUxNVM2MkVDZWdDSVpoUUFBR2hxbmhQdHVRSHJxK3o5K1BMU1pmUUpsN3ZwSmYvNHZYdExsd0FBQUFBQVVIZXUreitmeTcwL3Z6N3JoemRIZkcwbFBRQUFBQUFBRk5JUUwwVlVWVlc2QkFBQUFBQUFlbEJWTlVmMmF5VTlBQUFBQUFCTnF2eUxBRUo2QUFBQUFBQW9SRWdQQUFBQUFBQ0ZDT2tCQUFBQUFLQVFJVDBBQUFBQUFCUWlwQWNBQUFBQWdFS0U5QUFBQUFBQVVJaVFIZ0FBQUFBQUNoSFNBd0FBQUFCQUlVSjZBQUFBQUFBb3BLMTBBVDJocXFyU0pRQUFBQUFBMEtPcXBzaCtyYVFIQUFBQUFJQkNoUFFBQUFBQUFGQ0lrQjRBQUFBQUFBb1IwZ01BQUFBQVFDRkNlZ0FBQUFBQUtFUklEd0FBQUFBQWhRanBBUUFBQUFDZ0VDRTlBQUFBQUFBVTBsYTZBQUFBWUZ1ZmVQdEp0ZHNmL3Z3M2M4REJoNy9rK09lZWZqei9lY3NQOHVRakQyVEpndm5adUhGRDl0bDNiSTQ4L3VTY2RzNEZHVFppNUU2UGZmeWhlL1ByMjIvSzA3LzdUWll0WHBDTkd6Wms4SkQyakJnOUp1TW5IWmsvKzlELzZwRmpBQUNBSFd1SWtMNnFxdElsQUFCQUVYTWVuNWt2L2QxLzI2NG5Ydno4dk56MTArOWs1cS8rSXgvODdGY3ljcjl4Mit4ZjlzTENmT2ZLVCtXSmgyZHNkODQxcTFkbXpieW44dnQ1VDIwVHVIZm5HQUFBNks2cTZvUHN0eDlFeXcwUjBnTUFRTE5hdDJaMXFxckt2Z2NjbUNsLzlQcU1HRFVtaTUrZmwzdC9mbjAyckYrWGpoY1c1YVp2L2Y5NTEwY3VyUjJ6ZE5IeitkSW5MOHpTUmI5UGtyUzJ0dWFJNDAvT2dZY2ZreUh0ZTJYbDhxVjVadGFqbVQzenZqMDZCZ0FBMkRVaFBRQUExTEdCZ3dibjdQLzI4WnoweDJlbnBXWExSMDd0ZDhDQnVlSEwvNVJrMCtWcE5xdXF6bnpyaXIrdGhlMzdIbkJnenYvNDVSazc0WkR0enQzeHdxSnVId01BQU93ZUlUMEFBTlN4ZzQ5OGVRNCs4dVhiYlo5NDJORzEyMnRYcjZyZG5ublBMekozMWlOSmtrRkQydk8rVDM0eG84WWNzTU56RHgrMWI3ZVBBUUFBZGsvcnJvY0FBQUQxWnRIejgycTM5ei9vc05ydEIrKzRxWGI3ajg1NDIwN0Q5cTExNXhnQUFHRDNDT2tCQUtEQmJOeTRJYmY5NE45cVg1OTQrbHRydDUrWjlXanQ5dVNYbmJSYjUrdk9NUUFBd080UjBnTUFRSU81NGYvK1U1NTc2bmRKa29tSFRja2ZuWEZXYmQvS2ppVzEyOE5Hak55dDgzWG5HQUFBWVBjSTZRRUFvSUg4Nkd2L25QKzg1WVlreVQ3N2pzMjdML3BjV2x1M3RQMnRBN1o4TE5YcWxjdDM2NXpkT1FZQUFOZzlRbm9BQUdnQVZkV1o2LzdQWmJueko5OUprb3djczM4dS9GOVhaY1RvTWR1TUd6VjJ5L1hrbi83dFE3dDE3dTRjQXdBQTdCNGhQUUFBMUxuT2pSdnpuU3Mvblh0L3Zta0YvUUdISEpHLytvZXZaUFM0Q2R1TlBmemxXNjRwLzZ1YnI4dXE1Y3QyZWY3dUhBTUFBT3llaGdqcHE2cnFOMzhBQUtBdmJkeXdQdC82NTcvTmczZmNsQ1NaL1BJL3lsLysvYjltNzMxRzczRDhxOTkwYmdhMERVeVNyRmo2UXI1KzJkOWsrZExGT3h5N1lON1QzVDRHQUFEMlhCOWt1cVcveFNSdHV4NENBQUNVY3ZPL1Q4L1FZY08zMjM3dVgvL1BKTWszL3ZHaS9PN0JlNUlrZXcwZm1hT212cllXMkcvdGxYLzhwMG1TMGVNbTVNM25UOHNQdjNwRmttVE80ek56K1YrZGsyTmVlVXIyUDJoeUJyUU5UTWNMQy9QMGJ4L0tuTi85SnArNzlsZmRPZ1lBQU5nOVFub0FBT2pISHJ2L2poMXUzeHpTYnc3b2syUmx4NUpha1A1aW0wUDZKRG41L3pzM2c0YTA1d2RmL3Flc1g3YzI2OWF1emdPMzNaamt4cDNXMFoxakFBQ0FYUlBTQXdCQUV6cnh0TGZrcU9OUHpxOStmbjBlLy9XdnN2QzVPVm16Y25sYUI3UmxyK0g3Wk15RWczUFlzU2Z1OFRFQUFNQkxFOUlEQUVBLzg0L2Z1N2RYeHI3WXNIMUc1WXgzdkM5bnZPTjl2WG9NQUFDd2N3M3h3YkVBQUFBQUFGQ1BoUFFBQUFBQUFGQ0lrQjRBQUFBQUFBb1IwZ01BQUFBQVFDRkNlZ0FBQUFBQUtLU3RkQUU5b2FxcTBpVUFBQUFBQU5DRHFxcHFpdXpYU25vQUFBQUFBQ2hFU0E4QUFBQUFBSVVJNlFFQUFBQUFvQkFoUFFBQUFBQUFGQ0trQndBQUFBQ0FRb1QwQUFBQUFBQlFpSkFlQUFBQUFBQUtFZElEQUFBQUFFQWhRbm9BQUFBQUFDaWtyWFFCUGFHcXF0SWxBQUFBQUFEUWc2cXFPYkpmSytrQkFBQUFBS0FRSVQwQUFBQUFBQlFpcEFjQUFBQUFnRUtFOUFBQUFBQUFVSWlRSGdBQUFBQUFDbWtyWFVDaitzcG5QbHk2QkFBQUFBQ0F1dlBNckVkS2w5Q25oUFE5YkVON2E5cFdkK2J4WC8rcWRDa0FBQUFBQUhWclkzdHpYQWhHU04vRFpyM3pnQXg1WVgzcE1nQUFBQUFBNnRiR3RwYXNHaitrZEJsOVFramZ3OWJ2M1piMWUvdXhBZ0FBQUFDd2F3MlJKbGRWVmJvRUFBQUFBQURvc3VhNHFBOEFBQUFBQUx4WVAxai9MYVFIQUFBQUFJQkNoUFFBQUFBQUFGQ0lrQjRBQUFBQUFBb1IwZ01BQUFBQVFDRkNlZ0FBQUFBQUtFUklEd0FBQUFBQWhRanBBUUFBQUFDZ0VDRTlBQUFBQUFBVUlxUUhBQUFBQUlCQzJrb1gwQk9xcWlwZEFnQUFBQUFBZEptVjlBQUFBQUFBVUlpUUhnQUFBQUFBQ2hIU0F3QUFBQUJBSVVKNkFBQUFBQUFvUkVnUEFBQUFBQUNGQ09rQkFBQUFBS0FRSVQwQUFBQUFBQlFpcEFjQUFBQUFnRUtFOUFBQUFBQUFVRWhiNlFKNlFsVlZwVXNBQUFBQUFJQXVzNUllQUFBQUFBQUtFZElEQUFBQUFFQWhRbm9BQUFBQUFDaEVTQThBQUFBQUFJVUk2UUVBQUFBQW9CQWhQUUFBQUFBQUZDS2tCd0FBQUFDQVF1bzlwTis0NmUrcWNCa0FBQUFBQU5TZHpzN050emFXS3FIZVEvcmZKMG1Xcmk1Y0JnQUFBQUFBZGFXcWttVnJrNlF6eWNKU1pRd285US8za0NsSmpzdnd3Y2xobzByWEFnQUFBQUJBdlhoMFlYTFhNMG55VUpKL0tWVkdTNmwvdUljY2xXUkdrdmE4Ykd3eWZ1OWs2TURTTlFFQUFBQUEwRit0MjVqOGZtWHl3SFBKaHFvenlibEp2bCtxbkhvUDZaUGtEVW0rbnVTQXduVUFBQUFBQUZBL09wSmNuT1Nxa2tVMFFraWZKSU9Ubkpua1pVbUdGYTRGQUFBQUFJRCthMDJTV1VsK25HUnA0Vm9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WdJYjEvd0RVaUVzVDdHTGV2Z0FBQUFCSlJVNUVya0pnZ2c9PSIsCgkiVGhlbWUiIDogIiIsCgkiVHlwZSIgOiAiZmxvdyIsCgkiVmVyc2lvbiIgOiAiMzYiCn0K"/>
    </extobj>
    <extobj name="ECB019B1-382A-4266-B25C-5B523AA43C14-2">
      <extobjdata type="ECB019B1-382A-4266-B25C-5B523AA43C14" data="ewoJIkZpbGVJZCIgOiAiMTczNzA2ODA5MjkxIiwKCSJHcm91cElkIiA6ICIxMTU4Njc2OTcyIiwKCSJJbWFnZSIgOiAiaVZCT1J3MEtHZ29BQUFBTlNVaEVVZ0FBQmpzQUFBSzdDQVlBQUFDa3Z6MEJBQUFBQ1hCSVdYTUFBQXNUQUFBTEV3RUFtcHdZQUFBZ0FFbEVRVlI0bk96ZGVYeFUxZjMvOGZlZEpET1R5VVlXRWlBYmlNZ21JQk9YaWlzS0xsajA0WUtDVy8xcWE5WGFQaWhLcTdXMld0UzZpMXFCcXYzVnRZb0xyZExXWFVHcVdERnNrWDBOU1NEclpOOG5jMzkvUUdnQ0pDUmhKamN6dko2UEJ3OW16ajMzM1BlZHFwMDduM3ZPbF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WNGUXlyQXdEd1A3ZmJiYlo5djNMbHlrRDh1MjVJTWcvYks0REhIREZpeE9ydzhQRFk3Ny8vZm9Ta3BsN09BZ0FBQUFBQUFLQ1BzRmtkQUlEL0ZSY1hQOVA2dXJDdzhCRi9qcDJabWZuS21ERmo5a2hLOU9lNFBUbG1VVkhSNDRXRmhRK0xRZ2NBQUFBQUFBQUFBQ0VueWUxMm13Zk84UENITnVNbUhhYXIzMmFUZE9PWUFBQUFBQUFBQUk1Q0xHTUZoS1lrdDl0ZElyVmZ3cXExK0xGOSsvYkxCdzRjZUovVDZSemUwTkN3T1RjMzk0YTZ1cnBzU1lxTWpQeEJSa2JHa3k2WHkrM3orUnFLaW9xZUxDd3MvRVBiL2R0cUhiOTFXMEZCd1M5VFVsSitXMXBhK3FmZHUzZmYxOXErY3VYSy9wSktPOG9XSHg5L2RVcEt5cThpSXlOSCtueSt4cnk4dkY5NlBKNi9kT1dZYmNZMlVsSlNmcEdVbEhTNzNXN1A5SHE5eGFXbHBYL2RzMmZQL1pLOFhmME1BQUFBQUFBQUFBUVhsckVDamtLcHFhbFAxTlRVZk5uVTFMUXpNakx5K0l5TWpQbXQyNDQ5OXRoM29xS2lUcTJxcXZxb3ZMejhqYkN3TUdmcnRyWkxZaFVYRno5enFDV3lrcE9UNy9CNFBLL1gxdGJtZERWUFltTGk5VU9HREhuZDZYUWU1L0Y0WHF1b3FIZ3JJaUlpdHF2SGJIUHNYNmFtcHM2MTJXeXVzckt5QlQ2ZnIyN2d3SUcvVFUxTmZiZzdud0VBQUFBQUFBQ0E0Qkp1ZFFBQXZXL1hybDNYVkZkWGYrMXl1YkpHakJqeFhXUms1QW10Mnd6RGlKQ2t5c3JLRDBwTFMvOGlxYmwxMis3ZHUrOGFNR0RBcnlVcFB6OS9qdmJPcG1objU4NmR0MVpYVi8rek8zbFNVbEx1MnBmclJ4NlA1KzIyMjdweXpGYkp5Y20zN3h2bi95b3JLeisyMisyampqLysrSFg5Ky9mL2FVRkJ3YThrK2JyeUdRRG9IWWRiYXErVFdWeVdPMXltQTg3TjlIcTlaVlZWVlIvdjNMbnpEa21GM1RsV2RIVDA4UU1IRG56VzVYTDl3REFNNytyVnEyTTZhd2NBQUFBQTRHaEVzUU00Q2xWWFYyK1dwTHE2dWx6cGZ3VU9TY3JMeS90eGFtcnFjeGtaR2ZNSERScDBmMEZCd1oxbFpXV3ZkbVBzNzdxYngrRndIQ3RKSG85bldYZjNiU3NpSWlKZGtwcWFtdGJ0KzN1ekpObHN0bWhKMFpLcTJ1VHM4RE1BMER0YVoyclpiTGJJNU9Ua1g3UnRDeFhGeGNYUEdJWVIxcTlmdjBzU0VoS3VkamdjcVpzMmJUcTdPMk5rWkdTODdYUTZSMVJYVjMvYTJOaTQ0WER0QUFBQUFBQWNqU2gyQUdpbnZMejhYK1hsNWYrS2k0dTdiT2pRb1c5blpHUzhVRlpXOXJha2hyYjlJaU1qSGZYMTlZY2F3dHYyaldtYVRZWmgyQjBPUjcvR3hzYlM2T2pvQVFmdDRQVVdSMFJFcFBicjErK1Vpb3FLOXpySzFza3hKVW5OemMwRmRyczlNeXdzN0RoSkJYYTcvYmg5NDNza1ZYZDIzdWg5YnJmN00wbm5XSjNEWDB6VC9IYlZxbFduV0owam1PemV2ZnV1ZlMrVFdvc2RiZHFPbENHcDA1a2p2YUYxUnBySDQzbGgrUERocTEwdTE2bmRIY1BwZEk2UXBDMWJ0bHdycWVodzdUM1FKejRyQUFBQXF4dzRLN2VscGFXeXZyNStZMFZGeGJ2RnhjVi8wZ0hYdzkzZ2wrOVovZnIxdTdSLy8vNi9jTGxjYnB2TjV2UjZ2Y1c3ZCsrK3A2eXM3SlVqR2JjdnpxQUdnQ05Cc1FNSVFXbHBhZmUydmg0MGFOREQzZm54Y05Tb1VldHFhbW8rQ1FzTFM1RWtuODlYcHpZRmpPYm01dnlJaUlpMGpJeU0xK3ZyNnpmdDJyWHJwNTJOVjFkWDkxMVVWTlNFOVBUMGVSVVZGZThtSmliZWVHQ2Y0dUxpZWFtcHFROW1abWErR2hzYis0WWtlME5EUTA1eGNmR1QzVGxtYVducC9FR0RCajA4Wk1pUVY4dkx5OStOaTRzN2Y5LzRUNHNmOHZvVXQ5czlWaUZVNkpBa3d6RGNWbWNJZFhGeGNXY1BHalRvOTA2bjg3ajYrdm9OdTNidHVyR3VybTZsOUw4THRZS0NnbCttcEtUOHRyUzA5RSs3ZCsrK1Q1SVNFaEttcGFTay9OYnBkSTd3ZXIzbEZSVVZiK1RsNWQydC8xMjBEanptbUdQK0ZCMGRmV1pZV0ZoY1hWM2Rxdno4L0ovVzF0YXUzcmZkbHBxYU9pY3hNZkZtbTgzbUxDa3BlYmE3MlcwMlc0d2sxZGJXZnRQYWRvaUx5eVMzMjEyeXI2M2RFbDc3WGhlMmJ1dW92U3ZuMjlsbkJmUmxGTWtCQUlGV1hGejhqR21helE2SFkyaGNYTnlVNk9qb0h5UWtKRnk5Y2VQR3M5U05HK2d5TXpOZmlZMk5uWnlUa3pOR1IxaEVTRXRMZXl3NU9mbk9scGFXcXNyS3luODBOemVYUmtaR0hoOFJFWkY1Sk9NQ1FDaWkyQUdFb05ZN3BDVnB3SUFCdis1T3NjUHI5WllrSkNUY2FCaEdlRTFOelRkNzl1ejVsZG9VTzNKemMyL0p5TWg0TmlvcTZneTczWDdzNGNiTHo4Ky9KVDA5L2FXWW1KaUpEb2ZqbUtLaW9zZWlvcUpPYnR1bnFLam9qNFpodENRbEpkMmFtSmg0azlmckxhbXVydjZvdThjc0xDeDhWSklTRXhOdjZkKy8vMjNOemMwRkJRVUZ2eWtxS2dxcFpYRkNnV21hbHhpR29Vc3V1VVMvKzkzdnJJNXpSRjU0NFFVdFdMQkFwbW0rYkhXV1VKZWVudjVFWldYbFlzTXd3bHd1MTdqMDlQVDVtelp0YXZkRFlYSnk4aDBlaitmMTJ0cmFIRW1LajQrZlBuanc0RGNhR2hvMmxwYVd6bk81WEtmMDc5OS9wcVR3dkx5OG4wdFNURXpNVUlmRE1jemo4Znd0TWpKeVZFeE16S1RNek16WDFxOWZmN3drRFJndzRNNlVsSlRmZUwzZWtyS3lzcGY2OWVzM3JhdVowOUxTN2pVTUl5dytQbjVhVlZYVjU3dDM3NzZ1TytkY1dGajRTT3R6aTRxTGk1L3grWHoxbmJWMzVYdzcrcXlBdm93aU9RQ2dON1I5VHFURDRUanV1T09PKzh6bGNvMVBUVTI5dTZDZzREZGRIU2N4TWJGYjMvazYwcTlmdjB1U2s1UHZiR3BxeXR1MmJkdnA5ZlgxdTlwc1ppbG1BRGlBWVhVQUFNRFJaL3o0OFpzTnd4aTJZTUVDblhUU1NWYkg2VEhUTkhYcHBaY3FMeTlQTFMwdDU2eFpzK1lMcXpNRnFZTm1OTFRWT2hOaHk1WXRwMVZYVjM4ZEZSVTFidmp3NGF0TjAyeGV0V3FWL1lBK1U2dXJxLy9adXUrb1VhUFdPWjNPVWFXbHBRdThYbTlsZUhoNFhGSlMwaTFlcjdkMDdkcTEvZmQxYzByeVJVVkZEYmZiN1dPR0RCbnkrcjRzTVpKcVJvOGV2ZFhoY0F6ZHZuMzdKUlVWRmU4N0hJNWpSNDhldldWZm42NDhvRnlTMU5EUXNHN1hybDIzMTlUVUxHbmJwN09aSFIzMDY3QzlLK2ZiMFdjRjlHWGp4NCsvMXpDTVA0UllrZnd2cTFhdCtySFZlUUFBSFgvZmlvK1B2M3JJa0NHdk56WTJibHEzYnQySWZjMmR6Z28rMVBmQU50L3REamVqdUoxamp6MzJzOWpZMkhOeWMzT3Y3K1JabW9jZE16NCsvdXFVbEpSZlJVWkdqdlQ1ZkkxNWVYbS85SGc4ZjJuTnVtM2J0bWtkemFDV3VqUlRHbjdHakZhZ1o1alpBUURvVmZ2dXpoMldtSmlvRTA4ODBlbzRSMlRMbGkzS3k4dVRwRDFyMXF4WlluR2NrRmRkWGIxWmttcHJhd3NreVRDTWcrNW1xNjZ1L3E3dGU0ZkRNVXlTa3BLU2JtbmJIaDRlbnRUNk9qNCsvcktNakl4NWtveTJGM1hhV3dTcHNkdnRtWkxVMk5pWXZlL3ZIVjNOdk8rQ3VUb3hNZkdxek16TWw0ODU1cGkzMTY1ZG15TEoxOVV4dXFNcjU5dnF3TThLNk9PdWs2UUxMN3pRNmh4SHhEUk4vZXRmLzVJaytYeSsxeTJPQXdBNGpJYUdobVdTWkxmYkI3ZTJIVzVXY0VjemNMdXk3NEdpb3FLeUpLbTJ0dmJMampJZWJzekV4TVRyTXpNelgvYjVmUFVlaitjMVNXWkVSRVJzMnpFNm0wSGRuWm5EOEE5bXRBSTlSN0VEQU5DcldwZXdPdjMwMDJVWXdUM0JjT25TcFpJazB6VC9MWjRMMDFkNDI3M3hlb3NpSWlMU05tN2M2SzZycTF0MXFCM1MwOU9mQ1FzTGkvdisrKzlITlRVMWxicmQ3dUsyMjF0YVdzckR3OFA3aDRXRkRaZFU0SEs1eG5jelUyTlpXZG5IbVptWnJVV0hTRW0xcG1rMkdZWmhkemdjL1JvYkcwdWpvNk1IZEhQY2czVGxmTnQyUDlMakFiMkJJamtBd0NxbWFVWklrcy9uYTJ4dHE2NnUvbTdEaGcwblJrVkZEYSt0clIwVEV4TXp5ZWwwanBZVUxhbG05KzdkZDdVV085b3VpOVdWZlE4OHZzMW1pNVFrd3pCYU9zcDR1REZUVWxMdWtxUmR1M2I5eU9QeHZIMm9NWEp6YzJlMG5VSGQ5dnZ1d0lFRDc1V2ttcHFhSlMwdExZMzE5ZlZyb3FLaVRvMlBqNTlPc1NNd1dQWVo2RG1LSFFDQTN1YVh1M09YTDErdTIyKy9YZlBuejlmSkovL3ZNVEFQUGZTUVZxOWVyYi85N1c4NjVaVC96WkxOenM0K291TWRpTHR6ZzBOSlNjbnpnd1lOK3NQUW9VUC9YVkZSc1VoU284UGhHRjFTVXZKQ1pXWGxPNUprR0VhWUpLV2xwVDBVSGg3ZS84QXhLaW9xL3A2VWxIVHprQ0ZEWHF1c3JId25KaVptYWxlUHYrK1pIUzJ4c2JGVEpLbXFxdXB6U2JXU1ZGZFg5MTFVVk5TRTlQVDBlUlVWRmU4bUppYmUyQnZuQ3dRYml1UUFBS3RFUjBlZkswbHRaLzhlYmxad1orTjFkOSttcHFhZERvZmpPTHZkZmtwOWZYMStUOFowT0J6SFNwTEg0MW5XVWE3T1psQjNaK1l3L0lZWnJVQVAyYXdPQUFBNGVyamQ3ckdHWWZqbDd0eFRUejFWNTU1N3JwNTY2aW41Zkh0WEJOcTRjYVArOFk5LzZKNTc3bEY0ZUxoZWV1a2xTWHNMSS83RzNibkJvYkN3OE1IZHUzZi95dWZ6MVNRbEpkMmNtSmo0RTV2TjV2SjZ2WnRhKytUbjUvL1M2L1Y2b3FPalQvZDRQQzhkT01hdVhidG1sNWVYdnhVV0Z0WXZMaTV1V2xGUjBZTmRQWDV5Y3ZJdit2ZnZQek1zTEN5aHJLenMvMjNkdW5YL3c4M3o4L052cWF1cld4a1RFek14SlNWbGRsbFoyZi9yamZNRmdoQVgvQUNBWGhjZEhYMzhvRUdESHBTa2twS1NwMXZiVzJjRmI5aXc0UWRidG15NXNyTXhJaU1qSFczZmQyZGZTZko0UEc5SlVtcHE2aHhKaVFjTzM1VXh2VjV2c1NUMTY5ZXZSODlMOEhxOVJaSzBjZU5HOThxVks0MjJmM295SGpybnoydG1xM0hORENzd3N3TUEwR3Y4ZlhmdUhYZmNvY3N2djF5TEZ5L1d4UmRmckVjZWVVU1hYSEtKeG8wYjU0ZTBuZVB1WEw4cTdleGk2UkRiRHVyZnlmNit3c0xDeHdvTEN4L3JhUHl5c3JLWHlzcktYdG8vZUducGl3ZDBxZHF4WThkVjdRSWMzT2R3bVE5U1cxdWJzM0hqeHF3RHh2MXpWOGZxb1AydzU4dUZLWUtKUDVld3NucEdJQmY4QU5EM3BhV2wzU3VweWVGd0RJdU5qWjFpR0ViRW5qMTdIcXlvcVBoSGE1L0R6UXFXcE9ibTV2eUlpSWkwakl5TTErdnI2emZ0MnJYcnAxM2R0NjA5ZS9ZOEhCY1hOOFhsY3JuSGpoMjd2cUtpNGozVE5Hc2pJeU96cXFxcVBpc3NMTHovY0dNV0Z4ZlBTMDFOZlRBek0vUFYyTmpZTnlUWkd4b2Fjb3FMaTUvc3ltZkN6T0hleFl4VzRNZ3dzd05BbC9UcjErL1NZY09HZlRGdTNMaks4ZVBITjQ0Wk15WXZNVEh4K2lNZDErMTJtMjYzMjVURUZOaWpnMS92emsxSlNkRlBmdklUelpzM1Q0c1dMVkorZnI1Ky92UEFMeHZMM2JrQTBEdE0wN3hFa2w4dStLMmVFY2dGUHdEMGZjbkp5YjlJVGs2ZUZSVVZOYUd5c3ZMRFRaczJUZDZ6Wjg5djIvWTUzS3hnU2NyTnpiMmxxYWxwUjFSVTFCbHhjWEVYZFdmZkE5UnUzTGp4cktLaW9vZGFXbHFxRWhNVGIwaElTTGdsUER3OHFhR2hJYWNyWXhZVkZmMXg5KzdkZDdXMHRIZ1NFeE52aW91THU2QzV1WGwzVno4VFpnNzN1aU8rWmw2K2ZMbXlzckwwN2JmZnRtdC82S0dIZE9XVlY4cnI5U29ySzJ2L24wRGdtaGtBMEdlbHBhVTk1bmE3elhIanhsVU9Iano0NWRUVTFDZU9QZmJZandZTUdIRHZrWTVOc2VQbzRYYTd4N3JkYm5QeTVNbW16K2N6L2FXNXVkbTgvUExMelpOT09zbjgxNy8rMVc3YjJyVnJUYmZiYlRZMk52cnRlS1pwbXBzMmJUTDMvYk83VzFKdzMyNERBSDNZK1BIak43dmRidlBiYjcvMXkzKy9Dd3NMemROT084Mzh4ei8rWWZwOFB2T0dHMjR3SDNqZ2dmM2JBL1gvR3o2Zno3emtra3ZNZmQrbkpscjl1UUlBZ0w3SG45Zk1zMmZQTnFkUG4yNjJ0TFNZcG1tYUd6WnNNRTg2NlNSejllclZwbWtHN2p0UEs2NlpZUldXc1FMUXFYNzkrbDJTbkp4OFoxTlRVOTYyYmR0T3I2K3YzOVZtYzBTSE93SUhNQU0wSGJlbHBVWE56YzJLaUloUWJXMnQzOGJ0REhmbkFrRGcrWE1KcTFadFp3UjZ2VjdsNStmcjZhZWZQdnlPUjRnbHJBQUF3T0g0ODVyWnlpV2ZKYTZaWVIyV3NRTFFxYVNrcEY5STBwNDllKzQ1b05BaFNjMzcvaDU0ekRISHZEdDI3TmlTOGVQSE53MGZQdnkvVVZGUko3VHRHQjhmZi9XSUVTTldqeDgvdm5IY3VIRlZDUWtKTjdYZEhoY1hkL2JJa1NOenhvOGYzemhpeElqVkxwZkwzWFo3UWtMQ3RKRWpSNjdadDRSV1lYcDYrbE9Tbkg0K1hRUldRQjR3TzIvZVBNWEV4R2oyN05sNjdybm41UEY0L0RyK2dVeW00d0pBcnpEOXVJUlZXOWRjYzQxaVltTDB5Q09QNkplLy9LVmlZMlA5Tm5aSHVPQUhBQUJkNExkclpxdVdmSmE0Wm9hMUtIWUE2RlJVVkZTV0pOWFcxbjdaVVorWW1KaWhEb2RqbU1maitWdE5UYzNTcUtpb2t6TXpNMTlyM1o2WW1IajlrQ0ZEWG5jNm5jZDVQSjdYS2lvcTNvcUlpR2ozeTBKNmV2b1ROVFUxU3hzYkc3ZTVYSzV4NmVucDgxdTN4Y2ZIVHg4OGVQQmJobUhZUzB0TDV6VTFOVzN2MzcvL3pQVDA5QTRmd0l1K3hlMTJqelVNdzY5MzUwclN1blhyOU1ZYmIraXV1KzdTSlpkY292VDBkRDN4eEJOK0cvOVF1RHNYQUhwTlFJcmt2VDBqa0F0K0FBQndPSUc0WnJiaUJnK0phMlpZaTJJSGdFN1piTFpJU1RJTW82V2pQdFhWMWQ5dDJMRGh4UEx5OGhkTFMwdi9La2xPcDNPMHBHaEpTa2xKdVV1U2R1M2E5YVBjM055YmNuTnpmMXhVVlBSVTJ6RnljM05uNU9YbDNaNmJtenREa2x3dTEvaldiUU1IRHJ4WGttcHFhcGEwdExRMDF0ZlhyNUgyRmtIOGVySUltRURjbmR2YzNLejc3NzlmVTZkTzFmSEhIeS9ETURSNzlteDk5TkZIQnoySXpaKzRPeGNBQWk5UVJYS3A5MmNFY3NFUEFBQU9KeERYekZZcytTeHh6UXhyVWV3QTBLbW1wcWFka21TMzIwL3BxRTk4ZlB4bDQ4YU5LejcyMkdQL2s1U1U5Sk0ybTV5UzVIQTRqcFVrajhlenJLTXhxcXVyTjB0U2JXMXRnU1FaaHJIL2VTQU9oMk9ZSkNVbEpkMHlZTUNBWHljbEpkMGlTZUhoNFR6VVBIajQvZTdjdi96bEx5b3BLZEh0dDkrK3YyM3MyTEc2OE1JTDlmRERENnVwcVVrMzNIQ0RKT25VVTAvMXl6RzVPeGNBZWtlZ2xyQ3lZa1lnRi93QUFLQUwvSDdOM05zM2VFaGNNOE42RkRzQWRNcmo4YndsU2FtcHFYTWtKUjZ3T1ZLUzB0UFRud2tMQzR2YnNHSEREN1pzMlhMbGdXTjR2ZDVpU2VyWHIxK0hCWlBPZUwzZUlrbmF1SEdqZStYS2xVYmJQejBaRDcwclVIZm4zbkxMTGZyaWl5OFVIeC9mcm4zT25EbGF0R2lSN0hhN3NyT3o5Ly94Qis3T0JZQmU0L2NMZml0bUJITEJEd0FBRGljUTE4eFczT0FoY2MwTTY0VmJIUUJBMzdabno1Nkg0K0xpcHJoY0x2ZllzV1BYVjFSVXZHZWFabTFrWkdSV1ZWWFZaNFdGaGZjYmhoRW1TV2xwYVErRmg0ZjNQM0NNNHVMaWVhbXBxUTltWm1hK0doc2IrNFlrZTBORFEwNXhjZkdUWGNsUVVsTHkvS0JCZy80d2RPalFmMWRVVkN5UzFPaHdPRWFYbEpTOFVGbForWTUvenhqK1pwcm1KWVpoK1AzdVhDdHdkeTRBQko3YjdSNHJ5ZTlGOHNQTkNIenp6VGZielFqMFI2R2NDMzRBd2VieHFybDh4d1c2NE03WW1YNjd1UFgzTmZPQk4zaEkwdXpaczNYampUZnFra3N1MGNrbm4zekV4K2dJMTh5d0dzVU9BSWRUdTNIanhyTlNVMVB2N3RldjM1V0ppWWszK0h5K2x1Ym01aDBORFEwNWtwU2ZuLy9MMU5UVUo2S2pvMC9mdlh2MzNkSFIwYWUxSGFDb3FPaVBobUcwSkNVbDNacVltSGlUMStzdHFhNnUvcWlyQVFvTEN4K1UxSkNZbUhoelVsTFN6YVpwTnRUVjFhMzJlcjJiL0h5dUNJeUFQR0MydDNGM0xnRDBqa0FWeVcrNTVSYmRjc3N0QjdYUG1UTm4vMnQvelFSc3hRVS9BQURvQXI5ZU0xdHhnNGZFTlRQNmh1Qyt4UllBMEtmdHV6dDNUV0ppb2o3NjZLT2dudG14ZWZObXpaZ3hRNUwyckZ5NU1sWDhhQVVBQVRGKy9Qak5obUVNVzdCZ2dVNDY2U1NyNC9TWWFacTY5TkpMbFplWHA1YVdsblBXckZuemhkV1pBT0J3bU5rQmRJMi9ablp3elF6NEZ6TTdBQUFCd3hKVy9zWEZKOUExL2x4V0FMMHJVRXRZV1lFbHJBQUF3T0Z3elF6NEY4VU9BRUFnWFN0Sjc3MzNudDU3N3oycnMvZ0YwM0VCSUhDNDRBY0FBRWNabG4wRy9JaGlCd0Fna0Nxc0R1Qm4zM04zTGdBRUZFVnlBQUJ3VkdCR0srQi9GRHZRcDdCRUM5QzNkWGRwbUZXclZwMFNxQ3dkY2J2ZHBpU3RYTGt5dUc4SkJvQ2pFMFZ5QUFCd1ZHQkdLK0IvRkRzQUFBQUE5QWtVeVFFQXdGR0VHYTJBbjltc0RnQUFBQUFBQUFBQVJ4bG10QUoreHN3T0FBQUFBQUFBQU9oRnpHZ0YvSStaSFFBQUFBQUFBQUFBSUtoUjdBQUFBQUFBQUFBQUFFR05ZZ2NBQUFBQUFBQUFBQWhxRkRzQUFBQUFBQUFBQUVCUW85Z0JBQUFBQUFBQUFBQ0NHc1VPQUFBQUFBQUFBQUFRMUNoMkFBQUFBQUFBQUFDQW9FYXhBd0FBQUFBQUFBQUFCRFdLSFFBQUFBQUFBQUFBSUtoUjdBQUFBQUFBQUFBQUFFRXQzT29BUUhjdCsvMFM1UzNkNWJmeFROT1VZUmgrRzY4bkhIRU9YZmppVkxuNnV3N2E5dThmTDFiRjFuSUxVbldzTDN4bWgwS3Vua2tjbWFUSmY3cEF0akRxM3dBQUFBQUFBQWhPRkRzUWRQeFo2SkRVSjM2RWJxeHNWT242RW1XY2xYblF0cjVXNkpENnhtZDJLT1RxbWJJTnBmTFdOY3NlNDdBNkNnSm95YTgrMCs1dkM2eU9BWFJKUkZTRUx2anpSWXBKaTdVNkNnQUFBQUFnU0ZEc1FOREt6czcyeXpoWldWbCtIYSs3cnJubUdtM2N1RkhPZUdlbi9icWFiOXUyYlpvK2ZicFdyRmpoajNpSDFOM1ByRGN5U2VUcWlUUE9PRU4xZFhVeW1OVVI4aWgwSUpnMDF6YXJjR1VoeFE0QUFBQUFRSmRSN0FBQTRDaGlWV0VYNktwWnMyWnA2ZEtsaWt5TXREb0tBQUFBQUNDSWNDc3ZFTUsyYmR1bXJLd3NmZmpoaDVvOGViTE9PKzg4ZmZ2dHQvdTN2L1BPT3pyLy9QTjE2cW1uNnBsbm5qbHFNNUVMQUFBQUFBQUFDRzRVTzRDandKWXRXN1I0OFdLZGUrNjVldnJwcHlWSnBhV2xldmpoaC9YRUUwL28wMDgvMWFSSms0NzZUT1FDQUFBQUFBQUFnaFBMV0FGSGdXdXV1VVpPcDFOVHBrelJlKys5SjBtS2lJaVF6V1pUUVVHQmpqLytlSTBhTmVxb3owUXVBQUFBQUFpY2I1LzRSbHNYYjdZNkJrS1lQZHF1QzE3OG9hSUhSRnNkQllBRm1Oa0JIQVVTRWhJa1NTNlhTODNOelpLa3VMZzRQZlRRUTNybW1XZDA5ZFZYYTkyNmRVZDlKbklCQUFBQVFPQlE2RUNnTmRVMGFkTTdHNnlPQWNBaXpPd0FqbUtUSmszU3hJa1Q5Znp6eit2dXUrL1crKysvYjNXa1BwbEpJaGNBQUFBQStNdVNKVXVzam9BUU5ILytmQzFjdUZDUmlaRldSd0ZnRVlvZHdGR3F1TGhZZVhsNUdqdDJyTkxTMHRUWTJHaDFwRDZaU1NJWEFBQUFBUGhUVEV5TTFSRVFndXgydXlUSk1BeUxrd0N3Q3NVT0lNUmNlZVdWa3FSenpqbEhMN3p3UW9mOWZENmZIbnJvSWVYbjV5czFOVlgzMzMvL1VaV0pYQUFBQUFBQUFFRG9vTmdCaEpqczdPd08zdzhkT2xRclZxeVFKQTBZTUVEdnZ2dnVVWnVKWEFBQUFBQUFBRURvNEFIbEFBQUFBQUFBQUFBZ3FGSHNBSTVTenozM25DWk5tcVNUVHo1WjExMTNuVFpzMkdCMUpPWG01dXJPTysvVTJXZWZyVk5QUFZXMzMzNjdpb3FLckk0bDB6UzFaczBhelowNzErb283WmltcVdlZmZWWVRKMDdVMldlZnJlZWVlODdxU0FBQUFBQUFBSUFsV01ZS0NERkZSVVc2OWRaYnRXalJvazc3alJvMVN0ZGVlNjNDdzhNMWI5NDgzWFhYWFhydnZmY3N6ZlRGRjEvbzVKTlAxdTkrOXp0NXZWNDkrT0NEdXYvKyt6VnYzanhMYzAyWk1rVStuMDhlajBjelo4NE1TSmFlNUZxNGNLSCs4NS8vNk0wMzMxUkRRNE51dnZsbUhYUE1NYnJ3d2dzRG5oSEJLeXNyeStvSXdHR1pwcW42MGpxcll3QUFBQUFBZ2dnek80QVFVMU5Ubzd5OHZFNzdtS2FwaVJNbktpNHVUbEZSVVpveVpZbzhIby9sbWE2Ly9ucGRlZVdWaW8yTlZVSkNnbjcwb3g5cHpabzFsdWQ2OHNrbkExWndPWlN1NW5ybm5YZDA4ODAzS3lVbFJabVptYnJxcXF2MDczLy91NWRTQWtEZ0dJYWh1aEtLSFFBQUFBQ0FybU5tQnhCaXJyenlTa24vdTNzN096dGIyN1p0MDVWWFhxbDc3NzFYVHp6eGhINy8rOTlyMHFSSk1rMVRKU1VsZXYzMTEzWDU1WmYzaVV4dGVUd2VwYVNrOUlsYzI3WnRDMWlPbnVTNisrNjd0V1BIRG8wZE8zYi9mcU5IajliYmI3L2RhemtSbk5vKzhCN29pMmJObXFXbFM1Y3FjV1NTMVZFQUFBQUFBRUdFbVIxQWlIbnJyYmRrczltVW5aMTkwSSthVzdkdTFTZWZmS0xUVGp0Tk9UazVPdkhFRTNYaGhSZXF1cnBhdDkxMm0rV1oydkw1ZkhyMTFWZDE4Y1VYOTZsY3ZhRXJ1WVlOR3laSlNraEkyTCt0WDc5K3FxaW82TldzQUFBQUFBQUFRRjlBc1FNNGlzeVlNVU5PcDFPUmtaRWFNMmFNVnF4WW9VV0xGcW0rdmw0UFAveXc1Wm5hZXZ6eHgyV2FwcTY5OXRvK2xjdHFyYmtpSWlJazdWM3FwWlZoR0xMWitNODZBQUFBQUFBQWpqNzhLZ1ljUlFZT0hOanV2YzFtVTJabXBtNjc3VFo5K3VtbmZTS1RKUDNwVDMvU2Q5OTlwNmVlZWtyaDRkYXN0bmVvWEgxQmE2N1kyRmhKVW1WbDVmNXRGUlVWU2t4TXRDUVhBQUFBQUFBQVlDV0tIY0JScEtPNy9nM0RrTjF1NytVMGV4MllhZjc4K1ZxeVpJa1dMRmlndUxnNFN6SkpIWDlXVm12TmxaQ1FvTVRFUksxYnQyNy90dlhyMTJ2VXFGRldSUU1BQUFBQUFBQXMwemQvelFQUVk5SFIwZkw1Zk1ySnlWRlZWZFVoK3hRVUZHang0c1dxcjY5WGNYR3hGaXhZb01tVEoxdWFTWktlZi81NWZmcnBwM3IrK2VmYlBZdkM2bHk5cmF1NUxyNzRZdjM1ejM5V1dWbVpjbk56dFhEaFFrMmJOcTBYa3dJQUFBQUFBQUI5Z3pYcnd3QUltSlNVRkUyZlBsMDMzM3l6b3FPajlja25ueHpVeCtsMDZ1MjMzOVlERHp3Z2w4dWw4ODQ3VHpObnpyUTBreVQ5K2M5L2xxUjJoUmViemFZVksxWlltaXNySyt1ZzF3YytPTnlLWER4Z2VMOEFBQ0FBU1VSQlZEZmZmTE5LUzB0MThjVVhLelkyVmpmZmZITzdyQUFBQUFBQUFNRFJnbUlIRUlKbXo1NnQyYk5uNzM4L2RPalFkai9PSnlZbTZwVlhYdWxUbWFUQUZoQTZFc3k1N0hhNzdydnZQdDEzMzMyOW5BNEFBQUFBQUFEb1cxakdDZ0FBQUFBQUFBQUFCRFZtZGdBQWd0cTRjZU5PRHdzTE8vUEFkcmZiL1p2VzE2WnBybHExYXRVSHZac01BQUFBQUFBQXZZVmlCd0FncU5sc05vZWtCdyt4YVgrYnorZTdxdmNTQVFBQUFBQUFvTGRSN0FBQUJMV21wcVpsRG9lalVsTGNvYmFicGxsVFdWbjVmaS9INnJONGlEMkNnV21hcWkrdHN6b0dBQUFBQUNDSThNd09BRUJRVzdkdVhaTnBtdTkwMHVYem5UdDNOdlJhSUFCSHpEQU0xWlZRN0FBQUFBQUFkQjB6T3dBQW9lQmRTVGQxc2czN1pHZG5XeDBCNk5Tc1diTzBkT2xTSlk1TXNqb0tBQUFBQUNDSVVPd0FBQVM5a3BLU0pmMzc5NjgxRENQcWdFMzFUVTFOaXl3SkJRQUFBT0NRV0ZvVmdWU3pwOXJxQ0FBc3dqSldBSUNnbDUrZlgyOFl4dDhQc1ducHVuWHJhbm85RUFBQUFBREFFdFg1RkR1QW94VXpPd0FBSWNIbjg3MWpzOW11UGFDWldSMEFBQUJBSDhQU3FnaUV1WFBuNnRWWFg5V0FFd2RhSFFXQVJaalpBUUFJQ2MzTnpaOUoydjhnY3RNMEczMCszOXNXUmdJQUFBQUE5RExETUt5T0FNQWl6T3dBQUlTRWRldlcxYmpkN3NXU3B1MXIrcy9xMWFzcnJNd0VBQUFBQUlCVnhvMGJOOUZtczAwK3NIMzgrUEVQdGI0MlRmTy9xMWV2ZnE5M2t3R0JRYkVEQUJBeWZEN2YyemFiYlpva0dZYnhENnZ6QUFBQUFBQmdGY013VE1NdzdqNUUrOTF0WGwvZXU2bUF3R0VaS3dCQUtQbEVrbGVTMXpDTU42ME9Bd0FBQUFDQVZWYXZYdjJWcFBKT3VsUTNOamIrczdmeUFJRkdzUU1BRURKV3IxNWRZWnJtdnlVdHo4N09MclU2RHdBQUFBQUFGbW8yVGZPdFRyWi90bTdkdXFaZVN3TUVHTVVPQUVCSU1VMXpvV21hckRjS0FBQUFBRGpxMld5MlJSMXQ4L2w4Yi9kbUZpRFFlR1lIQUNDa05EUTBmR1FZaHQzcUhBQUFBQUFBV0syc3JPekxoSVNFYWtreEIyeXFLeTR1NWxtWENDa1VPd0FBZmQ3alZYUE5RQi9qenRpWlJxQ1AwUmRrWldWWkhRRTRMTk0wVlY5YVozVU1BQUFBSU9qdDNMbXpJU0VoNFYxSk54eXc2WXZkdTNmenBSc2hoV1dzQUFBQTBLY1locUc2RXE2N0FBQUFBSDlvYVdsNTl4RE5oMm9EZ2hvek93QUFJY0hiNE5XT2o3Y3JNakZTYWFlbFd4Mm56OHJPenJZNkF0Q3BXYk5tYWVuU3BVb2NtV1IxRkFBQUFDQWttS2I1aGFRNlNhNTlUUTFWVlZVVU94QnltTmtCQUFnSkxZMHRXdkhVTjhyOWJJZlZVUUFBQUFBQTZEUFdybDFiYTVybWUyMmF2dHk2ZFd1VlpZR0FBS0hZQVFBSUNZNDRoOGIrM3drcVhsdXM0clhGTW4wQmY4d0hBQncxM0c2MzZYYTcrUTlyRU9GL013QUEwSlpoR08rMHZqWk5rd2VUSXlTeGpCVUFJQ1NZUGxNNUw2MlJhWnI2OUJjZlNzYmVkZjliemZqOE9ndlRBUUFBQUFCZ25hcXFxazlqWW1JYURjTXdtcHFhRmxxZEJ3Z0VabllBQUVLRHViZmdJYlA5KzlZL0FBQUFBQUFjcmJadTNWcGxHTWEvVE5QOGV0MjZkUjZyOHdDQndNd09BRUJJTU1JTVhmSFA2VmJIQUFBQUFBQ2dyM3JMWnJNTnNEb0VFQ2dVT3dBQUljTWViYmM2QWdBQUFBQUF2ZUx4cXJuZFdzYWdxYnBSUHErcEdmSFh6ZTNxUG5mR3pqUU8zeXZ3dW51dVBkRlh6aFU5UjdFREFCQnk2a3ZyMUZUVHBOaU1PQmsydnFzQUFBQUFBR0NQY1ZnZEFRZ29paDBBZ0pCUnNhTkNYODlacG9ydDVaS2tLLzQ1WGJtZjc1VFo0dE54bDQ2d09CMEFBQUFBQUFBQ2hRZVVBd0JDZ3lrdHUzZUpLbk1yRkpzUnQ3L1oxOVNpbGZPK1UwdFRpNFhoQUFBQUFBRG9mZDRHcjdhOHYxbjVYK1ZaSFFVSU9HWjJBQUJDUXMyZWFsWG5WMm5DUGFjck9qVkdIOS8yZ1NUSmxSd2xYN05QZGNXMWlrbUx0VGlsOWJLeXNxeU9BQnlXYVpxcUw2MnpPZ1lBQUFnUXZwTWlrR3IyVkZzZG9VOXBhV3pSaXFlK1VlYkV3VW83TGQzcU9FQkFNYk1EQUJCU2ZDM3RuMW5tMlZ3bVNiSkZoRmtSQjBBUEdJYWhpdTBWVnNjQUFBQkFFS3JZd2ZmSXRoeHhEbzM5dnhOVXZMWll4V3VMWmZvQy9weHZ3RExNN0FBQWhJVG9RVEdLell6VHQwOHNWL0xZRkVuU04zLzhTZ1hMOHhXVkVxV29sQ2lMRS9ZTjJkblpWa2NBT2pWcjFpd3RYYnBVTVdreFZrY0JBQUFCd25kU0JNTGN1WFAxNnF1dnloSExRN2piTW4ybWNsNWFJOU0wOWVrdlBwU012VGNYdFpyeCtYVVdwZ1A4aTVrZEFJQ1FjZHJ2enBRajFxSEM3RDJTcFB5djhoUm1EOU1wc3lkWW5BeEFkMFVQb3RnQkFBQ0E3a3Nja1dSMWhMN0YzRnZ3a05uK2Zlc2ZJSlF3c3dNQUVETGloOFpyNnV1WHF1RHJmTlVXMXNnUjUxVHFoRFE1NDUxV1J3TUFCSUJwbW9Za3V5U0hwQWoxNEdhdVNaTW10WTdWdjRjeGZKS2FKVFZLYWpJTWcxOE5BQUN3a0MyY2U3dmJNc0lNWGZIUDZWYkhBSG9GeFE0QVFOQ3EyRmF1c28ybHlwZzRXQkd1Q0ZVWFZNc1JZMWZtT1lPdGpnWUE2QjBSa3ZwTFN0djN0NzI3QTdqZDd0YVhaL1l3UTVPa0VrbjVrb3IzdlFjQUFPZ3o3TkhkL29vRUJDV0tIUUNBb0xYajQrM2FzSENkMHMvSWtObGlhdkUxZjlmbzY4Wm8zRTNqclk0R0FPZ2REdTB0ZEN6djZRQ1BQdnBvNjh0M2pqRExxWklxUmJFREFBRDBVZldsZFdxcWFWSnNScHdNbTNINEhZQWdRN0VEQUJDMG5BbDdsNmY2OHQ0bFNqZ3VVWkpVbEYyb1ZVM2ZIZFIzL0swbjltbzJBRUN2c0d2dmpJNitvRWN6U3dBQUFBS3RZa2VGdnA2elRCWGJ5eVZKVi94enVuSS8zeW16eGFmakxoMWhjVHJBZnloMkFBQ0MxcER6aG1yRHd2VXFYbE9rNGpWRmtxVFM5U1VxWFY5eVVGK0tIUUFRa216cU93VUdoM3J3ekJBQUFJQ0FNcVZsOXk1UnpaNXF4V2JFcVdwWHBTVEoxOVNpVlgvTzF0Q0xoaW5NSG1aeFNNQS9LSFlBQUlLV005NnBLUy8rVURzLzI2SEd5a2F0ZXkxSC9jY2tLL21FRkt1akFRQUFBQUJndVpvOTFhck9yOUtFZTA1WGRHcU1Qcjd0QTBtU0t6bEt2bWFmNm9wckZaTVdhM0ZLd0Q4b2RnQUFncG96SVZJanBvMlM2VE5WdWFOQ0dSTUhhL0NrSVZiSEFnRDBzcHljSE4xd3d3MlNKTU13RkJNVG81RWpSK3FLSzY3UU9lZWNjMUMvc1dQSDZxOS8vZXNoeDdyNjZxdTFhZE1tTFYrK1hIYjcveWFPTEZ1MlRETm56dFFkZDl5aHE2KytPcURuQXdBQTRFKytGclBkZTgvbU1rbVNMWUpaSFFnZEZEc0FBRUdyWWx1NXlqYVdLbVBpWUVXNElqVCt0aFBsaU9rcnE1a0FBS3l3Yk5reVJVWkdxcUtpUWl0V3JOQ3p6ejZyTDcvOFVyLzczZTlrcy8xdmxha3RXN1pvdzRZTkdqbHlaTHY5czdPemxaZVhkOGl4Rnk5ZXJMUzBOQzFldkpoaUJ3QUFDQXJSZzJJVW14bW5iNTlZcnVTeGUxZEIrT2FQWDZsZ2ViNmlVcUlVbFJKbGNVTEFmMWhURmdBUXRIWjh2RjMvZld5NVRLOVBab3VweGRmOFhSdmVYbTkxTEFDQXhRekRVSHg4dk00Nzd6eTkvUExMeXM3TzFsdHZ2ZFd1VDFaV2x0NTg4ODJEOW4zampUYzBmdno0ZzlxcnFxcjA1WmRmNnE2Nzd0TFdyVnUxYWRPbWdPVUhBQUR3cDlOK2Q2WWNzUTRWWnUrUkpPVi9sYWN3ZTVoT21UM0I0bVNBZnpHekF3QVF0SndKVGtuU2wvY3VVY0p4aVpLa291eENyV3I2N3FDK1BLQjhyNnlzTEtzakFJZGxtcWJxUyt1c2pvRVFFUnNicTJ1dXVVYnZ2dnV1cGsrZnZyOTkyclJwbWoxN3RtYk9uS240K0hoSjB1N2R1L1hWVjE5cHpwdzUrdXFycjlxTjg4RUhIMmpJa0NFNjlkUlRkZEpKSjJueDRzVWFQbng0cjU0TEFBQkFUOFFQamRmVTF5OVZ3ZGY1cWkyc2tTUE9xZFFKYVhMR082Mk9CdmdWeFE0QVFOQWFjdDVRYlZpNFhzVnJpbFM4cGtpU1ZMcStSS1hyU3c3cVM3RURDQjZHWWFpdWhHSUgvR2ZZc0dIYXVYT25mRDdmL2phMzI2M0Jnd2ZyNzMvL3UyNjg4VVpKMHNLRkMzWFdXV2NwSlNYbG9ERVdMMTZzaXk2NlNKSjAwVVVYNmFtbm50TE1tVE1WSHM0bEZRQUE2RnNPWFBLNXVxQmFqaGk3TXM4WmJIVTBJS0Q0Wmc0QUNGck9lS2VtdlBoRDdmeHNoeG9yRzdYdXRSejFINU9zNUJNTy9wRUtlMlZuWjFzZEFlalVyRm16dEhUcFVpV09UTEk2Q2tLSTErdFZXRmhZdTJkMlNOS01HVE8wWU1FQy9laEhQMUpUVTVQZWUrODlQZjMwMHdmdHYyM2JObTNhdEVsejU4NlZKSjF6empuNjR4Ly9xUC84NXo4NisreXplK01VQUFBQXVtekh4OXUxWWVFNnBaK1JzWC9KNTlIWGpkRzRtdzVlcWhNSUpSUTdBQUJCelprUXFSSFRSc24wbWFyY1VhR01pWU0xZU5JUXEyTUJBUHFRbkp3Y2pSZ3g0cUQyQ3k2NFFNOCsrNnkrK09JTGxaZVhLejA5WGVQR2pWTk9UazY3ZnUrLy83NU0wOVRsbDErK3Y2MnhzVkdMRnkrbTJBRUFBUG9jbG56RzBZcGlCd0FnSkJnMlEyYytPTkhxR0FDQVBxYWtwRVFMRnk3VW5YZmVlZEEydTkydXl5NjdUSC8vKzk5VlZsYW02NisvL3FBK0xTMHQrdUNERDNUSEhYZm9yTFBPMnQrK2R1MWEvZjczdjFkNWVmbitaMzRBQUFEMEJTejVqS01WeFE0QVFFZ3dmYWErZjJWdGg5dkgzREN1RjlNQUFLeGttcWJLeTh2MXpUZmY2TG5ubnRORkYxMms4ODgvLzVCOXAwMmJwbGRlZVVVeE1UR2FQSG55UWR1Ly92cHJWVlpXNm9jLy9LRmlZbUwydDZla3BPanh4eC9YQng5OG9LdXZ2anBnNXdJQUFOQmRMUG1Nb3hYRkRnQkFhRENsbkpmV2RMaVpZZ2NBSEIzT09PTU1HWWFoMk5oWUhYLzg4YnJubm5zMFljS0VEdnNuSlNYcDNIUFBWVVpHaGlJaUlnN2F2bmp4WXAxeXlpbnRDaDJTRkJZV3BrbVRKbW54NHNVVU93QUFRSjhUaWtzK216NVR4V3VMbEhMQ2dBTTJTQnZlV3FlUlY0MjJKaGo2RElvZEFJRFFZRWdqcnhyVnJxbmUwNkJkUzNZcTg1emcva0lIQURpOE1XUEdLRHM3dTBmOUhuamdnUTc3UFByb294Mk9kZGRkZC9VZ0tRQUFRR0JWYkN0WDJjWlNaVXdjckFoWGhNYmZkcUljTVhhcll4MDVVL3A4MWljNjRhZForNi8vbTZvYXRmeVBYNmxnZVQ3RkRsRHNBQUNFQnNObUhIS3QwYWlVS08zNXRrQXlKUm05bndzQUFBQUFnTjYwNCtQdDJyQnduZExQeUpEWlltcnhOWC9YNk92R2FOeE40NjJPZG1RTXlRZ3p0R3IrZHlyYlVLSmpweDZuL3o3NnRXcUxhdVdNZDFxZERuMEF4UTZnRzlhdlgzL0k5ckN3TVBYdjMxOEpDUW05bkFoQVoweWZxZnJTT25rMmUxU3pwMXJSZzJJT3Z4TUFJSmo0SkRWWkhXS2ZSdTNOQXdBQVlDbG53dDRmL3IrOGQ0a1Nqa3VVSkJWbEYycFYwM2NIOVEybUI1UWJOa01YUFA5RExYL29QOXExSkZlN2x1UktrakxPenRSSnYveUJ4ZW5RRjFEc1FOQ3JxS2pRN3QyN3U5UjMxS2hSaCsvVWdaYVdGbDEzM1hXZDloazllclRtekptanpNek1IaDhIUU0rWVBsUHZ6MWpVcnEyNXRsbE5OVTB5Yklic01RNkxrZ0VBQXFoSlVvblZJZllwVWQ4cHZBQkFuNWFWbFdWMUJJU3dwdXBHcXlOWWJzaDVRN1ZoNFhvVnJ5bFM4Wm9pU1ZMcCtoS1Zyai80YTFNd0ZUc2txZCtRZmpwLy9oU3RleTFIV3hkdlZ0YlBUMWJHMmZ3T2g3MG9kaURvTFZteVJIUG16T2xTMzY2czQ5eVJzTEF3VFpzMlRXRmhZYnJwcHB2a2REcFZWbGFtZWZQbWFmejQ4VHJwcEpQMDRvc3ZhdGFzV1hyNzdiZGxzOWw2ZkN3QVBXQkt0VVcxQnpXSE9jSTA3aWR1MlVOaGZWSUF3SUVhSmVWTE9sVlNmMG5kcm16Lyt0ZS9mbHVTSG5ua2tXbEhrS0ZrWHc1K1hRRUF3R0tsNjB1dGptQTVaN3hUVTE3OG9YWit0a09ObFkxYTkxcU8rbzlKVnZJSktWWkg2N2FFaElRYk16TXpuMy9qbkZjUHVmMnJQM3lwci82dzkvV016enUvU1JtaGoySUhndDdVcVZOMTNubm43WC8vOU5OUHkyNjM2NmFiYnBMTDVWSnhjZkgrZ3NTUjhIZzgrdXl6ei9UUlJ4L3RMMlM0WEM3ZGYvLzltanAxcWk2KytHTDk0UTkvMEFVWFhLQXRXN1pvK1BEaFIzUThBTjFqaEJtYTh0ZUwyN1had20yS1NvNVNtQ1BNb2xRQWdBQnIxdDVDUTVXa0NFbmR2dHVremMwd1MzdVl3YmN2UitPK3Z3RUFoN0ZreVJLckl5QUV6WjgvWHdzWEx0UUE5d0Nyby9RSnpvUklqWmcyU3FiUFZPV09DbVZNSEt6Qms0WllIYXZiYkRhYnpUQ01NTk5uV2gwRlFZQmlCNEplV0ZpWVhDNlhKS21zckV5ZmYvNTV1NEpFV2xxYTdydnZQazJkT2xWVHAwNlYwOW16QnhaVlYxZXJwYVhsb1BhSWlBZzFOemVydUxoWUdSa1pHang0c0VwS1NpaDJBQmJvTjZTZkpLbXBxbEhOOVY1RkpqaGxpNkRRMFJaTEJpQVltT2JlNSswQWgyTVlocW05UllZZXo2aHd1OTJ0WS9XVjViQUFJT1RGeFBBc1BmaWYzYjUzTmovWGdPMFpOa05uUGpqUjZoZzlWbHBhK2twcGFlazdEKzErdE56cUxPajdLSFlncE5UVTFCeXlJQkVlSHQ2dUlORVQ2ZW5waW82TzFpT1BQS0tmL2V4bmlvMk5WWDE5dmViUG55L1RORFZnd040N0I0cUxpL25pQmxqRXM3bE0vMzEwdWNxM2VpVHQvWkk3K056QmN0OStrdXpSTEdNRkJBdkRNRlJYUXJFREFBQUFPRkttejlUM3I2enRjUHVZRzhiMVlwb2VhWkxVeERVOXVvSmlCMEpLUmthR1ltTmo5ZWlqaitwblAvdVpZbUppVkY5ZnJ3VUxGclFyU1BTRXpXYlRZNDg5cGwvLyt0ZGF0R2lSWW1OalZWTlRvOGpJU0QzNDRJT3kyKzNLemMxVmRIUzBSbzRjNmNlekF0QVZQcTlQUysvK1hQVmw5WkwyM3IzaWEyN1I5ZyszcWE2NFR1YzhPZG5paEgzRGtUeTdDT2dOczJiTjB0S2xTNVU0TXNucUtBQUFBRUR3TTZXY2w5WjB1RGtJaWgzdE5GWTJhdnVIVzFWZFVDMnp4ZGR1MnltekoxaVVDbjBGeFE2RUZNTXc5TmhqaitsWHYvcVYzbjMzWGNYR3hxcTZ1bHFSa1pGNjRJRUg5azlwN0tuaHc0ZHIwYUpGK3Y3NzcxVllXS2lvcUNpTkh6OSsvekphbVptWmV2MzExLzF4S2dDNnFhYWdXdlZsOVVvZWw2SUp2ejFEcnY0dVZlNnMxRmYzTDFYaHlqMnFMNjFUWkpMTDZwZ0FBQUFBQVBRZVF4cDUxYWgyVGZXZUJ1MWFzbE9aNXdUWE16eE1uNmxQYnY5QVZYbFZoOXhPc1FNVU94QnloZzBicG5mZmZWYzVPVGtxS2lwU2RIUzBUampoaFAwRmlTTmxzOW4yenhEeCtYemF2SG56L20wbm5IQ0NYNDRCb1B1YzhVNFpZWVlHbnp0RXJ2NTcvMzJQR3h5bll5NDhWaXZuZldkeE9nQUFBQUFBZXA5aE16VCsxaE1QYW85S2lkS2Vid3NrVTVMUis3bDZvanEvU2xWNVZYTEdPelgwaDhQa2lPdlpjM2tSdWloMklDVFUxZFhwelRmZjFJd1pNK1IwT3ZYSko1L3MzMVpkWGExbHk1YnRmMy8rK2VjZjBiSG16cDJyMTE1N1RhWnBIclNONVdFQTY5aGpIUnA3NHduYS91RTJEWnFRSmxlU1M0MVZqZHIxWmE0R1R6NkdXUjBBQUFBQUFHanZESW42MGpwNU5udFVzNmRhMFlPQzQ5bXp6bjU3YjNJY2ZjMFlEYitDSmVSeE1Jb2RDQW41K2ZsNjRZVVhkTlpaWjJuSWtDR2FPM2R1aDMyUHBOamg4WGkwY09GQ3paczNUN201dWNyUHo5ZFBmL3BUdmZ6eXk0cU1qT3p4dUFCNlp0dS90K3JieDVlM2F6TjlwdjV4eFRzS2Q0YkwyK2lWVEtsc2Zha20zSE82UlNrQkFBQUFBTENHNlRQMS9veEY3ZHFhYTV2VlZOTWt3MmJJSHVPd0tGbjMyV01kR3ZkanR3cSt6bGZtdVVQa2pHZG1COXFqMklHUWNOeHh4K21ycjc2U3pXYVRKSDN3d1FjQk9VNTVlYmtHRFJxa2swOCtXVGFiVGQ5ODg0MWNMcGR1dmZWV1Raa3lSWmRkZHBsaVkyTURjbXdBaDJDYU1uMEh6N0tTSkcrRDkzL2RPdWdEQUFBQUFFQklNNlhhb3RxRG1zTWNZUnIzRTdmc01VZjJmTnZlWlBwTXJYbGhwVXlmcVVXWHZpWEQxbjc5clJtZlgyZFJNdlFWRkRzUUVnb0tDdlQ5OTk5M3FlK1J6T3dZT0hDZ1NrdExWVjlmcjZGRGh5b25KMGUxdGJWcWJtNVdWVldWcXF1cktYWUF2V2pJZVVPVmZsYW0xVEVBQUFBQUFPaVRqREJEVS81NmNiczJXN2hOVWNsUkNuT0VXWlNxaDh6Mk56TnlZeU1PUkxFRElTRW5KMGRQUC8xMGwvb2VTYkhENVhMcHFxdXUwb29WSzNUbW1XZnF4Qk5QMUpRcFUyU2Fwb1lNR2FKQmd3YjFlR3dBM1dlTHNNa2VFVHgzb1FBQUFBQUEwTnY2RGVrblNXcXFhbFJ6dlZlUkNVN1pJb0tzMEtHOWhac3Ivam5kNmhqb3d5aDJJQ1JjY01FRnV1Q0NDM3JsV0xmZGR0disxM1Btek5HeVpjdFVYMSt2czg0NlM0WmhkTEluQUFBQUFBQUEwTHM4bTh2MDMwZVhxM3lyUjVKa2l3alQ0SE1IeTMzN1NiSkhCOWNOaE1HV0Y3MkxZZ2RDVm5GeHNRb0xDK1h6K2RxMW4zRENDZDBlYTh1V0xSb3dZSUJpWW1MYXRZZUZoZW5zczg4K2twZ0FBQUFBQUFCQVFQaThQaTI5KzNQVmw5VkxrZ3liSVY5emk3Wi91RTExeFhVNjU4bkpGaWZzbnViYVptMWV0RkhsMnp6eU5iZi96ZS9NQnlkMnVxKzN3YXNkSDI5WFpHS2swazVMRDJSTVdJUmlCMExTM0xsejlkcHJyOGswRDE2N0x6czd1OXZqM1hQUFBmcjV6Myt1TTg0NHd4L3hBQUFBQUFBQWdJQ3JLYWhXZlZtOWtzZWxhTUp2ejVDcnYwdVZPeXYxMWYxTFZiaHlqK3BMNnhTWjVMSTZacGN0L2MzbktsNVQxS045V3hwYnRPS3BiNVE1Y1RERmpoQkZzUU1oeCtQeGFPSENoWm8zYjU1eWMzT1ZuNSt2bi83MHAzcjU1WmNWR1JscGRUd0FzRlJXVnBiVkVZRERNazFUOWFWMVZzY0FBQUFBZ3A0ejNpa2p6TkRnYzRmSTFYOXZVU051Y0p5T3VmQllyWnozbmNYcHVxZXVwRTdGYTRxVWZtYW13aHhocXQxVG94RlhqdExxRjFZcTlkUzB3Kzd2aUhObzdQK2RvQzN2YjFieDJtTDFQNzYvREJ0TDBvY1NpaDBJT2VYbDVSbzBhSkJPUHZsazJXdzJmZlBOTjNLNVhMcjExbHMxWmNvVVhYYlpaWXFOamUzMnVOOSsrNjBxS2lvNjdUTjE2dFNleGdiZ0I0MlZqZHIrNFZaVkYxVExiR2svbmZXVTJSTXNTZ1dndXd6RFVGMEp4UTRBQUFEZ1NObGpIUnA3NHduYS91RTJEWnFRSmxlU1M0MVZqZHIxWmE0R1R6NG1xR1oxTk5jMlNaS0dYejVDMWZuVjJyeGpvOUxQekZCTFU0dFdQUG1OeHQ1NGdzS2RIZi9jYmZwTTVieTBScVpwNnROZmZDZ1o0dm03SVlaaUIwTE93SUVEVlZwYXF2cjZlZzBkT2xRNU9UbXFyYTFWYzNPenFxcXFWRjFkM2FOaXgrTEZpeFVSRWRGcEg0b2RnSFZNbjZsUGJ2OUFWWGxWaDl4T3NXT3ZuaXpsQi9TbVdiTm1hZW5TcFVvY21XUjFGQUFBQUNBb2JmdjNWbjM3K1BKMmJhYlAxRCt1ZUVmaHpuQjVHNzJTS1pXdEw5V0VlMDYzS0dYM3VaS2paTmdNMVJYWEtqWXpWaFhieTdYcG5RMHFXbFdvNXJwbTFaZldLU2F0azkvOHpMMmZRN3YzaDFnQ0g4R0xZZ2RDanN2bDBsVlhYYVVWSzFib3pEUFAxSWtubnFncFU2YklORTBOR1RKRWd3WU42dEc0YytiTTRaa2RRQjlXblYrbHFyd3FPZU9kR3ZyRFlYTEVPYTJPQkFBQUFBQkE3elBOOWovcXQrRnQ4UDZ2V3dkOStxb0lWNFJTVDAxVHdUY0ZtdkNiMHhVOUtFYlpmMW9oU1lwS2lWTDB3SmhPOXpmQ0RGM3h6K2tkYmw4NWFLVmY4NkwzVWV4QVNMcnR0dHYydjU0elo0NldMVnVtK3ZwNm5YWFdXVXhQQTBLVXM5L2VkVWhIWHpOR3c2OFlhWFVjQUFBQUFBQXNNZVM4b1VvL0s5UHFHQUZ4NW9NVDk3OCs5Nm56dE9YOVRUSzlQaDA3OVRnWllZZi96YzhlYlE5a1BGaU1ZZ2RDanMvbjAxTlBQYVZMTDcxVXh4eHpqTUxDd25UMjJXY2YwWmhqeG94UmZIeThmd0lDQ0FoN3JFUGpmdXhXd2RmNXlqeDNpSnp4ek93QUFBQUFBQng5YkJFMjJTTkMrMGY5cHFwR21UNVRZNjRmSzF0RVdMZjNyeSt0VTFOTmsySXo0bmhJZVFpaDJJR1F0SFhyVmwxMTFWVWFNMmFNTHJ2c01rMmVQRmtPaDZQSDQ5MTc3NzErVEFjZ0VFeWZxVFV2ckpUcE03WG8wcmNPK3JJeTQvUHJMRW9HQUFBQUFBRDh3Yk81VFA5OWRMbkt0M29rU2JhSU1BMCtkN0RjdDUvVXBWa2JGVHNxOVBXY1phcllYaTVKdXVLZjA1WDcrVTZaTGI2QTVrYnZvTmlCa0dPejJUUi8vbnlWbHBicXd3OC8xTi8rOWpjOS92amptakpsaWk2OTlGSU5HemJNTDhmNTVwdHZsSnVicTZ1dXVzb3Y0d0U0UWdjOGFDelkxaDRGQUFBQWpoWlpXVmxXUjBBSXE5bFRiWFVFQklqUDY5UFN1ejlYZlZtOUpNbXdHZkkxdDJqN2g5dFVWMXluYzU2YzNQa0FwclRzM2lXcTJWT3QySXc0VmUycTNEdHVVNHRXL1RsYmtweVNHZ0o2RWdnb2loMElXVWxKU2JyMjJtdDE3YlhYYXVQR2pYcnNzY2MwZmZwMFpXZG4rMlg4a3BJUzdkeTUweTlqQVRoeWgzdlFHQUFBQUFBZzlGWHNxTEE2QWdLa3BxQmE5V1gxU2g2WG9nbS9QVU91L2k1VjdxelVWL2N2VmVIS1Bhb3ZyVk5ra3F2ai9mZFVxenEvU2hQdU9WM1JxVEg2K0xZUEpFbXU1Q2o1bW4xeU9CenBqWTJOVzNycmZPQi9GRHNRc3BxYW1yUjgrWEo5L1BISCt2TExMelZ3NEVETm5EblQ2bGdBQXFqdGxGWFRaN0x1SmdBQUFOQUgrZXNtUktDdHVYUG42dFZYWDFWa2ZLVFZVUkFnem5pbmpEQkRnODhkSWxmL3ZVV051TUZ4T3ViQ1k3VnkzbmRkSHNmWDBuNGxDTS9tTWttU1lSaE4va3NMSzFEc1FNZ3hUVlAzM1hlZmxpeFpJcHZOcHZQUFAxOExGaXpRNk5HanJZNEdJTUI4elQ2dGVmSC9zM2ZuNFUyVmVmdkE3NU9rYWJyVHZZVlN5cjR2VFZGMkdRcG9CWFJBUVFvNmlJUEx1T0NDb2dLQzQvTEs2T2dySTYveVV6cUlJcHNnS0tDQWdvRElJdElXWkY4S2JXbnBRamU2cEcyYTVQbjlVVnBKTjlJMjZVblMrM05kYzVtYzlVN2FJU2Y5bnVmNUp1RFNqaVNVWHkrSGU1QUh1azNzanA2eHZWbjRJQ0lpSWlJaWFnWDhldmpMSGNIdWxGOHZ4NlVkRjFHVVhsU3JOOFdndVVObFN0VjRhbTlYOVB2N0FGemFrWVMyUThQZ0h1Q084c0p5cFA2U2dvaXhuUm9jMVFFQW5tMjk0TjNCQjBjK09JU2dmc0VBZ01PTER5RDlVQm84Z2oxUWxsQ1cwaEt2ZzJ5SHhRNXlPa0lJNU9YbDRiWFhYc1BJa1NPaFZ0KzZPVkZUVEpnd0FlUEhqN2ZKc1ltb2FZNStkQVFYdDU2dmZxN0xMc0d4enhKZ0tEV2czNndCTWlhekg1d2ZtUnlCRUFLbE9UcTVZeEFSRVJHUkE1SWszdWgyTTJFUytPbVo3U2k4VWxqbmVuc3Zkdmo1K2YyOVE0Y09uNjJOWGxXOVRKZ0V2cDI4RVNxTkNvWnlBeUNBM05NNUdMcGcrQzJQTjJ6Ukhkajc4aTVreG1jQUFOSU9YSUZLbzhLZ3VVT3hmL3QrbTcwT2Foa3NkcERUVVNnVVdMcDBxVTJPTFlUQWYvLzdYeno2NktPUUpLbjZBOVJrTW1IVnFsVjQ2S0dIb0ZRcWJYSnVJbXBZaGE0Q1NUOWNnRzluWHd5ZU53eWVvWjRvVEMzRW9jVUhjSGJEYWZTWjBSY0tGLzcvazhnUlNKS0Vna3VjYTVtSWlJaUlxTG1LMGdwUmVLVVFHbDhOT2svb0NsY2ZqZHlSR2tXaFVDZ2tTVklLazZpMXpsQm1xSDVjMS9xNitIYjJ4VDJySnlIOVlCcEtNb3ZoNnFOQnU2RmgwUGc2MXZ0Q2RXT3hnNXphNGNPSGtaS1NncWxUcDFybGVDYVRDY3VXTGNPamp6NXF0bHdJZ1pVclYyTE1tREZvMTY2ZFZjNUZSSTJqeXk2Qk1BcDArV3QzK0hieEF3RDQ5d3hBbDN1Nkl1SGpveWpKS29GWG1MZk1LZVhIK1pISjNzMlpNd2Y3OXUyRDJzczJJek9KaUlpSWlGb1RUWnZLUGhlOUgreUw3cE43eWgybjBYSnljcjdNeWNuWitNN1Y5L0tic245QlVqNXl6K1lnZkZRRVhOeGRVSlJlQkZjdk5UcEVSMWczS05rRkZqdklxVjI3ZGczSnljbk5QbzdSYU1RTEw3d0F2YjZ5VDlHVFR6NXB0ajR6TXhPU0pDRXdNTERaNXlLaXBxbHFHRVdWelFBQUlBQkpSRUZVVHA1L01jOXMrZlhreXJ2RFZXNHVMWjZKaUpyTzFjZFY3Z2hFUkVSRVJBNVA3ZTJLL285cWtYNHdEUjFHZDNURUVReDZBUHFxNy95TmRmbkhTeml6L2hUYWp3aUhNQXBzZlhBemV2K3RML3JQaXJSdVNySUxMSFlRV1VDcFZDSTZPaG9aR1JuNC9mZmZNV0NBK2R6L2JtNXVHRFZxbE0zNmd4RFJyYmtGdU1PM2l4OHViam1QZ292NThJbndRVkY2RWJLUFo4RzNzeS9jL04za2praEVqZURaMWt2dUNFUkVSRVJFRGsrWUJJNHZUNEF3Q1d5YTlEVWtoWGxQazJrLy8wMm1aTTJUL05NbHBQeWNqSkdMb3h2Y1R1TlhXZHo1WmVGZStIV3JiRjZmRlorSlJQMVJtMmVrbHNkaUI1R0ZKazZjQ0pQSmhMTm56K0tKSjU2UU93NFIxV0h3cTBPeForNHU1SnkraHB6VDF3QUFybTAwR1BUS01KbVRFUkVSRVJFUkVjbEFtUGV6c0xTM2hiMHJ6aXhHVm1MbUxiZnJlR2RubkZsL0d0bkhzNUI5UEFzQXpQNW1RTTZGeFE1eWFoTW1UTUQ0OGVPYmRReWRUb2QxNjlaaDJyUnAwR2cwR0RkdUhIYnUzRm5udG5mZGRWZXp6a1ZFemVQYnhRLzNmRFVKNlFldlFIZE5CN2NBZDRRTkM0T0xCMGRkRVJFUkVSRVJVZXNqS1NWTTNoWXJkd3paYUh3MUdCYzNBY203TDZQOGVqbE9mWFVDZ1gyREVEUWd1TmEyQ1FrSk1pUWthMkt4ZzV5T0VBTC8vZTkvOGVpamowS1NKRWhTNWZBOGs4bUVWYXRXNGFHSEhvSlNxYlQ0ZUdscGFWaStmRGxHamh5SmpoMDdZc21TSmZWdXkySUhVY3ZURit2aDR1NVNQUlRYeGNNRkVXTTd5WnlLaUlpb2VZUVFFZ0ExQUZjQUxnQVVqZGwvekpneFZjZHBhbE01RTRBS0FPVUE5SklrT2NkdG9FUkVSSzNRemYwdWhFblVtc3JLMlduODNOQmpTaThJazhEMXl3VUlIeFdCaURFZGEyMjM2b1V2V2o0Y1dSV0xIZVIwVENZVGxpMWJoa2NmZmRSc3VSQUNLMWV1eEpneFk5Q3VYVHVMajlldFd6Y2NPSEFBQ2tYbDk4dnQyN2RiTlM4Uk5WMStVajUyUHZFOU9zVjB4bTF6Qm1QRHVMWDFidnZBanVrdG1JeUlpS2paWEFBRUFnaTc4ZDlHRFZQVWFyVlZEKzlvNHZuMUFLNEJTQU9RZmVNNUVSRVJPU0JUaFFuSDR4SndhVWNTeXErWHd6M0lBOTBtZGtmUDJONE9XL2pvODFBLzlINnc3eTIzSzBqS1IrN1pISVNQaW9DTHV3c2lueG9JVnkvTy91Q3NXT3dncDJFMEd2SENDeTlBcjYvOEh2YmtrMCthcmMvTXpJUWtTUWdNYlB6TmJWV0ZqaXE3ZCsvRzRjT0hvZFBwRUJJU2dwaVlHSFR0MnJYcDRZbW9TWXlsQnBnTUpwUVg2Z0VCR01vTWNrY2lJaUt5RmxkVUZqb09OV1huOTk1N3Ircmh4bWJtR0FMZ09sanNJQ0lpY2xoSFB6cUNpMXZQVnovWFpaZmcyR2NKTUpRYTBHL1dBQm1UTllPRTZ0bGNHbkw1eDBzNHMvNFUybzhJaHpBS2JIMXdNM3IvclMvNno0cHNnWkRVMGxqc0lLZWhWQ29SSFIyTmpJd00vUDc3N3hnd3dQd2ZhemMzTjR3YU5RcHFkZk9xdCsrODh3NjJiTm1DUVlNR29VMmJOamg2OUNpKy9QSkxMRnk0RVBmZWUyK3pqazFFalJQUUp4RGpWOTRManhCUFNFb0o5MjJhSW5ja0lpSWlhMUdqY2tTSDNCbzlxb1NJaUlqc1I0V3VBa2svWElCdloxOE1uamNNbnFHZUtFd3R4S0hGQjNCMncybjBtZEVYQ2hmTHAzdTNGNlU1T3VpTDlmQU85Mmx3ZElyR1R3TUErR1hoWHZoMTh3Y0FaTVZuSWxGL3RFVnlVc3Rpc1lPY3lzU0pFMkV5bVhEMjdGazg4Y1FUVmo5K1hsNGVObS9lakJVclZxQnYzeitIeXYzMDAwOTQ4ODAzRVJNVDAreGlDaEUxams5RW0rckhHajgzR1pNUUViV3M1dlowYUF3cjlIOW9EUGFLcUtTQWZSUVpYR0hEM3kwaUlpS3lMVjEyQ1lSUm9NdGZ1OE8zaXg4QXdMOW5BTHJjMHhVSkh4OUZTVllKdk1LOFpVNXB1WUxMQlRqNDFuNFVYTW9IQUV6ZUZvdVVuNU1oakNaMG05U2oxdllkNyt5TU0rdFBJL3Q0RnJLUFp3RUFjazVmUTg3cGF5MmFtMW9HaXgza0ZIUTZIZGF0VzRkcDA2WkJvOUZnM0xoeDJMbHpaNTNiTnFlSmVGRlJFVUpEUTgwS0hRQXdkdXhZdlAvKys4ak16RVI0ZUhpVGowOUV6YU12MWtPcFZrS3Avdk91RkdPNUVTYURDUzRlTGpJbUl5S3lpV2IxZEdnTUsvUi9hQXoyaWlBaUlpS3lrcXJtNVBrWDg4eVdYMDh1QUFDbzNCem91N0lBOWkvY2krS01JbmlIKzZBdzlUb0F3S1EzSXZIVGVIUWUzOVhzN3dFQW9QSFZZRnpjQkNUdnZvenk2K1U0OWRVSkJQWU5RdENBNEZxSFQwaElhSkdYUWJiRFlnYzVoYlMwTkN4ZnZod2pSNDVFeDQ0ZHNXVEprbnEzYlU2eG8zMzc5dEJvTk1qSXlFQm9hR2oxOHZ6OGZFaVNoSkNRa0NZZm00aWFSeGdGTms1WVYydnV6Zk9ienlMeC84WGp2czBQUU9PcmtUR2hmWWlLaXBJN0F0RXRDU0ZRbXFPVE80WWphRlpQaDhhd1l2K0h4bUN2aUJ1eXNyTHd4Qk5QWU5PbVRiVjZ5UkVSRVJFMXhDM0FIYjVkL0hCeHkza1VYTXlIVDRRUGl0S0xrSDA4Qzc2ZGZlSG03emd6SkJSbkZLRW9yUkJERnd5SFp6c3YvUGpVZGdDQWU1QUhUQlVtNkxMckhxV2k4WE5EanltOUlFd0MxeThYSUh4VUJDTEdkS3kxM2FvWHZyRDFTeUFiWTdHRG5FSzNidDF3NE1DQjZpOS8yN2R2dDlxeDA5TFM4TWNmZjFRL2o0Nk94ai8rOFE5TW5Ub1YvdjcrME9sMFdMdDJMWVlQSDg0cHJJaGtZQ3czNHR3M1p5Qk1sYk9jNUp5OGh0TnJUZ0lBVEVZVGtuKzhCQUNvS05hejJFSGtJQ1JKZ3U0YWl4MFdzSmVlRHJiQ1hoRTNCQWNINDl0dnY3VjQrOVRVVkR6MzNITll2MzQ5cjArSmlJZ0lnMThkaWoxemQ1bE4zK1RhUm9OQnJ3eVRPVm5UbUl6bXM1em1uYzhGZ0Z2MkhwRVVFdTc0bjFFMnkwWHlZN0dEbkViTnU5eDI3OTZOdzRjUFE2ZlRJU1FrQkRFeE1lamF0V3VqajN2eTVFa3NYYnEwMXZKVnExYVpQVDl3NEVDamowMUV6YWQwVmVMaTF2TW96aWdHQUdRbFppSXJNZE5zRy9jQWQzaUVlc29Seis3RXg4ZkxIWUdvUVhQbXpNRytmZnZnM3pOQTdpaU93RjU2T3RnS2UwVTAwZlhyMTVHYW1pcDNEQ0lpSXJJVHZsMzhjTTlYazVCKzhBcDAxM1J3QzNCSDJMQXd1SGc0MXFXa1oxc3ZlSGZ3d1pFUERpR29YK1UwVkljWEgwRDZvVFI0Qkh2QUk5aWp3ZjJGU2VEa2wzODB1QTA1TmhZN3lDbTk4ODQ3MkxKbEN3WU5Hb1EyYmRyZzZOR2orUExMTDdGdzRVTGNlKys5alRwV1RFd01ZbUppYkpTVWlLeWh6OFA5a1hzMkJ4ZStQUWUvN3Y0STZGWDFSMUlKYW04MU9zVjBnVUxGdjVjUkVaRmpPbkhpQkdiT25JbjkrL2NqS1NrSk0yZk94Q2VmZklMLy9PYy91SFRwRXNMRHcvSEdHMitnWjgrZUFJQ1pNMmNDQUlZTUdRTGd6MEszWHEvSGtpVkxzSDM3ZGxSVVZPQ09PKzdBL1BuejRlbnBXWDJPMTE5L0hVdVdMTUc0Y2VQdzBrc3Z5Zko2aVlpSXFQbjB4WHE0dUx0QVVrZ0FBQmNQRjBTTTdTUnpxdVlidHVnTzdIMTVGekxqTXdBQWFRZXVRS1ZSWWREY29iZmVXUUFuVmg2M2NVS1NFNHNkNUhUeTh2S3dlZk5tckZpeHdxeVIrRTgvL1lRMzMzd1RNVEV4SE01UDVHUTZ4WFJHeHpzN29TaTFFQkYzZGtLbm1NNXlSeUlpb2thNitRLzY3dTd1Y3NleGU1czJiY0pISDMwRXRWcU4xMTU3RFcrOTlSYldyRmtEQUZpNWNpVm16cHlKUTRjT21WMzN2djMyMjBoTFM4TzZkZXZnNnVxS2VmUG00WU1QUHNEcnI3OWV2YzF2di8yR3JWdTNRZ2hSNjV4RVJFVGtHUEtUOHJIemllL1JLYVl6YnBzekdCdkdyYTEzMndkMlRHL0JaTTNuMjlrWDk2eWVoUFNEYVNqSkxJYXJqd2J0aG9aWk5tMjFCUFNjMnN0c1VXbGVHVkwzSnFORGRFYzJLSGNDTEhhUTB5a3FLa0pvYUtoWm9RTUF4bzRkaS9mZmZ4K1ptWmtJRHc5djlIRi8vZlZYYk42OEdSY3VYRUJ4Y1RIYzNOd1FGaGFHSVVPRzRQNzc3NGVYbDVlMVhnSVJOWUdra0JENTlFQW9sT1lqT0FvdUYwQ2hsT0FkN2lOVE1pSWkrOGNlRDQ3bm1XZWVRVUJBNVVqRzJOaFlQUHZzc3pDWlRQVTJNTS9QejhjUFAveUFOV3ZXSURpNGN0cUhoeDU2Q1BQbXpUTXJkc3lZTVFNZUhnMVBBVUZFUkVUMnpWaHFnTWxnUW5taEhoQ0FvY3dnZHlTclVtbFU2QkFkMGVqOUpJV0V5Q2NIMWxydUVleUJqQ1BwQUNBQjRCMGZEb3pGRG5JNjdkdTNoMGFqUVVaR0JrSkRRNnVYNStmblE1SWtoSVNFTlBxWTY5YXR3eWVmZklMSmt5ZGoyTEJoMkxObkR5Ukp3dENoUS9ITEw3OWc5ZXJWK09TVFQ1clVFNFNJcktNc3Z3emJaMjFGejlqZWlQeEhWUFh5QzV2UDR0TE9KRXplR2d1bHV1Rm1aVVJFclJWN1BEZ2VmMy8vNnNkZVhsNFFRc0JnTU5SYnJNck16SVFRQXRPbVRhdTFycUtpb3ZweFdGaVk5Y01TRWRVUUZSVjE2NDJJbXFnNG8wanVDTElMNkJPSThTdnZoVWVJSnlTbGhQczJUWkU3a3RYb2kvVlFxcFZtMysrTjVVYVlEQ2E0ZUxnMCtuakNKRkNhbzBQZStUeG9OSnFPWldWbGw2eVpsMW9XaXgza0ZOTFMwdkRISDM4MkdJcU9qc1kvL3ZFUFRKMDZGZjcrL3REcGRGaTdkaTJHRHgvZXBMc1ZWNnhZZ2YvOTMvL0Z3SUdWMWQrSkV5ZmkvdnZ2eDIyMzNZYlkyRmlzWHIwYWl4WXR3dHExOVE4TEpDTGJLc3N2QlFCNHRUTWZaZVhkd1FmR2NpTjBXU1h3YXU4dFJ6UWlvaGJSVUQrR0RSczI0Sk5QUHNGMzMzMEhiMjl2SER0MkRMTm56OGE2ZGV2UXJsMDdxL1Y0dU91dXUyN1pUK0xJa1NOWXNtUUprcEtTRUJRVWhQbno1MWVmbDJ6SHo4OFBBUEQ5OTk4M2VQT1BKRWt0RlltSWlNZ21DbE1MNVk1Z0Yzd2kybFEvMXZpNXlaakVlb1JSWU9PRWRlajl0NzdvUHl1eWV2bjV6V2VSK1AvaWNkL21CeHFjemtxWUJMWk0yMlMycktLa0F2cGlQU1NGaExLeXNueWJoYWNXd1dJSE9ZV1RKMDlpNmRLbHRaYXZXclhLN1BtQkF3ZWFkUHlpb2lKMDY5YXQrcmxDb1VCZ1lDQXVYTGlBenAwN1k5cTBhVmkrZkRtdVhidUd3TURBSnAyRGlKcEg0MXQ1OFpiMjZ4VjBIdCsxc2dtYkFES09YQVVBS0RYOHlDTWk1OVpRUDRiSmt5ZGorL2J0aUl1THcvUFBQNC8zM25zUFR6LzlOTnExYXdmQWVqMGVMbCsrREtEaGZoSWxKU1Y0N2JYWDBLVkxGeXhkdWhTTEZ5L0dsaTFiV3ZDZGNuN2UzcFhGL1dQSGpxRkhqeDd3OXZaR2NIQXd0Rm90M24vL2ZjeWRPeGNCQVFGSVNrcENRVUVCYnIvOWRwa1RFMUZyVTFWVUo3S21KVXVXWU5XcVZRaUpDcjMxeHEyTXRVZER5TUR0OUpxVEVLYktHYVp5VGw3RDZUVW5BUUFtb3duSlAxWU94cWdvMWpmY3UwTUFKVmtsdFJZclhaWG8vNWdXOFgrUFo3SER3ZkV2UCtRVVltSmlFQk1UWTdQamE3VmFmUHp4eDNqeHhSZWhWcXR4Nk5BaEhEOStISFBuemdWUVdmeFFxVlRRNi9VMnkwQkVEZFA0YWhEWUp3aFhmMHZIanNlMndhK0hQL0l2NUNIdmZCNThJbnpnSHNobXQwVGt2RzdWajBHU0pMejIybXQ0K09HSG9WS3A0T0hoZ2FsVHB6YnJtRlhxNnZIUVVEK0pVYU5Hb2F5c0RFbEpTZkQwOUVSNmVqb01CdWVhUjFwdUhUcDB3SDMzM1lmbm5uc09ucDZlK09tbm53QUE3Nzc3THY3MXIzOWg4dVRKcUtpb1FLZE9uZkRjYzgvSm5KYUlpTWk2RktxNisxZTFWczBkRFdFblNpOXVQWS9pakdJQVFGWmlKcklTTTgwMmNBOXdoMGVvWjRNSGtaUVN4bjErcjlreWhVb0JqeUFQS0YyVndOK3RHNXBhSG9zZFJCYVlOMjhlbm5ubUdmemxMMytCcTZzcmlvcUtNR3ZXck9vZUhlbnA2V2pYcnAxWmp4QWlhbm1EWHgyS24xL2FoZnlrZk9RblZkNlFvZloyeGVCWGg4bWNqSWpJdG03Vmo4SEZ4UVdkT25YQzZOR2o4Y1VYWDJENTh1VzNuSzZvT1QwZUd1b25zWFRwVW16WnNnWDkrdldEcTZzckFNQmtNbG44V2x1anZuMzdWdDhGZmZQanV0WlhXYkJnQVJZc1dHQzJ6TS9QRCsrOTk5NHR6MEZFUkVTT3oxaHV4TGx2empSL05JU2Q2UE53ZitTZXpjR0ZiOC9CcjdzL0Fub0YzRmdqUWUydFJxZVlMaFlWdXRwMHJKemVTMTlZam9wU0E5ejhORkM0c0wrbnMyQ3hnMXFOb3FJaVBQend3OWkwYWRPdE42NGhMQ3dNR3pkdVJHSmlJZ29LQ3RDdFd6ZDA2TkNoZW4yN2R1M3d4UmRmV0RNdUVUV0JWNWczSm56NVY2UWZTa1B4MVdLNCtyaWkvZkQyVUh1N3loMk5pTWltTE9uSGtKYVdobjM3OW1IMDZORllzV0lGdEZwdHM0OEpOSzdIUTFwYUdsYXVYSWtOR3phZ1U2ZE9PSFRvRUhidTNHbngva1JFUkVSa0dhV3JFdFlZRFdFdk9zVjBSc2M3TzZFb3RSQVJkM1pDcDVqT1RUcE8zdmxjL1BiZUllUmZ6QU1BS0Z5VWlCZ2RBZTB6dDFrekxzbUV4UTVxTll4R0kxSlNVcHE4djBxbHdtMjM4UjgrSW51blZDc1JQckxEclRkc3BhS2lvdVNPUUhSTFFnaVU1dWpranVGUWJ0V1B3V1F5WWVIQ2hYamdnUWN3WThZTVRKbzBDZDkrK3kwbVRwd0lvT1Y2UEZSTlY1V1JrWUdBZ0FDc1hidldPbStBY3pJQnNJYzVVc3RSbVlXSWlJZ2NqTFZHUTlpQk5zSWtJQ2trUlAvdjJDWWZ4R1F3WWQrOG4xR2FXd29Ba0JRU1RCVkdYTnFSQkYwMnYzODRBeFk3eUdtODlkWmJLQzh2cjNmOXpkTXRXRnR6Um8wUWtmV1Y1dWlnTDliRE85eW5zbEU1RVRrVVNaSlFjS2xBN2hnT3A2RitESjkvL2pseWMzTXhhOVlzcU5WcVBQZmNjM2ozM1hjeFpNZ1FCQWNIdDFpUGg0aUlDTVRHeG1MdTNMa0lDZ3BDYkd3c0RodzRZSlhYNzRUMEFLN0pIUUtWR2V5aDZFSkVSRVNOWkszUkVITHk4UERvMzYxYnQ5OS8vOS9EdUczT1lHd1lWLy9OTWcvc21ON2dzWXJUaTFDYVc0cWcvc0VZK3RvSXVBZTY0M3J5ZFJ4NFl4OHlFekxnN3U3ZVZxZlRYYlgyYTZDV3cySUhPWTJzckN6azVlV2hUNTgrZGE1dnFCRFNYTTBkTlVKRTFsRnd1UUFIMzlxUGdrdVYvVG9tYjR0RnlzL0pFRVlUdWszcUlYTTYrOEQ1Mk1uZXpaa3pCL3YyN1lOWG1KZmNVUnhPUS8wWVpzMmFoVm16WmxVL0h6OStQTWFQSDIrMmpUVjZQRml5Yk83Y3VaZzdkMjcxODlqWTJIcjNiZVhLQWFRQkdBSWdFRUNqNW1SODVaVlhOZ0RBdSsrK082VVo1NzkySTRQdExxU0ppSWpJcGlTRmhNaW5CMEtoTkIvQlVYQzVBQXFsQk85d0g1bVNXVWFoVUhoSWt1UlNYcWdIQkdBb016VDVXQnBmRFNTbGhJalJIZUVlNkE0QThJbndRYWU3dXlEaGs2UFdpa3d5WXJHRG5NYnc0Y094Zi85K3pKOC92ODcxQlFVRjJMWnRXNU9PTGVlb0VTS3lrQUQyTDl5TDRvd2llSWY3b0REMU9nREFwRGNpOGRONGRCN2ZGVW8xbTQ0Uk9RclB0aXgyVUt0WGdjcGlReUVBRndDTm1tUGlwc0xSdmlhZTMzUWpRL21OL3hJUkVaRURLc3N2dy9aWlc5RXp0amNpLy9IbnRNWVhOcC9GcFoxSm1MdzExcTYvS3hjVkZSMDhlZkprbndkMlREOHBLU1hjdDZtcDkzRUFhbTlYOVB2N0FGemFrWVMyUThQZ0h1Q084c0p5cFA2U2dvaXhuWkNRa01CUkhRNk94UTV5R2lOR2pNQ21UWnRnTUJpZ1V0WCsxVmFwVk9qWnMyZVRqaTNucUJFaXNreHhSaEdLMGdveGRNRndlTGJ6d285UGJRY0F1QWQ1d0ZSaGdpNjdCRjVoM2pLbkpDS3lLbnZwNldBcnJicFhoQ1JKQXBYdlFaTXVOS3NhMEV1U1pBOVRZUkVSRVpGTXl2SXIrMU40dFRPL21jaTdndytNNVVib3NrcmcxZDYrdnl2cjlmcFRLbzBLaGpJRHJ2eDZCVzcrYmdnYjF0NmlmWk4rdUlnajd4OHlXeVpNQXQ5TzNnaVZSZ1ZEdVFFUVFPN3BIRnRFcHhiR1lnYzVqWGJ0MnVIcnI3K3VkNzJucHllKyt1cXJKaDNibHFOR2lNaTZURVpoOWp6dmZDNEFRT0ZpdjNlcUVCRTFrYjMwZExBVjlvb2dJaUlpYWlhTnJ4c0FJTzNYSytnOHZtdGxYMHNCWkJ5cEhNU2cxRGpPbjRlTjVVYjgvdUZoZEJnVllYR3hBMEpBbUVTZHEyNmVFcXUrYmNpeE9NNXZNNUdNYkRscWhJaXN3N090Rjd3NytPRElCNGNRMUM4WUFIQjQ4UUdrSDBxRFI3QUhQSUk5WkU1SVJHUjF6ZXJwMEJoVzZQL1FHT3dWUVVSRVJHUWxHbDhOQXZzRTRlcHY2ZGp4MkRiNDlmQkgvb1U4NUozUGcwK0VUM1h2Q2tmZzZ1T0tmbzhNd0lVdDU1SDlSellDK3dSV0ZtOGEwUEhPem1nL3NvTkZ4MDlvbTJDTm1DUWpGanVJTEdETFVTTkVaRDNERnQyQnZTL3ZRbVo4QmdBZzdjQVZxRFFxREpvN1ZPWmtSRVEyMGF5ZURvMWhoZjRQamNGZUVVUkVSRVJXTlBqVm9majVwVjNJVDhwSGZsSStnTXIrRllOZkhTWnpzc1lSSm9FVEs0OURDSUZkeis0QUpFQ1MvaXgyVFB2NWI3WDJVYmdvb0haUnQyUk1raEdMSFVSRTVEUjhPL3ZpbnRXVGtINHdEU1daeFhEMTBhRGQwREJvZkRWeVJ5TWlzcnJtOW5Sb0RQWi9JQ0lpSW5KY1htSGVtUERsWDVGK0tBM0ZWNHZoNnVPSzlzUGJRKzF0czRIQnRpRnFURGNsQUNFNC9SVDlpY1VPSWlKeUtpcU5DaDJpSStTT1FVUkVSRVJFUkdRM2xHb2x3aTJjenNsZVNVb0prN2ZGeWgyRDdCaUxIVVJFNUxBdTdVakMwU1cvV2JUdEF6dW0yemdORVJFUkVSRVJrZjBxemRGQlg2eUhkN2pQTFh0ZDJKTU9IVHFzT0xIeU9FS2lRdUhmTXdBS2xjMW1ieVVIeDJJSEVSRTVMR0Uwd1ZCbWtEc0dFUkVSRVJFUmtkMHF1RnlBZzIvdFI4R2x5bjRkazdmRkl1WG5aQWlqQ2QwbTlaQTUzYTE1ZUhqY2ZtTGxjWnhZZVJ3cU54V0NCNFFnSkNvVUlRTkQ0UlBSUnU1NFpFZFk3Q0FpSW9jVk1hWVQyZzBKa3pzR0VSRVJFUkVSa1gwU3dQNkZlMUdjVVFUdmNCOFVwbDRIQUpqMFJpUitHby9PNDd0Q3FWYktITEpoYVdscHIweVlmKysyM0RNNXlMK1FoL1JEYVVnL2xBWUFjQXR3UjRpMnN2alI4YTdPTWljbHViSFlRVVJFRGt2cHFvVFMxVTN1R0E0bEtpcEs3Z2hFdHlTRVFHbU9UdTRZNUtRR0RCZ3dVWktrQjJzdWo0eU0zSERUMHgySmlZbi9iY0ZZUkVSRVJEWlJuRkdFb3JSQ0RGMHdISjd0dlBEalU5c0JBTzVCSGpCVm1LRExMb0ZYbUxmTUtSdFdXRmo0dmZhcGdRQUFZUlFvdUp5UDNOTTV5RDJiZzZ6RVRGeis4Ukl1LzNpSnhRNWlzWU9JaUJ3WGUzWVFPU2RKa3FDN3htSUgyWVpDb2NnRU1Mbm1ja21TYmw3R1FnY1JFUkU1RlpOUm1EM1BPNThMQUZDNDJQZW9qcHBLc2t1UWZ6RWZPYWV2SWZ0NEZvb3ppdVdPUkhhRXhRNGlJbkpZN05uUmVQSHg4WEpISUdyUW5EbHpzRy9mUHZqM0RKQTdDam1waElTRTM3VmFiUWFBMEhvMnlVMUlTUGlwSlRNUkVSRVIyWXBuV3k5NGQvREJrUThPSWFoZk1BRGc4T0lEU0QrVUJvOWdEM2dFZThpYzhOYjgvUHltSHZ5Zlg1RjlQQXU2N0pMcTVRb1hKWUlIaENBNEtnUWgydm91N2FnMVliR0RpSWdjRm50MkVCRlJFeGlGRUdzbFNacFQxMG9oeEk4QWpDMmNpWWlvVmVIVXFtUkwrcUp5dVNQWW5XR0w3c0RlbDNjaE16NERBSkIyNEFwVUdoVUd6UjBxY3pMTGhJU0VMRXorNlJKVUdoVUNlZ1VpYUVBd1FyU2hDT3diQktXclk0MU1JZHRpc1lPSWlCeFdRejA3aEVsQVVrZ3RuSWlJaUJ6RWR3RHFLM2FzYitFc1JFUkVaRVhaSjdMbGptQjNmRHY3NHA3Vms1QitNQTBsbWNWdzlkR2czZEF3YUh3MWNrZXppQkRDQ0FDR01nTjAxMHBRbWx1S3N2eFNWSlRvMmNlVHpMRFlRVVJFVHNOVVljTHh1QVJjMnBHRTh1dmxjQS95UUxlSjNkRXp0amNMSDBSRVZDMHhNZkdnVnF2TkJlQmZZOVYxcFZMNWd4eVppSWhhazcxNzk4b2RnWnpRc21YTHNINzllcmg2dWNvZHhTNnBOQ3AwaUk2UU8wYVRuRGx6WnNpY0grZVdaUHgrRlJtL1g4WGxuVW00dkRNSkFOQ21ZeHVFREd5TGtLaFF0QjNjVHVha0pEY1dPNGlJeUdrYy9lZ0lMbTQ5WC8xY2wxMkNZNThsd0ZCcVFMOVpBMlJNUmtSRWRzWUFZQjJBcDI5ZUtJVDRLU0Vob1VLZVNFUkVyWWVYbDVmY0VjZ0pxZFZxQUdEdk53Q1hkaVRoNkpMZkxOcjJnUjNUYlp6R0tuUnRCN2VyTG1hVVpKVWc0L2VyeUR4NkZUbW5jM0IydzJtYzNYQWEwL2ZPa0RrbXlZM0ZEaUlpY2dvVnVnb2svWEFCdnAxOU1YamVNSGlHZXFJd3RSQ0hGaC9BMlEybjBXZEdYeWhjT0pjbkVSRlZFa0pzbGlUSnJOaGhNcGsyeUpXSGlJaUlyRU9oVXNnZFFYYkNhSUtoekNCM0RKc291bEtJbkRNNXlMK1loK0tyUlNndktKTTdFdGtSRmp1SWlNZ3A2TEpMSUl3Q1hmN2FIYjVkL0FCVTN0SFQ1WjZ1U1BqNEtFcXlTdUFWNWkxelNpSWlzaGQ2dlg2L3E2dnJkUUErQUNDRUtMNSsvZm9XbVdNUkVSRVJOVnZFbUU1b055Uk03aGhXRXhnWStNemVWM1lqNTB3TzlJWG1EZWcxdmhxRURXK1BrSUZ0WlVwSDlvVEZEaUlpY2dwcXo4b2h5L2tYODh5V1gwOHVBQUNvM0Z4YVBCTVJFZG12VTZkTzZiVmE3U1lBandDQUpFbDdrNU9UZVdzZ0VSRVJPVHlscTlLcEduY0hCZ2IrNCtwdjZRQXFlNDhFOWcxQ3lNQlFoRVNGd3Jlekg4QVduWFFEaXgxRVJPUVUzQUxjNGR2RkR4ZTNuRWZCeFh6NFJQaWdLTDBJMmNlejROdlpGMjcrem5PaFIwUkUxbUV5bWI1UktCU1AzSGk2U2RZd1JFUkVSRmJpYkQwN1NrcEtFcUlldmExM1NGUW9BdnNFUWVIQ3FjcW9iaXgyRUJHUjB4ajg2bERzbWJzTE9hZXZJZWYwTlFDQWF4c05CcjB5VE9aa1JFUmtqN0t6cy9lRWhJVG9BQ2hLU2tvMnlwMkhpSWlJeUJxY3JXZEhTa3JLalA2UFJ2NU43aHhrLzFqc0lDSWlwK0hieFEvM2ZEVUo2UWV2UUhkTkI3Y0FkNFFOQzRPTGgxcnVhRVJFWklldVhyMnFDdzRPL2xhU3BJQno1ODRWeVoySGlJaUl5QnFjcldjSGthVlk3Q0FpSW9kV21sdUtpaEk5M1B6ZDRlTGhBaGNQRjBTTTdRUUFNSlliVVpKVkRFT3BBVzRCN2pJbnRROVJVVkZ5UnlDNkpTRUVTbk4wY3NjZ0s5SnF0YnNCUk11ZG95RmFyVmJJbmFFZUp4SVNFZ1lBTU1rZGhJaUlpQnhEUXowN2hFbEFVckRKQlRrbkZqdUlpTWloN1p2L00vTE81MkxpK3Z2aDRtSGVoRndJZ1oxUGJvZmEwd1YvWFgrL1RBbUpxTEVrU1lMdUdvc2RUc2F1Q3gxMnJtK1BIajE4ejU0OW15dDNFQ0lpSW5KTXBnb1Rqc2NsNE5LT0pKUmZMNGQ3a0FlNlRleU9uckc5V2ZnZ3A4SmlCeEVST2JUQzFPdndEUFdDZTVCSHJYVXFqUXFCZlFKeDliZDBsT1dYUWVPcmtTR2hmWW1QajVjN0FsR0Q1c3laZzMzNzlzRy9aNERjVWNnRytHOVE0NHdjT1JMRnhjWFE2L1hPTStrMkVSRVJ0YmlqSHgzQnhhM25xNS9yc2t0dzdMTUVHRW9ONkRkcmdJekppS3lMeFE0aUluSm9Kb01Ka3JMK08xRlVtc3FQT24xUk9Zc2RSRVJFUkVSRTFLcFU2Q3FROU1NRitIYjJ4ZUI1dytBWjZvbkMxRUljV253QVp6ZWNScDhaZmFGd1Vjb2RrOGdxRkhJSElDSWlhZzZQSUE4VXB4ZWhKS3VrMWpwaEZNZzltd01BVUh1eVNUa1JFUkVSRVJHMUxycnNFZ2lqUUplL2RvZHZGeis0ZUtqaDN6TUFYZTdwQ2tPWm9jN3Ywa1NPaXNVT0lpSnlhR0Vqd2lGTUFyLytjeDkwTnpVME51cU4rUDNEd3lqSktvRm5XeTlvL09wdXprWkVSRVJFUkVUa3JLcHUvTXUvbUdlMi9IcHlBUUJBNWVaU2F4OGlSOFZwcklpSXlLSDFtdDRIcVh0VGtIc21CMXVtYllKZlYzOG8xVXJrSitWQlg2UUhBUFI5dUovTUtZbUl5SnBPbkRpQm1UTm5BcWhzYU8vbDVZV2VQWHRpOHVUSmlJNk9yclZkdjM3OThQbm5uOWQ1ck9uVHArUGN1WE00ZE9nUTFPby9Sd0h1Mzc4Znp6Ly9QRjU4OFVWTW56NjkxbjRWRlJWWXQyNGRmdmpoQjZTa3BNQmtNaUUwTkJTTEZ5OUdqeDQ5clB1Q2lZaUlpSnJJTGNBZHZsMzhjSEhMZVJSY3pJZFBoQStLMG91UWZUd0x2cDE5NGViUEd3UEplYkRZUVVSRURzM1YyeFZqL25NWERyNjFIOWRPWmlQbjlMWHFkVXExRXYzaE9XWm9BQUFnQUVsRVFWUm1SYUxqWFoxbFRFaEVSTGF5Zi85K3VMbTVvYUNnQUwvLy9qdVdMbDJLWDM3NUJZc1dMWUpDOGVjZzlnc1hMdURNbVRQbzJiT24yZjd4OGZHNGN1VktuY2ZldW5VcndzTENzSFhyMWxyRmpyS3lNanoxMUZNUVF1Q2xsMTVDMzc1OVlUQVljT0xFQ2JpNThROEdSRVJFWkY4R3Z6b1VlK2J1UXM3cGE5WGZtVjNiYUREb2xXRXlKeU95TGhZN2lJakk0WGtFZTJEcy84VWc3MXd1Y3Mva29LTFVBUGNBTjRUZTFoYXViZGlVbklqSW1VbVNCRjlmWDl4NTU1MFlQSGd3SG56d1FYejk5ZGVJalkydDNpWXFLZ3JyMXEzREcyKzhZYmJ2MnJWckVSa1ppUU1IRHBndEx5d3N4QysvL0lJUFAvd1F6ejc3TE02ZE80ZnUzYnRYci8rLy8vcy9sSmVYNC9QUFA2OGVEYUpXcXpGbzBDQWJ2bElpSWlLaXB2SHQ0b2Q3dnBxRTlJTlhvTHVtZzF1QU84S0doY0hGZzcwdHlibXdad2NSRVRrTnYrNys2RHF4TzNwTjY0MklzWjFZNkNBaWFtVzh2YjN4NElNUDRwdHZ2akZiUG1YS0ZQejQ0NC9JejgrdlhuYjE2bFVjT0hBQTk5NTdiNjNqYk4rK0hSMDdkc1NRSVVOdzIyMjNZZXZXcmRYckRBWUR2dnZ1T3p6MjJHTm0wMTRSRVJFUjJaUFMzRklVcGw1SFJVa0ZBTURGd3dVUll6dWgxL1ErQ0IvWkFhVzVwU2k5cWU4bGtUTmdzWU9JaUlpSWlKeEcxNjVka1p5Y0RKUEpWTDFNcTlVaUlpSUNtemR2cmw2MmZ2MTZqQnc1RXNIQndiV09zWFhyVm93ZlB4NEFNSDc4ZU96WXNRTUdnd0VBa0pxYUNwMU9oNzU5KzlyNGxSQVJFUkUxM2I3NVAyUGJ3OStob2tSZmE1MFFBanVmM0k0Zm45NHVReklpMjJHeGc0aUlpSWlJbkliQllJQlNxVFRyMlFFQTA2Wk53OGFORzJFMEdsRmFXb3J2dnZzTzA2Wk5xN1YvVWxJU3pwMDdoNWlZR0FCQWRIUTB5c3JLOE91dnZ3S29iRXdPQUNvVlp3UW1JaUlpKzFXWWVoMmVvVjV3RC9Lb3RVNmxVU0d3VHlCS3NrcFFsbDhtUXpvaTIyQ3hnNGlJaUlpSW5NYUpFeWZRbzBlUFdzdGpZbUpRVVZHQlBYdjJZTnUyYldqZnZqMzY5KzlmYTdzdFc3WkFDSUg3Nzc4ZkkwZU9SRXhNRE1yTHk2dW5zZ29ORFlVa1NiaDQ4YUxOWHdzUkVSRlJVNWtNSmtoS3FkNzFLazNsalJ2Nm92S1dpa1JrYzd3ZGlZaUlxQldKaW9xU093TFJMUWtoT0g4d05jbTFhOWV3ZnYxNnZQVFNTN1hXcWRWcTNIZmZmZGk4ZVROeWMzTXhZOGFNV3RzWWpVWnMzNzRkTDc3NElrYU9IRm05L0k4Ly9zRHJyNytPL1B4OCtQcjZZdENnUWZqaWl5LzRieW9SRVJIWkxZOGdEeFNuRjZFa3F3UWV3ZWFqTzRSUklQZHNEZ0JBN2NrZVpPUThXT3dnSWlJaUlyc2lTUkowMTFqc0lNc0lJWkNmbjQvRGh3L2o0NDgveHZqeDQzSFhYWGZWdWUyVUtWUHc1WmRmd3N2TEMyUEhqcTIxL3VEQmc3aCsvVG9tVEpnQUx5K3Y2dVhCd2NGNC8vMzNzWDM3ZGt5ZlBoMnZ2UElLSG5ua0Viejg4c3Q0L1BISDBiRmpSNVNVbENBK1BoN2g0ZUhvM0xtenpWNHZFWkV6WUxHWWJLazRvMGp1Q0hZaGJFUTR6cXc3aFYvL3VROGozdm9MM0FQY0FRQkd2Ukh4SHgxQlNWWUpQTnQ2UWVQbkpuTlNJdXRoc1lPSWlPemVTOTdQMXovMnRnYXRWaXNBSUM4dnp5MDVPWm1UajlZUUh4OHZkd1NpQnMyWk13Zjc5dTJEZjg4QXVhT1FBeGd4WWdRa1NZSzN0emY2OU9tREJRc1dZT2pRb2ZWdUh4QVFnTkdqUnlNOFBCd3VMaTYxMW0vZHVoV0RCZzB5SzNRQWdGS3B4Smd4WTdCMTYxWk1uejRkNGVIaFdMMTZOVDc3N0RNODg4d3p5TTNOaFp1Ykc3cDE2NGFGQ3hkYS9YVVNFUkdSNVlyU1dPd0FnRjdUK3lCMWJ3cHl6K1JneTdSTjhPdnFENlZhaWZ5a1BPaUxLcHVXOTMyNG44d3BpYXlMeFE0aUlpSWlJbklvZmZ2MnRhaDRXOWQyYjcvOWRyM2J2UGZlZS9VZTY5VlhYelY3SGhJU2drV0xGbGthbVlpSWJzSWJjTWdXbGl4WmdsV3JWaUZrWUtqY1VleUNxN2NyeHZ6bkxoeDhheit1bmN4R3p1bHIxZXVVYWlYNnpZcEV4N3M0R3BXY0M0c2RSRVJFUkVSRVJFUkU1QlFreWVLSkFaeWVSN0FIeHY1ZkRQTE81U0wzVEE0cVNnMXdEM0JENkcxdDRkcEdJM2M4SXF0anNZT0lpSWlJaUlpSWlJaklTZmwxOTRkZmQzKzVZeERabkVMdUFFUkVSRVJFUkVSRVJFUkUxaVNFZ0RBSnVXTlFDK0xJRGlJaUlpSWlhaEZSVVZGeVJ5QWlJaUtpVmlML1FoNzB4WHFFYU5uSHBiWGd5QTRpSWlJaUlySXBJY1FSdVRNNHNLUkxseTRWeXgyQ2lJaUl5TkdrSGJpQ2xOMlg1WTVCTFlnak80aUlpSWlJeUtZU0V4TUh5WjJoUGxxdFZnQkFRa0lDdTVrU0VSRVJPWkhrbnk3RHFEZEFDTUhHOWEwRWl4MUVSRVJFUkVSRVJFUkVEdVlsNytjYjlSZjh5TWhJb3lSSkNpSEVtTVRFeE4yMnltVUxqWDJ0V3EyMkg0RGpBTEI2NUJmRGp4MDdkc0Ftd2NpdWNCb3JJaUlpSWlJaUlpSWlJbkltOTFROVVDZ1UwK1VNUWkySEl6dUlpSWhhRVRZSEprY2doRUJwams3dUdFUkVSRVJFNUxnZXJIb2doQmduWnhCcU9SelpRVVJFUkVSMlJaSWtGRndxa0RzR0VSRVJFUkU1SUsxVzJ4TkF6NnJua2lSRlJFWkdEcFF4RXJVUWp1d2dJaUpxUmVMajQrV09RTlNnT1hQbVlOKytmZkFLODVJN0NoRVJFUkVST1NDVHlUUmVvVEMveDErU3BBY0JISlVuRWJVVWp1d2dJaUlpSXJ2ajJaYkZEaUlpSWlJaWFyd2JoUTB6bk1xcWRXQ3hnNGlJaUlpSWlJaUlpSWdjWGxSVVZHZEprZ2JVWEM1SlVyZW9xS2krY21TaWxzTmlCeEVSRVJFUkVSRVJFUkU1UEpQSk5MNkJkYlZHZkpCelliR0RpSWlJaUlpSWlJaUlpQnllSkVuVEcxZzlvY1dDa0N4WTdDQWlJaUlpSWlJaUlpSWloOWEvZi85MkFBYlZ0MTZTcE41OSt2VHAzSUtScUlXeDJFRkVSRVJFUkVSRVJFUkVEazJTcEx0dnRZMkxpd3Vuc25KaUtya0RFQkVSRVJFUkVSRVJFUkUxeDdGangrSUF4RlU5MTJxMUFnQVNFaElrMlVKUmkrTElEaUlpSWlJaUlpSWlJaUlpY21nc2RoQVJFUkVSRVJFUkVSRVJrVVBqTkZaRVJFUkVSRVJFUk5SaWxpeFpJbmNFY2tLLy8vNjczQkdJU0dZc2RoQVJFYlVTUWdoRVJVWEpIWU9vUVVJSUFJQ2gzQ0J6RWlJaUlySTJwYXNLeG5JRFZxMWFKWGNVY21KS1Y2WGNFWWhJSml4MkVCRVJ0UktTeEo1c1pQK3Fmay96TCtRaElycWp6R21JaUlqSW1xTC9QUVk1cDYvSkhZT2NtTkpWaGM3ak9zc2RnNGhrd21JSEVSRlJLN0ptelJxNUl4QTE2SU1QUGtCOGZEd0NlZ2JJSFlXSWlJaXNMTEJmRUFMN0Jja2RnNGlJbkJTTEhVUkVSSzFJOSs3ZDVZNUExQ0JQVDA4QWdLUlV5SnlFaUlpSWlJaUlIQW1MSFVSRVJFUkVaS1ovLy81M0toU0s4VFdYUjBaRy9xZnFzUkRpMTJQSGptMW8yV1ROTjJEQWdLY2xTWHExNXZMSXlNZ3JWWStGRUY4ZU8zWnNRY3NtSXlJaUlpS2k1bUN4ZzRpSWlJaUl6Q2lWeWxJQXo5WmNMa25TemN0MnQxd2k2eEZDSEZRb0ZHRTFsMHVTZFBPeW5TMFl5U3EwV3UxZFFvaS8xbHdlR1JuNXlVMVBmMGxNVEZ6WGdyR0lpSWlJaUZvTWl4MUVSRVJFUkdRbUlTSGhvRmFyelFYZ1g4OG0xMzE4Zkg1b3lVeldjdno0OFdOYXJUWVZRSGhkNjRVUVdZbUppYisyY0t4bU01bE14UXFGNHNtYXl5Vkp1bm1aUS83TWlJaUlpSWdzd2NtUWlZaUlpSWlvSnFNUVltMEQ2My9jdTNldm9jWFNXSmNRUXF4cFlQMU9BS2FXQ21NdHg0NGRPeXlFeUtsdnZSQ2lJQ0VoWVh0TFppSWlJaUlpYWtrc2RoQVJFUkVSVVMyU0pHMnViNTNKWkhLNFhoMDFiS2x2aFNSSkRSVjU3SmtSUUwzWkpVbjY4Y1kyUkVSRVJFUk9pY1VPSWlJaUlpS3FSWktrL1FDdTExd3VoQ2d1TGk2dXQxamdDQklURTQ4SUliSnJMaGRDNUNja0pPeVNJNU0xbUV5bWVndFVRb2l2V3pJTEVSRVJFVkZMWTdHRGlJaUlpSWhxaVkrUHJ3QlExeC9JZDErOGVMRzhwZk5ZbWJHdUVSeVNKUDBFd0ZHbjU0SktwZnBWQ0ZGUWM3a1FvbGl2MTIrVkl4TVJFUkVSVVV0aHNZT0lpSWlJaU9xenFlWUNTWkkyeWhIRTJveEc0M2MxbHpuNjZJZjQrUGdLU1pKcXZRWkprbmFkT25WS0wwY21JaUlpSXFLV3dtSUhFUkVSRVJIVktTOHZiNjhRb3VTbVJhV1NKTlVxZ0RnaWc4RndBRGROMHlXRUtNN1B6LzlleGtqV1V0ZlB4eWtLVkVSRVJFUkVEVkhKSFlDSWlJaGFUbloyclNucWlleEtXVm1aM0JIb0pzbkp5V1crdnI3ZkFKZ0JBRUtJUFFrSkNUcVpZMW5GcVZPbjlGcXQ5bXNBajkxWXREczVPZG5oZndFTEN3djNlbmw1RlV1UzVIbGprUzQ3TzlzcENsUkVSRVJFUkExaHNZT0lpS2dWdWZ2dXUrV09RRVFPUmdqeHRTUkpNd0JBa3FRTmN1ZXhKaUhFWmttU3Fvb2QzOGdheGtvdVhyeFlydFZxTndLWWVXUFJuclMwdEZJWkl4RVJFUkVSdFFoT1kwVkVSTlFLZElpT2tEc0NrY1dVcmlvRTlBcVVPd2Jka0oyZHZRZUFEa0JaU1VtSlV4UUVxbHk3ZG0wdmdESWhoRjZ2MTIrV080KzFtRXltRFhVOUppSWlJaUp5Wmh6WlFVUkUxQW9NVzNRSGhyNDJRdTRZUkphUkFFbVM1RTVCTjF5OWVsVVhIQno4clNSSkFlZk9uU3VTTzQ4MXBhV2xsUVlHQm02U0pNbi8xS2xUeFhMbnNaYnM3T3k5SVNFaEpRQVVGUlVWVGxXZ0lpSWlJaUtxRDRzZFJFUkVyWVNrNEIrUGlhaHBUQ2JUUm9WQ0VTeDNEbHNRUW15UUpNbXBYdHZWcTFkMUlTRWgzd0p3cWlJT0VSRVJFVkZEV093Z2gvWHBwNS9hOWZFc2xaT1RZOUYyY3VWcmlEMW1BcGlyTVNvcUt1U09RRVJFRGRCcXRic0JSTXVkUXdnQlNaS2cxV3FYeVozRlZyUmE3ZitUTzRNMTNmUXpFM0puQVFBaFJMRWtTWDlKU0VpSWx6c0xFUkVSRVRrbkZqdkk0U2hkbFRDV0cvSFpaNTlaOWJqV1BsNWpLVlIxdDlCUnFCUXdHVXl5NTZ1TFBXWUNtS3V4SkVtQ1Fzazcvb21JN0pUc2hRNkEwNHBSODBtUzVDbUVtQXlBeFE0aUlpSWlzZ2tXTzhqaFJMOC9GcG54R1ZZN1huRkdNY3F2bDhPL3V6OGcwL2Q0dGJjYWZ0Mzg2MXczWk40d0ZGNHBiT0ZFRFN2T0tJWXVxd1FxZHhmNGRmT1RPMDYxcWx3YVB3Mjh3MzNramxQTlhuTlY4ZTNpQzZVclB3NklpT3haZkR6L1BreU9hL0hpeGRpNGNTTUFwTXFkaFlpSWlJaWNGLys2UlE0bnNHOFFBdnNHeVIyanhYUVkzVkh1Q0VSRVJFUkVSRVJFUkVSMnJlNTVjNGlJaUlpSWlJaUlpSWlJaUJ3RWl4MUVSRVJFUkVSRVJFUkVST1RRT0kwVkVSRVJFVkVyRUJVVlpmYThxWDFBaEJBTzJiRGMwdHg3OXV6QjJyVnJjZmJzV2VqMWV2ajUrZUdwcDU3Q2hBa1RaTTFsaWFxZjhlN2R1OUdtVFp0YXo0bUlpSWlJbkJsSGRoQVJFUkVSdFFLeHNiSFZqMmZPbk5uby9SY3RXb1E3Nzd3VDE2OWZ0MklxMjJ0TTdpVkxsdUNsbDE3QzJiTm5NV3JVS0V5ZE9oVWRPM1pFWm1hbXJMbUlpSWlJaU9qV09MS0RpSWlJaUtnVmVPeXh4N0J1M1RvQXdPelpzeHU5Ly9mZmYyKzFMUFdOWnJERnFCRkxjKy9kdXhlclZxMUNjSEF3VnF4WWdaQ1FrT3AxQm9QQnFwa2FrMHZ1a1RSeW41K0lpSWlJeUZJc2RoQVJFUkVSdFdKVlV4MzkrOS8veHFlZmZvcVVsQlNFaDRmampUZmVRTStlUGMyMkFZRFJvMGNETUo4R2E5ZXVYWWlMaTBOeWNqSzh2THdRRXhPRDJiTm5RNjFXbSszLzRvc3ZJaTR1RGxPblRzVVRUenh4eStWVjB5OFZGQlRVT20vVk5tKysrU2FXTDErT3JLd3NhTFZhdlBIR0d3Z0lDTEFvOTgycUNrRlBQLzIwV2FFREFGU3F5cTlOUWdpc1c3Y082OWV2UjBaR0J2ejgvSER2dmZmaThjY2ZoMUtwdE1yN1dkOTdZc201TGRIVW54VVJ0UTR2ZVQvUDZpWVJFVGtzVG1ORlJFUkVSRVQ0OE1NUG9kVnEwYlp0V3lRbEpXSHg0c1hWNjI2ZTlpbzJOdGJzK2M2ZE8vSEtLNitnb3FJQ1U2Wk1RVmhZR05hc1dZTWxTNWJVT3NkWFgzMkZ1KysrRzEyNmRMRm91U1UrL3ZoakRCczJERzNidHNYaHc0ZnhQLy96UHhibHJ1bk1tVE1BQUsxV1crODJxMWV2eHZ2dnY0K3lzakpNbmp3WkdvMEdjWEZ4K09pamoycHQyOVQzczByTjk2UXg1NjZQTlg1V1JFUkVSRVQyaWlNN2lJaUlpSWdJYjcvOU52cjM3NDh6Wjg3Z29ZY2V3cmx6NTZyWHpaNDlHeXRYcmdSUU9SM1d6YzJ1NCtMaUFBQURCdzZFV3ExR3QyN2Q4TWNmZjJEbnpwMTQrZVdYemM0eGI5NDhqQmd4b3RhNTYxdHVpWC8rODUrNC9mYmJrWnFhaWttVEp1SGd3WU13R0F4UXFWUU41cTZwdkx3Y0FLQlExSDgvMk5kZmYxMTl6c0dEQitQU3BVdVlNbVVLTm0zYWhPZWVlODVzMzZhK24xVnF2aWVOT1hkOXJQR3pJaUlpSWlLeVZ5eDJrRjNoa0ZraW92cngzMGdpc3FVT0hUb0FBRUpEUXdGWTNxY2lOVFVWQUxCeDQwYXo1UVVGQmJXMjdkV3JWNTNIcUcrNUpicDI3UW9BMVZOUEdRd0dsSmVYVjA4OVphbTJiZHNpSlNVRkowK2VSSEJ3Y0ozYlZEVXE3OVNwRTRBLzN6T2RUb2ZTMGxKNGVIaFViOXZVOTdOS3pmZWtNZWV1anpWK1ZrUkVSRVJFOW9yRkRpSWlJaUlpc3BoZXJ6ZDc3dS92ajZ5c0xLeFpzd2JkdTNkdmNOLzZla3ZVWE83aTRvS0tpZ29VRlJXaFRaczJ5TTNOcmZlWTZlbnA4UFgxeGVuVHB3RUEzdDdlY0hkM3YyWHVtc2FPSFl1NHVEZ3NXN1lNQXdjT2hJK1BUL1c2OHZKeXVMcTZJaWdvQ0JrWkdVaE5UVVZRVUJCU1VsSWFQS2NsNnN0Vjh6Mnh4cm10OGJNaUl1ZWwxV3AzQTRpV093ZVJJeEJDSEVsTVRCd2tkdzRpTXNkaUI5a1ZyVmE3SDhCd3VYTVFVVzI4bUNNaWNtekxseSt2ZnJ4MDZWTE1uajI3VWZzSEJ3Y2pLeXNMcjczMkdqcDA2SUFGQ3hZQUFPNjc3ejRzVzdZTXMyZlBSblIwTk5ScU5aS1NrakJwMGlTTUdUT21TVmw3OWVxRjQ4ZVBZL0hpeFJnOWVqUysrKzY3ZXJkOTlkVlhNWExrU096WnM2YzZqeVQ5T1JDdXZ0dzF6Wnc1RTcvKytpdk9uajJMeVpNblkrVElrWEJ6YzhPWk0yZHcrKzIzNC9ISEg4Zmt5Wk94ZE9sU0xGeTRFTkhSMFRoMDZCQUFZUHIwNldibnRJU2x1YXBZNDl5MitGa1JrVk5ob1lQSVFwSWszUzUzQmlLcWpjVU9zamNzZEJEWktWN01FUkU1dG5YcjFsVS9Ycmx5WmFPTEhmUG56OGQ3NzcySHhNUkVYTGx5cFhyNTMvLytkNmpWYW16YXRBbWJObTJDcTZzcnVuWHJob2lJaUNabm5UOS9QbDUvL1hVY1BYb1U2ZW5wbURGakJrNmRPbFhudGhNblRzU2FOV3RnTkJveGRlcFVQUG5ra3hibHJzbk56UTNMbHkvSDU1OS9qcDkrK2dsYnQyNkZRcUZBdTNidHFwdDBQL3p3d3dDQWI3NzVCaHMyYkVCUVVCQ2VlZWFaNnVXTmZZMlc1S3BpalhQYjRtZEZSTTRuUGo1ZTdnaEVkaTBxS2tydUNFUlVEODc5VFhaRnE5VUtnQmRYUlBhbTZtSXVJU0hCN2o4M3F2NGR5Y3ZMYzB0T1RpNlRPdzhSVVhQdzJxaCtWWjlOdTNmdmJyRHhPTWx2OGVMRjJMaHhJNFFRVHlVbUppNlRPdzhSMVkyZk9VU1djYVR2eHpWRlJrWWFKVWxTQ0NIR0pDWW03cFk3ajYxVi9idm1pRDhyYWhxRjNBR0lpSWlJaUlpSWlJaUlpSWlhZzhVT0lpSWlJaUlpT3lTRWdCQkM3aGhFUkVSRVJBNkJQVHVJaUlpSWlNamh0SVpwVms2ZVBBa0E2TnUzcjh4SmlJaXM0K1plQjVJa3dkUFRFeEVSRVJnOWVqU21UcDBLdFZyZHBPTUtJU0JKelorbFpzK2VQVmk3ZGkzT25qMEx2VjRQUHo4L1BQWFVVNWd3WVVLemptdnJxUmR0bGJzKzFucS9nZHJ2alROUFU5bXZYejhQbzlFb25UcDFxbGp1TEVUT2lzVU9jaW8xbTBUWjRrdXdOVC9VbTNyT2FkT21vYVNrQk45ODh3MWNYRnhzZm41ZThGbUdGM3gxNjlTcGs4K2xTNWV1eTUyRGlNaVJzUkZtNjFRMXFxT2xyejJKaUd3dE5qWVdLcFVLYVdscE9IRGdBRTZjT0lIdDI3Y2pMaTRPN3U3dUZoOW4wYUpGT0h6NE1MNysrdXRtZjA5YXNtUUpWcTFhQlE4UEQ0d2FOUXB0MnJUQnhZc1hrWm1aMmF6ajJscEw1cmJtKzkxYTlPM2IxMWVsVWowaVNkSkVJY1FncFZKNU80RGpjdWNpY2xZc2RwQlRpWTJOeGJwMTZ3QUFNMmZPdE9xeDVmaFFyKytjZi92YjMxQldWdFlpaFE1ZThOMGFML2hxNjlHamg3OUdvNG1SSkdtcUpFa3hBSnAyaXhZUlVTc25oRGdpU2RMdGN1Y2dlVGhaa2FQVVpES2RrRHNFRWRtSHh4NTdyUHE3VTBwS0NwNTg4a21jTzNjT0sxYXN3RFBQUEdQeGNiNy8vbnVyNU5tN2R5OVdyVnFGNE9CZ3JGaXhBaUVoSWRYckRBYURWYzVoQ3kyZDI5TDNXNDZiUk8zcC9KR1JrVzBCL0FOQURJQW9TWklVUU9Ybk9xZW5KTEl0Rmp2SXFUejIyR1BWeFk3WnMyZGI5ZGh5ZktqWGQ4NXg0OFpaNWZpM3dncyt5L0NDcjFLL2Z2MkNGQXJGM1pJa3hVcVNOQWI4akNFaWFyYkV4TVJCY21kd2RscXROZ3RBa01GZ0NQN2pqeit5bTNpTWp3RThKWVI0S2pFeGNaazFjZzBZTUdDQVFxRklCQUFoeElERXhFVGVCVXBFVHFsRGh3NTQ5dGxuc1dEQkF2ejg4OC9WeFk2Y25CeTgrKzY3U0VoSVFIRnhNYnAzNzQ0RkN4YWdlL2Z1QU14SFBZNGVQUnJBbjdNNzNHcmZtcXIranZEMDAwK2JmWDhFQUpWS1pmRXhkK3pZZ1MrKytBS1hMMStHaTRzTFhuenhSVXljT0xGNi9kR2pSL0haWjU4aE5UVVZIVHQyeE91dnY0NGVQWHBVcjkrMWF4Zmk0dUtRbkp3TUx5OHZ4TVRFWVBiczJmVk83MlZKYmlFRTFxMWJoL1hyMXlNakl3TitmbjY0OTk1NzhmampqME9wVkpxOWwvLys5Ny94NmFlZklpVWxCZUhoNFhqampUZlFzMmZQVzc3ZlZldGVmUEZGeE1YRlllclVxWGppaVNjc09yY2xidlcrMUhmK2x0SzdkKzl3dFZyZEVjQjlraVJGQStoVDM3WkdvekcwZCsvZStTMFdyamFudXBPQ3FDWTJLS2RXSVNvcUNsRlJVZmo1NTU4eGRlcFVEQjQ4R0E4ODhBRE9uRGxUdmMySkV5Znd5Q09QWU1pUUlSZzVjaVNXTDE5dXRuK1YwYU5IbXoydk92YWFOV3NRSFIyTnp6Nzd6R3g1UVVFQkFLQ2dvS0I2MmMxMjdOaUJhZE9tWWZEZ3dSZ3hZZ1MrL2ZaYmk4OVpkV3doQk5hdVhZdUpFeWRpMEtCQnVQdnV1N0ZzMlRJWWpjWkd2UWMxV1hyQk4zZnVYSXdlUFJxREJnM0NqQmt6Y083Y09ZdGVZNVdqUjQvaWdRY2V3T0RCZ3pGdDJqU2NQWHZXYlAydVhic1FHeHVMd1lNSFkrellzZmpnZ3crZzErdWJsZHRhNzFsVGZqY3NPYmNsYnZXKzFIZCthNHFNakd3YkdSazVLekl5OGllVlNuVlZvVkNzdkRHU2c0VU9JaUtpWmxBcWxmZmY5UFQrZWpja0luSUNrWkdSQUlDTWpJenFaV2xwYVVoTlRVVk1UQXlpb3FKdzZ0UXBMRnk0c0hyOXpiTTV4TWJHbWoyLzFiNDFWWDNIMDJxMTlXNXpxMk51MjdZTkN4WXNRRXBLQ3NhTkc0Yzc3N3dUSlNVbFpzZjQ4TU1QRVJVVmhiQ3dNSncvZng3dnZQTk85YnFkTzNmaWxWZGVRVVZGQmFaTW1ZS3dzRENzV2JNR1M1WXNhVmJ1MWF0WDQvMzMzMGRaV1JrbVQ1NE1qVWFEdUxnNGZQVFJSN1cyL2ZEREQ2SFZhdEcyYlZza0pTVmg4ZUxGMWVzYWVyK3JmUFhWVjdqNzdydlJwVXVYUnArN1BvMTVYMnFlMzlZaUl5TUhhclhhVDExZFhWTWtTZG9yU2RLemFLRFFBUUFxbFdxN3E2dHJpbHovazV4czJDaFJUZnhqRkxVcUgzNzRJWVlQSDQ2S2lvcnFEKzR2di93U0FQRHl5eThqT3pzYkkwZU9SR0JnSU1yTHk2djNtemx6SmxhdVhBbWc4a05kbzlIVU9uWlRQbFMzYmR1RzExOS9IYTZ1cmhnM2Jod2tTYXErR0xMa25GVldyMTZORHovOEVJR0JnWmc4ZVRJT0hqeUl1TGc0bEpXVjRZVVhYckQ0UGFpcHNSZDhseTlmeG0rLy9ZYUZDeGZpNjYrL3Z1VnJ2RG5USFhmY0FaUEpWSDNCVjVWcDU4NmRtRDkvUGlJaUlqQmx5aFNjUEhrU2E5YXNnZEZveE1zdnY5emszTlo2ejVyeXU5R1ljOWVuTWUrTHRTLzQrdlRwMDE2dFZvOFRRc3dBTUxocVNHNUR0RnJ0NXlhVFNTVkpra0tTSkpVUVFpbEpraEtBOHNaajFVMlBsVUlJSlNvL294UUFWRlhMYnRwSFZXUC9tOWNURVJFNVBDRkU5YTNBa2lSTkJMQkl4amhFUkRaVk5RTC81cW1hZS9YcWhhKysrZ29wS1NtNGVQRWlmdnZ0TnlRbEpVR24wOEhkM1Iyelo4K3UvaTUyODdSWWx1eGJVOVgzZjRXaS9xODJ0enBtVlpZMzMzd1RZOGFNcWZNWTc3enpEdnIzNzQvejU4OWoyclJwWmpjS3hzWEZBUUFHRGh3SXRWcU5idDI2NFk4Ly9zRE9uVHZyL2U1clNlNnE3K2IvL09jL01YandZRnk2ZEFsVHBrekJwazJiOE54eno1bnQrL2JiYjZOLy8vNDRjK1lNSG5yb0liTjhEYjNmVmViTm00Y1JJMFkwNmR6MWFjejdVdlA4dGlaSjBsY0E2aDR1VkE4aFJEYUFDdHNrdWpWSmt0b0NrQ29xS3BMbHlrQmtTeXgyVUt2UzBBZDMxY1hWMEtGRE1YSGl4T29SQUVEVFB0UXQwZERGa0NYbnJHS3RpNWVhZU1GWGlSZDhmNHFNakZ3TVlBNEFkU052Q0psNTgrdTZlZCs2SHRkMTdNYnVrNXljWEE1eWVFSUlDWlU5WDF3QnVJQ2pVc2srbUZENUpiVWNnRjZTSkU2K1RGYlZyMSsvN2pDL003UnYvLzc5dXgwL2Z2eThYSm1JaUd6cHlKRWpBR0EycGRQUFAvK014WXNYUXdoaHRseXYxOSt5aVhsajkyM2J0aTFTVWxKdzh1UkpCQWNITittWVY2NWNBZkRuS0pXNmRPalFBUUFRRkJRRXdIeWE1ZFRVVkFEQXhvMGJ6ZmFwbXRHaExwYmtydXBiMmFsVEo3TU1PcDBPcGFXbDhQRHdxSlV2TkRTMFZqNUw5T3JWcThubnJrOWozcGVhNTdlMWhJU0VIdjM3OSsrdFVDanVBVEJWa3FRQkZ1eDJwNXhUVTJxMVdoMEF0K0xpNG5TNU1oRFpFb3NkMUtvMDlNRzljT0ZDL090Zi84TGl4WXZ4NmFlZjR2bm5uOGY0OGVNdFBuWlRQbFF0dVJpeWhLMHVYbmpCWjU2UEYzeEFZbUxpdk42OWUvOWJyVlpQQlRBSndFaEpraXhwUHY2SUVNSUl3R0F5bVl3S2hjSW9oREFxRkFxanlXUXlLcFZLZzhsa01nb2hqRlhyYnl3M0NpRU1ScVBScUZLcGpGWC9OWmxNQnFWU2FUS1pUSWFLaWdxalhxODN1cnE2R2t0TFM0M2UzdDdYYjV5VGYzeDBEaTRBQWdHRTNmZ3ZtOTJUUGRBRHVBWWdEVUQyamVmL243MDdqNHVxM3Y4SC9qb3p6QXdNaThnMkxpeEtscG1pTW1SSkVXcnFOZjJtVjgzdVZldXJsRmt1bWQyYnQ5UTBUZVZucGhhcGFXV0xWODJyWldTbDlzMzIxTGhxQTZTU1d5NGd5TDR2TXN4eWZuOGdJd2dEQXd3Y1lGN1B4OE9ITTU5enp1ZTh6Z21iWWQ3eitYeUk3TWJKeWFuV3RGVnl1WHdTZ1A5WHgrNUVSTzNheFlzWDhmYmJid01BcGs2ZGFtbC8vZlhYVVZKU2dyMTc5OExUMDlQcWwrY0ExSnJtdURISEFzRElrU1B4L3Z2dlk4dVdMYmo3N3J2UnFWTW55emE5WGcrVlN0VmduMTVlWHNqS3lzS3BVNmN3ZE9oUVd5L2Z3dHZiRzVtWm1kaTFhNWZWdFVXYWt0dlB6dy9wNmVsSVNVbUJuNThma3BPVEFRQWVIaDRORm8yc3NUYXQ5SzNyY05qajNJMjVMNDFaQjhSZWZ2Lzk5eVFBU1FCZUd6aHdZQSs1WEQ1R0ZNWEpBRnB2aUFrUldiRFlRWFJEUkVRRTl1L2ZqeDkrK0FFdnZmUVNWcTFhaFpFalI5WmFDTXpXRjNXRlFnR0R3WURpNG1KNGVub2lOemUzMWpHMnZobXFiMzBLd0Q1dklPckNOM3lONHloditKS1NrdklBYkFHd0pTd3NySlBKWlBxYlRDYWJBR0FZZ0Ryblc0dVBqOTltMXhEMXFHLzZNbXFYVktnc2RNUkpIWVNvRHVFQUNzRmlCOW1aS0lyamJ4MnhlR05hS3hZN2lLaEQyTHAxS3hRS0JhNWV2WW9qUjQ3QWFEUml4b3daTlg1bk5Kdk5BSUJObXpZaFA3L3U5WncxR2cweU16T3haTWtTQkFVRjRlV1hYN2I1Mk9xaW9xSnc1TWdSbkQxN0ZwTW1UY0tRSVVQZzR1S0NNMmZPNEo1NzdzSFRUOFdoLzBvQUFDQUFTVVJCVkQvZFlKK1BQdm9vM243N2JTeGR1aFFQUGZRUURBWURldlhxaGNjZmY5eW1lekp4NGtSczJiSUY4K2JOdzRNUFBnaWxVb21MRnk5aXdvUUpWb3MxdHVTZU5Ha1NObTdjaUtWTGwrTEJCeDlFWEZ6bDIrcXBVNmZXT2FLK1B0YnV0elgyT0hkVDdvdFVFaE1UcndEWURHQnpuejU5dXFwVXFsR0NJRXdXQkdFRUFFNjVUTlFLV095Z0RxWDZvdUliTjI3RXZIbnpiRDcyMFVjZnhlREJneTFGQ1dkbjV4b2ZFamYyUmYydXUrN0M3Ny8vanRXclYyUDQ4T0g0NG9zdjZqeG5mVytHYkQyblBkKzhWTWMzZkxaeDVEZDhPcDJ1RU1CV0FGdTdkZXVtN3RLbHk5OVF1WWpxY0FBdXJSYUVPaklsS2tkMEVMVkZIRzFFZGhjV0ZoWW9pdUtnVzlzRlFSZzBhTkNnZ0JNblRseVZJaGNSa1QzdDNyMGJNcGtNblRwMXduMzMzWWZKa3lmajNudnZyYkhQQ3krOGdEZmVlQU9KaVltWU4yOGVmdis5OXN3L2l4Y3Z4dXV2djQ2RWhBVExyQUsySGx1ZGk0c0x0bTdkaW84KytnamZmdnN0dnZycUs4aGtNblR2M3QyeTltRkRmVDd4eEJPUXlXVFl1M2N2OXUzYmg4NmRPeU04UE56bWUvTGtrMDlDcVZRaU5qWVdzYkd4VUtsVXVPT09POUNqUjQ5bTVaNCtmVG9BNExQUFBzT25uMzRLUHo4L1BQdnNzNWIyeHJCMnY2Mnh4N21iY2wvYWdqTm56cVFEMkFaZ1cwaElTR2VGUXZFWFZQNnVMTmw2SFVTT2dNVU82bEIyNzk1dGVieHQyN1pHRlRzNmQrNk1MNzc0QWlhVENTRWhJWmcvZjM2TllrZGpYOVFYTDE2TVpjdVc0YmZmZmtOYVdocW1UWnVHcEtTa0d2czA5R2JJMW5QYTg4MUxkWHpEWnh1KzRhdDA3ZHExc212WHJtMERzSzFIang3T1hsNWVrMFJSbkFSZ3BHU2hxQ09RZ1I4bVU5dWxBdGVSSVRzVFJiSFdGRlpWVENiVEl3QmlXakVPRVpGZDZYUTZtL2NkTzNZc3hvNGRhM2srZnZ6NFd2dEVSRVFnSWlLaVNjZmVTcTFXWSs3Y3VaZzdkMjZUOGdpQ2dLaW9LRVJGUmRVNjl0YnI5dlQwck5VbWs4a3diZG8wVEpzMnJjR3NqY2xkWDY3RzVBT3MzMjlyLzEyYmN1Nm0zSmZHL0Z4SjRkU3BVL2tBOXR6NFEwUXRxT2xmK1NacUFWcXRWZ1RhL2dzVmthTUpDd3NEQU1USHh6ZmxkVU9CVnZ6MlN0WC9SNXFZbGRvWVVSUjlBVVFDMk52UXZrUVNlQlRBejRJZ1pFc2RoSnBPcTlWbUF2QXpHbzJha3lkUFpqV3hqN2NCekJGRmNVNUNRc0tXNXVRSkRRMDlJZ2pDL1ZZMkg0bVBqK2NjNEVUVUl2ajdPSkZ0bXZuN3NhU3FGaWpQeTh0enVYTGxTcm5VZVZvYVB4OXdQUHdtR2hFUnRUUU8weVc3Q1FzTHMveHhOSm1abVZpNmRDbEdqQmlCUVlNR1ljaVFJWGpublhkYTlIemp4NCszVEZkb0w2ZE9uYXJ4M3pFeU1oSXZ2ZlFTOHZMeTdIcWV1clRVTlJIWlMyaG9xRzg5aFE0QWlBZ05EZVhVZmtSRVJFUkVkV0N4ZzRpSWlOcU5iZHUyQVlCbHJSdGJwS1NrWU1LRUNhaW9hSnRyU051U3oyZzBZdWJNbWZEeThzS2VQWHNRRnhlSGJkdTJJU1FrcE1WeWFUUWE3TnUzRHpKWnk3eGRQSHo0TUhRNkhYYnYzbzJjbkJ3c1diTEVydjNYZFY5YitwcUlta3NRaEluMjJJZUlpSWlJeUJGeHpRNGlJaUxxMEFvTEM1R1NraUoxREt0c3lYZng0a1drcGFWaCt2VHA4UEx5QWdEMDdOa1RQWHYyYkkySUxhcGJ0MjZZT1hNbTVzMmJCN1BaYkxkQ1JGdi83MDVVbC9qNCtIY0J2RnYxbkZNdkVCRVJFUkhaanNVT2FwTWNjWG9TSWlKcXZGT25UaUVxS2dxYk4yL0dXMis5aFV1WExpRXdNQkN2dnZvcSt2VHBBd0NXQlJIRHc4TUIzSnlIdXFLaUFqRXhNZmo2NjY5aE1CZ1FHUm1KeFlzWHc4M056ZEx2c21YTEVCTVRnekZqeG1EVXFGRlcydzRmUGd5MVdsMGpVMXhjSE02ZE80ZW9xQ2hzMkxBQmI3NzVKdExTMGpCbzBDQ3NXTEVDbnA2ZTllYXJybXZYcm5CMmRzYUdEUnZ3NG9zdldzNVZYV092WjhHQ0JYajIyV2ZoNCtPRDVjdVhXL3FaTTJjT2V2YnNpWWNlZXFqR3Rabk5abXpmdmgyeHNiSEl6TXlFdDdjMzFxOWZqejU5K3RSN2JsdVVscGJDeGNYRlV1Z3dHQXpZdW5VckRoNDhpT3pzYkhoN2UyUENoQW1ZTVdNR1pES1o1WHFzM1hlbFVsbm5mYTErM01XTEZ4djgyV251ZFJFUkViVkgvSDJjaUlqYUs0N2hwN1ltUWVvQVJHVFZhYWtERUZrVEd4dUxEUnMyNE5DaFEralNwUXRXcmx4cDJWWjk2cXZxaFlSVnExYmg3Tm16MkwxN04vYnYzNC84L0h5c1g3KytSci9IamgzRFYxOTloVm16WnRYYjFwQXZ2L3dTNzczM0hyNzQ0Z3ZrNU9SZzdkcTFEZWFyenNQREEydldyTUV2di95Q2NlUEc0Y01QUDBSWldWbU5mWnB5UGVQR2pjTlBQLzBFZzZGeWFaM2MzRnljT0hFQ0V5ZlduaVhuelRmZlJHeHNMRmF1WEltalI0OWkwNlpObG9LTkxlZXVpeWlLK1BQUFA3RjU4MlpNbVRMRjBoNGRIWTJmZnZvSmI3enhCbzRlUFlyWFhuc05uMy8rT2Q1OTk5MTZlcXZKbHZzSzFQK3owOVRySWlJaWFvOUVVVHd1ZFFhaWRvUy9IeE1SRVRtUzkzdnZFOS92dlUrVU9nYzVGcTFXSzFaTiswSHRueWlLdnFJb1BpTGVjUExrU1ZHcjFZcDZ2YjdHODVTVWxLcGR4S05IajRwaFlXR2l5V1NxOHhoUkZNVzh2RHd4TEN4TVBIZnVuS1h0eUpFajRnTVBQRkRqbUxObnoxcTIxOWRXV2xwYXEwMnYxMXNlWDc1ODJiTDltMisrRVNNaUl1cmN2eUZGUlVYaWxpMWJ4Q0ZEaG9palI0KzI1Ry9LOVlpaUtPcjFlbkhJa0NIaXp6Ly9MSXFpS0g3ODhjZmlFMDg4VWV2YWlvcUt4RUdEQm9rblRweW9sYW1oYzkrcXF0K3FQM2ZmZmJmNDZhZWZXcmJuNStlTFlXRmhZbUppWW8zanZ2amlDM0hFaUJHMXN0M2E3NjAvRzlYdmEvWGpHdnJac2ZHNkpvbWl5TVdpMnptdFZwdXAxV3JGL3YzNyt6V2pqN2UxV3EwWUdobzYyODdaK0pwR1JPVEErRHBBOXFiVmFzdTBXcTNZbzBjUFo2bXp0QWIrRzNJOG5NYUtpSWlJMmoxdmIyL0xZM2QzZDRpaUNLUFJDS1ZTV2VmK0dSa1pFRVd4eG1pQ0tsV2pIQURBMzkrLzF2YTYyaHJpNTNmek0xUmZYMStVbFpVMWFYMEtkM2QzekpvMUMxT25Uc1hDaFF1eGVQRmk3TjI3dDhuWG8xUXFNV3JVS0J3NmRBaVJrWkg0K3V1djhmZS8vNzFXSDJscGFUQ1pUT2pkdTNldGJRMmRXNkZRMUhrdGh3OGZSbWxwS1Y1OTlWWEV4c1ppM0xoeFVDcVZTRTlQaHlpS0NBNE9yckYvWUdBZzh2THlZRGFiNjc0NVRXVHRaNmVwMTBWRVJFUkVSRVRTWUxHRGlJaUlIRTdWSXQ4SERoeEFseTVkck80bkNMWFhCSzdlVmxWTUtTOHZ0NndkVVZKU1V1dVlrcElTeS9iazVHVDQrZmsxYXlGdUR3OFBQUEhFRTVnOWV6Yk1abk96cm1mY3VIR1lOV3NXenA4L2o2dFhyMkxreUpHMTl1bmN1VE1BSUNVbEJYMzc5cTJ4emRaejE4WFgxeGVyVjYvR280OCtpaTFidG1EKy9Qbnc5YTBjS0pHY25JeCsvZnBaOWsxTlRZVkdvNEZNSnJQNXZqZEhjNjZMaUlpSWlJaUlXaC9YN0NBaUlxSU96Y1BEQXdDUW1KaUlvcUlpQUlCR280RldxOFc2ZGV1UW1aa0prOG1FOCtmUDQvanh4azFWM2FOSEQ2alZhdXpmdng4QW9OZnJzV1BIamxyN2JkcTBDYVdscFVoT1RzYUhIMzZJc1dQSDFwdnZWaGN1WE1EV3JWdVJrcElDazhtRTNOeGNmUDc1NTdqbm5uc2drOG1hZFQxOSsvWkZseTVkc0hidFdvd2VQUm9xbGFyV1BocU5CcEdSa1lpT2pzYjU4K2RoTXBsdzd0dzVwS1dsTmZ0ZXVydTdZL0hpeGRpNWN5Zk9uRGtESHg4ZkRCOCtITkhSMGJodzRRSk1KaE5Pbno2TmQ5NTVCOU9tVFFOZzIzMjM1YjdXeDE0L0kwUkVSRVJFUk5RNldPd2dJaUtpZGlNcUtnb0FFQjRlYnZNeFFVRkJtRGh4SXViUG40OUhIbm5FMHI1bXpScklaREpNbWpRSjk5OS9QNVl2WHc1UmJOeDByaXFWQ3RIUjBkaTdkeS9HalJ1SE9YUG00TDc3N3F1MVgvLysvVEYrL0hqODcvLytMOExEd3pGejVzd0c4MVhuNGVFQm5VNkg2ZE9uWS9EZ3dYanNzY2ZnNnVxSzFhdFgyK1Y2eG8wYmgvajQrRG9YSnE4U0hSMk5rSkFRekprekJ4RVJFVmkrZkRuMGVuMnp6dzBBa1pHUkdEVnFGRmFzV0FHVHlZUVZLMVlnTEN3TWMrZk9SWGg0T0Y1NTVSVkVSVVZoOHVUSkFHeTc3N2JjMTRiWTQyZUVpSWlJaUlpSVdrZnR1UXlJaU95a2FuSHlwODZONS85cnFOVlVMVDRXSHgvUG43c080TWJpejVFQTlrcWRwU2xPblRxRnFLZ29IRDU4MkRMZEVuVW9qd0w0V1JDRWJLbURVTk5wdGRwTUFINUdvMUZ6OHVUSnJDYjI4VGFBT2FJb3prbElTTmhpeDJ4OFRTTWljbUI4SFNCNzAycTFaUUJjOHZMeVhLNWN1Vkl1ZFo2V3huOURqb2NqTzRpSWlJaUlpSWlJaUlpSXFGM2pBdVZFUkVUVWxwa0JWRWdkZ3NnS1BTcC9Sb21vSGROcXRUc0JQQ1oxRG1xV1kvSHg4UkVBakZJSElTSWlJdWx3WkFjUkVSRzFaUlVBMnUwVVFTRWhJZERwZEp6Q3F1UEtCb3R4UkIwQkN4M3QzNzFhcmZaMnFVTVFFUkdSdERpeWc0aUlpTm95UFlCVUFPRUFmQUdvcEkxREJLRHk1eklibFQrYmVvbXpFSkdkNkg0Y0lYVUVhb0xSZnp1TXJHdzlqRVpqc2RSWmlJaUlTRm9zZGhBUkVWRmJaa0RsaDhwRkFCVGdxRlJxRzh5by9OblUzL2liaUlpSWlJaUlKTVppQnhHMXVLMTM3SnNtZFFaeUhKdkZWeUVJQWdZTkdQU0VVV1kwU1oySG1rZXIxVW9kZ2FoQm9hR2hVa2VnNW5HUk9nQVJFUkVSRVRVZml4MUUxSEpFbUNCQUxnajR0OVJSeVBHWTVLWVBCUWhTeHlBaW9uYkNaREp4WVdNaUlpSWlvbmFNeFE0aWFrblBRUlR1a1RvRU9SWkJFS1lEZ01ia241QWh1M3BTNmp4RVJOUXVuRWxLU3NxVE9nUVJFUkVSRVRVZGl4MUUxR0tlT2o5K000RE5VdWNneDZMVmFxY0R3TVR5R1Z0bm52dnJGcW56RUJFUkVSRVJFUkZSeStNaW4wUkVSRVJFUkVSRVJFUkUxSzV4WkFjUkVSRVJFUkZSTTRVTis2NVcyOVBUZy9GTVZIQ2p0MVduKzNHRTFXMVBQbnNDdnljVll1NVR0K0hKeDNwYTJ0TXp5L0h3NUNOd2NoTHdiV3drbnZsSFBFckxqUGhzZXpnVVRqVy84eWlLZ0dDblpjNnFydVg3ZlVQZzJVbFI1ejVUbmpwbU5Rc1JFUkZSYzdEWVFVUkVSRVJFUkdRbmt5Y0d3RmtsQndBTURQRnNjRnZVbEI0QWdISzlDYnRqcjlab2E4aklZUnI4bmxTSVgzN05xVkhzK09YWGJBREE0THU5NGVHdXdQLytQUkRsZW5PTjRzSXJxNVB3Mzk5eThjbUg0VllMRXkyaHJpeEVSRVJFOXNCaUJ4RVJFUkVSRVpHZHpKd1diTFY0VU5lMmVVLzNBZ0FVRkJvc3hZNnF0b2FNR0tyQkcyOWZRTktaSXVRVlZNRExVd2tBK09YWEhBREFYNFpwQUFCalJuYXRkZXlCUStrMm5jTVdqUmtkVWxjV0lpSWlJbnRnc1lQSWdXbTFXckg2OC9qNGVEc05ZSzlCQUNBMnVGY0xudlBPTys5TWRISnk4amg5K3ZTZEFDcGFPUXNSRVJFUlVZdnc5VlpoUUVnbkpKd3N3Skc0SEl3YjNRMWxaU2JvRXZPaFZNZ3dOTUlYUU8zcHBhcFBuVFY4L004QWFrNlg5ZDFQbVhoL3gyVmNTU21EdTdzVEhocmVCZk5tOW9KU0thdlIzd3R6NzhEN095N2o3eE1DOEV4VXNPWDQvLzZXaS9lMlhjSzFqSElNRFBIRXlwZjd3dGRiVldjV0lpSWlJbnZodUZFaUI1YVZsYldoNm5GR1JzWWFlL1lkRkJTMFBTUWtKQjJBdHozN2JjbzVNek16MTJWa1pMd0dGanFJaUlpSXFJVnQzWDRKRzkvN0V4dmYreFBIZEhrMmIydXFxdEVidjhSVmp1YUkreTBYQnFNWjk5M3JEVmQxM2Q5dnJENU4xdVNKQVRXZWYvTkRKbDU2OVJRTVJoR1BqdmVIZnpjWDdOcWJncGgzTHRUcVorY255Umc5b2d0NkJidlZhTi93N2dYY0UrWUZqWjhLSnhMeXNHcmRtV1plSlJFUkVWSERPTEtEeUlHbHBxYXU5UFB6ZXc0QXJsMjd0dENlZlh0N2UvK3ZqYnZhYmVTSHRYUG01K2Z2dEVmL1JFUkVSRVFOcVpxS0NnQ1VTaG51RGZPeWFWdEROcjczWjQzblZWTmRqUmlpd2RvTjUzSHN0MXhVR016NDVXamxlaDEvR2RiRmFsL3pudTZGYmYrNUFxRDIxRnJ2Yjc4RUFMaDdZR2NvRlRMY2NaczdUaVlWNHBzZk12RGljNzFyOUxQb0gzM3dRTGhQcmY1ZlhkUVhnMEs5Y0NtNUZJOUd4U0h1UkM2TVJoRk9UaTB4a0p5SWlJaW9Fb3NkUkZSTDFmUldseTVkZXFScjE2N0xuWjJkZTVlWGw1OVBUazZPS2lzcjB3R0FpNHZMNE1EQXdEZlVhclhXYkRhWFoyWm12cEdSa2JHaSt2RTNIbWNETjZmSXF0cVdscGIyRDQxR3N5UW5KMmZUdFd2WGxsZTF4OGZIK3dMSUFlQno2N0VBMExsejU2a2FqZVpGRnhlWFBtYXpXWC8xNnRWLzVPWGxmV0RMT2F2MUxXZzBtdWQ4Zkh5ZVZTcVZRVWFqTVNzbkorZWo5UFQwVndFWWJiMEhSRVJFUkVTM3FtOTZwdVpNM1ZSVm5LaFNWZXp3NnF4RTZBQlA2Qkx6Y1Z5WGh5UEhjdUNza2lQeXZ0cEZDRnVrcEpVQkFQWittVnFqdmFEUVVHdmZ1M3A3MU5sSHI1NlZJejM4dTdvQUFFd21FZm9LRTV5YytCRUVFUkVSdFJ5KzB5QWlxN3AzNzc2K3FLam9nRXdtVTdtNHVQUUxEQXpjY3ZiczJYc0FvRmV2WG5zVkNrWDN3c0xDTHcwR3d6VzVYTzVjZFZ4R1JzYWFMbDI2dkFSVVRwVmxOcHV2MzlxM241L2ZDM2w1ZVIrWGxwYWVzaldQdDdmM3RLQ2dvSCtiemVicmVYbDVPd0dJQ29YQ3c5WnpWanYzUDdwMzc3N2VZREJjeTgzTmZjZmQzZjJocmwyN0xwSEpaQzVwYVdrTGJMMEhSRVJFUkVTdHBmcWFHcmY2eXpBTmRJbjUyUGFmS3lnb05HRGtVQTFjbk9VMjlWdGhNTmQ0N3QxWmljeHNQWGE5ZHk5NjMrNWU3N0Z5ZWQwak5kTFNyNk96cHhKL25Dc0NBSGk0SzZ4T3FVVkVSRVJrTDN5M1FVUldwYVNrUEZaY1hQeXJXcTBPdS9QT08zOXpjWEVaV0xWTkVBUUZBQlFXRm42ZGs1UHpBUURMVjcydVhidTJzS3J3a0pxYXVoS1ZveWxxdUhMbHl1emk0dUw5amNtajBXZ1czc2cxUFM4djc5UHEyMnc1WnhVL1A3OW5iL1R6UkdGaDRTR2xVbmxYdjM3OWtueDlmWjlKUzB0N0VZRGxONzc2N2dFUkViVWNVUlFGQUVvQUtnQUtjSzI1S21aVXZ1YnFBVlFJZ21DWHFTQ0pxSDBiSHVtSE5XK2RROExKQWdEQVh4N1VOSGlNeGxlRnpHdzlscXc2amFBQU5WNStvUThBWU9MRC90ankwVVhNVzVpQUJ4L3dnMUlwdzhYTHBaandjSGVNR09KblU1NlhscC9DMEFoZi9IZzRDd0F3NFgrNk5mSEtpSWlJaUd6SFlnY1JXVlZjWEh3ZUFNckt5cEtCbXdVT0FMaDY5ZXBUM2J0M2Z6c3dNSEJMdDI3ZFhrMUxTMXVRbTV1N294RjkvOWJZUENxVnFoY0E1T1hsSFc3c3NkVXBGSW9BQUtpb3FFaTY4ZmQ1QUpESlpHNEEzQUFVVmN0cDlSNFFFVkdMVWdEd0JlQi80MitsdEhIYWpBb0EyUUJTQVdUZGVFNUVEcTZ6cHhLRFFqdmptQzRQYXJVY0VmYzJQSVhWNG4vMndlc2JLZ3NrVjI5TVhRVUFUejdlQTBxbERMSDcweEM3UHcwcXBReDM5SEpIandDMXpYbkdqT3lLdlYrbXdtd1c4YmZ4QVpnem8xZVRyb3VJaUlpb01WanNJS0lteWMvUFA1Q2ZuMytnVTZkT0UyKzc3YlpQQXdNRHQrYm01bjRLb0x6NmZpNHVMcXJyMSt1Y1VjcFkvWWtvaWhXQ0lDaFZLcFduWHEvUGNYTnpxN1dpb3RGb3pGSW9GTjA5UFQzdkxTZ28rTUphdG5yT0NRQXdHQXhwU3FVeVNDNlgzd0VnVGFsVTNuR2ovendBeGZWZE43VTk5L2EvZDVHTDREcW42bmtSS3IvUnVNZjVuZjgzZE1DRGl3SEF5K3gzTWZiVTdxSFNKQ1NpSmxLaHN0QVJKM1dRTmlvY1FDRlk3Q0JxTStxYlpxcStiVlU4T3lsczJzK2F6ZXUwalRwL3hHQWZSQXl1WFJTUnlRUk1teHlFYVpPREd0WGZyZTF6bjdxdFVjY1NFUkVSTlJlbkF5QnlZUDcrL2t1ckhuZnIxdTIxeGh4NzExMTNKUVVHQnNaNGVYazlDZ0JtczdrTTFRb1lCb01oRlFBQ0F3TS9EZ3dNZkxlaC9zckt5bjREZ0lDQWdNMCtQajdQZE8vZS9ZTmI5OG5LeXRvTUFFRkJRVHNDQXdQZkRRd00vTWpQeisrZmpUMW5UazdPRmdEbzJiUG5EbjkvLzdkdXYvMzIyQnY5dndXQTA0RzBNK1dDb2J4SVh1QmY5YWVxUFUrZTZWblZwaFJWM2FYTVNFUk5va1RsaUE2cUcwZTdFQkVSRVJFUlZjT1JIVVFPek0vUDc3bXF4MTI2ZEhucDJyVnJDMjA5MW1nMFpudDVlVDBwQ0lKVFNVbkpmOVBUMDE5RXRXSkhjbkx5ck1EQXdJMnVycTRQS0pYS0JzZXRwNmFtemdvSUNOam03dTQrVEtWU0JXZG1acTUxZFhXdHNSQjRabWJtYWtFUVRENCtQck85dmIxbkdJM0c3T0xpNG04YWU4Nk1qSXpYQWNEYjIzdVdyNi92SElQQmtKYVdsclk0TXpOemphM1hUMjNINzcvSGI5R0dhdGREUU4wclpBSzQxemhrN1c3OHV6VmpFVkh6eWNBUDgrdWpBcis0UkVSRTVCQzBXbTIrMUJtb3czQUdnRTZkT3QwTjRJakVXWWpzanNVT0lnY1dIeDlmNTRmRGRiVG4zTnAyL3Z6NXlQcjZMaW9xT25ENjlPa0R0cDZ6dExUMDFObXpaOE5xbkRRbjU5YlJHV0pHUnNhYWpJeU1Pb3NTalRobnZmMVlPYWJXUGFBMm8xd3VPbDB4Q2NhZWRXMVVpMjZpZDM3M2oxczdGQkVSRVJFUlVYT0lvcGdrQ0VKZkFKNVNaNkdPUlNhVGpRS0xIZFFCc2RoQlJFVHRubEUwdkNkQVdGM1h0dTZtb0pScG1hTktXenNURWRuUHZIbnpJSmZMRVJNVFUydmIrUEhqOGZEREQrT3BwNTZTSUpsdHdzSnUxdkoxT2gwQUlETXpFNXMyYlVKY1hCd0tDd3VoVnFzeFpjb1V6Sm8xQzZkT25VSlVWSlRsR0ZkWFY0U0hoK09sbDE2Q2w1ZFhhOGNuSWlJaWlTUWtKQXdJRGc1Mmt6b0hkUnllbnA0NUFKeEVVU3lVT2d0UlMyQ3hnNGlJMnIyeThySzNYVjFkYXhVN1JGRkU2UFVoYis3QkRpbGlFWkdkakI0OUdpdFdyRUJKU1FuYzNHNyt2cCtVbElTclY2OWk5T2pSemVvL0pTVUY4K2ZQeDU0OWU2QlUybi9tckczYnRpRXFLZ3B4Y1pWcnJSdU5Sc3ljT1JQRGhnM0RuajE3MEtsVEoxeTllaFhYcmwycmNkemh3NGVoVnF0eDdkbzFMRjI2RkV1V0xNSG16WnZ0bm8rSWlJamFMTk9sUzVmNG9UVFpqVmFybFRvQ1VZdmlQTDlFUk5UdW5UdDNybGdteXEvZTJxNkdtNmd4ZUhPeERxSjJidWpRb1pETDVmanBwNTlxdEI4NmRBZ0RCZ3hBOSs3ZG05Vi9ZV0VoVWxKU210VkhZMXk4ZUJGcGFXbVlQbjA2dkwyOTRlVGtoSjQ5ZStMKysrK3ZjLzl1M2JwaDVzeVpPSEhpQk14bWM2dmxKQ0lpSWlJaWFrODRzb09JaURvRWs5bjRrU0FYWHFuZXBqSDZwejl4WlVLQlZKbUl5RDdVYWpXR0RoMktRNGNPNGVHSEh3WlFPWExyMjIrL3haTlBQZ2tBcUtpb1FFeE1ETDcrK21zWURBWkVSa1ppOGVMRmxwRWdack1aMjdkdlIyeHNMREl6TStIdDdZMzE2OWVqVDU4K2xpbWp3c1BEQWR5Y2FzcGdNR0RyMXEwNGVQQWdzck96NGUzdGpRa1RKbURHakJtUXlXU1c2YWFXTFZ1R21KZ1lqQmt6QmdzV0xHandlcnAyN1FwbloyZHMyTEFCTDc3NEl0UnFkWVBIbEphV3dzWEZCVEladjZ0RTFGSmVXUEs3MUJHb0NRb0tEVkpISUNJaW9qYUN4UTRpSXVvUXNuS3lObWcwbWhyRmpydjFEN3dkaS85SUZZbUk3R2owNk5GNDRZVVhVRlJVQkE4UER5UW1KaUl2THc5LytjdGZBQUNyVnExQ2Ftb3FkdS9lRFpWS2hVV0xGbUg5K3ZWWXRtd1pBT0ROTjkvRXp6Ly9qSlVyVjZKdjM3NUlTVW1CaTRzTGdKclRURldmeGlvNk9ocC8vUEVIM25qakRRUUhCK09QUC83QXdvVUxZVFFhTVh2MmJNdCt4NDRkdzFkZmZRVlJGRzI2Rmc4UEQ2eFpzd2F2dlBJS2podzVncWxUcDJMeTVNbDFGajFFVWNURml4ZXhlZk5tVEpreXBjbjNqNGpxVlFaQS9kUFJiS2x6VURQSTVYSzkxQm1JaUloSVdpeDJFRkd6YUxYYTZwL3NpRWFqTWJlb3FPalFsU3RYWGdDUTBaaSszTnpjK25YdDJuV2pXcTBlTEFpQ01URXgwYjIrZHFMcTB0TFNjcnY1ZFU4M0NjYXVBT0FzdXNBYkFlOUpuWXVJN0dQdzRNRndkWFhGanovK2lMLys5YS80di8vN1A5eC8vLzN3OFBCQWZuNCtEaDQ4aUYyN2RrR2owUUFBSG4vOGNTeGF0QWpMbGkxRGNYRXg5dXpaZzgyYk4yUEFnQUVBZ09EZzRIclBWMUJRZ1AzNzkrT0REejdBSFhmY0FRRG8zNzgvWnMyYWhZMGJOOVlvZGt5Yk5nMnVycTZOdXA2SWlBaDg4Y1VYK1Bqamo3RjkrM2JzM2JzWE1URXhsbk1Cd0FNUFBBQUFrTWxrZU9tbGx6QnAwcVJHbllPSWJCWnBOcHY3U1IyQ21rNFFoTFNFaEFSV3E0aUlpQndjaXgxRVpCZFpXVmtiQkVHUWUzcDYvdFhMeTJ1cVNxWHFmdTdjdWFHTjZTTXdNUEJUWjJmbk80dUxpNy9UNi9Wbkdtb251cFZKTk82RWdIOEJnTVlVa1BYTStiRTVVbWNpSXZ0d2NuTEN5SkVqY2VqUUlZd2RPeGJmZi84OUZpMWFCQURJeU1pQUtJcDFqbnd3R0F4SVMwdUR5V1JDNzk2OWJUNWZlbm82UkZHc1ZSUUpEQXhFWGw1ZWpiVXovUDM5bTNSTjd1N3VtRFZyRnFaT25ZcUZDeGRpOGVMRjJMdDNyMlg3NGNPSFVWcGFpbGRmZlJXeHNiRVlOMjVjaXl5Z1R1VG80dVBqZFFCMFV1Y2dJaUlpb3ViaHBMOUVaQmVwcWFrcnIxNjkrdXlsUzVjZUJnQzFXaDNlMkQ2Y25aM3ZCSUFMRnk0OG5wS1M4bHhEN1UwZ05PTllhZ2V1NjYrL1dmVTR0T0wrN1ZKbUlTTDdHek5tREU2Y09JRkRodzdCYURSYVJqNTRlWGtCQUE0Y09BQ2RUbGZqajBLaFFPZk9uUUdnVVl1USsvcjZBZ0NTazVOcnRLZW1wa0tqMGRSWU8wTVFtdmZ5NHVIaGdTZWVlQUpYcmx5cHRRQzVyNjh2VnE5ZWpieThQR3pac3FWWjV5RWlJaUlpSXVySVdPd2dJcnVTeVdUdUFGQmFXdnJmcWphdFZpdmVtTzdLNTBhVFQ3VTJ5ejdWSG1kVVBiZldEZ0JlWGw2UDl1blQ1L2ZRMEZCOVNFaElSa0JBd0pzQW5HODlyMGFqZWI1Ly8vNDUzYnAxVzlZQ2wweHR5Smt6WjlMbG9qeFhKVHBEYzczYkcxTG5JU0w3NnQrL1B6UWFEVFp0Mm9RUkkwWllSamxvTkJwb3RWcXNXN2NPbVptWk1KbE1PSC8rUEk0ZlAyN1pIaGtaaWVqb2FKdy9meDRta3dubnpwMURXbG9hZ01waUF3QWtKaWFpcUtnSUFPRGo0NFBodzRjak9qb2FGeTVjZ01sa3d1blRwL0hPTys5ZzJyUnB6YnFPQ3hjdVlPdldyVWhKU1lISlpFSnViaTQrLy94ejNIUFBQWFV1UU83dTdvN0ZpeGRqNTg2ZE9IT0dBeHlKaUlpSWlJanF3bUlIRWRtRnY3Ly8wb0NBZ0UwOWUvYjhyS2lvNklmVTFOUkdyYUtha1pHeHB1cHhWbGJXaHFybjF0bzdkKzQ4dVVlUEhwOElncURNeWNuWlhGRlJjY25YMS9mNWdJQ0F0YmYyN2VmbjkwSmVYdDdIcGFXbHA1cCtoZFJlaUJCMitacTZaajJUL0VpNjFGbUl5TDRFUWNCRER6MkU5UFIwakJrenBzYTJOV3ZXUUNhVFlkS2tTYmovL3Z1eGZQbnlHZ3VHUjBkSEl5UWtCSFBtekVGRVJBU1dMMThPdmI1eUxkdWdvQ0JNbkRnUjgrZlB4eU9QUEdJNVpzV0tGUWdMQzhQY3VYTVJIaDZPVjE1NUJWRlJVWmc4ZVhLamNrZEZSUUVBd3NNckJ6MTZlSGhBcDlOaCt2VHBHRHg0TUI1NzdERzR1cnBpOWVyVlZ2dUlqSXpFcUZHanNHTEZpa2FkbTRpSWlJaUl5RkZ3U2hjaWFwWmJGaWdIQUpTWGx5ZWxwS1E4VzFKUzhsUDFmZUxqNDMwQjVLQnlaRWYyalRiaDFyNnE3V2UxL2E2NzdrcHlkbmErS3ljbjV4MmowVmpvNU9UVXljZkhaNWJSYU13NWVmS2tiL1hqTGx5NE1MYTR1SGgvQzF3K3RTS3RWdnM5Z0FkdDJiZVR5UXVGOHJ3Rzl4TkY4WGhDUXNLOXpjMUdSUFluaXFJdmdFZ0FleHZhMTBFOUN1Qm5RUkM0SUc4Ym9OVnEzd1l3UnhURk9Ra0pDWGFiYjZ6YWV5RCsza1pFUkVUTnB0VnFEUUNjekdienZ4SVRFOWRKbmFlbDhiMlU0K0VDNVVSa0Z6Y0tFY1hlM3Q1L0R3b0srbmR3Y1BDbmtyZVQ0d0FBSUFCSlJFRlVKMCtlMUFBd04zUnNVNmhVcXRzQndNZkhaMWIxZGljbko1OWI5eTB1THY2dEpUSlFxN09wMEFIQXBrSUhBQWlDY0UrVDB4QVJFUkVSRVJFUlVadkJZZ2NSMlpNK056ZjNVRkJRVUZYUndRVkFxU2lLRllJZ0tGVXFsYWRlcjg5eGMzUHIwdHdUR1kzR1RJVkM0WC8yN0ZsdFdWbFpRa083Ti9kODFIYm9kRHE3OUJNV0ZtYVhmb2lveFpnQlZFZ2RvZzNUbzRXK1VFQkVSRVJFUk5RZXNkaEJSSGJoNysrL1ZCQUVrNGVIeHhnQUtDb3ErZ0ZBS1FDVWxaWDk1dXJxZWw5QVFNRG1nb0tDejd5OXZaOXM3dm15czdQZjY5YXQyNHJiYnJ2dFlFRkJRU3dBdlVxbDZwdWRuYjIxc0xDUVU1NFFFYlYvRlFBNFJaTjEyV0F4aUlpSWlJaUl5SUxGRGlLeUN6OC92K2NBaUVhak1TYzNOL2ZENU9Ua2YxVnRTMDFOblJVUUVMRE4zZDE5bUVxbENzN016RnpyNnVyYXJPbURNakl5b2dHVWUzdDdQKzNqNC9PMEtJcmxaV1ZsaVVhajhWeHpyNFdJaU5vRVBZQlVBT0VBZkFHb3BJM1RadWhSV2VoSXZmR1lpSWlJaUlpSXdHSUhFVFdUTFlzOGxaYVduanA3OW15Tk9ZTnljbkxldGJVdksrM21qSXlNdFJrWkdXdWJrNDJJaU5vc0F5by8xQzhDb0FBZ2t6Wk9tMkZHNWIzUjMvaWJpSWlJaUlpSXdHSUhFUkVSRWZyMjdldWxWQ3JkcGM1Qk4ybTFXcWtqdEF1aG9hRlNSeUFBb2lpNkN3Sy9ZMEZFUkVSRUpDVVdPNGlJaU1qaHFWU3FGQUN1VXVjZ29uWlBsRG9BRVJFUkVaR2pZckdEaUlpSTZFYWhReFRGS3hMbklLSjJTaENFUEtQUnVFZnFIR1FmV3ExMko0REhwTTVCelhJc1BqNCtBb0JSNmlCRVJFVFVPbGpzSUllM3JpaUczOEFqc3NFQ2orYzVQd2QxZUFrSkNUMmx6a0JFUkcwQ0N4M3QzNzFhcmZiMitQajRNMUlISVNJaW90YkJZZ2NSRVJFUkVSRlJIWFEvanBBNkFqWEI2TDhkUmxhMkhrYWpzVmpxTEVSRVJOUjZaRklISUNJaUlpSWlJaUlpSWlJaWFnNFdPNGlJaUlpSWlJaUlpSWlJcUYxanNZT0lpSWlJaUlpSWlJaUlpTm8xRmp1SWlJaUlpSWlJaUlpSWlLaGQ0d0xsUkVSRVJFUkU1TEMwV3UxT0FJL1Z0UzFzMkhldG5JYWFvbDhmRDN5dzRXNDRPZkg3bkVSRVJJNk03d1NJaUlpSWlJaklrZFZaNktEMjQvU1pJbHhOdXk1MURDSWlJcElZUjNZUUVSRVJFUkdSdzlQOU9FTHFDTlFFby85MkdGblplcWpWY3FtakVCRVJrY1E0c29PSWlJaUlpSWlJaUlpSWlObzFGanVJaUlpSWlJaUlpSWlJaUtoZFk3R0RpSWlJaUlpSWlJaUlpSWphTmE3WlFVUkVSQTRuSkNRa1RLRlFoTjNhcnRWcW42NTZMSXJpMllTRWhGOWFOeGtSRVJFUkVSRVJOUVdMSFVSRVJPUnduSnljUEFHOFc4Y21TNXZaYlA1NzZ5VWlJaUlpSWlJaW91YmdORlpFUkVUa2NHUXkyUzhBaXExdEYwV3h0TFMwOUl0V2pFUkVSRVJFUkVSRXpjQ1JIVVJFUk9Sd2REcWRJVFEwOUJOQkVHWlkyZVg3UC8vOFU5K3FvWWlJaUd3UU51eTdXbTFQVHcvR00xSEJOYmJKWkFKOHZaVVlNVlNET1ROdWc3TktYdVA0Ny9jTmdXY25CUUNnb05DQTRlTi9CZ0RvZmh6UjBwZEFSRVJFMUNKWTdDQWlJaUpIOVJrQWE4V092YTBaaElpSXFMRW1Ud3l3RkRBR2hualcybFpSWWNaM1AyZmg0MDlUVUZwbXd0SUZmYVNJU1VSRVJOUnFXT3dnSWlJaWg1U2ZuLytqbDVkWEdRRDFMWnZLTXpNelA1TWlFemtlVVJRRkFFb0FLZ0FLY0pyWmxtSUdZQUNnQjFBaENJSW9jUjZpWnBzNUxkZ3lNc1BhdHBIRE5KajlRangrK0NXTHhRNGlJaUxxOEZqc0lDSWlJb2QwNWNxVmNpOHZyMWdBajkreTZhZHIxNjZWU1pHSkhKSUNnQzhBL3h0L0s2V04wMkZWQU1nR2tBb2c2OFp6b2c2dmUxY1hBSUMrd2lSeEVpSWlJcUtXeDJJSEVSRVJPU3l6MmJ4WEpwTTlma3RickZSNXlDR3BVRm5vaUpNNmlJTUlCMUFJRmp1b0E5aTYvWkpsR3F0N3dyeHdiNWhYamUxRnhRWnMzNTFjdVYzclZldDRJaUlpb282R3hRNGlJaUp5V0dheitUdVpUSFlkZ0FzQWlLS29MeWtwMlNOeExISXNTbFNPNktEV3dkRXoxR0hzanIxcWVheFV5bW9VTzZvV0d3ZUFIb0d1V1BUOG5UYjFLUWoyeTBkRVJFVFUybGpzSUNJaUlvZDE4dVRKMHREUTBDOEVRWmg4byttWFAvLzhzMGpTVU9Sb1pPQ0g3NjFKQmE2TFFoM0U5L3VHV0YyelkvTEVBTGk3S2RBcjJBMUQ3dmVCd3VubWo3MWFMVWRabVFsRnhRYkw4U1dsUmdDQXUxdmQvUkVSRVJHMUIzeWpUMFJFUkE1TkVJUlBxejM5WExJZ1JFUkVkakp6V2pCbVBSR01FVVA4YWhRNkFLQjNMM2NBd0w0RGFaYTJyNzY1QmdEbzA5dTk5VUlTRVJFUjJSbEhkaEFSRVpGRFV5Z1UzMVZVVk9nRlFaQlZWRlJ3Q2l1U1ZGaFltTlZ0T3AwT3AwNmRRbFJVRkE0ZlBneTFXdDJLeVc2cXloQVhGd2Vsa29OU2lOcWJ4LzhXaElTVEJmajM3bVQ4ZERRYmNwbUFTOG1sRUFSZyt1UWVVc2NqSWlJaWFqS083Q0FpSWlLSGR1ellzU0pCRUE2S29uZzBLU2twVCtvODVOaDBPaDEwT2gyMmJkc0dBSWlMaTdPMHRYY3BLU21ZTUdFQ0tpcHNYeHU4S2NjUVVmMkczdStMTmN0Q2NPZnQ3a2pQTE1lMWpISU02TnNKYjYwT3JiWElPUkVSRVZGN3dwRWRSRVJFUk1BZVVSUzdTaDJDcUNNckxDeEVTa3BLaXg5RDFOSHBmaHpScEczVmpSaXF3WWloR250RmFoTld2UDRIbkZWeUFFQkJvVUhpTkVSRVJDUUZGanVJMm9Edi8za0ltZkVaVXNlZ0RzRDdUbStNZXVkL3BJNUJiWmNBWUFLQUFLbUR0RFduVDU5MmtjbGtNZ0R6cGM3U0JtVUErQVNBS0hVUXV1bmt5WlBZc0dFRExsMjZoSUNBQUx6eXlpc0lDUW14VERHMWJOa3l4TVRFWU15WU1WaXdZQUVxS2lvUUV4T0RyNy8rR2dhREFaR1JrVmk4ZURIYzNOd0FBTWVQSDBkTVRBd3VYcndJUHo4L0xGNjhHT0hoNFFDQW9xSWlyRnk1RWtlUEhvV1hseGZHang5ZmI3YmR1M2Zqd3c4L1JIRnhNUjU1NUJFc1dMQUFBQkFWRlFVQWxuNnJScXZVZCs2NmpxbHJLcTlicDlheWxvR0lPcTcvL2xaN2NLWmNMdGRMRUlXSWlJZ2t3bUlIVVJ2QVFnZlpTKzdaWEtralVOczJBY0JuVW9kb2l6aEZUb084QVd5V09nVGQ5TWtubnlBbUpnYk96czVZdW5RcFZxMWFoVDE3Ymk0NWMrellNWHoxMVZjUXhjb2ExYXBWcTVDYW1vcmR1M2REcFZKaDBhSkZXTDkrUFpZdFd3WUFLQzB0eFpJbFM5Q3JWeTlzM0xnUnExZXZ4cGRmZmdrQVdMWnNHVXBMU3kzUFgzcnBKYXU1VWxOVHNYYnRXbXpac2dYOSt2WEQ1Y3VYTGR1MmJkdFc1MW9mOVozYjJqSDFxUzhERVhWY0pwUHBuNElnV0NvZWdpQ2tKU1FrWkV1WmlZaUlpRm9YaXgxRWJVaEhtSSticEZQZm9yWkVOM0JFQnpYVjdWSUhvSnJtejU4UFB6OC9BTUNVS1ZQdzdMUFB3bXcyVzdaUG16WU5ycTZ1QUlEOC9Id2NQSGdRdTNidGdrWlRPVzNONDQ4L2prV0xGbG1LSGNPR0RVTjVlVGt1WHJ3SU56YzNwS1dsd1dnMG9xaW9DTC84OGd0MjdOZ0JIeDhmQU1CVFR6MkZaNTk5dHM1Y0NvVUNnaUFnSXlNRDk5eHpEL3IyN2R2Z3RWZzd0NU5UMDM1VmFVb0dJbXIvUkZIODlQZmZmMCtWT2djUkVSRkpoOFVPSWlJaUIrVGV6d09kdzdrSUtWbFhkTG9JQlhGY3I3MnQ4dlgxdFR4MmRYV0ZLSW93R28yV05uOS9mOHZqakl3TWlLS0lLVk9tMU9ySFlEQkFvVkJnNDhhTitQTExMOUcvZjMrb1ZDb0FnTmxzUm1abUpnQWdNRERRY2t6VjFGZDEwV2cwV0xseUpkNTY2eTNzM0xrVGl4WXRRbWhvYUwzWFl1M2NUZFdVREVSRVJFUkUxUDZ4MkVGRVJPU0FPb2Q3b2ZkS2Z0dVpyRXQrN3pLTEhlMllJQWlXeDE1ZWxZWE5Bd2NPb0V1WExyWDJUVTFOeGJadDIvRHBwNThpT0RnWWNYRngrT2FiYndEY0xHeGtaV1ZaSGxjVlFLd1pQWG8wUm93WWdRMGJOdURGRjEvRXQ5OSthM1hmK3M1dFRkVjBWdVhsNVpZMU8wcEtTcHFjZ1lpSWlJaUlPZ2FaMUFHSWlJaUlpS2psYURRYWFMVmFyRnUzRHBtWm1UQ1pURGgvL2p5T0h6OE9BSllSSWVucDZTZ3FLc0ovL3ZNZnk3RUJBUUVJRGc3R3hvMGJVVlJVaExTME5HemZ2dDNxdWRMVDA1R1ltQWhCRUJBUUVJQ0tpZ3JMdWlFZUhoNEFnTVRFUkJRVkZUVjRibXZIOU9qUkEycTFHdnYzN3djQTZQVjY3Tml4dzZZTVJFUkVSRVRVY1hYWWtSMmlLQW9BbEFCVUFCUmdZY2NlekFBTUFQUUFLZ1JCNEcrTlRmRDlQdzlaWFpDY2F5NVFZL1R0MjdmZUQ1eUlpSWlxckZtekJxKzk5aG9tVFpvRWc4R0E0T0Jneko4L0gwQmw4V0R5NU1uNDE3LytCVDgvUDB5ZVBCbEhqeDYxSFB2YWE2OWgrZkxsR0RseUpHNi8vWFpNbWpRSlNVbEpkWjdIWkRKaHhZb1ZTRXRMUS9mdTNiRnExU3JMS0pPZ29DQk1uRGdSOCtmUGg1dWJHNzc5OXRzR3oxM1hNU3FWQ3RIUjBWaTNiaDMyN3QwTFgxOWZEQnMyRE1lT0hXc3dBMUY5WGxqeXU5UVJxQWtLQ2cxU1J5QWlJcUkyb3NPKzZ4ZEZVUW5BRDRBL0FGOVVGajZvZVNvQVpBTklCWkFsQ0VLRnhIbnNZbDFSVEtzV2JYWU41WWZUWkQvVkY3V3ZLcFpOL1dsYWk1eHJnY2Z6a3I1bWFMVmFFYWg1emMxUmRiL2k0K003N0d0aEhlWURpQUdBd0prOU9JMFYxU3Y1dmNzNC84b2ZWVTlqQVB4RHdqZ2RsaWlLdmdBaUFleVZPb3VEZUJUQXo0SWdaRXNkeEJaVnIzME85bHJWNnJSYWJTa0F0ZFE1cUhsRVVmUkxTRWhvRi8rMmlZaWtvdFZxRFFDY3pHYnp2eElURTlkSm5hZWw4YjJVNCttd0l6dFFPYUxESDBDYzFFRTZvSEFBaGFnc2ZsQVQyZXNEVzNKTUhBVkVSRVJFWkRlUlpyTzVuOVFocU9rRVFVaGpvWU9JaUlnNmNyRkRpY29SSFdSL0hDbERSRVJFWkI5bThBc2tyVW1QeW50T1pCRWZINjhEd0c4aUVSRVJFYlZ6SFhrZEN4bjRnWHhMVWFGai8rd1FFUkVSdFphcWFVS3BkV1NEeFNVaUlpSWlvZzZwSTQvc0lDSWlJaUpxNi9Tb1hBOHRISldqWjFYU3h1bXc5TGk1OXB4ZTRpeEVSRVJFUk5RQ1dPeG9RR1ptSnA1NTVobkV4c1pDSm1zN2d4bmFhaTRpSWlJaWFoUURLaitFTHdLZ0FFZlB0aFF6S3UrMS9zYmZSRVJFUkVUVXdiRFkwUUNOUm9OOSsvWlpucWVrcEdEKy9QbllzMmNQbEVycFpzbTZOVmREMmtwdVIvVDlQdzhoTXo2alZqc1htS2JHNnR1M0w3WnYzeTUxRENJaXNpTkJFRVJVZmdEUDBRWkVSRVJFUkVUTndHSkhJeFVXRmlJbEpVWHFHSTNXWG5OM0JIVVZPb2lhSWlrcFNlb0lST1NBYnJ2dE5pZ1VpbkZxdGZvMnFiTVFFUkVSRVJFUldlTVF4WTUvL3ZPZjhQUHp3OEtGQ3dFQTc3NzdMdmJ1M1l0RGh3NUJFQVNjUEhrUzgrYk53MXR2dllVWk0yWmcyYkpsaUltSndaZ3hZekJxMUNoRVJVWGg4T0hEVUt2VmlJcUtBZ0NFaDRjREFIUTZIUUNnb3FJQ01URXgrUHJycjJFd0dCQVpHWW5GaXhmRHpjMnRWcDVUcDA0aEtpb0tHelpzd0p0dnZvbTB0RFFNR2pRSUsxYXNnS2VuSndEQVlEQmc2OWF0T0hqd0lMS3pzK0h0N1kwSkV5Wmd4b3daa01sa2xqNE9IejZNaXhjdklpb3FDcHMzYjhaYmI3MkZTNWN1SVRBd0VLKysraXI2OU9rREFFM0tYWFdPNnZkandZSUZMZk1meVFGVTNYT2lwdUJJSU9xb2NzZWtOK2s0NzROZDYreERIdVFFenkyK05wK3pydjJ0WmhJQXdWbUF6RnNPZVpBVEZBTlZVRDNnRE1IRDlsbUhqRWtWMFA5OEhjWS9EREJsR0NGZUZ5RTRDUkRjQmNpNk9rSFJSd0gxa3g0Mjk5Y2FPblhxQkFEQk4vNFFVU3NUUmJGRTZneFV0OURRMEVPQ0lJeVVPZ2MxMlRtOVh0OC9LU21wUXVvZ1JFUkVaQjhPVWV5SWpJeXNNZlhMMGFOSG9kZnJjZjc4ZWZUdTNSdkhqeC9IZmZmZEI3bGNEZ0E0ZHV3WXZ2cnFLNGlpaU11WEw5Zm9hOXUyYllpS2lrSmNYRnlONmFCV3JWcUYxTlJVN042OUd5cVZDb3NXTGNMNjlldXhiTmt5cTdtKy9QSkx2UGZlZXpBYWpYaisrZWV4ZHUxYVJFZEhBd0NpbzZQeHh4OS80STAzM2tCd2NERCsrT01QTEZ5NEVFYWpFYk5uejY2enY5allXR3pZc0FGS3BSSkxsaXpCeXBVcnNXdlhybWJucm40L2lJaUlISllJaU5kRm1GS05NS1VhVVhHMEhHWHZGOEZsa2h0Y3ByalZ1OUtDS2QyRTByY0tZRGhaKy9NVTBTQkN6Qk5oenF1QU1hbWl6UlU3TGw2OENKVks5WVcvdi8vN1VtY2hja1Jtcy9seXczdVJGRmpvYVBkNkt4U0tRUUNPU2gyRWlJaUk3TU1oaWgwUkVSRll0V29WTWpNem9WS3BrSldWaGRHalJ5TXVMZzY5ZS9mR2lSTW44TmUvL3RXeS83UnAwK0RxNm1wei8vbjUrVGg0OENCMjdkb0ZqVVlEQUhqODhjZXhhTkdpZW9zZHMyZlBocGVYRjRES2tSY3JWNjRFQUJRVUZHRC8vdjM0NElNUGNNY2Rkd0FBK3ZmdmoxbXpabUhqeG8xV2l4M1BQdnNzZkh4OEFBQ1RKMC9HYzg4OUI3UFpiSFVCYzF0ek4vWitFQkVSMlVydVgvdXRpQ25EQkJqRmV2ZHBOVTRDNUYwcXZ3d2hsb3N3RjVnQTQ4M05vbDVFMmNmRk1QNXBnUHZTem5VV1BJeEpGU2hhbmcreDFGeWpYVkFKRURyTEFDTmd6ak5WTHAvY0JoVVdGZ0xBNWF5c3JQMVNaeUVpYW90MFA0NlFPZ0kxMHNUcHZ5STVwUXh5dVR4WDZpeEVSRVJrUHc1UjdQRHg4Y0ZkZDkyRkV5ZE9RQzZYSXlJaUFoRVJFZGk1Y3llbVRwMktwS1FrckYyN0Zzbkp5UUFBZjMvL1J2V2ZrWkVCVVJReFpjcVVXdHNNQmdNVUNrV2R4L241K1ZrZSsvcjZvcXlzREdhekdlbnA2UkJGRWNIQk5XZUxDQXdNUkY1ZUhzem11ajhOOGZiMnRqeDJkM2VIS0lvd0dvMVdGeVJ2S0hlVnh0NFBJaUlpVzNtK1YzdktxWUxaMlRBbEcrdmRwN1hJdTh0clRITWxWb2d3eE90eGZWY0pqSC9lZksyc09GYU82LzhwZ2N0ak5hZXZOS1VhVWJRc0QyTFp6ZUtOSWxRRmx5bHVVTnlsdEJSSHhBb1J4bE1WS0Q5UTFySVhSRVJFUkVSRVJOUkJPVVN4QTZpY3l1cjQ4ZU13bTgwWVBYbzB3c0xDOFBMTEwrTy8vLzB2ZXZmdURRK1BtMU5HQ0lMUXFMNnJSbWNjT0hBQVhicDBzZm00a3BJU3FOVnFBRUJ5Y2pMOC9Qd2drOG5nNit0cmFldlhyNTlsLzlUVVZHZzBHcXNqTlJyTDF0eU52UitPN1B0L0hySzZJRG5YWEtERzZOdTNiNDNwOTRpb2JSQ1VBcFNEbmFHODJ4a2xNUVhRLzNEZHN1MzZweVZ3SHF1dXNZWkh5WnVGTlFvZHp1TmQ0VHJUQTdqbHBWVlFDbENFcWFBSVU3WDROUkFSRVJFUkVSRjFSUGI1MUx3ZGVPQ0JCeEFmSDQvVHAwOWowS0JCY0haMlJ2LysvZkhSUng4aE1qTFM1bjZxaWlLSmlZa29LaW9DQUdnMEdtaTFXcXhidHc2Wm1aa3dtVXc0Zi80OGpoOC9YbTlmbXpadFFtbHBLWktUay9IaGh4OWk3Tml4QUNwSG9nd2ZQaHpSMGRHNGNPRUNUQ1lUVHA4K2pYZmVlUWZUcGsxcjB2WGJNemRaWjYzUVFkUllTVWxKVWtjZ292bzRBVzdQZTBJZWVQTjdJMktGQ1AydjVaYm5oZ1E5akdkdXJ0SGgxRmRaWjZHRGlJaUlpSWlJaUpyUFlVWjI5TzdkRzJhekdiMTc5N1pNNnhRUkVZRzFhOWRpNmRLbE52Y1RGQlNFaVJNbll2NzgrWEJ6YzhPMzMzNExBRml6WmcxZWUrMDFUSm8wQ1FhREFjSEJ3WmcvZjM2OWZmWHYzeC9qeDQrSFhxL0g2TkdqTVhQbVRNdTJGU3RXWU5PbVRaZzdkeTRLQ2dyZzcrK1BxS2dvVEpvMHFRbFhiOS9jMURDZFRpZDFCR3JIR2pNS2lDT0dpQ1RrQkxoTWRFVkpUS0dseWZoSEJmQlE1YWhOL1UvbE5YWlhUM1pqb1lPSXFKMEtEUTA5WkcxQjhyQmgzN1YySEdxa29BQTE5bnd3R0FxRnczemZrNGlJeUNFNVRMRURBQTRlUEZqaitlVEprekY1OG1UTDg1Q1FrRm9mVXRmVjl2TExMK1BsbDErdTBlYmw1WVhYWDMrOVVYbkdqQmxqdFhqaDdPeU1CUXNXWU1HQ0JYVnVyNTZycFhMWDFRY1JFUkhkcEJoUWM5b3BjNGJKOHRoNDl1YW9Ea0Vod0tsLzNXdG9FUkZSMjJldDBFSHRRL0xWTWlTZExjTEFFRStwb3hBUkVWRUxjcWhpQnhGUlIxTzlJTWxSSGtTQUtjMkVncWV6VysxOGdsZk5iNGhXWDUvRG5IbXo4Q0Y0eXlBb09LeURpS2k5MC8wNFF1b0kxRWdUcC8rSzVKUXllSFpTU0IyRmlJaUlXbGhITG5hWUFWUTB1QmMxaFI2Vjk1ZUlpS2h0TVlvd3BScGI4WHkzUEpmZmZDZ2FiaFkrQkJrTEhVUkVSRVJFUkVRdHFTTlBXRmtCb1BXKzJ0a0lWZE5EcWRWcXFhTTBWVFk2ZUNFcC8ySStyaDFQZzluQW1nNFJFVmxYZmZRR0FNaThiMVk3QlBYTkFvYzUzd1NJSUNJaUlpSWlJcUlXMHBGSGR1Z0JwQUlJQitBTFFGWC83bVFEUFNvTEhhazNIbmRZaFpmejhldXFJNUNyNUFnYzBnTUJRd0xSOWU2dWtLczY4ajhaSXFMMlR4N2tCTTh0dnZYdWt6c20zVzducTlEVmZEbDB1dVBtRkJueTdrNHduamNBQU1Ucklvem5EWERxelNrMGlJaUlpSWlJaUZwQ1IvN2sxb0RLRCthTEFDalFzVWV4dEJZekt1K3Ivc2JmSFo1SmI4TGxReGR4K2RCRkNFNENBaDRJUXVEUUlIUzV1eXVVcmx4b2xsb2YxK1VnYWp2RTZ5TEt2eXl0MGFhODM5bnlXREZBWlNsMkFNRDEyQks0TCtyY2F2bUlpSWlJaUlpSUhFbTdMbllNSERod0tJQUJkVzBMRFExdDNUQU9hT0RBZ1ZKSHNJdXplLytvMVpaM0xxOVdtMmdVa2ZMakZhVDhlQVV5SnhtNkRlNE92d0VhdVB0N29IdTRmMnRFSlNLaXRzSW9vbVI5QWN6Wk42ZXhVdDduREhuQXpiZFdxbEV1dVA1WmlXV1ZxNHJENVNnZlVBYm5NZTEyR2tzaW9nNHZORFQwa0NBSUk2MXREeHYyWFd2R29VWUtDbEJqendlRG9WRHd1NDVFUkVTT3FGMFhPd1JCK0Q5QkVEZzlGVFZML0tiZkduMk0yV2hHNnBHclNEMXlGWUpjZ0daZ0Z3UU43MkgvY0VTMzBPbDBBRGpDZzBncVlvVUlRNEllMTNlV3dIang1cWdObWFjTXJyTTlhdXdyNytZRWwvR3V1QjU3Yy9SSDZhWkNHTThiNERMUkZmTEFtMi9EeENJektuN1RvL3pMVW5TSzhXbjVDNkYybzZFUFhxbk5PNmZYNi9zbkpTVjE2UFh1T2hMK2UydmZrcStXSWVsc0VRYUdlRW9kaFlpSWlDVFEzb3NkVllXT0dFbURVTHZXZTFLZjUyOXRLMG9wUlByeGE3WjFJQUtHTWdPdTUxeTNkelFpSXBLWUtjMkVncWV6QVFDaVhvUTUzd3dZYTY0MEx2T1V3WDJWVjQzRnlhdW9venhnU2pXaTR2ak50VDMwaDhxZ1AxUUd3VTBHbWJzQThib0ljNEc1WlMrRTJpMSs4TnJ1OVZZb0ZJTUFISlU2Q0RXTzdzY1JVa2VnUnBvNC9WY2twNVRCc3hQWHh5SWlJbkpVN2JyWVVTVStQdjRmVW1lZzltdnFUOU5xRlR1dWZIZXAzbUtISUJmZzA5Y1gvaEdCNkRHOEIxeThLNmNrT2ZsaFlzc0ZKU0tpMW1jVVlVbzFXdDJzSE93TTE3a2VkUlk2QUFCT2dQdFNMNVJ0TDhiMXowdUFhbDJKSldhWVN1eWNsem9zS1Q5NHJacTI1L3Q5UTJwOGlHaXR2UzFvQzltcVBuaVZ5K1c1a2dRZ0lpSWlJbkl3SGFMWVFkUWFaRTR5K0E3d2cvLzlnZWd4b2lkVUhweEJqWWpJb1FpQTRDYUR2SnNjaW41S0tJZTV3Q25ZaGc5UjVZRDZDWGM0ajFHai9Mc3lHQklxWUVvMVFpd3hWL2JwSW9QTVZ3Nm5ZQ2NvN3VackM1R3RSQkVRQktsVEVCRVJFUkZSVzhGaUIxRTlaQW9aTktGZEVEZ2tDSUhEZWtDaGJsdmZXaVFpNm9nOHQvZzJhbi92ZzEzdHVuOWorN09WVENPSCtqRjM0TEVXNlo1SWNqbTVlcXg1Nnh6aVQrYWpwTlNJM3IzYzhmSUxmZEM3bHpzQTZ3czdWNDFhc2ZYNEYrYmVnZmQzWE1iZkp3VGdtYWhnbU0waXRueDRDYkg3VTFGUlljYmZKd2Ewd3RVU0VSRVJFVkZidzJJSFVSM2N1cmtqL09VSUJFWUdRcTdpUHhPU0JoY2hKeUtpdG1UcjlrdHdWbG1ac2cxQTZyWHJTRWtydzBQRHUrQnljaW1PNmZLd05QbzBQdmtvSEFBUU5hV0haZC9ZL1drb0tqYmdrYkhkYlQ2K3lzNVBrakY2UkJmMENuWURBT3o0SkFVZmZud1puVDJWR1B0UU4zejNVNVlkcjVxSWlJaUlpTm9MZm9wTFZBZWZ1M3poYzFmanZsbE1SRVRVRVdtMVdnQjQvc2FmOXNZa2l1SzhoSVNFTFZJSDZRaDJ4MTZ0ZC90ZHZUMnc4OTE3a0p4U2hqOHZsK0NZTGc4WHI1U2k3TG9KYWhjNTVqM2RDd0R3NWRmWFVGUnNRTDgrbmZDdjUzcmJmSHlWUmYvb2d3ZkNmU3pQWTc5S0JRQXMvVmNmRExuUEYxZlR5akQrOFYvdGVlbEVSRVJFUk5RT3NOaEJSTlJHNlhRNnkyT084aUFpYWhJNWdBY0JzTmhoQjlZV0tLL3l3K0Vzckg3ekxFUVJ1UE1PZDB0N1JZWFpVcXk0bWxhR3RSdlBvYk9uRXErLzJoOEtKMW1qamdjcWl5TFZwV2VXQXdENjNGSFozcjJyUzNNdmxSeEVhR2pvSVVFUVJ0YTF6ZHEwYTlSMkJBV29zZWVEd1ZBb1pBM3ZURVJFUkE2QnhRNGlJaUlpc2lvK1BoNEFZZ0Q4UStJb2pUSnc0TURIWkRMWlRrRVE5RkpuY1JTdmJ6aUhrbElqOW00TGgyY25CVVpNK0tYR2RwTkp4TXVyVHFOY2I4YWIwUU9oOFZVMTZ2Z3Fjbm5OVmNrOTNCWElMNmhBOHRWUytQbW9jUFpDc1gwdmpEb3NhNFVPYWgrU3I1WWg2V3dSQm9aNFNoMkZpSWlJMmdnV080aUlpSWlJcU5uTVpoRUFzT245UDVGZllLaTEvWjJQTGlIcGJCR0NBdFNJTzVHTHVCTzVBR0NaM3FxaDQ2MFpGdUdMMlAxcFdCS2RoQkZEL1BETHJ6bk52UlJ5TUxvZlIwZ2RnUnBwNHZSZmtaeFNWbU8wR1JFUkVSSEhleElSRVJFUlViTzlNUGNPZUxncmtIaXFBT01lNmxwcis3WmRWd0JVZmh0NzIzK3VXUDdZZXJ3MXo4KytIU09IYWxCY1lzQzNQMlZpeHVNOW1uTVpSRVJFUkVUVVRuRmtCMUVMNFBvS1JFUkUxRkZZKzliN3JlMWpIK3FHc1E5MXN6d2Yvei9kYTJ3LzhjUHdlcy9UMFBIV2NyaXFuZkRhc3BBYWJiY2VTMFJFUkVSRUhSK0xIVVJFN1JnTGEwUkVSRVJFRFZ2ejFqbW9YZVFBZ0t4c0x1ZEVSRVRVRWJIWVFkUUNkRHFkMUJHb0hXTUJnNGlJaUlqSXZvN0g1OVZxS3k4dkw1TWdDaEVSRWJVUUZqdUlpTnF4Nm9VMUZrbUlpSWlJaU9vbWl1SWlVUlRUcXozUFRVcEtTcEV5RXhFUkVka1hpeDFFUkVSRVJFUkUxS0hKWkxKOU9wM3VyTlE1bXNQZjM5L0Z6OC92UndEcXZMeThlNjVjdVZMZTJobTBXdTFEQUQ0M204MExFeE1UMzJydDh4TVJFZFdIeFE0aUlpSUhWSFM2Q01udlhaWTZCclZoK1hHNVVrY2dJcUpiYlBub0l0N2ZYdm42dlc1RmZ3eDd3Sy9HOXJCaDN3RUF2dDgzQko2ZEZMV09yMnQ3UWFFQnc4Zi9EQURRL1RpaXhiSlQ4M1RyMWszdDUrZDNERUEvQVBEdzhPZ0tRSW8zYzZNQU9NdGtzblVEQnc3TVRreE0zQ1ZCQmlJaW9qcXgyRUZFUk8zYXJGbXpNR0RBQU15ZVBidk83ZnYyN2NObm4zMkdIVHQydEhLeXRxMGdMZzhGY2JYbnJpWWlhbzcvejk2ZHgwVlY3MzhjZjUxaEZRU1YxUVVRMFRRemtSbHpLN1BNckp0dFpsYVlYc1Zzc2RTODk2YTVwTG5uY2sxeHVXcHFhdm5UdExwbWFyYVhTMmJhaGNHRlhGRkJVQUUzUUJDWVljN3ZqNUZSWkJzVW1CbjVQQjhQSDg3TU9lZDdQbWRFR0w3djgvMSt5K3RvZFpSekNHR3Z2djN4SEI2MW5NaTVXc0IzUDU4ckZuYUlPMVBEaGcwOTZ0ZXZId2ZjVmZpYWk0dEx0WS9xdUltem9paXJJeUlpa01CRENDR0V2WkN3UXdnaEhJaXN5MUhjNGNPSEdUSmtTS25idTNidHlwUXBVOGpLeXNMTHk2c2FLN05MNTJ4ZGdIQllpYll1UUFnaGFycDk4Um1rbkwxSzk0Y0QyYlhuUER0Mm55Yzd4NGluaC94YWY2T1o4NDdnVWN2Sjhqd3RQYytHMWR5K0c0T09BRDgzTG1jWXlEZVliRjBXelpwNGN2eGt0Z2FRd0VNSUlZVGRrRTlGUWdnaEhOclZxMWVwWGJ0MnFkdnIxS21EUnFQaDRzV0xFbmJBNTRBdk45d1ZlTHQwT3QwL0FHSmpZNk1ycTAxUk5lclVxUk9CZUszd0FBQWdBRWxFUVZUZzVPVGtkdkhpeGRNVlBEUVJtRjhWTlFraGhMRGUxaC9OYTJ0Mzd1aUh3V0JpMjY1MGZ0bVJ4dE4vYTJqanl1ekwzdGlTUjY3bTV1Ym1WSE1wdHkwOFBOelQyZGxaRDl3VkdPRE82c1h0ZUdIZ0gzWVJkano5UkVPeXN3dFkrc21Kd3NERE5TNHVicFd0NnhKQ0NGR3pTZGdoaEJBT0pDWW1CcEFSSGplcVg3OCtKMDZjb0VtVEppVnVUMDlQeDJReWxSbUkxQ0Fxc0tpUzIvekh0Yi8vV2NudGlrb1dGaFkyQ1doNDhlSkYrYmNTdCsyN244L3h5V2VKbkV6TXhzVlY0WjBoTGVqWjQzcUg2Ly9pTHJIMGt4TWtuYzZoU1dOUEpveTZoN3Z2dWg0NC83UXRsZVdyVDNJcUtRY3ZMMmYrMXEwK3cxNXJocXVyeHVwekFLU2R6K1BGZ2J2SnVtTGtnL0d0ZWZ5UndLcS9lQ0Zzd0doVStmSFhWQlFGN20vdlMyNWVBZHQycGZQdHorY2s3TGlKcXFwalZGVTllOU5yRitMajQ1TnNWZE90dUJaMEhBS0NBd1BjV2JlOEE5NWU5ak4xbjZJb3ZEN0EvUGw3NlNjbk5JcWlySXlJaUZEajR1SStzWEZwUWdnaGFqQUpPNFFRUWppMGJ0MjZzV0xGQ2g1ODhFRmNYVjJMYmYvMDAwOEpDUW5CMTlmWEJ0VUpZVDhVUmVtbnFxb2JvR0FPdm9TNEpWdCtPTXVFNmZHNHVXbm8wYjAraWdMWjJjWWkrOHhkZEpRdTkvdGpNcWtjVGNqaWd6bUgrSFJ4ZXdDKy95V1ZzVk1PRUJyaXlRczlnemg0S0lPMVh5WlJVS0R5N3RzdHJENEh3TlRaZjVGMXhjakx2VU1rNkJCM3RGMTd6NU9SYWFERlhWNzQxSFBsZ1E1K0FQd1plNGtMRi9QeDlTbitHYWlpRk9XMm03QUxHbzFtWTB4TXpHRmIxM0U3N0Qzb0tGUVllQ2dLZkxUcUJCcU5acFZPcDNPUGpZMzl5TmExQ1NHRXFKa2s3QkJDQ09IUUJnNGN5QysvL01McnI3L09rQ0ZEYU5PbURTNHVMcHcrZlpvMWE5YnczLy8rbDFtelp0bTZUQ0ZzU3FmVGhRTmhpcUlRRVJGeGYxeGMzSzdLYWx0VlZRVndCZHdBRjBCVDloSFZvMi9mdnQ2cHFhbTR1N3U3cWFycVgwV25NUUVHSUEvSVZ4U2xSb1JJcTlhZUFtRHk2Rlk4K25ESkFjTUg3N2VtVGFzNkhFM0lvcytyZXpoeVBNdXliZm1uSndDNEw2SWVyaTRhbWpmMVluOThCdC8vY3M0U2RsaHpqbzFiVTlpMTV3SzY4SHI4WTNDbHpjNG5oRjNhK3VPMVpiZFVXTEQwT0FEdWJrN2s1aFh3dzYvbjZQTjhpRlh0ZUhnNGtaTlRRR2FXZ2JwMXpKM25WNjRGaVY2MTdhOHp2U2E2TWVob0VPak8ybVgyR1hRVVVoU0YxL28zd2NWRlllR3lCSUFsT3AwT1J3azh0RnJ0RDRxaWRMZDFIZUtXSGNuTHl3dVBqNC9QdDNVaFFnajdJR0dIRUVJSWgrYmw1Y1hISDMvTXRHblRHRHg0TUFBYWpRYVR5WVNQanc5VHAwN2xrVWNlc1hHVlF0amMwNFVQTkJyTnkwQ2xoUjJZQXc1L0lPamEzN2QvZTNFbGVPcXBwMXJvOVhyOC9mMERnUzVWZEpwOElCMUlCdEt1UGIvam5VNHhUM3V2RGE5WDZqNk5nendBQ1BCekI4eFQ4QlJLdW5iOGw1dVNpeHh6T2NOUW9YTjgvcFY1K1psZVR6ZkN5ZWtPdVNWZGlCSms1eGpaOFhzNkFFZU9aeFVKRHdHKy9jbjZzS05GTXkvMCt5K3o4WnNVM243REhCSnUvdjRNQUMxYjFQaTF6V3p1V3RCeEV2QnZFT2pPRnlzN1VldUd4ZGJ0bGFJb0RIelpQS1hWZjVZbm9LcU9FM2hJME9Id1dyaTR1TFNqY2ovYkNpRWNtSVFkUWdnaEhKNnZyeTl6NXN3aExTMk5JMGVPa0p1YlMwQkFBUGZjY3c4dUx2WjdKNXdRMWFodjRRTlZWWHRVY3R0dW1JT08zWlhjN20zcDA2Y1BmZnIwQVhqdzJwK3ExQW5Jb0lhRUhUNTFYVWs3bjhlQlF4azgvRURGQjgzNDFuTWxOVDJQdFVzNzBPS3VranRYclRuSHY5NXF6dWpKQjVpOThBaTZOdlVJOUhlcmNDMUNPSUtmdHFlUm4yOGlNTUNkTFo4OWdFWmpEdmVPbjdqQ1M0UCtJUDV3SnFkVGNnaHU1R0U1WnRLc3YzQnh2aDRDenBvVURrQy9GeHVqMzMrWlQ5WWxzbTFYT2s0YWhST0oyU2dLRElnTXJkYnJFa1cxYnQyNm5yT3o4eEVjTE9pNDBjQ1htK0Rxb21IdTRtT29La3NpSWlMYzQrTGk1dG02TG12RS9QcW9yVXNRRmRScndPOGtKdVhnNU9SMHdkYTFDQ0hzaDRRZFFnaGhwMlFSY3V0bFpXWHgrKysvazVlWFI3dDI3V2pRb0lHdFN4TENidWgwdXBaQXk4TG5pcUtFYXJYYSsvUjYvZjhxNlJTdW1FZDAxR1IyTTZLbE9yelFNNGovTEU5Zy9BY0grZHNqOVRFWVZacUYxYWJmQzliZFdkN3JxU0FXcjB4ZzJHZzlqendZZ0t1cmhvU1QyVHozVkNNZWZTakE2blBjcC9YaHhaN0JyUC9xTkdNbUgyQlpkRnNaNFNIdVNGdC9OSysxL2NTajlTMUJCMEN6c05xMGFPYkZrZU5aZlBmek9WN3JIMmJaVmpnUzVHWVBQK0RQekFtdFdibjJGQ2NTczlFb0NtMWExV0hRMzhQbzBOYW5haStrQ3N5Y2R3U1BhNEZBV25xZWphdTVkYTFidDY3bjR1SnlGUEJyMUtBVzZ6L3U2SEJCUjZHK0x6UUdZTzdpWTJnMG11aUlpQWdjSmZBUVFnamgrQ1RzRUVJSTRkQlNVbElZT0hBZ2x5OWZ4c1hGaFlLQ0FxWk1tVUwzN2pJaVhRZ0FrOG4wcEVaVGRCa05SVkg2QXBVVmRtaW9RUjM5cFhDaml0Y3FlV2ZjdnFwc3ZzTENHbnR5NWx3dVgzMlRnb3VMaG9TVHRkSHZ1MlRaL3Y0SEIzRngwV0F3bUN5dkZWNkRDalFOTlIvLzVhWmtOQnFGMnA3T0ZIeHQ0dHRybmJyV25rUGpwRkRMM1lsOUJ5L3ovSURkTkEzMXJQcUx0NUlqZDd3SysvTFJuTkp2Z0ZtN3JFT1I1OWJjbmY3b3c0R2xyb1hqYVBiR1hpejJXbTV1Ym80TlNybGxOd2NkR3o3dGhMT3pYU3gvZGNzS0E0L29KY2NBUytBeEgvT1BBQ0dFRUtMS1NOZ2hoQkIyS2lZbXh2SllSbm1VYnNXS0ZRUUhCN05od3dZOFBUMVp2MzQ5a3lkUDV2Nzc3OGZUMDM0NnZZU3dsV3ZCUmhIWHByTDZwdzNLRVJXa3FtcWVvaWh1MjNhVmZKZTJQY2pQTi9IWGtVeitPbkw5dFYxN2k4OG9VZG8xRkJTb1pHUWErRk4vcWNUdDFwN2pkRXFPWmEwUGUrSm9IYTlDT0JKVlZjZW9xbnIyaHVjWDR1UGprMnhaVTBXMGF0V3F2b3VMeXdIQXIwbUlKK3MrN3VEd1FVZWh2aTgweHRWVnc2ejVSd0JOdEZhcmRkZnI5Yk9Rd0VNSUlVUVZrckJEQ0NHRVF6dHk1QWo5K3ZXamR1M2FBRVJHUnZMSko1OXc0TUFCT25ic2FPUHFoTEN0dG0zYk5sVlZOZUxtMXhWRmFkNjJiZHZXTVRFeEIyeFJsNzA3Y09BQVVWRlI3TjY5RzFkWG13OWFlY3hrTWpXeGRSSGkxamhheDZzUWprYWowV3lNaVlrNWJPczZia1dyVnEzcXU3bTVIUVI4YnlYb01KbE1QWFE2WFZyVlZWZ3lWVlcxaW1MZGxJRXZQQnNNd0t6NVJ6Q1psQmxhclJZSlBJUVFRbFFsQ1R1RUVFSTR0UHo4Zkx5OXZZdTg1dXZyUzNaMnRvMHFFc0orbUV5bUowdnJrRENaVEgyQjBkVmJrYWdvdlY2L0E5aGg2enFFRUVKVW50c05PZ0FVUlZsZU5kV1ZlMTRBbkRRVkN6eit2ZUFvQlFWSTRDR0VFS0pLU2RnaGhCREM0VzNjdUpFOWUvWllucWVtcHJKbHl4YjI3OTl2ZWUyZi81UVplMFROb3lqS3kyVnNmZ29KTzRRUVFvaHExYXBWcXhBM043ZFl3TGQ1TXk5V0wyNVhvYURqaFo1QkhEbVdWWFVGV3NIWlNlR0pSK3RidmY4THp3Ymo0cUxoZ3ptSEtTaGdoazZuYzQrTmpaMk1CQjVDQ0NFcW1ZUWRRbFFCV1Y5QmlPclR1blZyenB3NVExYlc5Vi82bWpWclJtNXVMa2VQSHJWaFpVTFlWcXRXclVLQURxVnRWeFNsVlpzMmJacnYyN2V2MHY2akZFNy9OR0hDQktLam8rblJvd2VQUC80NFVWRlI3Tnk1RXc4UGp5TDc3ZDY5bXlOSGpoQVZGY1dpUll1WU4yOGVKMDZjSUNRa2hFbVRKdEd5WmN0U3p6Rng0a1FXTEZpQW9paE1tVEtGWThlT3NYejVjcHlkblJrL2ZqeGR1blFCd0dBd3NHelpNclp1M1VwNmVqcSt2cjQ4OTl4ekRCbzBpTUtGMnpNek01a3laUXE3ZHUzQ3g4ZUhuajE3RmpsbmZuNCswZEhSZlB2dHR4Z01CcnAwNmNMWXNXTXQwK2NKSVlRUTFtalZxbFdJcTZ0ckhGQ3ZlVE12L205SmUweXF5dXIxaVd6OThSeUp5ZG1ZQ3FCQmZYZW12OSthdSsveUt0Ykdtd09iVm5wZEIvN0tJR3JJbndCb05BcjN0UEJtMHVoN0NBM3hMTEo5NTlhdWVOUnlLbmJjN3U4ZndkVlZRMnBhTGd1WEo3RDd6d3RrWkJqdzhIQ2l6L01oREI0WVJzOGVqUUN1QlI3cVJKMU9od1FlRmZmdFQrZjQ0dXRranAzSXdtaFVDUTMyNUtuSEc5RG4rV0EwSll5MitYVm5HcDl0T00zaG8xbms1NXZ3cWVmQ1c2ODI0Nm5IR2xSb0h5R0VjQlFTZGdnaGhIQm80OGVQdDNVSlF0Z2xOemUzSjhyYlI2UFI5QVVtVlBhNTkrelp3K2JObTFGVmxaTW5UMXAxeklZTkc1Zy9mejZ1cnE2TUd6ZU9LVk9tc0hidDJsTDNQMzc4T0JzM2JtVG16Sm04OTk1N2RPM2FsVysrK1lhNWMrY3laODRjUzlneGJkbzAvdnJyTCtiTW1VTllXQmgvL2ZVWG8wZVB4bWcwOHVhYmJ3SXdZY0lFc3JPejJiUnBFd0NqUm8wcWNxNnBVNmVTbkp6TXVuWHJjSE56WTh5WU1YejQ0WWRNbUZEcGI1MFFRb2c3VkdIUW9TaUtKZWd3R0UyOE5VS1BxcXFNR05hYzFpM3JZRFNxSFBncmcxbzNoQXJWWmVmV3JwaE1LbE5tSDJMOEIvR3NYdExlNm1PTlJwWFgvaEZEMTg3K3JQKzRJM1c4WFRpZGtzT1pjMWN0Ky9UczBRZ0YrR0R1WVl4R0NUd3Fhc3JzUTJ6OEpnV2Z1cTQ4L2toOW5KMFVkdnllenB4RlIvbFRmNUU1VTlzVUNUeWlseHhqOWZwRVBEMmM2ZHJabjdwMVhEaCtNcHR6NTNJcnRJOFFRamdTQ1R1RXFBSXhNVEcyTGtFNHNJcU1ESkpSUkVLSTBzVEd4bjRFZkZUNFhLZlRxZGRldDI2UzdkdlF2MzkvUEQwOUszVE0wS0ZEOGZQekF5QXlNcEszMzM0Yms4bGtHWDF4czVkZWVna1BEdzk2OU9qQmxpMWJpSXFLd3NQRGc4Y2ZmNXdOR3paUVVGQkFWbFlXVzdaczRlT1BQNlo1OCtZQWhJZUhNM2p3WUJZc1dNQ2JiNzdKeFlzWDJiRmpCNnRYcjdhYy85VlhYMlhvMEtFQVhMcDBpYTFidDdKMjdWb0NBd01CNk5ldkgyUEdqSkd3UTRnN3hEdmo5dG02QkZGQmFlbDV0aTZoUW5RNlhUTlZWZmNxaWxMdjNwWjFXTEhnUHB5Y0ZPWXVUaUF2cjRDVi8ybUhxNHY1NTUyckszUzR6OGRtdGRiMmRPYjVweHZ4MW9oWVRDYTF4TkVDSlVrNGRZV1VzMWNaMENjVW4zcXVBRFJwN0VtVHhrVS9Eenpib3hFdUxob216Zm9MbzFHZHFOVnEzZlY2L1ZnazhDalRkeitmWStNM0tUUU85bURsd25iVThYWUJZTmpyelhobDJQL1l1ZnM4bjI5TUpyS1hlWTJVYmJ2U1diMCtrY0FBZDFZc3VJLzZBZTZXdG94RzFlcDloQkRDMFVqWUlZUVFRZ2doS2xWUVVGQ0ZqL0gxOWJVODl2THlRbFZWakVZanJxNnVKZTVmdDI1ZEFNdlVXSVZCaFp1Ykd3QUZCUVdjUFhzV1ZWVUpDd3NyY214SVNBZ1hMMTdFWkRLUm1wcHFlYTNRamROVG5UdDNEbFZWNmRPblQ3RWFEQVlETGk0dUZiNVdJWVI5VUZVMVQxRVV0MjI3MG0xZGlyaEZ1Ym01T2JhdW9UdzZuYTRaOEtlaUtIVnZERHFNUnBXdnQ2WXc1YjE3TFVGSFNReEdFOHMrT2NuV0g4K1NmaUVQWHg4M25udXlJWVA2TlVHalVTeFRTVTE0OXg2aWx4eWpSL2NHakJqYW5QeDhFOUZManZIdFQrY3dHRXgwdWQrUHNmOXFTVzNQOHJ1QnJtUWI4ZmQxc3pyb0FHZ1E2STY3bXhQemx4N24zYmRiRkpudTZtWTl1cHVuUnpJSEhveSt0bWk1QkI1bCtPTHJaQURlZktXcEplZ0E4UFJ3NXZVQllidzdZVCtidmp0akNUdlcvZmMwQUVNR05TMFNZZ0E0T3l0Vzd5T0VFSTVHd2c0aGhIQmdONDRpa2xFZVFnaDdvU2pYZjBFdURDdHljM010d2NTVksxZXFwUTUvZjM4QUVoTVR1ZmZlZXkydkp5Y25FeGdZaUVhanNRUWJhV2xwbHNlRkFRaUFqNC81N3RwdnZ2bUcrdld0WDR4VkNPRVFIak9aVEUxc1hZUzROYXFxWG9pUGowK3lkUjFsS1F3NmdDSkJCMEJTU2c0NVZ3dG8zYkpPbVcxTSsvQXdmeDNKWk02ME5vUTFyczFmUnpJWlBma0F4Z0sxeVBvZGUySXVzdm16QjFDdnhRVlRQenhFOHBtcnJQdTRJMjZ1R3NaTVBzQ0gvem5LaEhmdktmTjhGeS9uczNwOUlnUDZoRmJvV3IyOVhKZzVzVFh2VDQvbnR6L084M0x2WUNKN2haUWFlaFFHSGxQK2ZZaDhnNmt3OEhnUE1GWG94RFhFMGVQbTlRbkQ3eW4rOWRMcWJtOEFUaVZsVzE0N2REUVRBRjJiZXFXMmFjMCtRZ2poYUNUc0VFSUlJWVFRVlNZME5CUVBEdysyYk5sQy8vNzl5Y3ZMWS9YcTFkVnliajgvUDdwMTY4YTBhZE9ZUEhreVlXRmhIRHAwaUNWTGx0Qy9mMzhBZ29PRENRc0xZOEdDQlV5YU5JbXNyQ3crL2ZSVFN4dUJnWUhvZERwbXo1N055SkVqOGZQekl5RWhnY3VYTDlPK3ZmVnptUXNoN0k5ZXI5OEI3TEIxSGVMT3BhcnFyNHFpMUExcVdLdEkwQUZneURmMzZaZDFCLzNsREFOYnZqL0R4L1B2bzNsVDgyTGw0YTNxTURncWpBVkxqeGNKTy9xLzFCaFBEM01YejZYTCtXejk4U3hybDNVZzBOODg0ckhmaXlHTW1YeXd6TERqd1I2L0FoQVM1SUczbDdQMTAxaGQyNlZ6UnorK1h2TUFhNzVJNHROMWlYeTVLWVhvRDlwWWFyOVpqKzROTUJhb1RKcjVGNHFpak5icGROdGlZMk8vTC8rRU5VOVowMG9WM21UaWRNTy9WVjZlK2V1cnJIOC9hL1lSUWdoSEkyR0hFRUlJSVlTb01tNXVia3liTm8zWnMyZno1WmRmNHUvdlQ5ZXVYZG16WjArMW5IL3k1TWtzWExpUUlVT0djUG55WllLQ2dvaUtpcUozNzk2V2ZXYk1tTUhFaVJQcDNyMDdkOTExRjcxNzl5WStQdDZ5ZmViTW1jeVlNWVBldlh0ak1CZ0lDd3RqK1BEaDFWSy9WcXY5VlZHVWg2dmxaS0xTcWFwNi9OS2xTNjFQblRvbEs3MEtVVE10QlNhZlM4M2wrMS9PV1VZekFEU283NDZpd1BFVFYyZ2JVZktkOVdkVHI2S3FFQlphdThqcklVRWVYTHljajhsMHZRTThxRkV0eStOemFibW9LdlI1dGZqUFdvUFJoSXR6eWRObTdkemFsVnJ1VHB4TnZVcjA0bVA4dkQyTkQ2ZTJ3ZFhWdkg5ZVhrR1JrUnI1K1NhY25KUWkwM0I1MVhabThNQXdYdTRkek9oSkJ4Zzc1U0JmcnVwVTR2bXlzNDJzMjJDZVNrbFYxVk1taytsZ2lUc0tRa004T1pxUXhZRkRtUVRlTk9YVW9TUG1FUnJOd3E1L25UU3M3MDVpY2c0SEQyVVE2QjlRWXB2VzdDT0VFSTVHd2c0aGhCQkNDRkVwV3JkdVhXUjZ2VUpkdW5TaFM1Y3VSVjdyMTY5ZnFjZVUxazVKMjhwNzd1N3V6b2dSSXhneFlrU3BkVGR0MnJUWWFKT2VQWHRhSHZ2NCtEQnIxcXhTajY5S0VuUTROa1ZSbXRXclYwOTc2dFNwM2JhdVJRaFIvZlI2L1pTSWlBZzNJNXIzSnM3NEM3ZytmWk8zbHdzZDJ2cnl5YnJFVXNNT2YxL3pxSXpFMDluY2U4TjBWOGxucmhMb1gzUk5qUnVua1BTcGE1NUM4cHYxbll1dHhWQWVSWUdHOVd2eDBuUEJ2UEd2R0V3bWxlQ0dIcGIxUWJyYzcyL1o5NjhqbVRTOUtZZ3A1TzNsd3NDK29iejVUc2tMbldkbkd4a3c1RTlPSm1ZWEJoMmQ5KzNibDFLaFltdVFaNTVvd095RldYeTBNb0VPYlgzd3FtM3V6c3ZKS2VDalZTY0E2UFZVSTh2KzNic0dzbnoxU1JhdlNPQytpSHBGMXZuSXl6UGg1cWF4YWg4aGhIQTBFbllJSVlRRGtYVTVoQkNpWm9yNTlWRmJseUFxcU5lQTMwbE15a0dqMFZ5eWRTMUNDTnVKaTRzYkZ4RVJBU1VFSHFPR3QyRGcwRDk1ZDhKK1hoOFFScFBHbm1UbkdJbUp1MFJJc0NkTlF6M3AxaVdBYVI4ZVp2TFlWb1ExOXVUUTBVeVdyRXlnZjJSb3FlY01ESEJIRjE2UDJRdVBNbkpvYy94ODNVZzRkWVhMR1FiYTYzektyRmRWNGN5NXEvemZGMG0wdWJjdUdvMkNoNGNUajNVTjVOOExqdUxtNmtSb1kwL2lEMmV3WXMwcGhyM2VESUJqSjY2dzdiYzBIbitrUG8wYTFPSnlob0d2dHFUUVh1Y2pRVWNsZU9tNVlQYkVYR1RuN3ZQMGp0ck53NTNOb2RPT1hlbWtuYy9qaVVmcjg5VGpEUzM3UjcwY3ltOS9uT2Z3c1N4NkQ5ak5RNTM5cWVYdXhLR2ptYlRYK2ZENmdEQ3I5aEZDQ0VjallZY1FRZ2doaExnZEppRGYxa1hZV0I2eW9Lb1FBdEJxdFQ4b2l0TGQxbldJVzNZa0x5OHZQRDQrdmxKL3JzWEZ4WTNUYXJWNUJTWW1UNXp4RndhRGlXZDdOQ0lreUlNMVN6dXdkTlVKaHI2cjU4S2xmR3E1TzlHOFdXM0dqekN2clRGNWJDc1dMa3RneU1oWUxtY1lDR3BRaTZnK29mUitOcWpNYzg2YzJKb1owWWZwSGJVYmcwRWxySWtudzkrNHE4eGpDdGZzOFBaeTRZRU92b3dmMGRLeWJkeUlsc3hkZEpUM3BoMGs2NHFCaHZWcjhVWlVtR1UwZ1hkdFoyTGlMclAyeTlOY3lUYmlXOCtWQnp2NU1XcjQzVVhPY2VXS2thaWg1cUFEU0RDWlRBOUowRkUralVaaHp0UTJmTDR4bVUzZm5XSHpkMmRRVUdqYXhKTTNvc0o0dGtjamJoamNReTEzSjViTnU0K1ZhMDd4NDdaVU5uOTNCbzFHb1ZHRFdwYnBycXpaUndnaEhJMkVIVUlJNFVBS3AyYVJFUjVDQ0R1U0Q2VGJ1Z2diUzBjQ0h5RUVJRUdIdzJ2aDR1TFNEdGhWMlEzcjlmb3BXcTJXQWhPVHA4NCtCSXJDczA4MHBINkFPKytYc1dpNHU1c1RJNFkyWjhUUTVpVnViMzFQblJKSC8vblVjMlhXcEhDcmFpdXRqUnZWY25kaTdMOWFNdlpmTFV2Y0hoamd6cEk1dWpMYnVITEZ5TXR2N0NIbHpGV0FCS1BSZVAvKy9mdlRyQ3BTb05Fb1JQWUtKckpYc0ZYN2U5UnlZc2lyVFJueWF0UGIya2NJSVJ5SmhCMUNDQ0dFRU9KMjVBSEpRQ2ZBSDNDemJUbG02OWF0ZTFDdjE3L3Q1K2UzYytUSWtmT3I2RFI1bUlPTzVHdVBoUkFDa0tubkhGSGgxSE5PVGs0WHF1b2NoWUdIQ1dYeTFObm1LYTJlZmFKaE9VY1ZsWnFleTlsenVWVlJudFdjbkJSYTMxT24vQjF2Y0ZQUWNVS0NEaUdFRUZWQndnNGhoQkJDQ0hFN0RKZzcvRE1CRjhBdVZyUGN2SG16ZjJwcUt1N3U3cWtqUjQ3Y1hrV25NV0crL3J4cmZ3c2hoQkJsMHV2MVUzUTZYYTdKeEt5cHM4MVRXdlYrcHV3cHFXN1UvODI5bkw5Zys4R0U3LzNyYm5vOWJWM2RXVmNNOUgxakx5bG5ycUtxNnJHQ2dvTE9FblNJbWlJOFBEeEF2dDZGcUQ0U2RnZ2hoQkJDaUZ1bUtJcUt1YlBmcmtZMlJFUkVaR28wR29BOFJWRnEralJidCsxcWJnRkxWaVR3NDdaVXpsL01wNDYzQ3c4OTRNK3cxNXBSeDl2RjZuWlVsU0p6aWxlV2RSdE84KzhGUndENGVlTkQxSzFqZlUxQ0NGSGRZbU5qLzYzVDZUQ1ptRFVqK2pDQTFZR0h3YUFXUHRRRDJWVlNZTms2QVU2bnpTTTB5cFYxeGNBTEEvOGcvWHdlcXFvZU14cU5IUTRjT0hDcGFrc1V3ajVvdGRwWGdNVTZuVzVZYkd6c1VsdlhJMFJOSUdHSEVFSUlJWVFRb2t6anBoNWsyNjUwR2dkNThNS3pRZnlwdjhSWFcxSklTczVoNmR6eTE1RjZmM284Zi96dkFwK3Y2RlRwUVVSMmpwRmxuNTZvMURhRkVLS3FGUVllcWxyeHdBTkFVWlFuWTJKaXpsWlZmYVhSNlhSemdYLzQrWlkvYTZVRUhhSW1Dd29LcXFVb3lsVEExV1F5cGRxNkhpRnFDZ2s3aEJEQ1Rza2k1RUlJSWV6RnJqM21LZXpuZmhCQjQyQVBrcEp6ZU83dnYzTWdQc09xNDcvNW9lcjY0MWF1UFlXenMxM01uaVpxR0sxVyswTnBDNUszN2ZwVGRaY2pLcWh4c0FmclArNklpNHZ0dm4vRXhzYitXNnZWNW9FeWIwYjBZWXdHbGNqbnJWdDgydDVsWmhsNDhSVnowQUVjTmhxTjkwdlFJV29TZjMvL09VQURWVlYvajR1TDIyenJlb1NvS2VTM0FpR0VFRUlJSVVTWjJ1bnFBZkRmemNsa1pobjRmR015QUE5MzlpLzMyQnM3ZmJ2MTNGN2t1YXJDWi85Tm9tZS8zK25RL1dlZWVHRW5pMWNrVUZDZ2x0UlVNV25uODFqN1pSTDlYMnBja2N0eGRFcmJ0bTFiMjdvSVcycldySmwzVUZCUUxWdlhVVnJRSVJ4RDR1a2M0ZzluMnJvTTlIcjlmRlZWaDZzcS9IdmhFZFp0T0kycVd2YzkwRjVsWmhsNDd1Ky8zeGgwM0NkQmg2aEoyclJwMDF4UmxDalYvSi81TmN6cnZBa2hxb0dNN0JCQ0NEc1ZFeE5qZVN5alBJUVFRdGpTekluaExGbVp3Tm92azFqN1pSSUFVUytIOGtaVVdMbkhSdlVKWmRWbnB3Q0k3QldNdTV1VFpkdWFMNU9ZdStnby9yNXU5SDRtaU4vM1htRDU2cFBrNXBuNDU1dDNsZHYyNGhVSitOWno0OFhuZ3BpejZPZ3RYWnVqQ1E4UDl6Q1pUUHUwV3UxeHZWNS9EMkMwZFUzVktTSWlZbzVHbzNuYjI5dDdaSEp5OGx4YjF3TVE4K3VqdGk1QlZGQ3ZBYitUbUpSak4rdjc2UFg2K1ZxdEZrVlI1djE3d1JIeTgwMzgvYVVRbEtwWTVLaUtGUVlkbHpNTWNDM28yTDkvdnkzV0ZxbVFkOGJ0czNVSm9vTFMwdTFxdWJnaW5KeWNQZ1BjVlZXZEd4Y1g5NWV0NnhHaUpwR3dRd2doaEJCQ0NGR214TlBaL0xROURUZFhKenEyOCtHM1A4Nno2ZHN6ZE8zc3o3MHQ2d0N3WU9ueElzY01lNzJaNWUvQ3NPTzEvbUZGT2hjLy8rbzBBQk5IMzBQSCszdzVrWmpOQzFHNzJiQTVtZUZ2TkVPalVVcHROK0hrRmJaOGQ1WXA3N1hDcFFaTlkrWGk0akpBVlZVRnlLT0dCUjBBR28xbUMvQVBWVldIQWRHQVk5OENMOFExZXIxK3ZrNm55d09XelB2b0dJRERCUjRabVFaNjlUY0hIYXFxL2xWUVVORGUzb01PVlZYekZFVngyN1lyM2RhbGlGdVVtNXViWStzYWJoUVJFZkV5b0FVeWNuTnpwOW02SGlGcUdnazdoQkJDQ0R0d3JlUEtGWEFEWEhDUXFTWWZmZFI4TjZ1cXF1WFBaV05mVElBQmMyZGh2cUlvMGxrbVJCa216UGlMMUxSY29qK0k0TUZPZnZ5MFBZMVJFL2Z6L3ZSNE5ueDZQNEFsMENoVUdFcVU1VnhhTGdCaG9iVUJhQnprQVVETzFRS3U1aGJnNmVGY2FydnpQanBHbzRhMWFIMVBIYzZjdTJyWm5wcVdhemQzYTFjQkoxVlZwNnVxcXBwTXB2NjJMc1lXWW1OamY5SHBkTG1BRWhFUlVTY3VMdTZ5cldzU29yTEV4c1orcE5QcEFQNHo3Nk5qVGdEOVhneEJvN0gvd0NNajA4QlRrYitSYzdVQVZWWC95cy9QMThiSHgrZmJ1aTRyUEdZeW1acll1Z2h4YTFSVnZSQWZINTlrNnpwdTRLTFJhRDRFRkpQSjlOYmh3NGN2MkxvZ0lXb2FDVHVFRUVJSSsrQUMrQU5CMS81MnRXMDUxcm4yQ3psQUYxdldjUXZ5Z1hRZ0dVaTc5bHdJVVlxazArYWJKaHMxTkMrVDBEVFVFNEN6cWJtV2ZheVp5aWZmVUhUSzZnQS9OODZtNXBKME9vY0FQemNTazgzbjhmWnl3YU9XYzVudEZpNmEvc3pMdTRxOC92THJlKzdZYVlYYXRXdm5YMUJRNEswb3l0VjkrL2JwYlYyUHJlVG41N2M0ZVBEZ2FWdlhJVVJWaUkyTi9TZ2lJaUpQbzlFc24vZlJNYWY4ZkJPdjlBdTE2OERqL0lVOG52djc3NDRZZEtEWDYzY0FPMnhkaDdnejZIUzZhS0MrcXFveGNYRnhuOXU2SGlGcUlnazdoS2dDc3I2Q0VPSVd1R0VPT25iYnVwQ0ttRFZyVnVIREwyMVp4MjNvQkdSd1E5amhxS05zeXVQQW8zREs0eENqZENJaUlsNHRLQ2o0N2NDQkE0ZHRYY3V0Nk5qT2g1Mjd6L092OS9ieFFBZGZkdjlwRGhxNjNHL2RsMU9ndnh1cDZYbU1tM3FReHNFZXZQZE9Td0I2UHh2RWdxWEhHZi9CUVI3cEVtQnA5K1hld1pRM2M4dUhVOW9VZWY3T2VQTjg2NVBIdEtySXBUa1VrOG4wK3JXSER2V3pvckpWZDlDaDFXcC9LR3N4OHJaZGY2ck9ja1FGTlE3MllQM0hIWEZ4Y1p3ZjUzRnhjYXNpSWlMUWFEVExGNjlNY0FLVlYvbzFzY3ZBNC95RlBIcjIrNTJydVFVQUIvTHo4Kzl6bEtCRGlDcGlNQnFOL2FpQlUwMEtZUThrN0JCQ0NBY213ZG9keFJYemlBNVJ2VW9hUmVPUW8yeks0OENqY01yakVLTjBOQnJOWkkxRzAwQ24weDB5bVV6L3A5Rm90c1RHeHU2M2RWM1dtakwyWHFLWEhHUGJiMmw4dmpHWkFEODMrcjNZbU1FRHkxK2dIR0RzdjFveWEvNFI5UHN2Y3pybCt0VGFBeUpEQWZqdnBoUysrTnJjN3RCWG16R2dUK055MjN5NGM1SEcxdWtBQUNBQVNVUkJWTW5mTWgvbzRHZFZUWTZtVmF0V3JxcXFqbGJOQnR1Nm5wcWtyS0JEMkwvRTB6bkVIODRrb25WZFc1ZFNJVGNFSGtzWHJ6emhBdkJLUC91YWJlbm1vQ00yTnJZTnNvNk9xTUZpWTJPSDZIUzZ1UWNPSERoZS90NUNpS29nWVljUVZTQW1Kc2JXSlFnSEpnRkdqYVhoRHVsVWR6QnVGQis1NFpDamJNcHpCNHpDS1UreFVUcDJxcVZHbzVrR1ROUHBkQ2RVVmYwL1JWRTJ4Y2JHeG1MSEhVUmV0WjBaUDZJbDQwZTB2S1hqTzNmMG8zUEg0aUdFb2tCVW4xQ2krb1RlWm9YV1RhUGx5SnljbkpvQXRSUkZ5ZEhyOWNkc1hZK3RQZnp3dzg0WkdSbnRnT042dmI1YVZoYSswNy9HN2tTOUJ2eE9ZbEtPdzY3amN5M3d5TmRvTktzV3J6emhrcGR2d21TeWp4OFZaODlkdFFRZHFxcitUNi9YdDhlT2Y0NEpVVjFpWTJNbDZCRENoaHhuSEtjUVFvaGlZbUppTEgrRUVKVkdSdGs0SmtjY2hST21LTXI3d1A5ME9sMmlWcXVkcnRWcU95R2YwVVVKbkp5Y0NxZXcrdG1taGRpSnpNek1YeFZGK1YxUmxPZHNYWXNRVlNrdUxtNnR5V1NLQWd3cjFwd2k2NHA5ekl6ejJYOVBTOUFoaEptbVdiTm1icll1UWdoaEppTTdoQkJDQ0R0VTFnaWZtSmdZRGh3NFFGUlVGRHQzN3NURHc2TWFLN3V1c0liZHUzZmo2dXBhNGpaN3FPOFdhcEJSTm82cHBGRTZBSDExT2wzZjZpN21GZ1FyaWpJYUdLM1ZhbE1WUlZtcnF1cEdXeGNsN0VkNmV2bzRQeisvL1VhajhSZGIxMklQVkZWZHFTaEtaMVZWK3dOTGJWMlBFRlVwTGk1dWJVUkVCSXFpckZBVXhXNDZWVzBRZERnQkJkVjBMaUdzb3RQcDVxaXEybHVuMC9XT2pZMzl3OWIxQ0ZIVFNkZ2hoQkJDMktIQzBUcGxCUXBDaU5LcHFub015QUZzazdiZEhoZFZWZXVycWxwUEtXK1ZibEZqSkNjblgwMU9UdjdFMW5YWWk2eXNyRFZlWGw2TEZFVzVQeUlpb201Y1hOeGxXOWNrUkZXS2k0dGJxOVZxODY5TmYrZ0dHR3hVU3VIL3RkLzBlbjBYcWlubzBPbDBmVlZWbmE4b1NsZEhXdk5LM05uQ3c4TURnTmNVUmZFd0dvMlhiRjJQRUVMQ0RpR0VFRUtJTXFXbXBySnc0VUoyNzk1TlJrWUdIaDRlOU9uVGh5ZWZmSkpldlhveGE5WXN1bmJ0YXRsLzI3WnRqQnMzamxtelpqRnMyREFlZU9BQjVzK2ZYNlROa2tJc2c4SEF1blhyMkxwMUs0bUppWmhNSmhvMGFNRDA2ZE81Kys2N2l4dy9iTmd3MnJWcmgxYXJKU29xcXNpMnBrMmI4dm5ubjdONzkyNkdEaDNLNHNXTGFkKyt2V1g3Qng5OFFGeGNIR3ZYcnFWRGh3Nlcxd3NEdHZKR0ZkMnN0Rm84UFQzcDFLa1RvMGFOd3NmSHgzTE5KZFZxelhuTE8vNW0rL2J0Mnd0NGx0cG9OZFBwZEdlQUJxVnRWMVUxRmZnT1dLL1g2My9nMnAyck55d3NMNFM0d2ZIangvTjBPdDFKNEc2Z0ZiREx4aVVKVWVYMGV2MlhFUkVSNXdHbjJOalk4N2FvSVMwdGJaYS92MytxWHE5ZlVwM25OUnFOaC9idjMrK0hUSmNsN0lpVGs5TUd3RU5WMVJYNzkrOC9ZdXQ2aEJBU2RsU1lxcW9LNXFrdDNBQVhaRTVsV3pOaHZxTWxEOGhYRkVVKytJZzdtaXhlTG02MmYvOSs1cytmejRrVEp3Z09EdWI5OTkrbmRldldsbzdoQ1JNbUVCMGRUWThlUFJneFlnVDUrZmxFUjBmejdiZmZZakFZNk5LbEMyUEhqcVYyN2RvQTdOMjdsK2pvYUJJU0VnZ0lDR0RzMkxGMDZ0UUpnTXpNVEtaTW1jS3VYYnZ3OGZHaFo4K2VWdGRaV3JzbFRUVjFZeEJ3NU1nUm9xS2lXTFJvRWZQbXplUEVpUk9FaElRd2FkSWtXclkwTDVSc01wbjQ5Tk5QMmJCaEE2bXBxZmo2K3ZMaGh4K1creDVadzJnMDh0cHJyOUcxYTFmV3IxOVBuVHAxT0gzNk5HZk9uQ0U0T0pnZVBYcXdZc1VLUzlpaHFpcExseTRsTWpJU0x5OHZBUFI2UFZ1MmJPR3BwNTRxOVR5NXVibTg5ZFpicUtyS2lCRWphTjI2TlVhamtRTUhEbENyVnEwaSt5WWxKYUhYNjVrMmJScUppWWtBSlU3VjFhbFRKN3AxNjhiY3VYTlpzMllOR28yR3c0Y1BzM0hqUnBZdFc0YXpzek9yVnEyeXZOZUZLaktxcUt4YXpwdzV3L2p4NHhrM2JoeUxGaTJ5SEZQYXRHTFdudGVXVTZOVk5sVlZVNEJ2Q3dvS1B0dS9mLyt2U0FlT0tFRm9hS2k3cDZkbjNmajQrSE8ycnNVTy9RSGM3ZVRrOURjazdCQTFSRnhjM0RaYm52L2FLTE5xRFRvQTl1L2ZIMXZkNXhTaUxHM2F0SGtNNktTcWFsNStmdjVJVzljamhEQ1RzS1BpWERBdmdCbUVZeTZFZWFmSkI5S0JaQ0R0Mm5NaGhLZ3hQdi84YzZLam8zRjNkMmY4K1BGTW5UcVY5ZXZYVzdidjJiT0h6WnMzbzZybVB0U3BVNmVTbkp6TXVuWHJjSE56WTh5WU1YejQ0WWRNbURBQmdPenNiTWFORzBlelpzMVlzR0FCMDZkUFo5T21UUUJNbURDQjdPeHN5L05SbzBaWlhXZFo3VnBqdzRZTnpKOC9IMWRYVjhhTkc4ZVVLVk5ZdTNZdEFIUG56bVg3OXUxTW1US0ZWcTFha1pTVVJLMWF0VGgvL3J4VjcxRlpFaElTU0VsSlljQ0FBZmo0K0FEUXBFa1RtalJwQXNDZ1FZTjQvdm5uK2VPUFArallzU1BidDI4bkpTV0YvdjM3V3pyL0J3NGN5SWNmZnNqOTk5OXZhZU5tQ3hjdUpDOHZqNVVyVjFvNitGMWRYWXVNdkNpMGZ2MTZubmppQ2J5OXZjdXQvNTEzM3VINTU1OW44K2JOUFBQTU04eWNPWk5ubjMyV05tM2FXSFg5NVNtcmxvWU5HL0xhYTY4eGJOZ3dUQ1pUcFp6dlRxQ3E2a2xGVWJhYVRLYTFjWEZ4djl1Nm5zclF0dXRQQVB5ODhTSHExbkdwMUxaVkZXNmN5YXZQcTN2SXpqSHkzMDg3NGVKY00rNDVxbGV2WGxkRlVUWnJ0ZG92OUhwOUgxdlhZMDlVVlYycUtFcVV5V1Q2Ty9BK2xSQVlhclhhSHhSRjZWN1N0c0t2ZFdHL0dnZDdzUDdqanJpNDJQYjdROXUyYlVOaVltS1NNZCtjSjRTNEF6azVPYTBGTkNhVDZZMzQrUGlMdHE1SENHRW1ZVWZGdVdFT09uYVh0Nk9vVnAyQURDVHNFSGM0YTZhWkVUWEw4T0hEQ1FnSUFLQlBuejRNSFRxMFNNZHkvLzc5OGZRMHorUno2ZElsdG03ZHl0cTFhd2tNREFTZ1g3OStqQmt6eGhKMmRPM2FsZHpjWEJJU0VxaGR1ellwS1NrWWpVWXlNelBac1dNSHExZXZ4cy9QRDRCWFgzMlZvVU9IV2xWbmFlMWFhK2pRb1pielJrWkc4dmJiYjJNeW1jak96bWI5K3ZVc1dyVEkwb0VmRmhZR1lBazdTbnVQTkpyeU8wSWFOR2lBdTdzNzgrZlA1OTEzM3kwMm9pQWtKSVMvL2UxdnJGaXhnZzRkT3JCMDZWTDY5dTFicFBQL3BaZGU0cmZmZm1QR2pCbk1taldyMkRtTVJpTmZmLzAxVTZaTUtYZGRscHljSERadjNzektsU3ZMclIwZ01EQ1ExMTU3alVXTEZtRTBHa2xPVG1iZXZIbFdIVnNlYTJySnpzNm1WcTFhVnIzWGR6cFZWUmNwaXZLdFhxOHZQaGVZS09iOTZmSDg4YjhMZkw2aVU1RUE1ZTh2aFpDYlo2b3hRY2MxZ3pFdnlwdG82MExzalY2djM2M1Q2YzRyaXRKWXA5TTFqWTJOUFg2N2JaWVdkQWpIa0hnNmgvakRtVVMwcm12VE9sUlZqZEZxdFNhRHdSQis4T0RCVkpzV2N3ZHEyN1p0blppWW1BeGIxeUZxTHAxT053dndWVlgxbE1GZytNelc5UWdocnBPd28rSmNNWS9vRVBaRlJ0a0lJV29rZi8vclA1SThQVDFSVmJWSWlCQVVGR1I1Zk83Y09WUlZwVStmNGpjR0d3d0dYRnhjV0xCZ0FaczJiU0k4UEJ3M056ZkFQRTFVYXFyNTkvU1FrQkRMTVlWVFgxbWp0SGF0NWV2cmEzbnM1ZVZsdWM2VWxCUUtDZ3BvMGFKRnFjZVc5aDVacytDN3Q3YzNNMmZPNVAzMzMrZTMzMzdqNVpkZkpqSXlza2pvOGVxcnI5SzdkMjhXTDE3TTJiTm42ZHUzYjVFMkZFVmh3b1FKUkVaRzh2UFBQOU90VzdjaTI1T1Nrc2pKeWJGcWFxMU5telp4enozMzBMUnAwM0wzTGRTM2IxODJiOTdNekprem1UaHhvbFVqUXF4UlZpMnFxcEtRa01DaVJZdEsvSHFyaWZSNi9WUmIxK0JJdnZuaGJJbXY5K2hlNnJJbmQ2Ujc3NzAzRUhoS1ZkVzhqSXlNNmJhdXh4NnBxbnBRVVpTSFRTWlRCK0MydzQ1Q01iOCtXbGxOaVdyU2E4RHZKQ2JsVlBvSXM0b0tEdzkvRVBBRFVnNGVQSmhtMDJMdU1LMWF0Zkp4ZFhWTk1wbE16b0M3cmVzUk5WTkVSRVJkWUJpQXFxclB4Y2ZIeTAyM1F0Z1JDVHNxVG9OMHF0c2pOMlQ5RkNHRUtFYTVZZjZYd2ltVXZ2bm1HK3JYcjE5czMrVGtaRmF0V3NVWFgzeEJXRmdZdTNmdjV2dnZ2d2V1Qnh0cGFXbVd4NFVCU0huS2FyY3djTWpOemJVRUNGZXVYTEg2K3VyVnF3ZVlBNE5XclZwWmZWeEZkTzdjbWErLy9wbzFhOWJ3NmFlZjh1V1hYeElkSFUzejVzMEJhTnk0TVk4OTloZ2ZmL3d4dzRZTnM0eWt1VkhqeG8xNTY2MjNtREZqQnUzYXRTdXl6V0F3QU9Ec1hQYkhNbFZWK2Z6enozbjc3YmVMYlh2d3dRY3RqL3YwNmNPSUVTTXN6d3NLQ2l4aFZuWjJ0dlVYZnB1MWFEUWFSbzBhUmUvZXZhMnUxUnEzZTd3bzdzQmZHY3haZEpURFI3TndkZFhRNzhVUVh1c2ZadG4rMDdaVWxxOCt5YW1rSEx5OG5QbGJ0L29NZTYwWnJxNmxmL1N5NXBqdmZqN0hKNThsY2pJeEd4ZFhoWGVHdEtCbmo0WkZwZ3JxMW5NN2NMM2orZVlwczFRVjFtMUlZdjFYeVp4TnZZcFBYVmVlZWFJaHJ3OEl3OGxKS1hMTXZ5ZUg4OUdxRXlRbTVSQVM3TUdrMGZmUXNubmxoSDlWeGRYVjlWSE1uM0dQbkRoeFF1NWlMb0dxcXQ4b2l2S3dvaWc5Z1RXMnJrY0lKeWVud2g5TUM1RzFtQ3BWZkh6OFJhMVcrejlGVVI3U2FyWGo5WHI5RkZ2WEpHb2VSVkcyWUE3YjFzWEZ4Y1hadWg0aFJGSFNPU3lFRUVMVUVJR0JnZWgwT21iUG5rMXFhaW9GQlFVY1BYcVV2WHYzQWxoR2hKdzllNWJNekV3KysrejZpT3pnNEdEQ3dzSllzR0FCbVptWnBLU2s4T21ubjFwMTNyTGFEUTBOeGNQRGd5MWJ0Z0NRbDVmSDZ0V3JLM1JOWGJwMFlkcTBhUnc5ZXBTQ2dnS09IRGxDU2txSzFXMVl3OHZMaThHREI3TnAweVpDUTBNWk8zWnNrZTI5ZXZVQzRMbm5uaXUxamI1OSs5S29VU05tejU1ZDVQVUdEUnFnS0FySGo1ZDlRL0x1M2JzdGk4cmZiT2ZPbmNURXhCQVRFMU9zODMvUm9rVjRlWGt4Y3VSSS92T2YvM0R4NHUxUEtWeGVMZDk5OXgwZE9uUmd3NFlONU9mbkY5dGVXcTNXdU4zalJYSHZUdGpQL3ZnTU9yWHo1Vy9kNnBPWGYzM1UxZmUvcERKcTBnRU1ScFVYZWdZUjFMQVdhNzlNSW5ySnNWTGJzK2FZTFQrYzViMnBCMGxNenFaSDkvbzg5bkFnMmRubTd4VlJmVUl0KzBYMkNpN3kvR1pydmt4aTlzS2o1T1lXMFB1WklOemRuVmkrK2lUemx4Yi8velIzMFRGMDRmVm9XTitkaEpOWG1ENzNjQVhlSmR0UVZmVlZBSlBKOUgrMnJzVmU1ZVhsclZGVmRZV3FxaEowQ0x1Z0tFbzdnSUtDZ2kyMnJ1Vk9wQ2pLMjlmKy9wZXRheEUxbGhFd1ptWm12bUhyUW9RUXhVbllZZWNPSERoQTI3WnRpM1VVVkpiVTFGUjY5dXhwOXd1SEppVWw4ZTY3NzlLMWExYzZkZXJFNE1HREs3MGpTd2doYW9LWk0yZWkwV2pvM2JzM0R6endBQk1uVHJRc1hoNGFHa3BrWkNRalI0NmtmLy8rM0gvLy9VV09uVEZqQnVmUG42ZDc5KzZNR2pYSzBzRmZuckxhZFhOelk5cTBhWHo1NVpjODg4d3p2UFhXVzhYT1c1NXAwNmJSdW5WcjNucnJMVHAzN3N6RWlSUEp5OHVyVUJ2Vzh2YjJadURBZ1p3NmRhckl6ODdDRVNvdUxxVlBuYUhSYUpnNGNTSS8vdmdqdTNkZlgvckwyOXViRGgwNjhNa25uNVI1N25YcjF2SGlpeTlXYVAyTCtQaDRQdnZzTTBhUEhzMnp6ejVMY0hBd0gzNzRvZFhIMzJvdC92NytUSjgrbllzWEw3SjQ4ZUxiUHArb1drYWorWHZBL1IxOEdUbXNCVU5mYldiWnR2elRFd0RjRjFFUFZ4Y056WnQ2QWZEOUwrZEtiYythWTFhdFBRWEE1Tkd0ZVAvZGV4Zy84aDc2dm1DZUptL1k2OWZQLzFyL3NDTFBiL2I1VjZjQm1EajZIa1lPYThHSFU4MXI5MnpZbkl6SlZQU0c2cW5qN21YVThCWk1HMzh2QUVlT1o1WGFyajNRYXJXTkZVVjVDTWh4Y25MNmo2M3JzVmVIRGgwNnE5ZnJCOFhGeFcyMGRTMUNoSWVIQjZpcUdxaXFhbDVPVGs3cHFiQzRaV2xwYWNjQVZGWDFEZzBObGFtc1JMWFQ2L1VQcTZwNjMvSGp4ek50WFlzUW9qaVp4cXFHQ3d3TVpPTkc2Mzh2U0VwS1l2anc0YXhmdjk2cXVjNHJ5L2J0MjdudnZ2c1lOMjRjUnFPUmlSTW5NbTdjT0tzWGFCWENFY2tpNUFLZ2Rldldsb1hweTN2OXh0ZEtPODdIeDZmRVJiSUxqUnc1a3BFalIxcWVSMFpHV2g0M2JkcTAyS2lMbmoxN1dsVjNXZTEyNmRLbDJBaUJmdjM2bFhvZE43L200ZUhCbURGakdETm1UTEU2eWp1MlBNZU9IV1BidG0wOC92ampOR3JVaU11WEwvUFZWMS9Sdm4zN1cxcDBPelEwbERmZWVJT2xTNWNXZVgzVXFGRU1IRGlRZDk5OWw5ZGZmNTBtVFpxUW5aMU5URXdNSVNFaHVMcTZvdGZybVRadG10WG5NaGdNVEpvMGlhZWZmcHA3N3pWMzdvNGNPWkpYWG5tRlo1OTlsdmJ0MjFlNGZvRFRwMDliVll1WGx4ZGp4NDdsblhmZTRiSEhIcnVsY3pteXRtM2Joc1RFeENUWnVnNXJqQi9aa2huempqQjk3bUUrV25tQ2Y3eDVGMDgrWmw0Ykl5a2xCNEF2TnlVWE9lWnlocUhVOXF3NTV2UzFmYlRoOVc2cjluTnB1UUNFaFpxbjEyc2NaSjRPTCtkcUFWZHpDL0QwdVA3clR1RzJCb0cxZ09zaGp4MTdCbENBbUppWW1CeGJGeVBFbldqbXZDTjQxSElDSUMzOTltK1VjSEp5NnFZb3lpbmc1K1BIajFmTm5SYzFYSEp5OGxWL2YvKzFpcUs4WExkdTNYbUEzRjB2cXAxZXI5OW42eHFFRUNXVHNFTlVTRVpHQmtsSjFmOTdlOSsrZll0MEt2WHQyNWNoUTRaZ01wbHVxYk5KQ0NHRXNJYTN0emN4TVRHc1hidVdLMWV1NE92cnk0TVBQc2lvVWFOdXVjMysvZnZ6eXkrL0VCOGZiM2t0SkNTRU5XdldzSFRwVW9ZT0hjcUZDeGVvVmFzV3paczNaL3o0OGF4ZnY1NG5ubmdDTHkrdkV0dThjUjBMZ0czYnRyRm16UnJTMDlNWk9uU281Zlh3OEhDZWVPSUpac3lZd2JwMTY0aUtpZ0tnVTZkT1ZvZEE1ZFZ5b3k1ZHV2RDQ0NDh6ZWZKa1JvOGVYV3F0MXJSVjZIYVBydzVhclhhNXlXUjZSYXZWZHRmcjlUL2J1cDd5ZE83b3g1YU9mdnl5TTUxUkUvY3pkZllodWo4Y2lLdXJCdDk2cnFTbTU3RjJhUWRhM0dYZCsyek5NVDUxWFVrN244ZUJReGs4L0lCL3FXM2xHOG9lZlJ6ZzU4YloxRnlTVHVjUTRPZEdZckk1RS9EMmNzR2psbVAvcXFNb3lnQUFWVlhMSHZZbGhMaGxlMk9MVCsyWW01dDd5K0dpWHEvL0RQaXMzQjNGYlRFYWplTmRYRnhlVmhTbEx4SjJpR29RSGg3dXVYLy8vaHhrSFI0aDdKNWovd1pnWXdjT0hDQXFLb29KRXlZUUhSMU5qeDQ5R0RGaUJQbjUrVVJIUi9QdHQ5OWE1ck1lTzNhc1pVSFh2WHYzRWgwZFRVSkNBZ0VCQVl3ZE81Wk9uVG9Ca0ptWnlaUXBVOWkxYXhjK1BqNmwzakY3NC9ubno1L1AzTGx6U1VsSm9WMjdka3llUEptNmRlc0M1cnM2bHkxYnh0YXRXMGxQVDhmWDE1Zm5ubnVPUVlNR29kRm9MRzNzM0xtVGhJUUVvcUtpV0xSb0VmUG16ZVBFaVJPRWhJUXdhZElrV3Jac0NWQ2tVd1N1M3pGYjFqV1g5ajdkNklzdnZtRFJva1Y4L2ZYWGVIdDdFeGNYeDdCaHcxaTNiaDJOR2pVcUZtaGN2SGlSZXZYcVNkQWg3bWczZGp6S0tJOGF3UVJVelp5Rm9peDVtTi83RWdVR0JySmt5Wkp5RzdGbUJFb2hqVVpUNG5vbjlldlg1LzMzM3kvMmVrNU9EcHMzYjJiRmloVlduYmZRNE1HREdUeDRjTEhYcDB5NXZwWm5XUUZIU1czZlNpMVRwMDYxNm56bHRWUFJVVGsyZGx4UkZBVjRIYkQ3c09PRmdYL1E4VDRmTGx3MGZ3dHlkM2V5TE83ZDY2a2dGcTlNWU5ob1BZODhHSUNycTRhRWs5azg5MVFqSG4wb29NVDJyRG5taFo1Qi9HZDVBdU0vT01qZkhxbVB3YWpTTEt3Mi9hNU5aUlhvNzBacWVoN2pwaDZrY2JBSDc3M1Rzc1J6OVg0MmlBVkxqelArZzRNODBpV0EzWDllQU9EbDNzRW9TcVcrVGRWS3A5TTFBOW9DR2ZuNStkWXZaRlNEUlVSRWpOQm9OTDFWVmUybDErdlAyTG9lNFJoVVZSMmpxdXJaRzU1ZmlJK1BkNGhSZVRXWnE2dnJhVlZWQ3dDUGR1M2FCZi81NTUrbmJWMlR1TE01T3p0L3A5VnFqY0NMZXIwKzNkYjFDQ0ZLSnozRmxXRFBuajFzM3J6WjBxRXdkZXBVRGg4K3pMcDE2OWl5WlF1WExsMHFNajkyZG5ZMjQ4YU5ZK2ZPblR6ODhNTk1uejdkc20zQ2hBbGtaR1N3YWRNbVZxMWFWV1JPNzlKczJyU0pwVXVYOHZYWFgzUCsvSG4rL2U5L1c3Wk5temFOYmR1Mk1XZk9ISGJ0MnNXTUdUUDQ2cXV2K09pamowcHRiOE9HRGN5ZlA1OGZmdmlCK3ZYckYra1VXYlZxRldCZW1QVEdEb2Z5cnJtazkrbEd2WHYzcGttVEppeGZ2aHlUeWNTc1diTVlNbVFJalJvMUtyYXYwV2hrelpvMVBQLzg4K1crTjBJSTRVRHlBZm5nWFAzU3NmT1F5Y1BEZyszYnQ5TzBhVk5ibDJKWHRkaTV6MVJWTlFGUE5Xdld6TnZXeFpTblhsMFh2dDU2aHUyNzBtbDlUeDNtVEcxakNUdGU2UmZLOERmdXdxT1dNeHUycFBEVmxoUnk4d29JRGZZb3RUMXJqaG40Y2hPR3ZkNk1PbDR1Yk54Nmh0LzNuc2ZmMTgyeWZleS9XdEtvUVMzMCt5L3oyeC9uU3ozWGdNaFFocjNlREdkbkRWOThuVXgrdm9taHJ6WmpVTDhtbGZETzJFNStmbjRXOEFHd0tqNCszcTYvUjlrTFJWR2VBenFvcXRyZDFyVlV0YlpkZjdMOCtlL21vdXNZWHM0dzBQN1JueTNiYjU1eWJ2SEtCTXUyWDNlbWxYcU9YM2VtOGZvL1krank1RFk2ZHYrRkhpL3VaTXNQWjB2ZDMxRnBOSnFOY1hGeG54VCsyYmR2bnl3cTdnQmlZbUlNcXFwT1ZCUkZLU2dvK056VzlZZzdtMWFyYmFPcTZ2MktvanlVbnA1K3hkYjFDQ0hLSmlNN0trSC8vdjN4OVBRRTROS2xTMnpkdXBXMWE5Y1NHQmdJbU9jZEh6Tm1EQk1tVEFDZ2E5ZXU1T2Jta3BDUVFPM2F0VWxKU2NGb05KS1ptY21PSFR0WXZYbzFmbjUrQUx6NjZxdEZwcDhveVp0dnZvbVBqdzlnSG5sUkdFNWN2bnlaTFZ1MjhQSEhIOU84ZVhQQVBIM0Y0TUdEV2JCZ0FXKysrV2FKN1EwZE90Unkvc2pJU041KysrMHlwNHV5NXBwdmZwOXVwaWdLNDhhTlk4Q0FBVGc3TytQcDZjbExMNzFVNHI3VHAwOUhvOUh3eWl1dmxQbStDQ0dFZzhrRGtvRk9nRC9nVnZidTltSFVxRkZmQU15Y09mTUZXOWRTUVhtWWc0N2thNDl2SktOc0hGT1pvM1NxazE2dlQ5UnF0ZDhEVDNoN2U3OENSTnU2cHJJc24zZGZxZHMwR29YK2tZM3BIOW00MUgxaWZuMjB3c2NvQ2tUMUNTV3FUMmlKMnp0MzlLTnpSNzl5ejFWZU95VWRVN2VPUzdIWDdNM0Jnd2RUZ2Zkc1hZZUQyUTdjcjlGb3VnTTFZdW92VnhjTlAveDZqdWVmdm42RDJFL2JVc3NjMWZUdGorZndxT1ZFenRVQ3Z2djVIRjBmTEQ1Q0szckpNVmF2VDhUVHc1bXVuZjJwVzhlRjR5ZXpPWGN1dHlvdTQ0NmgwK25lS0NnbytIWGZ2bjBKUUlHdDY3blRaV1JrTEtoYnQrNFVvS090YXhGM05rVlJmc0o4cy9pdzVPVGtxN2F1UndoUk5nazdLa0ZRVUpEbDhibHo1MUJWbFQ1OStoVGJ6MkF3NE9MaXdvSUZDOWkwYVJQaDRlRzR1Wm43c2t3bUU2bXBxWUI1M3U1Q2hWTmZsU1VnNFBvSFZIOS9mM0p5Y2pDWlRKdzlleFpWVlFrTEN5dXlmMGhJQ0JjdlhzUmtLcmsvd05mWDEvTFl5OHNMVlZVeEdvMmxMa2hlM2pVWHV2RjlLa2xZV0JqZHVuWGprMDgrWWRteVpTZ2xmRXFmTzNjdWVyMmU1Y3VYVitzQzZVSUlVUTBNbUR2Zk13RVhIR1QwNVEyai9MYmJzbzViWU1MOG51ZGQrL3RHTXNyR01kblZLQjFWVlpjcWl0SmRWZFhtdHE1RmlKckFaREo5NGVUa05FWlYxVWN4TCt4K3g4K3JmbGZUMnNUR1hlYkN4WHg4ZmN5L0czMy9TeW90bW5rUmZ6aXoyUDc3NGpOSU9YdVY3ZzhIc212UGVYYnNQazkyamhGUGordmRBdHQycGJONmZTS0JBZTZzV0hBZjlRUGNMZHVNeGp2K0xiMHRxcXArNk9UazVObXFWYXNHOGZIeDUyeGR6NTN1eElrVG1WcXRkcStpS0F0c1hZdTRjMFZFUkl3RWZGVlZ2YWpYNjh1ZjIxWUlZWE1TZGxTQ0d6dmxDMGRZZlBQTk45U3ZYNy9ZdnNuSnlheGF0WW92dnZpQ3NMQXdkdS9lemZmZmZ3OWNEemJTMHRJc2p3c0RrTEpjdVhJRkR3L3p0QUNKaVlrRUJBU2cwV2p3OS9lM3ZIYnZ2ZmNXcVNFd01MRFMxcnNvNzVvTGxSUmUzQ2c1T1pudDI3ZlRyVnMzVnF4WWdVNm5LN0o5NGNLRi9QYmJieXhkdXRSeVRuc2w2eXNJSVNwS1VSUVZjOGY3emFNTTdGcmg5MnBGVWU2a2NNQWhSOW1VeDRGSDRaU25yRkU2Tm1Nd0dMYTZ1cm8yMCt2MWliYXVSWWlhWU4rK2ZYcXRWcHVpS0Vxak5tM2F0TnUzYjk5ZVc5ZFUxVHAzOUNQK2NDWS9ia3Nsc2xjdzZSZnlpRHR3bVRjR2hwVVlkbXo5OGF6bE9JUEJ4TFpkNmZ5eUk0Mm4vOWJRc3MrNi81cVhQaGd5cUdtUm9BUEEyZGx4RjhLWk9lOElIcldjTE0vVDBpdjN4MFZFUk1UOWlxSjRBdWtTZEZRYlZhL1hkN0IxRWVMTzFhcFZLMWVOUmpNTFFGWFZib0RSeGlVSklhd2dZVWNsQ3d3TVJLZlRNWHYyYkVhT0hJbWZueDhKQ1FsY3ZueVo5dTNiWXpTYXZ6ZWVQWHNXUHo4L1B2dnNNOHV4d2NIQmhJV0ZzV0RCQWlaTm1rUldWbGFKQzVqZWJPSENoWXdhTllyejU4K3pZc1VLbm43NmFRRDgvUHpvMXEwYjA2Wk5ZL0xreVlTRmhYSG8wQ0dXTEZsQy8vNzliK242dkwzTjAwN0h4Y1Z4OTkxMzQrM3RYZTQxVzhOa01qRisvSGhlZlBGRit2ZnZ6M1BQUGNmR2pSc3RDN1IvOU5GSGJOKytuV1hMbHRsOTBDR0VFTUxoT2VRb20vSTQ4Q2ljOHBRMVNzZG1ycTJ6SUVHSHFEQ2RUaGNEL0ptWm1mbnU4ZVBIaS9kWWk3THNCQ0kxR3MzVHdCMGZkblI3S0pCbG41emtoMS9OWWNjUHY2UmlVbFc2ZFFsZzhZcUVJdnNhalNvLy9tcWU0dXIrOXI3azVoV3diVmM2My81OHJralljZWlvK1V0TzE2WmV0VjVMVmRzYmU3SEUxM056YzNNcW8zMUZVYVlBcUtvNm96TGFFMExZbnB1YjI3ZlhIdjRXRnhlM3o2YkZDQ0dzSm1GSEZaZzVjeVl6WnN5Z2QrL2VHQXdHd3NMQ0dENThPQUNob2FGRVJrWXljdVJJQWdJQ2lJeU1aTmV1WFpaalo4eVl3Y1NKRStuZXZUdDMzWFVYdlh2M0pqNCt2c3p6aFllSDA3Tm5UL0x5OG5qaWlTZDQ3YlhYTE5zbVQ1N013b1VMR1RKa0NKY3ZYeVlvS0lpb3FDaDY5KzU5UzlmV3VIRmpldlhxeGZEaHc2bGR1elkvL3ZoanVkZHNqWlVyVjNMaHdnVUdEUnFFcTZzcnc0Y1BaK2JNbVhUcTFJbkF3RUNXTGwwS1FQZnVSZGNiM0wxN3QxMU9aM1hqNHUxQ1ZGUkZSZ2JKS0NJaEtwK2pqcklwengwNkNxZkdtRENqN00rRHd2NmN2MUR4YnlFNm5lNUJRQWMwT0g3OGVNa0w3SWxTS1lyeVBSQ3BLTXJEdHE2bE92aldjMFhicGk2eCt5NlJtcGJMRDcrbUV0YllreWFOaTYrVHVHdnZlVEl5RGJTNHl3dWZlcTQ4ME1HOEpzNmZzWmVLVElPVmwyZWU2bGlqY2R4UkhDVlJWWFdNcXFwbmIzcnRRbng4ZkZJbG5TSUN3R2cwYnF5azlvUVFOcVRUNlpvQmp3QmtabVkrU1EyWUdsR0lPNFdFSGJlaGRldldKWFpxKy9qNE1HdldyRktQR3pseUpDTkhqclE4ajR5TXREeHUyclFwcTFldkxySi80ZWlHMHZUbzBhUFU4TUxkM1owUkkwWXdZc1NJY3EraHBPc3A2YlgzM251UDk5NHJ1bDVpV2RkYzJ2dDBvMEdEQmpGbzBDREw4eWVmZkpJbm4zelM4bHpDQXlHRUVFSTRvclp0MjNvWWpjYW5GRVc1RkJjWDkyTkZqMWRWTlU5UkZMY3QzNTh0ZjJkaGwwd21rOVdMbWFxcTJ2L2ExSzlia0k2VkNsTlY5UnRGVVFwVVZXMFhIaDd1dVgvLy9teGIxMVRWSG5zNGtKaTRTM3orZFRJSEQyWHdXdit3RXZmYit1TzFtWlZVODlzR09nQUFJQUJKUkVGVVdMRDBPQUR1Yms3azVoWHd3Ni9uNlBPOGVkM0lodlhkU1V6TzRlQ2hEQUw5aXk5ZTdxZzBHczNHbUppWXcxWFJkdHUyYmYxTUpsTTl3R0F5bVpLcjRoeWlUSXBXcTEwSlBLVFg2OE9RNzUzaTlqbXBxcnBYVVJSVVZSMHRveXlGY0N3U2RnZ2hoQU83TVFpVVVSNUNDR0YvVENaVGJ5Y25wMDlVVmQwR1ZEanNBQjR6bVV4Tktya3NVVTFVVmIyd2I5OCthNmN6MHdDRmQvdXNMbXRIVVRLOVhwK3UxV3BqRlVWcDUrVGs5RFN3enRZMVZiVkhIZ3BnNXZ3amZQNlZlYTJOUng4cUhsQms1eGpaOGJ0NVVOK1I0MWtjT1o1VlpQdTNQMTBQTzdwM0RXVDU2cE1zWHBIQWZSSDFxT1B0WXRrdkw4K0VtOXNkTWJOanBTb29LUGhBbzlFb3FxcCtmRzBLUTFHOVZFVlJCZ0MwYU5HaTlwRWpSN0xLTzBDSXNyUnYzNzZ1MFdqTVZWWDFpbDZ2bjJucmVvUVFGU05oUjhXWkFQa0FZMy95TVAvYkNDR0VFRUxZamF5c3JJM2UzdDQ1UUplSWlJalF1TGk0VXhVNVhxL1g3d0IyVkVseHdxNjBhZE9taDZJb0RWUlZQYW5YNjNmYXVoNUhwU2pLajBBYlJWRmFVd1BDRHArNnJyUnRVNDgvOVJkcEhPUkJzN0RheGZiNWFYc2ErZmttQWdQYzJmTFpBNVlwcW82ZnVNSkxnLzRnL25BbXAxTnlDRzdrd2YrM2QrZnhjWmIxL3YvZjF6MUx0cWI3aGhSYVNsbTd6c1FGemhHa2dQcUFJMGMyTjFBc2lrQ0JyejBpWHpkUWx0Sno1Q2V5cWFESVFVU3RMSW85Q01qNWNrUkVFSUdUbVRUZG9aUlNXcnBCbTZiTk9qUDM5ZnRqTXBPWlpKSk0wa3p1bWVUMWZEd2djKytmbWVUVCs1NzdjMS9YdGVpQ0dYcmhIKzlxL2V2N2RmNFhYOUpIUGp4SkZlVStyWHV0VVI4TWo5ZWxYOHpkY21Ra2N4em5zNUprcmVXbXFIZitJZW1FcXFxcXIwcGE1blV3S0cydnZQTEtlNUxlVjFOVE05ZnJXQUQwSDQ5bDlGKzdrb09XZWk3VlBWUmxaYVhYb1JTRDNhSUlCUUFBaWt4SDF3ZS9Oc1k0anVOYzRYVThLRjZPNDF6YzhmSmhUd01wY2MzTnpiYzFOVFZOakVRaTEvYTk5dkR3MFlWVEpDVUhMTS9scVdlUzNlQ2RjZnJVckxFNFpzMGNwV05tVlV1U252NXpzcHVyaW5LZmZuN24rL1dsQzQ5UVZaVmZmM3o2SGYzdThhMXEyQmZMV1VncFJyZmN1VUZmdjI2bHZuN2RTdTNhWGZEaHQ0eWtTbXV0OWZsOHV3cDlNT1FXaThVdXRFbmZrK1R6T2g0TUQ3VzF0YXU4amdGQS85R3lvLy9hSkcyVmRLS2tTWkxLdkExbnhHdFRzdEN4VmNOc0lGa0FBREE4dUs3N1M4ZHhMcFgwV1VuZkVxMVIwWjFmMGltU1pLMmwySEVRMXE5Zi81N1hNUlJhN1Y5T3o1bys3NnhEZGQ1WmgvYTR6czl1NjdtcjArVS8vMUMzZVpVVlBsMTV5Wkc2OHBJakR6SlNiN3dTMmROdFhtdHJhM01oamhVS2hTNnoxanFTL2xaYlcxdVFZNkJ2cTFhdDJoUU9oNXNsVmMyWk0yZmk2dFdyZDNvZEUwclA3Tm16UjYxWnMrYUExM0VBT0RnVU8vb3ZwdVROOVVaSkFkRTZ4bXV1a3IrVHRvNmZ3TERHdUJ3QVVIcnE2dXIrSGdxRlhqUEdIQjBPaC84bEVvbjgwZXVZVUZ6QzRmQm5KWTJYdExxdXJxN082M2lBVW1hdC9iYTFkbnZHOUh0cjFxelpVb2hqUmFQUm40YkQ0YjNXMmpjS3NYLzB5OE9TdmhRTUJ2OUQwcGU4RGdhbFpmYnMyY0ZnTUxnaEZBcjlQaHFOTGhFRDNRTWxpMkpIRndzV0xEaEYwbnhKTXNaWUpRZTdTdjBqWjkvLy92ZGIxM1d0T3Y3aFM2M1RNVThaNjZlM1M2MmZtcC9hcnN0OGRWM0hkZDF1KzhvNFZuby9QY1hRZGIrSlJDTG52Szc3TWNiWWVEeWVOUysxVHNmNjZmMmsxa2xOeCtOeDIzV2VNY2JHWXJHc2FjZHhiR3ArcnYya2xyZTN0M2ViNXppT2JXMXR6ZHhQdWVNNG95VHB1T09PczVuclNaTFA1N05OVFUzV2NSenI4L25TKy9MNWZOYm44OWxZVTB4V1ZzWVl5U2o1VTVJeGtyWEpuMHJQUzY2VG5GRFd2TlIyQUFBQU9meEUwcDJTdmlLSllnZTYrcElrV1dzZjhEaU9ZZVBvbzQrZVdGbFplVXhkWGQyTFhzZUNvZVU0em9yYTJ0cjFRM1c4U0NSQ2E2d2kwTmpZK0xYcTZ1cEZ4cGlMcDAyYmR1WFdyVnRidkk0SnBTTVFDRnhrakhtZnRmWUxrcjdxZFR3QUJvNWlSeGVPNC94SlVubFB5NjIxT1c5cU8wN1BEVHg2V3RiYk5nUFpycmY5V1d0ekx2ZjVjbmRuNmZmbi90UG9hWDVmeXdPQlFML21TOG1ZY3kyMzFxcXNMSGZ2WVJVVkZUbm5qeHFWdTM5WmE2MGUvWmZmOWhnRFVHeHFhMnNsMGNJREFFcE5hMnZyb3hVVkZUKzAxbjZzcHFabVltMXQ3YnRleDRTaXN0RmFPOThZODE5ZUJ6SWNoRUtoNmNhWU42MjErNVJzTWNNVHVzQXd0M0hqeHNaUUtMUlAwcmdKRXlZY3UzWHIxcWpYTWFFMHpKbzFhN1F4NW1mV1dsZlMyVjdIQStEZ1VPem9ybHlTckxXL1ZNZXorNmF6dW1Fa0dXdHQxblErNjNRc1RxL2ZzYnpiL1A1c20xb244OWlaMjNiTXoycUgwTU8ybWNzeWo5WFRzWld4WFU5eGQxc254L3ZxS2U2c0dMckczZC9mUjIrZnRTVGpyL0JYeTNZV3NxeVZVdCtIckUzOUw3bGNWaDNyMlBSWEptdXRqRHJtQVFBQTVMQnUzYnJ0b1ZEb3Y0d3g1MWxyTDVYMDcxN0hoT0lSaVVRdWxYUzVHTTlsVUVTajBiZkM0ZkFtWTh5Um9WRG8xR2cwK21ldll3SlFlTmJhTzQweE4vaDh2aDlLT3RYcmVGQWFxcXVyZjJhTWNheTFkZEZvOUs5ZXh3UGc0RkRzNkVFMEdsM2tkUXdZR3JjMjNqRm9WWXJscHp3NFdMc0NBQUREakRIbVBrbm5TbHJnZFN3b1NoUTZCcEcxOWhGanpMZVY3RHFPWWdjR1hUZ2NicmJXYm1wdmJ3K3ZXYk9tM2V0NElOWFYxZDBVRG9lL2FhMGROMnZXckxLTkd6ZTJlUjBUaXR2Y3VYT1BOY1o4VmxLcnRYYWgxL0VBT0hnVU93QUFBSUFoRUlsRS9tZmV2SG52cjYrdmozZ2RDekRjR1dQK1I5SzNqVEgwL1lsQk4zUG16REdTS293eHg2OVpzeWJ1ZFR4SXM1RklwRnBTd3V0QVVCTDhmci8vS1VteTF0NWRWMWZYNEhWQUFBNGV4UTRBQUFCZ2FNUXBkQ0JUS0JTNlhGSmxJcEY0cEw2K2Zxdlg4UXdueHBoYWEyMUMwdlRaczJlUFdyTm16WUgrYlAvMTYxWVdLRElVeXE3ZFEvY1EvNWd4WSs2VUpHdnRqMFdyckdKRG9RTjVDWVZDWnh0ampwRDBYalFhL2JyWDhRQVlIQlE3QUtCSU1RZzVBQUREbXpIbUdrbEgrbnkralpJb2RneWkydHJhZmFGUTZGbGp6RWVEd2VDWEpOMlZ6M2JXMmpaalRObHpMKzR1Y0lRb2xOYlcxdVlDSDhJbjZRdVMxTkxTY21PQmp3V2dBR2JQbmozZUdQTmJhNjFycmIzSTYzZ0FEQjZLSFFBQUFNRFE4b2RDb1ZNa0tScU4vby9Ic2NBakN4WXNHQ3ZwY0d1dDI5TFM4cUxYOFF4VHY1YjBVV1BNRjVWbnNVUFN4MXpYUGFLQU1hR0FyTFh2clZtelprc2hqekY3OXV3S1k0d2pTVlZWVlkyRlBCWUdMQkFPaDZkYmEyZHdua1V1d1dBd2JLMTFKYTJwcTZ0N3l1dDRBQXdlaWgwQVVLUnFhMnZUcjJubEFRRERSMGUzQ1k5S2Vsa1NOMkZHS01keGxrb0tHR01lWGI5Ky9YdGV4ek1jR1dOZTdYZzVQZDl0b3RIbzg1S2VMMHhFR0E2Q3dlQmxrbVN0ZlM0U2ljUzhqZ2ZkMWRUVWZNaDEzZWVOTVFja2pSVmRqYUdMYURUNlAzUG16RGs4a1VnNFhzY0NZSENSMUFBQUFNQVEycmx6NTFPUzlrbjZZRGdjUHM3cmVPQU5hKzFuSk1sMTNUdTlqbVc0aWtRaXIwdHFzTmFPcjZtcE9kTHJlREJzM0NoSmlVVGljcThEUVc2MXRiVXZHR01hSlZYUG5UdDNodGZ4b0RpdFhyMTY1N3AxNjdaN0hRZUF3VVhMRGdBQWtMZFFLSFNhcEROeXpMODFZL0tsYURUNis2R0xDaWd0Nzd6elR2UFVxVk1ma0xURWRkMHJKVjNsY1VnWVl2UG16WnRzakJrdktkN1MwbEx2ZFR6RFdOd1lzOHdZTXpHUlNEQm9NUTdhdEduVEtvd3hWWkpVWDErL3dldDQwRE5yYmEweDVsUy8zMyt4cE85NkhRK0t3K3paczROcjFxeHA5em9PQUlWRHNRTUFBUFJIM0JqejlhNHpNK2NsRW9semh6WWtvUFFrRW9sZitueStKY2FZOHlYOW02UzQxekZoNlBqOS91OHJPY2p4enpkczJMRGY2M2lHczlyYTJsdjdYZ3ZJeitUSmswK1VKR3Z0dTE3SGd0NGxFb2t2K3YzK0xjYVk3OHlZTVdQWjVzMmJXNzJPQ2Q0Njl0aGpKNVNWbGEwUGhVTGZqVWFqUC9VNkhnQ0ZRYkVES0FER1Z3QXdYRVdqMFJkRG9kQ2VqaWVTYzJtTXgrTlBEbWxRUUFsYXVYSmxOQlFLMVJsakZvVEQ0Zk1pa2NqRFhzZUVJWFdXSkZscjcvQTZFQUQ1czlhZWJveVJwS3U5amdXOXE2K3YzeG9LaGJZWlk2YU5HemR1enViTm0vL1g2NWpncmNyS3lwc2tUVFRHWENxSllnY3dUREZtQndDVXNKcWFtdlIvd0JDSlMrcnRwdXovMERRY3lJKzE5dTZPbjEvMk9oWU1uWnFhbXNPdHRlT3R0VzE3OSs3ZDVIVThBUElYalVhL1k0eXBpa2Fqdi9FNkZ1VGxEeDAvdTdWS3hzZ1NDb1dPbDNTRnRiYk5kVjFhb1FQREdDMDdnQUtvcmEzMU9nU1VNQW9YS0FHUFNWcWNhNEcxOXRFaGpnVW9XYkZZN1BmQllQQkh4cGlGOCtmUFAzVGx5cFhidkk0SmhXZXR2ZGdZWTYyMWQ5Q3R5dEFJaFVMdmsvUTlZOHo0U0NUeWFhL2pRV21ycmExdDlqb0c1S2U1dWZuYXFxcXFLNHd4bjFxd1lNSGl1cnE2QnE5amdpZjhraDZVa3Q5VjZ1cnFObnNiRG9CQ29tVUhBSlN3MnRyYTlIL0FVTm0vZi8vZkpEVjJuVyt0YmRxN2QrOEtEMElDU3RLYU5XdjJTSHBJa3Q5eG5NdTlqZ2RESXhLSjNIamd3SUdwanVQYzVIVXNJMFU4SGk4M3hsd202VlN2WXdFd2REckdSTm9zeWVlNmJ0ampjT0NSQlFzV2ZNSVlVMk90M1ZsWFYzZXgxL0VBS0N5S0hRQUFvRjgyYnR6WVpxMzlYZGY1eHBobmVVb1o2TGRmZFB6OHNLZFJZRWk5OXRwcjcvSjArTkRadjMvL081SVNrc2JPbmoxN2xOZnhvUFRVMU5RRXd1SHdOL2o3S1QydTYvNm5KRG1PYzUzWHNXRG8xZFRVakhFYzU1ZldXaXZwL3lyWkpTK0FZWXhpQndBQTZEZHI3ZSs3em5OZHQ5czhBTDJMUnFQUHU2NzdzV2cwdXREcldJRGhhdlBtemEzVzJxY2srY3JLeXI3cWRUd29QYzNOelJNbDNSSU1CcmQ3SFF2NnA2R2g0WGJYZFMrT3grTmY5RG9XREwxRUl2RU5TYU9OTWRGb05Qb3JyK01CVUhpTTJRRUFBUHB0MTY1ZHowMmRPclZKVWxYSHJKWllMRWF4QStnL1cxZFg5NHpYUVFERG5ldTZQL2I1ZkdkSnVrclN2M3NkRDBwTGVYbjVSUjB2WC9RMEVQUmJSNnZqQjd5T0EwTnYvdno1c3gzSCtiYTF0czBZODNtdjR3RXdOQ2gyOU1CYWF5UUZKWlZKQ29oV01NUFczUWZ1SGJSOWpSczNidEQyQmVUQzRPVW9GdSs4ODA3ejFLbFRWMGk2c0dQV1g5ZXNXWFBBeTVnQUFPaUozKzlmWmEyVnRYYTgxN0dnNURpU3ZpSEpTdnFteDdFQXlKUGpPT2RJTXBKK0g0bEUxbmtkRDRDaFFiR2pad0ZKa3lSTjYvZ1o5RFljRk1vMDM2R0R0cTl3bURIUEFJd2NydXYrem5HY1ZMR0RnY2tCQUVXcnRyWjJWeWdVYXBBMFp0NjhlY2ZVMTlkdjhEb21sSWI1OCtjZllvd1pMMmwvTkJwZDZYVThBUElUalVadlhyQmd3VjhhR2hwcXZZNEZ3TkNoMk5Hek1pVUxIUzk1SFFnSzYxOHIvbVh3OXZYL0RkNitnRnhxYTVQWGFiVHdRREZvYVduNWMxVlZWYXUxMW9uSDQ0OTRIUThBQUwxSUdHUHVsdlFkdjkvL2ZVbm5lQjBRU29QUDUvdHd4OHRObmdZQ29OL3E2dXJvZWc0WVllaWFxV2RCSlZ0MEFBQ0FIRFpzMkxEZld2dUVNZWFGVmF0VzdmVTZIZ0FBZWhPUHgrL3JlUGxKU1Q0dlkwRkorVTdIei8vd05Bb0FBTkFuaWgwOWMwVFhWUUFBOU1wYSs0aTFsaTZzQUFDbFlKY2thNjF0bURadEd0LzEwS2ZaczJlUGx6UlBVbXNrRW5uVTYzZ0FBRUR2Nk1ZS0FJQ1J3eWpaYmNkaGc3WER0V3ZYVmppTzQwaGFNbGo3UkdIczJiTW5WWlRxNys5cWg2UkhsQnlZRlFNejZMbUhFYUhmdVdldE5VbytzRldtNUJpRXBmeHdteXNwSnFsTlVyc3g1cUQvRGFxdnIyOWFzR0RCaCtycTZ2NVg1Q1R5c0gzNzlzTm56SmdoMTNYYkpIMUtuQStMQWVkVURBVFhzd05YMGptM2Z2MzY3M1c4NVB2cTBQSXM1eWgyNUdIbnpwMjY3TExMOU5oamp5bDVQNmYwRElmM01CQmV2ZStSK25rREtIcm5TUHI5WU82d3ZiMTlNSGVIQXRxOGVYUHE1ZGtEMkh5Q3BMc0hMWmlSWjlCekR5TkdmM012b0dSWHZOTTZmcFp5NjRWMlNic2xiVld5UmNhZ25IRHE2dXBlbFhTdXlFbmtZZlRvMFpLa1hidDJqWkgwa0RnZkZnUE9xUmdvOG5kZ1Nqcm5tcHVidlE1aEpQTWs1eWgyNUdIS2xDbGFzZUxnZStqWXNtV0xsaXhab29jZmZsakJZT0crZCtRNnptQzloMUxUOVgwUDFlK2d2NS8zVU1XRjBzSWc1Q2lBa253YUIwWGhLSzhES0hIa0hnYXF2N2xYcG1TaDQ2VUN4T0tWRXlYdDB5QVZPenFRazhqTGpoMDcxTlRVcEQxNzlxUm1jVDcwSHZtTGdTSi9CNGFjdzBCNWtuTVVPNGJRdm4zN3RHWExsbUZ6bkZKVXJKOU5zY1lGWVBpcW5qTmE0MDRjNzNVWUtHS05xeHZWOE5LZXZsZEV2NUI3Nk10QjVsNVF5UllkdzBsQlc2aVFrK2hMNCtwR0pWNUtlQjBHY2lCLzBSZXVad2NYT1llK0ZFUE9VZXpJdzZwVnE3Um8wU0w5N1c5LzB4dHZ2S0ZGaXhicDdydnYxcDEzM3FsTm16YnA4TU1QMTQwMzNxampqanRPa3ZUUVF3L3AvdnZ2MS83OSszWGVlZWZwbW11dWtTUXRXclJJa25UaWlTZEtrbXByYTlQN3Z2NzY2M1hISFhmb3pEUFAxTWMvL3ZIMDhTb3JLN05pZU9tbGx4UU1CdVc2cmg1ODhFRTk5dGhqMnJsenB5Wk1tS0FmL3ZDSE91NjQ0M285VG1xZnNWaE1QLy81ei9YVVUwOXA5KzdkbWpCaGdzNDU1eHg5K2N0Zmx1TTQ2ZlY3ZTU5ZDlSWlR2c2U3NFlZYjlLTWYvVWpHR0MxZHVsU3Z2LzY2N3J2dlB2bjlmbjMzdTkvVnlTZWZQS0IxVSs4NzEyZlQwKy83cnJ2dTB1MjMzNjV0MjdicEF4LzRnRzY2NlNhTkhUdFdrdkorUC9uK3pmUVVWM3Q3dSs2NDR3Nzk2VTkvVWl3VzA4a25uNnp2Zk9jN0dqVnFWTTYvbmRUZkdvYUh6TDlQV25sZ3NJMDdjYnlPV1RyYjZ6QlF4TjY2OTAzUEwxU0hJM0lQZlRuSTNITlUybDFYNVZLbUFvNDlRazZpTDV3UGl4ZjVpNzRjVFA3T25qMTcxSm8xYXc0TWNrZ2xqWnhEWDRyaG5FbXhZNEFlZSt3eDNYWFhYUW9HZzdydXV1dTBkT2xTTFYrK1hGdTNidFVQZnZBRDNYUFBQWm96WjQ3ZWZQUE45RFlQUFBCQVZzRWkwOHN2djZ3Ly92R1BzdFptYmRPVDIyKy9YWC85NjErMWRPbFN6WjQ5VzF1MmJGRkZSVVdmeDBsWnRteVoxcTVkcTl0dXUwMHpaODdVMnJWcjlhMXZmVXZ4ZUZ5TEZ5L3U4MzMyTjZaOGo3ZHg0MGF0V0xGQ3Q5eHlpNjY5OWxvdFhMaFFUejc1cEc2Ly9YYmRkdHR0T3Zua2t3ZTBiajYvZzY0ZWYveHgzWHZ2dllySDQvcTNmL3MzL2VBSFA5Q3laY3Y2OVg0eTlmWlo5aFRYelRmZnJLMWJ0K3FoaHg1U1dWbVp2djN0Yit1SFAveWhyci8rK3ZRNm1YODd3RWhBNFFjQUFBQUFNTmhxYW1yR3VLNzdPVW5uR21NV3pwczM3OUQ2K3ZwZFhzY0ZJSCtNbkR4QVYxMTFsU1pPbktqUm8wZnJzNS85ckY1NzdUVzVycXRBSUNCampIYnMyS0hLeWtyTm5wMWZ4Zk9paXk1U1ZWV1ZSbzBhMWVlNisvZnYxOE1QUDZ6dmZlOTdtajkvdnZ4K3YyYk9uS2xERGpra3IyTTFORFRvaVNlZTBMWFhYcXVqano1YWZyOWY4K2JOMCtXWFg2N0hIbnNzci9mWm41ajZjN3pQZk9ZenFxeXMxSmxubnFrOWUvWm8wYUpGcXF5czFNYy8vbkc5L2ZiYlNpUVNBMXAzSUJZdlhxeng0OGRyOHVUSldyUm9rWjUvL3ZsK2YzNEQrU3hUOXU3ZHE2ZWVla3JmK3RhM05HWEtGSTBkTzFhZi8vem45ZWMvL3pscnZmNzg3UUNsekZyN1NnRjJ1N29BK3dRQXdITTdkKzdVMldlZjNldjE1a0N0V3JWS05UVTFxcW1wMGEyMzNpcEp1dTIyMjNUNjZhZnJneC84b0M2ODhFS3RXclVxNTdhdTYrcjIyMi9Yd29VTGRjb3BwK2l1dSs1S1A3U3plUEhpOUg0WlVCUUFNQlRtekprekpSUUtYUjBLaGY3cXV1NGVZOHc5eHBpUFN2SWJZdzcxT2o0QS9VUExqZ0dhTUdGQytuVjFkYldzdFlySDQ1b3laWXFXTGwycU8rKzhVNy8rOWEvMTdXOS9XNkZRcU0vOVRaczJMZTlqYjl1MlRZbEVRc2NjYzh5QVl0KytmYnVzdFpvNWMyYlcvTU1QUDF4Nzl1ekora0xVMC92czJpcWl0NWo2Yzd4VU4xR3A3cnNtVHB3b1NTb3JLNU9rckFKR2Y5WWRpTW1USjZkZlQ1bzBTYzNOelhKZHQxL3ZKMU8rbjJYS2poMDdaSzNWNXo3M3VXN0xZckZZK25WLy9uYUFVaGFOUmorVXozcmhjTmhLVWlRU01ZV05DQUNBNGpWbHloU3RXTEVpNy9XM2JObWlKVXVXNk9HSEgrNnpCWFJLWnJlNzgrYk4weVdYWENKampPNjQ0dzVkYzgwMWV2cnBwMlZNOXVuNHdRY2YxQXN2dktEZi92YTNhbTV1MXFXWFhxckREejljWjU5OXR1NjU1NTUwVjYwQUFCVEtuRGx6RHZQNy9aODN4cHd0NlFPbTY4a0tRTW1pMkZFQVo1eHhoazQvL1hUZGRkZGQrc1kzdnFGbm5ubW16MjB5LzExTmZibG9iVzFOZjNrNGNLQ3ptOEJ4NDhaSlNuNGh5YmZsU0taSms1SmpGcjcxMWx1YU0yZE9ldjdXclZzMVpjb1VPVTcvRy96MEZsTWhqamNVRGh3NGtQNzgzM3JyTFUyZVBGbU80d3paK3hrL1Bqbm8wNU5QUHFtcFU2ZjJ1RjdYYy9JM3YvbE4xZGJXYXUvZXZZTVNCd0FBQUlhL2ZmdjJhY3VXTFFQZS92VFRUMCsvUHVPTU0vVEVFMC9JV3R2dFd2WFJSeC9WNHNXTDA5ZTM1NXh6anA1ODhrbWRmZmJaQXo0MkFBQjlxYXFxR25mMDBVY3ZsZlJaWTh5c2ZMWnhIT2ZtY0RnODNHNnVjQzhZdzFweDNtVXVZZHUzYjFkZFhaMk1NVHJzc01QVTN0NmVicFk5ZXZSb1NWSmRYWjBhR3h0NzNNZU1HVE5VV1ZtcEo1NTRRcExVMXRhbVgvM3FWK25sVTZaTTBja25uNnhseTVicHRkZGVVeUtSMElZTkc3UnQyN2E4ampOeDRrU2RkdHBwV3Jac21WNS8vWFVsRWdtdFhyMWFQLzNwVDNYUlJSY042SDMzRmxNaGpqZFErZjRPSk9uSFAvNnhtcHFhOU5aYmIrbisrKy9YV1dlZEpha3duMSt1dUtaTW1hSndPS3hiYjcxVk8zZnVWQ0tSMEd1dnZhWlhYaWxFVHo0QUFBQVlUbEpkVFRVM042ZGZ2L3p5eTdyZ2dndDB3Z2tuNk5PZi9yVFdyVnVYWGovVm11TEVFMDlNajQrVjJ1N3h4eC9YcWFlZW11NnlxaWZXV3UzWXNVTy8vZTF2OWFsUGZVcU80MmpuenAwNjU1eHo1THF1M252dlBlM1lzVU56NTg1TmIzUDg4Y2ZyOWRkZkgvd1BBQUNBRGxPblR0VlJSeDExZ1RIbXVud0xIWkprakRsVDBvWEQ3RDlaYStYeitSajRGY01TMWJ4QmxrZ2tkTk5OTjJuYnRtMDY5TkJEZGZQTk42ZWZacG8rZmJyT1BmZGNMVm15UktOR2plcXh4VWRaV1ptV0xWdW1XMis5VmIvNzNlODBhZElrTFZ5NFVDKy8vSEo2bldYTGx1bk9PKy9VRlZkY29hYW1KczJZTVNNOWVIWSt4N25wcHB2MDR4Ly9XRmRlZWFVYUdobzBiZG8wTFZxMFNPZWZmLzZBMzN0dk1SWGllQU9SNys5QVNqYkZQL3ZzczlYVzFxWXp6amhEWC9uS1Y5TExCdnY5OUJUWExiZmNvdTkvLy9zNi8venpGWXZGTkhQbVRDMVpzcVRYZmQxeXl5MERpZ0hGb3o4RGNETllOd0FBeU5kamp6Mm11KzY2UzhGZ1VOZGRkNTJXTGwycTVjdVhTNUllZU9BQkxWcTBTQys5OUZLM2JxeGVmdmxsL2ZHUGYwdy94SlhMeXkrL3JDdXV1RUtTZE5KSkorbXJYLzJxcE9RRFBILzR3eDhrU2UrKys2Nmt6aGJNVXJKcjJ2Mzc5OHQxM2FKdDhRMEFLRzJOalkycXJLeGNOM2JzMkluVzJ2ZlJhNVhjUkNLeDN1c2dnRUlvNmV3dVJML3NxWDNXMXRaT2xuU3lwTjhOMXI1UkdsTDlCR2YyUVF3TXBWUUJvN2EydHNkNXZSVTVMbml1TUMybXJobjlieVZ4em1ETWpsNHRrWFNISkIzK2xSazZabW4vdTBMRXlQSFd2Vy9xdGUrdFRVM2VJZWxySG9aVDZzZzk1TzFnY3M5YU8wa2QzMkV5cjJuZmVPTU5MVnEwU0N0V3JOQmhoeDBtU2ZyNzMvK3VyMzcxcTNybGxWZmtPRTc2R2ppejJKR2F0M3o1OHF5eCtYcTZYblpkVjVzM2I5WU5OOXlnd3c0N0xQM2dVOHJhdFd2MWhTOThRYzgvLzd5cXFxb2tTU3RYcnRTWHYvemxibkZrN1B0VGt2NXFqTm5kdjAreVYrUWs4c2I1c09pUXY4aGJydndOaFVJbnVxNTdudU00NTBvNm9yZkNoN1gySS92MjdWczVCS0VPcWRiVzF0Zzc3N3pUbk9mcTVCenlWZ3puVEZwMkFFQUp5MVVRQVFBQXlHWENoQW5wMTlYVjFiTFdLaDZQOXprZytiUnAwL0xhditNNG1qbHpwaTY3N0RKZGZmWFZXcnAwYVZacmpWVFhyZnYyN1VzWE94b2FHalIyN0ZoYWRRQUFoa1EwR24xSjBrdVNycGsvZi83Ump1TjhRZEtuSlIwbEtXdXNjdGQxOTIvYXRHbWZONUVDR0FpdUtIdm1TbXIzT2dnQUFBQUE4TkpBdXZ2dysvM2RDaGp2ZTkvN1ZGMWRyYlZyMDAvOGFlM2F0Wm96Wjg1Qnh3Z0FRSCt0WExueXRXZzArdDFvTkhxTXRYYW1wTzlLV20xNzY3Y1JRRkdqMk5HemRrbUQyVlFhSldMdTNMbXFyYTJsQ3lzQUFBQ01HS2xXRjNWMWRXcHNiT3pYdHBzMmJkTFRUeit0dHJZMjdkaXhRL2ZkZDU4Kyt0R1BkbHZQY1J5ZGRkWlp1di8rKy9YdXUrOXEwNlpOZXV5eHgvU1p6M3htVU40REFBQURWVmRYdHprYWpkNGNpVVRtTmpjM1Q1UDBEV1BNWHEvakF0QS9kR1BWc3paSld5V2RLR21TcERKdncwR2gvTEhscVVlN3p0dnkzR1p0ZWU0dCtjcjltaEthcW9uSFRsVDF0R29aWCsvMXdSZHUrS3NrQmdrSGdHTHczcG5iODFxdjRzSlJxcnl3ZXNEYkFPaXV0MXlhOE5RaFdkTjJ2NnZXWjFvVWU3VlZpYmZpY2c5WVNWYW0wcEZ2cWsvK1k0S3ErTXdvT2VONVRxdVFwaytmcm5QUFBWZExsaXpScUZHajlNd3p6K1M5YlVWRmhSNTg4RUZkZi8zMXFxeXMxT21ubjY2cnI3NWFrclJ6NTA1ZGZ2bmwrdjN2ZnkvSGNYVFZWVmRwMmJKbCt1UW5QNm5xNm1wZGR0bGxPdkhFRXd2MXRrYTAvcDdURXRzVDJuZjVidGxZNXdQTjVlZFVxZW9ybzd0dDQrNXgxWERKTHRuV2puV05OT2JXQ2ZJZjEzdVhhTUJJMFZQK2pibDlvdnpIQkhyZTBFcDdMOTRsZDFjaWE3WnZ1bDlqNzVtVTF6RzY2bnJkT2hTeGxib05HemE4SStrSFhzZUJ3V05icmZaOGVvY1U3NXczNXM2SjhoL1YvVysrNWFFRGFuNXdmM3JhQkl6R1BUcEZKdGk5cFd2amQvY29WdHVXbmg1Nzl5VDVaaVJ2dC9lWW8wWXk1VWJPQkovOFJ3ZFVkbHFGQWlGdU93OFdpaDA5aXluWnNxTlJVa0MwZ2htMjNrNXM3VFp2L2JZTldsZTdKam54WXZLSHY5eXZ3eGZPMFB0T1BGUVRqcGtnWDFuMzlNa2NQd0VvQk1ibEFBQU1KKzMvYU5XQjIvZko3bmU3TGJPTnJ1S05ydUt2eFJUODUzSTU0N21KMmgrcDFzcGRYK2Rhbm5MdHRkZnEybXV2N1hXZFhBNDU1QkF0WDc0ODU3SXBVNmJvRDMvNFEzcTZyS3hNTjkxMGsyNjY2YWE4M3d1R2h1OFFuOHJQclZMTHd3ZlM4OXFlYWxiRnAwZkpHWlA5ZGJqNVYvczdDeDJTeWo1V1NhRUR5RVBiWDFwNkxTakVWcmQzS3lZTWxXS09EVGhZcHR3b2NHeFFzZFdkSXhiRTE3WG5MSGJFSW0xWjB6Wm1GVi9icnNDQ0xnVUpLOFUzeE5LVHpqZ25YZWpvbFpWc2kxVmlhMXlKclhHMVBkdWlzbE1xTk9xYXNkeDlIZ1FVTzNwZ2pMRkt0dTVvNjJ0ZGxMWmJHKy9vTm05L3kzN3QzZHU5dGVMdTVidFZ1L3hWK2NyOG1uN3FkQjIrY0lZbXpaMnNRRVh5SDhkYzJ3QUFpb0RmeURmVmwzT1JNN3FISzhxQmJBTkFrdVNiNWxkaVIwS0syNng1bWVMclk5cC84OTdrU0hucGxTUm5razlLU0xiQnpYckNITVhucEpOTzB1Yys5emxkYzgwMWc3S1RyczBnQUFBZGtVbEVRVlMveFlzWDY1VlhYaG1VZmFHTFBNOXBGWjhkcGJablcrVHVUdDdRdEcxV3JiOXZVdVdYT3A4S1Q3d1ZWOXN6emVscE05cFIxWmRvN1FqMHlFanFPSjIxUDkrU2JDMlZPeDNWOW14THQyM3lNdERyMXFHSURTZ1NnVkJaZHJGamZVejYxK3gxYkl0VmJGMzNJWnhqZGQyTEhZbXRjZGtEblJleXZiYk95TWhSMjJMbDdrbGs1VkhiYzhsaVkva25xL3J4anBBTHhZNFNObS9ldkE4NWpuT3MxM0dVdWsxUGIrdzJiKy9HUGIxdWsyaUxhOU9mM3RDbVA3MGhKK2pUWVNjZHJobW5IMUdvRUlHMDFOT1Z0UEFBK3NkM3FLL2Z6ZXNIc2cyR3AyT1BQWGFDdGJaOXc0WU4rL3RlRzVJMDl0NUphbGk4VzRtMzRsbnpNalV2MzU5VjZLaTRZSlFxemhzbFU5SFJSVUJjaXExdlY5dVR6VHpsbGo5WHliRUhDeXJmRmgvOWRjODk5K1NhM2Fic2toZzVPUUQ1bnROTW1WSFZKYU8xL3o4NkgrSnFmYkpKRmVkWHlYVGNNRzIrdnpIck4xTDE1V3FaYXBJVStSbUorZXM3eEsvRXJyZ1VsOXdHVisyUk5nVS8wUDJtcUcyM2FuOGhXVkR3SGVwWFltdTgyem85SG1PQTE2MURFUnU4TlJKenJpZUJjSm4wcTg2UElXZFJZMldibEtNQlUyeGxtNlRzd241OGZTeHJ1cmRpUjljY2RSdGNOZC9icUxibld0THoydi9lU3JGakVGRHNLR0Yrdi84NVNlVmV4MUhxL3ZIOXZ4L2NEbHlyQSsvczE5N1hleStRQU1CZ0NZVkM1eWNTaVgvVTE5ZDM3NGNQd0tDcnFLajRtREhtL2xBbzlLUXg1cEZZTFBiTXFsV3JhTTU1a09Mck1wcjlUL2FwOHZOZG5nejNTNEU1UVFYbTBEVk9QN1FyMlJYdmNMSmJYUW80NUdSaEJVOHFWK0RKb0dMMXlZL2R0bGkxckdoUzVVWFZpcTFzVi91cm5aMGYrR2NIVlhaNnBWZWhvZ1NOeVB3TlNQNGpBK251YnRyLzBwS3pvQkI3dVUyMktmbW90Lys0NE5BVUZJbzVOZ3lLRVpselBmQWZGWkNwY21TYmtoVjdkMmRDN2w1WHpyak9nbjNtK0J2T09FZnUzdVM2OGRkanNrMVdwcXB6M0k3NGh1eGlTV0JCL3Rlc3psaEhWVmVPeVNwMjJIYWFUQTBHaWgybExWWG9XT0ZwRkNWdTJvY1BPN3Zydk1ZdGpXcmNzcS9IYlp5QW96RXp4cXBxU3BVTys4aDBIZkhSbVpLayt2dnJDaGNvQUhTNjFlLzNIeDRLaGY1aGpGa2VqOGVmcksrdmY5UHJvSUJocnR3WWM1Nms4d0tCUUN3Y0R2KzNwSWV0dGY4ZGpVYUgyODNsb1pIeGhjN3VkZVh1U3NpWjNFUGZHY2hYbTZTdGtrNlVORWxTS1k5MjJhWmtvV09yY25jdFRFNFdVTlhpTVdxNGFuZjY2ZGJXeDV0VWNkNG9OVC9RMkxtU1R4cDExWmhrbHpaQS80eTQvQTNVbEhVV0ZGNXFsVzJ4blMwWk82UzdpWklVL0dCWlZuZHhJelUyREpvUmwzTTVPY21DUlB1THJlbFo4WFh0Q3Y1VDUzUGttZU4xQk9hVnFlMnZIWC83cmhSYjFhYmdDWjNyWnJiczhFMzN5NW5Rdit2WVZORWxmYnl1WTRKZ1FDaDJEQU9SU09RY3IyTW9aUmM4ZDFHMzB1bXFCMVpxMVFNcnMrWTVBVWRqWjQ3VFlTY2ZycVArOVdnRnEvbEhDSUNuakRIbVJFa24rdjMrSDRYRDRZaTE5amVKUk9MSit2cjZEVjRIQnd4ekFVbWZrUFFKWTB3aUZBbzlLK2xoU1grS1JxUHZlQnRhNmZBZDRWZjh0ZVNYUkJ1ejJ2ZjE5MVI1U2JYS1RxN2c1dW5BeFpRc0VEUXErWGRheW4wTHVVcStuN2FPbjcwaEp3ZVpiN3BmNVdkVnFYVkZreVRKTmxzMS8yZGoxa0NzRmVkVXlUZWRXd280YUNNaWY4dE9xVkRMOGdPU2ttUGh0UCs5VldXblZhU1gyMFpYN2JYSkc3Q20waWlRbzNYRlNJd05CVEVpY3E0bmdWQlpkckZqZldleEk3RTlvY1QyamlxL0k1V2ZWZGxaN0ZCeTNJNVVzY08yV3NVM3g3TDIyeC91am9RTzNONlFudllkRVZERnAwZjErLzJnTzY1TWdGNzR5bndhZStRNHpUanRDTTA4YzFaNklISUFLRUpoWTB6WTcvZi9NQlFLcmVrb2ZEeXhhdFdxVlY0SGh0STNiZHEwQlpNbVRmby94aGpYZFYxcmpIR05NZFoxWFZkUzVyUTF4cmlTckxXMjZ6TFhHR09OTVc0aWtValB6MWptR21Pc3BHN3JPbzdqNXBvdnlUcU80eHBqck9NNGJqd2VUMC9INDNIWEdHTjlQcDhiaThYUzgzMCtuOXZlM200elgvdDhQdGNZWS8xK3Y5dmEybXA5UHAvcjgvbHNTMHVMNi9QNXJMVzJ5cGdlNzc3N2pERWZsZlJSYTYwYkRvZGZ0TmIrMW5HY0oydHJhN2NNeVMrb1JGV2NOeXByWEFEM3ZZUU8zTktnbHQ4Y1VQbTVWU283dFVJbU9MS3JIaG01WnpQelQ4bDhTTDlPNVZFNEhFNnZsNXJmTlkrNjVHN1dmbE01MkVQZVplWnZ6bHhPNVdIcWRTd1dTK2VhTWNiMmxvdU80OWkydHJiMDY0NWM5RHVPVSs3eitleXh4eDdyK253KzZ6aU9sZFJidjBuazVDQ3B2TEJhN2MrMXlHMUlQbm5hK25Ubms5ek9KSjhxTGhoNWc1Sm41cVF5OHJEcnREcHpMU3NYTTZjN2ZxYnl6eXAzZnRyTW5NdVZvMTNXeWNyVGpPV1plWnlWcTZuL1V2bnBPRTU2T3JWdWFsNnVuRTB0Y3h6SHRyZTNwODdKTnZNOG1wcjIrWHpXZGQyS0hqNWVhUmpucjIrYVgvNVpBY1UzSm0rT3RqM2JrbFZRYUh1K1Zlcm9HU3I0VCtWRGV2NHI1dGdHVXordVo5UFhteG5yZGIyK3picCs3WEkrVEo5Mys3cVd6VHlIcHZLMEl6L1Q1OHF1MTdVZCtlbDI1SldiZWU1TTVXQWdFSENibXBwc0lCQnd1WTdOMXJVb0Vjdm9Wald6VllmL3FJRDh4d2ZsVFBESmZTOVpBSW5WZFM2UHZ4YkxHcitxcjJKSFlsdENEWmNtRzlIWVZpdjMzZVErVGRDbzdHTVZxdnppNkc0dHFqQXdGRHVBSEtxblZlc0RWMzlJTXo5K3BIeGxwQW04d1NEa0J5Y1VDbjNKNnhnS3hSalQ2NmhseHBqWnhwaC9keHpuMzhQaDhFWkp2ekhHUEY1Yld6dGlyNTRTYjhYMTNwbmJjeTZiOE5RaGc3Yk5jRFY1OHVSVEpKMGlTWTdUK2FCNDV1dXUwMTIvVkdVdTgvbDhQUzdyYmQzTTEzNS85dm5aV3R2ajhrQWdrTFZlNW5SWldWbldzc3pweXNyKzlVTnZqSEVrbldTTU9jbGFhOFBoOEN2VzJ1VnZ2UEhHeE1iR3hqNjNIMm1DSjVXcjRvMVJhbm5rUU5iOHhOYTRtdTdhcDVaZjcxZmx4YU96YnJpTU5KbTVaNjNOeXF2ZThxYnJzdjdrWE5mMXUyN2JuenpNekxXdTAxMXowVnFyWUxDenIrdUtpdXpmZTMvelVTSW5NdzNrbkdhcWpDb3ZIcDMxNUdsSzFXV2paY3BIM21WRlprNUtmZWRTWDlQNXJOTTFCM1BONjJ1NnIxeVZlcy9YMURhOTVheVVmVTZWdXVkdDEzL0hlak1jODdkc1lVVzZvQkNyYTVPN3g1VXpQdm43YnZ0elp6R3g3Q1A5UCs4ZDdIVnJJV01yRmdPNW51MjZyS2Z6Y0c4NW1PKzFiRS9YcmwyWFdXdlQwMTN6TURNSFI0M3FYeXVCNFpoenVmZ084Y21aNnBPN0kxbHNTTHdlU3hiei9ObmpkYVNLRjRHYU1yWDl2MlFPSkxiRTA3a1JYNTh4WG9kZkNzenRZN3lPdU0wNTFvMXZ1bCsrd3dNeVpTUHZuRm9vM01VRmNwaHgra3l2UXdBd2NIRkpmbVBNZjNvZFNKRTQxRnI3UWRkMXQvcjkva0E4em1DQ3dGQ3gxbzZ5MWg3cTgva1liYkFIbFl1cTVUODZvS2I3R3ROZk9sUGNQYTRPL0xCQnNkWHRHdlZWeGdYQXdTTW4rOC9HY245VWRyK2JjejVRS01NaGY0TWZxVkRUZlkyU2xXU2x0dWRhVkhGdWxSTHZ4Tk5keERsakhFLzY3Uy9tMk9DTjRaQnpQUWt1S0V1M1ZyVHRWdkZOTWZtUERDaFduMUhzNlBoYkQyWVVPeVFwdHJJdFdSek1HSzhqY0d4d3dBOEF4RitQS2Y3NlByVS8zNkxxbThlWGJNdXBZa0t4QXdDS1ZHMXRiZm8xclR6NjVWSnI3WWU5RHFMQVBtMk02ZkZSSFd0dHM2UVhKYjJkU0NTdXI2K3YzOXF4YU1tUVJGZU0vRWErcWYwYytIZ2cyd3hURFEwTmtiRmp4ejV2clhXVUhDL0drV1NzdFVhU1k0d3hxV1hXV3NkeEhKTzVibXE5THRPWiszRk04bEU1eDFxYk5iOWp2ZlN5anVQbDNFZHYrK3hqV1dvNnRhenJldVdTOHVxdnBhTjdnenNTaWNTOUdlUG5qTnpjeTBQd244b1ZQS0ZjN1MrMnF1Vy9taFJmMjU2MXZPMi9teFU0TnFDeWovZi95ZjVTbDhvOVpmODk1dnA3N3lrZjBxKzdMcyt4cjU3eXBWdWVxNWRjenRoWHpqaFRyL044VDExek0vVzZ2TGZ6WUNaeXNzTUF6bW51ZXdrMTM1L3hOSytqZEpjZFRmZnZWK0NFY2psalNubFltUDdya3BPNWNxVmJmaWgzTHBxTWJicmxUZXAxYjhmcG1yTTlIYmVYZlhZOWJ0Zjg3SGFjakgzMGVKeSs5bW1NS1pQVWF5dmxsT0dXdjg3NFpMRWdGazNlVUczL1M3S2cwUGFYak1HL1Axd3VEZVR5OHlDdld3c2FXNUhvNVhxMjJ6VnJaczcyNDFxengrMEc0MXEyWTc2VEk2OHlyMTF6eFZFaHJtT3pCRUpsV1Ywenh0ZTF5N1piMmVaa1hjZVVHUVdPRDNTc0c4dzYvOFhxMnBQRmpnM3RXZnZyaTIrNlgyUHZtU1FwV1dCSmJJeXA2ZWVkWTJIRlZyZXI1YmNIVlBuRmtkZEY1R0NqMkFFQUdGWWlrY2d2SlAzQzZ6Z0tLUlFLblNhcDYwMmVmZGJhWjF6WGZYVGZ2bjJQYjk2OHVUWFh0aU9WNzFCZit1S3lrTnNNVjVzMmJYcGUwdGU4anNNcm9WRG9jOGFZNVQwc1RsaHJheVg5TVpGSS9LYSt2djdOb1l4dDJIQ1MzVm9GVHlwWHJMNWRUWGZ0VStLZHpwWm9yVTgwajhoaXgwalB2WjZFUXFIUFNTSW4rMkVnNTdTbUh6ZW1iL3hJVXZrbnF0VDZlTWVBNWZ0ZE5mKzhVYU91R1R1b2NSWTdjdkxnamZSemF0a3BGZW1DUXZ5Tm1CSTdFbXAvdnZPeVBUakFicUlHNDdxMVVMRVZpNUdhdnlNOTUzSUpMQWdtUzBVZHA3ajQrcGpjZlowdEZ2MXpncEkvMmNMQ2pITGtQeWFvK0xwa2NTTlcxeVozVjBMdTNzNzFBK0grdFhneVFTUC84VUdOdm5HODluNWhWN29WWmR0Zld5aDJEQUtLSFFBQWxLNzNyTFgvYmExOXBLNnU3aWxKc1Q2M0FEQVk0dGJhbDYyMS8yV3RYYjV5NWNwdFhnYzBuQVRtQlRYNmx2RnErUEp1MmZia2w3L0VGcnJnUTYvSXlVSFc5bHlMMmwvdXZNa1ptQk5VNVplcTFmNVNxOXpkeVM3bjJwNXRVZG5IS2hXWTEwYy81VUR2UmxUK0J2KzVYT1luSm4xK2EzdXlTWW0zaytjNFo1SlBnZG5lNVZNeHg0WkJOYUp5TGhkVDdjZy9LNkQ0NjhtdnovSFhZekx2ZG5hbjJyV2xSakJjbGk1MnVMc1RhdnRiNS9uUlZEbnlINVU5eGtyZWNZeDI1RXoyS2JFdG1XZnV1NGsrdGtBK0tIWUFBRkI2SHBMMFhDUVNlVVlTVjBUQUVMRFd0aHRqWHJUV3JrZ2tFZy9WMTlmdjhqcW1VaGVMdHZYWTdOK1o0Sk1aNDhoMjNGUVZnemFpQzNLeWNHeWpxK2FmWlhSZlphVEtTMGJMQkkwcXYxQ3RBN2QxRGxqZTlLTjlHblAzUkprQU9ZcjhqZVQ4TlpWR2dRK1ZxYjNqWm1uckV4bURmNTljN3VuNFZNVWNHdzdPU002NW5nUkNaZWxpaC90dVF0cVhVZXhZa0YzWUM3eS9UUHJOL3ZSMCs5OWJzOWNkWUkrT3R0bW1IeUNRSktkNlpIVU5XU2dVTzRBQ1lId0ZBSVVValVhLzVYVU13RWpTMnRyNm5OL3ZuN3BxMWFxOVhzY3luRFJldDBmQmZ5NVgrU2Vxa3YwaWQzUVhZTnVzV24vWGxQWGx6My9Nd0o2WXcvQkVUaFpXMDg4YXM3cnpLUHRJaGZ4SEozT3c3TFFLdFR4MlFJbk55YWRRRTl2aWFuMmtTUlVYNWpXRUNrRCtTaXBiV0pFdUtOaTJ6cTdpaXFHYnFHS09EUU5EenVVV0NKZXA1WkVEa3BKamFLaGpDQTVuckNQL0VkblhuZjZqQXpMVmp1eis1TGt4VlNTUjhodXZJeGUzd1ZYVG5mdlNMYWtrS1RCL1lQdENOb29kQUFBQU9TUzJKZFJ3NmU0ZWw0KzlsL0U4Um9wMTY5WnQ5enFHVXROdzZXNGxkaVM2elpNeWNzZEs3UyswcXYyRlZzbHY1SXh6SkYvSDAzV1p2VllacWVKVDNFaEZKM0t5Ly9JOXA3Vy8ycFkxSUxFSm1Peit3NDFVOWFYUmF2emVudlNzbGtjT0tIaEt1WHlIY25zQmZTTi9wZUQ3eTJSR09iSUhPb3VLdmtQOThzOGFlR0Yvc0s1YkN4RWJ2RVhPNWVZL0xpQlRacktLZXBJVVdGRFd2UldUU1JZMTJwL3ZPRC9HTXdvVWVSWTdNblBVeHF6Y1hZbjBtQ0hKZ0l3cVBzUDE3bURnYWdRb2dOcmFXcTlEUUFuclQ4c2dXaEVCQlJTM1NteGxuQUJnSUhMbFRxLzVGTTl1eHA5aXlvMnFyaHJEbUFEQXdjcmpuR1pickpwK3ZDOXJYdm0vVnNxWjRzdWFGM2gvbVFMemc0cXRURDRHYTJOV1RUOXAxT2gvSHorNE1RUERsZCtvN0tSeXRmNnBzNXVvNENubEI3ZlB3YnB1TFVSc1FCRXlBU1AvbktCaXRXMVo4N3QyWVpVU3JNa29kblJ3cHZya084U1hjLzF1ZXNsUlUyRTA2ditPbFc4NnQra0hBNTJCQWNBd011YUlzVjZIQUFCQVhrYi94d1NWZjZKUy9sa0JtZEhKVmgzeUd6bGpuZVJneUYrbzF0aWZUMUxacVhTZEFReUY1bDgwWmhVZFRiV2ppcy9tZnNxMDhzdWpzNTU4amRXMXFlM1pscHpyQXVndXVERDczRloyY3ZHYzY0bzVObUF3QmNQZFcyWDAxRklqVU5OOWZuREJBTHVkTXNrQ2gzOVdRQldmSHFXeDkwNVM4QVNLaW9PRmtoRUFsTEFMbnJ2STZ4Q0FvalhocVVPR1pCc0EzZVdUUzRINVFRWG0wMklES0pUK250T3FyaGlqcWl2RzVMV3VmMVpBRTU3a25BbjBwSy84Qzh3Sjlybk93UzRmNkhhREVSdFFDc3JQcVZMNU9WVjVyZXVNZC9yOWQwK2VlSU9XSFFBQUFBQUFBQUFBb0tSUjdBQUFBQUFBQUFBQUFDV05ZZ2NBQUFBQUFBQUFBQ2hwak5rQkFDV2twcWJHNnhBQUFBQUFBQUNBb2tQTERnQW9VV09PR090MUNBQUFBQUFBQUVCUm9HVUhBSlNRQzU2N3lPc1FBQUFBQUFBQWdLSkR5dzRBQUFBQUFBQUFBRkRTS0hZQUFBQUFBQUFBQUlDU1JyRURBQUFBQUFBQUFBQ1VOSW9kQUFBQUFBQUFBQUNncERGQU9RQVVxWnFhR3E5REFBQUFBQUFBQUVvQ3hRNEFLQkZqamhqcmRRZ1lSaHBYTitxdGU5LzBPZ3dVc2IwdnZlZDFDTU1TdVllK2tIdERpNXhFWDhqSjRrWCtvaS9rNytBaTU5Q1hZc2c1aWgwQVVLUXVlTzRpcjBQQU1OYncwaDQxdkxUSDZ6Q0FFWWZjQTRvTE9RbVVMaS95ZC96NDhabytmYnFNTWRxeVpZdmVmZmZkOUxMRERqdE1reVpONm5NZmc3VWRNTlE0WjZJVU1HWUhBQUFqeHc2dkEwREplc3ZyQUVvY3VZZUJJdmNLZzV6c2dlTTQ4dmw4WG9kUnpNaEo3M21hdjFWVlZUTEdlQmtDQm83OEhSak9tUmdvVDNLT2xoMEFBSXdjajBpYUlPa29yd01wTnNjZmYveDVqdU9VYjlpdzRYZXhXS3pONjNpS3pGdVM3dkk2aUJKSDd2Vmc5T2pSazZ1cXFzWnYzNzU5dmRleEZDRnlyM0RJeVI0Y2NzZ2g4NFBCWU5XYmI3NzVkNjlqS1VMa1pISHdOSC9MeXNvV1NwcS9jK2ZPWjk5OTk5MzZ6R1Z2di8yMjNuNzc3WDd2YzZEYmRUVi8vdnl2K0h5K3FyVnIxLzY4dGJXMTZhQjNPTHlRdndQSE9iTUhNMmJNT0dIOCtQRW43Tm16NXgrYk4yLytoOWZ4RkJuUGNvNWlCd0FBSTRlVmRMZlhRUlNqOHZMeUN5Uk5PdTY0NDI2b3I2L2Y1WFU4R0hiSXZSN01talZybWFTSzdkdTNmODNyV0RDaWtKTTltRHg1OHY4cWVWT0xuRVN4OGpSL1I0OGUvUk5KOHlkUG52eTdiZHUyM2VOVkhMbjRmTDdQU0txYU8zZnU5MTU5OVZXZXhzZGc0WnpaZy9IangxOHY2WVR4NDhjL3ZYbno1aHU5amdkSkZEdUFBcWlwcWZFNkJBQUFnRkp3cnFRalo4MmFWYlp4NDBaYVZRRWVtalZyVnBta2tDUXpiZHEwaXExYnQ3WjRIUk1BQUVCL01HWUhNSWdtSER2QjZ4QXdUSXc1WXF6WElRQUFVRkRoY1BnNFNjZEtDb3daTStZOHIrTUJScnJxNnVyUEcyTWNZNHlaT0hIaTFWN0hBd0FBMEYrMDdBQUcwY2QvK2k5ZWh3QUFBRkFTckxYbnBRWjVkVjMzWHlRdDl6WWlZTVM3T1BYQ0dQTkZTY3M4akFVQUFLRGZhTmtCQUFBQXdBdnAxaHpHbUU5Szhua1lDekRTK1kweEg4cVlQckttcGliZ1dUUUFBQUFEUUxFREFBQUF3SkNxcWFrNVV0TDhqRmxWNFhENERLL2lBVWE2ZWZQbW5hK01uaCtNTVk3cnVwZDdHQklBQUVDLzBZMFZBQUFBZ0NIVjBZV1Y2VEw3WEVsUGVCRVBNTkw1L2Y1TGM4eStYTktQaGpvV29KaEZJcEVySlYzcGRSd0FnTnhvMlFFQUFBQmdxSjNidzd5dUJSQUFoZWV6MW42NDYweGp6REdpZXprQUFGQkNLSFlBQUFBQUdESno1c3c1ekZyN2dSeUx4aXhZc09EMElROElHT0htelp0M3BqRW0xL2djdmdVTEZueCt5QU1DQUFBWUlMcXhBZ0FBQURCay9INy9lY2FZbkE5ZE9ZNXpucVJuaGpna1lFVHorLzJMZTFwbWpQbWFwRjhPWVRnQUFKU0VTQ1J5bzZRYnZZNEQyV2paQVFBQUFHRElPSTZUcXd1cmxQT0dMQkFBVXJMcnVJVTlMalRtZUhIZkFFZ0xoOE0vQ1lmRE5oUUs5VmdrQkFCNGg0c1dBQUFBQUVOaTNyeDVreVg5VXkrclRBeUh3eWNOVlR6QVNEZDM3dHpUckxYbFBTMjMxZ2JtejU5Ly9sREdCQUFBTUZBVU93QUFBQUFNQ2IvZmY3YjZIdkNZMWgzQUVQSDVmQmNZWTNwY2JveVI0emlYREdGSUFBQUFBOGFZSFFBQUFBQ0doREhtRnp0Mzd2eFZhbnJ5NU1sdlNacGtqSm0rYytmTzNaSTBac3lZaEdjQkFpUFAxZTN0N2RlbkpnS0J3RzJTRkl2RnJrN05pOGZqelY0RUJnQkFNUXVIdzlkTHVrSFNEUjNqZDZBSVVPd0FBQUFBTUNScWEydGprbUtwNmNtVEoxdEppc1ZpclZ1M2JtMlJwSzFidDNvVUhURHkxTlhWTlVocVNFMkh3K0h6SlduMTZ0V2Y4aXdvQUFDQUFhSWJLd0FBQUFBQUFBQUFVTklvZGdBQUFBQUFBQUFBZ0pKR3NRTUFBQUFBQUFBQUFKUTBpaDBBQUFBQUFBQUFBS0NrVWV3QUFBQUFBQUFBQUFBbHplOTFBQUFBQUFBQUFFQ3hpMFFpVjBxNjB1czRBQUM1MGJJREFBQUFBQUFBQUFDVU5Jb2RBQUFBQUFBQUFBQ2dwTkdORlFBQUFBQUFrTFhXNnhBQUFDZ0prVWprUmtrM2VoMEhzdEd5QXdBQUFBQUF5QmdqWTR6WFlRQkZLeHdPL3lRY0R0dFFLTFRZNjFnQUFOMVI3QUFBQUFBQUFBQUFBQ1dOWWdjQUFBQUFBQUFBQUNocGpOa0JBQUFBQUFCa3JiM1BHSE5KT0J6dWRmQU9hKzBWMFdqMG50UjBPQnoraWFRcjh0Zy8yN0hkc05zT3dNZ1VDb1crS2VsYmtyNGZqVVp2OFRvZUpGSHNBQUFBQUFBQWtqVFA2d0NBRXREaXV1NHFyNE1BNEMxalRMbWtzWkxLdlk0Rm5VcDY1TEhVMHlhUlNHVFEza2NoOWxrb3BSUXJBQURGTEJ3Tzc1UTBPUjZQVDZtdnI5L2xkVHpBU0VIdUFRQXdPTUxoOER1U0R2SDVmSWU4K3Vxck83eU9CeGp1d3VIdzlaSnVrSFJESkJLNTBlTncwSUV4T3dBQUFBQUFBQUFBUUVtajJBRUFBQUFBQUJRS2hmYUdRcUc5WHNjQkFBQXdFSXpaQVFBQUFBQUFaSXdaNjNVTUFBQUFBMFhMRGdBQUFBQUFBQUFBVU5Jb2RnQUFBQUFBQUFBQWdKSkdzUU1BQUFBQUFBQUFBSlEwaWgwQUFBQUFBQUFBQUtDa01VQTVBQUFBQUFBQUFBQjVhbTl2LzJrZ0VGZ1JpOFYyZUIwTE9sSHNBQUFBQUFBQUFBQWdUNnRYcjk0cGFhZlhjU0FiM1ZnQkFBQUFBQUFBQUlDU1JzdU9ZU0FjRGx1dll3QUFZRGp3Ky8wN3crR3cxMkVBSXc2NUJ4UVh2bU1DQUlCU1JNdU8wdmFzMXdFQUFBQUFBQUNnS0d4d1hmYzlyNE1BUm9Kd09IeFpLQlNLaHNQaHk3eU9CWjFvMlZIQ0lwSElhVjdIQUFEQWNCQU9oM2RLbWh5UHg2ZlUxOWZ2OGpvZVlLUWc5d0FBQUZDaXBocGpGa2lhNm5VZzZFVExEZ0FBQUFBQUFBQUFVTklvZGdBQUFBQUFBQUFBZ0pKR3NRTUFBQUFBQUNnVUN2MGxGQXI5eGVzNEFBQUFCb0l4T3dBQUFBQUFnSXd4cDNnZEF3QUF3RURSc2dNQUFBQUFBQUFBQUpRMGloMEFBQUFBQUFBQUFLQ2tVZXdBQUFBQUFBQUFBQUFsaldJSEFBQUFBQUFBQUFBb2FReFFEZ0FBQUFBQUFBQkFudUx4K0VPTzQ5UzVycnZlNjFqUWlXSUhBQUFBQUFBQUFBQjVxcSt2M3lCcGc5ZHhJQnZkV0FFQUFBQUFBQUFBZ0pKR3NRTUFBQUFBQUFBQUFKUTB1ckVDQUFBQUFBQnlYWGRSNXZTQ0JRdVdPSTV6Ung2YjNoR0pSTDQyZ08wZWlFUWlGMmRzOTBYSGNSNG80SFlySXBISU9SbmJmZEp4bkJXRjJzNWErMXcwR2wyWW1nNkZRaDh4eGp4WHdPM3FvdEZvS0dPNytjYVl1Z0p1dHprYWpSNlJzZDEwWTh6bW9kcXVwcVptakxXMklZL3RHcUxSNkxpRDNVNlN3dUd3N1dzN1NZcEVJb2J0Mkk3dGh2OTIxdG82YSswTmRYVjEvNVhQTVZCNEZEdDZrRzhpQUFDQTRjUHY5KzhNaDhOZWh3RUFnQ2ZxNnVwKzZYVU1BQUNVa09Na3hid09BcDFNMzZzVXIxUkJvbXZsN1NEMytXZEpwdzdXL2dBQUFBRDBhclV4Smx4Ylc4c1hSUUFBQUFBRFJzdU9MaUtSeUdsZXh3QUFBSVpXT0J6ZUtXbHlQQjZmVWw5ZnY4dnJlQUFBQUFBQVFQOHdRRGtBQUFBQUFBQUFBQ2hwRkRzQUFBQUFBQUFBQUVCSm85Z0JBQUFBQUFBQUFBQktHc1VPQUFBQUFBQUFBQUJRMGloMkFBQUFBQUFBQUFDQWtrYXhBd0FBQUFBQUFBQUFsRFNLSFFBQUFBQUFBQUFBb0tSUjdBQUFBQUFBQUFBQUFDV05ZZ2NBQUFBQUFBQUFBQ2hwRkRzQUFBQUFBQUFBQUVCSm85Z0JBQUFBQUFBQUFBQktHc1VPQUFBQUFBQUFBQUJRMHZ4ZUJ6QVl3dUd3OVRvR0FBQUFBQUFBQUFEZ2pWSnYyZkdDMXdFQUFJQmhZME1pa1dqd09nZ0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UUgvOC8zT3d5WE4rSXNBWUFBQUFBRWxGVGtTdVFtQ0MiLAoJIlRoZW1lIiA6ICIiLAoJIlR5cGUiIDogImZsb3ciLAoJIlZlcnNpb24iIDogIiIKfQo="/>
    </extobj>
    <extobj name="ECB019B1-382A-4266-B25C-5B523AA43C14-3">
      <extobjdata type="ECB019B1-382A-4266-B25C-5B523AA43C14" data="ewoJIkZpbGVJZCIgOiAiMTc5NTg2OTA2NDA4IiwKCSJHcm91cElkIiA6ICIxMTU4Njc2OTcyIiwKCSJJbWFnZSIgOiAiaVZCT1J3MEtHZ29BQUFBTlNVaEVVZ0FBQlcwQUFBTHJDQVlBQUFDRjJhWDRBQUFBQ1hCSVdYTUFBQXNUQUFBTEV3RUFtcHdZQUFBZ0FFbEVRVlI0bk96ZGU1U1Y5WDB2L3ZlTUF5cVhDUkFSVWVPRnhNYUtvem1NaW5pckVreTlCT08xaXVhWVNXckVhQlJYSXlkRVVjbFJqOVdLRXVWa1ZhV0drcDhYdEtVR3ZFWERxZ1ROcUp3NVdxbkdZTEFObFlvSmdnaDR1QXd6dno4c1U2Y2lBZzZ6OSt6bjlWb3JhODA4ZXovUC91eVo5eWZzL2ZFNzM1ME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kTGlxVWhmd2FRd1pNbVIya3VHbHJnTUFBQUFBcUNpLy9yLy85LzhlbEtTNUZBOWVYWW9IN1VBR3RnQUFBQUJBUi92ait2cjYvcVY2OEpwU1BYQkhhbXBxS25VSkFBQUFBRUFGR0Q1OGVGYXNXSkdWSzFldUwxVU5YWDJsTFFBQUFBQkFSU25VMFBidHQ5L08xVmRmblJFalJ1VFFRdy9Obi96Sm4rU3YvL3F2a3lUejU4OVBmWDE5NnV2cmM4Z2hoMlRFaUJINW4vL3pmMmJseXBXZmVOMjVjK2VtdnI0Kzk5MTMzNmVxYjJNTjc3Ly8vc2ZXZitxcHA2YWxwZVZUUFE0QUFBQUFVTDRLTTdSdGJtN090Ny85N2ZUcjF5L1RwMDlQWTJOanBrNmRtcnE2dW5iM216dDNibDU0NFlYY2ZmZmRlZU9OTjNMdHRkZCs0clZuelpxVlBmZmNNN05temRwZTVTZEpCZ3dZa0ljZmZqalYxUi84MmhZdFdwVFRUanN0NjlhdDY3REgyQjdYQkFBQUFBQzJYR0dHdGdzWExzeml4WXZ6alc5OEk1Lzk3R2RUVTFPVGZmZmROMGNlZWVSSDdsdGRYWjE5OTkwM28wZVB6alBQUExQWmxhM3Z2ZmRlZnZuTFgyYmN1SEg1N1c5L205Lzg1amZiODJtMHMyTEZpaXhhdEtqc3J3a0FBQUFBYkxuQ0RHMEhEaHlZblhiYUtiZmZmdnZIYmovd1g2MWR1elk3Nzd4ejI4cldUWG44OGNlejc3NzdadGl3WVRuMDBFUGJyYmJkdU4zQnpKa3pNM3o0OE54eXl5MUprcGFXbGt5ZE9qV25uSEpLaGc0ZG1wTk9PaW0vL3ZXdjI4NTcrZVdYYys2NTUrYnd3dy9QV1dlZGxmbno1N2U3M3NiNkd4b2FraVREaGcxTGZYMTkyL25yMXEzTHpUZmZuT09PT3k1SEhYVlVycnp5eXF4YXRhcnQ5czA5L3FhdXVhbHRHelllVzdkdTNjYyt6MCtxQXdBQUFBRDRxTUlNYld0cmEzUFRUVGZsbDcvOFpVNDU1WlRjYzg4OUh6dThiV2xweWF1dnZwb2YvL2pIT2Z2c3N6ZDczVm16WnVYa2swOU9rcHg4OHNsNTRva24wdHpjM080K3p6Ly9mR2JObXBXTExyb29TWExiYmJkbHhvd1p1ZTY2Ni9Mc3M4OW04dVRKNmRPblQ5djlIM3p3d1V5YU5DbFBQdmxrZHQ5OTkxeC8vZldiZk95cFU2Y21TUm9iRzlQVTFOUjIvUHJycjg5cnI3MldCeDU0SUk4ODhraVdMMStlaVJNbnR0Mit1Y2YvdUd0dWlmLzZQRCtwRGdBQUFBRGdvd296dEUyU280NDZLai83MmM5eTVwbG5adHEwYVRuenpET3pZTUdDZHZjNSt1aWpNM1RvMEl3ZlB6Nm5uWFphdnZPZDczenM5Ull1WEpqZi9PWTNPZUdFRTVJa3c0Y1B6NW8xYS9MTU04KzB1OS81NTUrZm5qMTdwbGV2WGxtNWNtV21UNStlYTY2NUpnY2ZmSEJxYW1veWFOQ2dEQnc0c08zK1k4YU15YTY3N3ByYTJ0cU1HalVxQ3hjdTNPSVBIMXUrZkhrZWUreXhqQnMzTGdNR0RFaWZQbjN5OWE5L1BiTm56MDZTTFhyOGJmWGg1L2xKZFFBQUFBQUFtMVpUNmdJNlcrL2V2WFBSUlJmbDNIUFB6Ymh4NDNMbGxWZm03Lzd1NzlwdW56dDNibnIwNkxGRjE1bzVjMlphVzF0enhobG50QjFidTNadFpzMmFsV09QUGJidDJKNTc3dG4yOWVMRmk3Tmh3NFo4OFl0Zi9OanI5dS9mdiszcm5qMTdwclcxOVNPcmR6L09raVZMMHRyYW1sR2pSbjNrdHZYcjEyL1I0MityRHovUFQ2cWpXN2R1SGY3NEFBQUFBRkFKQ2plMDNhaTJ0amJmL09ZMzg1M3ZmR2VMVjdGKzJJWU5HL0w0NDQvbmU5LzdYdjdrVC82azdmakxMNytjYTYrOU5zdVhMMjg3VmxWVjFmWjEzNzU5a3lTTEZpM0s0TUdEUDhVejJMUisvZm9sU1I1OTlOSHN0dHR1SDdsOVd4Ni9lL2Z1U1pJMWE5YTBEYlEzdFRmdGg1L25KOVVCQUFBQUFHeGFZYlpIZVAzMTEzUDMzWGRuMGFKRjJiQmhROTU1NTUzOHd6LzhRdzQ3N0xETmZ0RFl4L25WcjM2VkZTdFc1S3RmL1dwMjMzMzN0djhkZi96eDZkMjdkeDUvL1BGTm5qZGd3SUFjYzh3eHVlR0dHN0pnd1lKczJMQWh2L25OYjdKNDhlS3RycUcydGpaSjh0SkxMK1c5OTk1cnUvNlFJVU55eXkyMzVPMjMzODZHRFJ1eVlNR0N2UERDQzF2MCtKdTY1ajc3N0pNZVBYcmtrVWNlU2ZMQmF1S2YvdlNubTYzdGsrb0FBQUFBQURhdE1FUGIydHJhTkRVMTVSdmYrRVlPUC96d25IZmVlZW5aczJkdXZQSEdiYnJlckZtek1uVG8wUFR1M2J2ZDhSMTIyQ0VqUm96SXJGbXpQdmJjRzI2NElYVjFkYm40NG90ejFGRkhaY0tFQ1ZtN2R1MVcxN0QzM252bjlOTlB6NWd4WTlwdDBYRFRUVGVsdXJvNlo1NTVabzQ4OHNoTW1EQWhyYTJ0Vy9UNG03cm1qanZ1bUJ0dXVDRi85M2QvbDFOT09TVVhYM3h4ampqaWlFK3M3NVBxQUFBQUFBQStxdXFUNzFLK2hnd1owcG9rVFUxTnBTNEZBQUFBQUtnQXc0Y1B6NG9WSzdKcTFhcitDeFlzV0ZxS0dncXowaFlBQUFBQW9Dc3d0QVVBQUFBQUtDT0d0Z0FBQUFBQVpjVFFGZ0FBQUFDZ2pCamFBZ0FBQUFDVUVVTmJBQUFBQUlBeVltZ0xBQUFBQUZCR0RHMEJBQUFBQU1xSW9TMEFBQUFBUUJreHRBVUFBQUFBS0NPR3RnQUFBQUFBWmNUUUZnQUFBQUNnakJqYUFnQUFBQUNVa1pwU0Y4RDJjOUZGRjJYZXZIbWxMb01PTW5qdzRFeWJOcTNVWlhRcGVxQ3k2SUd0SS8rVlJmNjNqTnhYRnJrSEFJck1TdHNLNWsxTFpYbmxsVmRLWFVLWG93Y3FpeDdZT3ZKZldlUi95OGg5WlpGN0FLRElyTFF0Z0thbXBsS1h3S2RVWDE5ZjZoSzZORDNROWVtQmJTZi9YWi84YnoyNTcvcmtIZ0FvT2l0dEFRQUFBQURLaUtFdEFBQUFBRUFaTWJRRkFBQUFBQ2dqOXJTbFM5amN2bVliOTYyNzlkWmI4OWhqaitXOTk5N0xmdnZ0bDNIanhxV3VycTZ6U29UdFNnOVFaUEpQRWNrOUFFQ3hHZHJTSld4OGN6Si8vdncwTkRTa3NiRXgzYnQzYjNlZmd3NDZLQmRjY0VHcXFxb3lhZEtrWEhIRkZYbmlpU2RTVlZWVmlwS2hRK2tCaWt6K0tTSzVCd0FvTnRzalVERkdqQmlSMnRyYTlPN2RPeWVlZUdMZWZmZmR0TGEybHJvczZEUjZnQ0tUZjRwSTdnRUFLcGVWdGxTVTF0Yld2UDMyMjduLy92dHoxbGxucGJyYWY1ZWdXUFFBUlNiL0ZKSGNBd0JVSnEvcXFCalBQLzk4RGpua2tKeDg4c25ac0dGRExydnNzbEtYQkoxS0QxQms4azhSeVQwQVFPVXl0S1ZpREIwNk5QUG16Y3RERHoyVVpjdVc1WWMvL0dHcFM0Sk9wUWNvTXZtbmlPUWVBS0J5R2RwU1VhcXJxek5vMEtDTUhqMDZ2L2pGTDlMUzBsTHFrcUJUNlFHS1RQNHBJcmtIQUtoTWhyWlVySnFhR3Z1NlVXaDZnQ0tUZjRwSTdnRUFLb2RYZFZTRU45NTRJMDg4OFVUV3JsMmJKVXVXWk1xVUtUbisrT05MWFJaMEdqMUFrY2svUlNUM0FBQ1Z6ZENXaXJEenpqdG4yclJwT2VhWVl6SnExS2g4NFF0ZnlQZS8vLzFTbHdXZFJnOVFaUEpQRWNrOUFFQmxxeWwxQWJBMTZ1cnEwdFRVOUpIakF3Y096SDMzM1ZlQ2lxQno2UUdLVFA0cElya0hBQ2dtSzIwQkFBQUFBTXFJb1MwQUFBQUFRQmt4dEFVQUFBQUFLQ1AydEMyQSt2cjZVcGNBSmFVSEtETDVwNGprSGdDQXJzNUtXd0FBQUFDQU1tS2xiUUZzNmhPSDZWcXNHUHAwOUVEWHB3ZTJuZngzZmZLLzllUys2NU43QUtEb3JMUUZBQUFBQUNnamhyWUFBQUFBQUdYRTBCWUFBQUFBb0l6WTA1WXVZWFA3bW0zY3QyN1Jva1daUEhseTVzMmJselZyMXVUZ2d3L08xVmRmblQzMjJLT3p5b1R0Umc5UVpQSlBFY2s5QUVDeFdXbExsOURVMUpTbXBxWk1uVG8xU2RMWTJOaDJiS001Yytia2tFTU95YzkrOXJNOCt1aWo2ZDY5ZThhUEgxK2lpcUZqNlFHS1RQNHBJcmtIQUNnMksyMnBHT2VkZDE2cXE2dmJmWC9KSlpla3BhV2wzWEdvVkhxQUlwTi9pa2p1QVFBcWwxZHpWSXovK3VaazJiSmw2ZHUzcnpjdEZJWWVvTWprbnlLU2V3Q0F5dVVWSFJXcHViazU5OTU3Yjg0NDQ0eFNsd0lsb1Fjb012bW5pT1FlQUtDeUdOcFNrVzY4OGNaVVYxZm5XOS82VnFsTGdaTFFBeFNaL0ZORWNnOEFVRm5zYVV2RnVlMjIyL0xpaXk5bXlwUXA2ZDY5ZTZuTGdVNm5CeWd5K2FlSTVCNEFvUEpZYVV0Rm1UeDVjcDU1NXBuY2RkZGQ2ZGV2WDZuTGdVNm5CeWd5K2FlSTVCNEFvREpaYVV2RnVQUE9Pek5uenB6Y2ZmZmQzclJRU0hxQUlwTi9pa2p1QVFBcWw2RXRGZU91dSs1S2toeC8vUEh0ampjMk52cFRRUXBCRDFCazhrOFJ5VDBBUU9VeXRLVkxxYXVyUzFOVDB5WnYrN2pqVUVuMEFFVW0veFNSM0FNQUZKTTliUUVBQUFBQXlvaWhMUUFBQUFCQUdURzBCUUFBQUFBb0kvYTBMWUQ2K3ZwU2x3QWxwUWNvTXZtbmlPUWVBSUN1emtwYkFBQUFBSUF5WXFWdEFmaGs0YTdQaXFGUFJ3OTBmWHBnMjhsLzF5Zi9XMC91dXo2NUJ3Q0t6a3BiQUFBQUFJQXlZbWdMQUFBQUFGQkdERzBCQUFBQUFNcUlQVzNwRWphM3I5bkdmZXRhV2xyeThzc3ZaL2JzMlJrelpreHFhc1NieXFFSEtETDVwNGprSGdDZzJMeXlvMHZZK09aay92ejVhV2hvU0dOalk3cDM3OTd1UGllY2NFS3FxcXF5ZE9uU1hIcnBwYVVvRTdZYlBVQ1J5VDlGSlBjQUFNVm1hRXZGdVAzMjI3TisvZm8wTkRTVXVoUW9DVDFBa2NrL1JTVDNBQUNWeTU2MlZJejk5OSsvMUNWQVNla0Jpa3orS1NLNUJ3Q29YSWEyQUFBQUFBQmx4TkFXQUFBQUFLQ01HTm9DQUFBQUFKUVJRMXNBQUFBQWdESmlhQXNBQUFBQVVFWnFTbDBBZEpUNit2cTJyNGNORzliMmRWTlRVeW5LZ1U2bkJ5Z3krYWVJNUI0QW9ISVoydEtsMU5YVmZld2JFVzlRS0FJOVFKSEpQMFVrOXdBQXhXUjdCQUFBQUFDQU1tSm9Dd0FBQUFCUVJneHRBUUFBQUFES2lEMXRDK0RESDFJQlJhUUhLREw1cDRqa0hnQ0FyczVLV3dBQUFBQ0FNbUtsYlFINFpPR3V6NHFoVDBjUGRIMTZZTnZKZjljbi8xdFA3cnMrdVFjQWlzNUtXd0FBQUFDQU1tSm9Dd0FBQUFCUVJneHRBUUFBQUFES2lEMXQ2UkkydDYvWnhuM3JXbHBhOHFNZi9TZ3paODVNYTJ0clRqLzk5Rng2NmFXcHFxcnFyREpodTlFREZKbjhVMFJ5RHdCUWJJYTJkQWtiMzV6TW56OC9EUTBOYVd4c1RQZnUzZHZkWjlxMGFYbm1tV2R5Ly8zMzUvMzMzOCtGRjE2WXZmYmFLNmVlZW1vcFNvWU9wUWNvTXZtbmlPUWVBS0RZYkk5QXhYam9vWWZ5elc5K003dnR0bHNHRFJxVTAwNDdMWTgrK21pcHk0Sk9vd2NvTXZtbmlPUWVBS0J5R2RwU0VkNTU1NTBzV2JJa2RYVjFiY2NPT09DQXZQNzY2eVdzQ2pxUEhxREk1Sjhpa25zQWdNcG1hRXRGV0xwMGFaS2tYNzkrYmNmNjlPbVRsU3RYcHFXbHBWUmxRYWZSQXhTWi9GTkVjZzhBVU5rTWJha0lHelpzU0pKVVYvOW5wS3VycTMwUUI0V2hCeWd5K2FlSTVCNEFvTElaMmxJUmFtdHJreVFyVnF4b08vYnV1KyttVDU4KzdkN01RS1hTQXhTWi9GTkVjZzhBVU5tOG9xTWk3TDc3N3VuZHUzZGVmZlhWdG1PdnZ2cHFEanp3d0JKV0JaMUhEMUJrOGs4UnlUMEFRR1V6dEtVaVZGZFhaK1RJa2Jubm5udXlkT25TdlBIR0c1a3hZMGJPUHZ2c1VwY0duVUlQVUdUeVR4SEpQUUJBWmFzcGRRSFFVYjc3M2UvbWhodHV5TmUrOXJYMDd0MDdvMGVQenJCaHcwcGRGblFhUFVDUnlUOUZKUGNBQUpXclMzOVN3WkFoUTFxVHBLbXBxZFNsbEtYNit2b2tmajZWd085eTIvaTVWUTYveTYzbloxWTUvQzYzbko5VjVmQzdCQUJLYWZqdzRWbXhZa1ZXclZyVmY4R0NCVXRMVVlQdEVRQUFBQUFBeW9paExRQUFBQUJBR1RHMEJRQUFBQUFvSXo2SXJBQTI3Z2tHUmFVSEtETDVwNGprSGdDQXJzNUsyd28yZVBEZ1VwZEFCL3I4NXo5ZjZoSzZIRDFRV2ZUQTFwSC95aUwvVzBidUs0dmNBd0JGVmxYcUFqNk5JVU9HdENZK1ZSWUFBQUFBNkJqRGh3L1BpaFVyc21yVnF2NExGaXhZV29vYXJMUUZBQUFBQUNnamhyWUFBQUFBQUdYRTBCWUFBQUFBb0l3WTJnSUFBQUFBbEJGRFd3QUFBQUNBTW1Kb0N3QUFBQUJRUmd4dEFRQUFBQURLaUtFdEFBQUFBRUFaTWJRRkFBQUFBQ2dqaHJZQUFBQUFBR1hFMEJZQUFBQUFvSXdZMmdJQUFBQUFsQkZEV3dBQUFBQ0FNbUpvQ3dBQUFBQlFSZ3h0QVFBQUFBREtpS0V0QUFBQUFFQVpNYlFGQUFBQUFDZ2pocllBQUFBQUFHWEUwQllBQUFBQW9Jd1kyZ0lBQUFBQWxCRkRXd0FBQUFDQU1tSm9Dd0FBQUFCUVJneHRBUUFBQUFES2lLRXRBQUFBQUVBWk1iUUZBQUFBQUNnamhyWUFBQUFBQUdXa3B0UUZzUDFjZE5GRm1UZHZYcW5Mb0lNTUhqdzQwNlpOSzNVWlhZb2VxQ3g2WU92SWYyV1IveTBqOTVWRjdnR0FJclBTdG9KNTAxSlpYbm5sbFZLWDBPWG9nY3FpQjdhTy9GY1crZDh5Y2w5WjVCNEFLRElyYlF1Z3FhbXAxQ1h3S2RYWDE1ZTZoQzVORDNSOWVtRGJ5WC9YSi85YlQrNjdQcmtIQUlyT1Nsc0FBQUFBZ0RKaWFBc0FBQUFBVUVZTWJRRUFBQUFBeW9nOWJla1NOcmV2MmNaOTYyNjk5ZFk4OXRoamVlKzk5N0xmZnZ0bDNMaHhxYXVyNjZ3U1lidlNBeFNaL0ZORWNnOEFVR3lHdG5RSkc5K2N6SjgvUHcwTkRXbHNiRXozN3QzYjNlZWdndzdLQlJkY2tLcXFxa3lhTkNsWFhIRkZubmppaVZSVlZaV2laT2hRZW9BaWszK0tTTzRCQUlyTjlnaFVqQkVqUnFTMnRqYTllL2ZPaVNlZW1IZmZmVGV0cmEybExnczZqUjZneU9TZklwSjdBSURLWmFVdEZhVzF0VFZ2di8xMjdyLy8vcHgxMWxtcHJ2YmZKU2dXUFVDUnlUOUZKUGNBQUpYSnF6b3F4dlBQUDU5RERqa2tKNTk4Y2paczJKRExMcnVzMUNWQnA5SURGSm44VTBSeUR3QlF1UXh0cVJoRGh3N052SG56OHRCREQyWFpzbVg1NFE5L1dPcVNvRlBwQVlwTS9pa2l1UWNBcUZ5R3RsU1U2dXJxREJvMEtLTkhqODR2ZnZHTHRMUzBsTG9rNkZSNmdDS1RmNHBJN2dFQUtwT2hMUldycHFiR3ZtNFVtaDZneU9TZklwSjdBSURLNFZVZEZlR05OOTdJRTA4OGtiVnIxMmJKa2lXWk1tVktqai8rK0ZLWEJaMUdEMUJrOGs4UnlUMEFRR1V6dEtVaTdMenp6cGsyYlZxT09lYVlqQm8xS2wvNHdoZnkvZTkvdjlSbFFhZlJBeFNaL0ZORWNnOEFVTmxxU2wwQWJJMjZ1cm8wTlRWOTVQakFnUU56MzMzM2xhQWk2Rng2Z0NLVGY0cEk3Z0VBaXNsS1d3QUFBQUNBTW1Kb0N3QUFBQUJRUmd4dEFRQUFBQURLaUQxdEM2Qyt2cjdVSlVCSjZRR0tUUDRwSXJrSEFLQ3JzOUlXQUFBQUFLQ01XR2xiQUp2NnhHRzZGaXVHUGgwOTBQWHBnVzBuLzEyZi9HODl1ZS82NUI0QUtEb3JiUUVBQUFBQXlvaWhMUUFBQUFCQUdURzBCUUFBQUFBb0kvYTBwVXZZM0w1bUcvZXRXN1JvVVNaUG5weDU4K1pselpvMU9mamdnM1AxMVZkbmp6MzI2S3d5WWJ2UkF4U1ovRk5FY2c4QVVHeFcydElsTkRVMXBhbXBLVk9uVGsyU05EWTJ0aDNiYU02Y09UbmtrRVB5czUvOUxJOCsrbWk2ZCsrZThlUEhsNmhpNkZoNmdDS1RmNHBJN2dFQWlzMUtXeXJHZWVlZGwrcnE2bmJmWDNMSkpXbHBhV2wzSENxVkhxREk1Sjhpa25zQWdNcmwxUndWNDcrK09WbTJiRm42OXUzclRRdUZvUWNvTXZtbmlPUWVBS0J5ZVVWSFJXcHViczY5OTk2Yk04NDRvOVNsUUVub0FZcE0vaWtpdVFjQXFDeUd0bFNrRzIrOE1kWFYxZm5XdDc1VjZsS2dKUFFBUlNiL0ZKSGNBd0JVRm52YVVuRnV1KzIydlBqaWk1a3laVXE2ZCs5ZTZuS2cwK2tCaWt6K0tTSzVCd0NvUEZiYVVsRW1UNTZjWjU1NUpuZmRkVmY2OWV0WDZuS2cwK2tCaWt6K0tTSzVCd0NvVEZiYVVqSHV2UFBPekprekozZmZmYmMzTFJTU0hxREk1Sjhpa25zQWdNcGxhRXZGdU91dXU1SWt4eDkvZkx2ampZMk4vbFNRUXRBREZKbjhVMFJ5RHdCUXVReHQ2VkxxNnVyUzFOUzB5ZHMrN2poVUVqMUFrY2svUlNUM0FBREZaRTliQUFBQUFJQXlZbWdMQUFBQUFGQkdERzBCQUFBQUFNcUlQVzBMb0w2K3Z0UWxRRW5wQVlwTS9pa2l1UWNBb0t1ejBoWUFBQUFBb0l4WWFWc0FQbG00NjdOaTZOUFJBMTJmSHRoMjh0LzF5Zi9Xay91dVQrNEJnS0t6MGhZQUFBQUFvSXdZMmdJQUFBQUFsQkZEV3dBQUFBQ0FNbUpQVzdxRXplMXJ0bkhmdXBhV2xyejg4c3VaUFh0Mnhvd1prNW9hOGFaeTZBR0tUUDRwSXJrSEFDZzJyK3pvRWphK09aay9mMzRhR2hyUzJOaVk3dDI3dDd2UENTZWNrS3FxcWl4ZHVqU1hYbnBwS2NxRTdVWVBVR1R5VHhISlBRQkFzUm5hVWpGdXYvMzJyRisvUGcwTkRhVXVCVXBDRDFCazhrOFJ5VDBBUU9XeXB5MFZZLy85OXk5MUNWQlNlb0FpazMrS1NPNEJBQ3FYb1MwQUFBQUFRQmt4dEFVQUFBQUFLQ09HdGdBQUFBQUFaY1RRRmdBQUFBQ2dqQmphQWdBQUFBQ1VrWnBTRndBZHBiNit2dTNyWWNPR3RYM2QxTlJVaW5LZzAra0Jpa3orS1NLNUJ3Q29YSWEyZENsMWRYVWYrMGJFR3hTS1FBOVFaUEpQRWNrOUFFQXgyUjRCQUFBQUFLQ01HTm9DQUFBQUFKUVJRMXNBQUFBQWdESmlUOXNDK1BDSFZFQVI2UUdLVFA0cElya0hBS0NyczlJV0FBQUFBS0NNV0dsYkFENVp1T3V6WXVqVDBRTmRueDdZZHZMZjljbi8xcFA3cmsvdUFZQ2lzOUlXQUFBQUFLQ01HTm9DQUFBQUFKUVJRMXNBQUFBQWdESmlUMXU2aE0zdGE3WngzN3FXbHBiODZFYy95c3laTTlQYTJwclRUejg5bDE1NmFhcXFxanFyVE5odTlBQkZKdjhVa2R3REFCU2JvUzFkd3NZM0ovUG56MDlEUTBNYUd4dlR2WHYzZHZlWk5tMWFubm5tbWR4Ly8vMTUvLzMzYytHRkYyYXZ2ZmJLcWFlZVdvcVNvVVBwQVlwTS9pa2l1UWNBS0RiYkkxQXhIbnJvb1h6em05L01icnZ0bGtHREJ1VzAwMDdMbzQ4K1d1cXlvTlBvQVlwTS9pa2l1UWNBcUZ5R3RsU0VkOTU1SjB1V0xFbGRYVjNic1FNT09DQ3Z2LzU2Q2F1Q3pxTUhLREw1cDRqa0hnQ2dzaG5hVWhHV0xsMmFKT25YcjEvYnNUNTkrbVRseXBWcGFXa3BWVm5RYWZRQVJTYi9GSkhjQXdCVU5rTmJLc0tHRFJ1U0pOWFYveG5wNnVwcUg4UkJZZWdCaWt6K0tTSzVCd0NvYklhMlZJVGEydG9reVlvVks5cU92ZnZ1dStuVHAwKzdOek5RcWZRQVJTYi9GSkhjQXdCVU5xL29xQWk3Nzc1N2V2ZnVuVmRmZmJYdDJLdXZ2cG9ERHp5d2hGVkI1OUVERkpuOFUwUnlEd0JRMlF4dHFRalYxZFVaT1hKazdybm5uaXhkdWpSdnZQRkdac3lZa2JQUFBydlVwVUduMEFNVW1meFRSSElQQUZEWmFrcGRBSFNVNzM3M3U3bmhoaHZ5dGE5OUxiMTc5ODdvMGFNemJOaXdVcGNGblVZUFVHVHlUeEhKUFFCQTVlclNuMVF3Wk1pUTFpUnBhbW9xZFNsbHFiNitQb21mVHlYd3U5dzJmbTZWdys5eTYvbVpWUTYveXkzbloxVTUvQzRCZ0ZJYVBueDRWcXhZa1ZXclZ2VmZzR0RCMGxMVVlIc0VBQUFBQUlBeVltZ0xBQUFBQUZCR0RHMEJBQUFBQU1xSUR5SXJnSTE3Z2tGUjZRR0tUUDRwSXJrSEFLQ3JzOUsyZ2cwZVBMalVKZENCUHYvNXo1ZTZoQzVIRDFRV1BiQjE1TCt5eVArV2tmdktJdmNBUUpGVmxicUFUMlBJa0NHdGlVK1ZCUUFBQUFBNnh2RGh3N05peFlxc1dyV3EvNElGQzVhV29nWXJiUUVBQUFBQXlvZzliUUVBQUFBNjBVVVhYWlI1OCthVnVndytaUERnd1prMmJWcXB5NEEyVnRvQ0FBQUFkQ0lEMi9MenlpdXZsTG9FYU1kS1d3QUFBSUFTOEJrOTVhRyt2cjdVSmNCSEdOb0NBQUFBd0RZWU5teFlQdk9aeitRTFgvaENEajMwMEh6bEsxL0p3SUVEUzEwV0ZjRDJDQUFBQUFDd0RkYXRXNWMvL09FUGFXeHN6TzIzMzU2UkkwZG00c1NKV2JObVRhbExvNHV6MGhZQUFBQUF0c0Z6enoyWGxTdFhadUhDaFhuMjJXZnp5Q09QNUw3NzdzdnJyNytleVpNbnA2Ykc2STF0WTZVdEFBQUFBR3lEYnQyNnBWKy9mam4wMEVOeitlV1g1Ky8vL3U5endBRUhaTjY4ZWJucnJydEtYUjVkbUtFdEFBQUFBSFNBejN6bU0vbkx2L3pMN0xERERubmdnUWV5YnQyNlVwZEVGMlZvQ3dBQUFBQWRaSTg5OXNoaGh4MlcxYXRYWjk2OGVhVXVoeTdLMEJZQUFBQUFPdEFCQnh5UUpGbTRjR0dKSzZHck1yUUZBQUFBZ0E1VVcxdWJKSG5ublhkS1hBbGRsYUV0QUFBQUFIU2c2dW9QUm00dExTMGxyb1N1eXRBV0FBQUFBS0NNR05vQ0FBQUFBSlFSUTFzQUFBQUFnREppYUFzQUFBQUFVRVlNYlFFQUFBQUF5b2loTFFBQUFBQkFHVEcwQlFBQUFBQW9JNGEyQUFBQUFBQmx4TkFXQUFBQUFLQ01HTm9DQUFBQUFKUVJRMXNBQUFBQWdESlNVK29DQUFBQUFJRE5tejkvZmhvYUdwSWtWVlZWNmQyN2QvNzRqLzg0WjU1NVpvWVBIMTdhNHVod1Z0b0NBQUFBUUJjeGQrN2N6SnMzTHpObXpNaXBwNTZhTys2NEl4TW1URWhMUzhzV25iOW8wYUtjZHRwcFdiZHUzWGF1bEUvRFN0c0tkdEZGRjJYZXZIbWxMb01PTW5qdzRFeWJOcTNVWlhRcGVxQ3k2SUd0SS8rVlJmNjNqTnhYbHUyWit5T1BQREo5Ky9iTkFRY2NrS09QUGpySEgzOThkdHBwcCszeVdBQ3dQVlJWVmFWdjM3NzV5bGUra3NNUFB6em5uWGRlSG56d3daeHp6am1mZU82S0ZTdXlhTkdpVHFpU1Q4Tksyd3JtVFV0bGVlV1ZWMHBkUXBlakJ5cUxIdGc2OGw5WjVIL0x5SDFsMlo2NVg3Tm1UZDU2NjYzTW5qMDdFeVpNeUZlLyt0VTgvZlRUMiszeEFHQjdxcTJ0elhubm5aZS8vL3UvYnp2Mndnc3Y1Tnh6ejgzUW9VTXpjdVRJTkRZMnR0MjJjWXVGWWNPR3BiNitmb3ZPb2ZOWmFWc0FUVE1tbExvRVBxWDYweWVVdW9RdVRROTBmWHBnMjhsLzF5Zi9XMC91dTc3dG5mdGYvZXBYV2I1OGVmNzVuLzg1VHp6eFJPYk1tWk1ycnJnaTQ4ZVB6Nm1ubnJwZEh4c0F0b2Y5OXRzdi8vcXYvNXFXbHBaVVYxZG45ZXJWR1Q5K2ZMN3doUy9ramp2dXlJMDMzcGlaTTJjbVNhWk9uWnFHaG9ZME5qYW1lL2Z1YmRmWTNEbDBQa05iQUFDZ1VIYmNjY2ZzdHR0dTJXMjMzVEppeElnODg4d3pHVHQyYkc2KytlWWNmUERCMlhmZmZVdGRJZ0JzbGVibTV1eXd3dzZwcnY3Z2orcVBPKzY0ckZtekpnc1hMa3l2WHIyeWVQSGlORGMzcDZibTQwZUIyM0lPMjQvdEVRQUFnRUk3NnFpamN0bGxsMlh0MnJXNTg4NDdTMTBPQUd5MStmUG5aLy85OTIvNy9vNDc3c2pJa1NNelpjcVUvTzUzdjB1U1QveWdzbTA1aCszSDBCWUFBQ2k4cjMzdGE5bDU1NTN6OU5OUFo4MmFOYVV1QjRBdXJsdTNia21TbFN0WGJ2Zkgrc01mL3BEcDA2ZG4xS2hSU1pJMzMzd3pVNmRPeloxMzNwbUpFeWRtNU1pUm4zaU5iVG1IN2N2NlpycUV6ZTFydG5IZnVsdC84dk04TnVmbHZMZjYvMlcvdlFkazNJVW5wKzZQOXV5Y0FtRTcwd01VbWZ4VFJITGYrWHIwNkpFdmZlbExhV3hzekVzdnZaVEREeis4MU1Nc0diZ0FBQ0FBU1VSQlZDVUJmS0xYWDM4OUV5ZE96TXN2djV6dTNidG4vUGp4R1RGaXhFZnVkK0dGRjZhcHFTbHo1ODVOang0OVB2RzZpeFl0eXVUSmt6TnYzcnlzV2JNbUJ4OThjSzYrK3Vyc3NjY2VuM2p1cmJmZW1zY2VleXp2dmZkZTl0dHZ2NHdiTnk1MWRYV2ZlTjM1OCtlbm9hSGhZMnQ4KysyM00zcjA2TXlZTWFOdEM0Qnl0dGRlZXlWSlhuMzExZTF5L2RiVzFpeGZ2anpQUGZkYy92Zi8vdDg1K2VTVDg2ZC8rcWRKUHRncUlVbmVldXV0N0xMTExybi8vdnZiblZ0Ylc1c2tlZW1sbDdMLy92dW50cmIyRTgraDh4bmEwaVZzZkhNeWY4R2JhUmczSlkzVHg2ZDd0L2J4UFdqL3orV0NzNDVKVlZWVkp2M3RrN25pcHVsNVlzcGZwS3FxcWdRVlE4ZlNBeFNaL0ZORWNsOGFmL1JIZjVUR3hzWXNYTGpRMEJZb2UyKysrV1l1dlBEQ2ZPTWIzOGl0dDk2YVZhdFdaZTNhdFIrNTM4OS8vdlA4NjcvKzYxWmRlODZjT1Rua2tFTXlmdno0TkRjM1o4S0VDUmsvZm54KzhwT2ZmT0s1QngxMFVDNjQ0SUlQL24yYU5DbFhYSEZGbm5qaWlWUlZWWDJxNnc0WU1DQVBQL3h3Mi9lTEZpM0ttREZqTW4zNjlIWWZwbFV1NnV2cnMrdXV1MmJod29XWlBuMTZ6ajc3N0E2Nzl0RkhINTJxcXFyVTF0Ym13QU1QekZWWFhaVWpqamlpN2ZaOTl0a241NXh6VHNhT0hadGRkOTAxNTV4elRwNTk5dG0yMi9mZWUrK2NmdnJwR1RObVRIcjE2cFdubm5ycUU4K2g4eG5hVWpGR0REdWc3ZXNUajZuTEkvLzRUMmx0YmZYR2hjTFFBeFNaL0ZORWN0L3hOcTQ4ZXZmZGQwdGNDY0FuKy9HUGY1eWpqam9xRFEwTlNiTEoxYW4vNy8vOXYvem9SejlLUTBOREprNmN1TVhYUHUrODg5cXRaajN2dlBOeXlTV1hwS1dsNVJOWHVYNTRwZStKSjU2WVJ4NTVwTzNmcDgxZGQydXRXTEVpaXhZdDJ1cnpPa3ROVFUxKytNTWZac3lZTWJuNTVwdnp6anZ2NVB6enowK3ZYcjIyK1pwMWRYVnBhbXJhb3Z1T0hUczJZOGVPYmZ2K25IUE9hWGY3VlZkZGxhdXV1bXFyenFGemxmOTZjdGdLcmEydFdiSjBSZTUvNVBtY2RlS2hYZUpQSnFBajZRR0tUUDRwSXJudldCdFhhdG5URmloM0d6WnN5Tk5QUDUxVFRqbGxzL2ViTW1WS0RqMzAwTGJ0Q1RaNjZLR0hjdHh4eCtXOTk5NUw4c0dmeVI5OTlORlp2SGh4a256azM1Tmx5NWFsYjkrK3FhNnUvc1J6ay8vNDkybkprdHgvLy8wNTY2eXoycTYzdWV0dTlPS0xMK2JNTTgvTXNHSERjdGxsbDdYOWg3VDU4K2VudnI0Kzc3Ly9mcEswRGF1SERSdVcrdnI2VC82aGxjQmhoeDJXaVJNbnBtL2Z2dm1idi9tYmZQV3JYODFOTjkyVTU1NTdMdSs4ODA2cHk2UE1XV2xMeFhqKzVUZHk4WVJwU1pLakQvbWpYUGJmUDdxUEQxUXlQVUNSeVQ5RkpQY0F4ZlhtbTI5bTdkcTFlZnZ0dC9PMXIzMHR2Ly85Ny9QZi90dC95NFFKRTdMcnJyc20rV0Q3Z0ljZmZqZ1BQdmhnL3YzZi83M2QrV2VlZVdZZWYvenhUSmt5SlpkZmZubHV2dm5tWEhMSkpadmNzN2E1dVRuMzNudHZ6ampqakMwNjkvbm5uOC9GRjErYzVJTS80Ny9zc3NzMitSeis2M1UzbWpselp1NjY2NjQwTnpmbjhzc3Z6MS85MVYvbGhodHUrTWo1VTZkT1RVTkRReG9iRzh0eWU0U05qamppaU15WU1TTjMzSEZIbm5ycXFUejQ0SU41OE1FSGt5UjkrL2JOM252dm5mNzkrNmQvLy83WmVlZWRzK09PTzZaYnQyNzU3R2MvbTVOUFBybkUxVk5LL2xNOEZXUG9RWU15NysrdnpVTS91aVRMVnF6T0R5Zi9yTlFsUWFmU0F4U1ovRk5FY2c5UVhLdFhyMDZTL05NLy9WTisrdE9mNXBGSEhzbTZkZXZ5d3gvK3NPMCt0OXh5Uzc3NXpXL21zNS85N0VmT3I2cXF5dmp4NC9NUC8vQVBtVHg1Y25yMjdQbXhlNjdlZU9PTnFhNnV6cmUrOWEwdE9uZm8wS0daTjI5ZUhucm9vU3hidHF4ZFRadTc3a2JmK2M1MzBxOWZ2K3k2NjY3NXhqZStrVi8rOHBkYjk4TXBRN1cxdGJucXFxdnl5Q09QNVBqamoyODd2bno1OHJ6MDBrdDU2cW1uY3Q5OTkrVnYvdVp2OHVNZi96Zy8rdEdQY3MwMTE1U3dZc3FCb1MwVnBicXFLb00rMXoranp6NDJ2L2pWcTJscGJTMTFTZENwOUFCRkp2OFVrZHdERk5QT08rK2NKQms5ZW5ScWEydnoyYzkrTmcwTkRYbmhoUmZTMHRLU09YUG01Ti8vL2Q4M3V5ZnBvRUdEOHVVdmZ6bC8rN2QvbSs5ODV6dWIzQlA5dHR0dXk0c3Z2cGhKa3lhMVc4MzZTZWRXVjFkbjBLQkJHVDE2ZEg3eGkxOThaTS9hajd0dWtyYVZ3aHUvZnYvOTk3ZHB6OXR5c25yMTZ2ejFYLzkxVGpubGxEejExRk50eDN2MzdwMzk5dHN2aHg1NmFMN3lsYTlrNU1pUk9mMzAwM1AyMldmbnU5LzliZ2tycGh6WUhvR0tWVk5UbldvZnhFR0I2UUdLVFA0cElya0hLSTdQZmU1ejZkR2pSMWF0V3BWZGR0a2x5UWNyWUhmY2NjZFVWMWRuNXN5WldiSmtTYjc4NVM4blNkdlE4OFFUVDh4Zi91VmZadGl3WVhuenpUY3paODZjZlBuTFg4NDk5OXlUSVVPR3RIdU15Wk1uNTVsbm5zbGRkOTJWZnYzNnRidnRrODc5c0pxYW1uWjcxbTd1dWtteWF0V3F0ZzlWKzkzdmZwY0JBd1owNlQzYlgzcnBwWHovKzkvUDBxVkwwN05uejR3WU1TTEhIWGRjdnZTbEwyVzMzWFlyZFhtVXNhNmJldmlRTi83dEQzbGk3dnlzWGJjK1M1YXV5SlNIZnBuamp4eGM2cktnMCtnQmlreitLU0s1QnlpMm1wcWFuSExLS2JuMTFsdno3cnZ2NWc5LytFT21USm1TRTA4OE1Va3ljZUxFUFBQTU01a3paMDdtekptVEgvLzR4MG1TeHg5L1BNT0dEVXRMUzB1dXZ2cnEvTm1mL1ZtdXZmYmFMRml3SUE4Ly9IRGI5ZSs4ODg3TW1UTW5kOTk5ZDl0UWVLUE5uZnZHRzIva2lTZWV5TnExYTdOa3laSk1tVEtsM1hZQW03dnVScE1uVDg3cTFhdnp1OS85THZmY2M4L0hmdGhhYlcxdGtnK0dvaHMvRkszYy9QTS8vM011dWVTU0xGMjZOS2VmZm5wbXpacVZtMjY2S1NlY2NNS25HdGl1WDc4K1AvM3BUek5xMUtnY2NjUVJPZnp3dzNQYWFhZmx0ZGRlMitaci90Y1BlcVAwckxTbEl1eThVN2RNZS9oWHVmYjJoOU5qNSs0WmNjUUIrWXVHUHkxMVdkQnA5QUJGSnY4VWtkd0RNR2JNbU54ODg4MFpPWEprZHRoaGgvenBuLzVwL3VJdi9tS0x6djNKVDM2U2Q5NTVKMy8rNTMrZTd0MjdaOHlZTWJucHBwc3liTml3REJnd0lIZmRkVmVTdEJ1NEprbGpZMk4rK3RPZmZ1eTVPKys4YzZaTm01WnJyNzAyUFhyMHlJZ1JJOXJWdExucmJsUlhWNWV2ZmUxcldiZHVYVTQrK2VSY2NNRUZtM3dPZSsrOWQwNC8vZlNNR1RNbXZYcjFhcmZ0UURsb2JtN08rUEhqczJiTm1seHl5U1VmMmJ0M1c2MVpzeVlYWDN4eFdsdGJjOFVWVjZTdXJpN056YzJaUDM5KzI3WVpWSVl1L2ZkVFE0WU1hVTJTcHFhbVVwZFNsdXJyNjVNa1RUTW1sTFlRUHJYNjB5Y2trZld0cFFjcWh4N1lldkpmT2VSL3k4bDk1U2hWN3UrNzc3NU1uRGd4NTU1N2JyNzN2ZTkxNm1NRHhkTDJiNVovMzh2Qzl2aDkvSi8vODM4eWV2VG83TFhYWHBreFk4WW05d3plRnJmY2NrdGVmUEhGL09RblAvbklmc0NmeHZ6NTg5UFEwSkM1YytlMmJVOVJaTU9IRDgrS0ZTdXlhdFdxL2dzV0xGaGFpaHBzandBQUFBQUFIZWhmL3VWZmtueXdjcmlqQnJiTnpjMzUyYzkrbG05Lys5dWJIZGkrOE1JTE9mZmNjek4wNk5DTUhEbXkzVXJtbHBhV1RKMDZOYWVjY2txR0RoMmFrMDQ2S2IvKzlhL2Jibi81NVpkejdybm41dkRERDg5Wlo1MlYrZlBudDkyMmJ0MjYzSHp6elRudXVPTnkxRkZINWNvcnI4eXFWYXM2NUxueFVZYTJBQUFBQU5DQjFxOWZueVQ1ekdjKzAySFhYTFJvVWQ1Ly8vM1UxZFZ0OW42clY2L08rUEhqTTNmdTNCeDc3TEc1OGNZYjIyNjc3YmJiTW1QR2pGeDMzWFY1OXRsbk0zbnk1UFRwMDZmdDlnY2ZmRENUSmszS2swOCttZDEzM3ozWFgzOTkyMjNYWDM5OVhudnR0VHp3d0FONTVKRkhzbno1OGt5Y09MSERuaC90R2RvQ0FBQUFRSm5iT0FpdXFkbjhSMVFkZDl4eEdUUm9VQll1WEpoZXZYcGw4ZUxGYVc1dXpzcVZLek45K3ZSY2M4MDFPZmpnZzFOVFU1TkJnd1psNE1DQmJlZU9HVE1tdSs2NmEycHJhek5xMUtnc1hMZ3dMUzB0V2I1OGVSNTc3TEdNR3pjdUF3WU1TSjgrZmZMMXIzODlzMmZQM3E3UHVjaDhFRmtCYk53VERJcEtEMUJrOGs4UnlUMEFVSWtHRGh5WXFxcXEvUGEzdjIzYmgzZFQ3cmpqanN5Y09UTUhIWFJRZHR4eHh5UWZiSXV3ZVBIaWJOaXdJVi84NGhjLzl0eisvZnUzZmQyelo4KzB0cmFtdWJrNVM1WXNTV3RyYTBhTkd2V1JjOWF2WDU5dTNicDlpbWZHcGhqYUFnQUFBRUNacTYydHpkQ2hRL08zZi91M0h6dTBmZlBOTnpOMTZ0UTg5TkJER1RSb1VCb2JHL1B6bi84OFNkSzNiOThrSDJ5ek1Ianc0SzE2N0g3OStpVkpIbjMwMGV5MjIyNmY0bG13cFF4dEM4QW5LSGQ5Vmd4OU9ucWc2OU1EMjA3K3V6NzUzM3B5My9YSlBRQnMydmUvLy8xODg1dmZ6UC80SC84akYxNTRZZmJkZDkrc1hyMDZUVTFOMld1dnZiTEREanNrU2Q1NjY2M3Nzc3N1dWYvKys5dk9IVEJnUUk0NTVwamNjTU1ObVRCaFFqNy8rYy9udDcvOWJYcjE2dldKanp0Z3dJQU1HVElrdDl4eVM4YU9IWnRkZHRrbEN4Y3V6THZ2dnB2RERqdHN1ejNmSXJPbkxRQUFBQUIwQVh2dHRWZnV2ZmZlOU9yVks5Lzk3bmR6K09HSDU2dGYvV3J1dmZmZTFOVFVaSjk5OXNrNTU1eVRzV1BINXZ6eno4OFJSeHpSN3Z3YmJyZ2hkWFYxdWZqaWkzUFVVVWRsd29RSldidDI3Ulk5OWswMzNaVHE2dXFjZWVhWk9mTElJek5od29TMHRyWnVqNmRKckxRRkFBQUFnQzVqdDkxMnl6WFhYUE94dDQ4ZE96Wmp4NDV0Ky82Y2M4NXArN3BIang3NXdROStrQi84NEFjZk9hK3BxYW5kOTNWMWRlMk85ZXZYTHpmZmZQT25LWjJ0WUtVdEFBQUFBRUFac2RLV0xtRnorNXB0M0xkdTBWdnZaUEwvTnp2ejV2OUwxcXhkbjRQMy8xeXV2dmlVN0RHZ2IrY1VDZHVSSHFESTVKOGlrbnNBZ0dJenRLVkwyUGptWlA2Q045TXdia29hcDQ5UDkyN3Q0enZuaGQva2tBUDN5Zmp2akV4ejg0Wk1tUHl6ako4MEl6KzU4YzlMVURGMExEMUFrY2svUlNUM0FBREZabnNFS3NaNUl3L1BuNTE0V0dwNzdaeCtmWHJsdkZPR1pmNkNOOVBTMGxMcTBxQlQ2QUdLVFA0cElybnZHaTY5OU5KY2Z2bmxtN3p0MUZOUHpaUXBVenJzc2Q1KysrMmNldXFwbnlvRDgrZlBUMzE5ZmQ1Ly8vME9xd3NBMkhxR3RsU002dXIyY1Y3MjdxcjAvVXpQanh5SFNxVUhLREw1cDRqa3ZtczQ4Y1FUODl4enoyWFZxbFh0anIveXlpdjV0My83dDV4NDRvbmJkTjFGaXhibHROTk95N3AxNjlxT0RSZ3dJQTgvL0xBTUFFQUY4Szg1RmFsNXc0YmNPK3U1blBHVitsS1hBaVdoQnlneSthZUk1TDU4SFh2c3NkbGhoeDN5OU5OUHR6dis1Sk5QNXVDREQ4NGVlK3l4VGRkZHNXSkZGaTFhMUFFVkFnRGx5TkNXaW5Uam5ZK211cm9xM3pyajZGS1hBaVdoQnlneSthZUk1TDU4OWVqUkk4Y2VlMnllZlBMSnRtT3RyYTE1NnFtbmN0SkpKeVZKMXExYmw1dHZ2am5ISFhkY2pqcnFxRng1NVpWdEszTTNibGN3YytiTURCOCtQTGZjY2t1U3BLR2hJVWt5Yk5pdzFOZlh0N3Z2eHEwTldscGFNblhxMUp4eXlpa1pPblJvVGpycHBQejYxNzlPa3J6d3dnczU5OXh6TTNUbzBJd2NPVEtOalkyZDh2TUFBTGFNb1MwVjU3YXBQOCtMci80dWs2NDg5eU1mMkFGRm9BY29Ndm1uaU9TKy9KMTQ0b2w1L3Zubjg5NTc3eVZKWG5ycHBTeGJ0aXhmK2NwWGtpVFhYMzk5WG52dHRUend3QU41NUpGSHNuejU4a3ljT0xIZE5aNS8vdm5NbWpVckYxMTBVWkprNnRTcFNaTEd4c1kwTlRWdDhuRnZ1KzIyekpneEk5ZGRkMTJlZmZiWlRKNDhPWDM2OUVtU3JGNjlPdVBIajgvY3VYTno3TEhINXNZYmI5d2VUeDBBMkVhR3RsU1V5ZmZPempOTnIrZXU2eHJTN3pNOVMxME9kRG85UUpISlAwVWs5eDJycHVhRG9YZEhmd2pYNFljZm5wNDllK1lmLy9FZmt5UlBQUEZFamp6eXlOVFcxbWI1OHVWNTdMSEhNbTdjdUF3WU1DQjkrdlRKMTcvKzljeWVQYnZkTmM0Ly8vejA3Tmt6dlhyMTJxTEhYTGx5WmFaUG41NXJycmttQng5OGNHcHFhakpvMEtBTUhEZ3dTWExjY2NkbDBLQkJXYmh3WVhyMTZwWEZpeGVudWJtNVE1ODNBTER0L0tkNEtzYWQwNS9PbkJkZXk5M1hOYVJmbnkxN01RdVZSQTlRWlBKUEVjbDl4K3ZmdjMrU1pNbVNKUjE2M1pxYW1oeC8vUEY1OHNrbk0zTGt5TXllUFRzLytNRVAyaDZydGJVMW8wYU4rc2g1NjlldmIvdDZ6ejMzM0tySFhMeDRjVFpzMkpBdmZ2R0xtN3o5amp2dXlNeVpNM1BRUVFkbHh4MTNUUExCZGdvQVFIa3d0S1ZpM0RYOTZTVEo4ZCs2cGQzeHh1bmovYWtnaGFBSEtETDVwNGprdnVNZGVPQ0JxYXFxeW9zdnZwZ1ZLMWJrTTUvNVRJZGQrNlNUVHNxM3YvM3RQUG5razJsdWJzN1JSMyt3LzNDL2Z2MlNKSTgrK21oMjIyMjNqejIvcXFwcXF4NnZiOSsrU1pKRml4Wmw4T0RCN1c1Nzg4MDNNM1hxMUR6MDBFTVpOR2hRR2hzYjgvT2YvM3lycmc4QWJGOWV6ZEdsMVAzUm5tbWFNV0dUdDMzY2NhZ2tlb0FpazMrS1NPNDdWLy8rL1ROaXhJZzg5ZFJUdWVXV1czTGRkZGQxMkxVUE91aWdEQmd3SUpNblQ4NklFU1BTdlh2M0pNbUFBUU15Wk1pUTNITExMUms3ZG14MjJXV1hMRnk0TU8rKysyNE9PK3l3ajcxZWJXMXRrZy8yeDkxLy8vM2J2dDlvd0lBQk9lYVlZM0xERFRka3dvUUorZnpuUDUvZi92YTM2ZFdyVjlzMkNHKzk5VloyMldXWDNILy8vUjMyUEFHQWptRlBXd0FBZ1A5dytlV1hwN2EyTm84OTlsaHV1ZVdXckYyN3RrT3VXMVZWbFJOT09DRnZ2ZlZXVGpycHBIYTMzWFRUVGFtdXJzNlpaNTZaSTQ4OE1oTW1URWhyYSt0bXI3ZjMzbnZuOU5OUHo1Z3hZM0xHR1dkczhqNDMzSEJENnVycWN2SEZGK2VvbzQ3S2hBa1RzbmJ0MnV5enp6NDU1NXh6TW5iczJKeC8vdms1NG9nak91UTVBdkNmTnY3L2VIVzEwUnZieGtwYkFBQ0EvN0RiYnJ0bDh1VEorZDczdnBmNzc3OC92L3JWci9LdGIzMHJ3NGNQVDQ4ZVBUN1Z0Uys1NUpKY2Nza2xIem5lcjErLzNIenp6WnM4cDY2dUxrMU5UWnU4N2FxcnJzcFZWMTMxc2ZmdDBhTkhmdkNESDdUdG4vdGhZOGVPemRpeFk5dStQK2VjY3o3eDhRRFljdSs5OTE2Uy85eXVCcmFXb1MwQUFNQ0hEQjQ4T0E4ODhFQ3V1KzY2UFAzMDA3bjIybXZ6di83WC84ckJCeCtjUXc0NUpQdnV1MjkyMldXWDlPL2ZQenZ2dkhOMjNISEhkT3ZXTFRVMTNsNEI4SUhYWG5zdFNiTHZ2dnVXdUJLNktxOHFDcUQrOUFtbExnRktTZzlRWlBKUEVjazlIYUZQbno2Wk9IRmkzbmpqalV5ZE9qWFBQdnRzWG5qaGhiend3Z3NmZTA2L2Z2M3kxRk5QZFdLVkFKU2ozLy8rOTNuKytlZXowMDQ3WmVqUW9hVXVoeTdLeGhvQUFBQWZZOGNkZDh4blAvdlpMVnBGdS9FRHZnQW9ybFdyVnVXYWE2N0ordlhyYythWloyYW5uWFlxZFVsMFVWYmFGb0JQRnU3NnJCajZkUFJBMTZjSHRwMzhkMzN5di9Ya3Z1c3JoOXl2WExreXQ5MTJXMmJPbkpuVzF0WjA2OVl0Z3djUHpoLy84Ui9uQzEvNFF2YllZNDhNSERnd3ZYdjN6azQ3N1pTZGR0cko5Z2dBQmRUYzNKelZxMWZucmJmZVNsTlRVKzY5OTk2OC9mYmJPZkRBQXplNWp6bHNLYThxQUFBQVB1U05OOTdJNVpkZm5zV0xGMmZnd0lFNTY2eXpjdnJwcDZkMzc5NmxMZzJBTXZOZnR6K29xcXJLeVNlZm5ISGp4cVY3OSs0bHFvcEtZR2dMQUFEd0g5NTU1NTJNSGowNnk1WXR5MGtublpTcnJycHF1L3hwNi96NTg5UFEwSkM1YytlbVI0OGVIWDc5cmFtaHNiSFJZQUZnRzNYcjFpMjlldlhLbm52dW1RTVBQREJubm5sbTl0bG5uMUtYUlFVd3RBVUFBUGdQdDk5K2U1WXRXNVpqanowMjExMTNYWWRjYzlHaVJSa3paa3ltVDU5dU9BcTBVMTlmWCtvUytKU2VlKzY1VXBkQWhUSzBwVXZZM0w1bUcvZXRhMmx0emN1di9WdG1ONzZhTWQ4NFBqVTc3TkE1eFVFbjBBTVVtZnhUUkhKZkdzdVdMY3Vqano2YWJ0MjY1UWMvK0VHSFhYZkZpaFZadEdoUmgxMFA2UG9HRHg2Y1YxNTVwZFJsOENHZi8vem5TMTBDdEdOb1M1ZXc4YzNKL0FWdnBtSGNsRFJPSDUvdTNkckg5NFEvbjVpcXFxb3NYYjR5bC83M0VZbjNMVlFRUFVDUnlUOUZKUGVsTVgvKy9MUzJ0dVpMWC9wU2R0bGxsdzY3YmtORFE1SmsyTEJoU1pLbXBxYTIyMTUrK2VYY2Z2dnRlZU9OTi9LNXozMHUxMXh6VGVycTZ0cTJMcmoyMm1zemFkS2tuSFRTU2JuaWlpdXlidDI2VEpvMEtZOC8vbmpXcjErZlk0NDVKbGRlZVdWNjllcVZKSG5oaFJjeWFkS2tMRnk0TUx2dXVtdXV2UExLdHNkOTc3MzNjdDExMStYWlo1OU52Mzc5Y3VxcHA3YXI4NEVISHNnOTk5eVRsU3RYNW93enpzZ1ZWMXpSWVQ4RG9MMXAwNmFWdWdTZ3pGV1h1Z0RvS0xlUFB5KzNmUC9zVXBjQkphTUhLREw1cDRqa3Z1UDkvdmUvVDVJTUhEaXdRNjg3ZGVyVUpFbGpZMk83Z1cyU1BQamdnNWswYVZLZWZQTEo3TDc3N3JuKyt1dmIzZjc4ODg5bjFxeFp1ZWlpaTVJazExOS9mVjU3N2JVODhNQURlZVNSUjdKOCtmSk1uRGl4N2Y2clY2L08rUEhqTTNmdTNCeDc3TEc1OGNZYjIyNjc5dHByczJMRmlzeWNPVE5UcDA1TlkyTmoyMjF2dnZsbS91cXYvaXJYWDM5OVpzK2VuUk5QUExGRGZ3WUF3Tll4dEtWaTdEK29ZMTljUTFlakJ5Z3krYWVJNUw3anJWKy9Qa25hVnExMmhqRmp4bVRYWFhkTmJXMXRSbzBhbFlVTEY2YWxwYVh0OXZQUFB6ODllL1pNcjE2OXNuejU4anoyMkdNWk4yNWNCZ3dZa0Q1OSt1VHJYLzk2WnMrZTNYYi80NDQ3TG9NR0RjckNoUXZUcTFldkxGNjhPTTNOelZtMmJGbCsrY3RmNXZMTEw4OHV1K3lTWFhiWkpSZGNjRUhiZWQyNmRVdFZWVldXTEZtU0hqMTZaUERnd1ozMk13QUFQc3IyQ0FBQUFDWFN2My8vdHE5Nzl1eVoxdGJXTkRjM3R4M2JjODg5Mjc1ZXNtUkpXbHRiTTJyVXFJOWNaLzM2OWVuV3JWdnV1T09Pekp3NU13Y2RkRkIyM0hISEpFbExTMHZlZnZ2dEpNbGVlKzNWZHM2SGg5TURCZ3pJZGY4L2UzY2VYbFYxOW4zOGR6TFBoSkNKR1lNaUNBRWxRcGdyazYwS1dCbHFSSi9BMjFwQm9GS1ZLQmdjR1BLQXlxQmlFVUVyZ2dvKzBpZ2hJRXBSS1NxQ1JrR21Fb3BJQ0NZZ0JES1M0UXp2SDVTRGtTbUVuT3d6ZkQvWDFhdG5EMnZ0KzhSN2haejdyTDMyakJsNjhjVVg5ZFpiYjJuS2xDbTY2YWFiNnU2TkFnQ0FLMExSRmdBQUFBQ2NsTWxrc3IrT2lJaVFKSzFkdTFheHNiSG5uWnVibTZ1bFM1ZnF2ZmZlVTF4Y25MWnMyYUtQUHZwSTBya0M3YkZqeCt5dnp4Wnl6N3J0dHRzMFlNQUF2ZlRTUzNyc3NjZTBZY01HaDd3bkFBQndlU3lQQUFBQUFBQU9GQllXSmtuYXZuMjdpb3FLYXQxUFRFeU1PbmZ1ckRsejV1am8wYU95V0N6S3pzN1d0bTNiSk1rK1F6Y3ZMMDlGUlVWYXNXS0Z2VzN6NXMwVkZ4ZW5CUXNXcUtpb1NFZU9IS24ySUtTOHZEeHQzNzVkSnBOSnpaczNWMlZscFd3Mlc2MWpCUUFBVjRlaUxRQUFBQUE0VU11V0xUVjA2RkJObkRoUnc0WU51NnErbm4zMldYbDVlV240OE9IcTJiT25ubm5tR1h0eHRWV3JWa3BLU2xKS1NvcVNrNVBWbzBlUGFtMW56NTZ0NDhlUGErREFnWHI4OGNjMWRPaFErekdMeGFMcDA2ZXJaOCtlV3JseXBXYk9uRmx0bGk4QUFLaGZMSThBQUFBQUFBNldtcHFxMU5SVSszWjhmTHl5c3JLcW5mUExmUmM2THAxWkl1RzU1NTY3NkhWU1VsS1VrcEppMzA1S1NySy9idDI2dFpZdlgxN3QvTi8vL3ZlU3pxeWRtNTZlZmdYdkNBQUFPQkpGVzdpTmhLSFAyRjkzdjN1bS9YVlcralBubnd5NEljWUFQQm41RDA5RTNnTUFBTGd2aXJad0tmRnRtbDMwZ3dnZlVPQUpHQVB3Wk9RL1BCRjVEd0FBNEpsWTB4WUFBQUFBQUFBQW5BaEZXd0FBQUFBQUFBQndJaFJ0QVFBQUFBQUFBTUNKc0thdEIvamxReW9BVDhRWWdDY2ovK0dKeUhzQUFBQzRPbWJhQWdBQUFBQUFBSUFUWWFhdEIrREp3cTZQR1VOWGh6SGcraGdEdFVmK3V6N3kvOHFSOTY2UHZBY0FBSjZPbWJZQUFBQUFBQUFBNEVRbzJnSUFBQUFBQUFDQUU2Rm9Dd0FBQUFBQUFBQk9oRFZ0NFJJdXRhN1oyWFhyckZhclhseTJRUm1mYkpmTlp0UFFXeFAwbC9zR3lHUXkxVStRZ0FNeEJ1REp5SDk0SXZJZUFBREFzMUcwaFVzNCsrRmtaM2F1Ums5K1RWdmVuU28vMytycHUyejFsL284YTc5V3pCdXJzdE9WZXVESnBXclJ1SkYrUDZDekFSRURkWXN4QUU5Ry9zTVRrZmNBQUFDZWplVVI0RGJlKy9Cci9iOWh2UlViMlVCeHphTjAxOERPV3Z2WkRxUERBdW9OWXdDZWpQeUhKeUx2QVFBQTNCZEZXN2lGRTZkS2xIKzhVUEZ0bXRuMzNYQnRFKzAvZE5UQXFJRDZ3eGlBSnlQLzRZbklld0FBQVBmRzhnaHdDOGRQRmt1U0lob0UyL2VGaHdhcHVMUmNWcXRWWGw1OFB3SDN4aGlBSnlQLzRZbklld0QxYmV6WXNmcjY2NitORGdOd21QYnQyMnZac21WWDNLNUhqeDVxMkxDaG1qUnBvc1RFUlBYbzBVTTMzSENEQXlLRXA2Rm9DN2Rnc2Rva1NWNi9lUENHbDVmcHpJTTRlQmdIUEFCakFKNk0vSWNuSXU4QjFEY0t0bkIzdTNmdnJsVzdpb29LNWVmbkt6OC9YOTkrKzYxZWVlVVZkZTNhVlNrcEtZcUxpNnZqS09GSktOckNMWVFGQjBpU0NrdE9LempJWDVKMHF2aTB3a09EcW4yWUFkd1ZZd0NlalB5SEp5THZBUmdsS3l2TDZCQ3VTRUpDZ2lUaXJpK3VIbmR0ZlBubGx5b3FLdEtoUTRmMDdiZmZhdjM2OWRxMmJadVNrNU0xYTlZczllN2R1dzRqaFNmaHZpbTRoU2JSNFFvTkR0Q2VBei9aOSszNXp4RjFhTlBVd0tpQStzTVlnQ2NqLytHSnlIdkhxS3Fxa2lUNSsvc2JIQWtBd0ZYNCsvc3JLaXBLTjk5OHN4NTQ0QUg5NHgvLzBFTVBQYVRLeWtwTm1USkZQL3p3ZzlFaHdrVlJ0SVZiOFBMeTB1QytOK3J2cS82bDR5ZUw5Y1BobjVYK2NaYnV2cjJyMGFFQjlZSXhBRTlHL3NNVGtmZU9VVmhZS0VrS0R3ODNPQklBZ0tzeW1Vd2FOV3FVSG43NFlaMCtmVm96Wjg0ME9pUzRLSlpIZ051WWNGOS9wYjJTcVR2SHZhVFE0QUNOdWZzV2RiL3hXcVBEQXVvTll3Q2VqUHlISnlMdjY5NkJBd2NrU2RkY2M0M0JrUUFBWEYxU1VwTFMwOU8xWThjTzdkaXhRNTA2ZFRJNkpMZ1lpclp3S2ZGdG1pa3IvWmtMSHZQMzg5WDBpWGRwK3NTNzZqY29vQjR4QnVESnlIOTRJdksrL3B3K2ZWcmJ0MitYajQrUE9uZnViSFE0QUFBWFp6S1pOR0xFQ0QzNzdMTmF2MzQ5UlZ0Y01aWkhBQUFBQU9EeFB2endRNVdVbEtoWHIxNEtEQXcwT2h3QWdCdG8zNzY5SkduWHJsMEdSd0pYUk5FV0FBQUFnRWZidm4yNzVzNmRLMTlmWDkxLy8vMUdod080alp5Y0hEMzIyR1BxMjdldnVuZnZyckZqeCtySWtTT1NwSjA3ZHlvaElVRmxaV1gyOHhjdFdxU0JBd2ZxcDU5K3NoOVBTRWhRbHk1ZE5HclVLUDM0NDQ4R3ZST2dkcG8wYVNKSk9uYnNtTUdSd0JWUnRBVUFBQURnVVNvckszWGl4QWw5L2ZYWG1qbHpwdjc4NXorcm9xSkNEejMwa05xMWEyZDBlSURiMkxScGsyNisrV2F0WHIxYWE5ZXVsWitmbjZaT25YckJjLy81ejM5cStmTGxtajkvdnIzUUpVbWJOMi9XcDU5K3F0allXRDM1NUpQMUZUcFFKNEtEZ3lWSnhjWEZCa2NDVjhTYXRoNGdZZWd6Um9jQUdJb3hBRTlHL3NNVGtmZTRuTzdkdTFmYkRnME50YWt4TlFBQUlBQkpSRUZVMVNPUFBLSWhRNFlZRkJIZ251Njk5MTU1ZVhsVjJ4NC9mcnlzVm11MTgvYnQyNmRwMDZacDJyUnA2dENodzNuOWhJU0VhTml3WVJvM2JweXNWbXUxUGdGbjV1Zm5KMG1xcUtnd09CSzRJbjdUdWJHemE2ZkFQYlJ1M2Ryb0VGd09ZOEM5TUFhdURQbnZYc2ovbWlIdjNZc2o4OTdQejArUmtaSHEwcVdMeG84ZnI3VnIxMUt3QlJ6ZzE4WFZnb0lDTld6WXNOcitnb0lDUGZ6d3cvclRuLzZrQVFNR1hMU3ZrcElTUlVWRlViQUY0REdZYWV2R2xpMWJablFJZ0tFWUEvQms1RDg4RVhtUG10cXlaWXZSSVFBZXgydzI2KzIzMzlhd1ljT3E3Wjg4ZWJJU0VoSTBldlRvaTdZdEtDalE4dVhMTldyVUtBZEhDUURPZzZJdEFBQUFBQUJ3cUZtelpzbkx5MHQvL09NZnErMXYyclNwZHUzYXBhS2lJb1dGaFozWHJuZnYzcEtrRmkxYUtDd3NqT1VSQUhnTWZ0TUJBQUFBQUFDSG1UOS92cjc3N2p1OThNSUw5alUrejVveVpZcENRMFAxNktPUHFxcXE2cnkybXpkdjFqZmZmS08vL2Uxdit1eXp6NVNTa2xKZllRT0FvU2phQWdBQUFBQUFoM2o1NVpmMStlZWZhL0hpeFlxSWlEanZ1SitmbitiT25hdWNuQnpObkRuemduMllUQ1kxYWRKRWQ5OTl0elp0Mm5UZWc4d0F3QjFSdEFVQUFBQUFBSFh1MVZkZjFhWk5tN1JreVJKRlJrWmU5THlvcUNqTm1UTkhIMy84c1Y1NzdiWHpqdHRzTmgwNWNrUnZ2ZldXT25YcXhQSUlBRHdDYTlvQ0FBQUFBSUE2dDNqeFlrblN3SUVEcSsyLzBNTUE0K1BqOWNRVFQyamF0R2xxMGFLRkdqZHVMT25jbXJaaFlXSHEyYk9ubm56eVNRZEhEUURPZ2FJdEFBQUFBQUNvYzFsWldSYzlGaDhmZjk3eHdZTUhhL0Rnd1RWcUR3RHVqbnNLQUFBQUFBQUFBTUNKVUxRRkFBQUFBQUFBQUNkQzBSWUFBQUFBQUFBQW5BaEZXd0FBQUFBQUFBQndJaFJ0QVFBQUFBQUFBTUNKVUxRRkFBQUFBQUFBQUNmaVkzUUFBQUFBQUFEQU5TUWtKQmdkUXEwUWQvMXkxYmdCWjhKTVd3QUFBQUFBQUFCd0lzeTBCUUFBQUFBQU5aS1ZsV1YwQ0ZmazdJeFA0cTRmcmg0MzRFeVlhUXNBQUFBQUFBQUFUb1NpTFFBQUFBQUFBQUE0RVlxMkFBQUFBQUFBQU9CRUtOb0NBQUFBQUFBQWdCT2hhQXNBQUFBQUFBQUFUb1NpTFFBQUFBQUFBQUE0RVlxMkFBQUFBQUFBQU9CRUtOb0NBQUFBQUFBQWdCT2hhQXNBQUFBQUFBQTR1WjA3ZHlvaElVRmxaV1Z1ZlUyY1FkRVdBQUFBQUFBQUFKd0lSVnNBQUFBQUFBQUFjQ0krUmdjQXh4azdkcXkrL3Zwcm84TkFIV25mdnIyV0xWdG1kQmd1aFRIZ1hoZ0RWNGI4ZHkva2Y4MlE5KzZGdkFjQW9PYXFxcXEwWk1rU3JWdTNUai8vL0xNYU5XcWt1KzY2UzMvNjA1L2s1WFZtenFiVmF0V3laY3VVbnA2dW8wZVBxbEdqUnBvN2Q2N2F0V3VuYmR1MjZZVVhYdENCQXdjVUhSMnRKNTU0UXQyN2R6ZjRYWGsyaXJadWpBOHQ3bVgzN3QxR2grQnlHQVB1aFRGd1pjaC85MEwrMXd4NTcxN0lld0NBTzdGYXJmYmlxU09rcGFWcHo1NDltamR2bnVMaTRyUm56eDVObmp4WlpyTlpEejc0b0NScC92ejUyclJwazJiTW1LSDI3ZHNySnlkSGdZR0JrcVRTMGxKTm5UcFYxMTU3clJZc1dLQlpzMllwSXlQRFlmSGk4aWphZW9Dc3RLWkdoNENybEpCNnhPZ1FYQnBqd1BVeEJtcVAvSGQ5NVArVkkrOWRIM2tQQUhBWHdjSEJLaTB0VlVGQmdTSWpJeDF5alZPblRpa3pNMU92di82NjJyUnBJMG5xMkxHanhvNGRxd1VMRnVqQkJ4OVVjWEd4M24zM1hTMWN1RkNkT25XU0pNWEZ4ZG43Nk51M3I4ckx5M1hnd0FHRmhJVG95SkVqTXB2TkRva1hOVVBSRmdBQUFBQUFBSENBRmkxYWFPL2V2VHA4K0xERGlyWjVlWG15Mld6VmlyQm5yMTFRVUNDcjFhb2pSNDdJWXJIbyt1dXZ2MkFmQ3hZc1VFWkdoanAyN0NoL2YzOUpaMllId3pnOGlBd0FBQUFBQUFCd2dNVEVSRW5TeG8wYkhYYU5xS2dvU2RLaFE0ZXE3Yy9OelZWTVRJeTh2THpVc0dGRFNWSk9UczU1N1hOemM3VjA2Vks5K3Vxcm1qdDNyZ1lQSHV5d1dGRnpGRzBCQUFBQUFBQUFCeGc0Y0tBa2FmMzY5U29zTEt5VFBrK2VQS2tUSjA3b3hJa1Q5bVVYK3ZmdnI3UzBOTzNmdjE4V2kwVzdkdTNTb2tXTGxKeWNMRW1LaVlsUm56NTlsSmFXcHV6c2JGa3NGdTNidDYvYU1naDVlWGtxS2lyU2loVXI2aVJPWEIyV1I0REx1TlRhWnF4ZEIzZDNwZm0vODNDbFJpLzZXVnVtTlpHZmo4bVJvUUVPeCs5L2VMS2E1SC9tdDJWYS9HbXg4azZaTldGZ0E0M3FFMUpmNFFFQWdNdG8yN2F0Qmc0Y3FBMGJOdWpwcDUvVzg4OC9MMTlmMzZ2cWM4aVFJZmJYZ1lHQit2enp6elY5K25TOS9QTExHajkrdkU2ZE9xVm16WnBwOU9qUkdqNTh1UDNjdExRMHZmamlpeG8zYnB4S1MwdlZxbFVycGFXbEtTNHVUa2xKU1VwSlNWRjBkTFNTa3BMMHhSZGZYRldNdUhvVWJlRXl6bjR3b1JnRlQwVCt3NU9SLy9Ca2w4di8vRk1XVFVzL3FmKzlPMEszM0JBZ0MwdlBBUURnZENaUG5xeDkrL1pwOCtiTm1qQmhncDU2NmlrMWJYcmxrdy9pNCtPVmxaVjF3V01CQVFHYU5HbVNKazJhZE5IMlFVRkJtakpsaXFaTW1YTGVzWlNVRktXa3BOaTNrNUtTTG50Tk9CYkxJd0FBQUFBdTZuaXhSVmFiOUp0MkFmTDFOaW5BbHk4MEFBQndOdUhoNFhyampUZlV2bjE3ZmZQTk54bzZkS2pTMHRMMDFWZGY2ZlRwMDBhSEJ5ZkZURnU0RGF0TldyYTVXT2xmbCtsb29VV05RcncwOTk1R2F0ZjA2bTQ3QUZ4QjBXbXJacngvU2w5a2x5c2kyRXUvdnpuWTZKQ0FlbE5wdHVtRkR3djE0WTdUcXJMWTFLZHRnSjY0TTF3aEFYdzNEZmMzYXRIUGtxVHVULzhraVNWREFEaGVRa0tDMFNIVUNuSFhMMWVOMjVIQ3c4UDErdXV2YThXS0ZYcnp6VGVWbnA2dTlQUjArZnI2cWxtelpvcUxpMU5zYkt5Q2dvSVVHQmlveU1oSTNYSEhIVWFIRFFOUnRJWGJtTCt1VUp2K1hhNFp3eHVxZlROZjVaeXdLTkNQMlNid0RFK3ZPcW5TQ3BzeUhvMlJKRDIrb3NEZ2lJRDZNL09EVThvdE1HdmxYNkxsNzJ2U2xKVUZtcnV1VUU4UGJXaDBhSURETFIwYnhiSWhBQUM0Q0Y5Zlh5VW5KMnZRb0VHYVBYdTJObTdjcUtxcUtoMDhlRkFIRHg0ODczeUt0cDZOb2kzY1FuRzVWZTkrVmFLRi95OVNuVnI2U1pMaW9rbHZlSWFDVXF2KzllOXlMUjhYcGNoUWIwblMvWDFETldIcENZTWpBeHp2WktsVjY3YVg2WjN4MFlwcGNDYi83K3Nab2ludkZsQzBCUURBQVZ4dGJjdXpNejZKdTM2NGV0eU9aamFidFg3OWVpMVlzRURIangrWEpQbjQrQ2c2T2xwTm16WlZSRVNFL1AzOUZSQVFvT2pvNkhxSkNjNkxxaGJjd3BFQ2l5eFc2Zm9tTElVQXozUDBsRVdTMUtMUnVWL3AzQllPVDVGL3lpS2JUYnJuNVdQbkhhdXkyT1RyemN4REFBQUFHSytrcEVRcEtTbmF0bTJidkwyOTFiZHZYdzBjT0ZDOWV2VlNjRERMMitGOEZHM2hGaG9HbnlsUTVSdzNxMzB6UDRPakFlcFhTTUNab3RTeElxdTlXSHUwMEdKa1NFQzlpUWc1ay9OclUySVZHKzV0Y0RRQUFBREErVXBLU3ZUQUF3OW8zNzU5YXRldW5hWk5tNmJXclZzYkhSYWNIRk94NEJaaUduaXJUOXNBcGEwK3BleThLbG1zMHI2OEtoMHBNQnNkR3VCd3pSdjVLQzdhUndzK0tsVFJhYXVPbkxSbzJlWVNvOE1DNmtWTUEyOTFidVd2T1dzTGRiVHd6RjBYMlhsVjJuYWd3dWpRQUFBQUFFblMzTGx6dFcvZlB0MTg4ODM2KzkvL1RzRVdOVUxSRm00ajdROFJpbS91cDNGdkhGZXZhVC9wbVgrY1ZBVTFXM2lJMmZkRTZIaXhWUU5uNWV2eEZTYzB0QXUzMThCelBIdFBoTHhNMHZBWGpxcm5Nei9wbWZTVHNoa2RGQUFBQUNEcHdJRUR5c2pJVUdob3FOTFMwdVRueDkzQnFCbUt0bkE1OGMzOWxKWFc5THduSkFmNW16UmxTTGorK1VSamJabldSQ3NtUlBNd01yaWRpK1YvNjJoZkxSOFhwYTNUbStpdGNkSDYvYzFCRnp3UGNHVVh5LytJRUM4OU56SkNtNTl1b3ErbU45RTc0Nk9WMk5yZm9DZ0J4N2hZL2w5c1B3QUFjQTRmZi95eEpPbDN2L3VkSWlNanI2cXZuVHQzS2lFaFFXdldyTkd0dDk2cTMvNzJ0OXEyYlp2ZWZ2dHQreHE1Ly9yWHYrem5WMVpXNnJubm5sUGZ2bjNWcTFjdlBmSEVFeW9wS2FsVlgxVlZWVnE0Y0tFR0RScWt4TVJFM1g3NzdWcXlaSW1zVm11MS9qSXlNdFN2WHovTm1UTkhCUVVGNnRhdG03NzQ0Z3Q3UCtYbDVlclRwNCsyYk5seVZUOExUMERSRmdBQUFBQUFBSENBcjc3NlNwTFV2My8vT3V2elAvLzVqejc0NEFOMTY5Wk5xYW1wT25Ub2tOYXVYYXRiYnJsRjgrYk5zNTgzYytaTS9mdmYvOWJLbFN1Vm1abXBreWRQYXU3Y3ViWHFLeTB0VFo5OTlwbm16WnVuTDc3NFFyTm56OWI3NzcrdlYxOTl0VnAvVzdkdTFabzFhelIyN0ZoRlJFU29iOSsrV3JkdW5mMzR4bzBiRlI0ZXJtN2R1dFhaejhOZFViUUZBQUFBQUFBQUhPREhIMytVSkxWcTFhck8rcno3N3JzVkZCU2syMisvWFFVRkJSbzllclNDZ29MMDI5LytWb2NQSDViRll0SEpreWUxYnQwNlRaNDhXVEV4TVFvUEQ5ZDk5OTJualJzM1huRmZwMDZkVW1abXBsSlRVOVdtVFJ2NStQaW9ZOGVPR2p0MnJOTFQwNnYxbDV5Y3JPRGdZSVdFaEVpU2hnOGZyczgrKzB4bFpXV1NwRFZyMW1qbzBLRXltYmhMNkhLNGR4d0FBQUFBQUFCd2dOTFNVa2xTUkVSRW5mVVpIaDR1U1FvS0NwSWsrN0lML3Y1bmxnaXpXQ3pLejgrWHpXYlRQZmZjYzE3N3FxcXFLK29yTHk5UE5wdE5jWEZ4MWZwcDBhS0ZDZ29LN0Vza1NGS3paczJxblpPUWtLREdqUnZyazA4K1VVSkNnbmJzMktGWnMyYlY4cDE3Rm9xMkhpQWg5WWpSSVFDR1lnekFrNUgvOEVUa1BRQUFjQlkyMjVsSDVIcDdlOWZyZGM4V2lkZXVYYXZZMk5pcjZpc3FLa3FTZE9qUUlYWG8wTUcrUHpjM1Z6RXhNZkx5T25jai80Vm0wQTRmUGx4cjE2NVZYbDZlK3ZYcnA0WU5HMTVWUEo2QzVSRUFBQUFBQUFBQU54SVRFNlBPblR0cnpwdzVPbnIwcUN3V2k3S3pzN1Z0MjdZcjdpc3lNbEw5Ky9kWFdscWE5dS9mTDR2Rm9sMjdkbW5Sb2tWS1RrNitiUHM3N3JoRHUzYnQwdXJWcXpWczJMRGF2QjJQeEV4YkQ1Q1YxdFRvRUhDVm1ERjBkUmdEcm84eFVIdmt2K3NqLzY4Y2VlLzZ5SHNBQUs3ZXM4OCtxOW16WjJ2NDhPR3FxcXBTWEZ5Y0prNmNXS3UrcGsrZnJwZGZmbG5qeDQvWHFWT24xS3haTTQwZVBWckRodysvYk52UTBGRDE3ZHRYZS9mdVZlZk9uV3QxZlU5RTBSWUFBQUFBQUFCd2N2SHg4Y3JLeXFyeGRrUkVoSjU3N3JrNjZTc2dJRUNUSmszU3BFbVRhdFRmcjJWblp6UEw5Z3BSdEFVQUFBQUFBQUJRNXdvTEMvWFJSeC9weElrVEdqSmtpTkhodUJTS3RnQUFBQUFBQUFEcTNPOSs5enZGeHNacTNyeDVDZ29LTWpvY2wwTFJGaTdoVXV1YW5WMjNibDllbFY3OHNGRGZINjZVelNZbFhPT3ZsRUVOMUx3UmFRN1hWNU14Y0tMWW9sa1poZnJxUCtYeTh6RnBlTmRnUFRnZ1RCZDRlQ2ZnY21veUJnQjNjcm1jMzNtNFVxTVgvYXpOVHpkUmtCKy82QUVBZ0hQYXNtV0wwU0c0TEtwWmNBbG5QNUNmL1lDeVpWb1QrZm1jKzRCU1ZtSFQyTmVQYTFqWFlEMDdNa0ptaXpSdlhhSCt1dnlFL3ZIWEdLUENCdXJNNWNhQUpEMzhWb0VhaDN0cjNXT3hLaXl6YXVLeUU0b084OWJ3eEdBalFnYnFWRTNHQU9CT3lIa0FBQURQNW1WMEFFQmR5QzB3cStpMFZmZjFDbEZvZ0pjYUJudHBVT2NnSFNtd3lHWXpPanJBOFhKT21MVTd0MUlQMzlaQVlZRmVhdDdJUjJQNmgrbURyRktqUXdNQUFBQUFBRmVJbWJad0M5ZEUrNmg1SXg4dCtLaElqdzl1b05JS20xNzdwRmkzM3hqSXJlSHdDQlZWWjc2ZCtHVytOd3oyMG9HalpvTWlBdXJYdGdNVmV1SERRaDA0WmxaMG1KZWV1RE5jM2E4TE1Eb3N3T0crKzdGQzg5Y1Y2c2hKaTdxMDl0ZjA0UTBWSHNTOERBQUFBRmZIWDNSd0M3N2VKcjM2cDBnZFBGYWxPNTdMMTZEbjgzVmRySStldURQYzZOQ0FlaEVYN2F2RzRkNWF1S0ZJeGVWVy9WeGswUnViaWxWcHRzbGlOVG82d1BGS0s2eWFlbGU0TmovVldMZTBDOVNzMWFlTURnbW9GeGxaWlZwOGY1UldQeHFqNDhVV1BiK0czQWNBQUhBSEZHM2hOcjdNTHRmK28xVWFsaGlzWHRjSEtQTzdNbjM3WTZYUllRSDF3dHRMZWlHNWtYSk9tRFhnZi9NMTV2WGpTcmpHWDM0K0pubnpteDRlb084TmdZcUw5dFdCbzJhRkJKaDA1S1JGWmd2cjQ4RDlQVGdnVEJFaFhvb084OWFvM3FINjE3L0xqUTRKQUFBQWRZRGxFZUFXaXN1dGVuNXRvYVlQYjZnQkhRSWxTZk0vTEZUYUI2ZTArbEVlUkFiUGNHMk1yOTRZRTJYZmZ2L3JVcldNNU5jOFBNT0NqNHVVOFUycE9yYndrNy92bVhWQ3JOUnM0UUdpRzNpZmV4M21yYkpLbTZ4V3lZc3Y3QUFBQUZ3YW4rYmhGbjRxc0tpaXlxYUVhL3p0KzNwZEg2QzN2eWlSMVNaNXNhNHRQTkNHWGFmVnB5MXJlc0w5NVJhWXRYUlRzZDZiR0tPNGFCOXQyVit1ajc0L2JYUllRTDBvS2JjcXlPOU00ZmJROFNyRk5QQ21ZQXZBb1JJU0Vvd09vVmFJdTM2NWF0eUFNK0ZQT3JpRkZwRStDZ3YwMG11ZkZxdm85Sm4xUE4vK29rU2RXL2xUc0lYSDJKRlRxZUp5cTRwT1cvVzNEVVg2NFpoWjkvWU1NVG9zd09ITWxqUC9uM2ZLcktMVFZxM1lVbXBzUUVBOWV2bmpJcFZXMkhUb3VGbC8zMVNpSVFsQlJvY0VBQUNBT3NCTVc3aUZRRCtUWGhyVlNNOW5GbXJnckh3RitablU3VnAvUGZsN0hrUUd6N0ZwNzJsTmVPTk1zU29oemw5TDdvOVVBNTRnRGcvUUtzcEhTZDFEbFBKT2dhTER2SlhVUFZoZjdHTmRUM2lHK09aK3VuTnV2aXJOTnQxeFU1RHV2eVhVNkpBQXVMbXNyQ3lqUTdnaVoyZDhFbmY5Y1BXNEFXZEMwUll1SmI2NW43TFNtbDcwMkxJSG95NTRESEFYbHhvREQvMjJnUjc2YllONmpnaW9YeGNiQXltREdpaGwwTG44VCtyT0xITzRoNHZsL0MvM2owZ01ydSt3QUFBQTRHQk13UUlBQUFBQUFBQUFKMExSRmdBQUFBQUFBQUNjQ0VWYkFBQUFBQUFBQUhBaXJHbnJBUkpTanhnZEFtQW94Z0E4R2ZrUFQwVGVBd0FBd05VeDB4WUFBQUFBQUFBQW5BZ3piVDNBeFo0MEQ5ZkJqS0dyd3hod2ZZeUIyaVAvWFIvNWYrWEllOWRIM2dNQUFFL0hURnNBQUFBQUFBQUFjQ0lVYlFFQUFBQUFBQURBaVZDMEJRQUFBQUFBQUFBbndwcTJjQW1YV3Rmc1F1dldQZkRhY1dVZHJORG1wNXNveU0va3lOQ0FlbEdUTWJEemNLVkdML3E1MnJGaFhZUDF4SjNoRG8wTmNMU2EvaHV3UDc5S2M5Y1c2dnZEbGZMek5tbnFYZUVhMENHd1BrSUU2bHhOOHY1QzU0UUZldW5UcVkwZEZoY0FBQURxQjBWYnVJUmZGNlcyVEdzaVA1OExGMk0vK3Y2MGZqeHVycy93QUllN2tqSEFseFZ3TnpYSi85d0NzeDU0N2JoRzlRblJ2UHNhcWFUQ3Fvb3FteEhoQW5XaUpubi82eSt1WjJlY3FyZjRBQUFBNEZnc2p3QzNjcnJTcGhmWEYycDBueENqUXdFQTFLT0ZHNHJVNi9vQWplNFRxaUIvazZMRHZOVzhFZDlOdzNOVW1tMzY2UHZUR3R3NXlPaFFBQUFBVUFjbzJzS3R2UFpac2JxMDlsZDhjeitqUXdFQTFCT0xWZnBzYjdtR0pGQ3NndWY2YkcrNW9rSzkxYjRaZndNQkFBQzRBNmFnd0cza25ERHJnNjlMOVg4UFJldW5VeGFqd3dFTTAzdmFUd29KOEZMUE52NTZiSEM0d29QNGZnN3VMYmZBcklvcW00NmVzdWpPdVVkMXJNaWltMXI1NlpsaERSVWQ1bTEwZUVDOVdKMVZ5aXhiQUFDY1RGVlZsU1RKejQ4dlZYSGwrQ1FQdHpFbnMxRC83NVpRTlFybEF6bzgwdzFOL2ZURk0wMjBiVVpUTGY1VHBINzgyYXluVjUwME9pekE0VW9yckpLa0hUbVZXajR1U3BtVFlsUnB0bWxhT3ZrUHozQzAwS0tzSHlwMSs0MDhlQThBQUdkU1dsb3FTUW9ORFRVNEVyZ2lpclp3QzV2Mmx1dW5rMllsZFFzMk9oVEFNTjVlVW9DdlNkNWUwdlZOZkRWK1lKaTI3QytYbFdjeHdjMEYrcDM1YzJaTS8xQ0ZCWHFwVWFpM1J2Y0oxYllERmVRL1BFTG1kMlZLdk5hZkw2NEJBSEF5ZVhsNWtxU29xQ2lESTRFcllua0V1SVdNYjB1VlgyaFIvLy9ObHlSWi8vc3AvYlpuOHpVN3FhRzZYeGRnWkhpQUlTb3ROdm43bU9SbHV2eTVnQ3RySHVHdElEK1RTc3B0aXZ6dkpBYVRSUDdEWTZ6NXRrd1RiZzB6T2d3QUFQQXJlL2Z1bFNSMTZOREI0RWpnaWlqYU9vR0VoSVFhblplVmxWV3JkdWRkTC9WSXphNlgxdFJwMjNWLytxZHE3ZWJlMitpQzdVcktyWnF3OUlSaGNUcWtuWVB6eFIzYi9mSm5iZmgvdnpwcTk4c3g4RXNaazJJVjI4QmJlNDlVNnFYMVJTcXJ0TlhvbXM3Mi9tckttZkxzbHpadDJxU1FrQkQ3OW05Kzh4dVZsSlRVYXp0N3pKZjQyV2FteEtweCtMbVplWU9lejFkZURkWUVON3BkOGl2SHREL2ZmTjU1dzE0NFdtMjdmL3ZxdDRyZnMrQ29zaS9RN3RkV1RJaFdtOGErOWRadThmMlJTcmpHMzc3OXdHcy9LK3RnNVhubi9Uci9GaTllWEczZkF3ODhjRjdPWHZCNnRXdzNkKzVjM1hMTExmYnRSeDk5Vko5OTlwblR0ZnUxWi81eFVtdStMYnY4ZWNQQ05ianp1VHQybkszZDJkLzdqOTRlcHBFOXo5MWkrZmlLQWgwK1lkYmpLd291ZWIxZnQ1dTd0bER2ZkhuNTN5KzFiVGVtZjVnZTZIZXUzZUpQaXZYcXhxSXJiN2Q0c1Y1OTlkWEx0eHN6Umc4ODhFQ04yOTE0NDQxNi9mWFhMOXZ2eFhUcDBrVitmbjRLRFExVmRIUzBXclJvb1J0dXVFRTMzbmlqMnJWcko1T0piNHdBQU5LcVZhc2tTUU1HRERBNEVyZ2lpcll1Wkd2ZXR0cTE2elQxVjNzZXBKMkx0VnVZK2QvWFY1QUR0YzRYZDIvblF2L2RhOU11OTVhbmxTdEpOMG1UQjBuakJqbG5uTFZ1NXlKNTluWGVOd29LT2ZkQUlJdXRaZzlIck85MjM3V2RvSnlZYzE5NlZmaWxTcnAwNGNmUWRwMmtoWU9rLy8xTG1uUW0weStwNjVpSHRUV3V1WDI3TExCbTdiNXZjNzlPMW1PN1BhMy9SK2I0TnZidG9wQjVrdlpmdnQySnZUTG5uZnR2WFZSNStZTFkxYlRMTHNoV1lONjVQQ3NvcjltYXdmWGRia3pxR0czdGRLTjkrK2RQM3BUMDFXWGJIV2crUkZzN2RYZjZkb2VhM3FxdG5mcmJ0eTFiMzVOMmZYTEY3ZksydmlmSmNlMXlZM3ByYTZkQjU3WjNaMHBhVytOMlovLzJXZnRPNW1YYlNGSnVjVzYxMzltNXhaY2VlOXUzYjY5UnZ4ZGp0VnBWWGw2dTh2SnkvZnp6ejlxOWU3YysvUEJEU1ZMTGxpMzE4TU1QcTNmdjNsZDFEUUNBYTN2Ly9mZTFiOTgrdFd2WFRsMjZkREU2SExnZ2wvNEt1SFBuempicC9KbFFydVRzVEplRm1hOFlIQWtBQUFEZy9zNStvWGsxbnlITVpyUEt5OHRWVmxhbTA2ZFBLejgvWC92MjdkTTMzM3lqcjc3NlNoYUxSVTg5OVpUdXZQUE91Z29iTU56Wno2NnU5dm1idU9zWGNaL3h3UWNmYU5hc1dmTHg4ZEhpeFl2VnZuMzdPdWtYOWFkZnYzNHFMQ3hVU1VsSlZIWjI5bkVqWW1DbUxRQUFBQUNQMFhkSVB6VU9pYjJxUG54OGZCUVNFbUpmbXFabHk1WktURXhVY25LeXRtN2RxbkhqeG1uSmtpVVViUUhBQTFSVlZhbTB0RlI1ZVhuYXUzZXZWcTFhcFgzNzlpa2dJRUJUcDA2bFlJdGFvMmdMQUFBQXdHT01lR0NFRWh0M2RWai9pWW1Ka3FUOC9QdzY2Vy9uenAwYVBYcTBObS9lcktDZ29QUDJiOW15Ulg1K2ZyWHErK2pSb3hvelpvelMwOVBsNWVWVkovSFd0WXU5ZnhpbnRzOVdNUnB4MXk5WGpiczJ1blhyZHQ2K2R1M2FhY3FVS1JSc2NWVW8yZ0lBQUFCQUhiUFpiRWFIY0ZreE1USDY0SU1QNnZXYU9UazVtamh4b3Q1OTk5MWFGNXRoalBidDIydjM3dDFHaHdFNFRPdldyV3ZWN3V5REthT2lvdFNoUXdjTkdEQ0FOV3hSSnlqYXVyRVhVMS9RdmgzN2pBNERkYVJsbTFaNmZON2pSb2ZoVWhnRDdvVXhjR1hJZi9kQy90Y01lZTlleUh2M1ZGaFlxSnljSEtQRFFDMHNXN2JNNkJBQXA3Umx5eGFqUTRDYmNzNTdZRkFuK05EaVhnNWwvMmgwQ0M2SE1lQmVHQU5YaHZ4M0wrUi96WkQzN3NWUmVmL0o2bzE2NTUxM0hOSzNrYXFxcXJSdzRVSU5HalJJaVltSnV2MzIyN1ZreVJKWnJWWkpaNVlaU0VoSVVFWkdodnIxNjZjNWMrYlk5NVdWbGRuN1NVaElxUGEvUVlNR1hmRTF0bTdkcXBFalI2cGJ0Mjc2d3gvK29MMTc5OXI3R0QxNnRDU3BlL2Z1MVc2ZjNyWnRtMGFPSEtuRXhFUU5IanlZSWdnQXdPTXgwOVlEWktVMU5Ub0VYS1dFMUNOR2grRFNHQU91anpGUWUrUy82eVAvcnh4NTcvb2NtZmVybHF5U0pJMGNPZEpoMXpCQ1dscWE5dXpabzNuejVpa3VMazU3OXV6UjVNbVRaVGFiOWVDREQ5clAyN3AxcTlhc1dTT2J6YWFEQncrZTE4L1pKNmNmTzNaTTk5NTdyNTU4OHNrcnZrWjZlcnBlZXVrbCtmbjVhZXJVcVpveFk0YTlVTDUwNmRJTHJzVmJXbHFxcVZPbjZ0cHJyOVdDQlFzMGE5WXNaV1JrMVBuUENRQUFWMEhSRmdBQUFBQ2NYTy9ldlM5NjdOU3BVOHJNek5UcnI3K3VObTNhU0pJNmR1eW9zV1BIYXNHQ0JkVUtxc25KeVFvT0RyN2t0Y3htc3g1Ly9ISDE2ZFBIL21DMUs3bkdoQWtURkJrWktVbEtTa3JTUXc4OUpLdlZlc21IbmZYdDIxZmw1ZVU2Y09DQVFrSkNkT1RJRVpuTjVzdjhWQUFBY0Y4VWJRRUFBQURBeVczZXZGbEJRVUgyN1owN2Q5cVhHc2pMeTVQTlpsTmNYRnkxTmkxYXRGQkJRWUY5K1FKSmF0YXMyV1d2TldmT0hCMDllbFF2di95eWZkK1ZYS05SbzBiMjE2R2hvYkxaYkRLYnpaZDg4TmlDQlF1VWtaR2hqaDA3eXQvZlg1S3E5UWtBZ0tkaFRWc0FBQUFBY0dGUlVWR1NwRU9IRGxYYm41dWJxNWlZbUdvelhFMG0weVg3V3J0MnJkNTc3ejJscHFaV201RjdKZGU0VXJtNXVWcTZkS2xlZmZWVnpaMDdWNE1IRDY1MVh3QUF1QXRtMmhvc0t5dExXL08yR1IyRzA3dlV1bVpuMTYyeldxVVgxeGNxNDlzeTJXelMwSzVCK3N1dERYU1p2MHNCbDFDak1XQ1R2cytwMU1aZHB6WHhkMkh5OFNiNTRSNXFrdjg1Sjh4NithTWlmZjFEaGNxcmJPclV3azlQM2hXdXBoSDhxUVBYVkpPOG43ZXVVT3UybDZub3RGWFh4ZnBxOHBCd3hUZS8rRXhHdUsvSXlFajE3OTlmYVdscG1qNTl1dUxpNHJSMzcxNHRXclJJeWNuSk5lNG5PenRiYVdscEdqUm9rSHIyN09tUWE0U0ZoVW1TdG0vZnJyWnQyeW9zTE15K0RFSmVYcDRpSXlPMVlzV0tHdmNIQUlDNzRwTU1YTUxaRHljN0QxZHE5S0tmdFdWYUUvbjVWQzlJTGZ1OFdKOW5sMnZGaEdpVlZkcjB3R3MvcTBValgvMys1cUFMZFFtNGxKcU1nZDg5bXkrVHBPUEZGdjNsdDJFR1JBazRSazN5ZjlPZWN0MGM1NitwZDRYTGJKR2UrY2RKVFgzdnBONFlFMlZFeU1CVnEwbmVkMnpocC92N2hzcGtrbDc0c0ZDVDNpN1Erc2RqK2NMYVEwMmZQbDB2di95eXhvOGZyMU9uVHFsWnMyWWFQWHEwaGc4Zlh1TStVbEpTVkZGUm9jek1UR1ZtWnRyM24zMDRXVjFjbzJYTGxobzZkS2dtVHB5b2tKQVFiZGl3UWExYXRWSlNVcEpTVWxJVUhSMnRwS1FrZmZIRkZ6Vi84d0FBdUNHS3RuQWI3MjB0MVlNRHdoUWI3aTFKdXF0THNOWitWMGJSRmg3anBlUkdxckxZTkhyUnowYUhBdFM3ZTN1RzZKZDM1dDdiSzBUajN6Z3VxMVc2aWp0MkFhYzJvRU9nL2ZWdG5ZS1UrZDFwMld5aWFPc0VtamR2cnNPSEQydkpraVc2Kys2NzdiTkxheU0rUHQ1ZU5MM1Uvb0NBQUUyYU5FbVRKazJxY1QrLzNyZDY5ZXBMeGxJWDE1Q2sxTlJVcGFhbVZ0dVhrcEtpbEpRVSszWlNVdEpGMndNQTRBa28yc0l0bkNpMktQK1VwZG90Z1RjMDlkVjdYNVVhR0JVTHA4dlFBQUFnQUVsRVFWUlF2OW8yOGRYT3c1Vkdod0VZNHRlRjJZSVNpeG9HZTFHd2hkdXoyYVNqaFJhdCtMSkVJeEtEeVhrbk1XUEdESTBkTzFhTEZpM1NraVZMRkI4ZnI0NGRPK3JhYTY5VlZGU1VJaUlpRkJ3Y3JPRGdZUG43Kzh2YjIxdmUzdDZYWFc4V0FBQjREb3EyQmt0SVNKQWtMY3g4eGVCSVhOdng0ak5QbG8wSU9mZEpKVHpJVzhYbFZtWlpBWUNITVZ0c2V2dUxFZzNyR256NWt3RVh0dlZBaGNiOS9iZ2txWGZiQUQzRTBqaE9JejQrWHF0V3JkSUxMN3lnenovL1hOdTNiOWYyN2RzdjJ5NGlJa0liTm15b2h3Z0JBSUN6bzVRRnQyQ3gyU1JKWHIrWW5lQmwrdS90Z1V4WUFBQ1BNaXVqVUY0bWsvNzRtMUNqUXdFY0tyRzF2NzZlMlZUdlRZeFJRWWxWMDlKUEdSMlNTK2c3cEo5R2poenA4T3Y0K1Bpb1ljT0c4dmIycm5HYnN3L2tBZ0FBWUtZdDNFSlk0Sm52SHdyTHJBcjJQL09IOGFreXE4S0R2T1JGMFJZQVBNYjhkWVg2N3NjS3ZmWkExSGtQYlFMY2taZEppb3YyMFpoK29Ycms3UUxOR05HUXYzMHVZOFFESTVUWXVLdERyN0YvLzM3OThZOS9WRmxabWJ5OHZIVGRkZGZwdXV1dVUrdldyZFcwYVZQRnhzWXFMQ3hNb2FHaENnd01sSStQajd5OXZlWEY3V0VBQU9DL0tOckNMVFFKOTFGb2dKZjJIS2xVazRabkhzcXg1MGlsT3Z4aWpWc0FnSHQ3K2VNaWZaNWRyc1gzUnlvaW1NSUhQSXhKOHZFU0JWc25NV1hLRkpXVmxlbnV1Ky9XL2ZmZnI0aUlDS05EQWdBQUxvWlBOSEFMWGw3UzRNNUIrdnRueFRwZWJORVB4OHhLMzFhcXU3dXhuaUVBZUlKWE54WnAwOTdUV25KL2xDSkRhMzRyTXVDcWZqaG0xdm9kWmFxb3Npbi9sRVd2ZlZxc2dmR0JSb2VGL3pwNDhLQWs2YkhISG5OWXdYYm56cDFLU0VoUVdWbVpRL3Eva2hncUsza1FLZ0FBZFkyWnRuQWJFMjROVTlycVU3cHo3bEdGQm5wcFRQOHdkYjh1d09pd2dIcVRrSHJFL3JyNzB6L1pYMmVsTlRVaUhLQmVMZjZrV0pJMGNGWmV0ZjFicGpWaG1RUzRwVUEvazVaOVhxS24vM0ZLUVg0bURlZ1FxRWR1YjJCMFdDN2hrOVViZFNEc1AvV3lybTFkeWNuSjBjU0pFL1h1dSsvS3o0ODd5UUFBOEFRVWJlRlM0cHY3WGJRQTVlOXIwdlRoRFRWOWVNTjZqZ3FvUDVjYUF4Um40ZTdJZjNpaWkrVjk0M0J2dlRNKzJvQ0lYTitxSmFza3lhV0t0b1dGaGNySnlURTZEQUFBVUk5WUhnRUFBQUFBbk5qbzBhTWxTZDI3ZDFkQ1FrSzFZOTkvLzcxR2poeXBidDI2YWNTSUVkcTVjNmVrYzBzWFpHUmtxRisvZnBvelo0NGtxYkt5VXM4OTk1ejY5dTJyWHIxNjZZa25ubEJKU1ltOXYyM2J0bW5reUpGS1RFelU0TUdEdFdYTEZ2dXhvcUlpcGFTa3FFZVBIaG8wYUpDMmJ0MWFMWmFWSzFmcTFsdHZWZmZ1M2UzWEF3QUF0VVBSRmdBQUFBQ2MyTktsU3lWSlc3WnNVVlpXVnJWai8vZC8vNmNYWG5oQkgzLzhzWm8wYWFLWk0yZFdPNzUxNjFhdFdiTkdZOGVPbFNUTm5EbFQvLzczdjdWeTVVcGxabWJxNU1tVG1qdDNydjM4MHRKU1RaMDZWWnMzYjlZdHQ5eWlXYk5tMlk4OS9mVFRLaXdzVkVaR2hwWXVYVnF0b0p1Ym02dm5uMzllTTJmTzFNYU5HM1hiYmJmVjlZOEJBQUNQd3ZJSUFBQUFBT0NpSms2Y3FPam9NMHRsM0hQUFBab3dZWUtzVnF2OWVISnlzb0tEenp5YzkrVEprMXEzYnAzZWVlY2R4Y1RFU0pMdXUrOCtUWmt5UlU4Ly9iUWtxVy9mdmlvdkw5ZUJBd2NVRWhLaUkwZU95R3cycTZpb1NQLzYxNyswZlBseVJVWkdTcEx1di85K1RaZ3dRWkxrNitzcms4bWsvUHg4ZGUzYVZlM2J0NiszbndIcXg5aXhZL1gxMTE4YkhRYmdNTzNidDlleVpjdXV1RjJQSGozVXNHRkROV25TUkltSmllclJvNGR1dU9FR0IwUUlUMFBSMW1CWldWbmFtcmZOb2RmNDVjT0pBRS9FR0lBbkkvL2hpY2g3ZUpLb3FDajc2K0RnWU5sc05wbk5adnUrWnMyYTJWL241K2ZMWnJQcG5udnVPYStmcXFvcStmcjZhc0dDQmNySXlGREhqaDNsNys4dlNiSmFyVHA2OUtna3FVV0xGdlkySVNFaDl0Y3hNVEdhTVdPR1huenhSYjMxMWx1YU1tV0ticnJwcHJwN296QWNCVnU0dTkyN2Q5ZXFYVVZGaGZMejg1V2ZuNjl2di8xV3I3enlpcnAyN2FxVWxCVEZ4Y1hWY1pUd0pCUnQzVmpMTnExMEtQdEhvOE5BSFduU3NvblJJYmdjeG9CN1lReGNHZkxmdlpEL05VUGV1eGZ5dm02WVRDYjc2NGlJQ0VuUzJyVnJGUnNiZTk2NXVibTVXcnAwcWQ1Nzd6M0Z4Y1ZweTVZdCt1aWpqeVNkSzlBZU8zYk0vdnBzSWZlczIyNjdUUU1HRE5CTEw3Mmt4eDU3VEJzMmJIREllNEt4ZnIxRWg3TTd1dzQwY2RjUFY0KzdOcjc4OGtzVkZSWHAwS0ZEK3ZiYmI3VisvWHB0MjdaTnljbkptalZybG5yMzdsMkhrY0tUVUxSMVk0L1BlOXpvRUJ4dTNLQUhKVWtMTTE4eE9CSTRJOFlBUEprbjVML0VHRUIxNUQzY1ZWaFltQ1JwKy9idGF0dTJyWDM3U3NYRXhLaHo1ODZhTTJlT1VsSlNGQmtacVFNSER1alVxVlBxMnJXcmZZWnVYbDZlSWlNanRXTEZDbnZiNXMyYkt5NHVUZ3NXTE5DMGFkTlVYRnhjN1RiaXZMdzhIVDE2VkIwNmRGRHo1czFWV1ZrcG04MVdyV2dNQU83STM5OWZVVkZSaW9xSzBzMDMzNncvLy9uUFdyWnNtZjcydDc5cHlwUXBXclpzR1ROdVVTczhpQXdBQUFBQTZsaGRGaXRidG15cG9VT0hhdUxFaVJvMmJOaFY5ZlhzczgvS3k4dEx3NGNQVjgrZVBmWE1NOC9JWnJOSmtscTFhcVdrcENTbHBLUW9PVGxaUFhyMHFOWjI5dXpaT243OHVBWU9IS2pISDM5Y1E0Y090Uit6V0N5YVBuMjZldmJzcVpVclYycm16SmtVYkFGNEpKUEpwRkdqUnVuaGh4L1c2ZE9uejN0QUpGQlR6TFExMk5rcCtNeVVBQUFBQUZ6Zjk5OS9MMG4yaDRQVmxkVFVWS1dtcHRxMzQrUGp6N3Y5K0pmN0xuUmNPck5Fd25QUFBYZlI2NlNrcENnbEpjVytuWlNVWkgvZHVuVnJMVisrdk5yNXYvLzk3eVdkV1RzM1BUMzlDdDRSQUxpM3BLUWtwYWVuYThlT0hkcXhZNGM2ZGVwa2RFaHdNUlJ0QVFBQUFIaU12a1A2cVhISStldTVYZ216MmF6S3lrcFZWRlNvb3FKQ3g0OGZWMDVPanI3NjZpdjdHckQvOHovL1V4ZmhBZ0JjbE1sazBvZ1JJL1Rzczg5cS9mcjFGRzF4eFNqYUFnQUFBUEFZSXg0WW9jVEdYYStxajhURXhJc2VhOXk0c2NhT0hhdEJnd1pkMVRVQUFLNnZmZnYya3FSZHUzWVpIQWxjRVVWYkozSDJnUksvOU9zbEV5NTB6b1Y0V3J1YXRqVTZUdHJSemhIdGZzMVo0M1QzZG5OV3psVlFTSkI5KzlHN0g5SHAwdE5PMzI3cUgxTlZjS3pnc3UxbXZENVRqV0lhT1hXN2NZTWUxSlNYbmxEenVPYjJmZi83bHpUbEhzeTk3UFhxdTkxZlp6MnNOdkZ0N052enA4elQvcDM3bmI3ZG9wbUw5UDFYT3k3YmJrenFHSFhxZnFQVHQvdWZ2eWFyKzREdTl1MWw4OS9VVnh1L2NycDJ3Lzg4WFAzdTdHL2ZmbS94ZS9iWGwvb2RkYUYybjJaOFVxdnIxYWJkMm5jeXRmYWR0WmR0ZDhmSU8zVEh5SFBGemZwdVYxdGVYbDd5OWZWVlFFQ0FJaUlpRkJzYnE3aTRPUFhxMVV0ZHVuUmhMVmNBZ0NTcFNaTW1rcVJqeDQ0WkhBbGNFVVZiZzdWdjMxNjdkKysrNExIYXpnQ2dIZTFvNXpudGF0dmVWZDZmcTdUcjB2aG1oWVNFMkxlOVRkNHUwYzdmMjc5RzdXNkt1VkdOR3pkMituWWRvK0xWcHZHNUltT1FiOUFsemphdTNRMk4yaW1oY1lKOU84eXZaaytCTjdyZC93VzhXNk4yYlNMYVZCdEx6dHF1ZFhoY3RYWWZCcTF6eW5ZdHcxcFdhL2Q1eUdhWGFMY2pkSHVOMmpVTGJXWm91OXI2K3V1dnI3b1BBSUQ3Q3c0T2xpUVZGeGNiSEFsY2tVdC9CZHk1YzJlYnBBc3VzQS9QY1BaQmJ1UUFQQlZqQUo2T01RQlBSTjRETUlLci91NGg3dnBGM1BYYk54eW5YNzkrS2l3c1ZFbEpTVlIyZHZaeEkyTHdNdUtpQUFBQUFBQUFBSUFMbzJnTEFBQUFBQUFBQUU2RW9pMEFBQUFBQUFBQU9CR0t0Z0FBQUFBQUFBRGdSQ2phQWdBQUFBQUFBSUFUb1dnTEFBQUFBQUFBQUU2RW9pMEFBQUFBQUFBQU9CR0t0Z0FBQUFBQUFBRGdSQ2phQWdBQUFBQUFBSUFUb1dnTEFBQUFBQUFBQUU2RW9pMEFBQUFBQUFBQU9CR0t0Z0FBQUFBQUFBRGdSQ2phQWdBQUFBQUFBSUFUOFRFNkFPQktaR1ptNnMwMzN6eHYvNGdSSSt5dkJ3MGFwRkdqUnRWbldFQzlZUXpBMHpFRzRJbklld0FBQU05RDBSWXU1ZnJycjljUFAveHczdjVmN3J2cHBwdnFNeVNnWGpFRzRPa1lBL0JFNUQwQUFJRG5ZWGtFdUpUcnJydE96WnMzditqeDZPaG9kZXpZc1I0akF1b1hZd0NlampFQVQwVGVBd0FBZUI2S3RuQTV0OTEyMjBXUDllclZxeDRqQVl6QkdJQ25Zd3pBRTVIM0FBQUFub1dpTFZ4T256NTlMbnJzMWx0dnJjZElBR013QnVEcEdBUHdST1E5QUFDQVo2Rm9DNWZUdG0xYnhjYkducmMvSWlKQ045OThzd0VSQWZXTE1RQlB4eGlBSnlMdkFRQUFQQXNQSW5OQ1pyTlo2OWF0MC92dnY2L3M3R3lWbDVjYkhaSkxLQ2dvNEVNTFBCcGpBSjZPTVFCUFJON1hUbUJnb0s2OTlsb05HVEpFUTRZTWtZOFBINHNBQUlCejRhOFRKMk0ybXpWNThtUjkrdW1uUm9jQ0FBQUF1S1hUcDA5cjU4NmQycmx6cHpadDJxUzVjK2RTdUFVQUFFNkZ2MHljekxwMTYvVHBwNS9xbXBiQlNuMmtyYTZOQzFGb2lLL1JZVGtkcTlXbTM0M1lyQk1GbFpLa0JtRysycERlUjk3ZUpvTWpBK29IWXdDZWpqRUFUMFRlMTUyU1VyTU9IQ3pSN0JmL3JjOC8vMXlyVnExU1VsS1MwV0VCQUFEWXNhYXRrM24vL2ZjbFNhbVB0TlZOSFJ0U3NMMElMeStUZnRzdnhyN2R2VXNqUHJEQW96QUc0T2tZQS9CRTVIM2RDUW4yVWFjTzRVcDlwSjBrS1RNejArQ0lBQUFBcXFObzYyU3lzN01sU2RmR2hSZ2NpZlByMS92Y2g1YUJ0MFFiR0FsZ0RNWUFQQjFqQUo2SXZLOWJyVm9FUzVJT0hqeG9jQ1FBQUFEVnNUeUNrem43MERGbTJGNWUvQTFoYWhEbUs0dkZwcDZKa1VhSEE5UTd4Z0E4SFdNQW5vaThyMXNod1djK0R2SGdYd0FBNEd3bzJzSmwrZmg0NmJmOVluV2lvRUsrdmt3YWgrZGhETURUTVFiZ2ljaDdBQUE4VzBKQ2d2MTFWbGFXZ1pGY25hTkhqMnJNbURGS1QwK1hseGQvMDF3SVB4VzR0TDY5b3pTd2I4emxUd1RjRkdNQW5vNHhBRTlFM2dNQTRMbVdMbDBxU2RxeVpjdFY5NVdUazZPNzdycExsWldWVjkzWGxWNG5KaVpHSDN6d0FRWGJTMkNtTFM1bytPZ3ZkZkJRbWRGaDFOamthVHVORHFGR21qVUoxT3EzZXhvZEJtcUFNZUFZakFIWDRHcjVMN25HR0NEL25SdDU3eGprUFFBQXpxdXdzRkE1T1RsdWN4MTNRemtiRitScUgxcGNSZTVQcDQwT0FUWEVHSEFNeG9CcklQOGRnL3gzYnVTOVk1RDNBQUE0MXM2ZE81V1FrS0N0VzdkcTVNaVI2dGF0bS83d2h6OW83OTY5OW5OV3JseXBXMis5VmQyN2Q5ZWNPWFBzKzBlUEhpMUo2dDY5dTMzWmhiUDlaV1JrcUYrL2Zwb3paNDU5WDFsWjJYblhQVHQ3MW1xMWF1blNwUm95WklnU0V4TjErKzIzMjJPNDFIWE85bGxWVmFXRkN4ZHEwS0JCOXZaTGxpeVIxV3AxekEvT0JURFRGcGQwNTkrR0doMkMyMWc5UHQzb0VGQUxUZi8rdnRFaHVJMGpmN3pMNkJCd2hUclArTnpvRU56R3QwLzJNam9FMU5Ec3JndU5Ec0Z0VE40Mnp1Z1FBQUJ3R2xhcjFhRkxBYVNucCt1bGwxNlNuNStmcGs2ZHFoa3padWlkZDk1UmJtNnVubi8rZWIzeXlpdnEwS0dERGg0OGFHK3pkT2xTalI0OVdsdTJiSkdmbjErMS9yWnUzYW8xYTliSVpyTlZhM014OCtmUDE2Wk5telJqeGd5MWI5OWVPVGs1Q2d3TXZPeDF6a3BMUzlPZVBYczBiOTQ4eGNYRmFjK2VQWm84ZWJMTVpyTWVmUERCcS9qSnVDNW0yZ0lBQUFBQUFBQU9FQndjTEVrcUtDaHc2SFVtVEppZ3lNaEloWVdGS1NrcFNkbloyYkphcmZMMTlaWEpaRkorZnI2Q2dvTFV2bjM3R3ZXWG5KeXM0T0JnaFlTRVhQYmM0dUppdmZ2dXUzcnFxYWZVcVZNbitmajRLQzR1VG8wYk42N1J0VTZkT3FYTXpFeWxwcWFxVFpzMjh2SHhVY2VPSFRWMjdGaWxwM3Z1QkRpS3RnQUFBQUFBQUlBRHRHalJRcEowK1BCaGgxNm5VYU5HOXRlaG9hR3kyV3d5bTgyS2lZblJqQmt6dEhEaFF2M2hEMy9RZDk5OVY2UCttalZyVnVOckh6bHlSQmFMUmRkZmYvMFZ4eTFKZVhsNXN0bHNpb3VMcTdhL1JZc1dLaWdvOE5nbEVpamFBZ0FBQUFBQUFBNlFtSmdvU2RxNGNhTmhNZHgyMjIxYXMyYU5FaE1UOWRoamo5V29qY2xrc3I4K3U2UkJlWG01ZlY5SlNZbjlkY09HRFNXcDFnOGJpNHFLa2lRZE9uU28ydjdjM0Z6RnhNUTRkRmtKWithWjd4b0FBQUFBQURqVXZuMzdORzdjT1BYcTFVczllL2JVUXc4OVpKOXRlS0VIR3kxYXRFZ0RCdzdVVHovOVpEK2VrSkNnTGwyNmFOU29VZnJ4eHg4TmVpZEE3UTBjT0ZDU3RINzllaFVXRnRiNzlmUHk4clI5KzNhWlRDWTFiOTVjbFpXVnN0bHNrcVN3c0RCSjB2YnQyMVZVVkhUUlBscTFhcVdnb0NCbFptWktraW9xS3JSOCtYTDc4WmlZR1BYcDAwZHBhV25LenM2V3hXTFJ2bjM3ZE9USWtScGRKekl5VXYzNzkxZGFXcHIyNzk4dmk4V2lYYnQyYWRHaVJVcE9UcTZiSDRRTG9tZ0xBQUFBQUFEcVZGbFptY2FPSGFzYmJyaEJIMzc0b1RJek05V2dRUVA5OWE5L3ZlRDUvL3puUDdWOCtYTE5uejlmVFpvMHNlL2Z2SG16UHYzMFU4WEd4dXJKSjUrc3IvQ0JPdE8yYlZzTkhEaFFKMCtlMU5OUFA2MnFxcXFyNm0vMDZOR1NwTzdkdTlmb2ZJdkZvdW5UcDZ0bno1NWF1WEtsWnM2Y2FaOUYyN0psU3cwZE9sUVRKMDdVc0dIREx0cUh2NysvMHRMU3RHclZLZzBaTWtUanhvMVRqeDQ5cXAyVGxwYW0rUGg0K3hjMXp6enpqQ29xS21wOG5lblRweXNoSVVIang0OVg5KzdkOWRSVFQybjA2TkZLU2txcTBmdDBSejVHQndCY3pzbURCZnJYbk0vT2JKZ2svMkIveGNRM1ZvZGg4ZklOOUxXZlp6VmI5Y05uQjVTN0xVY2x4MHBrczlrVUdCR2tMbi9zcWdiTnc0MEpIcWdEbFFleTlYUGE0MmMyVENaNWhZUXE0TVl1YW5EMy81TlhVTEQ5UEp2WnJOSi9acXBzeXlhWmovNGtXYTN5YmhTbGlMR1Q1TnN5N2lLOUE4NnQ5UEJ1N1ZzODVzeUd5U1Nmb0FacWNIMVBOYnZ0TC9JT09QZFFCSnVsU3NlMnJGTEJqbzlVY2VLd2JGYXIvTUpqZE0wZnBpdW9TUnVEb2dkcUo2ZmtvQmJ1ZVY2U1pKSkpRVDdCYXRld28rNW9NVXlCM29IMjh5dzJzNzdJLzB6Zm5kaW00K1ZIWmJYWjFOQS9RdmUwL3BPYUJqYzNLbndBa0hUbXR1YWlvaUxkZDk5OUNnME5sU1FOR2pSSUd6WnNzTS95TzJ2ZnZuMmFObTJhcGsyYnBnNGRPcHpYVjBoSWlJWU5HNlp4NDhiSmFyVjY3SzNTY0YyVEowL1d2bjM3dEhuelprMllNRUZQUGZXVW1qWnRXcXUrc3JLeXFtM0h4OGRmY2wrelpzMHUrVEN2MU5SVXBhYW1YckkvU2VyVHA0LzY5T2xUYmQ5OTk5MW5meDBVRktRcFU2Wm95cFFwdGJwT1FFQ0FKazJhcEVtVEpsMDBWazlEMFJZdTQ0NTVRK1R0NTYyU295WDY3cTBzZmJ2c0d5V09PZlBOa3FYU29pOFhmQzdaYk9vd29wTWlXaldVMVdMVHlSOEw1TzFQbXNNOU5IbGxoVXgrL2pMbkg5SEp2eS9ReWRkZVVxT0h6dnlEYUt1czBQRzV6MGhXbXhxTXZGOStjVzBraTFtVkI3Smw4Zzh3Tm5DZ0R0ejQ1QVo1K2Zxci9IaU9EcjAvU3ovK1k2WmEzenRia21TdEt0ZC9sajRzbTgybTVuZjhWVUhOYnBETllsWnA3bTU1K3dWZXBtZkFlVTFQbUM5ZmJ6LzlmUHFvVmgxY3J2ZCtlRlBKMTQyVkpGVlpLL1hhdnhmSUpwc0d0eHloRnNHdFpMRlpsRk55VVA3ZS9nWkhEZ0RTTmRkY28rYk5tMnZCZ2dWNi9QSEhWVnBhcXRkZWUwMjMzMzU3dGJVeUN3b0s5UERERCt0UGYvcVRCZ3dZY05IK1NrcEtGQlVWUmNFV0xpazhQRnh2dlBHR0hucm9JWDN6elRjYU9uU29oZ3dab3Y3OSs2dFRwMDRLRE9SdlZweVBhaFpjaXNsa1VtaHNxTnJlMFU1ZkxmeFNOcHROSnBOSmV6SjJ5MUpsVVo5SnQ4akw1OHcvNGw2K1VsVGJhSU1qQnVxWXlTU2Z4czBVZW1lU1RyeVFKdGxza3Nta29uKzhKVnRscGFKU1o4dms4OThaNkw2KzhtL2Z5ZGg0Z2JwazhsSkFWQ3MxN3ZkSEhWaittR1N6U2lZdi9iVGhWVm5ORmJyK3o2K2V5MzhmUDRXMTdtSnN2RUFkTU1tazZNQllEV2g2aDVabUw1Uk5OcGxrMHZyYzFUTGJLdlhnRFNueU1aMzVrOTVIdnJxdVFUdURJd2FBTTN4OWZmWHFxNjlxeXBRcHV1T09PMVJXVnFZNzc3eFRqenp5U0xYekprK2VySVNFQlBzdDN4ZFNVRkNnNWN1WGE5U29VUTZPR25DYzhQQnd2Zjc2NjFxeFlvWGVmUE5OcGFlbkt6MDlYYjYrdm1yV3JKbmk0dUlVR3h1cm9LQWdCUVlHS2pJeVVuZmNjWWZSWWNOQUZHM2hrcXhWVnZuNCs4aGtNc2xxc1Nybnl4K1ZNTHFMdldBTHVMMnFLbm41KzBzbWsyd1dpMHIvOVU5RlBQRHd1WUlWNE1ac1ZaWHk4Z3VVVEY2eVdjdzZucFdwYTRZL1JmN0RyWm10WnZsNStjc2treXcyaTc3KytVc2x4ZjAvZThFV0FKelJsMTkrcWYzNzkrdmVlKy9Wd1lNSGxabVpxVnR1dVVWZHUzYTFuOU8wYVZQdDJyVkxSVVZGOW9jVi9WTHYzcjBsU1MxYXRGQllXQmpMSThDbCtmcjZLams1V1lNR0RkTHMyYk8xY2VOR1ZWVlY2ZURCZ3pwNDhPQjU1MU8wOVd6OGxRZVhZclBhVkpoN1Nuc3lkdXVhMzdTV0pKVWVLNUc1d3F5R3JSb2FIQjFRRDZ4V1ZlYjhvS0wwdHhYYy8zWkprdVhvVDdKVmxNczNqblU3NGQ1c1ZxdE81MlhyeUQ4WEt5cnh6QU1NS2s3a3lscDVXa0hOMnhzY0hlQVlWcHRWUDVVZDFrZTVxOVVqNWplU3BCUGx4MVJwcVZEemtGYkdCZ2NBbDFCY1hLem5uMzllMDZkUHR5OTdNSC8rZktXbHBXbjE2dFgyODZaTW1hS0hIbnBJano3NnFCWXVYQ2hmMytwZndtN2V2Rm1CZ1lIS3k4dlRDeSs4b0kwYk4ycnUzTG4xK2w2QXVtSTJtN1YrL1hvdFdMQkF4NDhmbHlUNStQZ29PanBhVFpzMlZVUkVoUHo5L1JVUUVLRG9hTzRjOW5RVWJlRXkxajZTSVpPWFNjR1J3YnFtVDV6aWJybFcwcGtIa0VtU3ladHZXK0hlZm5yd0hzbkxTejdSc1FydWU1dENCcHo1MXRWbVB2UDBVWk8zdDVIaEFmKy92VHNQcTdKTStEaitPM0RZUVpGVjNFRnpDYmNnMDlSbzFEWXo4OVUwbDNIS05qV3R6SGNxdFVuTGxNbEt5OUtjRnNmS01jcHl6S3ljRm11eU5FMGpLMWR3UlVYUlVBRkJoTE85Zi9oNmtsaFZPTTg1OFAxY2w5ZUY5M21lYzM2UHduWERqL3ZjVDQzNmVjYjFNbmw1eVRlc3NTS3ZHcVNvYm9NbFNYWmJzU1RKNU1YblAycWZhYWtUNVdYeVVwaGZoSzZPdWxiZEcvNUprbVIxV0NWSjNpWSs3d0c0cjhPSEQ2dW9xRWlKaVluT3NaNDllK3FkZDk2UjNXNTNqdm42K21yT25Ea2FPWEtrWnM2Y3FlblRwNWQ2THBQSnBFYU5HbW5vMEtFYU0yWU1xMjNoa2ZMejgvWG9vNDlxNDhhTjh2YjJWcTlldlhUOTlkZXJaOCtlQ2dvS3F2d0pVT2RRMnNKajlIdmhWcG5MdUtsWVFGaWdaSkx5RHVjcTRySklBNUlCcnRIb0grK1dlVk14Ny9Bb3lXU1M1VkNHL05xV3Z0c3VVQnQwbnZybDJTMFIvc0EzdEtGa01xbnc2RjZGeEY1aFFES2c1anlkK0tKOHk3aXBXS2h2bUV3eUtldDBwdUxxOFM0TEFPN3AzSFlHQ3hjdTFKZ3hZMVJVVktSMzNubEhDUWtKcFFyWHlNaEl6WjQ5VzZOSGoxYlRwazExNzczM2xuamM0WERvOE9IRFdySmtpVHAxNmtSaEM0K1RuNSt2MGFOSEt5MHRUZTNhdGRQMDZkUFZzbVZMbDcyK3hXTFJlKys5cDFXclZpa2pJME4ydTEweE1URjY1cGxuMUxadDI0dDZ6aTFidG1qVXFGSDY3cnZ2RkJnWVdNMkpJVkhhb2hid0RmSlZWTnRvN2Y1eUY2VXQ2aVN2b0dENVhkNUorWit0b0xSRm5XTU9xS2Q2TGJ2bzJOb1VTbHZVR1lIbUlMV3EzMVpyc2xaVDJnSndXd0VCQVhyNTVaZjEvUFBQNi9ycnIxZGdZS0M2ZGV1bXFWT25sbmw4aHc0ZDlQampqMnY2OU9scTFxeVpZbUppSlAyK3AyMjlldlhVbzBlUGNzOEgzTm1jT1hPVWxwYW1LNis4VXZQbXpaT3ZyNi9MWHZ2TW1UTWFOMjZjSEE2SEhubmtFWFhvMEVGV3ExVmJ0bXhSUUVEcFJSRndINVMycUJVNjN0NUozODc1UnB2ZStFRnQrclZUU01NUVdjOVlsYjNyTndWSEJTc2twdlNHOWtCdEVqcHl0SDVMbnF3VHJ6eW5rQUZENWRPb2lleUZoU3BLMnlwemRDUDVORzVtZEVTZ3hqUzk1WCtWOXZvWTdYM3ZDY1gwdWt2K2tTMWtMenF0VS9zMnl6K2lxZnlqWW8yT0NGUzdBYzJINmgvYloydko3amQwWGFOK2lncG9xQ0xiR2UwOWxhNEkvMmhGQjhRWUhSRUExS0ZEQnkxZXZMamN4MUpUVTB1TTllL2ZYLzM3OTNmKy9ZK1BBNTVvejU0OVdybHlwVUpDUXBTY25PelN3bGFTNXMrZnI2S2lJcjM1NXB2TzEvYjE5VlhYcmwxZG1nTVhqdmNVb0ZZSWlncldueWIxbGpuQVIrdm5yOVhIRTFib2k2bWZhYy9YdTJYeU1oa2RENmh4NXVnWVJUMDVXNmJBUUIxLzRXbGxqcjVkV1krTlVmNFhIN1BYTFdvOXYvQW1hanR1a2J6OWdyVDc3Yi9xNSttOXRIWE9ZQjM3ZnFuRVhyZW9wU0w4by9SZys4bnk5dzdRb3ZSNWV1TEhoelRybHllME51dHJlWm40Rmg4QUFIZnh4UmRmU0pKdXV1a21SVVJFWE5KemJkbXlSWW1KaWZyaGh4ODBZc1FJZGV2V1RiZmZmcnQyN05oUjV2RldxMVVmZmZTUjdydnZ2Z3JMNG8wYk4yckVpQkhxMnJXcit2ZnZyL1hyMXpzZnM5dnRldXV0dDNUcnJiZXFhOWV1dXZubW0wdTgzcSsvL3VyTU1tVElFRzNac3NYNVdIRnhzWjU3N2puMTZ0VkxQWHYyMU9PUFA2NzgvUHhMK2plb1MxaHBDN2ZYSURaTUExNFpWT2x4QVdHQnVtSmtnZ3NTQWE3bDI3SzFHaS82c05ManZNTWoxZUN1QjF5UUNIQ2RvS2J4U3BpeHR0TGpmT3RIcS9uQUtTNUlCTlM4WnNHeG1uWFZna3FQQy9VTjArRFlrUzVJQkFBQUx0YUdEUnNrU1gzNjlLbTI1MXkrZkxsZWZ2bGwrZnI2Nm9rbm50Q01HVE9Va3BKUzZyZ0RCdzdvOU9uVDZ0Q2hRNFhQVjFCUW9DZWVlRUt0V3JYU3ZIbno5TXd6ejJqbHlwV1NwQmRmZkZGcjFxelJqQmt6RkI4ZnJ3TUhEaWdnSUVEWjJkbVNwUGZmZjE5ejU4NlZ2NysvcGs2ZHFwa3paMnJwMHFXU3BKa3paK3JRb1VONjc3MzM1T2ZucHlsVHBtak9uRGw2OHNrbnErM2ZvamJqMS9BQUFBQUFBQUJBRGRpL2Y3OGtxVVdMRnRYMm5BODg4SUFpSWlKVXIxNDlEUnMyVE9ucDZiTGI3YVdPczFnc2tpU3p1ZUkxbTcxNjlWSmNYSnoyN05tajRPQmdaV1pteW1xMTZ0U3BVMXE2ZEttbVRadW1UcDA2eVd3Mkt5NHV6cm5udENSTm1EQkJVVkZScWxldm5vWVBINjQ5ZS9iSWJyZnI1TW1UV3JWcWxTWlBucXpvNkdpRmhvWnE1TWlSK3VxcnI2cnQzNkcyWTZVdEFBQUFBQUFBVUFNS0Nnb2tTV0ZoWWRYMm5PSGg0YzZQUTBKQzVIQTRaTFZhUzIyQkVCTVRJNVBKcE4yN2R5c3hNYkhjNTVzM2I1NVdybHlwamgwN3lzL1BUOUxaYlJFeU16TmxzOW5VcGsyYmNzK05qUHo5aHZCQlFVSE9MRmxaV1hJNEhCbytmSGlwY3l3V2kzeDhmS3A4dlhVVnBTMEFBQUFBQUFCUUF4d09oeVRKMjRCN2pkU3JWMDlkdTNiVjIyKy9YVzVwZStqUUliMzExbHY2NElNUEZCY1hwL1hyMSt2enp6K1hKRFZvMEVEUzJXMFc0dVBqTCtpMXo1WFVuMzc2cVJvMmJIZ0pWMUYzc1QwQ0FBQUFBQUFBVUF0Tm1qUkoyN1p0MDJPUFBhYmR1M2ZMWnJNcEx5OVAvLzN2ZjdWbnp4NVpyVlpKMHBFalI1U1hsNmQzMzMzWGVXNTBkQndOME9ZQUFDQUFTVVJCVkxTU2twS1VuSnlzOVBSMDJXdzJwYVdsS1RNenM5TFhqWTZPVmtKQ2dtYlBucTJqUjQvS1pyTXBQVDFkR3pkdXJMRnJyVzFZYVlzS2ZUUit1ZEVSQUVObDNqM1E2QWlBWVg2YTJ0UG9DSURMVGQ0NHp1Z0lBQUFBMWFaWnMyWjY1NTEzOVBycnIrdUJCeDdROGVQSEZSQVFvTmF0VzJ2cTFLbHEzcnk1aGcwYnBrY2ZmVlJSVVZFYU5teVkxcTFiNXp3L09UbFpMNzMwa3NhTkc2ZUNnZ0sxYU5GQ3ljbkpWWHJ0WjU5OVZyTm16ZExnd1lObHNWZ1VGeGVuQ1JNbTFOU2wxanFVdGloVHN5YUJPbkRvdE5FeGFwMkdVZjVHUjBBVjhUVlFNL2dhOEF4OC90Y01Qdi9kRzUvM05ZUFBld0FBcWsrSERoMlVtcHBhNmRnZk5XellVTk9tVFN2MzhVY2ZmVlNQUHZxbzgrL0RoZzF6Zmh3WUdLZ3BVNlpveXBRcHBjNnJMRXRZV0ppZWUrNjVDck9oZkpTMktOT0gvK3B1ZEFUQVVId05vQzdqOHg5MUVaLzNBQUFBY0Nmc2FRc0FBQUFBQUFBQWJvVFNGZ0FBQUFBQUFBRGNDS1d0bS9IM1A3dnZWMzZCMWVBa0FBQUFRTzFXY1Byczk5eCtmbjRHSndFQUFDaUowdGJOeE1YRlNaTDJaUlFZbkFRQUFBQ28zUTcrLzgzbm1qZHZibkFTQUFDQWtpaHQzY3lBQVFNa1NjL05TMVBhN2xQTzMvNERBQUFBcUI2bkM2M2F0ZmVVbnArZkprbTYrZWFiRFU0RUFBQlFrdG5vQUNocHdJQUJXcjE2dFRadDJxUVI5LzFnZEJ3QUFBQ2dWcnZpaWlzMGZQaHdvMk1BQUFDVVFHbnJabng4ZkRSdjNqd3RXYkpFbjMvK3VRNGNPS0Npb2lLall3RUFBQUMxaHArZm41bzBhYUliYnJoQm8wYU5rdG5NajBVQUFNQzk4TjJKRy9MeDhkRmRkOTJsdSs2NnkrZ29BQUFBQUFBQUFGeU1QVzBCQUFBQUFBQUF3STFRMmdJQUFBQUFBQUNBRzZHMEJRQUFBQUFBQUFBM1Fta0xBQUFBQUFBQUFHNkUwaFlBQUFBQUFBQUEzQWlsTFFBQUFBQUFBQUM0RVVwYkFBQUFBQUFBQUhBamxMWUFBQUFBQUFBQTRFWW9iUUVBQUFBQUFBREFqVkRhQWdBQUFBQUFBSUFib2JRRkFBQUFBQUFBQURkQ2FRc0FBQUFBQUFBQWJvVFNGZ0FBQUFBQUFBRGNpTm5vQUVCMXVPT09PN1J0Mnphalk2Q0tXcmR1clhmZmZkZm9HRERJZ3c4K3FPKy8vOTdvR0xnQVhicDAwYXV2dm1wMERCaUlyMXZQdzljdEFBQ0FaMk9sTFdvRkNsdlBrcDZlYm5RRUdJaml4L05zMnJUSjZBZ3dHRiszbm9ldld3QUFBTS9HU2x2VUtnTmVHV1IwQkZUaW8vSExqWTRBTjVHYW1tcDBCRlJCWW1LaTBSSGdScGhuUFFOekxRQUFnT2RqcFMwQUFBQUFBQUFBdUJGS1d3QUFBQUFBQUtDYVdTd1dTWkt2cjYvQlNlQ0pLRzBCQUFBQUFBQ0FhbFpRVUNCSkNna0pNVGdKUEJHbExXQ1FySzFaK21qOGN1MzU3KzRTNHlmM25kQkg0NWZMV21TOW9IRzd4VmJqbVFFQWNEZm41c0h2Wm45VDdqSGZQUE5WbVhObGVYUHhPWGFyWGJ0WDc5STNmLzlLbnp6OGtUNmVzRUtycDMraDNJTTUxWGtKQUFDZ2xqcHk1SWdrS1RJeTB1QWs4RVRjaUF3d3lNSDFHUXFLQ05MQjlSbHEyYXVWMFhFQUFQQm91Wmw1eWptUW85Qm1vU1hHczNkbHErQzNnakxQcVdndXRoWGI5UDI4dFpMRG9mWkRPaW1zUlFQWmJRNmQzSDlDM241OEN3MEFBQ3EzWThjT1NWTDc5dTBOVGdKUHhFcGJ3QURGQmNYSzJucEVIWWQxVnQ3aFBPVWV5alU2RWdBQUhpMmlkWVQycnRsVGFuenZmM2NydkZWNHFmSEs1dUx0SzdmSlpyR3B4OE5KaXJnc1FsNCszakw3bXhYWk5rckJVY0UxZGgwQUFLRDJXTFpzbVNUcHV1dXVNemdKUEJHbExXQ0F6QjhQS2lRNlJGSHRvaFhSSmxJSE5tUVlIUWtBQUk4V2UwMmNNbjg4cUtMOEl1Zlk2ZU9uZFhSYmxwcGQzYUxVOFJYTnhYYWJYUWUrMzYrMk43ZVRsNWx2bHdFQXdJWDc4TU1QbFphV3BuYnQycWxMbHk1R3g0RUg0cnRRd0FBSE5tU29TZGRta3FTbVhac3BjOU5CMlcxMmcxTUJBT0M1d2krTFVFaDBpRExXN1hlTzdWdXpSekVkR3lrZ05LRFU4UlhOeFFYSDhtVXRzcXBCaXdZdXlRNEFBR3FYRlN0V2FOYXNXZkwzOTllVUtWT01qZ01QUldrTHVGamU0VHpsSHN4Vmt5dWJTcElhZFc0a2E3Rk5SN2RtWGRvVG0welZrQTRBQU04VjE2dVY5bis3Vnc2N1E3WmlxeksrMzYrNFhpMUxIVmZaWEd5M25pMXZUZDU4cXd3QUFDcG1zVmlVazVPakhUdDJhUG55NVJveFlvUm16Smdoczltc0o1NTRRdkh4OFVaSGhJZmlMZ3FBaXgzY2tDR0hIUHA2eHBmT01idlZwZ01iTWhUVHFWRzU1M241ZUV1U2JCYWJ6T2ZkQU1WbXRjbmtaZUx0bTBBMTJySmxpMGFOR2xWaXJHWExscG82ZGFwejNHUXlLVFEwVkVsSlNabzRjYUpDUWtLcWRONzU0KysvLzM3TlhRUlFCelhwMGxUYlA5cXFJNzhjVnRHcElnVkZCaXNzTGx3bjk1MG9jVnhsYzNGQVdLQmtrdklPNXlyaU11NzI3S255OHZJMGNlSkVXU3dXTFY2ODJPZzRxQUZqeDQ3VnlaTW45WTkvL0VOaFlXRkd4Nmt6RWhNVGpZNXdVY2p0V3A2YSsySjA2OWF0MUZpN2R1MDBaY29VQ2x0Y0VrcGJ3SVVjZG9jT2JqcW9EcmQxVk1PT3Z4ZTBKL1lkMStiRnFTWDI0ZnVqb0lnZ21ieE1Pcm52aEJwMmlIR081MlRrcUY1TXZSck5EZFJWMzMzM25RSURBNTEvMzdKbGkzUGMzOTlmR1JrWm1qNTl1cDU4OGttOThNSUxWVHJ2L0hFQTFjdkw3S1VXUFdPVnNXNi96dVNkVWF2ckxpdDFURlhtWXI5Z1AwVzFqZGJ1TDNkUjJucW92THc4alI4L1h0dTNiemM2Q21yUXBrMmJKRWxqeG96UmE2KzlSbkZidytMajQ3VnQyemFqWXdBMXBtWEwwdS9PcVFwZlgxK0ZoSVFvTWpKUzdkdTMxM1hYWGNjZXRxZ1dsTGFBQ3gzZGZsU1dnbUkxN2RaY1BnRSt6dkdBQmdIYStzR3ZPclRwb01KYW5QMW1zK2hVa1d4RjFyTUhtRXp5Qy9GVDQ4UW0ydkxCTC9MMjhWWnd3eERsN0QrcDlNOTM2dklCN1kyNEhLQk84L0x5VW14c3JNYU1HYU1KRXliSWJtZGZhc0FkdExnbVRydSsvRXcrZ2I1cW5OQ2sxT05WbVl0YjltcWxqcmQzMHJkenZ0R21OMzVRbTM3dEZOSXdSTll6Vm1YditrM0JVY0VLNFJlbWJvdkN0dTdadTNjdnhhMEwxT1NLOVhPck1sTlRVMnZzTldvQ3VWM0xYWE92WDcvZTZBaW9wU2h0QVJjNnVENURrVzBqUy95UUtFa21MNU1hSlRUV3dmVVp6dEoyOVpPZk94LzM5alhybGhkdlZlY1JWMmpydjdjbzljMU5zaFJhRkJBZXFMYjlMbGVMbnJFdXZRNEF2eXNxS2xKQVFJQzh2TmlpQkhBSC92WDkxZWlLeGdxT0NpNXo2NkNxek1VdGU3VlNVRlN3L2pTcHQzYXUycW4xODllcTZGU1J2SDNOcXQra3ZqcVB1TUpWbDRNTGRINWgyNmhSSXgwK2ZOam9TSENCMk5oWWlsc0FRSzFEYVF1NFVKZjd1cGI3V01laG5aMGZEM2hsVUpuSGVQdWExV240RmVvMG5COFdBYVBaN1hidDNMbFRDeFlzME5DaFE0Mk9BOVJaRFdMRFNzMmJpYU82bEh0TVZlZGlTUW9JQzlRVkl4T3FLU2xxMmg4TDJ6ZmVlRVA5K3ZVek9oWmM0TFhYWHRPWU1XTW9iZ0VBdFFxbExRQUE1YmptbW11Y0h3OGZQbHczM25pamM5ekx5MHRObXpiVmtDRkROR3pZc0NxZmQvNzRJNDg4VXBQeEFhRE9LS3V3YmRpd29kR3g0Q0xoNGVFVXR3Q0FXb2ZTRmdDQWNsenNEY1c0RVJrQXVBNkZMU1NLV3dCQTdjTUdmQUFBQUFBOEVvVXR6bmV1dUQxL2o5c1RKMDRZSFFzQWdJdkNTbHZVS2grTlgyNTBCRlNCdytFd09nSUE0Q0l3ejhLZFVOaWlMS3k0QlFEVUZxeTBCZUJ5SnBQSjZBZ0FBTUNEVWRpaUlxeTRCUURVQnF5MFJhM1NlTkdIUmtkQUpUTHZIbWgwQktCU0hUcDBVR3BxYXBYSEwvVTh3Rk13ejNxRzJqN1hVdGlpS2xoeEN3RHdkS3kwQlFBQUFPQVJLR3h4SVZoeEN3RHdaSlMyQUFBQUFOd2VoUzB1QnNVdEFNQlRVZG9DQUFBQWNHc1V0cmdVRkxjQUFFOUVhUXNZNU13dlB5cno3b0hLLy9MakV1UEZlOUtWZWZkQU9Zck9YTmk0eFZMam1RRUFjRGZuNXNIZmtpZVhlOHl4cC82M3pMbXl2TG40SElmVnF2elBWdWpZa3hOMWVPeFFIUjQ5UkVlbmpKTWxZMisxWGdNcVJtR0w2a0J4Q3dEd05KUzJnRUZPci8xYTVxaUdPcjMyYTZPakFBRGc4U3lITW1UWnY2ZlVlRkhhTmxtUEhpbnpuSXJtWWtkeGtiS2ZuNnJDMUEycVArSmV4Y3hib3BpWEZ5dDA1QmlaL1B5clBUL0tSbUdMNmtSeEN3RHdKR2FqQXdCMWtiMGdYMmQrMmFTd2h4N1g4UmRueUhKZ24zeWF4Um9kQ3dBQWorWFhKbDc1WDMycUJ2YzhWR0s4NE10UDVOZjZjcDNaOGxPSjhjcm00cngvTDVHanVGaVJmNXNsazlubjdLQ1BqL3ppTzlYNHRlQ3M2aXhzVTFKU3Fqa2RQTlc1NG5iTW1ESE80dmExMTE1VFdGaVkwZEVBQUNpQjBoWXdRT0dHYjJXT2FTTC85bGZJcjExSG5WNzN0ZW8zdThmb1dBQUFlS3lnM24xMVl2Nnpxbi83S0htRjFKTWsyYktQNmN5dnFXb3crdUZTcFcxRmM3SERabFBCdDZzVk5ucmk3NFV0WEtxNkNsdXoyU3lyMWFvNWMrYlVRRXE0QTI5djd3cytoK0lXQU9BSktHMEJBeFNzKzFxQjNmOGtTUXJzL2lmbExuMVQ5VzRmSmRORmZOTUpBQURPcnJRMXh6Uld3Wm92RkhMTFlFbFMvbGVyNUgvRlZmSnVFRkhxK0lybVl0dlJ3M0lVblpGUFhHdFhYZ0wrWDNXdXNQMzczLyt1elpzM1YzTkN1Sk8yYmR0ZTFIa1V0OFphdEdpUlhubmxsVkxqaVltSnpvOXZ1KzAyUGY3NDQ2Nk1WU2x5dTVhbjVnYXFDNlV0NEdLV3pBT3laT3hWd0lTL1NaSUNFcnNwNTErdnFlaVhIK1dmMFBYaW45aFVUUUVCRnpuL215MEFxQTdCMTkraXZBL2ZWY2pOWjI4NmR2cTcxUXAvK0lsU3gxVTJGenVzWjI5WXhpOVRYYSs2OTdEdDA2ZVArdlRwVTQwSlVadFEzQnFuUjQ4ZVpaWng1N3ZwcHB0Y2xLYnF5TzFhbnBvYnFDN2NpQXh3c1hNM096bjIrQU02TXY3UHl2cmZlK1N3Rkt0Z1hjVTNKRFA1bkgxN3BxTzR1TVM0dzFJc2VYbno5azBBUUowWDBDMUpEcHRWaFQvOW9OUHIvaXR6Vkl4OFc1VmVoVmZaWE93ZEhpV1pUTEljeW5CcC9ycU9tNDdCQ055Y3pCaHQyclJSVEV4TXVZOUhSRVFvSVNIQmhZbXFodHl1NWFtNWdlckNTbHZBbGV3MkZXNVlvL3JEN2xiQUZWYzVoNHYzcE9ua3dwZGtQNVZYN3FubXFJYVNsNWVLOTZUSnYzTVg1N2hsLzI3NU5HNWFvN0dCbXBDYW1tcDBCRlFCSzZMaFNVeG1Id1ZkZTZNSzFud3BlMTZPZ20vNm45SUhWV0V1OWdxcEo3L0xPeW4vc3hYeWE5dmVoVmRRZDNscVlUdDY5R2lscHFicXUrKytVMkJnb05GeHlyUmx5eGFOR2pYS3JUTWFqUlczeHVqZnY3OWVmLzMxTWgrNzVwcHJYSnltNnNqdFdwNmFHNmdPckxRRlhPak1sczJ5NTU5U1lJOWU4bzZJY3Y0SjZOSmRwc0FnbmQ2d3hubXNMUzlYdHR3YzJYSnpaTS9MbGNrL1FJRlg5VlJPeWtJVmJmdEZ0cFBIVlppNlFhYysvYmVDZXZjMThLb0FBSEFmUWIxdlVuSGFOdG56Y2hUUXBVZXB4NnM2RjRlT0hLM2l2YnQwNHBYbnpxNjR0ZHRrTDhoWDRVOGJaTWs4NE9yTHF0VTh0YkQ5L1BQUHRYLy9mcU5qb0pxdzR0YjFrcEtTeW4zc3hodHZkR0dTQzBOdTEvTFUzRUIxb0xRRlhPajAycS9sZDNrbmVRVUdsWHpBeTFzQlhYbzQzNjRwU1VjbmpWWFd4THZPL3BrMFZwSVVldWY5OG05L2hVNjgvb0tPUGpaR2Vjc1dLMlRBTUFWZGU0TXJMd01BQUxmbFhiK0JBcTY4V2tGL3Vra21jK2szbFZWMUxqWkh4eWpxeWRreUJRYnErQXRQSzNQMDdjcDZiSXp5di9pWXZXNnJrYWNXdG9XRmhYcnBwWmMwYXRRb282T2dHbEhjdWxhN2R1MFVHUmxaYWp3c0xFeGR1blFwNHd6M1FHN1g4dFRjUUhWZ2V3VEFoY0xHUDFidVk2RWpSenMvYnJ6b3d6S1BNZm41Sy9TT3NRcTlZMnkxWndNQXdCUDV0bXhkYXQ1c01IcGl1Y2RVZFM2V0pPL3dTRFc0NjRGcVNvby84dFRDVnBJV0xseW9MbDI2cUVPSERwVWVhN2ZidFhqeFlpMWZ2bHhIang1VmVIaTQ1c3labzNidDJzbGlzZWlOTjk3UXFsV3I5TnR2dnlrOFBGd0RCdzdVUGZmY0l5OHZMK2ZXQms4KythVG16cDJybTIrK1dZODg4b2lLaTRzMWQrNWMvZWMvLzVIRllsRlNVcEllZi94eEJRY0hsNXRqOCtiTmV2SEZGNVdabWFrdVhicm82YWVmVm1ob2FKbmJKNXdiVzc5K3ZYeDlmZlhlZSs5cDBhSkZPblhxbEc2NzdUWTk4c2dqa2xScGp2TE9jMmRzbGVCYS9mdjMxNkpGaTBxTWVjSmIzc250V3A2YUc3aFVyTFFGQUFBQTRISVRKMDdVOXUzYkZSTVQ0MUdGN1lFREI3Uml4UW85OU5CRFZUcit4UmRmMVBMbHl6Vmp4Z3l0VzdkTzgrZlBWMmhvcUNRcE9UbFozM3p6alY1NDRRV3RXN2RPczJiTjBvY2ZmcWpYWG51dHhIUDg4TU1QK3Zqamp6VjI3TmxmM00rY09WTTdkKzdVZSsrOXAwOCsrVVFuVDU3VW5EbHpLc3l4Y3VWS3ZmNzY2L3JvbzQrVW5aMnQ1NTkvdmtyNUR4MDZwT2VmZjE0elo4N1VWMTk5cGI1OWY5K1dxNkljRlozbjdzNFZ0eTFhdE5EZXZYczFmdng0b3lQVld0ZGVlMjJwc1J0dWNQOTNFWkxidFR3MU4zQ3BLRzBCQUFBQXVGeGhZYUVreWMvUFR6NCtQZ2FucWJyWnMyZnJycnZ1VW5oNGVLWEhuanAxU2t1WEx0VzBhZFBVcVZNbm1jMW14Y1hGS1NZbVJqazVPZnJrazAvMHQ3LzlUYTFidDViWmJGYkhqaDAxZHV4WUxWKyt2TVR6M0hISEhRb0tDbEp3Y0xCT25qeXBWYXRXYWZMa3lZcU9qbFpvYUtoR2poeXByNzc2cXNJczk5OS92OExDd2hRVkZhVTc3N3hUMzM3N2JaV3UxOGZIUnlhVFNWbFpXUW9NREZSOGZMd2tWWnFqdlBNOGhkbHNWa0JBZ0NTcHFLakk0RFMxVi92MjdVdDhMZFd2WDEvZHVuVXpNRkhWa051MVBEVTNjS2tvYlFFQUFBQzQzUHo1OHhVWEY2ZjkrL2RyekpneE9uNzh1TkdSS3JWbXpSb2RQbnhZdzRZTnE5THhtWm1ac3Rsc2F0T21UYW5Iamh3NUlvZkRvYmk0dUJManpabzEwNGtUSjJTMzI1MWpUWm8wY1g2Y2xaVWxoOE9oNGNPSEt6RXhVWW1KaVhyb29ZZFVVRkFnaThWU2JwYW9xS2dTSDU4K2ZickVhNVFuT2pwYU0yYk0wSUlGQzNUNzdiZHI4K2JOVmNwUjNubWVJRGMzVnc4ODhJQjI3TmloUm8wYWFjR0NCVVpIcXRYNjkrL3YvTGhuejU0R0pya3c1SFl0VDgwTlhBcjJ0RVd0a25uM1FLTWpvQW9jRG9mUkVRQUFGNEY1RnRVcExDeXN6TDFEcTdLQzFTZ3JWNjVVVmxhVyt2VHBJMG5PMHJOdjM3NmFOV3VXcnI3NjZoTEhOMmpRUU5MWkxSWCt1TkwwM0kxMU1qSXkxTDU5ZStmNG9VT0hGQjBkTFMrdjM5ZlhtRXdtNThmbjlsYjk5Tk5QTDJoTGlmejhmT2VldFJrWkdjN1g4UFgxbFNTZE9YUEcrWGgrZm42SmMvdjI3YXZycnJ0T0w3LzhzaDU3N0RGOStlV1hWY3BSMW5udTdseGg2NGw3TFh1cXBLUWt2ZlhXVzVJODZ5M3Y1SFl0VDgwTlhBcFcyZ0p3dWZOLzhBQUFBSFhYdWVJMkxpNU8rL2J0Yy9zVnQzUG16TkhhdFd1MVpzMGFyVm16eHJrQzh6Ly8rVStwd2xZNnUwbzFLU2xKeWNuSlNrOVBsODFtVTFwYW1qSXpNeFVSRWFFK2Zmb29PVGxadTNidGtzMW0wOWF0Vy9YcXE2L3FqanZ1S0RkRGRIUzBFaElTTkh2MmJCMDllbFEybTAzcDZlbmF1SEZqaGRubno1K3Znb0lDWldSa2FOR2lSYnIxMWxzbFNTMWF0RkJnWUtBKytlUVRTV2UzQXZqWHYvN2xQTy9Ja1NQNitlZWZaVEtaMUxScFV4VVhGOHZoY0ZTYW83enozQm1GclRFNmR1eW9CZzBhS0NRa1JOMjdkemM2VHBXUjI3VThOVGR3S1ZocGkxb2xZY1phb3lPZ0VqOU41YTBzQU9DcG1HYzlnNmZOdFo2NDR2WkNKQ2NuNjZXWFh0SzRjZU5VVUZDZ0ZpMWFLRGs1V1pMMDlOTlBhLzc4K1JvL2ZyeHljbkxVcEVrVGpSbzFTb01IRDY3d09aOTk5bG5ObWpWTGd3Y1Bsc1ZpVVZ4Y25DWk1tRkRoT1IwNmROQ0FBUU5VWEZ5c2Z2MzY2ZDU3NzVWMGRrL2g1T1Jrelo0OVc4dVdMVk5rWktSNjllcWxIMzc0UVpKa3M5bjA5Tk5QS3pNelU0MGJOOWJNbVRPZHY0Q3ZLRWRGNTdrakNsdmptRXdtOWV2WFQ4ZVBIeSt4d3R6ZGtkdTFQRFUzY0NuY2Q5YXNnb1NFQklja3BhYW1HaDBGQmt0TVRKVEVENU9lNE53UGtuemQxbDNudmw3ZCtYTmd5NVl0R2pWcVZJbXhsaTFiYXVyVXFjNXhrOG1rME5CUUpTVWxhZUxFaVFvSkNhblNlZWVQdi8vKyt6VjNFZFhFRS82L1VQT1laejJMcDg2MUowNmNjQmEzc2JHeHRhcTRoWHVqc0RYZTVzMmJkZXJVS1NVbEpSa2Q1WUtRMjdVOE5UYzhVKy9ldlpXYm02djgvUHpJOVBUMGJDTXlzTklXQUlCeWZQZmRkODc5L2FTelplNjVjWDkvZjJWa1pHajY5T2w2OHNrbjljSUxMMVRwdlBQSEFRQy9xKzByYnVHZUtHemRROGVPSFkyT2NGSEk3VnFlbWh1NFdKUzJBQUJjQkM4dkw4WEd4bXJNbURHYU1HRkNsZTdBRFFDb1dIVVh0NXMyYmRLdVhidXFPU1hjU2ZQbXpkV2pSNCtMT3BmQzFuMTRlM3NiSGVHaWtOdTFQRFUzY0xFb2JRR0Q1S1o5cnoxTEhsT1R2ZzhwcXZ2dHp2R0NnOXVVOXZvWWRaNzZwYng4QTZvKy91VFg4akw3dXZRYUFKeTlZVXRBUUFCN2F3RUdPVGNQQmpWdHJ6YWpYeTN6bUIwTDdsTGhrVjJsNXNyeTV1SnpIRGFManExZnBoTy9mSzZpNHdmbHNOdmxHeHF0Mk51ZlZtQ2oxalYyVFhWZGRSYTNEejc0b0N3V1N3MmtoTHN3bTgzTy9YY3ZCSVV0QU1EZFVkb0NCam0rZVpYOHdocnIrT1pWWmY2Z0NNQzkyZTEyN2R5NVV3c1dMTkRRb1VPTmpnUFVlWVZIZCt2MDRUUUZObXBUWWp4Ly84OHFPbjZvekhNcW1vdnRsalBhL2RaRU9Sd09OZTMzc0FLYlhDNkh6YXFDUTl2a2ZkNHZUMUV6cXF1NFBWZllqaGd4b2laaXdtQXBLU215V3EwWGZCNkZMUURBRTFEYUFnYXdGdVlwZCtjNnRSdzVTN3NYUDZyQ0k3c1VFSE9aMGJFQS9NRTExMXpqL0hqNDhPRzY4Y1libmVOZVhsNXEyclNwaGd3Wm9tSERobFg1dlBQSEgzbmtrWnFNRDlRcEliRUorbTNETWpVZjlMY1M0OGZXdjYvZ0ZwMlVsNzZoeEhobGMvSGhMMStUM1Zxa052ZTlKcFBaNSt5ZzJWZjFXbmFwOFd2QldkVzU0dmF2Zi8xckRTU0UwVkpTVWk3NEhBcGJBSUNub0xRRkRIRHkxeS9sSDlsYzlWcDFWVWhjZ281dlhxVW1NUk9NamdYZ0R5NzJobUxjaUF4d3ZZZ3UvNk85Ny8xTmpXOGNMM05RcUNTcE9PZUljdFBYSzNid3RGS2xiVVZ6c2NObVZYYnFKNG9kUE8zM3doYUc0T1prcUU0VXRnQUFUOElHZklBQmp2KzBTbUdkYjVJa2hYZnVxeE8vZmltSDdjTGYyZ1VBQU00S2liMUMvaEhObGYzalN1ZllieHYrcmRDMjE4aW5YbFNwNHl1YWk0dU9INUs5dUZDQlRlTmRFeDRWT2xmY3hzWEZhZCsrZlJvelpveU9Iejl1ZEN4NEdBcGJBSUNub2JRRlhLenc2RjZkUHJKTFlSMnZseVNGWG42dDdKWXp5azFmZjBuUGE1S3BPdUlCQU9DeG9xNGVvdDgycnBERGJwTzkrSXl5VXo5UjFOVkRTaDFYMlZ4c3R4Vkxra3hlM0tYYVhWRGM0bEpRMkFJQVBCR2xMZUJpSnphdmt1VFE5cGYvckYrU2I5S1c1LzlIRG11eGptOWVWZUY1NSs1MmJiY1VsUmkzVzR0bDh2TG03WnNBZ0RvdnJPTU5jdGdzeXQzeHJZNy8vQi81aFRkUlVMTU9wWTZyYkM3MkRXMG9tVXdxUExyWHhWZUFpbERjNG1KUTJBSUFQQlY3MmdJdTVMRGJkT0tYTDlTazcwTUtiZGZUT1Y1d1lKdjJMNThwYTBGT3VlZjZoaldXeWN0TEJRZTNxWDdiSHM3eDA1azc1UjhWVzZPNWdicW1RNGNPU2sxTnJmTDRwWjRIb0hxWXpENks3REpBMlQ5K0xFditjVVgzSEZIcW1Lck14ZWFnVU5WcjJVWEgxcVlvSlBZS1YxNENLc0VldDdnUUZMWUFBRS9HU2x2QWhmSjIvU0JyWVo3Q3IrZ3IzOUFZNTUvUTlyM2s3UitzRTc5ODRUeldVbkJTbHZ3VHN1U2ZrTFhncEx6OUF0V2dmUjhkL0hTdTh2WnNraVh2bUhLMnIxSFd0NHNWMlhXUWdWY0ZBSUQ3aUxocW9FN3QzeXhyL2trMWFOKzcxT05Wbll1YjN2Sy9LamkwWFh2ZmUwS0ZSL2ZJWWJmSlZuaEtPZHUvMVpsaisxeDlXVGdQSzI1UkZSUzJBQUJQeDBwYndJV09iMTZsa0paWHl0cy91TVM0eWN0YkRlSjc2ZmptVlFyNi81dWViSHZoZHVmalhyNys2angxdFpvTm1LUkRuODNUL2crbXkzWW1YNzZoRGRXbzl6Mkt1UEpXbDE0SEFBRHV5aWNrWEEzaWU4a3Z2SWxNM3FXM0RxcktYQnpWL1hiNWhUZFIyM0dMZE9UclJkcjk5bDlsTFRnaEw1OEFCVFJzcFdiL004bFZsNE55c09JV0ZhR3dCUURVQnBTMmdBdkZEWnRaN21OTisvL1YrWEhDakxWbEh1UGw2NjltdHo2cVpyYytXdTNaQUFEd1JFRk40MHZObXkwR1R5djNtS3JPeFpMa1d6OWF6UWRPcWFha3FHNFV0eWdMaFMwQW9MWmdld1FBQUFBQUhvbXRFbkErQ2xzQVFHMUNhUXNBQUFEQVkxSGNRcUt3QlFEVVBwUzJBQUFBQUR3YXhXM2RSbUVMQUtpTjJOTVd0Y3BQVTNzYUhRRlY0SEE0akk0QUFMZ0l6TE53WjJYdGNZdTZnY0lXQUZBYnNkSVdnTXVaVENhakl3QUFnRnJvanl0dVVUZFEyQUlBYWlOVzJxSldtWFhWQXFNam9CS1RONDR6T2dMY1JHSmlvdEVSQUZ3ZzVsblBVTmZuMmordXVFWHRSMkVMQUtpTldHa0xBSENwVHAwNkdSMEJGeWcrUHQ3b0NBQndRYzRWdDYxYnQxYkxsaTJOam9NYUVoOGZyK2JObTFQWUFnQnFKVmJhQWdCY2F0R2lSVVpIQUFEVUFXRmhZWHIzM1hlTmpvRWF0SGp4WXFNakFBQlFZMWhwQ3dBQUFBQUFBQUJ1aE5JV01NaU9uQzJhdkhHYzFtWjlYV0w4UVA0K1RkNDRUc1cyb2dzYXQ5b3ROWjRaQUFCM2MyNGVYTEI5ZHJuSHZMejE3MlhPbGVYTnhlZllIRlo5ZTJTMVh0cjZkMDM5Y1lMK3R1a2h6ZjcxS1dVV0hLeldhd0FBQUFEK2lPMFJBSU9rWm05UXVGK2tVck0zcUdmRDNrYkhBUURBbzJXZFBxVE1nZ05xSE5Tc3hQamVVN3VVWGZSYm1lZFVOQmRiN01WYXVIT2VISEtvZi9NaGFoYlVRamFIVFFmeTk4blAyNi9HcmdNQUFBQ1FXR2tMR09LMHRVQTdUbTdSZ0JaRGxYVTZVNGRQSHpJNkVnQUFIaTJ1WG10OWYvU2JVdVByc3Y2cjJPQldwY1lybTRzL08vU1JySTVpalc3M3NPSkNMcFBaeTBkKzN2NjZySDQ3UmZoSDFkUmxBQUFBQUpJb2JRRkQvSHg4azZJQ0dxcDEvY3ZWc2w0YnBXYXZOem9TQUFBZXJWdFVrbjQ1L3FNS3JQbk9zWk5GeDVXV3MxVlhSbll2ZFh4RmM3SE5ZZE9tMzc1WG4wYjlaRGJ4eGpRQUFBQzRIcVV0WUlEVTdBMUtpTGhLa3BRUTBWVS9aMitTeldFek9CVUFBSjRyTHVReVJRWTAxTVpqYTUxajN4OWRvOHNiZEZKOTM5QlN4MWMwRng4L2MwekZ0aUkxRFc3aGt1d0FBQURBSDFIYUFpNTJ0UEN3RGhjY1ZPZndMcEtrOW1GWHlHSXYxczZjclpmMnhDWlROYVFEQU1CejlZanVwUTNIdnBYZFlWZXh2VmcvL3JaT1BScjJLblZjWlhPeDFXR1ZKSG1idkYwWEhnQUFBRGdQNy9jQ1hPekgzelpJa3ViOCtyUnp6T3F3S2pWN3ZlSWJkQ3IzUExPWGp5VEo0ckRJVjcvZkFNVnF0OGpMNU1YYk53RUFkVjduaUM3NjdOQUtiVHY1aS9LdHB4VHVINlhtd1hFNmtMK3Z4SEdWemNXaHZtRXl5YVNzMDVtS3E5ZmFwZGNBQUFBQVNKUzJnRXZaSFhiOWZIeWpibWsyV0pjMzZPZ2NQNUMvVCsvdmZidkVQbngvRk80WElTK1RsdzdrNzFPNzBBN084VU1GQnhRZDBLaEdjd01BNEFuTUpyTzZSbDZqamIrdFZiNGxUMGt4MTVjNnBpcHpjWkE1V0szcXQ5V2FyTldVdGdBQUFEQUUyeU1BTHBTV3UwMm5yUVZLaU95bUJuN2h6ajhkd2hMazd4Mmd6ZGtibmNmbVcwL3BsQ1ZQcHl4NXlyZWNrcCszdnpxR0pXcGx4dnZhbGJ0RGJTQUhqUUFBRGdGSlJFRlV1Y1U1Mm5yeVovMzN5R2U2T2lySndLc0NBTUI5ZEl1K1J2dnlkaW5mY2tvZHd4SktQVjdWdVhoQTg2RTZsTDlmUzNhL29helRoMlYzMkZWb1BhMXRKMy9XMGNJanJyNHNBQUFBMURHc3RBVmNLRFY3ZzFyVmE2c0E3NEFTNDE0bUwzVU1TMUJxOWdZMUM0NlZKRDMzeXpUbjQ3NWV2bnI2eXJrYUZQdG5mWHJnMzNwdno1czZZeXRVQTc5d1hkLzRGbDBWMWRPbDF3RUFnTHNLOGFtdkRtRUpDdmVQbEhjWld3ZFZaUzd1MmJDM0l2eWo5R0Q3eVZxZHVVcUwwdWNwMzNKS1BsNithaFRZUklOaS8reXF5d0VBQUVBZDVkRjNMa3BJU0hCSVVtcHFxdEZSWUxERXhFUkowcXlyRmhpY0JKV1p2SEdjSkw1dUFjQ1RNTTk2RnVaYUFBQ0FTOU83ZDIvbDV1WXFQejgvTWowOVBkdUlER3lQQUFBQUFBQUFBQUJ1aE5JV0FBQUFBQUFBQU53SXBTMEFBQUFBQUFBQXVCRnVSSVphNWR3ZWJnQUFvUG94endJQUFBQ3V3VXBiMUFvdFc3WTBPZ0l1UUlzV0xZeU9BQUM0QUowNmRUSTZBaTVRZkh5ODBSRUFBQUJ3Q1ZocGkxcmgvZmZmTnpvQ0FBQzExcUpGaTR5T0FBQUFBTlFwckxRRkFBQUFBQUFBQURkQ2FRc0FBQUFBQUFBQWJvVFNGZ0FBQUFBQUFBRGNDS1V0QUFBQUFBQUFBTGdSU2xzQUFBQUFBQUFBY0NPVXRnQUFBQUFBQUFEZ1JpaHRBUUFBQUFBQUFNQ05VTm9DQUFBQUFBQUFnQnVodEFVQUFBQUFBQUFBTjBKcEN3QUFBQUFBQUFCdWhOSVdBQUFBQUFBQUFOd0lwUzBBQUFBQUFBQUF1QkZLV3dBQUFBQUFBQUJ3STVTMkFBQUFBQUFBQU9CR3pFWUhRUFVaTzNhc05tM2FaSFFNQUFBQXdLM0Z4OGRyOGVMRlJzY0FBQUFvRnl0dGF4RUtXd0FBQUtCeTI3WnRNem9DQUFCQWhWaHBXd3N0WDc3YzZBZ0FBQUNBV3hvMGFKRFJFUUFBQUNyRlNsc0FBQUFBQUFBQWNDT1V0Z0FBQUFBQUFBRGdSaWh0QVFBQUFBQUFBTUNOVU5vQ0FBQUFBQUFBZ0J1aHRBVUFBQUFBQUFBQU4wSnBDd0FBQUFBQUFBQnVoTklXQUFBQUFBQUFBTndJcFMwQUFBQUFBQUFBdUJHejBRRUFBQ2lQdytIUU45OThvNisrK2tyNzkrL1htVE5uVks5ZVBiVnMyVktUSjAvV25qMTdOSG55WkVtU3lXUlNTRWlJdW5UcG9sR2pSaWtvS0VqcDZlbk94eVVwTURCUW5UcDEwbjMzM2FmUTBOQktYMy9EaGczNjhNTVBsWnljTExQWnJJeU1EQzFhdEVocGFXbnk4ZkhSdUhIamRQWFZWNWM2YjlxMGFkcTZkYXRTVWxMazcrOWZwZXZjdVhPbjFxOWZyenZ2dkZQZTN0NmxqcW5xYS8vUm0yKytxVFZyMXFpZ29FRE5temZYNk5HajFicDFhMG5Ta1NOSHRHVEpFbTNac2tWRlJVVnEyN2F0eG8wYnAram9hT1hrNUdqS2xDbWFOR21TV3JSb1VlbnJBQUFBQUFDcUQ2VXRBTUF0Mld3MnpaNDlXOGVPSGRPZi8veG5YWDc1NWZMMjl0YWhRNGYwN2JmZnl1RndPSTlOU1VtUm41K2ZNak16TlgvK2ZMMzg4c3VhTW1WS2ljZjkvZjExN05neHZmVFNTNW83ZDY2ZWV1cXBDbDgvTHk5UC8vakhQL1RVVTAvSmJEWXJLeXRMVTZkTzFjQ0JBelY1OG1RVkZoYXFxS2lvMUhscjE2N1ZvVU9ITHVoYTc3bm5IcGxNSnAwOGVWSi8rY3RmU3BXMlZYM3RzclJ0MjFaRGhneVJ5V1RTMjIrL3JXZWZmVllMRnk2VXlXVFN4bzBiMWI1OWU5MS8vLzJ5V3EyYVAzKys1czZkcTJlZWVVYWhvYUVhTm15WTVzNmRxeGRlZUVGZVhydzVCd0FBQUFCY2haL0FBQUJ1NmYzMzMxZFdWcGFTazVPVmtKQWdmMzkvK2ZqNEtEWTJWbmZlZWFmTTVwSy9kelNaVEdyU3BJbUdEUnVtbjM3NnFVU3BlMDVVVkpTR0RCbWlMVnUybFBuNCtUNysrR05kZHRsbGlvMk5sWFMyK0UxTVROVEFnUU1WRUJDZ3NMQXd4Y1RFbERqbnpKa3pXcng0c1FZTkduUkIxL3JFRTA5bzBxUko1VDVlbGRjdXo5VlhYNjNnNEdBRkJRVXBLU2xKZVhsNXptdnYzNysvK3ZidHErRGdZSVdHaHVyV1cyOVZlbnE2N0hhN0pDa3BLVW1GaFlWYXQyN2RCVjBQQUFBQUFPRFNVTm9DQU55T3pXYlRwNTkrcW1IRGhsVnBlNEh6RlJjWHk4L1BUeWFUcWN6SEN3c0xGUkFRNEh6ODAwOC8xZDEzMzYyaFE0ZHEwYUpGenVQV3JsMnI3dDI3Ty9OczNMaFJ2WHYzcnZDMWx5MWJwZzRkT2ppM0h6am5zODgrMHgxMzNLSDgvSHhKMG80ZE96Uml4QWdkUFhwVWtoUVhGMWZ1YzFiMjJwVTl0M1IyKzRYczdHeDk4c2tuNnR1M3IzUFY3QjlYeitiazVLaCsvZnJPY1pQSnBHN2R1bW50MnJVVlhqY0FBQUFBb0hwUjJnSUEzTTZSSTBkMCt2UnB0V25UcHNybjJPMTI3ZG16UisrODg0NXV2dm5tVW84N0hBNWxaR1FvSlNWRi9mcjFrM1IyMjRGLy92T2ZldmpoaC9YV1cyOHBLU2xKa3BTYm02dWpSNC9xc3NzdWt5UWRQWHBVeGNYRnlzN08xcmh4NHpSMDZGQk5uejVkSjA2Y0tKRjU5ZXJWK3N0Zi9sTHF0Vys4OFVZMWFkSkVIM3p3Z1J3T2h4WXVYS2lSSTBjcU9qcTYwdXVxN0xVcmUrNWZmLzFWdDkxMm0wYVBIaTI3M1Y1bVB1bHNPZnp4eHgvcmhodHVLREYrMldXWEtTMHRyZEtjQUFBQUFJRHF3NTYyQUFDM1k3RllKSlZjQ2ZyUlJ4L3A3YmZmZHY1OTZkS2x6bzlIakJnaEx5OHZOV3pZVURmZGRKT3psRDMvOFhQUGQrKzk5K3FtbTI2U0pKbk5acGxNSm1Wblo2dGp4NDVxMWFxVkpPbjQ4ZU9TcEFZTkdrZzZ1enBYa3RMUzB2VGNjOC9KYXJWcTl1elptajkvdnFaTm15WkordWMvLzZsQmd3WXBORFJVeDQ0ZEsvSDZKcE5KOTk5L3Z5Wk5taVN6MmF5QWdBRDE3ZHUzU3Y4V2xiMTJaYy9kc1dOSC9mdmYvOWFoUTRjMGYvNTh6WjgvWHhNblRpejFPcSs5OXBxOHZMeDAyMjIzbFJnUEN3dFRYbDZlYkRaYm1UZElBd0FBQUFCVVAxYmFBZ0RjVGxSVWxFd21rdzRjT09BY0d6QmdnSll2WDY1WnMyYVZPajRsSlVYTGxpM1QvUG56ZGNzdHQ1VGFHaUVsSlVVTEZ5NVV4NDRkOWVXWFh6cEw0WWlJQ0UyWU1FRXBLU2w2K09HSHRYMzdka2x5N3ZsNjdubjgvUHdrU1VPSERuWHUvenB3NEVEOSt1dXZjamdjMnJScGs0NGRPMWFxTEQ1ZjA2Wk4xYjE3ZDMzNDRZY2FNV0pFdWRzMy9GRmxyMTJWNXphWlRHcmF0S21HRGgycTc3Ly92dFIrdm0rOTlaYTJiOSt1eHg5L1hENCtQbVhtcUd3UFlBQUFBQUJBOWFHMEJRQzRuYUNnSUYxNTVaVmFzV0pGdFQxbldGaVkvdnJYdnlvM04xZnZ2dnV1Y3p3cEtVbXZ2dnFxT25ic3FObXpaMHY2ZllWdFRrNk9KQ2ttSmtiKy92NDZmZnEwOHp5VHlTUmZYMStaVENaOS9mWFh5czdPMXAxMzNxbVJJMGZxcWFlZWtpVGRlKys5K3Zubm55V2QzWXBoNDhhTnV2cnFxN1ZzMmJJcTU2N3N0Uy8wdWMrdExqN25uWGZlVVdwcXFtYk1tS0g2OWV1WE92N2t5Wk1LRGc0dWRlTTNBQUFBQUVETm9iUUZBTGlsKys2N1R4a1pHWHIyMldlMWI5OCtXYTFXNWVmblg5TCtxa0ZCUVJvelpveFdybHlwUFh2MjZMZmZmdE9PSFR0a01wa1VFeE9qNHVKaU9Sd09oWVdGS1N3c1RMdDM3NVlrZVh0N3EwK2ZQbnJ6elRlVmw1ZW5FeWRPNklNUFBuRHVnVHRwMGlTbHBLUm95WklsV3JKa2liTzBYYmh3b1RwMzdpeTczYTZYWG5wSmZmdjIxZmp4NDdWLy8zNnRYcjI2U3BrcmUrMktudnZnd1lQNjdydnZuSHZpZnZEQkIrclJvNGZ6dVpjdVhhcU5HemRxeG93WnpxTDZqL2JzMmVQY05nSUFBQUFBNEJvc213RUF1S1dJaUFnOS8venpXclpzbVo1NTVobWRQSGxTdnI2K2F0S2tpVWFNR0hIUkt6KzdkT21pbmoxNzZwVlhYdEVqanp5aUJRc1dLQ3NyUzlIUjBYcjQ0WWVkcTFCNzl1eXA3Ny8vWHRkZWU2MGs2WTQ3N3REQ2hRdDEvLzMzeTh2TFM5ZGNjNDFHalJwVnBkZGN2bnk1Y25KeU5IandZUG40K09qT08rL1VHMis4b2M2ZE95c2lJa0tEQmcxeUhqdDA2TkFTNTFYMjJoVTl0NysvdjFhc1dLR1hYMzVaQVFFQjZ0NjllNG5NNS9ZRnZ2dnV1MHZrWGJwMHFYeDhmT1J3T0xSaHd3WU5Iano0Z3Y2TkFRQUFBQUNYcG1vYjZybXBoSVFFaHlTbHBxWWFIY1V0SkNZbVN2cjloM3dBd01YTHljblJndzgrcU9Ua1pEVnIxc3pvT0laWXQyNmQzbjMzWGMyZE81ZnRFUURVR3VkK1VjYlBFQUFBb0R5OWUvZFdibTZ1OHZQekk5UFQwN09OeU1EMkNBQUFsQ0UwTkZSang0N1ZnZ1VMWkxQWmpJN2pjbmw1ZVVwSlNkSEVpUk1wYkFFQUFBREF4ZmdwREFDQWN2VG8wYVBFSHJCMVNiMTY5ZlRLSzY4WUhRTUFBQUFBNmlSVzJnSUFBQUFBQUFDQUc2RzBCUUFBQUFBQUFBQTNRbWtMQUFBQUFBQUFBRzZFMGhZQUFBQUFBQUFBM0FpbExRQUFBQUFBQUFDNEViUFJBVkQ5QmcwYVpIUUVBQUFBQUFBQUFCZUpsYmExU0h4OHZORVJBQUFBQUxmWHNtVkxveU1BQUFCVWlKVzJ0Y2ppeFl1TmpnQUFBQUFBQUFEZ0VySFNGZ0FBQUFBQUFBRGNDS1V0QUFBQUFBQUFBTGdSU2xzQUFBQUFBQUFBY0NPVXRnQUFBQUFBQUFEZ1JpaHRBUUFBQUFBQUFNQ05VTm9DQUFBQUFBQUFnQnVodEFVQUFBQUFBQUFBTjBKcEN3QUFBQUFBQUFCdWhOSVdBQUFBQUFBQUFOd0lwUzBBQUFBQUFBQUF1QkZLV3dBQUFBQUFBQUJ3STVTMkFBQUFBQUFBQU9CR0tHMEJBQUFBQUFBQXdJMVEyZ0lBQUFBQUFBQ0FHNkcwQlFBQUFBQUFBQUEzUW1rTEFBQUFBQUFBQUc2RTBoWUFBQUFBQUFBQTNBaWxMUUFBQUFBQUFBQzRFVXBiQUFBQUFBQUFBSEFqWnFNRFZJZkV4RVNqSXdBQUFBQUFBQUJBdGZEb2xiWU9oMk9qMFJrQUFBQUFBQUFBMUM0T2gyTi9TRWhJcnRFN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hpVS93T1BMOTR6NEMzK1l3QUFBQUJKUlU1RXJrSmdnZz09IiwKCSJUaGVtZSIgOiAiIiwKCSJUeXBlIiA6ICJmbG93IiwKCSJWZXJzaW9uIiA6ICIiCn0K"/>
    </extobj>
    <extobj name="ECB019B1-382A-4266-B25C-5B523AA43C14-4">
      <extobjdata type="ECB019B1-382A-4266-B25C-5B523AA43C14" data="ewoJIkZpbGVJZCIgOiAiMTcxMDU5MjU1Mjc0IiwKCSJHcm91cElkIiA6ICIxMTU4Njc2OTcyIiwKCSJJbWFnZSIgOiAiaVZCT1J3MEtHZ29BQUFBTlNVaEVVZ0FBQTl3QUFBTjVDQVlBQUFENmdUTkFBQUFBQ1hCSVdYTUFBQXNUQUFBTEV3RUFtcHdZQUFBZ0FFbEVRVlI0bk96ZGQzeGIxZjMvOGJjczJiSmt5YmE4N1NST25EaUxMQklJcEpRQ1plOVY5bWpoUzltakZDZ3JLYU9NSDZ0bFU2QkFHS0dzc0JvSUVHZ0N0T3hDU0VLQ001eWRlRzladzVLczN4K3hqT3g0eUk1bEdmdjFmRHp5ZU9qY2UrNjluM3QxNWR6UFBlZWVLd0V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S0RIRExFT0FBQm16SmdSREgzMitYeGxLMWFzeU9uTDlTY21KbzdLejg5L3htcTF6bXhzYlB4cXk1WXQ1M2s4bmsxOXVRMEFBQUNnUFZPc0F3QjZ5bUt4NUp2TjVoa21reW5IYURTbXhzWEZHUU9CZ0xlNXVibmU2L1Z1YjJwcVd1MzFldGRKQ25hN01nd0p3NGNQZjlwbXMvMWFrdXgyKzBIRGh3OS9adDI2ZFFmRk9pNEFBQUFNYmtNbTRRNXZRUXVwcnE1K2FlUEdqV2YwMVRac050c0I0OGFOVzlKKytuZmZmZGVtSjBGT1RzNjFlWGw1ZDRmS1hxOTMzY3FWSzhmdTZ2WUxDZ3BlY1RnY3A0VEtKU1VsZDVTVWxNd0pyOVBSY1dnbkdBZ0U2Z09CUUszSDR5bHl1VnhmMWRYVnpXOXNiRnl4cS9IdGlzVEV4RkhwNmVrWE9CeU9zeElTRWtaMFY5L3Y5MWVWbDVjL1hGcGFlbXY0OUFqMlg5TE8zMWxueThicUhFTFAyR3kydmR1Vjk0cFZMQUFBQUJnNjRtSWRRQ3c1SEk2VEpPWDIxZnF5c3JMK0VFbTl1cnE2RnlVMWg4cG1zN25RYXJYdXVZdWJ0NmVrcEJ3VFBxRzZ1dnI1WHF6SFlEUWFVeElTRWtZbUp5Y2ZscE9UYzlQNDhlT1hqeDA3ZGtsQ1FzS0VYWXl4TitLSERSdDJ4OFNKRTR1eXM3TnZpQ1RabGlTVHlaU2VtcHA2UkxTRGk5VTVoSjV4dVZ4THc4dHV0L3ZiV01VaXlXaXhXSVpDd2o5VTloTUFBS0JUUXpyaE5oZ004WGw1ZVJmMnhib1NFeE1MVWxOVGo0MmtydHZ0M3RiUTBOQ21GZFBoY0p5K0s5dFBUMDgvTVM0dXpoSXFOelkyZnVIMWV0ZnN5anJEMmUzMkEzYmJiYmZ2VWxKU1R1cXJkVVlnZWV6WXNlOWxaMmZmYURBWXpLR0p3V0RRNzNhN2Y2aXRyVjFRVzF2N2NuMTkvVHRPcC9NenY5OWYzWSt4U1lyZE9ZU2UyYlJwMC84NW5jN1BtcHViRzUxTzU1Sk5temFkMjk4eHBLU2svR2JVcUZIUFRaMDZ0Ynl3c1BCZi9iMzkvakpVOWhNQUFDQVNRNlpMZVdmUzA5TXYzTDU5K3gyU2ZMdXluc3pNek12Vmd4c1kxZFhWTDlqdDl0Wm5TTlBTMGs3ZHRtM2JueFRXOHQwVERvZmp6UEJ5VlZYVmM5MHQ0L2Y3SzFldlh2Mkw4R254OGZHSmt0SXNGc3ZVbEpTVUk1T1RrdzlUeTM3RnhjVlpSbzhlL2VLNmRldktHaG9hL3RPYk9IdWlvS0RncWZCajVQZjdLMHBLU202dnFLaVlKNm5ENURveE1YRjBhbXJxU2VucDZlZDFORCs4Ni82a1NaUFdocTE3cDJNUnFWaWRRNGljMSt0ZHUyYk5tbjFqR2NPWU1XUG1oejc3Zkw2eVdNWVNUVU5sUHdFQUFDSXhKQy91dlY1dmE2SVZIeCtmNDNBNFR0N0ZWZHJTMHRMK0wyejlHN3Rib0txcTZ2WG01bVpYV0J6RGJEYmJyM3E1L1d5NzNYNWdxQkFNQnIyVmxaV3ZkTGRRTUJnTWVMM2VkZUgvbkU3bkQwNm44OU9LaW9wSDFxMWJkMlJSVWRGTXI5ZGJIRnJHWURBa0RCOCsvREZKeGw3R0dwSGs1T1REdzc4WHI5ZTdadDI2ZGJ0WFZGUThwRTZTYlVueWVEenJTMHRMNzFtNWN1V2trcEtTUDdlZkg3NnY0ZFBiSDR2dTRoc0k1eEFBQUFDQWdXMUlKdHlCUUtBMlBLRnBhVm5zdGN6TXpIT05SbU9LSkRVM056dTlYdS9xQ0JaejF0Yld2aFUrSVMwdDdiVGViRDg3Ty9zMGc4SFFtZ0RYMXRiK1MxSnRiOWJWbnN2bCtxNjR1UGlRUUNCUUg1cG1zVmdtT3h5T0kvdGkvWjFKVDA5djArVjMwNlpORjdwY3J1MDlXSVcvcnE3dXd6NE9xOVVBT1ljQUFBQUFER0JETXVHT2k0dXpOelEwZkJRcTIyeTJXYnN3YUpraEt5dnJpbENodnI3K1E2UFJhSTlrd2VycTZoZkN5Nm1wcVNlcEY5MzhlOU9kdkNjOEhzK0c4dkx5aDhPbjJXeTJxQTVJbHBTVTFEcXFkQ0FROERpZHpvK2p1YjJlR2lqbkVBQUFBSUNCYTBnK3d4MFhGMmV1cnE1K0tTTWo0L2VoYVptWm1WZHMyclRwdHoxZGw5MXVQOHBzTmhlR3lwV1ZsVThQSHo3ODdxNldDYW12ci8vUTUvT1Z4c2ZINTBpU3lXVEtTRTVPUHFTK3Z2NjlTTGZmTXNMNXpGRFo1L09WMWRmWGY5Q1RmWWhFWFYzZDI3bTV1Yk5EWmF2Vk9xMnZ0eEV1ZEV4YTdOS3owZEV3VU02aFBoSnZzVmltVzYzV2lmSHg4ZG1Tek1GZ3NNSGxjcTFyZVZhL2JsYzNrSmlZV0dDejJRNktqNC9QRGdRQ05RME5EVys3M2U1dGtTNXZOcHZIMm15MmZVd21VMTR3R1BUNi9mNnQxZFhWSDBzcTM5WFllc0JvdFZxbldpeVd5Zkh4OFRrR2c4RWNDQVJjZnI5L1MyTmo0L2ZoanhsRVcwSkN3bTUydTMybXlXVEtsUlFYQ0FUS1hTN1g5eTZYNnp2MWNoeUlNQU5tUC90RGI4N05LQjkvQUFBd2lBekpoTnRnTU1RN25jN0ZicmY3QjR2Rk1sbVMwdExTVHRtMGFkTTE2dUVGZkU1T3pwV2h6MTZ2dDdpK3Z2NDlnOEh3VUlTTEIycHJhMS9Lek16OFkyaUN3K0U0dlNjSmQvdlc3ZXJxNmhjbCtTTmRQbEl1bDZ2TlJiYkpaTXJxNjIyRWEyNXVkaHVOUnJNa0dZMUdlMEpDd201TlRVMnJvcm5ObmhoQTUxQ3ZXU3lXdmJLeXNpNVBUVTA5cnJNVzlXQXcyRlJkWGYzQ3BrMmJycE5VMWRYNnd0OVQ3dlA1eWxhc1dKRWpLU0UvUC8vQmpJeU1DeFRXbzZhMHREVEw3WGJmMGwyTVZxdDF6K0hEaC8rdG8vRU5SbzBhRld4NUQvcFZrcm9jbkd2S2xDbWxMVGNUSlBYc3ZlWVdpMlY0UmtiRzFRNkg0MHlUeVpUWldUMnYxN3RteTVZdFY0UnVlSFgxenZmNCtQanNqdVozRjVmRDRUZ3pOemYzeHNURXhOMDZtdC9VMUxTbHJLenNub3FLaXNmVXc4UXZsdnZaeWJuVHJVaS8xNzQ2TjZONS9BRUF3T0EwSkx1VXEyWEFyNHFLaXRadTBnYUR3WnlibTN0QlQxWmlzOWttaDQraVhWbForYkNrNXJpNE9ITVhpN1ZSVlZYVnZsdjU4WklTSTEwK1BUMzlqUEJ5YlcxdGI5NjlIUWxYdTNKVXp4MjMyNzBpdkR4aXhJaDdvcjNOSGhvdzUxQnZqQnc1OHFtSkV5ZCtsWjZlZmxaWDNkY05Ca05DZW5yNmVaTW5ULzdHWXJFTTcrbDJDZ29LWHNqSXlMaEl2Zmp1SEE3SFdlUEhqLys4aThFRURXbHBhV2RNbWpUcHYrckRkNkdIeThyS3VtVDgrUEZGbVptWlYzYVZoRXFTMld3ZVo3UFplalhTZlFTU3g0d1o4MDVCUWNHOHpwSTlTVXBJU0JneFlzU0loOGVORy9lUnBPUklWejZBOXJQZjlQRGNqT3J4QndBQWc5ZEFTbUQ2azBHU0tpc3I1NFcvdTdubDRpdmlWdiswdExRL2hENEhBb0dHc3JLeXVTM0ZpTmZoY3JtV2VqeWVsYUd5MFdpMHA2U2tIQlhKc2xhcmRVK3oyVHd1YkYzTEdoc2JsMFc2N1o2d1dxMFo0V1cvMzE4YWplMkUxTlRVdkJaZVRrbEpPV3JNbURGdlNzcm9aSkgrTm1ET29kNncyV3dIaEpjRGdVQmRZMlBqSnpVMU5hL1cxZFg5eStmemxZVFBUMGhJS0JneFlzU0xQZGxHV2xyYXlRNkg0eFJKOHZsOEpiVzF0Vy9VMXRhK0Zja0k3Q2twS1llTUdqWHFXWVBCRUI4TUJwdWNUdWVuTlRVMXJ6VTJObjRlREFZRDRYWE5ablBoNk5HakgrdEpiSkhJejg5L2FQanc0WS9HeGNVbGhVLzNlcjNyYTJ0ckY5VFUxTHphME5EdzczNTQvN3Q5d29RSi8yNy9kOEhyOWE2dHJhMTlzN2EyZGtGVFU5T204SGsybSszWGhZV0ZieXFDdHdrTW9QM3NOejA4TjZONi9BRUF3T0EySkx1VXF5VlprdVNxckt6OFIwNU96blhTamxkenBhV2xuVmhkWGYxcUJPdElUMHRMYSszT1hWMWQvWnlrK2k3cWQ2cTZ1dnFGdkx5OHUxcFhuSjUrZWwxZDNldmRCcENlM3FZN2VVMU5UWjhPbGhZdUlTRmhyL0N5MisxZTJWbmR2bEJSVWZGMFZsYldsV2F6ZVhSb1drcEt5ckZUcDA0dDJyNTkrNXpLeXNxbkZJV3U4ejB3b002aDNxcXJxMXRZV2xwNmYyTmo0eEpKNFltc01UYzM5NGJjM056YlFoTnNOdHQrTnB2dFFLZlR1VGlTZFdkbFpjMldwTkxTMHR1MmI5OSttOEtleGJkYXJYbWRMUmNYRjJmTno4OS8xbUF3R0d0cWFsN2NzR0hEbFpJcVEvTVRFeE5IalJvMTZtV3IxZG82c0Y1cWF1cnhOcHR0c3RQcC9DR1MyTHFUbloxOVkwWkdScHVSNSt2cTZ0NHRMUzJkMDlqWStIMjc2Z2FielhaQStCZ0hVdHQzdmt1OWYrLzc2Tkdqbnc4ZmtNL3I5YTdkdEduVCtVNm44NVB3ZW5hNy9laUNnb0puUWkzVXljbkpCMlpsWlYxWlhsNysxNS9EZnZhbm5weWIwVHorQUFCZzhCdXFMZHl0YW1wcUhnMEdnNjJKVy91THo4NWtaMmRmR0JjWFoya3BCdHVQNHQwVGRYVjFMeXJzZVQrNzNYNlVwTzVHcVk1TFRVMXRmWTFZTUJqMGw1V1Y5YWdGc2lmUzB0SitGMTZ1cmExOU8xcmJhdUhhc0dIRHlZRkFvTTJBWFNhVEtUMC9QLy92a3laTldwbWVubjYyQmtBTDBrQTRoM3JLNS9PVnJGdTM3c2ppNHVLakdoc2JQMUxiWkZ1U0FpVWxKYmZYMXRhK0hENHhMUzN0MUVqV0h4OGZuMjIxV3FkVlZGVGN2MzM3OXB2VWJ1QzdybDd4WmpRYTdmSHg4WG1WbFpWUGJ0aXc0U3lGSmR1UzVQRjROaFlWRlIzaDkvc3J3cWZiN2ZaZXZWYXZQYXZWdWtkZVh0NWZ3cWR0MjdadGRuRng4ZEVkSktHU0ZIUTZuVXZXcmwxN2NHMXQ3Wk9oaWUzZmNkOW1nWGJ2ZmUvcy9lOE9oK1AwbHNkTUpFa2VqMmZseXBVcmY5RSsyWk9raG9hR2Q0cUxpdzhOQm9OTm9XazVPVGszU0xLMHJ6dlE5ck0vOWVUY2pPYnhCd0FBUThPUVQ3amRidmVXMnRyYU4wTmxtODIyYjFKUzB1N2RMR2JLeXNxNkpGU29yNjkvMyt2MXJ0bUZHTGJXMTlkL0hDb2JqY2JFOVBUMEU3cGFKaWtwNmNEd2tid2JHaHJlVjVSR2JFNU5UVDArL0tMVDYvV3VycSt2WHhTTmJZVnp1VnpmclZ1M2J2K09Sa1UybTgzalJvNGMrZnlrU1pPSzB0TFN6bFVNZTJzTWhIT29wOWFzV1hOa0pJUHp0UXorMUNvcEtXbXZ6dXEyNS9mN3k3ZHMyZkxuM3NUbjlYcUxOMi9lL0ljdXF0UzB2MEhSazlpNk1tellzTHZEMzJ0ZlVWSHhXRmxaMloyUkxOdkRkOFYzSnk0dkw2KzFoMEV3R1BRVkZ4Zi9SbDBNWHRmWTJQaDlWVlhWRTZHeXlXUktUMHRMTzZhanVnTm9QL3RkaE9kbVZJOC9BQUFZR29aOHdpMUpsWldWRDRhWHUydWhkRGdjSjhmSHh3OExsY3ZMeTNkNVJPbWFtcG8yZzZjNUhJN1R1NnJmdmp0NWRYVjFOQVpMTTJSa1pGd3dhdFNvZjRaTkMyN2R1dlVLOWRPcnVob2JHNWV0WExseWovTHk4Z2ZiUDdzcjdYaCtkOVNvVWM5TW1qUnBkV3BxNm9uOUVWTkhCc0k1MUVNTkVWVnFhUGlmd25wZkpDUWtqSXAwQTVXVmxYTWxOZlk0TWtubDVlVVBTUEowVmFlK3Z2NmQ4SEppWXVLRTNtd3JYRUpDd3NUd1FleDhQbC9abGkxYnJ0M1Y5ZlpHU2tyS1FXYXplVXlvWEZWVjlZelg2MTNkM1hJVkZSVnRlcnJZN2ZaRDI5Y1pTUHNaQzVHY205RTgvZ0FBWU9nZzRaYlUwTkR3bWN2bCtqWlVUazFOUFVOU2VtZjFzN096VzF2ZVdscDdkL205MTFWVlZhODNOemU3UTJXNzNYNndPaDhnTE5IaGNMUW1sNEZBb0thNnV2cGZQZDJtd1dBd21zM213ckIvWTYxVzY0ems1T1NqOHZMeWJwMDBhZExxL1B6OEo4SzZQV3ZidG0xWDFkWFZSYjExdTUyR3JWdTNYcmxtelpycGRYVjFIWFpsTjV2Tm8wZVBIdjE2WVdIaEI0clNpTlZkR1FqblVKUzRBNEZBNjNQbFJxTXg0cEdYR3hvYTN1bStWcWZMTHV5dWpzdmwrbEZTNit1ZWpFWmphbSszRjVLZW50N21wazFMYTJXdmJocnNxcFNVbERZdG94VVZGUkdOMGVCMnU3OVgyRTBTaThVeXZYMmRnYlNmc1JESnVSbk40dzhBQUlhT29UcG8yazRxS2lvZUhEbHk1UFBTamk3ZDJkblo1NWVWbGQzVnZwN0ZZcGtWUGxoVGVYbjVJd3E3Nk44RkRmWDE5VytIbnNzMkdBeW1qSXlNa3lvckt4OXZYekVsSmVYbzhNU25wcWJtRlVuZW5tN1FaREpsaEE5dzFKWG01bWIzMXExYnIrb29ubkJtczdtd0p6SDA1SG5PeHNiR0ZjWEZ4Y2RicmRZWnVibTVONldrcEJ5cm53WXZreVFsSnljZk9uWHExTy9YcmwxN25OdnQvckluc2V5cUFYQU83UXFqMld3ZWJUYWJ4MWtzbHJFSkNRbmpFaE1UeDVyTjVuSHRFdG1JYjlJMU5EUXM3MDBnd1dDd3llUHhySStncWljUUNEaERyelV6R28yMjNtd3ZYRkpTMHI3aDVkcmEybDdmTk5oVmlZbUpNME9mbTV1YjNXNjMrNXNJRi9VR0FvRUdvOUdZSWtrSkNRbjU3U3NNcFAyTWhVak96V2dlZndBQU1IU1FjTGVvcXFwNkpTOHY3OTc0K1Boc1Njck16THk0ckt6c1hyVWJUQ28zTnpmOE5VNTFGUlVWei9aVkRKV1ZsUytFRDRTV2xwWjJla2NKYnZ2dTVKRzJ2UFJTc0s2dTdyMHRXN1pjMjlUVTFPM0k1SkVtOENIZmZmZWRvZnRhYmJsY3J1K0tpNHVQVDBwS21wS2RuWDF6YW1ycWI4TG5tMHltckhIanhpMWF1M2J0QVM2WDY3dWVyciszQnNJNTFFUHAyZG5adjAxSlNUblJhclhPaUl1THMvYlZpcHVibTEzcTVZanJnVUNndGlmYkNYdVBlSS9QcGZiTVpuTjR0L1NneStYcTFVMkR2cENZbU5qYW5Ua3VMczR5WThhTVhqM0dFVXI4d2cyay9leHZrWjZiMFR6K0FBQmc2S0JMK1UrYUtpb3EvaDRxSkNRazVLZW1waDRYWHNGaXNReExTVWs1S1ZTdXJxNmVLOG5aVndIVTE5Y3Y4dnY5clFPZjJXeTJYMWtzbHVIdHFqbFNVbEtPREJXOFh1K2F2bXpKYlc1dWRqWTFOVzJxcjYvL3NLU2taTTRQUC93d3ViaTQrS2hJa3UzKzF0all1R0w5K3ZVbkZSVVY3ZVZ5dWRxMFBobU5SbnRCUWNFcmtzejlHRkxNejZGSVpXUmtuRDl0MnJUaVljT0cvYzFtcyszYmw4bTJ0T004NnUyeXdXQXdacTM5b1pzbFVtdmkzK09lSTMzRmFEUTYrbUk5Qm9NaHZ2MjBnYlNmL1MzU2N6T2F4eDhBQUF3ZHRIQ0hLUzB0ZlR3M04vZEdnOEdRSUVtWm1abVgxOWJXdmhHYW41YVdkcW5CWUFnZHMrYVdyc0I5eVY5ZFhmMVNWbFpXcUFYVVlMZmJUM1c3M2EzdmNjM0l5RGdwRkorMGE0T2wrWHkrc2hVclZ1UjBYM05nYzdsYzN4UVZGZjB5UHovL29ZeU1qSXRDMDgxbWMyRm1adWJ2S3lvcUh1MnZXQWJBT2RTdG5KeWNhL1B5OHU1dU56bm9kcnRYdU4zdTc3MWU3MXFQeDdQTzYvV3VkYmxjYTZkTW1iSW1QRUdMUkN5VDVsMFJGeGVYR1BvYzYzMHdHQXhSdXlFNmtQYXp2MFc2djlFOC9nQUFZT2dnNFc2cnJMcTYrcFdXOXp2TGJyY2ZZTFBaSmp1ZHpoOGttZFBUMHk4SVZheXZyMS9vOVhxTCt6cUE2dXJxRjhJU2JxV2xwWjFXWGw3ZW1uQTdISTR6d3FvSGEydHIyNHh1SG11OTZTTGVSM3liTjIrK0pENCtQcS9sMlc1SmtzUGhPS1UvRTI0TmdIT29Ld2tKQ1pOeWMzUERYLzBVTENzcis5dTJiZHZ1azFUYW43RU1STTNOelo3UUlJRXRYWUVOaXRIejlZRkFvREhVWFQ0UUNOUVhGUlh0MFZmckhrajdPVkJGOC9nREFJQ2hnNFM3bllxS2lnZER5WklrT1J5T2k1eE81MlZwYVduSG1VeW0xbEduUzBwS0h1eDREYnZHNVhKOTYvRjRma3hNVEp3b1NWYXJkVSt6MlZ6bzlYclhXU3lXNFhhN2ZiOVEzZnI2K2lWdXQzdHpOT0w0bVFwdTJiTGx4dkNFMjJLeFRPbnZJR0o5RG5VbEp5Zm5zdkIzTDVlV2x0NjJmZnYybTd0YUpydzFkTER6K1h6YlE2K0NhaG5GZjNSLzN4UUo4ZnY5SmVFRHdubTkzdlVLRy8xNlZ3eWsvV3pSckpaSG5IcnllRU5QUnMzdnFXZ2Vmd0FBTUhUUVphNGRsOHYxcmRQcC9DeFVUa3RMTzBOU2dzUGgrRzFvbXNmaldkWFkyUGhSdEdLb3FxcnE4SjNjS1NrcHB5dnNPNnVwcVlubVlHay9TMDFOVFN1Ym01dkRYMjlrNmJSeWxBeUVjNmd6ZHJ2OTEySEY0UGJ0MngvdVpoSGJVQnIweWUxMnJ3Z3ZKeVVsN2RkWjNXanplRHcvaGhYamtwS1MrdXptMFVEYVQybkhLT0NoenkyanpVZnl1ODBPZjJWaFg0dm04UWNBQUVNSENYY0hLaXNyVzFzZWpVYWpJeTB0N2N6azVPVERRdFBLeTh1N1MxSjJTWDE5L1lzSzY5NlpscFoycWlTRmoyRGUzTnpzcktxcWVqMmFjZnhNR2NLZWtaYmY3NDlKTitsWW4wT2RpWStQSHhINjdQZjdheVJWZGxYZmJyY2ZFTzJZQmhLbjAvbGhlRGtqSStPQ3p1cnVpa2llRDI1b2FQaFBlTmx1dHgvWFdkMmVHa2o3S1VrK242OGtmREdyMVRxcHUyVWNEc2RCdlE0c0F0RTgvZ0FBWU9nZzRlNUFkWFgxbTAxTlRWdEM1UkVqUmp3UVN1SUNnVUJ0WldWbFZKK2JkcnZkbXhzYUdqNEpsUk1URXlmWmJMYjlyVmJyak5DMGxvRzRHanRjd1NCZ05wdkg5Mlk1aThVeXkyQXd0STVNN25hN2wvWmRWSkdMOVRuVW1mRHU1QWFEd2FwdUhpdkp5Y241UTFmekI1dnk4dkpYQW9HQUoxUzIyV3l6Mm8yYjBHdkJZTEIxSlBDV3J0QmQvdjJ0cjY5L1EyRTMzckt5c2k2VmxOWVhzUXlrL1pRa3Q5c2QzcHFzMU5UVVl6dXIyOEtRbVpsNWVlOGlqRXcwano4QUFCZzZTTGc3NXErc3JHd2RhQ3Y4T2NHcXFxcW4xQStKYnZ0dTVWbFpXVmVFbHlzckt3ZDFkL0lKRXlaOG41MmRmYU1rZTdlVmYySWRPWExrL2VFVGFtdHJYK25ieUNJVzgzT29JejZmYjN0WVRJbGRKVFpaV1ZtWDJPMzJnL3Nuc2dHanFxcXFxczNJOGZuNStZL2I3Zlo5SWxnMk1Ta3BhVnBuTS8xK2YydHZBb1BCWUU1S1N1cXlGZGZqOFd5b3E2dGJFQ3FiVEthc3dzTENseVVsUlJDTDB0TFNUbkU0SEtkMU1udkE3S2NrT1ozT1Q4TExMY2wwcDI5UXlNN092dEptczgyS0lOWmVpL0x4QndBQVF3UUpkeWRLUzB2L0VmNWNvU1FGZzhGQWVCSVZUZFhWMWZQRFc2RENCd0pyYW1yYTdIUTZsL1JISExGaU5Cb1RodzBiZHNlMGFkTzJqUmd4NHJHVWxKUkQxZm1GYmtKcWF1cXhFeWRPL05KcXRlNGRtdGpZMlBoRmRYWDFhK0VWeldaelllaGYrUFNXZ2FNNm5OZGJzVDZIT3RMUTBORG12TW5QejMvQ2JyZnYyNjZhSlM4djc5Ymh3NGMvRWdnRUd0cnZ3MkMzZGV2V1c3eGU3K3BRMldnMDJnc0xDNWZrNXViZUppbXpnMFVzNmVucDUweWFOR2w1U2tyS0NaMnQxK1Z5ZlI5ZXpzbkorWCtTV2djSVMweE1ITjFCTEg4Sy96dVFuSng4eU1TSkU3OU1UazQrU2gzLy9iYWtwS1NjTkc3Y3VQK09HalhxRlpQSmxQRnoyTStHaG9aWGdzR2dQeXlXMUlrVEozNlFrSkF3c1YzVnhMeTh2RnVHRFJ2MjErYm1abGUwejgxb0huOEFBREEwTUVwNTU2cXJxNnRmQ0grMnNhNnVib0hINDluWVQ5dXZyNit2Zjl2aGNKd3FTZUhQSmJlMGZnK0pWL2dZalVaN1ptYm14Wm1abVJjSGcwR2Z4K1A1MGVmemxUWTNOMWRMU295UGo4K3pXQ3k3eGNYRjJjS1g4M3E5NnpkdDJuU0cybzBxUEduU3BMVWRiY2RrTW1XRXordWoxNXZGK2h6YVNXVmw1WVBwNmVubnFDVlpNSmxNR1dQSGp2MlB5K1g2MXV2MUZodU54dFNrcEtSZmhFWm4zclp0MjdXNXVibTNSSE53cWdHb2NkMjZkVWVQR3pmdTAvajQrRnhKTWhnTUNibTV1WE55Y25LdWQ3dmR5NXVhbXRaTGtzbGt5azFLU3Rvei9ER0d6dFRXMXM1UFNVazVLbFJPU1VrNWFzcVVLY1V1bCt0Ym85Rm9UVXBLK3VYU3BVdmJyTWZyOWE3WnZIbnorUVVGQmM5cng2dTdaTEZZSmhjV0ZyNFRDQVJxR2hzYmx3WUNnVXFEd1dCTVNFaklONXZOVTR4R1k2U2p5ZytZL1hTNzNWc3JLeXVmeU16TXZEUTB6V0t4VEowOGVmSktsOHYxUDYvWHU5Rm9OQ2Ezbkp2SmtsUlNVakluS3l2cnVtaWVtMUUrL2dBQVlBZ2c0ZTVDYVducFErSEpVbmw1K1VQOXVmMnFxcW9YUWdsM3VPcnE2dWY3TTQ0WWFYMU5VSWpCWUlpM1dDeFRMUmJMMUs0V3JLdXJlN3U0dVBnaURZRDNTc2Y2SEdxdnNiRngrYlp0MjY0Wk5telkzOEtuVzYzV1BheFdhNXYzREplWGx6OVVXVm41ZUc1dTdpMzlHdVFBNFBWNjE2MWR1M2FmVWFOR3ZXYTFXdmNNVFRjWURDYXIxVG9qZkR5RlNGVlZWYjJZbVpsNVdmaHhqbytQendsUFRqdFNVMU16VDFKdzVNaVJUNGEvTXN0b05EcVNrNU1QN0d5NVFDRFE0SGE3VjNhMTdvRzBuMXUyYkxuV2FyVk9UMHBLQ3UvV2JyQmFyVE90VnV2TThMcVZsWlZQbHBXVjNaK1ZsWFZkVCtQcnFXZ2Vmd0FBTVBqUnBid0xUVTFOS3hzYUdqNlNkcnhHcDcrN2NkZlgxMy9nOS9zcndxYzVuYzR2dlY3dm12Nk1JeForK09HSHllWGw1ZmU2M2U3bHdXQXcwRjM5UUNCUVgxMWQvZnlhTld2Mkx5NHVQbDRESU5tV1luOE9kYVNzck96KzR1TGlrNzFlNzhhTzV2dDh2dEtOR3pmKzM5YXRXNGZVZ0dudGVUeWVqVVZGUmJNMmI5NThnY2ZqNlRKeDh2bDhXMHRLU3U3bzVqVnJ2cUtpb2lQcTYrcy82R2htYzNPenM3TUZhMnBxWGl3cUtwcGNXVm41YkhmZHFMMWU3OGFTa3BJN2xpMWJWaGpKK1RhQTl0TzFldlhxZzh2THkrOXJibTUyZGJMOXNzMmJOMSt3ZWZQbUM3dUtzNjlGOC9nREFJREJyUys2elFMUlprMUtTaHBuTnB2SEdvM0duTGk0T0x2QllBZzBOemMzZUwzZWNvL0hzOExyOWE1VnUrN2o2SmJSYnJmdmJiRllkamNhalk3bTV1WkdwOU81b3JHeDhWTkp2bGdITjlDWXplWkNxOVc2cDlsc0hpRXBzYm01dWRIbjg1WDRmTDRWVHFkenBYcndtRWRDUXNLazVPVGtYeHFOeG96bTV1WUduOCszdWJhMjlrTkpIU2FhN1NRbEpTWE5Ta3BLR204MEdoMlNESDYvdjk3bjgyM3hlRHpMUEI3UCtsN3VvcVFCczU5MnU5Mit2OFZpR1JjWEY1Y1VEQWJyR3hzYmx6dWR6djhxOXVkbVZJOC9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Erb2doMWdIMEFkT01HVFBPRGdhRHY1YzB6V0F3Sk1VNm9FRW9FQXdHU3cwR3cwSy8zLy9YNWN1WHIrN2g4bnhIQUFBQUFQcURLeGdNcnBUMHpOS2xTNStXNUl0bE1ELzNoTnMwWThhTVZ5V2RFT3RBaHBERzV1Ym1vNy8vL3Z1UEk2elBkd1FBQUFDZzN3V0R3WDh2WGJyMENNVXc2ZjVaSjl3elpzdzRWOUl6dVNNS2ROYWxzelZzWkk1ZGhpMEFBQ0FBU1VSQlZLR3NObnVzd3hwMEFuNi9hcXNyOU9XU2hYcDczbU1LQm9PYmxpNWRXaWpKMzkyeW9lK29vS0JBczJmUFZtRmhvZXgydmlNQUFBQUFmYy9wZEdyRGhnMjY1NTU3dEdyVktnV0R3UnVXTGwxNlY2emlpWXZWaHZ0Q1N4ZGxuWFhwYkkyZE5KMWtPMHFNSnBQU3MzSjExS25uYWVMdWU4bGdNSXljTVdQR1FaRXNHL3FPWnMrZXJlblRwNU5zQXdBQUFJZ2FtODJtS1ZPbWFNNmNPWklrZzhGd2VpemorVmtuM0pLbVNkS3drWVd4am1QSXlQdnBXRStMY0pGcGtsUll5SGNFQUFBQW9IOE1IejQ4OUhGc0xPUDRXU2Zjb2NHM2FObnVQMG0yWkVsU01CaTBSVkkvOUIzUnNnMEFBQUNndnlRbHRZN1RiSWxsSEQvcmhCc0FBQUFBZ0lHS2hCc0FBQUFBZ0NnZzRRWUFBQUFBSUFwSXVBRUFBQUFBaUFJU2JnQUFBQUFBb29DRUd3QUFBQUNBS0NEaEJnQUFBQUFnQ2tpNEFRQUFBQUNJQWhKdUFBQUFBQUNpZ0lRYkFBQUFBSUFvSU9FR0FBQUFBQ0FLU0xnQkFBQUFBSWdDVTZ3REFQcFNJQkRRNHNXTE5YLytmSzFhdFVvdWx5dldJVUZTWW1LaXhvOGZyNU5PT2ttSEhucW9UQ2IrOUFBQUFHRHc0Nm9YZzBZZ0VOQ2NPWE8wYU5HaVdJZUNkandlajVZdFc2Wmx5NWJwdmZmZTAvMzMzMC9TRFFBQWdFR1BLMTRNR2g5KytLRVdMVnFrek53MFhYTDltUm8vdVVESnFiWllod1ZKem5xWDF2NjRVWS9mL1pJKy8veHp2ZnJxcXpyampETmlIUllBQUFBUVZUekRqVUhqOWRkZmx5UmRlZk01bXJudkZKTHRBY1NXYk5YMHZYZlROYmYvWHBMMDdydnZ4amdpQUFBQUlQcEl1REZvRkJVVlNaSkdqeHNSNDBqUW1iejhMRW5TaGcwYllod0pBQUFBRUgxMEtjZWdFUm9nelo2U0ZPTkkwSmtrbTBXUzVQVjZZeHhKenpVM04rdXJyNzdTU3krOXBHWExsc25wZE1ZNkpBd1NDUWtKR2oxNnRIN3ptOS9vc01NT1UxTFMwUHdiNXZmNzlkWmJiK250dDkvVyt2WHI1ZkY0WWgwU2hnQ1R5YVRjM0Z3ZGZQREJPdnZzczVXU2toTHJrR0lxRUFqb3d3OC8xT3V2djY2aW9pSUduMFhVeGNmSGE4U0lFVHIwMEVOMTJtbW55VzYzeHpxa1BrZkNEUURkYUc1dTFsLys4aGN0V0xBZzFxRmdFR3BxYWxKUlVaSHV1T01PelpzM1QzUG56aDF5Ri8xK3YxOVhYWFdWUHZ2c3MxaUhnaUhHNy9kcnk1WXRtanQzcnQ1Ly8zM05uVHRYbVptWnNRNHJKaGg4RnJIZzgvbTBmdjE2UGY3NDQzcjMzWGYxekRQUEtDMHRMZFpoOVNrU2JnRG94cUpGaTdSZ3dRS2xaYWJxMGh2TzFJU3BvNVhpR0h4M1lCRWJicGRIV3phVTZ0bUhYdGZ5LzYzV3ZmZmVxOXR2dnozV1lmV3IrZlBuNjdQUFB0UFkzVWJwd210UFUzNUJycXd0UFdLQWFHcnkrbFMydlZLdlAvZUJQbHJ3dWU2ODgwN2RmLy85c1E0ckpoWXZYdHc2K095Vk41K2owZU5HMEdzUVVlZHhlMVc2clZML2ZHS0JQbC84bmU2Ly8zN2RkdHR0c1E2clQvRU1Od0IwSXpRZzN4Vi9QbHQ3N3orTlpCdDl5bUpOMUxoSm8zVExRMWNvMFdMV29rV0w1SGE3WXgxV3Yzcm5uWGNrU1pmUE9Wc1Rwb3dtMlVhL1NUREhhMFJCcmk2ZGZaWVNMV1o5L3ZublE3WWI5Zno1OHlWSmwxeC9wcWJObkVDeWpYNlJhREZyVk9Fdy9lbU8zOHRpTmV1RER6NVFZMk5qck1QcVV5VGNBTkNOMElCOFkzY2JGZHRBTUtnbG1PT1ZNenhUZ1VCQUd6ZHVqSFU0L1NvMGtHTHVpS0habFJleEZ4OXZVczZ3RFBuOS9pSDMrd3RadFdxVkpHbjg1SUlZUjRLaEtEN0JwTXljTkFVQ0FXM2Z2ajNXNGZRcEVtNEE2RWFvdFlPV2JVU2JQZGtxU1lQdTduNTNRZ09rV2F5Sk1ZNEVRMWxTeSs5dnFQVXdDUW45WDhkclZSRXJvZjhEQnR0dmtJUWJBQUFBQUlBb0lPRUdBQUFBQUNBS1NMZ0JBQUFBQUlnQ0VtNEFBQUFBQUtLQWhCc0FBQUFBZ0NnZzRRWUFBQUFBSUFwSXVBRUFBQUFBaUFJU2JnQUFBQUFBb29DRUd3QUFBQUNBS0NEaEJnQUFBQUFnQ2tpNEFRQUFBQUNJQWhKdUFBQUFBQUNpZ0lRYkFBQUFBSUFvSU9FR0FBQkFqOXg0NFY5MTdsSFhxNjZtSWRhaEFNQ0Fab3AxQUFDQW43K2o5N2hBa25UUDA5ZHF0OTBMZDJsZE4xNzRWNVZzcmRBRDgyWXJ4V0h2aS9DQWlHMWN0MDJ2elgxUHk3OHBVbDJOVTRtV0JPV1B5ZE45YzYrUGRXaTl0blZqcVpKVGJVcE90ZlhaOHRVVmRhcXZkY3JYNU91ck1JRitVYksxUW0rOHNFamZmN2xLbGVVMU1wcU1Tc3RJMFg2SHp0UlpGeDhYNi9Bd0NKRndBOEFnOTNPN3VPQkNIckh5bncvL3A3LysrUm41Zlg0bHA5bzBma3FCNm11ZEtscStQdGFoOWRydmo1MnQwbTBWdmI0WjF0bnlELzV6anBxYWZMSW5KL1ZsdUVCVWZmbng5N3AzOWxQeWVwcVVaTGRxeklSOCtieCtiZGxZb3FWZnJocVEveWZpNTQrRUc0aVJiejlmcVpzdmYxQXZMTHBQZFRVTnV2SEN2K3JaOSs1V1FrSjhWTGEzY2QyMnFHOERBOC9QOGVLQ0MzbkV3dGFOcGJyL3BybnkrL3c2L2Z5amRkcjVSOHRvM1BIazNhYmliVEdPcnZkS3QxVkVaWGx6WW9MTWlRbTd0RzZnUDIzZFZLcDdidnlIbXJ3K25YajJvVHI3a3VNVm43QWpGZko2bXJUcSszVXhqaENERlFrMzBBR1AyNnV6RHIxR21kbHArdnY4VzZPK3ZWR0Z3L1QzK2JmMmFTSmNzclZDR1ZtTzF2OU1vckVOREd5N2NuRVJiQTdLRUdmb3IxRGI0RUllc2ZENjh4K29xY21uUFg4NVJXZGVkR3liZVNQSERHdFRYclZzbmY3NXhBSVZyVml2Wm4relJrOFlvVE11T0VZemZqR3B0VTdvTVl2cjc3NVFpOS81UXQ5Ly9hTnlobVhvNnR2TzAvYk5aWHIrMGJkVVdWNmozZmVhcUQvZGViNnNTWWx0bHJ2dXJndjA4WHRmYWVtWHEyUk5zdWp3RTMrbE15ODZWZ2FEb1UyOThKYm45dE5DWlVtNjlyeDdKRW52ZlB1a0pNblY2Tkc4djcrdDd6NWZxZEp0RmJJa0pXcnYvYWJwZ2orZHRsTXNIUzNmMGZaN2NseXV1K3NDZmZTdno3VGlmMnZreUVqV1JkZWRvWm43VG9uZ213SjY1L1huUGxDVDE2ZnBzM2JULzExNVVwdDU1c1FFVForMVcydTVKNytQbnY3R0phbG8rWG85OCtCOHJWMjFVUlpyb241MXlKNDY3NDhuSzhHODR4cXRzcXhHeno3OGhyNzdZcVVhRzF4eVpLVG9qQXVPMGFISDd4dnR3NFFvWU5BMG9BT2ZMMTRxazhtb0xSdEt0SGJWcG43WlpsOCtxN3JzNnlLZGY5eHNPUnRjVWRzR0JyNzJGeGVoWkZ2YStlTGk2RDB1ME5GN1hLQVAzdnlQTGovOUx6cDI3NHRhNTdrYVBYcnl2bGQwMFlrMzZmaTlMOWJwQi81UkQ5enlyRnlObnAyMldWVmVvejlmK29CTytNVWxPdis0MmZydWk1VTdiZU0vSC81UHQxMzFxRTdjNTFLZGRjZzFtdmYzdHhVTUJuZXFGMzVEb0xob3MyNjU0aUdkc3Q4Vk9uN3ZpM1hacVQvZENLc3NxOUY5YzU3V0dRZGRwZVAydWtqbkhIbWRGcjMxMzEwL2dCaFN2di9xUjBuU0FVZnUzV1c5bFV2WDZzWUwvcXJ2di9wUjZabXB5aG1lb2FMbDYzWHpGUSsxT2Q5REhyMXpucW9yNjlRY2FOYm05U1c2N2FwSDlkQnRMeWpSYXBhdnlhOXYvcnRDYjgzN2NLZmxIcm45QlcwdTNxNjhFVm1xcmE3WHkwKzlxN2YvK2U4ZTdkUGtQY2ExZmg0OWZrU2JjdW5XQ3YzcnBYK3JPZGlzd29rajVYWjU5ZEdDei9Ya2ZhOUV0UHl1SHBmSDdueFJ0VlVOaWpQRnFXeDdsZjUyMDQ2dS9FQzBMUDF5eDIvOG9LTi8wVzNkU0g0ZklUMzlqYTlkdFVrM1hIaWZmbHhXckpGamhpbllITlM3cjMyc2gyOS9vYlhPSGRjOHBvL2YrMG9CZjBCako0MlNKRzNaVUxLTFJ3Q3hRc0lOZEdEeHUxOW8xdjY3YS9pb0hDMSs5NHRZaDlOamZuOGcxaUZnQU9qSnhVWElNdy9NbDYvSnIySDUyYTNUZW5MaDhjaWRMNnEreHFuNGVKTkt0bGJvdmpsUDczUVIzZE5Fb3Job3MvNTA3dDM2MzJjL0tENGhYb1c3alZUcDlzclcrVnlZb0MvVVZOWkprdEl6VTdxc04rL3YvNUxmSDlCK2g4M1VFMi9jcHNkZXUxVkhuclMvZ3MxQi9mUEpCVHZWUCtya0EvVEF2Tm42dnorZUxHbkhEYUkvM2ZsN1BmelNUZHJud0JtU3BOVS83UHlNK014OXArakp0MjdYSTYvY3JPUFBQRmlTOVA0Ym4vWm9uKzU2OHByV3p4ZGRlM3FiY2xwbXFoNTk5V1k5K2VidHV1L1o2M1hGbkxNbFNWOS91aXlpNWR2cjZYRTU5SVI5OWVBLzUraldoNjZRSkRYVU5XcnJwckllN1IvUUU3VlZMYi94ckZSSk94TGYwQTNlOWpkNkkvbDloUFQwTno3djcyL0oxK1RYaGRlZXBnZm16ZFlEODJaTGtqNSsveXMxMURWSzJ2RVlvQ1JkZk1PWnVtL3U5WHAyNGQwNjVid2orL3lZb0gvUXBSeG9wNnE4VnN1K0tkTE5EMXltakd5SDNudjlVNTMzeDVObE1oa2wvZlRzOVFQelp1dWxmN3lqNzcvNlVlYkVCQjE4ekQ3NjNlVW55bWlNaTZoT3VQRG51UjNweVpLa2Y3MzBieTE0WllrcVNxdVZtZTNRclEvL1FYbjVXVnE3Y3FQbVBmNjJpcGF2bDlmclUrSEVmRjAyKzJ5Tkt0elI1VEc4QytEWmgrNjRPSHJuMnlkMzJrYXdPYWpYbm4xUGk5NzZUSlZsMVVyUGR1aVlVMzZ0NDg4NnBFMU1kei8xSnozM3lKdGF1MnFqaHVWbjYrcmJ6bFBCdU9GUi94Nnc2enE2dVBqajJYZTBxZE4rSUtRWnY1aWs2KzY2b0UyZDBJVkhxRnZ0NG5lKzBOOXVudHZoaGNmaEoveEs1LzdoTnlwYXNWN1huSE9YNm11ZDJycXhWS1BHL25UT3pOeDNpcTYrL1R3WkRBWTk5YmRYOWRhTEgrbjlOejV0VFNyYWUrR3h0OVhVNU5PMG1STjA4ME9YS3lFaFhnMzFqYTN6d3k5TURqaDhMMGxxTXgrSVJJSTVYbjUvUVBVMXppN3JyVm01UVpKMHdCRS90WVQvNHNEcFdqai9FNjB2MnJKVC9TbDdqcGNralE3N0RjeG82VjB5WmtLK1BsLzhuZHd1NzA3TEhYenNMMXU3ajgvY2Q2cmVldkVqbFc3ZHRlZXh3OW5zRm4yNjZCczkrOUFiMnI2bFhPVWxWWktrK3RxdTk3OHpQVDB1ZSt3eldaSTBmc3JvMW1tdVJuZXZ0ZzFFd213eHk5L2dVbjN0anY4ZkxFbm0xbDRiUDN5N3BrM2RudncrZXZvYlgvVjlzU1RwOGJ0ZjB1TjN2OVE2UGRnY1ZNbldjdGxUQ3ZUckkyZHAwVnYvMVlPM1Bxc3ZGbituL1EvZlM3LzQ5ZlJkUGdhSURSSnVvSjBsQzc5VWtzMmkzZmZlVFZrNTZYcjVxWGYxN1djL2FPLzlwN1dwOTlCdHordjRNdy9SN3k0N1VUOHVXNmNuN25sWjhRa21uWDNKOFQycTA1R1huM3BYcjgxOVQ3Ky82aFJObWo1V0c5ZHViWjIzL0grck5YbkdPSjE5eWZFS0JKcjEyUDk3VWZmTmZrcVB2SEt6Sk9rZmI5MnVsVXZYNm9GYm45Tjl6MTZ2bEU1ZUEvUDBnL1AxNGR1ZjZlTHJUdGZvOGZsYStkMGFQZm5YVnhSbmpOT3hweC9VV3UrNWg5L1VtUmNmcTRTRWVOMS95MXc5K0pmbld1L0dZbURyeWNWRnlLODc2RTdia3d1UFBYNjU0eUo2N0c2aldxZTVYRzI3bnZjMGtWajEvVnBKMG5Gbkh0dzZCa0g0Z0dwY21LQXZqQjQvUWo5OHQxWmZMRm1xWHg2OFI2ZjFRbzgvaEQraUVXemVNYzNZY21NMlhIejhqbnB4WVRkYVRlMm5CWGRhck0wWUNsN1Bqb3YxMFBPZEhjVVRpaUZTRDl6eXJENSsvMnROM21PY1RyL2dHRG5yR3ZYNFBTOTF2MkFuZW5wY1FqZXhUZUh6ZXJZTFFJOFVUc3pYc3ErTDlOV255L1RMZzJabytNaWMxbDRiNFkwVlVzOStIejM5amZ2OU8zcDlqUjQvUWxhYnBjMjZFc3c3eGkrNWZNN1oybnUvYWZyM08xL29xMCtYNjdOL2Y2ZERqdnVsL25EVDczcTU5NGdsdXBRRDdTeGUrS1ZtSFRCZEpwTlIrV1B5bEQ4NlY0c1hmcmxUdlJOL2U1Z09QR3FXOGtmbjZyQVRmcVVUemo1RUMxLzdwTTJ6cUpIVWFjL2o5dXExdWUvcGQ1ZWRvQ04rczUveVIrZHF2OE5tS2k4L1M1TDBtOThkcHBQUFBVS0ZFMGRxL09RQ25YajJvZHE0Ymx2cjg3UzVJN0xreU5qUm9wbWRsNkhjRVZrN2JhT3h3YVYzWGxtaWM2ODRVUWNjc2JmeVIrZnFpSlAyMTlHbi9GcHZ2TENvVGQxVHpqdFMwMlpPME1ScFkzVENXWWVxdUdpenZKNm1uaDlZOUx2Q2lmbVNwSzlhV3FKREZ4ZGRkUXUxZFRBeStBTzNQS3NuNzMxWmJyZFhwMTl3ak02Nzh1Uk9sdzlkUExmcHhkSHVkSTgwa1FocGF0cHhjUklYMS9GL1daZlBPVnQvL3R1bG1ybnZWSDMxNlhMZCthZkg5ZEJ0ejNlNlBxQWpoeDcvSzBuU3grOS9yWGRlWGRMbTczVDRhOEhHVE5qeHUvcnNvKzlhcDMzMjd4MmZ4MDhwNkxONHZ2cGt4KzgyMkJ6VUJ5MWpFb3lmL0ZOcmNHZ0FwcEl0NVpLazlXdDNia1dXZnZxOTFWVFZ0NW4rMmVJZE1aOXc1aUU2NFBDOVZGL1hjY3QyWjh1MzExL0hCZWl0bzA0K1FKSzA1TjB2OWQ3cm4zWjVMUmJwNzZNMzhndnlKRW0vT21UUDF2K1Q3M3J5R3Qxdzk0V3R2UlczYkNqVjN2dFAwNDMzWHFRcmJ6bEhrdlRKZTEvM1dRem9YN1J3QTJHS2l6WnJjL0YyblhQNWlRb0VtaVZKdnp4b0Q4MS83bjAxTnJpVVpMZTIxcDA4Zld5YlpjZE5LdEFyVHk5c00xQlpKSFhhMjdCbXE3eWVwazVIYTYydGJ0REMxejVXMFlyMUt0MVdvZktTYWtrN1JwME9Id0d6S3h2WGJaUGY1OWUwdlNhMm1iN2I3b1Y2Yzk2SGFuVCsxSzF2ZEZqMzhjeWNOQVdEUWJsZEhrYVIvaGs0NnVRRHRPenJJaTE1OTB0Tm5EcEdoNS80cTlhVzVaNEl2L0RZZS85cEhUNlAyUk5mZmJKTTAyWk82RFNSYUs5ZzNIQ3RYYmxSQzEvN1dOTm43U2FqTVU1MU5RMnRnd0NHTGt6MjNuK2FQbjcvYTkwMyt5bDk4dDdYdEFTZ1J3NDhhcGErKy93SGZmeisxM3I4N3BmMDJ0ejNsSjJib2NyeUdwV1hWTFdPem4zNitVZnI1aXNlMHZ0dmZLcVZTOWZLRUdmUTV1THRNcG1NT3VQQ1kvb3NuZ1d2TE5ieWI0cmtjVGVwZEZ1RkRIRUduWExlRWEzekorOHhYbDkvdWt4UDN6OWZxNVlWYS9rM3F6dGN6NGhST2RxOHZrUVAvZVU1dmZTUGQvVEl5emRKa3RJeVVuWU1WbmJ6WE9Ya1piUVpGeUdTNWR2cnIrTUM5TlkrQjg3UU1hY2RxQVV2TDlhamQ4N1R5MCs5bzZ6Y2RGV1UxdXhVTjlMZlIyK2MrTnREZGUvc3AvVGNJMjlxOGJ0ZnlwNlNwTkt0RlRydzZGL29uTXRQbENSZGN2TE5Hall5V3ltcGRtMWN0Nk9YNDVpV20rajQrU0hoQnNMOCs1MGRBNlQ5NWNwSGRwcjM2YUwvNllqZjdOZGFqbXYzSExiWDB5U0R3U0N6T2FGSGRkcnp0UXd3RldmY3VRdGVrOWVucTM5M3AvTHlzM1hNYVFjcUx6OUxXOWFYNkk1ci9oN0IzdjBrMU0wdnJwUGt5eGpXa21nSS85eFN2NHVid2hoQWVuSngwWlcrdnZEb0xwRm83OHdMajlHdGYzaEVYLzludWM0OTZucGw1YVpwL2VvdGV1UHpSeVZ4WVlLK2MvWHQ1Mm5LekFsYTlPWi90S2w0dTFaWHJWZHFlckorZGNpZXJYVm0vR0tTL3ZMd0gvVFNrKzlvWGRFbUdRd0dUZGxqdk02NitGanROcTJ3aTdYM3pIbFhucXlQRm55dXlySnE1WS9KMDI4dk9WNVQ5aGpmT3YvQ1A1MG1aMzJqMXF6Y3FCWGZydEg1VjUraTI2NTZkS2YxWEhMRFdYcm90dWRVc3JWQ2pXRTNlLzl3OHpsNjlNNTVLdHRlcFNTN1JSZGRlNXIrK3VkbklsNit2ZjQ2THNDdXVQQlBwMm5hekFsNjk3V1B0VzdWSnExZXNVRVdxMWtUcG96V252dE9hUjJqSnRMZlIyL3NmL2hlQ2twNi9ibjN0V1ZEcWNwTHFsUXdkcmltNy8zVG0wUDIybSthVnE5WXI1SXRGVXB4MkxUUFFYdm9uTXRQNkpQdG8vK1JjQU10QW9GbWZmckIxenJ3cUZrNjVyU0Qyc3g3NUk0WHRQamRMOW9rM0p1S3R5a3Q0NmZSYkwvOS9BZU5MQnpXcG10c0pIWGFHMUdRSzBPY1FTdStYYTNzdkgzYXpGdnp3d2FWYmEvU2JZLytzYldMK2YvKys4Tk82d2psMFlGT1JpdlBINU9udUxpNEhkc1lsdEU2dldqNWVnMGZsYU5FcTduVCtQRHpFdW5GUlZmNitzS2p1MFNpdlQxL09VVTNQWENaL3ZuRXY3Umg3VGE1bk80MkE3MXhZWUsrWWpBWWROangrK3F3YnQ1MU8zM1dibTFlcTllUlVJdDR5RzY3Ris0MDdlUnpEdGZKNXh6ZTRmTGpKbzNxZENCQlNjck9TOWM5VDEvYjVUWWxhZktNc1hyeXpkdDNtajUxei9GNjRvM2Iya3o3OVpHeklsNitvMjMxNXJoME5nMklsbGtIN0s1WkIremVaWjFJZmgrNzhocy80UEM5V2dmNTdNaE45MS9hWlh6NGVTSGhCbHA4Ky9rUHFxMXUwTkduL2xwamR4dlpadDdoSi94S2ovNi9GMVVTTnJEVGsvZStvbk92T0ZFNXd6TDErWktsV3J6d1MxMzMvOW9PdWhGSm5mWWM2Y2s2OE1oWmV2cHZyOGtVYjlLWThTTzArb2NObWpCMXRGSXpkb3hnL3M2clMzVDRDYjlTOGVyTld2REs0cDNXRVVyeVAzN3ZLMDNlWTV3bVRHbmJYVGM1MWFZalQ5cGZUOTgvWC9FSjhSbzlmb1JXTGwyckJTOHYxaDl1cGh2dVlCUEp4VVZYRjd5OXVmRG9hcDNkSlJJZExUZHozeW1kUG1iQmhRa0FBQmlvU0xpQkZrdmUvVkxEUm1acjNLU2RCM2ZaNy9DOTlJKy92YXJGNzN5aENWUEhTSkxPdWZ4RXpYdjhYOXBjdkYzWnd6TDB4MXZPMWI3dFJyYU5wRTVITHB0OXR1YmFYOWMvN250RmpRMHVqUjZmcjkzM21xQ003RFQ5L3FwVE5QL1o5L1QrNjU5cXhqNlRkT2FGeCtwdk43VnRiUncxZHJpT09HbC8vZk9KQmJJbFcvWDhCL2Z1dEkzenJ6bFZ0bVNybm5sd3Z1cXFHNVNYbjZVcmJ2cXQ5dS9pamlzQUFBQ0F5SkZ3QXkzYXYzczRYSkxOMHZxODZMZWZyNVFralp0Y29JZisrZWN1MTlsVm5UMzJtZFRha2hmK1dkcnhXcFVMcmpsVkYxeHo2azdMSFgvbXdUdTFEaDU0MU03ZEFDKzk0VXhkZXNPWkhXNVAyakdLOUZrWEg2ZXpMajZ1Mi9pNm1nWUE2RHY4alFXQXdZV0VHd0RRTDBna0FBREFVTU43dUFFQUFBQUFpQUphdUlFZWlxUmJOVjJ2QVFBQUFORENEUUFBQUFCQUZKQndBd0FBQUFBUUJTVGNBQUFBQUFCRUFRazNBQUFBQUFCUlFNSU5BQUFBQUVBVWtIQURBQUFBQUJBRkpOd0FBQUFBQUVRQkNUY0FBQUFBQUZGQXdnMEFBR0xLYkRaTGtqeHViNHdqd1ZEbWNub2tTUmFMSmNhUnhFWkNRb0lreWRYb2lYRWtHS3E4WHAra244N0Z3WUtFR3dBQXhOVElrU01sU1dYYksyTWNDWVlxdnorZ3NtMFZNaHFOR2pGaVJLekRpWWt4WThaSWtqYXUyeHJqU0RBVU5UYzNxNnE4UnBLVW5aMGQ0Mmo2RmdrM0FIUWpkS2ZWelYxL1JKbkgzU1RwcHhiZm9lTElJNCtVSkQxNTN5dmFWTHhOYmhjdDNlZ2ZQcDlmWmR1cjlQd2piOHJWNk5GZWUrMGx1OTBlNjdCaTRyampqcE1rUGZYWFYxc1RINkEvZU54ZXZmakVBalhVTldyV3JGbHlPQnl4RHFsUG1XSWRBQUFNZE1PSEQ5ZjY5ZXUxYlV1NUNpZmt4em9jREZMQllGQ1ZaZFdTcE56YzNCaEgwNzlPUC8xMGZmTEpKMXI2OVZKZGVzcXRzUTRIUTFSR1JvWnV2UEhHV0ljUk04Y2NjNHplZnZ0dC9ianlSLzN1aU91VWFEWExucHdVNjdBd3lIazlUYXF2ZFVxUzdIYTdycm5tbWhoSDFQZEl1QUdnRzRjZmZyZ2VlK3d4UGZ2ZzY3cnBnY3VVWUk2UGRVZ1laSUxCb0Y2Yis1NXFxdW8xZGVwVVpXUmt4RHFrZm1VeW1mVDQ0NC9ycWFlZTBrY2ZmYVJ0MjdhcHFha3AxbUZoQ0RBYWpjckl5TkRlZSsrdFN5KzlkTWo5OXNJbEppYnFILy80aHg1NzdERXRXclJJbFpXVjh0RGJCUDNBWXJGb3p6MzMxRlZYWGFYOC9NSFhzRUhDRFFEZE9QWFVVN1Z3NFVKOS8vV1BPdTNBUHlvOUkwV0oxcUhWNVJmUjQvZjVWVnZkb0lhNlJwbE1KbDEzM1hXeERpa21UQ2FUTHJyb0lsMTAwVVd4RGdVWXNpd1dpNjYrK21wZGZmWFZxcXVyazh2bGluVklHT1RpNCtQbGNEaGtOQnBqSFVyVWtIQURRRGRzTnB1ZWZ2cHBQZkhFRTNyampUZFVzclVpMWlGaEVOcHJyNzEwMVZWWGFlellzYkVPQlFDVWtwS2lsSlNVV0ljQi9PeVJjQU5BQkZKVFUzWGRkZGZwaWl1dTBKWXRXK1R4TUlBYStrWjhmTHl5c3JLVW5wNGU2MUFBQUVBZkkrRUdnQjZ3V0N3YU4yNWNyTU1BQUFEQXp3Q3ZCUU1BQUFBQUlBcEl1QUVBQUFBQWlBSVNiZ0FBQUFBQW9vQ0VHNE5HZlB5T2R5TjczTHd6Y3FCcTh2b2s3WGo5RHdBQUFERFlrWEJqMEJneFlvUWtxWFJiWll3alFXZXFLbW9sU2RuWjJUR09CQUFBQUlnK0VtNE1Hb2NmZnJnazZibEgzcFN2eVJmamFOQ2UzK2ZYUDUvNGx5UnAzMzMzalhFMEFBQUFRUFRScnhPRHhpbW5uS0lGQ3hib20vOHMxeGtIWGFYTW5EUlpySW14RGd2YTBjMi9zcXhHalU2M3NyS3lkUDc1NThjNkpBQUFBQ0RxU0xneGFOanRkajN6ekRPNi8vNzc5Y0VISDJqeitwSlloNFF3Y1hGeE91aWdnM1QxMVZmTDRYREVPaHdBQUFBZzZraTRNYWlrcGFYcHR0dHUwL1hYWDYvdDI3Zkw3WGJIT2lSSVNreE1WRzV1cnV4MmU2eERBUUFBQVBvTkNUY0dwYVNrSkkwZE96YldZUUFBQUFBWXdoZzBEUUFBQUFDQUtDRGhCZ0FBQUFBZ0NraTRBUUFBQUFDSUFoSnVBQUFBQUFDaWdJUWJBQUFBQUlBb0lPRUdBQUFBQUNBS1NMZ0JBQUFBQUlnQ0VtNUVtMHVTbkU1bnJPTUFBQUFBTUVTNFhLN1FSMDhzNHlEaFJsUUZnOEdWa3JSaHc0Wllod0lBQUFCZ2lDZ3BLWkVrQllQQjliR01nNFFiMGZhTUpOMXp6ejFhdlhxMUdoc2JZeDBQQUFBQWdFSEs1WEtwdUxoWTk5MTNYMmpTL0ZqR1k0cmx4akg0TFYyNjlPbnAwNmVmdEdyVnFvUE9PT09NV0ljREFBQUFZT2o0cXFtcDZZNVlCa0FMTjZMTnQzVHAwaU9Dd2VBTmtwWkxjc2M2SUFBQUFBQ0RsaWNZREs0S0JvTi84WHE5KzYxY3ViSXBsc0hRd28zKzRGdTZkT2xka3U2S2RTQUFBQUFBMEY5bzRRWUFBQUFBSUFwSXVBRUFBQUFBaUFJU2JnQUFBQUFBb29DRUd3QUFBQUNBS0NEaEJnQUFBQUFnQ2hpbEhQM0JOR1BHakxPRHdlRHZKVTB6R0F4SnNRNElBQUFBd0tEa0NnYURLeVU5czNUcDBxY2wrV0laREMzY2lEYlRqQmt6WHBYMGpNRmcySWRrR3dBQUFFQVVXUTBHdzB5RHdmRDM2ZE9udnljcFBwYkIwTUtOcUpveFk4YlprazRvS0NqUTdObXpWVmhZS0x2ZEh1dXdBQUFBQUF4Q1RxZFRHelpzMEQzMzNLTlZxMVlkTkgzNjlLdVhMbDE2VjZ6aW9ZVWJVZFhTalZ5elo4L1c5T25UU2JZQkFBQUFSSTNOWnRPVUtWTTBaODRjU1pMQllEZzlsdkdRY0NQYXBrbFNZV0Zock9NQUFBQUFNRVFNSHo0ODlIRnNMT01nNFVaVWhaN1pwbVViQUFBQVFIOUpTbW9kT3NvU3l6aEl1QUVBQUFBQWlBSVNiZ0FBQUFBQW9vQ0VHd0FBQUFDQUtDRGhCZ0FBQUFBZ0NraTRBUUFBQUFDSUFoSnVBQUFBQUFDaWdJUWJBQUFBQUlBb0lPRUdBQUFBQUNBS1NMZ0JBQUFBQUlnQ0VtNEFBQUFBQUtLQWhCc0FBQUFBZ0NnZzRRWUFBQUFBSUFwSXVBRUFBQUFBaUFJU2JnQUFBQUFBb29DRUd3QUFBQUNBS0NEaEJnQUFBQUFnQ2tpNEFRQUFBQUNJQWhKdUFBQUFBQUNpZ0lRYkFBQUFBSUFvSU9FR0FBQUFBQ0FLU0xnQkFBQUFBSWdDRW00QUFBQUFBS0tBaEJzQUFBQUFnQ2dnNFFZQUFBQUFJQXBJdUFFQUFBQUFpQUlTYmdBQUFBQUFvb0NFR3dBQUFBQ0FLQ0RoQmdBQUFBQWdDa2k0QVFBQUFBQ0lBaEp1QUFBQUFBQ2l3QlRyQUlDKzVQZjd0WERoUXIzNTVwdGFzMmFOUEI1UHJFT0NwTVRFUkkwZVBWckhIWGVjamp2dU9NWEh4OGM2SkFBQUFDRHFTTGd4YVBqOWZsMS8vZlZhc21SSnJFTkJPeDZQUjZ0V3JkS3FWYXYwMFVjZjZlR0hIeWJwQmdBQXdLQkh3bzFCWStIQ2hWcXlaSWtLUnVScTltVm5xWERrTU5sdDFsaUhCVWxPbDFzYk5wZm9uaWRlMWpmZmZLTjU4K2JwM0hQUGpYVllBQUFBUUZUeEREY0dqVGZmZkZPU05QdXlzelI5MGxpUzdRSEVaclZveW9UUm1uUDUyWktrRHo3NElNWVJBUUFBQU5GSHdvMUJZODJhTlpLa3dwSERZaHdKT2pNOEoxT1NkZ1NXcHdBQUlBQkpSRUZVdEhuejVoaEhBZ0FBQUVRZkNUY0dqZEFBYWJSc0QxeEoxa1JKa3ZmL3MzZm5ZVkdWN3gvSDM4T09pQ2lvS0NqdSt3cTRtMXB1YlpwbG02MVdsclpwYVdYMXM3SXlXMXhhMU5MY3kzMnBMTGR5SVhNaEZRRkZRUlJCUlFYY0ZSRlpocG5mSDhqb2ZOVkVZQnpFeit1NnVLNlpjNTd6blBzTTk0RzU1enpubWN4TU8wY2lJaUlpSW1KN0tyaEZSRVJFUkVSRWJFQUZ0NGlJaUlpSWlJZ05xT0FXRVJFUkVSRVJzUUVWM0NJaUlpSWlJaUkyb08vaEZoSEpKNlBSeU9USmsxbXpaZzNKeWNsa1pXWFpPeVFwUXM3T3p2ajYrdEtwVXlkZWYvMTFYRnhjQ3RXZjhrVnVWRkhsb05Gb1pOcTBhYXhldlpvalI0NG85OFRDd2NHQnNtWEwwclJwVTk1ODgwMnFWcTFhNkQ2VmIxSVlMaTR1Vks1Y21hNWR1L0xTU3kvaDdPeHM3NUNLbkFwdUVaRjhNQnFOREJnd2dPM2J0OXM3RkxHUjdPeHNEaDgrekp3NWM5aTJiUnN6Wjg0c1ZNR2pmSkViVlJRNWFEUWFlZTIxMTlpMmJadU5vcFJibWNsazR0U3BVNnhidDQ2d3NEREdqUnRIOCtiTkM5eWY4azBLS3lzcmk0TUhEekp0MmpTMmJObkMxS2xUUzF6UnJZSmJSQ1FmZnZubEY3WnYzMDZ6QnJYNGNOQ3pWS3JnamJ1YnE3M0RraUtVa1puRnNST25HVE5sQVp1MjdXTEtsQ204OXRwckJlcEwrU0lGVVJRNStNc3Z2N0J0MnpZYTFBcmcwN2Rlb0hKRkgrV2VXQmlOT1p4SlRXUFoybERHLy9RYkkwYU1ZUEhpeFJnTWhnTDFwM3lUd3JxUWtVbks4Vk9NR1Bjek8zYnRZdmJzMlR6Ly9QUDJEcXRJNlI1dUVaRjgrUDMzM3dGNFowQWZhbFN0ckRjVUpaQ2Jxd3NCL3I0TWVmRXhBTmFzV1ZQZ3ZwUXZVaEJGa1lONXVUZjBsU2VvR2VDbjNCTXJUazZPbFBmMm91OGo5MUNybWg4SERoeGc5KzdkQmU1UCtTYUY1ZTdtU28ycWxYbG5RQjhBVnF4WVllZUlpcDRLYmhHUmZEaHc0QUFBMWZ3cjJUY1FzYmxLRmJ3QlNFNU9MbkFmeWhjcGpNTGtZRjd1MVFyd0w4cVFwSVF4R0F5V1BEdDgrSENCKzFHK1NWRUo4UGNGQ3BlUHhaVUtiaEdSZk1qTXpBU2dsTHMrdlMvcDNGeHo3NW5OenM0dWNCL0tGeW1Nd3VSZ1h1NTVsSElyMHBpazVNbkxzN3ljS1FqbG14UVZEL2ZjSENxSmsrNnA0QllSRVJFUkVSR3hBUlhjSWlJaUlpSWlJamFnZ2x0RVJFUkVSRVRFQmxSd2k0aUlpSWlJaU5pQUNtNFJFUkVSRVJFUkcxREJMU0lpSWlJaUltSURLcmhGUkVSRVJFUkViRUFGdDRpSWlJaUlpSWdOcU9BV0VSRVJFUkVSc1FFVjNDSWlJaUlpSWlJMm9JSmJSRVJFUkVSRXhBWlVjSXVJaUlpSWlCU1I0Qjc5Q2U3Um4rMHgrNjc2WEc0dlR2WU9RT1IyZGlFamsrNVB2NDF2Qlc4V1QvemtpdldoNGRFTUhQNGRBQWFEQVo5eVplamVvU1VEK3o2RWk0c3prUHRIUEUvNHNzazNKM0FwOXZZZE9NS01SU3NKaTRybDlOazAzTjFjcUJYZ3g0d3g3d0dYOG1iYXFLRTBiMWpic3QzMm1IMzBHem9LdUpSUGwrZVl3V0RBbzVRYjFmeDh1Yk50Yy9vODBJVlNicTVYN0Q4cU5vSG4zLzRTZ01iMWF2RFQyUGR0YzZCUzVMYnVpR1hXcjMreGE4OStNakt6OEs5VWdYdnZiTTB6RDNXei9OMnhwNExtdGhRL3hUM1hEaWNmWjlhdnE5aThQWVpqSjA3ajVPaEllVzh2dW5kc3lTdFA5d0tVYnlYRmkrK09Kakk2am00ZFd2RGx1LzJ0MW8zK2NUN3psNGJRckVFdHBvOSsxMDRSeXExTUJiZUlIWVdFUnVMazVNaitROG5FeEIya1laMXFWMjAzYzh4N2xDbGRpdDM3RXZucXgzbWtaMlR3NGNCbkFSaitabDgrK2ZZblpsNThzeW15ZXNNMlBodzduV3lqa2JKbFN0T2tYZzNPcEtZUkZadFFxSDdyMWF5S3U1c3J5Y2RPRWgxM2dPaTRBeXdMMmN6MFVVTXBXNmEwVmR1VjY3WUE0T1RreUs0OSswazZlaEkvWDU5QzdWOXNiODZTTlh3OWRTRUExZng5S1YzS25kaUVSSDZZdFlUUThGMU1IRGtFRjJmN3ZYV3dWVzdMelZmY2MyM2Q1dTBNR3oyVmpNd3NQRDFLVWI5V0FKblpSZzRjU21aelpJeWw0SmFTb1d2N1lDS2o0OWdjRVVOT2pnbEh4MHVEZ0RlRTdRU2dXNGNXOWdwUGJuRXF1RVhzYUhuSXYzUnEwNXlkc1Frc0QvbjNtZ1czbjI5NWZNcVZvVnFWU3B3OGs4cUVuMy9qL1ZlZXdzbkprZkxseWxyYWlCdzRuTUpIMzh3ZzIyamtwU2Q2OEZLZkhwWTNEdkVIanhTcTc2RXZQMkc1Z3JONnd6YUdmek9EZzRkVCtIcnFRajRkOG9LbFhVNk9pVFVidDJFd0dHamR2QUdidHUxaTFmb3dubnYwbmtMdFgyeHIxNTc5ZkR0dEVRNEdBeU9IdmtqM0RpMEJTRXc2UnYvM3hyQTlaaCtUNXk3bDliNFAyU1UrVythMjNGekZQZGNPSGs3aC8wWk5JVE1ybTJkNmQrZlZaeDYwRlA4Wm1Wa2FGbHdDZFc0ZnhKZ3BDemgzUHAzdHUvY1IzTGd1QUFtSnlSeEpPWTdCWUtEckhjRjJqbEp1VmJxSFc4Uk9qcDA4UTlpT1dMcmRFVXpYTzRMNWEzMFlSbVBPZGJjTDhLdElWbFkyNlJjeWJrS1VjcXY1K1plL3lNcktwbjJMSnJ6ODFBTlduOUxYcXVaZlpQdnAxcUdGNWMzdzZnM2J5TW8yV3RadDJiNmJVMmZPVWE5bVZjc2JsRC8vMlZwayt4YmJtTE5rRFNhem1YdnZhbTBwZ0NEM2I4NXJ6ejRJd09JVi8yQXltWUJMOXlTdTNyQ05JU08rcDEzdjErajI5TnRNblAwN1pyUFpxdStvMkFUNkRSMUYyNGRlcGN1VFEvaHk0bHd5czdJdDZ5L3ZhK0R3NzJqYit6VjY5bnVmalJldkxNSE55MjJ4dmVLZWF6Lzk4aGVaV2RtMENXeklteTg4WW5XbDNjM1ZoVGFCRFczeXVvajlWUFFwUzlQNk5RR3NjbUZEV0JRQXpSclVvb0ozN2dXT3E5MlBmYVAzYUEvNmVEekJQZnJ6Nkt2RHljak00bng2Qm1NbUw2RDN5eC9SK3NGWDZQekVZRDcrZGlibjB5KzkxOHRQN2tyeHBJSmJ4RTVXL0wyWjBoN3V0Rzdla080ZFczTDY3RGsyaGUrNjduYUhVNDVUcG5RcFNwY3VkUk9pbEZ2Tmx1MjdBYmp2enRZMjMxZmVHK1dzYkNPSGtvOVpsdi81VCs1dzh2WXRHdE0rdUFrR2c0RzRBNGZaZnlqWjVqRkp3VVZHeHdIUXNYV3pLOWExQzI0TXdMbno2U1FtSGJOYTk5bUVXY1FuSmxIVnJ5S256cVF5ZGY1eTV2NisxckkrSnU0Z0E5NGZ3NDdkOGRTcTVvL0piR2JSOG5WOE5uN1dGZnY1L0ljNW5EeHpEaWNIQjVLT251U2pyM09IajhQTnpXMnhyZUtlYTVzamMzT3RSNWUyUlhQQWNrdm8wajczQStLTkY0dHNnQTFiY3g4WDVYRHlQOWR0WmRPMm5iaTV1dkRsZXdOd2MzWGhjTXB4NXYyeEZyUEpSSVBhMVVpL2tNblNOYUdNbWJ6Z2l1My9LM2VsZUZMQkxXSW5LMEkyYzJlYlFKeWNIS2tWNEVmTmdNcXNDTmw4emZabXM1a2R1K09ac1dnbGZSN29nb1BCY0JPamxWdkZpZE5uQWFqZzQyWHpmWlh6OHJROHpzaklCQ0F6SzV1Ly85ME9RUHNXVGZBcFY0YTZOYXNDOE5mNk1KdkhKQVYzT3ZVY1lQMTd6WFA1UGZybjB5OVlyYnVqWlJPV1RQNk1CUk9HODlTRFhRSDQ5Yy8xbHZVVFp5OGhLOXZJMEFGOW1QM3RNR1ovT3d5QVA5ZHQ0ZXk1ODFaOVBkVDlEdVorOXdIalBoa0V3Tmx6NXpsNCtDaHdjM05iYkt1NDU5ckpNN201VnRFbjk0cG1UTnhCeTlWRnpUWmRjblc5SXdpRHdVQkNZakpKUjArU21wYk9qdDN4T0JnTWRHMWZOTVBKejZTbU1XWktiaEg5N2l0UFVDdkFENEFLM21WWitQMXdmcHY4R1RQSHZNY0hnNTRCWVAzV0hWZjA4Vis1SzhXVDd1RVdzWVBZK0VUaUU1TVkrRnh2Y25KeWg4eDFhUi9NVDR2LzVOejVkRHc5cks5ZTkzamhQWEpNSnB3Y0hYbXlWMWRlZXFLSFBjS1dXNENyaXpOR1l3Nm5VOVArczUyRGd3TW1rNG1jaTBNMjg1aE11Y016blp3Y3I3dXZZeWRQV3g1N2x5MER3RDlidHBOK0lZTXluaDQwcVZjRGdQYkJqZGtUbjhpcTlXRzgvTlFETjNROGN2T1VjbmNqOWR4NXpweTlNbmN1TDFhOFBLMG55SHVnYTNzTUZ6OEF2S05sVStZc1djUGhsT09XOWR0ajRnSDRhdEk4dnBvMHo3TGNaRFp6T1BrWVhwNDFMTXZ5cm00MnFWZlRzaXl2Nk1wdmJrdnhWOXh6emQzVmxYUEdkTTZrNXNiaTRlNXF1YWMzZk5mZUFoeXgzQXA4eTN2VHFHNTFkdTNaejhhd0tNcVU5c0JrTWhIWXFBN2x2WXZtZzc0SlAvM0c2YlBuNk5JK2lBZTZ0cmNzOXl6dHpxcjFZWXliK1N1SGtvNlJmT3dra0Z1Zy82Ly95bDBwbmxSd2k5akJzclgvQXZEbXB4T3VXTGRxL1RZZXZyZWoxYktKSTRmZ1U2NE12ajdsaXNWWHBVanhWYTltVlNKMnhmSDN2NUgvK1ltOGQxbFBUcHc2eS83RVpNc2JTWURFSTdtZmt1ZGQyZmt2ZVRPUisvdVdwM0xGM0JuSS8xeVhlNjkyNnJuenRIemdaYXYyQjQ4Y0pUWStrZnExQW03c29PU21hRnkzT3FIaDBXd0lpNkpMK3lDcmRmOUdSQVBnVTY0TVZTcFhzRnAzK1dpYmpNemNrUTZ1bC8yZE1sNGM2bGl2WmxWS2wzSzMydGJWeGNYcWVkNEhQWmQvNEpOM2gyNStjMXVLditLZWF3MXFCN0IxUnl6cnQreWdTL3NncWxXcHhPUXYzd2FzdnlaUlNwNnU3WU56Qys1dE8vRzhlT3ZldFlhVDU4MGZZUHFmZVFUK1M5WEtGZGwvS0psZGUvYVRtcFpPbVl2NytQamJtZnk1Yml2QmpldlMvNG1lbkUwN3o2akxQalM2M0gvbHJoUlBHbEl1Y3BQbDVKajRhLzFXN3UvY2hsbmZETFA2cVY4cmdPVWgvMTZ4VGRYS0ZhbGF1YUtLYmJtdUI3dDNBSElMMzRYTC9yYWFVT2p5cjA1cTBhUWVBTk1XTEdmSDduaXlzcktKamp2QXRJWExBV2pWdk1GLzdtZjFobTFNbVovYjlvWEg3d01nTlMyZDBQRGNOOHQxcWxjaHVIRmR5MC9lZDNWcldIbng5WGlQemdBc0Q5bE1TR2lFWmZuQnd5bE0rT2xYQUo1OG9Pc1YyLzJ6SlhmSW84bHNac2xmR3dGb2ZObVZseG9YaDB4MjY5Q0N5VisrYmZuNTZ2MEIxSzZlLzhuTzhwdmJVdndWOTF4NzlQNDdjK1A3ZXpPL3JGeC94Y1JzVW5MbDNjY2R1U3VPOEtpOVZ4MU83bEhLRGNBeWQwbGN3cUY4OS8vMFExMnBWN01xUjArY1p1Umxjd3VFYk1vOUQ1NTZxQnYzM05tS3N4ckpVNkxvQ3JmSVRSWWF2b3RUWjg3eGVJKzdydmdhc0lmdTZjQVgzOC9oY1BMeEt6N1p2NVlUcDg4QWtIVDBCRDdseWhSNXZISnJ1Yjl6RzBJamR2SG51cTE4TldrZU14YXRwTEp2ZVk2ZE9FM3lzWk9FTDVzTVFML0g3K2VmTFRzNGR2SU1MN3p6bFZVZlpUdzk2UGZZL1ZmMFBXclNQRXE1dTVGMDlBUkhUK1FPSisvelFHY2U3SDRIQUdzM2haTnROT0xrNU1qa0w5NmlqS2VIWmR1dkpzMWo0YksvV2JVK2pFSFA5YllNQzVYaTQ0NldUWGo2b1c3TS9tMDE3M3craVJwVksrUG02c0xlL1lmSXlURnhSOHNtUFB0dzl5dTJXN0EwaExDb1dDNWtaSEVrNVRnT0JnUDlIcnZYc3Y3WjN0MFpObm9xRTM3NmplVWhtL0h5OU9Cd3luRjZkRzdMd09kNjV6dSsvT1oybnNFanZzZko4ZElWb05Xenh4VGdWUkZiS082NTFybGRFSDE2ZG1iKzBoQSsvMzQyVStjdm8zSkZIMUtPbjc3bU5zcTNrc0hQMTRlR2Rhb1JFM2VROUl4TWdodlh2ZUs5VlhEamVxemZ1b052cGkxbVIwdzhZVkY3OHQyL282TWpId3g4bHI1dmZjR2FUZUg4dm5vVHZicTFwN3kzRjBsSFR6TDg2eG40VlNwUFVzcUpvajQwc1NOZDRSYTV5WmIvdlpscS9yNDBxbHZqaW5YM2RHeUZxNHN6eTY1eWxmdGFQdm4ySndDZWUvdkxJb3RSYm0yZnZkV1BEd2MrUytONk5UaDMvZ0s3OWlTUWs1TmpOU3l1WmtCbFpveDVsenZiTk1mTDB3TkhSd2Q4eXBYaDNqdGI4L1BYNytQbjYzTkZ2M3NTRHJFOVpoOFhNck5vRjl5STc0WVA1SjMrZlN6clYxNGNUdDRtc0tGVnNRMXc3OFdacFZPT255SnFkN3d0RGx1S3dPQitqL0xsdS8xcDNyQTJLY2RQa1pDWVJPM3FWWGhuUUIrKy91QTFIQnl1Zk52d1pyOUhNV0RnNklsVDFBcndZL1N3VndpK09JSUM0SjVPclJqNTlvdlVyVkdGdzhuSGlZMVBwSEpGSDFvWDRLdVY4cFBiZVZMUG5lZlVtVlRManhRdnhUM1gzaG5RaDdFZnZFcWJ3SVprWkdXemM4OSt6bCs0UUpQNk5Ybmw2VjdVclZIRnFyM3lyZVRvZXNlbHZ5ZFgrOXZ5em9BK05HOVltd3NYTWduZnVaZTNYbnJzaHZwdldLY2FUejdRQllBeFA4N25VUEl4aHIveEhOWDhmY25Jek1MVHc1MmhML2U1VGk5eUs3bWxMekVFQlFXWkFTWXZEYmQzS0xlTlpmT244TWVjU1pqTjVoR1JrWkVmWGE5OTN1OG9QTnoydjZQZzROd2hQLzk3bFVPS2w3ejczMjVHVGhRbDVkZnRwYkI1ZWp2a1M5NXJORzNVVUpvM3JHM25hRXFlZ3VaZ1Njdzk1WnB0RFAxaUVtczNSZkR4eHgvVHMyZlBBdlZSRXZOTjdNY1c3eEh6Y2pRaUlzSnVkYSt1Y0l1SWlJaUlpSWpZZ0FwdUVSRVJFUkVSRVJ2UXBHa2lJaUp5d3pTRVZHNFc1WnFJM01wMGhWdEVSRVJFUkVURUJsUndpNGlJaUlpSWlOaUFDbTRSRVJFUkVSRVJHMURCTFNJaUlpSWlJbUlES3JoRlJFUkVSRVJFYkVBRnQ0aUlpSWlJaUlnTnFPQVdFUkVSRVJFUnNRRVYzQ0lpSWlJaUlpSTJvSUpiUkVSRVJFUkV4QVpVY0l1STVJT1RreE1BbVZuWmRvNUViQzA3MndpQW82TmpnZnRRdmtoaEZDWUhMK1ZlVnBIR0pDVlBYcDdsNVV4QktOK2txT1Q5dnl6TS85N2lTZ1czaUVnK1ZLNWNHWUNrb3lmc0hJblkydkZUWndBb1g3NThnZnRRdmtoaEZDWUg4M0x2VU5MeElvMUpTcDdqcDg0Q1VMRml4UUwzb1h5VG9wTDMvOUxYMTlmT2tSUTlGZHdpSXZsdzk5MTNBekJ0d1FvdVpHVGFPUnF4bFl6TUxPYit2aGFBOXUzYkY3Z2Y1WXNVVkdGek1DLzNKczM1Zy9RTEdVVWFtNVFNSnJPWlRkdDJzWHZmUWJ5OXZXbmV2SG1CKzFLK1NWRzRrSkhKdEFVckFManJycnZzSEUzUksvZ1lFaEdSMjhqVFR6L05zbVhMV0xsdUMzLytzNVhLRmIzeDlpcGo3N0NrQ0oxSlRTUHA2QWxNWmpNK1BqNjgrdXFyQmU1TCtTSUZVUlE1K1BUVFQ3Tnk1VXIrL2plU2pvOXRwMUlGYjN6S0t2Y2tWMFpXRm9lU2pwR1psWTJEZ3dORGhnd3AxQkJlNVpzVTFxbXpxU1FmTzRYWmJLWkNoUXIwNjlmUDNpRVZPUlhjSWlMNTRPbnB5ZXpacy9ud3d3K0pqSXdrNmVoSmtvNmV0SGRZVXNSY1hGeG8xcXdabjM3NktlWEtsU3R3UDhvWEthakM1cUNucHllelpzM2l3dzgvSkR3OG5PUmpKMGsrcHR5VFN3d0dBelZxMU9DTk45NmdRNGNPaGVwTCtTWkZ3YzNOamFDZ0lJWVBINDZYbDVlOXd5bHlLcmhGUlBLcFhMbHlUSmd3QWFQUnlKRWpSemgzN3B5OVE1SWlWTHAwYWFwVXFWS29DWVF1cDN5UkcxVlVPZWpsNWNXNGNlUEl5Y25oeUpFanBLYW1GbEdFY3F0emRuYkczOStmMHFWTEYxbWZ5amNwREU5UFQvejkvWXZzZjI5eFZIS1BURVRFUnB5Y25LaFdyWnE5dzVCYmhQSkY3TVhSMFpHQWdBQjdoeUczQ2VXYnlOVnAwalFSRVJFUkVSRVJHMURCTFNJaUlpSWlJbUlES3JoRlJFUkVSRVJFYkVBRnQ0aUlpSWlJaUlnTnFPQ1dFc1BOelEyQXRQUUxkbzVFcmlYOVFpYVErN1UzSWlJaUlpSWxuUXB1S1RGcTFxd0p3UDdFWkR0SEl0ZVNmT3dFQVA3Ky9uYU9SRVJFUkVURTlsUndTNG5ScTFjdkFFYjlPSjg5Q1ljNG41NWg1NGdrVC9xRlRPSVBIbUhNNUFVQWRPM2ExYzRSaVlpSWlJallucjZIVzBxTVhyMTZzV2JOR3NMQ3duaHkwQWg3aHlQWDBMaHhZL3IxNjJmdk1FUkVSRVJFYkU1WHVLWEVjSFoyWnZ6NDhieisrdXZVcVZNSFYxZFhlNGNrRjdtNHVGQ2pSZzFlZXVrbHBrNmRpck96czcxREVoRVJFUkd4T1YzaGxoTEYyZG1aNTU5L251ZWZmOTdlb1lpSWlJaUl5RzFPVjdoRlJFUkVSRVJFYkVBRnQ0aUlpSWlJaUlnTnFPQVdFUkVSRVJFUnNRRVYzQ0lpSWlJaUlpSTJvSUpiUkVSRVJFUkV4QVpVY0l1SWlJaUlpSWpZZ0FwdUVSRVJFUkVSRVJ0UXdTMGlJaUlpSWlKaUF5cTRSVVJFUkVSRVJHeEFCYmVJaUlpSWlJaUlEYWpnRmhFUkVSRVJFYkVCRmR3aUlpSWlJaUlpTnFDQ1cwUkVSRVJFUk1RR1ZIQ0xpSWlJaUlpSTJJQUtiaEVSRVJFUkVSRWJVTUV0SWlJaUlpSWlZZ01xdUVWRVJFUkVSRVJzUUFXM2lJaUlpSWlJaUEybzRCWVJFUkVSRVJHeEFSWGNJaUlpSWlJaUlqYWdnbHRFUkVSRVJFVEVCbFJ3aTRpSWlJaUlpTmlBQ200UkVSRVJFUkVSRzFEQkxTSWlJaUlpSW1JREtyaEZSRVJFUkVSRWJFQUZ0NGlJaUlpSWlJZ05xT0FXRVJFUkVSRVJzUUVWM0NJaUlpSWlJaUkyb0lKYlJFUkVSRVJFeEFaVWNJdXRwUU9rcGFYWk93NFJFUkVSRWJsTnBLZW41ejNNc0djY0tyakZwc3htY3pUQS92Mzc3UjJLaUlpSWlJamNKcEtUa3dFd204MEo5b3hEQmJmWTJuU0FVYU5Hc1dmUEhzNmZQMi92ZUVSRVJFUkVwSVJLVDA4blBqNmVNV1BHNUMxYWJNOTRuT3k1Y3luNUlpTWpwd1VHQmo0U0V4UFQ1Y2tubjdSM09DSWlJaUlpY3Z2WWtwV1ZOZEtlQWVnS3Q5aGFkbVJrNUwxbXMvbDlJQXE0WU8rQVJFUkVSRVNreE1vd204MHhaclA1MDh6TXpJN1IwZEZaOWd4R1Y3amxac2lPakl6OEV2alMzb0dJaUlpSWlJamNMTHJDTFNJaUlpSWlJbUlES3JoRlJFUkVSRVJFYkVBRnQ0aUlpSWlJaUlnTnFPQVdFUkVSRVJFUnNRRVYzQ0lpSWlJaUlpSTJvRm5LNVdad0Nnb0tlc1pzTnI4SU5ETVlEQjcyRGtoRVJFUkVSRXFrZExQWkhBMU1qNHlNbkFaazJ6TVlYZUVXVzNNS0NncGFDRXczR0F6dFZHeUxpSWlJaUlnTmxUSVlEQzBOQnNQRXdNREFsWUN6UFlQUkZXNnhxYUNnb0dlQWgyclVxTUd3WWNPb1hiczJucDZlOWc1TFJFUkVSRVJLb0xTME5QYnYzOCtvVWFPSWlZbnBFaGdZK0Zaa1pPU1g5b3BIVjdqRnBpNE9JMmZZc0dFRUJnYXEyQllSRVJFUkVac3BYYm8wVFpvMDRZTVBQZ0RBWURBOFljOTRWSENMclRVRHFGMjd0cjNqRUJFUkVSR1IyMFNWS2xYeUh0YXhaeHdxdU1XbTh1N1oxcFZ0RVJFUkVSRzVXVHc4TEZOSHVkc3pEaFhjSWlJaUlpSWlJamFnZ2x0RVJFUkVSRVRFQmxSd2k0aUlpSWlJaU5pQUNtNFJFUkVSRVJFUkcxREJMU0lpSWlJaUltSURLcmhGUkVSRVJFUkViRUFGdDRpSWlJaUlpSWdOcU9BV0VSRVJFUkVSc1FFVjNDSWlJaUlpSWlJMm9JSmJSRVJFUkVSRXhBYWM3QjJBaU1pdHdtUXlFUm9heXZ6NTg0bUtpdUw4K2ZQMkRrbEVSRVRrbHVYaTRrTE5talY1K09HSHVmZmVlM0YzZDdkM1NFVk9CYmVJU0Q2WVRDWSsvZlJUbGk1ZGF1OVFSRVJFUkVxRXJLd3NZbU5qR1RseUpQUG56MmZhdEdsNGVucmFPNndpcFlKYlJDUWZWcTFheGRLbFMvR3VYSUduM251VkdvM3JVYnBzR1h1SEpTSWlJbkxMeWt5L1FQTCtRL3c2L2lkaXczWXdkdXhZUHY3NFkzdUhWYVIwRDdlSVNENHNXYklFZ0djL0hFU1RPMXFxMkJZUkVSRXBKTmRTN2xSdlZKZlh2dmtRSjJjbi92cnJMN0t6cyswZFZwRlN3UzBpa2cvUjBkRUFCTlN2WmVkSVJFUkVSRW9XVjNjM2ZDcFhKQ3NyaThURVJIdUhVNlJVY0l1STVFTjZlam9BcGIxMFpWdEVSRVNrcUpVcWszdnZkdDU3cnBKQ0JiZUlpSWlJaUlpSURhamdGaEVSRVJFUkViRUJGZHdpSWlJaUlpSWlOcUNDVzBSRVJFUkVSTVFHVkhDTGlJaUlpSWlJMklBS2JoRVJFUkVSRVJFYlVNRXRJaUlpSWlJaVlnTXF1RVZFUkVSRVJFUnNRQVczaUlpSWlJaUlpQTJvNEJZUkVSR3hvWDNiWStnZjNJUCt3VDNzSFVxeFY5RFhLbStiZmR0amJCU1ppRWpCT05rN0FCRVJFUkZieWl2ZWhrNGJSZTNtRFMzTDkyMlBZVlMvb1FCTURsOW1sOWlLczh1TDNwWjNkK1NsejRkYXJkKzRaQlUvanhobmVhN1hVRVRrU3JyQ0xTSWlJaUxYWkhBd0VMVmhLOW1aV1ZiTHQ2M2FnTUZnc0ZOVUlpSzNCaFhjSWlJaUlvVmdOcG50SGNKVkZWVmN2Z0grWktabkVMVWh6TElzN1V3cXNXRTdxQmpnVnlUN0VCRXBxVFNrWEVSRVJPU2lqUFBwL0Q1eE50R2hFUncva29LYmh6dk5PcmFtenp2OWNmTW9CVndhYXYzTUJ3UDVlK0V5anV3N3dJOWhTeTE5N055MGpkOG0vRVRLL2tPVTk2dEV1d2U2V08xajlFdnZFUmV4aXdkZmU1YjdYbmlNckl4TTNyenpjWXpaUmw0Wk00ekF1OXF5ZVhrSTB6LzZtaGJkT3REL3kzZUxKSzZFcUZnV2Z6ZWRBekZ4dUpWeXAwVzNEanc2dUIvT3JpNy8rWnJVYTlHRWxBT0gyYlo2UGNGZDJ3TVFzWFlUSnBPSitpMmJjZlRna1N1MjJiY2pocVUvemlWaFp5d21vNG1xOVd2U3MvK1ROR29iWk5YdWVxOVZZV01YRWJFM0ZkeFNvaGlOUnViT25jdUtGU3RJVEV3a016UFQzaUVKNE9Ua1JJVUtGV2pmdmowdnYvd3k1Y3FWczNkSUluSWJtamRxRXU2bFMxbWVYMGhMdjZMTjhjTXBySjMzQnhVRC9LaldvRGFKc2ZzSVhib0dnd0g2RG4vVHF1M2liNmZqVmI0Y3ZnSCtsbVZ4RWJ2NC9zMVBNWmxNVlBDdmhNSFJnZCsrLzlscXU0YXRteE1Yc1l1RE1YRkFibkZxekRZQ0VMOWpONEYzdGVYZzduMjViZHNFRmtsY0IyUGlHRFBnZlhLeWpRVFVyOFdKSTBkWnQyZzVHZWZUZVdIRVcvLzV1alh0MkpwTmY2d2hha01ZbWVrWnVKWnlJMnpWQnB4Y25HbmFzUlgvTEY1aDFUNHVNcHF2WHg1R2p0R0lielYvSEJ3ZFNZaUtaZHlnNFF3YTk0bWw2TTdQYTFYWTJFVkU3RTBGdDVRWVJxT1J3WU1IRXhvYWF1OVE1SDhZalVhU2s1Tlp2SGd4NjlldlorYk1tZmo2K3RvN0xCRzV6UnphazNEZE5tVXJlRE44NGZmNDE2b0d3TC9MUXBneC9HdDJyTjk2UmR0R2JZUG8vK1c3VnN1V1QxMkF5V1NpV2NkV3ZEcjJRd3dPQnVaOU5ZbS9GMTZhVUt4aG0wQituempiVW5EdkNZdkNvNHdubVJjdUVCKzFHNERFMlBqY3RoZUwwOExHdFdUaWJJeFoyVHp4N3N2YzlWZ1BUaHc1eXY4OTBJOHRmNjdqOGJmNzQrSGxlYzNYeE4yakZJM2FCckhqbnkzc1dMK0YrcTJhRVJleGk4YnRXK0R1VWVxSzluOU1uRTJPMFdnMTBkcWNMMzdnbjhVcldEcDVycVhnenM5clZkallSVVRzVFFXM2xCZ3JWcXdnTkRTVWdBYTFlT0hUdC9DcFhCRlhkemQ3aHlXQU1TdWIxRk5uK091blgvaDc0VEpHalJyRjJMRmo3UjJXaU54bS9tdVc4anp1bnFVSlc3V2VYOGZONU5paEpFNG1Id055NzFuK1g2M3Z1K3VLWlFrN1l3Rm8zNnM3Qm9mY0NjV0N1OTVoVlVSV2ExaUhVcDRlbkRwNmduT256ckFuZkNmVkd0WW03VXdxQjNmdkl6c3JpME43RXFoVXZRcmV2dVdMSks3NGkxK1hOZStyU2N6N2FwSmx1ZGxrNXRqaFpHcGNwMmh0MGEwRE8vN1p3cmJWRzdpUWRoNlR5VVJRbDNaWGJicy9lbTl1SFBmZWFWa1cyTGt0L3l4ZXdhSFlTeDk2NU9lMUtvcllSVVRzU1FXM2xCaS8vdm9yQUgzZUhvQmZ6UUE3UnlPWGMzSnh4cnRTQlI1NzZ5VzJyRnpIK3ZYck9YdjJMRjVlWHZZT1RVVEV5c3lQdjJYcm4rdW9HOXlZbnYyZjRQelpOT2FObW5UVnRoNWxTbCt4TERzckd3Qm5GMmZMTW1OMnRsVWJCd2NINnJkc1JrUklLSHZDZDNJZ09vNEhYMzJHc3lkT2tSZ2JUOWhmNjhsSXYwREROcGZ1ZHk1c1hFWmo3cEQxcXZWcVdnMnJCM0RKeDMzUXpUcTF4dG5GaGQxYnRtUE1OdUxvNUVUelRtMUlTa2k4b3EzWm5EdFptOU5scjBIZUJHNk9UbzZXWmZsNXJZb2lkaEVSZTFMQkxTVkdYRnp1MER6LzJ0WHNISWxjaTZPVEkrVjhmVGl5TDQyVWxCUVYzQ0pTN0VTRWJBS2cyMU1QMGF4VGE1Wk9ubnREMjFjTThDTTVJWkh3dFp0bzFDNFlzOWxNNk5LMVY3UnIwRHFRaUpCUTFpMWFqaWtuaC9vdG0zRXE1UmhyNS8zQnh0OVdBZENvYldDUnhlVlhJNERFUGZHMDZOYUJlNTkvMUxMODNPbXplSmE3L3Q5aXQxTHVOR29YeFBaZE5BcU5BQUFnQUVsRVFWUjFtNG4rTjV5R3JRTXBkWlhDSGlDZ2ZpM2lkK3dtWXMwbUdyYk9QWWFJdGJueDEyaFN6OUl1djY5VllXTVhFYkVuRmR4U1ltUmtaQURnWHRyRHpwSElmM0Z4eXgzbXJ3bnRSS1E0OGlydnpjbWtvOHdZL2pYbC9TcHhJaW5saHJidjlQQTl6Qjg5bVkxTFZoRWZGVXVPMGNpcGxPTlh0R3ZZcGprQSs3YnZ4cjIwQndFTmF1SGpWeEhJSFpMdDVPeEUzZUFtUlJaWDkyZDdNM1hZYUg2YjhCT2JsNGZnNGVYSjhjTXB0TzNSbWQ0RG44dFhIeTI2ZFdEN3VzMllUV2FDdXJTL1pyc2VMejNCdUVIRFdmL3JuOFJGUm1Od01KQVVuNGlqa3hNOUJ6eHBhWmZmMTZvb1loY1JzUmQ5RDdlSWlJaklSYzhOZndQZmF2NWtaV1RpN3VsQm42RXYzOUQyZHozZWsxNnZQSTFYZVcrT0gwcWliQVZ2bm56M2xTdmFWYWhTbWZMK3ZwaHljcWdiM0JnSEJ3Yzh5M2xScVhvVmNveEdhalZ0WURVUFNXSGphblZQSjE0YytUWlY2dGJnK09Ga0VtUGo4YWxjMFhJRk9qK2FkV3lOczZzTERnNE9CTjdWOXBydEdyVU40bzN4bjFLN1dVTk9KQjNseEpHajFBdHV3cEJKSTZuZDdOSTk5UGw5cllvaWRoRVJlekhZTzREQ0NBb0tNZ05NWGhwdTcxQnVHOHZtVCtHUE9aTXdtODBqSWlNalA3cGUrN3pmVVhpNDdYOUh3Y0hCQUV3T1gzYWRsbUpQWC9SOWkvMjc5akJqeGd5YU5tMXE3M0R5VGZrbElpSWlZanQ1N3hGbnpweEpreVpOcnI5QlB1UzlmNHVJaUxCYjNhc3IzQ0lpSWlJaUlpSTJvSUpiUkVSRVJFUkV4QVpVY0lzVVE5R2g0ZlFQN2tIcXlkUDJEa1ZFUkVSRVJBcElCYmZJZGZ4WDhhdkNXRVJFUkVSRXJrVUZ0NGlJaUlpSWlJZ05xT0FXc1JPejJXenZFSXBGRENJaUlpSWlKWldUdlFNUUtVa09STWZ4KzZUWkpFVEZrcDJaU1VDRDJqd3o3SFg4YTFjbk9qU2M3d1lPNTdWdlBtTGgyQ200ZWJqejRkeHhtTTFtL3B5NW1IOFdyeUQxMUJscU5LcExpMjRkTEgzKzhOWm5BTHc2OWdNQWpoNDh3b2U5Qi9EQ3AwTm9jMzluQUJaL081MkRNWEc4TmZtTEFzVmd5c25odCs5L1p0UHZxOG5PektMSkhTMTVldGpybFBMMHVQa3Zvb2lJaUloSUNhRXIzQ0pGYU0rMktPb0dOV2JJcEpHOE0vVXJqRm5aVEIwMnhxck5xbG0vOHR6SGI5SjMrQnNBL0RGcERpdW5MNlRuZ0tmNGNPNDQydmJvd2grVDVsamFOMjRYVEZ4a3RPVnFkTXlXU0p5Y25ZZ05pN0swaVl2WVJhTjJ3UVdPWWRFMzA0ajgrMThHakhxZndUOTh4cEg0Zzh6OWNtTFJ2MEFpSWlJaUlyY1JYZUVXeWFmM2VyeHd4VEt6eVhwSTl0MTlIN1o2M3YyWjNrd2ROcHFNOCttV1paMGY3MEdkd0VZQVpLWm5zR3JXcnp6eTVndTBmNkFyQUpWclZPVjg2amwrK1c0R0FJM2FCVFA3OCs4NXN1OGdWZXBVWi9lVzdiVG8xb0U5MjNJTDdzd0xHUnlNamVlWkR3Y1ZLSWIwYytmNVovRUtCbzMvaEhyQlRRQzRwKzhqekJvNUhsUE9ZQndjSFcvd2xSSVJFUkVSRVZEQkxaSnZReWFPcEhUWk1sYkw5bTJQNXVjUjR5M1B6NTA2dzdwRkswallHY3Z4SXltY1NqNEdRRlpHcHFWTjlVWjFMWThQeCswbk96T0xSbTJDclByMXIxWE44dGluY2tVcTE2akszdkNkK05VS1lHLzRUb2JOK1k1UEhudU40NGVUT1hIa0tHVzh2YWhTcDNxQllqaXk3d0RHYkNQakJuMXNXV1kybWNreEdqbWZtb1puT2E4YmZhbEVSRVJFUkFRVjNDTDVWckZxWmNyNGxMTmFkakxwcU9WeGRtWVduL2Q5Qzk4QVB6cjM2VW5GQUQrU0V3NHg4ZTJSVnRzNHV6aGYyaVlyQ3dCSEordXJ5RGs1SnF2bmpkb0ZzemRpRjlVYjFjRzdja1VxK0ZlaWJuQVRZc09pT0gzMGhHVTRlVUZpTUpseTl6Vm8zTWVVcmVCajFjN0R5L1A2TDR5SWlJaUlpRnlWN3VFV0tTTDdkKzNsWk5KUm5uejNGWnAyYUVXbGFsV3NDdktyOFEzd0IyQnZSTFRWOHIzaE82MmVOMjRmVEZ6RUxtSTJSOUtrZlFzQUdyWnVUbXpZRHVJaWR0SDRZc0Zka0JncVZmUEhZRENRZGlhVlN0V3JXUDA0T09oUFJCNVhWMWNBTXRJdjJEa1NFUkVSa1pJbjgwTHVlNnk4OTF3bGhkNU5peFNSTXVYTEF2RDN3bVVreFNleWVjWGZoQ3hZK3AvYmxQTXRUN05PclZuMHpWVEMxMndrT1NHUjFiT1hzRzMxQnF0MmRRTWJrM2toZ3kwcjE5R2tRMHNBR3JRSkpINTdEQWRqNDJuUU9yREFNWGlWOTZaWnA5WXNIRHVGN2VzMms1eVF5TVlsZjdGMjNoOEZlaDFLcXVyVnF3TndOREhKdm9HSWlJaUlsREFtazRsVHljY3hHQXo0K2ZuWk81d2lwWUpicEloVXFsYUZ4NGE4eU5hLzFqUHk2VGVKV0x1SkJ3WThkZDN0WHZoMENJM2JCZlBUSjkveHhYTnZjMmhQUEkrOFlUMUJtNU9MTS9WYU5DWHRkQ28xbTlRSGN1L3p6c2t4VWFWMmRjdlhkeFUwaHVjL0dVejlsczJZL3VGWVBudnFUVGIrdnBycURlc1U0RlVvdWU2OTkxNEFGbjh6alF0cDUrMGNqWWlJaUVqSllNckpZY24zUDVPUmZvSFdyVnRUdW5ScGU0ZFVwQXoyRHFBd2dvS0N6QUNUbDRiYk81VGJ4ckw1VS9oanppVE1adk9JeU1qSWo2N1hQdTkzRkI1dSs5OVJjSER1c09ySjRjdHN2aThwdUMvNnZzWCtYWHVZTVdNR1RaczJ0WGM0K1phUmtVRy9mdjJJalkzRndkRVJ6M0pldUpaeXMzZFlJaUlpSXJjc1kxWTI1MDZmSlRzekN3OFBEMmJObWtXMWF0V3V2MkUrNWRVSEVSRVJkcXQ3TldtYWlFZyt1TG01OGVPUFB6SjkrblFXTFZyRTJST243QjJTaUlpSXlDM1AwZEdSTGwyNk1IRGdRS3BXcldydmNJcWNDbTRSa1h3cVhibzBnd1lONHBWWFh1SFVxVk5rWm1aZWZ5TVJFUkVSdVNvbkp5ZTh2YjF4Y3l1NW93WlZjSXVJM0NCbloyZDhmWDN0SFlhSWlJaUlGSE9hTkUxRVJFUkVSRVRFQmxSd2l4U2g2TkJ3K2dmM0lQWGthWHVISWlJaUlpSWlkcWFDVytRR1pWN0lZR0NIUnhqK3lDczIzYy94dzhrWXM3SnR1Zzk3N0V0RVJFUkU1SGFoZ2x2a0JrV0doT0xvNUVUeS9rTWNqSW16eVQ1aXQrNWdXSytYU0QrWFpwUCs3YlV2RVJFUkVaSGJpUXB1a1J2MDcvSVFtbmRxUTZYcVZmaDNlWWhOOXBGak5GNjNqZGxzdm1uN0VoRVJFUkdSRzZkWnlrVnV3SmxqSjRrTjI4SHIzdzZubkc5NTF2K3lra2NIOThQUnlmcFVPbjNzSkxOR1RtRDNsdTI0dXJ2UnJtZFhIaHJZRndlSDNNKzRva1BEK1gzU2JBN3YzWStMbXl2dGUzWG4wY0g5QU9nZjNNUFN6OXZkbndGZ2N2Z3lva1BEK1c3Z2NGNzc1aU1XanAyQ200YzdIODRkeDRIb09INmZOSnVFcUZpeU16TUphRkNiWjRhOWpuL3Q2cForMXM3N2c3OFhMT1ZVeW5ISytWYmdqZkdmVURIQTc1cjdFaEVSRVJHUndsUEJMWElETnEvNEcvZlNIalJzM1J5ZlNoVlpQblUrdXphRjA2eFRhNnQyUDQ4WVI5Y25INlQzNjMySjJ4N0RndEdUY1hSeTVNSFhudVZrMGxFbURCNUIxeWQ3OGR6d3dhU2ZTK1A0NFdUTHRwOHRtVUpjWkRRL2ZmSXQ3ODBjUStteVhsWjlyNXIxSzg5OS9DYXVwWEsvcjNEUHRpanFCalhtd1ZlZndaU1R3NXd2Zm1EcXNERU1YekFCZ09WVDU3Tnl4aUllRy9JaWRRSWJjVGp1UUw3M0pTSWlJaUlpQmFlQ1crUUdiRjRSUXVDZGJYQjBjc0t2VmdDVmF3YXdlVVhJRlFYMzNjLzJwdFU5ZHdKUXVXWUFKNU9POHMvaWxmUjY5UmxPSHo5Smp0Rkk0RjF0OGFzVkFFRHQ1ZzB0MjFhc1dwbmpoNUlBS08vblN4bWZjbFo5ZDM2OEIzVUNHMTNhVjkrSHJkWjNmNlkzVTRlTkp1TjhPZ1lIQjFiT1dNUkRyL2VsNDhQM1d1TEo3NzVFUkVSRVJLVGdWSENMNUZOaWJEeEo4WW4wSHZnY3Bwd2NBSUs3dE9mUG54YVRmdTQ4cFR3OUxHM3JCRGEyMnJabWsvcXNuTEdJOUhOcDFHeFNuL3F0bXZIMUs4Tm9jMzluT2o1OER3SDFhdVU3anVxTjZsbzlQM2ZxRE9zV3JTQmhaeXpIajZSd0t2a1lBRmtabVJ3L25FSldSaVpON21oWjBNTVdFUkVSRVpFQ1VzRXRray8vTGxzTHdJUTNQNzFpM2JaVjZ5MVhrQUVjSEszbkk4ekt5QVRBeGRVVkJ3Y0hoa3djU1hSb09PdC8vWk9SVDcvSjNjOCtUTytCeitVckRtY1haOHZqN013c1B1LzdGcjRCZm5UdTA1T0tBWDRrSnh4aTR0c2pBVEJtNTM3Vmw2T2o1a2NVRVJFUkViblpWSENMNUlNcEo0ZXRmNjJuemYyZDZkS25wOVc2V1NNbjhPL3lFS3VDKzBqOFFiektlMXVlN3dvTnAwcWQ2amk3dWxpV05Xb1hUS04yd1lUTVg4cUNNWk81LzhVK3VMcm4zcGVOd1FCQWpqSG5QK1BhdjJzdko1T09Ndmo3RVZRTThNdmQxOFp0bHZXVmExVEY0R0JnVC9oTzJ2bjVYcjJUZk81TFJFUkVSRVJ1akFwdWtYellGUnJPdVZObnVPdnhIbFJyV01kcVhZZUg3bUhPRjk5YlRYeTJZUFJrZWc5Nm5ncitsWWo4TzVUTkswTG8vOFc3QUNUc2pHVnYrQzRhdGczRXdlQkFmTlJ1eXZpVXN5ckc4NHIxTFN2WFVUZTRNVFdiMUw5cVhHWEtsd1hnNzRYTDZQRFFQU1R1aVNka3dkSkw2MzNLMGVhK3ppejZlaHBPems1VXJWZUwvYnYyVUxOcGZTcFZxM0pEK3hJUkVSRVJrUnVqZ2xza0h6WXYveHZmYXY3VStKLzdwd0ZhM2RPUmhWOVA0ZDlsSWRScW1sdXNQdlI2WDM2Zk9JdVUvWWNvNzFlSjV6OFpRbkRYT3dCd0wrMUIrTnBOTEowOEZ3Y0hCMm8xYmNBYjR6K3hmR1VZUUpVNjFlbjB5TDBzL1hFdXBjcVVadlJmUDE4MXJrclZxdkRZa0JkWk9YTXg2My81azBidGduaGd3Rk5NLytoclM1dG5ocjNPTDU0eldEQm1DdW5uemhOUXJ5YjFXelcvNFgySmlJaUlpTWlOTWRnN2dNSUlDZ295QTB4ZUdtN3ZVRzRieStaUDRZODVrekNielNNaUl5TS91bDc3dk45UmVManRmMGZCd2NHQXZrZTZ1UHVpNzF2czM3V0hHVE5tMExScFUzdUhJeUlpSWlJbFZGNTlFQkVSWWJlNlZ6TXBpWWlJaUlpSWlOaUFDbTRSRVJFUkVSRVJHMURCTFNJaUlpSWlJbUlEbWpSTlJDU2ZqRVlqa3lkUFpzMmFOU1FuSjVPVmxXWHZrT1EyNStqb1NMbHk1UWdLQ21MUW9FRlVybHpaM2lIOUo2UFJ5TFJwMDFpOWVqVkpTVWxrWm1iYU95U1JJdWZvNkVqWnNtVnAzcnc1Z3djUEx2Ym41YlVZalVaKyt1a25WcTVjcWZOVmJNYkp5WW55NWN2VHBrMGJCZzRjU05teVplMGRVcEZUd1MwaWtnL1oyZG04OE1JTHhNVEUyRHNVRVl1Y25CeE9uRGpCcWxXckNBME5aZXJVcWRTcFUrZjZHOXFCMFdqa3hSZGZaT2ZPbmZZT1JjU21jbkp5T0hueUpHdlhybVh6NXMzOCtPT1BOR2pRd041aDNSQ2RyM0t6R0kxR1VsSlNXTEprQ2V2WHIyZldyRmxVcWxUSjNtRVZLUlhjSWpZU0hSck9kd09ITTJiVkxNcjRsTE4zT0ZKSWl4WXRJaVltaHJyQlRlajcwUnQ0VlNpSGk2dXJ2Y09TMjF5TzBjajUxRFEyL3ZZWFMzNll4UmRmZk1IMDZkUHRIZFpWTFZ1MmpKMDdkMUtqU1QzNmpYaWJzaFc4Y1hIVE9TUWxUNDdSU0hwcUdwditXTU92NDJmeTJXZWZNV2ZPSEh1SGRVUHl6dGNxZFdzdzRLdjNLVmZSUitlcjJJUXhPNXUwTTZrcy9YRWVHMzc3azdGanh6SjY5R2g3aDFXa2RBKzNpRWcrTEZ1VyszVnpqdzd1UjRVcWxWUnNTN0hnNk9SRUdlK3kzUFBjbzVUeEtVdFVWQlRIangrM2QxaFg5ZXV2dndMdzJKQ1hxRmkxc3Q2OFM0bmw2T1NFcDNkWjd1NzdNT1g5S3hFYkc4dWhRNGZzSGRZTnlUdGYrN3c5QU44QVA1MnZZak5PenM2VXJlRERFKysrakZzcGQvNzU1eC9TMHRMc0hWYVJVc0V0VXNLWnpXWjdoMUFpN04rL0g0QksxYXZZT1JLUkt6azRPbEN4cWg5bXM1bkV4RVI3aDNOVisvYnRBOEMvZGpVN1J5SnljeGdNQm53cVZ3QWdLU25KenRIY21MenpOYUIrVFR0SElyY0xKMmNudkNwNGs1T1R3N0ZqeCt3ZFRwRlN3UzFpSndlaTQvaHU0SERlNlBRNHI3WjVrQytmZjVzait3NlFldkkwTDdkOGdOQ2xhNnphTHh3N2hjK2VlZ01BVTA0T3Y0eWJ3WkF1VHpMd2prZVkvTjVYcEo4N0QrUU9aZThmM0lNZDY3Y3lyTmRMbG0ya2NQSW1TSE4xZDdOekpDSlhsNWVieFhWaW83eTQzRXE1MnprU2tac25ielRVclRiSnB1Vjg5U2hsNTBqa2RuS3JuaS9YbzRKYnhFNzJiSXVpYmxCamhrd2F5VHRUdjhLWWxjM1VZV01vNDFPT0JxMmJFeGtTYW1sck5wc0pYN3VKdGoyNkFMRG9tMmxFL3YwdkEwYTl6K0FmUHVOSS9FSG1mam5ScXY5VnMzN2x1WS9mcE85d0Zkd2lJaUlpSXZhZ2dsdkVUdTd1K3pEM1B2OG8xUnJVcGtiamVuUi9wamRIOWgwZzQzdzZiZTd2VE16bTdXU21ad0FRSDdXYnN5ZE8wK3J1anFTZk84OC9pMWZ3OVArOVJyM2dKdFJzV3A5NytqNUNSTWdtVERrNWx2NDdQOTZET29HTkNLaFh5MTZIS0NJaUlpSnlXOU1zNVNKMmN1N1VHZFl0V2tIQ3psaU9IMG5oVkhMdS9TcFpHWmtFM3RXVzJaOVBZT2VtTUZwMDY4QzJWUnRwMUNZUVQrK3l4RVZHWTh3Mk1tN1F4NWErekNhelpiYmlQTlViMWIzWmh5UWlJaUlpSXBkUndTMWlCOW1aV1h6ZTl5MThBL3pvM0tjbkZRUDhTRTQ0eE1TM1J3TGc0dVpLVU9kMlJJYUVFdHoxRGlKQ052SG80QmNCTUpsTUFBd2E5ekZsSy9oWTlldmg1V2w1N096aWZKT09Sa1JFUkVSRXJrWkR5a1hzWVArdXZaeE1Pc3FUNzc1QzB3NnRxRlN0Q2llVGpscTFhWE5mWjNadTNNYWVzQ2d5emwrZ2VhZldBRlNxNW8vQllDRHRUQ3FWcWxleCtuRncwQ2t0QlRkMndQL3gzdjNQYys3MDJXdTIyYmM5aHY3QlBlZ2YzT09HdGl1T3JuWXMrWkczemI3dE1UYUtUT1RXby9OSnhIWjBmdDNhZElWYnhNYjI3ZGh0ZGVYWnYxWTF5cFF2QzhEZkM1ZlI0YUY3U053VFQ4aUNwVmJiMVcvWkRMZlNwVmowN1RTQ3U3YkgyZFVGQUsveTNqVHIxSnFGWTZmZzVPeU1iNEFmOFZHN3lieVFTWmNuSHJoNUJ5YkZRdDQvMzZyMWF2TEI3Tzh3T0JpdVdEZDAyaWhxTjI5NDNiN09IajlGMnBsVXNyT3lieWlHZ200blVoSmMvZ2E0NWQwZGVlbnpvVmJyTnk1WnhjOGp4bG1lVHc1Znh1Z1gzeVV1TXBvVzNUclEvOHQzcmRyUEgvMGpJZk9YVXF0WkE5NmRQdHFxZjRPREFjOXlaV25TUHBqZWc1N0hzNXlYalk1S1JFU0tpZ3B1RVJ1YjlNN25WczlmSGZzQnplOXN3Mk5EWG1UbHpNV3MvK1ZQR3JVTDRvRUJUekg5bzY4dDdRd09CbHJmY3lkLy9md0xqNzMxa2xVZnozOHltSGxmVFdMNmgyUEpNZVpRdFg1TkhuMnozMDA1SGltZUR1MUpZT1B2cStqdzBOMEY3dU9EdWQrUm5aV0ZSeG5QNnpjdWd1MUVTaEtEZzRHb0RWdkp6c3l5ZkVBS3NHM1ZCZ3dHQTJhejJiSXN1R3Q3NGlLamlka2NnU2tuQndkSFI4dTZuUnZDQUdqUnJZTlYvMVhyMWNUQndZRkRleExZOU1jYVVnNGU0ZDNwbzIxOFZDSWlVbGdxdUVWc3BGRzdZQ2FITDd2bStxNVBQVWpYcHg2MFd0Ym0vczVXejcwcWVPTlR1U0oxZ3hwYkxYY3Y3Y0VMSTk0cTBINmw1RnJ5d3l4YWRMc0Q5OUllQmRyZXhjMFZGemZYbTdhZFNFbmlHK0JQeW9IRFJHMElJN2hyZXdEU3pxUVNHN2FEaWdGK0hEMTR4TkkycUhON0ZveVpRdnE1OCt6YnZwdTZ3YmwvNDVNVEVqbCtKQVdEd1VCdzF6dXMrbjlpNk12VWJ0NlFuUnZER1AvR0o4VHYyTTN4SXlsVThLOTA4dzVTUkVSdW1BcHVrV0pzNDVLL2FITi9ad3dHdy9VYnkyMnRmc3RteElidFlObVVlWllKOWk3MzJWTnZrQmdiejkzUFBzekRiendQWEJycTZsMnBBbDhzbTg2QUZqMEI2eUhvT3pkdDQ3Y0pQNUd5L3hEbC9TclI3b0V1Vi9UOXYwUFhNODZuOC92RTJVU0hSbkQ4U0FwdUh1NDA2OWlhUHUvMHg4MmoxRlhqeit0andGZnY4ZSt5RUhadjNVNTUvMHIwRy9FV1J4T1RXUEw5ejV3K2RvSUdyWnJ6MHVmdldQV3piMGNNUzMrY1M4TE9XRXhHRTFYcjE2Um4veWRwMURiSWFoLzVPUmFBaEtoWUZuODNuUU14Y2JpVmNxZEZ0dzQ4T3JpZjFWVkxrZjlWcjBVVFVnNGNadHZxOVphQ08yTHRKa3dtRS9WYk5yTXF1TXRXOUtGbTAvckU3OWpOem8xaGxvSTc2dUxWN1ZyTkdsQzJndmMxOXRQVTh2ajhtWE5YTGJoMVBzbnRZc1cwQlN6NVlSYXVwZHo0Y3ZrTVBNcDRzdWliYWF5ZS9SczFtOVNueVIwdCtYMWl3ZGUvTzMyMDFhMWFvUE5MYnB4bVdCSXBoaEoyeHZMSHBEbWNQbnFTdXg2L3NRa3k1UGJVL1ptSEtPTmRscEQ1eTZ6ZTJPZHAyYjBqQU5HYkl5ekxvdi9OZmR6cW5rNVgvVkFuTG1JWDM3LzVLWWYzN3FkY3hmSVlIQjM0N2Z1ZnJ4dkw4Y01wckozM0J5YXppV29OYXBPWmZvSFFwV3RZTUdieWRiZWQvZm4zbkQxeENsT09pZVNFUkw0Zk1vSlpJOGJoV3NvTlkxWTJPemVHc1hyMmtrc3hSa1l6dHYvL3NYdkxkc3BXOEtGOGxVb2tSTVV5YnRCd3kvSGR5TEVjaklsanpJRDNpZCt4Ry85YTFUQ2J6S3hidEp4Wm40Mi9idXh5ZTJ2YXNUVk9MczVFYlFnak16MERnTEJWRzNCeWNhWnB4MVpYdEEvdWtsdVVSMjBNc3l5TDJyQVZ1SEk0K2VWMmI5a09nSU9qSXhXcS92ZlZiWjFQVXRKMWY2WTNGYXRXSmpNOWc3VnoveUQxMUJuK1did0NKMmNubnYxd0VIYy9XN2oxLzF0c1gwN25sK1NYQ202UllxaG1rL284OFBKVGZQZlBBc3A0bDdWM09ISUxjUE1veFVNRG55UEhhR1RoMkNsWHJHL1JMWGQ0NnBHNEE2U2VPb1BKWkdMMzF0dzM3cTN2dmZPcWZTNmZ1Z0NUeVVTempxMzRiTWtVUGxuMEEzYytjdjkxWXlsYndadmhDNy9uczk4bTg5N01NVHp6d1NBQWRxemZldDF0NzN6MGZvYk4vcFpIQjc4QXdPbWpKM2p4ODNmNGFONTRnanEzQXlCaDF4NUwrejhtemliSGFLVGwzUjBaOGV1UGZMTG9Cem85Y2g5bWs1bWxrK2ZlOExFc21UZ2JZMVkyZllZT1lOanNieGsyKzFzQXR2eTVqdk5uejEwM2ZybDl1WHVVb2xIYklMSXpzOWl4Zmd1cHA4NFFGN0dMaHEwRGNiL0t5STZncm5kZ01CaElUa2prWk5KUjBsUFRpTit4RzRPRHdYS0YvSEx6UmsxaTVOTnY4c1BibndIUTdha0hyenR2Z3M0bktlbWNYSnpwODg0QUFFSVdMR1hwajNQSnlzamszdWNmdzY5V1FLSFgveGVkWDVKZktyaUxzWVA3ZHZQRFoyOHgrTW5PdlB4Z0s5NTkvajRBL2xteG1OY2ZhYzkzdzErM2ZDZXppRWk3bmwybzBhZ3VPemR0WTllbWJWYnJmUHg4cWRHb0xtYXptWmpOa1J5STNrdDZhaHIrdGFyaFg3djZWZnRMMkJrTFFQdGUzUzJmOHYvdmZhVlg0KzVabWoxaE94ai94aWQ4MkhzQXMwYm1mdHFlZGliMXV0dldhOUVFZ0NwMWFscVdOV3lUTzlRdW9INHRBRExUTDFqVzdZL2VDMWgvYUJEWXVTMEFoMklUYnZoWTRpOStkY3E4cnliUlA3Z0gvL2RBN21TRVpwT1pZNGVUcnh1LzNON3lya3h2VzcyQnlKQlFUQ1lUUVYzYVhiV3R0Mjk1cWplcUMrUmU1ZDRWdWcyVHlVVHRaZzN4S24vbGNQSkRleEk0dEhjL3ZnSCtQREgwWlhvUGV1NjY4ZWg4a3R0QjQvWXRhSDVuRzlKVDAvaG44UW9xVmEvQ3ZTODhWbVRycjBYbmwrU1g3dUV1cHZic0RPZTdqMTdEYUx6ME5UdW5UK1IrVC9QdmN5YVNsWmxCZE1TLzdONitoVVpCYmUwVnBvZ1VJd2FEZ1Q3dnZzeVhmZDlpNGRpcE9EazdZY3cyV3RhMzZONkIvZEY3aWRrY3lmR0wvNHhiMzNmbk5mdkwrNW92Wnhkbnl6Smo5dlcvK212bXg5K3k5YzkxMUExdVRNLytUM0QrYkJyelJrM0sxekU0T2VmdXk4SFI0YkpsVHRiTExrMzJiSm41MmVteUdNMm0zR1dPVHBkbWZzN3ZzUmlOdWE5WDFYbzFjUzl0ZlZYU1JmZkV5WFUwNjlRYVp4Y1hkbS9aampIYmlLT1RFODA3dFNFcElmR3E3WU83dG1mL3JqM3MzTGlOVXA2bGdXc1BKOC92MS90ZFR1ZVQzSTdPcDZhUmxaRnB5ZldpWHA5SDU1ZmtsNjV3RjFPL3p2ek9VbXc3T1RuVHZNMmROQTdPSFdKMitiMldEZzc2RmVaeGRjMmRKVG5qc2s4VHBmakp6c3dFd01WRi93eHNvVWFqdXJUdDBZV1VnNGV0aW0yQTRHNGRNQmdNeElidElIYnJEZ3dHQXkzdjduVE52aW9HK0FFUXZuWVRrUHRtSVhUcDJ1dkdFQkdTMjc3YlV3L1I2cDQ3U1R0Ny9TdmJCWlYzRlNGaXphWkwrNzhZYjQwbTlTekw4bnNzZmpWeWh4QzI2TmFCdHlkL2Fma1o4Tlg3MXh3SklKTEhyWlE3amRvRmtYa2hnK2gvdzZuZnNpbWx5cFMrWnZ1OCs3ampJbmV4Tnp6cW1zUEpieGFkVDNJckNsK3prZTNyTmxQQnZ4SU5XamZuM0trei9QN0RyQ0piWDFSMGZ0MitkSVc3bURxVXNOZnl1TWNUTDNIZlk1ZStZN25YMDYreWNPcFk2alZ0UWYxbUxlMFJYckZVbzBZTlltTmpTZGwveURKTVQ0b1hrOG5FbWVPbk1CZ00rUHI2Mmp1Y0VxdjNvT2VJQ0FrbDQzeTYxWEp2My9MVWFGS1BoS2hZenA4OVI2MW1EZkNwWFBHYS9YUjYrQjdtajU3TXhpV3JpSStLSmNkbzVGVEs4ZXZ1MzZ1OE55ZVRqakpqK05lVTk2dkVpYVNVUWgvVHRmUjQ2UW5HRFJyTytsLy9KQzR5R29PRGdhVDRSQnlkbk9nNTRNa2JQcGJ1ei9abTZyRFIvRGJoSnpZdkQ4SER5NVBqaDFObzI2TXp2UWMrWjdQamtKS2pSYmNPYkYrM0diUEpURkNYL3k2ZWZmeDhxZGF3RGdkajRzaE16NkJ1Y0dQSytKUzdTWkZlU2VlVDNHclNVOU9ZTitwSEFIcjBmNElLVlN1emU4dDIxaTFlVHZ0ZTNTanY1MXVvOVhsRmNsSFErWFg3MHVYUll1cnlvZVRlRlNwYnJldDRUMjhtTE43RXdJKyt3MkRRcnpCUHIxNjlBRmo4M1F4T0h6MUJUazZPblNPU1BHYXptZlRVTkpaTm1VL2FtVlJhdFdwRnVYTDJlMU5aMHBYeExrdlAvazljZFYzZWJPWFptVm5YbkN3dHoxMlA5NlRYSzAvalZkNmI0NGVTS0Z2Qm15ZmZmZVc2KzM5dStCdjRWdk1uS3lNVGQwOFArZ3g5K1lhUEliOGF0UTNpamZHZlVydFpRMDRrSGVYRWthUFVDMjdDa0VranFkM3MwdkRiL0I1THEzczY4ZUxJdDZsU3R3YkhEeWVUR0J1UFQrV0tOR3dkYUxOamtKS2xXY2ZXT0x1NjRPRGdRT0JkMTcvbHE4Vmw5MmIrMSt6a040UE9KN25WTFBwbUtxa25UK05ielovVzk5MUY3V1lOYWRnbUVMUEp6Snd2Zm1CaElkZm5EUU12Q2pxL2JsKzM5SmY3QmdVRm1RRW1MdzB2Y0I4WHpxY1JzbXcrMnpldjQraVJnMlJsWlZLNlRGbnFOUTdtcGFGZldMVTlkL1lVYTM2ZlMxVFlCazZrSkdFeUdTbFh2aElObTdlbWUrOW5LTy9yYjlXK2Y4OWd5K01YaG95Z2FvMjYvUGJ6QlBaR1I1Qmp6S1pLOVRyMGV2cFZHZ2EydWVvMlZ6TjVhZmdWL2JhNTZ6NnJOdEhob2F4Y1BKT0QrM2JqNE9oQXc4QTJQUDdpV3d4OTd0Ny8zQzQvbHMyZndoOXpKbUUybTBkRVJrWitkTDMyZWIrajhQQ0MvNDd5S3lzcmkvNzkrN056NTA0Z2QraTlheWwzbSs5WHJpODdNNU1jWSs0SElGNWVYc3ljT1pPQWdQK2UvYk80Q1E3T1BlOG1oeSt6Y3lRaVYvZmQ2eDhSL1c4RTQ4ZVBwMTI3cTAvVVpVODZoK1IyTkg3UXgremN0STF2di8yV0RoM3MrNEhLamRENUt2WXc0b2xCSE5xYndKdzVjNmhmdjM2UjlKbVh5eEVSRVhhcmUyL3JJZVZIRHV4ai9DZURPSFZ4TXJJOHFhZFBFclpobFZYQnZXLzNEbjc0YkFocHFXZXMyaDVMU3VSWVVpTC9oaXpqcGFGZjBMVGwxZitZSGtyWXc1d2ZQaWN6NDdMWkN2ZEdNKzZUUVF6OWFobzE2elVwa21OYS8rY3Z6UDcrYzZ0bDRSdlhjT1RBdmlMcHZ6aHpjWEhoeHg5L1pNS0VDWVNFaEhEMDZORXJodFNLL1hoNWVSRVlHUGovN04xM2ZCUjEvc2Z4OTI0Mm5ZUWFTQ0NoTnlVUWtnalNCSkdtQ0dMRkFsaE9CRVhsTEtoNGdOM1Q0N0RoVDA5UnNUZUtuQ0JWQVVXbENnRWtnZEFDZ1pCQXFJR0UxTjNmSDdtc0JCSkMyZGxKZGwvUHg0UEhZN0k3TS92ZTVQdGg5N016ODEyTkdUTkdFUkVSRlc4QUFBQUFWSEZlMjNDZnpENmh0MS80ZTZsbXUyR3oxb2ZDRTFVQUFDQUFTVVJCVkFxUGJLeWpoeksxTFRIQmVmdXh3d2Yxem91UEtQdDQ4Y1Evdm41K3VyUjlKMWw5ZkxSNXcycmw1bVFyTC9la1BwajR0SjU1KzF1RmhUYzQ0L0YrK3Y1TFZRdXRxWFlkdTJ0dnlqYWw3eW1lL3Q5ZVZLUWZaMzJoa1dQL0pVbnEzR3VBSkduRjRyOCtVV3pSSmxaMXl0am42UTdzUzlVM1V5WTVmdzRJREZLYnVDNDZkQ0JkdTdZbG5zK3ZwOHJ5OS9mWDQ0OC9yc2NmZjF4RlJVVTZlWklKMUNvRFB6OC9Ka2tEQUFDQTEvSGFobnZwM0drNm5GazhrWS9GWXRXOVkxNVV4KzVYTys4dmFZaWw0bWE1cE5uMkR3alMyRW1mcUVHajRra1VqaHpjcjVjZUdhTGp4NDRvTC9la0ZzMzZURU1lZVBxTXg2c1ZGcTV4YjN5aGFxRTFaQzhxMHF0UDNPTnNnbmRzM3VCYzc1NUhucGRVdXVHK290K041M1Q2OTgvenBxdXdJTitaYzl3Ylg2aGVnMGFTcE0vLzd5WDl1bkRXT2Z4bVBJZVBqNCtxVlN0L2RsZ0FBQUFBTUpMWHpyaTFZZFhQenVYTHJ1aFRxdG1XcElpb3Y3N0VmdU9hMzV6TFhYb05jRGJia2xTelRqMTE2VFhRK2ZQbWhGVmxQbDZQYTI1V3RkQWFraVNyajQ4NlhOSFhlVi9Xc2NNWDlpUk9zMlhER3VkeXA1NzluYzIySkYxNzIzMHVlUXdBQUFBQXdMbngyb1k3ZmU4dTUzTEw2TGl6cm52b3dEN25jbFRUVm1mY0h4N1oyTGw4K3ZYZ0pXclVMdjNWT3lFMS9wcWgyZTZpMmJRek05S2N5MUZOUzM4dFZxMDZmQVVUQUFBQUFMaVQxemJjQmZsNXptVWZuN09mV1crMzI1M0xGc3VaRTl5ZGVyL05kcTVuNmJ0K29yeUNncitlazgyMzlQV3lybXJxQVcvbDYrc3JTY3JQelRVNUNWQzJ2SlBGWTdPeXpwZFFrcXNrSitBTjh2T0tML1dyckhWWm5wSzh1VG5NaFFQM0tjaXZtdlZTRWE5dHVLdlhyT05jM3JubHo3T3VlK3JSNFgyblhOdnR2QzExaDNNNUxDTEtCZWt1VEhDMVVPZHl4aWxIOEtXeWN3TTRkNDBhRlYraWtiRTdyWUkxQWZlejIrM0szSnNoaThWU2FiOXlyMm5UNGt1MTl1MUlOVGtKNEI0T2gwT0g5MmRLVXBYN2RvNlNldDI3TmNYa0pQQVdSWVdGT3BwNVdGYXJWV0ZoWVdiSGNTbXZiYmd2YVgrNWMzbkYwaCtVdEw3MHRkZW5mbzFXbTdqT3p1WGxQODBwZFlyNW9RUHBXcmwwcnZQbjhyNFd6QjBhTnIvRXViejhwOW5LT25KSWt1UncyUFhEMTFQTWlnVjRoR3V2dlZhUzlOM2tUM1Rrd0VIbnA3Q0FtWXFLaXBSOTdMaVdmRDFieHc0ZVZuUjB0T3JXclZ2eGhpYTQ4Y1liSlVuVDMvaFFSL1lmVkVFZU5RVFBWRlJVcE95czQxcnl6UnhsN2tsWGl4WXRLdTBIWWVVcHFkZHZKazNSNFl4TTZoV0dLU29zMVBFanh6VDk5WStVbTUyamJ0MjZLU1FreE94WUx1VzFzNVQzdS9GT3JmcDV2Z29MOGxWVVdLaTNubmxRelZxM1UrMTY5Wldaa2FhVTVELzEvdXcvSkVsOWJoaXE1WXQvVUY1dWpyS1BIOU56RDk2cVM5cDNsTlZxVmRMNlZjck55WllraFZTdnBhc0czbWJhYytweTFRQWxybDB1U2NvNmVsalBQM3lyV3NkMDFMN2QyNVcyZTBjRld3TTRtOXR2djEzejVzMVQwc29FUFhYTjNXYkhBYzRRRkJTa3NXUEhtaDJqWElNR0RkSjMzMzJuTGV1VDlGVC91ODJPQTdoRllHQ2d4bzhmYjNhTTgrYXMxODFiTlBiYWU4eU9BeThSR2hxcU1XUEdtQjNENWJ6MkNIZDRaR1BkKzlpTHptdWRIUTZIdG0vZW9GVS96OWZPTFJ2bGNEaWM2OWFwMTBBang3NHEvNEFnU1ZKZWJvN1dyL3haNjVZdmNUYmIxVUpyNk1IeHJ5bWtlczB6SDh4Tk9uVHZwNWpMZXpoL1BuN3NpTllzVzZpMDNUdlUvZW9iUzYxcis5LzFxQURPamErdnJ6Ny8vSFBkZnZ2dHFsKy92dk9hYnNCTVZxdFZOV3JVVUxkdTNmVE5OOStvZGV2V1prY3FsODFtMDZlZmZxcGh3NGFwUVlNR0huZU5IbERDeDhkSE5XdldWT2ZPbmZYTk45OG9PanJhN0VqbnJhUmU3N25uSGtWRlJWR3ZNSXpOWmxPZE9uWFV0Mjlmelp3NVV3MGFOREE3a3N0NTdSRnVTWXJ2MWx2MUd6WFR3cG1mYXN1RzFUcDY1S0JzTmwrRlJVU3EvZVZYbGxvM09yNnJubnZuV3kyYTlZVVMxNjNRa1lNWmtpd0tDNDlVMnc3ZDFPZjZvUXF0VWN1VTUzR3FrV1AvcFFVelB0R0t4WE4wS0RORE5XcUY2WXErTjZqbmdNRmF0dUE3NTNxblh1OE40Tno0K3ZwcXpKZ3hIdm5wSytBT05wdE5qenp5aUI1NTVCR3pvd0NvZ00xbTAwTVBQYVNISG5ySTdDaEFsZWJWRGJja1JVUTEwZDJQUEhkTzY5YXVXMSszajN6eW5QYzlaYzdhY3UvcjFMTy9PdlhzZjBIYm51MCttODFYQTI2N1R3Tk8rOTd0ZGN1WGxQbzVza25wcncwREFBQUFBTGlXMTU1UzdxbldMVjlTNm12S3BPSloxTC85WUpMejU1YlI4YWFlK2c0QUFBQUEzc0RyajNCN212ZGVlVUloMVd1cWNjczJDZ29PMGVHRCs3VWphYjJ6Q2ZleDJYVGozUStibkJJQUFBQUFQQjhOdHdjNmZ1eUkvbHp6MnhtMysva0g2SjVIbmxmVFZtMU5TQVVBQUFBQTNvV0cyOE1NdU8wKy9mbkhiOXFmdGx0NXVia0tDQXBTV0hpa0xvM3RwSjdYRGxiTk92WE1qZ2dBQUFBQVhvR0cyOE5jTitSK1hUZmtmck5qQUFBQUFJRFhZOUkwQUFBQUFBQU1RTU1OQUFBQUFJQUJhTGdCQUFBQUFEQUFEVGNBQUFBQUFBYWc0UVlBdU5TeFk4ZDA3NzMzNm9ZYmJ0Q2hRNGZNamdONE5lb1JjQi9xRFdXaDRRWUF1TXpSbzBjMWF0UW9yVisvWHFtcHFicnZ2dnQwOE9CQnMyTUJYb2w2Qk55SGVrTjVhTGdCQUM1eCtQQmgzWC8vL2RxeVpZc2lROFBVckdaOTdkNjlXOE9IRDlmKy9mdk5qZ2Q0RmVvUmNCL3FEV2REd3cwQXVHaVptWmthT1hLa3RtM2Jwa2JWd3pWMTBGUDY0TG9uMUxwMlErM1pzMGZEaHcvWHZuMzd6STRKZUFYcUVYQWY2ZzBWb2VFR0FGeVVBd2NPYU1TSUVkcTVjNmVhMXF5dmp3WTlvZHBCb2FvZUVLejNCajZtTm5VYmE5KytmYnJ2dnZ1MFo4OGVzK01DSG8xNkJOeUhlc081b09FR0FGeXc5UFIwRFI4K1hLbXBxV3BSTzFJZkRYcENOUU5EblBlSCtBZnBQOWMrcW5iMW1pa2pJMFAzM1hlZmR1M2FaVjVnd0lOUmo0RDdVRzg0VnpUY0FJQUxrcGFXcHVIRGh5c3RMVTJ0NnpUVWh3T2ZVS2gvOEJuckJmc0Y2cDFyLzY2NGlCYkt6TXgwSGcwQTREclVJK0ErMUJ2T0J3MDNBT0M4N2RtelIvZmVlNjh5TWpJVVhiZUpQcmh1aktyNUI1YTdmcEJ2Z043dS8zZDFiTkJhaHc0ZDBvZ1JJN1J0MnpZM0pnWThGL1VJdUEvMWh2TkZ3dzBBT0MrN2R1M1N2ZmZlcTh6TVRMVVBiNjczQmp5bUlOK0FDcmNMc1BucHphc2ZWcGVvYUIwNWNrUWpSNDdVNXMyYjNaQVk4RnpVSStBKzFCc3VCQTAzakpZalNTZE9uREE3QndBWDJMRmpoKzY5OTE0ZE9uUklsOVZ2cFhldmZVU0J2djdudkwyL3pWZXY5UnVsN28zYTZkaXhZN3IvL3Z1MWFkTW1BeE1Ebm90NkJOeUhlcXQ2Y25KeVNoWnp6Y3hCd3cxRE9SeU9SRWxLU1VreE93cUFpN1IxNjFZTkh6NWNSNDhlVmFmSVMvVjIvOUh5dC9tZDkzNzhmR3lhMk9kK1hkVWtUaWRPbk5Db1VhTzBZY01HQXhJRG5vdDZCTnlIZXF1YTB0UFRKVWtPaDhQVUMrZHB1R0cwcVpJMGNlSkVKU2NuS3pzNzIrdzhBQzdBNXMyYmRkOTk5eWtySzB2ZEdyYlZtMWMvSkQ4ZjN3dmVuNitQVGEvMHZrOTltM1ZRZG5hMkhuendRYTFkdTlhRmlRSFBSVDBDN2tPOVZUMDVPVG5hc1dPSEprMmFWSExURERQeldNeDg4SXNWRnhmbmtLUXBjeGlrN3ZMRE54OW85cGZ2eWVGd3ZKaVFrUERNT1d6aUd4c2JPOTlpc2ZReVBCd0FRemdjRGxrc3hTOFhWelpxcjMvMUhTbWIxY2NsK3k2eTIvWDh6NTlvN3JhVkx0a2Y0T21vUjhCOXFEZVBzQ292TDY5N1ltSml2bGtCT01JTm94VWtKQ1JjNDNBNG5wYTBVZEpKc3dNQk9IZW52dG5vM1RSZS8rNTN2OHZlYkVpU2o5V3E1M3JlbzBHdHVycHNuNENub2g0Qjk2SGVxclJjaDhPUjVIQTRYakM3MlpZa201a1BEcTlSa0pDUThLcWtWODBPQXVEY3hjVEU5UFR4OFprbktlQ2E1aDMxd2xYM3ltcHgvWWxSVm90RkUzcmNLVDhmbTZZbi9TS0h3NUZuc1ZodVdiZHUzUnlYUHhoUVJWR1BnUHRRYjNBbGpuQURBTTdRdm4zN1BsYXJkYjZrZ0lFdHUraEZnOTVzbExCWUxIcXEyeDI2UGZvcVdTd1dmMGt6NCtMaWJqVHNBWUVxaEhvRTNJZDZnNnZSY0FNQVNtbmZ2bjEvcTlVNjEyS3grTjk0U1hjOWUrVmR6dFBxakdTeFdQUjRsMXQxWjB4ZlNmS1Y5RzFzYk94dGhqOHdVSWxSajREN1VHOHdBZzAzQU1DcGZmdjJnNnhXNi9lU2ZHOXQwMVAvdUdLSVc5NXNsTEJZTEJwOStVMjZON2EvSk5rc0Zzc1hzYkd4dzl3V0FLaEVxRWZBZmFnM0dJV0dHd0FnU1dyZnZ2MHRWcXQxcGlUYjBIWjk5R1MzMjkzNlpxT0V4V0xScUk3WDYvN0xycE1rSDBtZnhNYkczdXYySUlDSnFFZkFmYWczR0ltR0d3Q2c5dTNiMzJHeFdMNlI1SE5QN0RWNnRQTXRaa2ZTZmZFRDlQRGxOOHBpc1ZnbGZSQWJHL3VBMlprQWQ2QWVBZmVoM21BMEdtNEE4SEp4Y1hGM1c2M1dMeXdXaTNWRS9FQTkxUEVHc3lNNTNkMythajNXZWJBc3hkNXAzNzc5MzgzT0JCaUplZ1RjaDNxRE85QndBNEFYaTR1TEd5SHBZMG1XVVIydTE4akxCcG9kNlF4RDJ2WFdVOTF1bHlTTDFXcDlNeTR1N2dtek13RkdvQjRCOTZIZTRDNDAzQURncGVMaTRoNlM5TDVGMGlPZGJ0YTljZjNOamxTdXdXMTZhbnozWWJMSUlra1Q0K0xpeHBtZENYQWw2aEZ3SCtvTjdtUXpPd0M4Z2kwdUxtNll3K0VZTGluR1lyRUVteDBJOEhZT2gwT1NaSkZGajNjWnJOdmI5akk1VWNWdXVPUUsrVnB0ZXY2WFQyUjNPRjZLaTR0N3lleE1nQ3RRajREN1VHOWVJY2ZoY0NSS21wcVFrUENScEFJenczQ0VHMGF6eGNYRlRaTTAxV0t4ZEtIWkJzem5jRGhrc1Zoa3RWZzA5b283cXNTYmpSSURXblhXaTFmZEs2dWwrT1dyNUkwVFVGVlJqNEQ3VUc5ZUk4aGlzWFN3V0N6L2lZMk5uYS9pN3pZM0RVZTRZYWk0dUxoaGttNW8wcVNKeG8wYnArYk5teXNrSk1Uc1dJRFhldi85OXpWbHloVDVXS3o2Ui9laHVyNTFON01qbmJlcm0zZVV6ZXFqZi96MGdZcGsxeDEzM0tISEgzL2M3RmpBZWFNZUFmZWgzcnpIaVJNbmxKS1Nvb2tUSnlvcEthbFhiR3pzNHdrSkNhK2FsY2ZIckFkMmhZaUlpT2NrYWVBZEkwMU80ajIyYmxxbjVELy9rS1JsR1JrWlN5dGFQenc4L0IyTHhSSTFhZElreGNiR3l0L2YzL2lRQU1yMHpqdnY2TU1QUDVUTjZxTm5ycnhMMTdYcWFuYWtDOWEwWm4yMXFCMnBwU25ydEdIalJoMDllbFJkdTNZMTVYdFRnUXRCUFFMdVE3MTVGejgvUDlXclYwOXQyclRSekprelpiRlk2cWFucDc5blZoNU9LWWZSWWlTcGVmUG1adWNBdkpiRDRkQ2JiNzZwcVZPbnl0ZnFvK2Q3M3FNQkxUdWJIZXVpWGRtNHZWN3JOMHArUGpaTm16Wk5MNy84TXFmWW9kS2pIZ0gzb2Q2OFcyUmtaTWxpQ3pOejBIRERVQ1hYYkhNYU9XQU91OTJ1MTE1N1RaOS8vcm44Zkd4NnVkZDl1cnA1UjdOanVVelhobTMxNXRVUHlkL0hWN05temRKenp6MG51OTF1ZGl5Z1ROUWo0RDdVRzRLRG5WTkhCWnFaZzJ1NEFjQ0R2ZmJhYS9ybW0yOGtTYUgrd1pxMStWZk4ydnpyUmUyemQ5TjRYWCtKYTY1OSsybkhXbjJmL0pzdTlvUDUya0doMm5mOGtINzQ0UWZaN1hhOStPS0xMc2tIdUJMMUNMZ1A5WWJLZ29ZYkFEellnZ1VMbk1zSGM0N3BZTTZ4aTk3bitvenRMbnZEOGRXZlAybkQvaDB1MlZlSlpjdVd1WFIvZ0t0UWo0RDdVRytvTEdpNEFjQ0RmZm5sbDlxNWM2ZEw5clZ0MnpaTm5qeFpEVUxydUdSL2t1UlE4VWY3dzRjUFYweE1qRXYyMmJCaFE1ZnNCM0ExNmhGd0grb05sUVVOTndCNHNQRHdjSVdIaDd0a1gyRmhZWm84ZWJKTDluVzZMbDI2dU93TkIxQlpVWStBKzFCdnFDeVlOQTBBQUFBQUFBUFFjQU1BQUFBQVlBQWFiZ0FBQUFBQURFREREUUFBQUFDQUFXaTRBUUFBQUFBd0FBMDNBQUFBQUFBR29PRUdBQUFBQU1BQU5Od0FBQUFBQUJpQWhoc0FBQUFBQUFQUWNBTUFBQUFBWUFBYWJnQUFBQUFBREVERERRQUFBQUNBQVdpNEFRQUFBQUF3QUEwM0FBQUFBQUFHb09FR0FBQUFBTUFBTk53QUFBQUFBQmlBaGhzQUFBQUFBQVBRY0FNQUFBQUFZQUFhYmdBQUFBQUFERURERFFBQUFBQ0FBV2k0QVFBQUFBQXdBQTAzQUFBQUFBQUdvT0VHQUFBQUFNQUFOTndBQUFBQUFCaUFoaHNBQUFBQUFBUFFjQU1BQUFBQVlBQWFiZ0FBQUFBQURFREREUUFBQUFDQUFXaTRBUUFBQUFBd0FBMDNBQUFBQUFBR29PRUdBQUFBQU1BQU5Od0FBQUFBQUJqQVpuWUF3SlhzZHJ0Ky92bG5UWnMyVFltSmljckp5VEU3RWlUNSt2cXFjZVBHR2pod29BWU5HcVJxMWFxWkhRa1hZZnZoTk1XL1A4THNHQUJFUFFMdVJMM2hRbkNFR3g3RGJyZnJoUmRlMEJOUFBLRTFhOWJRYkZjaUJRVUYyclp0bTE1Ly9YWGRkZGRkT25yMHFObVJjQUhDd3NKVXUzWnRsKyszZXZYcXFsKy92c3YzQzNneTZoRndIK29ORjRNajNQQVl2Lzc2cStiTW1hTWFOY0kwWk1qVGF0cTBuVUpDYXBvZEM1SnljM09Va1pHaW1UTW5Lem41RDczenpqc2FOMjZjMmJGd25tclVxS0ZGaXhhWkhRT0FxRWZBbmFnM1hBd2FibmlNYWRPbVNaS0dEWnVndG0yN21wd0dwd29JQ0ZManhtMDBldlJrUGZyb1ZabzllN1llZSt3eEJRWUdtaDN0bkJVV0Ztcmh3b1dhTld1V3RtelpvcE1uVDVvZENWV2NyNit2b3FLaWRNMDExK2lXVzI1UlNFaUkyWkhjcnJDd1VQUG16ZE9zV2JPMGJkczI2Z29ld2NmSFIzWHExTkVWVjF5aG9VT0hLaW9xeXV4SUY2U29xRWcvL3ZpalpzNmNxUzFidG5EbUlDNklqNCtQNnRhdHE1NDllK3FPTys1UVJFU0UyWkhjam9ZYkh1UFBQLytVSkRWcDBzYmtKQ2lQcjYrL2F0V0tVRVpHaXZidTNhc1dMVnFZSGVtY0ZCWVdhdXpZc1ZxNmRLblpVZUJCQ2dvS3RIUG5UcjN6emp2Ni92dnY5ZkhISDZ0V3JWcG14M0liNmdxZXFxaW9TUHYzNzllTUdUTTBiOTQ4dmZ2dXUycmJ0cTNac2M1TFVWR1J4bzhmejFGZFhMU2lvaUtscDZmcnE2KyswdmZmZjY4cFU2YW9kZXZXWnNkeUt4cHVlSXpzN0d4SlVyVnFOVXhPZ3JNSkRBeVdwQ3AxSkd2ZXZIbGF1blNwd3NLaWRPZWRFeFFWMVVKQlFhRm14MElWbDVkM1VnY1BwbW5XckhlMGNlTXlUWm8wU2YvODV6L05qdVUySlhVVkVkRkVRNGVPVTRNR3phZ3JlSVRDd2dJZFBYcEF2LzgrVzNQbmZxZ0pFeVpvNXN5Wjh2SHhNVHZhT1Z1eVpJa1dMVnFrV3JVaWRQZmR6eW9xcXFXQ2c2dWJIUXRWVUdGaGdZNGMyYStsUzZmcHA1KysxTGh4NHpSdDJyUXFWUThYaTBuVEFLQUNzMmJOa2lRTkhmcTBXcldLcHltQVMvajdCNnBCZytZYU1lSVYrZmtGYVBIaXhWWHFnNmlMOVZkZGpWT0xGckhVRlR5R3plYXJPblVhYU5DZ0I5U3NXWXoyN05tampSczNtaDNydk15WU1VT1NOR1RJV0xWdTNZRm1HeGZNWnZOVldGaWtCZzkrVEkwYVhhSmR1M1pwOCtiTlpzZHlLeHB1QUtqQTFxMWJKVWtORzE1aWNoSjRJaisvQU5XcUZhN0N3a0x0M2J2WDdEaHVVMUpYRFJvME56a0pZSnp3OEVhU3BKMDdkNXFjNVB3a0pTVkprcG8waVRZNUNUeEpuVG9OSkVsNzl1d3hPWWw3MFhBRFFBVnljM01sU2NIQkhJR0RNUUlEaTcrYnZtU3NlWU9TNXhvVTVIMlR4Y0Y3QkFZV2orK3FkdlpLeVFScFhLWUhWd29JS0w2c01DOHZ6K1FrN2tYRERRQUFBQUNBQVdpNEFRQUFBQUF3QUEwM0FBQUFBQUFHb09FR0FBQUFBTUFBTk53QUFBQUFBQmlBaGhzQUFBQUFBQVBRY0FNQUFBQUFZQUFhYmdBQUFBQUFERURERFFBQUFBQ0FBV2k0QVFBQUFBQXdBQTAzVUFrbEppN1hpQkh4eXNvNlpIWVVBQUFBQUJlSWhodW93Tm1hWHhwakFBQUFBT1doNFFZQUFBQUF3QUEwM0lCSkhBNkgyUkVxUlFZQUFBREFVOW5NRGdCNGtsMjdFdlg5OSs5cDU4Nk5LaWpJVThPR2wyallzSEZxMEtDNUVoT1g2NjIzSHRhREQ3NmhhZE5lVTBCQXNDWk0rRW9PaDBNTEZueWlYMzZab2F5c3cyclNwSTB1dTZ5UGM1L3Z2dnU0SkduVXFOY2tTZnYzNzlhRUNUZnFiMzk3UVowNlhTdEptakhqVGUzZW5hVEhINTl5UVJuczlpTE5tdldPZnYvOWV4VVU1S2x0MjI0YU9uU2Nnb0pDM1A5TEJBQUFBRHdFUjdnQkYwcE8va010VzhicHNjZmUweE5QZktqQ3dueDkrT0c0VXVzc1d2UzU3cjc3T2QxMTE3T1NwTm16MzlQOCtWTTFjT0JJVFpqd2xUcDNIcURaczk5enJoOGQzVVhidGlVNGowWW5KYTJTemVhckxWdldPTmZadG0yZDJyVHBjc0VacGs5L1F3a0pTelZ5NUVROSt1aTdTa3Zib2ErK2V0WDF2eUFBQUFEQWkzQ0VHemhIWThjT09PTTJoOE5lNnVkKy9lNHE5WFBmdnNQMDRZZmpsSnViN2J6dHFxdHVWWXNXc1pLa3ZMd2NMVnIwdVc2KytSRjE3WHFkSkNraW9vbXlzN00wYytaYmtxUTJiYnJvaXkvK3FiUzA3WXFNYktITm0xZnBzc3Y2S0RuNWovL3Q0NlIyNzk2aVljTW1YRkNHbkp6ait1V1hHUm85K20yMWFoVXZTYnI2NnJ2MCtlY3Z5MjR2a3RYcWM1Ni9LUUFBQUFBU0RUZHd6aDU3N0QrcVZxMUdxZHUyYjErdnp6NTcwZm56OGVPSDlmUFAwN1Z6NTUvS3pFelQ0Y1Bwa3FUOC9Gem5PbzBidDNFdTc5MjdUUVVGZVdyVHBsT3AvVFpvME15NVhMdDJoQ0lpbW1qcjFyV3FYNytadG01ZHEzSGp2dFR6enc5V1p1WmVIVHlZcHREUVdvcU1iSEZCR2RMU3RxdXdzRUNUSjQ5MjN1WncyRlZVVktqczdDeUZoTlE4LzE4V0FBQUFBQnB1NEZ6VnJSdWwwTkRhcFc0N2RHaWZjN21nSUUvLy9PZGRxbGV2b2E2NjZqYlZyZHRRNmVrNzlaLy9qQ20xamErdjN5bmI1RXVTZkh4S2wySlJVVkdwbjl1MDZhS3RXOWVwY2VNMnFsVXJRbUZoRGRTeVpieTJiRm1qSTBmMk8wOG52NUFNZG52eFVmclJveWVyUm8yd1V1c0ZCMWV2K0JjREFBQUFvRXhjd3cyNFNFcktKaDA2dEU5MzNQR1Uyclc3UXVIaGpVbzE1R1dwVjYraEpHbnIxbldsYnQrNmRXMnBuNk9qdTJyYnRuVktTbHFwdG0yN1NwSXV2ZlJ5YmRteVJ0dTJyVk4wZEpjTHpoQWUza2dXaTBVblRoeFZlSGpqVXYrc1Z2NkxBQUFBQUM0VVI3Z0JGd2tOclNOSldycDBtcTY0NGdhbHBpWnJ5Wkp2ejdwTnpacjFGQlBUUTlPbnZ5RS92d0RWcjk5VW16WXQxeDkvL0ZocXZaWXRZNVdYZDFLclZzMTNUblIyeVNXZDlOTlBYeW9uNTRRdXVlVHlDODVRdlhvZHhjVDAwTFJwcjhsbTgxVzllZzIxWThkRzVlV2RWSzlldDEvUTd3SUFBQUFBUjdnQmx3a1BiNlRCZ3gvVDZ0VUw5ZkxMUTdWdTNXSmRkOTNJQ3JmNzI5OWVVSFIwRjMzNjZmTjY1Wlc3dFdkUHNtNisrZStsMXJIWi9OU3ExV1U2Y2VLSW1qWnRLNm40T3UraW9pSkZSalozZm4zWGhXYTQ1NTduMWJwMUIwMmRPa0V2dlRSRXYvMzJ2Um8zdnZRQ2Znc0FBQUFBU25DRUc2aEFtelpkTkdYSzJuTzZyM2Z2SWVyZGUwaXBkVXErSzd1OC9RUUdWdFBmL3ZiaUdiZDM2TkN2MU04UFAveldHZXY4Kzk4THo3ak5sUmtBQUFBQVhEaU9jQU1BQUFBQVlBQWFiZ0FBQUFBQURFREREUUFBQUFDQUFXaTRBUUFBQUFBd0FBMDM0R0tKaWNzMVlrUzhzcklPbFhsL1d0cDJQZlpZTHhVVTVMczVHUUFBQUFCM291RUdKT1hsbmRUREQxK2haNSs5MmZESGF0Q2d1WjUvZm9aOGZmMUszWjZadVZlRmhhNXZ3bzNhTHdBQUFJQ3pvK0VHSkNVa0xKR1BqMDNwNlNuYXZUdko4TWNMQ2FsWjZ1Y3RXMVpyM0xoQnlzazU3dExITVdxL0FBQUFBQ3BHd3cxSVdyRmlydHEzNzZIdzhNWmFzV0x1V2RkMU9Cd3VmL3lpb2tLWDc5TlYrelhpK1FJQUFBRGVnSVliWHUvbzBRUGFzbVdONHVQN0tENit0OWFzV1ZpcVVTMjVKbnZEaG1VYU4yNlFYbnBwaVBPK3hZdS8xdmp4MTJ2VXFFNGFOMjZRRGh4SWRkNjNmMytxL3YzdjRSbzFxck9lZmZZVzdkcVZXR3AvSmRkNGp4Z1JyN2ZlZWxpU05HWk1YNDBZRWUvY2g5MWVwSmt6Sit1eHgzcnA0WWU3YWNxVXNXY2NyUzR2UTNuN0xlc2E4MU52SysvNW5rc1dBQUFBQUgreG1SMEFNTnZLbGZNVUdGaE5sMTU2dVdyWER0ZmN1UjlxMDZiZkZSUFRvOVI2aXhaOXJydnZmazcrL2tHU3BMbHpQOVQ4K1I5cjhPREgxS0pGclBidTNWWnEvWmt6Sit2NjZ4K1FyNisvUHZua2VYMzIyWXQ2NXBsdnpuajhsMTc2cjdadFM5Q25uejZ2c1dNL1ViVnFOWnozVFovK2h2Nzg4M2VOSERsUnZyNisrdlRURi9YVlY2OXErUENYSzh4d3R2MmVpOU9mYjBWWlVEbTgrZVlvcGFZbTYvSEgzMWVEQnMzTFhhL2tBNWc3NzV5Z2J0MnVQK2Z0cXBMeW50UHUzWnYxN2JlVHRHdFhrbXcyWDAyZXZNd2puejlnTm1vUXVEalVrR2VnNFliWFc3bHlubUpqcjVTUGowMzE2emRUUkVSVHJWdzU3NHlHKzZxcmJsV0xGckdTaWlkWm16Ly9ZOTF3dzBQcTN2MG1TVkpFUkZOSnhaT1VTVkwvL245VDY5WWRKVWw5K2d6VkYxKzhyTHk4azJjOGZ0MjZVY3JNM0NOSnFsT252a0pEYTB1U2NuS082NWRmWm1qMDZMZlZxbFZ4YzNUMTFYZnA4ODlmbHQxZXBJS0MvSEl6bkcyLzUrclU1MXRSRnF2VjU3ejJqV0lsVFc5UVVJaGVlR0ZtcWIvUmI3LzlWNTk5OXFJa2FjcVV0ZWU4enlOSERpZ25KMHNuVDU0NHJ5d1h1bDFsVnRaenlzN08waHR2akZKT1RwWkNRMnNwTkxST3Vlc0NwenYxREtUZzRPcWFOR21SZkh4S3Y1V2FPbldDVnE2YzUveDV5cFMxZXUyMUVVcE9YcXZ3OEVaNjRZWHZTcTJmazVPbHh4N3JMYnU5U0RmZE5GcjkrdDFWNm5Fa3ljOHZRT0hoamRTbHkzWHEyZk5XV1N3V0E1NmQ2MUdEd01XaGhqd0REVGU4V21ycUZ1M2J0ME0zM3ZpdzdQWWlTVko4ZkM4dFdQQ3BjbktPS3lnb3hMbHU0OFp0bk10NzkyNVZmbjZ1MnJidFZ1NitHelpzN1Z5dVZhdWVKSlhaY0pjbkxXMjdDZ3NMTkhueWFPZHREb2RkUlVXRnlzN08wb0VEcVJWbXVCaW5QdCtLc3B3K0NSek9UMDdPY1gzOTlVU05IUG12aTk3WCtQRmZLVGYzaEVKQ2FybGx1OHFzck9lMGVmTXE1ZVJrU1pLZWZ2b3oxYTRkVWU2NlFIa3NGcXV5czQvcHp6OS9VL3YyVnpwdno4dkwwYnAxUzJTeFdFck5mM0g1NWYyVm5MeFdHUm03bFpHeFMrSGhqWjMzYmRpd1RIWjdrU3dXcXpwMnZMclU0OVNyMTBpaG9iVjA0TUFlcGFZbUt6WDEzOHJKT2E0QkErNHoraW02QkRVSVhCeHF5RFBRY01PcnJWanhneVRwLy83dmtUUHUrK09QUmM0ang1SktmWTFYWVdHQkpNbkhwL3dqdTFiclgxTWsvSFUwNHR3bklMUGI3WktrMGFNbnEwYU5zRkwzQlFkWFA2Y01aVHZ6eUVoWkU2T2QrbndyeW9LTHQzYnRUOXF3WVpsaVlycGYxSDU4ZmYzazYzditMN1lYdWwxbFZ0Wnp5czNOZGk2WHZFa3BiMTJnUEJFUlRiUnYzdzZ0WERtM1ZNTzlkdTFpNWVmbktpS2lxZExUZHpwdmo0dnJwYSsrZWxXRmhRVktTRmlxYTY2NXgzbGZRc0pTU1ZMTGxuR3FXYk5lcWNmcDErOU9kZXQydmV4MnUvN3puekhhc09FWExWdjJYWlZwdUtsQjRPSlFRNTZCaGh0ZXkyNHYwdXJWQzlXcDA3WHExZXUyVXZkOS92bkxXckZpYnFtRysxUVJFVTFrc1ZpVm5MeFdYYnJVZDBHYTRpYjQxTW5hd3NNYnlXS3g2TVNKbzJyZHVzTUZaamh6djRHQjFTUkpXVm1IbmFjd0h6eTQ3NnpwS3NxQ2k5T21UV2NsSnE3UTExKy9xdGF0TDNOZU4zK3FWMTY1VXlrcGlicjAwazU2NUpGM0pFbUZoZmw2OU5GZXlzdkwwUzIzUEtvK2ZZYWVjVzIySkczWkdQamYwQUFBSUFCSlJFRlVza2F6WnIydFBYdTJxVnExR21XK1dUOTl1NEtDUE0yWk0wV2JOdjJ1L2Z0M3kycjFVZVBHbCtxbW0vNWU2dXlIVXgwNXNsOHpaMDVXVXRKS25UeDVRdFdyMTliMTF6K29UcDJ1TGZVWXQ5NDZSdW5wTy9YSEh6K3BxS2hBbDF4eXVlNjQ0eW5WcUZIWHVhOERCMUkxYTlZNzJyeDU5ZjhhbUNhNit1cTcxYUZEMzFLUG1abTVWM1Btdksra3BKVTZjZUtvZ29KQ2Rjc3RqNnB6NXdGblBLZlRUOU10K1huS2xMVmwvdDdPdG05NHQram9MdHEzYjRjMmJ2eFZPVGxaQ2dvS2xTU3RXREZIa3RTdTNSV2xHdTZnb0JCRlIzZlYrdlUvbDJxNDgvTnpsWmk0UXBKMCtlWFhsUHQ0VnF0VjBkRmR0R0hETHpweDRraTU2MUdEcU9wKy9QRUxUWi8raGlUcHFhZW1xbG16R08zYnQwUFBQMytiSEE2NzdydnZGUjA5ZXNBbDY1dytsaVZxQ01aZ2xuSjRyVTJibHV2NDhjUHEyZk5XTldwMGFhbC9WMXh4ZzNiczJPQzhIdnQwb2FHMTFhbFRmMDJmL3JwV3IxNmc5UFFVTFY4K1J4a1p1eThvUy9YcXhkZmZyRm8xWHp0My91bThMU2FtaDZaTmUwM3IxLytzOVBTZCt1MjMvMnJ4NHEvUE9VTlorNDJLYXFtZ29CQXRXdlM1Q2d2emxabTVWMHVXZkYxaHZyTmx3Y1dKaisrdDFxMDc2dkRoL1pvMTY1MHkxeWw1c2QrNmRaM3owb1RrNUxYS3k4dVIxZXFqeXkvdlgrWjJPM1pzMEp0dlBxaVVsRVFGQlZWVDllcDE5TlZYcjFTWUtTdnJrQllzK0VRblQ1NVFWRlJyV2EwK1NrNWVxN2ZlZXFqYzY4UGVmWGVNVnE5ZW9MeThIRFZxZElra1M1azE4ZjMzLzlINjliK29YcjBvRlJUa2FmMzZuL1YvLy9lSTgweUxqSXpkK3VjLzc5VGF0VDhwT0RoVTRlR050V2RQc2o3NDRHbXRXYlBRdVorTWpGMTYrZVdoV3JseW5rNmV6RmJqeG0wVUdGaE5CdyttbFptdlpjdDQxYXZYcU5UUExWdkdsN251K2U0YjNpVTh2TEVhTjI2andzSUNyVm16U0pKMDZGQzZ0bTVkcHlaTjJxaGV2WVpuYkZQU1VPL2VuYVNqUnc5SWtoSVRWNmlnSUUrK3ZuNktqKzlkN3VQWjdVWGF1UEZYU1ZLREJpM0tYWThhUkZYWHE5Y2RhdFRvVWtuU2YvOWIvSHI0M1hkdnkrR3dxME9IZnVyUW9hL0wxaWtMTlFRamNJUWJYbXZseXJtcVY2K1JtalE1ODJoZHg0NVhhOXEwMTdWaXhROXExcXhkbWRzUEd6Wk9NMmVHNk50dkp5a241N2dhTm16bG5DVHRmRVZHdGxDUEhqZHJ6cHozRlJRVXFuLy91L2cvNDN2dWVWNWZmLzB2VFowNlFVVkZoWXFLYXExYmJ2bnI5UGVLTXBTMVgxOWZmdzBmL3JLKy92cGYrdnZmZTZoUm8wdlZzK2V0K3ZycmlXZk5XRkVXWEp4aHc4YnB1ZWNHYStuU2FXVTJ6eDA2OU5PMGFhK3JzREJmbXpldlV2djJWenJmZ0xkdDIwMmhvV1dmUmpabnpoVFo3VVdLakd5aHA1NzZXUDcrZ1ZxelpxRSsrT0FmWjgwVEZCU3FmL3pqTStmUjdNek12Um8zYnBDeXM3T1VuUHhIcWROb1M2U2xiWmNrOWUxN3B3WU5la0NTbk5lWm5Tb2lvb25HalBsQXZyNStXcmR1c2Q1NzcwbWxwaVlySmVWUE5XM2FUdDk5TjFrNU9jZlZ2ZnVOR2pwMG5DUnA1c3kzdEhEaFo1by8veE4xNk5CUFV2R2JwNXljNHdvTGk5U1RUMzdrL0lBcE8vdFltYzlwekpncHBTYWpHek5tU3JuUC8zejNEZS9UcVZOLzdkcVZxQlVyNXFwSGo1dTFjdVZjT1J3T2RleFk5cEhxZHUyNkt5QWdXTG01MlVwSStGazlldzUybms3ZXJsMTM1OWxIcDFxNDhET3RXUEdEOXU5UFZWYldJZGxzZm1mOWY1Y2FSRlZudFZwMTExMFQ5TkpMUTVXY3ZGYno1azNWeG8yL3FrYU5NQTBaTXRhbDY1U0ZHb0lSYUxqaHRVYU1lTFhjK3dJRHErbWRkNVk3Znk1cmxtaWJ6VSszM2pwR3Q5NDZwdFR0dFdyVk8yUDlObTI2T0c4N2RmbFVRNFk4clNGRG5qNGp4OS8rOW1LNU9jdkxVTkYrbzZPNzZ1V1haNWU2cldmUFc4K2FyNklzdURoaFlaRWFOT2dCelpqeHBqNzc3QVZkZWVVdHBlNnZWcTNHLzA0cFhhYU5HMzh0MVhCMzdYcGR1ZnZkdVhPanBPSWo1UDcrZ1pLaytQZytGVGJjL3Y2QjJyMTdzK2JPL1ZBSER1elI0Y01aenZ0T25EaGE1allkTy9iVDh1VnpORy9lVk8zYWxhZ3VYUWJxc3N2T1BJclFxVk4vNXh3QjdkcGQ0Yno5d0lFOWF0cTBuYlpzV1NOSldyYnNPeTFiVm5wRzU0eU1GT2R5Y3ZJZmtxVHUzVzl5dnBHUVhET3ZnSkg3aG1jbytSQnM1ODZOT25CZ2oxYXVuQ2VyMWFvT0hmcHA0OFpsWjZ6djYrdW4yTmllV3JIaUJ5VWtMRldQSGpjNWE3aTgwOG4zNzkrdEF3ZFNGUnhjWFhGeHZUUmd3SEJGUnJZc054TTFDRThRR2RsU2Zmc08wNElGbnppUFR0OTExelBPU3pkY3VjN3BxQ0VZZ1lZYkFDcUozcjJIYU0yYWhkcTllN04rL1hYV0dmZDM2blN0Tm14WXBrMmJmbGRhMm5ZZE9yUlBJU0UxenpwVGZVRkJ2cVRTay9nVkZPUlZtT1hUVDEvUWloVS9LRHk4c1hyM0hxSzZkU1AxK3VzUG5IV2J1KzU2Vm0zYmR0UHZ2ODlXWXVJSzU3Kzc3MzZ1MUhvV3kxOVo4dk56bmN1K3Z2NlMvcHFVc0Y2OVJxWGVKSnpMYzNNVkkvY056eEFTVWxQUjBWMjBjZU92bWpmdkkrM2Z2MXVYWHRxcDNMTk5wT0xaeWxlcytFRmJ0NjVWUXNKUzVlUmtLVGc0Vk5IUlhjdGMvOVJyTWM4Rk5RaFBjZnJYN1IwOW1tbllPcWVpaG1BRS9nSUFVRWxZclZiZGVlY0VXYTArU2szZGNzYjlKYWVkSGoyYXFSOS8vRUpTOFJ2NDA5OVFuQ284dlBoYXI3VnJGenUvK3U3WFg3OHJkLzBTZi94UmZGMXExNjdYcVh2M0cyVzNWenpEL3Y3OXV4VWYzMXVqUjAvV2dBSERKYW5VdFdvbDFxLy9XUTVIOGN6M0paLzhXeXhXTldrU0xhbDRuZ0ZKYXRUb0VqMysrSHNhTTJhS3hveVpvdEdqSit1aGg5NXc3cWY0K3JyaTd5dy85YWo3OGVPSEs4eGFFU1AzRGM5Uk12SFFpaFZ6SloxOTRqTkphdDI2ZzBKRGE4dHVMOUxzMmU5SktqN2p4R2J6ZFVrZWFoQ2VJQ1ZsaytiUG55cUx4YW9lUFc2V0pFMmYvb2FPSFR2bzhuVk9SdzNCQ0J6aEJvQktKQ3FxbGZNVXVOT1ZUS3owMjIvLzFSOS8vQ2pwN0tlVFM4V1hDbnp4eFQrMVk4Y0cvZU1mQTFXdFdrMmxwNmVjZFJ0SnFsRWpUSm1aYVpvOSt6MnRYYnRZaHcrblY3ak5NOC9jcElpSUpnb01ETkdlUGNVZkdKUzg0SjlxOCtiVkdqZnVlZ1VFQkd2djNxM081MUdyVnJna2FlREFFWHI3N1VlMGV2VUNKU2Yvb2JDd1NPWG5uMVI2ZW9wR2ovNC90V3BWUEVITURUYzhxTmRmZjBEcDZTbDYrdW1CaW94c29TTkg5cXRyMStzMGNPRElDdk9lalpIN2h1Y28rUkRzNU1rVDh2WDFWMnpzVldkZHYvaVU4NzVhdlBoclp4MVcxS1NmRDJvUVZWMStmcTZtVG4xR2RydGRYYnRlcDF0dkhhUEV4QlU2ZURCTlgzNzVpa2FOZXMxbDY1U0ZHb0lST01JTkFKWE13SUVqVmJmdW1iTWNTMUxuenNXemxlZm41NnBSbzB2VW9FSHpzKzZyZS9lYk5IandZNnBkTzBMSGpoMlMzVzdYd3crL1ZXR0dlKzU1UVEwYU5KUGRibGRoWVlIdXYvL2ZGVzRURTlOZEowNGMxYTVkbXhRWUdLS3VYYS9UL2ZkUE9tTzkvdjMvcGpwMTZpc2pJMFhWcTlmUjFWZmZyYUZELzdxbVBEcTZxeDU5OUIyMWJ0MUJlWGs1MnJsem80NGRPNlIyN2JxWG12MjVaY3Q0UGZIRUI3cjAwc3NsRlIvTjhQR3hLU3FxVllWWksyTGt2dUU1VHAxZFBDYW11d0lDenZ4S3Y5T2QybURYcmgyaDVzM2J1eXdQTllpcWJ1Yk10N1IvLzI3NSt2cHIwS0FIWkxQNTZvWWJIcEpVZkZSNXpacUZMbHVuTE5RUWpHQXhPOERGaUl1TGMwalNsRGxuVHZBRVkvend6UWVhL2VWN2NqZ2NMeVlrSkR4VDBmb2xmNk8xYTQzL0c4WEgvL1ZkaEtpOFhubmxMcVdrYk5MSEgzK3NkdTNLbmdHK3NtRnN1VVpaM3hHS1lpVjE4Y2tubjZodDI3Wm14M0VMNnNyOXFFSDNtemJ0ZGYzMDA1ZDY5TkZITlhUb1VMUGpuRFBxczJ6VTBNWDU5Tk1YOVB2djMydkNoQW02L25yMy9QNUt4dks2ZGV0TTYzczV3ZzBBQUFBQWdBRm91QUVBQUFBQU1BQ1RwZ0VBM0lKVEV3RnpVWVBBeGFHR2NDRTR3ZzBBQUFBQWdBRm91QUVBQUFBQU1BQU5Od0FBQUFBQUJxRGhCZ0FBQUFEQUFEVGNBQUFBQUFBWWdJWWJBQUFBQUFBRDBIRERZL2o0K0VpU0Nnc0xURTZDc3lrcUtwUWsyV3g4S3lFQUFBQThHdzAzUEVaNGVMZ2s2ZENoZEpPVDRHeU9IejhpU2FwWnM2YkpTUUFBQUFCajBYRERZL1RwMDBlU3RHVEpOeVluUVhtU2tsYnF5Skg5YXRpd29TSWlJc3lPQXdBQUFCaUtjenJoTVFZUEhxenAwNmRyNmRKdnRXdFhvc0xDb2hRWUdHeDJMRWdxS01qWHNXT1pTazVlSzBsNitPR0hUVTRFQUFBQUdJK0dHeDZqWHIxNit1Q0REelIyN0ZpbHBHeFNTc29tc3lQaE5NSEJ3ZnJIUDhicXFxdXVNanNLQUFBQVlEZ2FibmlVVnExYWFmcjA2VXBNVEZScWFxcHljM1BOamdSSnZyNitxbHUzcnRxMWE2ZHExYXFaSFFjQUFBQndDeHB1ZUJ5YnphYVltQmpGeE1TWUhRVUFBQUNBRjJQU05BQUFBQUFBREVERERRQUFBQUNBQVdpNEFRQUFBQUF3QUEwM0FBQUFBQUFHb09FR0FBQUFBTUFBTk53QUFBQUFBQmlBaGhzQUFBQUFBQVBRY0FNQUFBQUFZQUFhYmdBQUFBQUFERURERFFBQUFBQ0FBV2k0QVFBQUFBQXdBQTAzQUFBQUFBQUdvT0VHQUFBQUFNQUFOTndBQUFBQUFCaUFoaHNBQUFBQUFBUFFjQU1BQUFBQVlBQWFiZ0FBQUFBQURFREREUUFWOFBmM2x5U2RQSG5DNUNUd1ZIbDVKeVg5TmRhOGdaK2ZuNlMvbmp2Z2lmTHpxMlp0bDlSbmJtNjJ5VW5nU1FvSzhpUkp2cjYrSmlkeEx4cHVBS2hBa3laTkpFbjc5dTB3T1FrOFVXRmhnUTRmenBDUGo0L3ExNjl2ZGh5M2FkU29rU1Rwd0lGVWs1TUF4amw0TUUyU3FseHROMnZXVEpLMGQrOTJrNVBBa3h3K25DRkpDZzhQTnptSmU5RndBMEFGQmd3WUlFbjY5dHZYdEgvL2JoVVZGWnFjQ0o3QTRYRG8yTEdEK3ZiYlNjck56VmJuenAxVnJWbzFzMk81VGYvKy9TVkpNMmUrcmF5c1F5YW5BVnlycUtoUTY5WXQwZWJOYTFTelprM0Z4OGViSGVtOERCbzBTSkkwYmRwck9uTGtnTWxwVU5VVkZoWnE1Y3A1MnJGamcyclhycTNvNkdpekk3bVZ6ZXdBQUZEWjNYVFRUVnE0Y0tIKy9QTlBUWmh3b3l3V3F3SUNnc3lPaFNvdVB6L1grZUZOelpvMU5XYk1HSk1UdWRjdHQ5eWllZlBtS1NscGhjYU02YXVBZ0NBRkJZV2FIUXU0YUVWRmhjcktPaXlId3k0Zkh4ODkrZVNUQ2dnSU1EdldlUms0Y0tDKy8vNTdiZDZjcUtlZXVrYisva0VLRHFZK2NmNEtDd3QwL1BoaE9Sd08rZmo0YVB6NDhWWHVFb3VMUmNNTkFCWHc4L1BUKysrL3I2bFRwMnJCZ2dWS1MwdmplbTY0UksxYXRkU2xTeGVOR2pWSzllclZNenVPV3dVR0J1cWpqejdTVzIrOXBjV0xGK3ZvMGFQS3pjMHhPeGJnRWo0K1BycjAwcmE2Ly83NzFhbFRKN1BqbkxlQWdBQjk4TUVIZXZmZGQ3Vm8wU0lkUEhoUWVYblVKeTZNeldaVDI3WnQ5Y0FERDFTNXN6MWN3V0oyZ0lzUkZ4Zm5rS1FwYzlhYUhjVnIvUEROQjVyOTVYdHlPQnd2SmlRa1BGUFIraVYvbzdWcitSdkJjeFFWRlNrbmh6Y2V1RGgrZm41ZTl5bi8yUnc3ZG95NmdrZnc4ZkZSalJvMW5CT1BlUUxxRXhmS1pyT3BaczJhc3RuTU9jNWIwdUN2VzdmT3RMNlhJOXdBY0o1OGZId1VFaEppZGd6QW8xU3ZYbDNWcTFjM093YUFNbENmd0lWajBqUUFBQUFBQUF4QXd3MEFBQUFBZ0FGb3VBRUFBQUFBTUFBTk53QUFBQUFBQnFEaEJnQUFBQURBQURUY0FBQUFBQUFZZ0lZYkFBQUFBQUFEMEhBREFBQUFBR0FBR200QUFBQUFBQXhBd3cwQUFBQUFnQUZvdUFFQUFBQUFNQUFOTndBQUFBQUFCcURoaHRGeUpPbkVpUk5tNXdBQUFBRGdKWEp5Y2tvV2M4M01RY01OUXprY2prUkpTa2xKTVRzS0FBQUFBQytSbnA0dVNYSTRIRHZOekVIRERhTk5sYVNKRXljcU9UbFoyZG5aWnVjQkFBQUE0S0Z5Y25LMFk4Y09UWm8wcWVTbUdXYm1zWm41NFBCOENRa0pIOFhHeHQ2Y2xKVFU2NDQ3N2pBN0RnQUFBQUR2c1NvL1AvOWxNd053aEJ0R0swaElTTGpHNFhBOExXbWpwSk5tQndJQUFBRGdzWElkRGtlU3crRjRJUzh2cjN0aVltSyttV0U0d2cxM0tFaElTSGhWMHF0bUJ3RUFBQUFBZCtFSU53QUFBQUFBQnFEaEJnQUFBQURBQURUY0FBQUFBQUFZZ0lZYkFBQUFBQUFEMEhBREFBQUFBR0FBR200QUFBQUFBQXhBd3cwQUFBQUFnQUZvdUFFQUFBQUFNSURON0FEd0NyYTR1TGhoRG9kanVLUVlpOFVTYkhZZ0FBQUFBQjRweCtGd0pFcWFtcENROEpHa0FqUERjSVFiUnJQRnhjVk5relRWWXJGMG9ka0dBQUFBWUtBZ2k4WFN3V0t4L0NjMk5uYStKRjh6dzNDRUc0YUtpNHNiSnVtR0prMmFhTnk0Y1dyZXZMbENRa0xNamdVQUFBREFBNTA0Y1VJcEtTbWFPSEdpa3BLU2VzWEd4ajZla0pEd3FsbDVPTUlOUS8zdk5IS05HemRPc2JHeE5Oc0FBQUFBREZPdFdqVzFiZHRXNDhlUGx5UlpMSmJiemN4RHd3Mmp4VWhTOCtiTnpjNEJBQUFBd0V0RVJrYVdMTFl3TXdjTk53eFZjczAyUjdZQkFBQUF1RXR3c0hQcXFFQXpjOUJ3QXdBQUFBQmdBQnB1QUFBQUFBQU1RTU1OQUFBQUFJQUJhTGdCQUFBQUFEQUFEVGNBQUFBQUFBYWc0UVlBQUFBQXdBQTAzQUFBQUFBQUdNQm1kZ0FBcUVvS0N3czFiOTQ4elpvMVMxdTNibFZ1YnE3WmtXQ2dnSUFBTlczYVZJTUdEZEtnUVlQazYrdHJkaVFueHFKM01XTXNNc2E4aTd2R0dPUEt1MVRtMTFGM29lRUdnSE5VV0Zpb3NXUEhhdW5TcFdaSGdadms1dVlxS1NsSlNVbEordW1ubi9UMjIyOVhpamNMakVYdjQrNnh5Qmp6UHU0WVk0d3I3MU5aWDBmZGlZWWJBTTdSdkhuenRIVHBValdKcUtGeFE3dXJlWU5hQ2dueU56c1dESFRpWkw1UzBvOW80amUvYTgyYU5mcmlpeTkwenozM21CMkxzZWlGM0QwV0dXUGV4eDFqakhIbGZTcnI2Nmc3Y1EwM0FKeWpXYk5tU1pMR0RlMnUyQllSdkVud0F0VUMvZFMyYVQyTkg5WmRrclJ3NFVLVEV4VmpMSG9mZDQ5RnhwajNjY2NZWTF4NW44cjZPdXBPTk53QWNJNjJidDBxU1dyZW9KYkpTZUJ1a1dHaGtxVFUxRlNUa3hSakxIb3ZkNDFGeHBqM01uS01NYTY4VjJWN0hYVW5HbTRBT0VjbEU3dndpYnozQ1E3d2t5VGw1ZVdabktRWVk5Rjd1V3NzTXNhOGw1RmpqSEhsdlNyYjY2ZzcwWEFEQUFBQUFHQUFHbTRBQUFBQUFBeEF3dzBBQUFBQWdBRm91QUVBQUFBQU1BQU5Od0FBQUFBQUJxRGhCZ0FBQUFEQUFEVGNBQUFBQUFBWWdJWWJBQUFBQUFBRDBIQURBQUFBQUdBQUdtNEFBQUFBQUF4QXd3MEFBQUFBZ0FGb3VBRUFBQUFBTUlETjdBQUFBTmVKSC9HK2M5bGlrVUtDL0JYWElrS1AzTnhKVVhXcnUvenhkbVVjVlkxcUFhcFJMY0RsKzBiVmN1cllLOHZhS1NOZCtuaU1QVnlNVThlcjFXSlJ6WkJBZFcwYnBkRTNkbExOa0wvRzFNYWQrM1hQcS8rVkpFVTNxYXRQbjc3QjdWbFJPWjNQNiszcUxXbjZmT0VHYlVvNW9OejhRalVJQzlVMWx6ZlhzRDR4OHZQMUtYT2ZaeHVYcUZvNHdnMEFIcWhWVkcxRk42bW4zUHhDL2J4K2x4NThhNTdzZG9kTEgrTzZjVi9ycG1lKzFhNk1veTdkTDZxbStKWVJ6bjhsV2tYVlB1TTJWMkRzd1ZWYVJkVldxNFoxZE9URVNjMytQVm1Qdjd1ZzFQM3pWMjJUSk5sOHJOcVVja0Q3RGgwM0l5WXFzWXBlYjcvOGFhTWVlUDBITFUvY281b2hBV29SV1V1cCs0L3AzZit1MFFOdi9LRDh3cUl5OTNtMmNZbXFoU1BjQU9DQm5yeTltOW8zRDNjZW5Vbkx6TkwyZllmVk1ySzJ5eDRqTFRQTFpmdXlPeHl5V2l3dTJ4L2NiOHFZNjV6TEpVZHBTc2FocXpIMjRDb2xZL1MzUDFQMTk3Zm5hOE9PL1VyTHpGS0RzRkFWMmUzNjZZK2RzbGlreXk5cG9OODM3ZEdpTlR0MDk5WHR6WTZOU3VSc3I3ZWJVZzdvemVrclpiVlk5UEx3WHVyYm9aa2tLZlhBTVkyWU5FZnJ0MmRveXB5MWV1aUdqbVh1czZ4eGlhcUhoaHNBUEZqeityV2N5eVV0UlhadXZ2N3ovUjlhbnJoSGFabFpDZzd3VS9lWVJucml0aTRLRHZDVEpPMC9rcTIzdjF1bEZZbDdkRHduWDNXcUIyckV3TXQwZmJmV2trcWY5bmJ2eE84bGxUNWxlT1BPL1hwcnhrb2w3Y3BVVUlDditseldUSS9lMGtuK3ZyWlMyNDhmMWwzVGxpWnFlOXBoclhsL2hHRy9CMVFlWnhzYkg4MWJwM2YvdTBaQi9yNmErK29RaFFiNzY0M3BLL1RGanh2VnRtazlUWDFxa0RxTW5PTGMxK2xqcjJSY2ZmVGtJR2VqZi9wdEZZMjlpc1l1UE5ObHJlbzdsNDltNTZsQm1MUnFjNW9PSHorcDFnM3JxSGQ4TS8yK2FZOFdyTjVPdzQweWxmVjYrK1ZQRzJWM09IUnRwNWJPWmx1U0d0YXRyZ2V2NzZEblB2bFpNMzVKMUtoQkhXUzFudm5CWDFuakVsVVBwNVFEZ0lmS3pTL1UrM1Ara0NRMUNBdFZzLys5R2RpYmVWeGZMLzVURHJ0RGx6UUtVMDVldnVZc1Q5YWtiNWM3dHgzejdrTE5YN1ZOaFVWMnRXbGMvQXFma243RWVYOVpwdzJYU05xZHFaR1Q1bWpEamd3MWExQkxkb2REMDM5TzFFdWZMenNqNDVzelZpcS9zRWdONjduKytuSlVQaFdOaldGOVl4UlZ0N3B5OGdyMDFlSS9kVGpycEdiOGtpUmZtMVVUN3V3aHE4VnkxckYzUHNvYWUrY3pkdUZaVm0zZUswbnlzVm9WOWIramlBdFdiWmNrZFkxdXFLNXRvMlN4U052MkhpcjFmeUVnbGY5Nm03QXRRNUxVUGFiUkdkdDBpWTZTSkIzUHlWZnFnV05sN3Jlc2NZbXFoNDlyQWNBRGxSejVrNlRHNFRYMDZvamV6ay9QdzJvRWFkcXp0NmhaZytJM0JEK3MyS3BuUDE2cVpSdDJPN2Zabm5aWWt2VDBrQ3QwZGNmbWtxU3M3RHpuL1ZQR1hGZnVhY1AvK2U4YTVSY1c2YW5idTJsd3p6WktPM2hjMS8zakt5MVl0VjFqYnUyaTZzRi9UZnpTdVUyVVhoM1IyOVZQSDVYVXVZeU5KMjdycXRHVDUrbmJKWnQwNVBoSjVlWVhhc1RBZURXclgxUFMyY2ZlK1NocjdKM1AySVZubVBqMWI3SmFyVXBPUFNoSkd0S25yVUtEL1pWWFVLaWw2MU1rU1YzYk5sVHQwQ0MxaktxajVOU0RXcmhtaCs2LzdqSXpZNk1TT2R2cjdaSGpKeVZKTlVNQ3o5anUxQWtmczAvbWw3cXZ2SEdKcW9tR0d3QThVS3VvMmtvL2ZFSloyWG5xMXJhaFdweHk3WFpJb0w4V3JkbWh5ZCt0MHA0RHg1Uis2SVFrNmVpSlhPYzYvVHUxMEg5LzI2TG5QL2xaUzlhbDZPcU96ZFV6dHNrNVBmYjZIY1dmNlAvcjY5LzByNjkvYzk1dWR6aTA5MENXcWpmNTYwMUcvOHRiWE5UelJOVnlMbU9qYTNTVXJtemZXRCt2MzZVWnZ5U3BjWGdOL2UyYU9KZG5LV3ZzbmMvWWhXZEkzbk5JUGxhckd0YXJyc0U5MjJqd2xkR1NwRi9XNzFaT2JvRkNnLzNWdGtsZFNWTFg2Q2dscHg3VW9qWGJhYmpoZExiWDI2QUFYMlZsNStub2laTm5iSGZzbEEreHE1LzJiUXZsalV0VVRUVGNBT0NCbnJ5OW04SnJWZE50TDB6WEZ6OXVWTlA2TlRXb2EvSDExODk5c2xRTFZtOVhmTXNJalJoNG1ZNWw1MnJpMTcrWDJuNzhzQjdxSHROSVA2ellxbVViZDJueHVwMGExTFcxbnJtclI0V1BYVmhvbDFUOEpxUmFvRitwKy96OVNyL3M4SW05ZHptZnNWRWlLenRQdWZtRjhyWDVsWGwvV1J5TzRobUM3WTd5WitZdmEreGRTRDVVYmFkZTczK3FCYXVMVHlmUHlzNVRoL3VubExwdjkvNWoycEo2VUswYjFuRkxSbFJ1WjN1OWpXNWNWOHNUOStqWGphbnFGZGUwMUhZckV2ZElrbXFIQmlueXROUEZ5eHVYcUpwNDlRQUFEeFZlcTVydUd4Q3YxNmV0MEZzelZxbG4reVlLRGZiWGtuWEZwMGtPNmROT1BXSWFhOHFjdFdkc201SnhSRDFpR3F0SFRHTXRXTDFkNHo1Y3JQbXJ0NVZxdUswV2krd09odzVsNVpUYXRrbjlta3BPUGFnK2x6WFRQZGZFT204L2NqeVg3eEgxY3VjeU5uNWF1MU0vcjkrbEJtR2hpcXdUb2xXYjAvVHU5NnYxMU8zZG5PdVhOL2FDQS95VW5adXZQUWV5Rk5zaVF0djJISEo1UG5pK3JKdzhMVTlNbFNTMWlLeXQwS0MvUG56WnZQdWdjdklLdEhETmRocHVPSlgzZW52clZkRmFucmhIYzFkdVZmZDJqWFJWWFBHWllyc3pqdXIvdmxzdFNicWpkMXN6bzhNTmFMZ0J3SU1OdmpKYTA1WW1hbTltbHQ3OWZvM0czdEZOZGFvSGFkK2g0M3IyNDZXcVh5ZFUrdzZlK1JWTHR6dzdUWTNxVlZlTmtFQnQzMXQ4UGZjbHA3MjViQnhlUXp2VGoraUZUMy9SQnorczB6ZlAzQ3hKdXJOdmpNWjl1RmovTjJ1MTVxN2NwdXJCL3RxYm1hVUJuVnZxNFJzdk4vNUpvOUtxYUd4azVlUTV6N1lZTVNCZVVXR2hXclU1VFROK1R0S2dycTJkRFU1NVl5KytWWVNXYmRpdE4yYXMwSVlkR1ZxVHZNK2wrZUFkRnEvZHFZSkN1MncrVmsxNWZHQ3BzeUgrOWZWdm1yWTBVWXZXN05Eb0d6dUpiNVJEaWJKZWI3dTFiYWloZmRycGl4ODM2b24zRnFsSlJFMEYrTm0wZGM4aEZkbnQ2dGEyb2U3c0cyTjJkQmlNV2NvQndJUDUycXdhZlZOeG96QnpXWksyN2oya1orKytVbzNxVlZkdWZxRkNBdjMwNUczZHp0aXVlMHdqWmVYazZjK2QreFhnWjlOMVhWdHAwZ1A5U3EzejlOQXIxTEJ1ZGVYa0Z1aDR6bC9Yb2wzZHNibGVIdDVMTFNOcmEyOW04YW1YRWJWRGRQbWxrY1krV1ZSNkZZMk5ONmF2MEtHc0hEV3FWMTM5TDIraG1PYmg2blJwcE93T2gxNzU4bGVWbkNGZTN0aDc0cmF1YXQ4OFhDZnpDclIyYTdvZUg5elpwZm5nSGViLzczVHlUcGRHbm5IcHdUWC91L1kvNC9BSmJmemZOZitBVlBicnJTUTlla3RudlRxaXQ5bzNEMWZHNGVQYXVlK0lta2ZXMGhPM2RkWHJEL1lyOCt2QTRGbXE5Rjg0TGk3T0lhbk0weUZoakIrKytVQ3p2M3hQRG9manhZU0VoR2NxV3Iva2I3UjJMWDhqVkgzeDhmR1NTbi9mTkx4SHljellsZUgvTThhaWQzUEhXR1NNZVRlanhoamp5cnVaOFRwYU11YldyVnRuV3QvTEVXNEFBQUFBQUF4QXd3MEFBQUFBZ0FGb3VBRUFBQUFBTUFDemxNT2pGQlVWYWNHQ0JabzFhNWEyYk5taWt5ZFBtaDBKa213Mm02S2lvdFN2WHovZGR0dHRDZ2tKTVRzU0FBQUFZRGdhYm5pTW9xSWlqUjgvWG9zV0xUSTdDazVUV0Zpb2xKUVV2ZmZlZTVvN2Q2Nm1UcDJxV3JWcW1SMExBQUFBTUJRTk56ekdraVZMdEdqUklrV0ZoV3JDblQzVUlxcTJRb1A4Szk0UWhzdk5MMVRhd1N5OU4vc1BMVm1Yb2pmZWVFTXZ2dmlpMmJFQUFBQUFRM0VOTnp6R2pCa3pKQlYvUDJ0OHEvbzAyNVZJZ0o5Tnplclgwc3ZEZXluSTMxY0xGeTVVZG5hMjJiRUFBQUFBUTlGd3cyTWtKU1ZKa2k1cEdHWnlFcFRIeithajhGclZWRlJVcEgzNzlwa2RCd0FBQURBVURUYzhSazVPamlRcE5KZ2oyNVZaVUlDdkpER2hIUUFBQUR3ZURUY0FBQUFBQUFhZzRRWUFBQUFBd0FBMDNBQUFBQUFBR0lDR0d3QUFBQUFBQTlCd0E4QTVDZ2dJa0NTZE9KbHZjaEs0VzA1ZWdTVEp6OC9QNUNURkdJdmV5MTFqa1RIbXZZd2NZLy9mM3AySFIxWGZleHovekNTVFZTQUJKUnNRQW9URmdDeWhMR0VwWEVDNXFSZ014UVZFd0VJcnZWUWZzRHkxV3FsOWVGQXZvRnlRWGx6WWhJcUtGVVEwSXBmRjRDMnRZc3dDRVVpQThBQWhpV3doZ1VrbUdaajdSMjRHeGdSSWhET1RaTjZ2NStIaDVKenorODEzenZ4NEpoL083NXpEdVBKZURlMTcxSjBJM0FCUVJ4MDZkSkFrNVJXYzkzQWxjTGVDTTZXU3BLaW9LQTlYVW9XeDZMM2NOUllaWTk3THlESEd1UEplRGUxNzFKMEkzQUJRUjBsSlNaS2tCZS8vUTRkT25OR2xjdjZIdnFtejJpcDFKUCtjRm4yd1I1STBjdVJJRDFkVWhiSG9mZHc5RmhsajNzY2RZNHh4NVgwYTZ2ZW9PL21kVXc4YUFBQVM0MGxFUVZSNnVnQUFhQ3lTa3BLMGZmdDI3ZDI3VnhQbWZlVHBjdUJtM2J0MzE2OSs5U3RQbHlHSnNlanQzREVXR1dQZXphZ3h4cmp5YmczcGU5U2RPTU1OQUhWa3NWajArdXV2YStiTW1ZcU5qWlcvdjcrblM0TEIvUHo4RkJNVG8rblRwMnZGaWhXeVdDeWVMa2tTWTlFYnVYc3NNc2E4anp2R0dPUEsrelRVNzFGMzRndzNBTlNEeFdMUjFLbFROWFhxVkUrWEFpL0hXSVRSR0dNd0F1TUszb1l6M0FBQUFBQUFHSURBRFFBQUFBQ0FBUWpjQUFBQUFBQVlnTUFOQUFBQUFJQUJDTndBQUFBQUFCaUF3QTBBQUFBQWdBRUkzQUFBQUFBQUdJREFEUUFBQUFDQUFRamNBQUFBQUFBWWdNQU5BQUFBQUlBQkNOd0FBQUFBQUJpQXdBMDBJbnV5VHlqKzEyL3FiSW0xMXUySDg4OXB4T3gzVkZGNTJjMlZBUUFBQVBneFgwOFhBRFJHRG9mMDJiOXl0SEgzOThyTlA2ZUt5c3NLQ3czV3lQaU9lbXBjZjQvVjFTbXFwZjcrbDRmbFovSHhXQTBBQUFBQXFoQzRnWHE2NG5Eb2haVTc5YS92VDJyYUwvcm8yWWxEWkZMVjJlWDAzRUpQbDZmUVpnR2VMZ0VBQUFDQUNOeEF2YTNmdmsvL3UrKzQxajZYck9pd0ZzNzFzVzFhNmQvN3g5YmF4dUdRVENaM1ZRZ0FBQUNnSVNCd0EvVnd4ZUhRTzFzek5PbmVuaTVoKzhmMlpKL1E3NWFrYVBGL2pOYXJHL1lvT01DaTlTLzhVdG5IVHV1TnpYdVZkYlJJdGtxN3VyVzdTODlQR3FwT1VTMmRiZjcyZkxMZS92UTdmWDNncEFMOGZEVW1vWXQrbDl4UFB1YXJ0MXc0WG5SQmYzaHp1N0x6ZmxDYnU1cnJ4YW5ERmRmK0xtY2YyeFpOVXF2bVFaS2s5M2JzMHdlN3NsVjRybFJob1hmbzlhY1QxYTUxQyszSlBxRTNOdTlWenNtekN2RHpWZEtncnBvMWZxRGh4eEFBQUFEd0ZnUnVvQjd5VHAzWHVkSXlEZTdScms3N3I5dVdxUmVuREZPUXYwV1M5TzJoZlBYcEhLSGZqdjJaTGw5eDZPVjN2OUx6SzNib2d6K1BkN2FadHpaVkUwZmRvNW5KL1pSNXVGQUwzditIL0h4OTlOdXhQM1B1cy9TanJ6Vmo3TS9rYi9IVlg5YnMwcnkxcVhwLzdpOXJ2UDZLejc3VDZzL1ROZnVoZ2VvZEc2SGNrMmNsU2FmT2xtcldzcTJhTUxLSC9qeGx1RXF0TnAwOFhYSXJod1lBQUFEQWp4QzRnWG80VzFvbVNRcHRGdWhjdDJacmh0Nzg1RnZuejUrOU10RzUvUEMvZFZmdjJBam56NVB2NitYUzM2UjdlK3I1RlR0MHFiekN1ZTd4KzNwcGRMOU9rcVFPRWFFcU9IdFJINlptYTBiUzFjRDlSR0p2OWVzYUpVbDZiRlJQemYvYmJwWFo3QzU5bDluc1d2MTV1bVkrMkUvamh0N3Q3RStTTWc4WHluNzVpb2IzamxISHlLcDF2VHFGMS9kd0FBQUFBTGdCQWpkUUQ5Vm5xaStXVlNnc05GaVM5T0NRcmhyV3E3MHlEaGRxM3RwVU9lUnc3aC9YL2k2WDl1ZEt5L1RobDluYWQvUUg1Wjh1VWNHNVVrbFNlY1hWc0h4dFFKZWt1Smk3dERMRnBsS3J6Ym11YTdzN25jdGhMZStRSkpYWktsM2E1Wnc4cS9JS2U2MW40M3QwQ0ZPL3JsR2E4ZHFuK3NXQXpobzN0SnU2WE5NbkFBQUFnRnZIYzdpQmV1Z1kyVksrUG1hbDV4WTQxN1VJRGxENzhCQzEvdjhBZnExckg4OWxxN1JyOGt1YmxIV2tTQThQajlOL3pSeXRsNmVQck5IR3greDZkN1h5Q3J0TUpzbmY3MnBmNW12MnFiNFoyN1ZCWDVJcTdWWFA0dmJ4cWZuUDNHdzJhZm5zKzdWd3hyMDZWMXFteCtadjFPc2J2NzdSV3djQUFBQlFUd1J1b0I0Qy9YMDF1bDhucmQyV3FWSnJ4YzBiWEdOLzNtbWRPbHVxUDB3WXJDSDNSQ3M2UEVTbnpwYlcyTzlJL2ptWG4vZnNQNkZPVWEza2I2bmZoSlNZaUJDWlRTYWxIVHAxM1gwUzR0cHEwWXg3OWN6RENYcm5pNHdhMDlJQkFBQUEvSFJNS1FmcWFmWkRBL1hFZjI3V2xGYzJhZnI5OGVyY3RwV3M1WlhhdHZmSURkdmQyYnpxdXU4TnU3TDE0SkJ1T25UOGpEN1l1Yi9HZmdzLzJLT25rdnNyNnE3bTJwV2VwNVIvNWVybFg5YzhFMzR6clpvSEtYRkFyRjc3OEoreStQcW9TOXRXMnAvM2crN3BFS1lTcTAxcE9RVWFlSGNibWN3bVpSMHBVcXZtUWZLLzVvdzhhbWUzMjVXU2txSk5tellwSnlkSDVlWGxuaTRKQUFDZ1FmTHo4MU4wZExRU0V4TTFmdng0QlFZRzNyeFJFMFBnQnVxcFJYQ0Exano3b0ZaOS9wMysrK052VkhUK2t2d3R2b3B0MDFKekhobWtrRHNDYW0wWEhSNmkyUThOMUpyUE0vVFI3dStWRU5kV3YzbWdyK2F1MnVXeTMrK1MrK21OVC9icXlLbnppcnF6bVY2Y09rd2o0enY4cEZxZm56UlV6VDc2V29zKytJZEtyUlhxMHU1Tzllc2FwU3NPaDNha0hkVmJXOUprTmt2M2RBelg2MDhudWt4VlIwMTJ1MTNQUHZ1c2R1M2FkZk9kQVFBQXZGeEZSWVZ5YzNPMVpNa1NwYVNrYU9YS2xRb09ybmtaWmxORzRBWitnbVpCZm5wNjNBQTlQVzVBcmRzVDR0b3E3YTNmMUZnL2NlUTltamp5SHBkMXZ4alErZitYcWg3WjFUMm10ZGEvVVBNUlg5ZnI5OXAxQ1hGQkx0djlmSDMwKzRjVDlQdUhFMnIwdGU3NTVOcmZISzRySlNWRnUzYnRVcHMyYmZUa2swOHFPanJhNjc0MEFBQUE2cXE4dkZ3RkJRVmF0MjZkTWpJeXRIVHBVdjN4ajMvMGRGbHV4VFhjQUZCSG16WnRraVE5K2VTVHV2dnV1d25iQUFBQU54QVFFS0NZbUJnOTlkUlRrcVR0MjdkN3VDTDNJM0FEUUIzbDVPUklrcUtqb3oxY0NRQUFRT01SRWhLaXdNQkFGUmNYcTdpNDJOUGx1QldCRzJnZ3FxZUd0Mm9lNU9sU2NCM1ZOMGpqekRZQUFFRDlWUC8rVkZaVzV1RkszSXZBRFFBQUFBQ0FBUWpjQUFBQUFBQVlnTUFOQUFBQUFJQUJDTndBQUFBQUFCaUF3QTBBQUFBQWdBRUkzQUFBQUFBQUdJREFEUUFBQUFDQUFRamNBQUFBQUFBWWdNQU5BQUFBQUlBQkNOd0FBQUFBQUJpQXdBMEFBQUFBZ0FFSTNBQUFBQUFBR0lEQURRQUFBQUNBQVh3OVhRQUFBRUJqbEp5YzdGdzJtVXhxMGFLRit2VHBvOGNmZjF6Tm16ZXZWMTlaV1ZuYXZIbXpjbk56WmJQWkZCWVdwcUZEaHlvcEtVa1dpK1YybDE1dmhZV0Yycng1c3pJek0zWDI3Rm41K1Bnb05EUlVnd2NQMXFPUFBpcnA2dkdZUDMrK3VuWHI1c2x5QWFEQklIQURBQURjZ3BpWUdKbk5adVhsNVdubnpwMDZkZXFVWG5ycHBUcTMzN0psaTFhdlhpMUppb3lNVkZCUWtQTHk4clIrL1hxbHA2ZnJ4UmRmOUdqby91YWJiN1I0OFdMWmJEWUZCd2VyUTRjT3FxaW9VSDUrdmpJek01MkJHd0JRRTRFYkFBRGdGa3liTmszZHVuVlRXbHFhNXMrZnI0TUhENnFvcUVoaFlXRTNiWnVUazZNMWE5YklaREpwOXV6WkdqUm9rQ1Nwb0tCQUw3endnZzRjT0tBTkd6Wm80c1NKUnIrTld1WG41K3UxMTE1VFJVV0ZrcEtTTkdIQ0JHZjR0OWxzT25EZ2dFZnFBb0RHZ3NBTkFBQndHM1R2M3QyNWZPREFBYzJZTVVPU3RIRGhRblhzMkZHU3RHVEpFcVdtcGlvNU9WbVBQZmFZdG16WklvZkRvWi8vL09mT3NDMUpFUkVSbWpCaGdwWXRXNmF0VzdmcTBVY2ZsZGxzZGs3YmZ1YVpaN1I3OTI1bFptWXFLQ2hJbzBhTjBpT1BQQ0tUeWVUczQ5Q2hRMXE3ZHEwT0h6NnN3TUJBSlNRa2FNcVVLZkx6ODVNa2w3NTI3dHlwL2Z2M0t6UTBWTk9uVDFkOGZMd2s2ZU9QUDFaRlJZVjY5ZXFseVpNbnU3eGZmMzkvOWVyVjYzWWZSZ0JvVXJocEdnQUF3RzJRbFpVbFNmTHg4Vkhmdm4zVnRtMWJTZEozMzMwblNYSTRIRXBQVDVja0RSa3lSSktjWjRqNzlldFhvNzgrZmZwSWtpNWR1cVNDZ2dLWGJjdVhMOWVKRXljVUVSR2g0dUppZmZqaGgvcjAwMCtkMjQ4Y09hSzVjK2ZxNE1HRGF0ZXVuYTVjdWFLdFc3ZHErZkxsTlY3bnpUZmZWSEZ4c1h4OGZQVEREejlvNmRLbHN0dnRrcVRNekV4SjByQmh3MzdhUVFFQUwwZmdCZ0FBdUFVclZxelFuRGx6OU1vcnIwaVN4b3dab3p2dXVNTVpVcXNEZDI1dXJrcEtTdFN1WFR0RlIwZExraTVjdUNCSnRkNWtyVm16WnM1bHE5WHFzaTArUGw1Ly9ldGZ0WGp4WW8wWk0wYVN0RzNiTnVmMjlldlhxN0t5VXRPbVRkUENoUXUxY09GQ1NkTHUzYnRWV2xycTB0ZW9VYVAwNnF1djZrOS8rcE1rcWJTMFZQbjUrWktrOCtmUFM1SmF0bXdwcVNySUp5Y251L3hoV2prQVhCK0JHd0FBNEJiazVlWHAyTEZqaW95TTFMUnAwelJwMGlSSlZXZUZ6V2F6Y25OemRmSGlSYVdscFVtNmVuWmJrZ0lEQXlWSkpTVWxOZnE5ZVBHaWMvbmE4QzFKSTBhTWNFNGZyNTcrWFZoWTZOeCs4T0JCU2RMYmI3K3Q1T1JrNS9SMmg4UGhzcDhrOWU3ZFc1TFVwVXNYNTdxeXNqSkpVa0JBZ0NRNVEzcEFRSURpNHVJVUZ4ZDNzOE1DQUJEWGNLTUo4ZlgxbGQxdVYwWGxaZmxaZkR4ZERxN0Rmdm1LcEtyUEN3Q2FndXM5QmlzME5GUTllL1pVZW5xNk1qSXk5TzIzMzhwa01ya0U3dGpZV0tXbnB5c3RMVTBEQnc1MGFaK1JrU0ZKQ2drSlVYaDR1TXUyYTYvVnR0bHNrcXF1cWE1V1BTVThKaVpHUVVGQkxtMnJyK0d1NXVQajQvSzNWQlhNSmFsang0N0t5c3JTM3IxN05YRGdRRVZGUlduZXZIbVNYQitMQmdDb0hiL3hvc21Jakl6VThlUEhkZkowaVRwRWhucTZIRnpIMlF0VjB5S3JweWNDUUZNMmZQaHdwYWVuNjZ1dnZsSmVYcDY2ZHUycTFxMWJPN2NuSmlZcVBUMWRYMzc1cGZyMjdhc0JBd1pJcXJvNytMcDE2eVJKOTk5L2Y0MSs5KzdkcXg0OWVzamhjR2o3OXUyU3FzSjd0VFp0MmlndkwwOEpDUWthTjI2Y2MzMUpTVW05bmhFK2V2Um9aV1ZsS1RVMVZWMjdkdFdvVWFOY3dqNEE0TVlJM0dneVJvOGVyYmZlZWt2dmZKR2hQMDhlSnJPWlh3Z2FtdTFwUjNYNmdsV3hzYkUxenRZQVFGUFV2MzkvQlFVRk9hL2pIang0c012MitQaDRQZkRBQS9ya2swKzBZTUVDdFduVFJ2NysvanAyN0pndVg3NnMrUGg0alIwN3RrYS9uMzMybWZidDI2Znk4bklWRlJYSlpESzVCT3V4WThkcThlTEZldmZkZDVXYW1xcG16WnFwc0xCUXc0WU5jMDU1cjRzQkF3WW9NVEZSS1NrcGV1T05ON1Jod3dhMWJ0MWFaODZjdVc2YmwxOSsyV1VXMDZwVnErcjhlZ0RRMUJDNDBXU01IejllR3pkdTFLZi96TkhYMzU5VXg2aVdhaDdrZi9PR01GeDVoVjM1WjBwMTVOUTVtYzFtelo0OTI5TWxBWUJiV0N3V0RSNDhXTnUyYlpPUGo0L0xvNytxVFpreVJiR3hzVXBKU1ZGZVhwNnVYTG1pZHUzYWFjU0lFYnJ2dnZ0a050ZTg1YzZVS1ZPMGMrZE9uVGx6Um0zYnR0WEVpUk5kSGt0V1BXMTkwNlpOT25ueXBFNmZQcTNvNkdqMTdObXozdTloMnJScDZ0R2poNzc0NGdzZFBueFlPVGs1Q2dnSVVPZk9uUlVmSDYvMjdkdTc3SC90dGVjQTRPMEkzR2d5V3Jac3FkV3JWMnZ1M0xsS1QwL1g2UXZXbXplQ1cwVkZSV25PbkRtMVB2NEdBQnFialJzMzFtbS9pSWdJU1ZLUEhqM1Vva1dMV3ZjWk5HaFFyV0g4ZWpwMTZ1UzhPL24xREJreXhPVjY4UitycmY3cnZhZisvZnVyZi8vK04zeTl1aDRQQVBBbUJHNDBLWkdSa1ZxeFlvV0tpb3FVazVQanZNc3FQTXRpc1NncUtrcXhzYkZjK3dmQXExUldWanF2c1I0NWNxU0hxd0VBdUJ1QkcwMVNXRmlZd3NMQ1BGMEdBTUNMelp3NVU1V1ZsVHA5K3JSaVkyTnIzSVVjQU5EMEViZ0JBQUFNc0d6WnN0dmVKOU8yQWFCeHFYa1hEZ0FBQUFBQWNNc0kzQUFBQUFBQUdJREFEUUFBQUFDQUFRamNBQUFBQUFBWWdNQU5BQUFBQUlBQkNOd0FBQUFBQUJpQXdBMEFBQUFBZ0FFSTNBQUFBQUFBR0lEQURRQUFBQUNBQVFqY0FBQUFBQUFZZ01BTkFIWGs1K2NuU1NvdkwvZHdKUUFBQUkyTHpXYVRkUFgzS1c5QjRBYUFPb3FPanBZa0ZSUVVlTGdTQUFDQXhzTnF0YXEwdEZSQlFVRUtEUTMxZERsdVJlQUdnRHBLVEV5VUpLMWJ0MDdGeGNVZXJnWUFBS0RoczFxdGV1Kzk5eVJKQ1FrSk1wdTlLNEw2ZXJvQUFHZ3N4bzhmcjVTVUZHVmtaT2lKSjU1UVlHQ2dnb09EUFYwV0FBQkFnMlN6MlZSYVdpcEphdFdxbFdiTm11WGhpdHlQd0EwQWRSUVlHS2lWSzFkcXlaSWwyckZqaDRxTGkxVldWdWJwc2dBQUFCcXNvS0FnSlNRa2FOYXNXUW9QRC9kME9XNUg0QWFBZWdnT0R0Wnp6ejJuNTU1N2pzQU5BQUJ3QTM1K2Znb05EZlc2YWVUWEluQUR3RThVRWhLaWtKQVFUNWNCQUFDQUJzcDcvNnNCQUFBQUFBQURFYmdCQUFBQUFEQUFnUnNBQUFBQUFBTVF1QUVBQUFBQU1BQ0JHd0FBQUFBQUF4QzRBUUFBQUFBd0FJRWJBQUFBQUFBREVMZ0JBQUFBQURBQWdSc0FBQUFBQUFNUXVBRUFBQUFBTUFDQkd3QUFBQUFBQXhDNEFRQUFBQUF3QUlFYkFBQUFBQUFERUxnQkFBQUFBREJBWXcvY1Zra3FzMTcwZEIxZW8reVM4MWhmcW1NVHF5UmR2TWhuQkFBQUFNQTlyRlpyOVdLNUordG8xSUhiNFhCa1MxTEI4VHhQbCtJMUNrNGNsU1NaVEtic3V1eGYvUm5sNWZFWkFRQUFBSENQZ29JQ1NaTEQ0VGpxeVRvYWRlQ1d0RXFTM245cmdVNGNQYVJ5YTExUHVxSStMbCsrckF2bnppajE4NCswUDIyUEpCWFliTFp0ZFd5K1NwSVdMRmlnUTRjTzZkSWxQaU1BQUFBQXhyQmFyVHB5NUlnV0xWcFV2ZXJ2bnF6SDVNa1h2dzBzdlh2My90eGtNbzN3ZENGZXBOeHV0eitVbFpXMXBZNzc4eGtCQUFBQThJU3ZiVGJiME96czdBcFBGZURqcVJlK1RhNFVGaGErRng0ZWJqV1pUSzBsTlpkazhYUlJUZEJsaDhOeHhtUXkvWS9kYnArY2xaV1ZXbysyZkVZQUFBQUEzS1hjNFhEa1NGcGVVVkh4aENmRE5n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JREc1UDhBemU4S2o3ejNmV29BQUFBQVNVVk9SSzVDWUlJPSIsCgkiVGhlbWUiIDogIiIsCgkiVHlwZSIgOiAiZmxvdyIsCgkiVmVyc2lvbiIgOiAiIgp9Cg=="/>
    </extobj>
    <extobj name="ECB019B1-382A-4266-B25C-5B523AA43C14-5">
      <extobjdata type="ECB019B1-382A-4266-B25C-5B523AA43C14" data="ewoJIkZpbGVJZCIgOiAiMTg3NjY4ODE1NzA1IiwKCSJHcm91cElkIiA6ICIxMTU4Njc2OTcyIiwKCSJJbWFnZSIgOiAiaVZCT1J3MEtHZ29BQUFBTlNVaEVVZ0FBQ2g0QUFBT05DQVlBQUFCemhZaFdBQUFBQ1hCSVdYTUFBQXNUQUFBTEV3RUFtcHdZQUFBZ0FFbEVRVlI0bk96ZGYxUlYxNTMvLzllOUJmeUs0Z2N0UC96Nkk4a0g0K2drWUllRFA4cWEyb1laZEVKV0xDQW0wWEdhWXI0NmdsR2JPa1FuZnAxMVZYUVpmd1dDR3BiRUQ3VzBDVTZzV2pGMjBtbVN0YXdvb3htalM2cHAycWlCZ2ErUStBTlJOT0QxN3U4ZjZDbklid1N1NlBPeFZoYm5uclAzUHE5OXVNbGFQWDJ6dHdR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3QjBPYndjQUFBQUFBQURlWjR4eFNQS1QxRWVTcnlTbmR4T2hrenlTYmtxcWxWVG5jRGlNbC9NQUFBQUFBQUFBQUI1QVB0NE9BQUFBQUFBQTdndStrb0lsRGJ2OTA4KzdjZEJKZFpLK2xsUW02YXZibndFQUFBQUFBQUFBNkZJVUhnSUFBQUFBQUtsK3BjTmhrb3E4SFFSZElsclNGVkY0Q0FBQUFBQUFBQURvQm15YkJBQUFBQUFBcFBvVkRvTzlIUUpkaGxVckFRQUFBQUFBQUFEZGhzSkRBQUFBQUFBZzFiOGpvRkR0d2RGSHZQY0JBQUFBQUFBQUFIUVRYa0FEQUFBQUFBQUFBQUFBQUFBQUFJQjJvL0FRQUFBQUFBQTBVbGxacVlTRUJIazhubGJibFphV2F2SGl4WXFKaVZGMGRMUlNVbEpVWGw3ZVF5azd6K1B4S0NNalF6RXhNWHJxcWFlVWxaVWxZMHkzMzdlNHVGaFJVVkdLaW9yU2hnMGJPcHpsalRmZVVHeHNyTWFQSDYrWk0yZXF1TGhZa3BTYW1tcVBlLzM2OVc2ZkJ3QUFBQUFBQUFBQUFBQUFBQUFBTXNZRUcyT1NUQWZrNWVXWmYvLzNmemRYcmx3eEZ5OWVOQXNXTERESnlja2RHY0lyZnZhem41bXBVNmVhOCtmUG16Tm56cGkvLy91L04zdjI3T24yKzU0OGVkSllsbVZxYW1vNmxlVjN2L3VkdVhMbGlxbXVyallyVjY0MGt5ZFBOaDZQcDZXeHB4bGpncjM5dlFJQUFBQUFBQUFBUEpoOHZCMEFBQUFBQUI0RWxtVTlMdW12dlowRDZLeVhYbnJwZjhYSHh6OFpIeC9mN2o0elo4NlUwK2xzOVBubGwxK1d4K05wZFA1K3MzUG5UcVdtcG1ydzRNR1NwTVRFUk8zZnYxOEpDUW4zZFpiWTJGajdPQzR1VHUrLy83Nk1NWEk0SEUzYTd0MjdkK3pldlh2L0w4dXlyblJmZWdBQUFBQUFBQUJkeFJoei9mang0eDlMNnY3dFdZQXVRT0VoQUFBQUFIUUJZOHhSaDhNeDBOczVnTTRxTFMzVm9VT0hGQjhmcitMaVlpVW5KK3Znd1lQeTkvZlhqaDA3bEp1YnE2dFhyeW9wS1VscGFXbVMxS1M0OE5LbFN4bzRjS0I5dnFxcVN1bnA2VHA4K0xDQ2dvS1VtSmlvTFZ1MnFLaW9TSjkvL3JtU2s1T1ZsWldsakl3TWxaZVhhOXk0Y1ZxNWNxVUNBd1B0REM2WFM1bVptWHJtbVdmcys5NnRwYmJONWI1NDhhSXFLaW9VRVJGaDkzL2lpU2UwYytmT05wOVJYVjJkTWpNejlSLy84Uis2ZWZPbXZ2Lzk3MnZwMHFYcTM3Ky9uZUd0dDk3U20yKytxYk5ueitxUlJ4N1JpaFVyOU5kLzNYeE5jbHRaS2lzcmxaS1NvbDI3ZHRuUDFCaWp5c3BLNWVmbjY3bm5ubXV4d1BQdzRjTkxTa3RMMjV3VEFBQUFBQUFBZ1B1RHcrRlFaR1Rrdk9QSGoyZDdPd3ZRSGhRZUFnQUFBRUFYYUZCMHVNK3JRWUJPOHZQejh4czRjT0MzSlkxdGVMNnNyRXpyMTY5WGRuYTJ3c1BEZGU3Y3VXYjd1OTF1dmZQT08wcEtTckxQdVZ3dTNiaHhRL3YyN1pNeFJvc1hMMjdTcjZDZ1FEazVPWEs3M1hybGxWZTBmdjE2clY2OTJyNSs1TWdSdTM5YkdyWnRLZmVGQ3hja1NZTUdEYkw3QlFZRzZ1clZxMjJ1MUxocTFTcVZsWlZweDQ0ZDZ0T25qMTU3N1RWdDNMaFJMcGZMYnJONzkyNWxaV1hKejg5UHk1WXRVM3A2dXQ1OTk5MW14MnNyUzJob3FQYnMyZE5vZnZQbXpaTWtUWnc0VVFzWExtd3hhMkJnNEgvNytmbGRsRlRYWWlNQUFBQUFBQUFBOXdWampPVndPSVpLQ3ZaMkZnQUFBQUFBMElNc3l6S1daYkg5QVhvdFkweXdNU2JKR0dOT25qeHBMTXN5TlRVMXBxS2l3a1JGUlptOWUvZWExcXhjdWRMODZFYy9NclcxdGNZWVl5NWR1bVFzeXpKLytNTWY3RGFIRGgweWxtV1oydHBhK3g3bnpwMnpyLy8ydDc4MTMvdmU5MHpEREgvODR4OWJ2VzlMYlZ2S2ZlclVLV05abHJsMjdacDk3c1NKRXlZcUtzcmN1bldyeFh0Y3VuVEpSRVZGbWM4Ly85dytWMWhZYUNaT25OZ29RMmxwYWFQNU5oeTM0WFB0YkpaYnQyNlpNMmZPbUIvOTZFZG02ZEtsVFo3Qm5iR05NZE9NTWJ5a0JBQUFBQUFBQUhvQnk3SzJXSlpsSWlNalU3MmRCV2l2bHYrTUh3QUFBQUFBUFBSQ1EwT1ZucDZ1dDk1NlM4OC8vN3lPSHovZXBFMUdSb2FPSHordXpNeE0rZm41U1pJcUtpb2tTWTgrK3FqZExpQWdvRW5ma0pBUSt6ZzRPRmpYcjErWHgrT3h6dzBiTnF6ZFdSdTJiU24zZ0FFREpFbFhybHl4MjFaVlZTa3dNTERWMVE0cktpcGtqTkdNR1RNVUZSV2xxS2dvTFZ5NFVEVTFOYnA1ODZiZDd0dmYvbmFqK1JwajVIYTdteDJ6TTFtY1RxZkN3c0kwZCs1Y2ZmamhoNDJlRlFBQUFBQUFBQUFBUFlYQ1F3QUFBQUFBMEtxNHVEanQyN2RQRXlaTWFMSmQ4dWJObTFWWVdLaWNuSnhHV3diMzc5OWZrdlRWVjEvWjV5b3JLNXVNZmUzYU5mdTRwS1JFSVNFaGpZcnVIQTVIdTNQZTNiYTUzRU9HREZGQVFJQk9uejV0dHp0OStyVEN3OE5iSGZ2TzNQYnYzNjlqeDQ0MStzZlgxN2ZkR1J2cWJKWTdmSHg4V2kyV0JBQUFBQUFBQUFDZ3UvaDRPd0FBQUFBQUFMaC9uVDkvWHBXVmxRb1BEOWZ3NGNOVlYxY25ZNHdjRG9lMmJ0MnFBd2NPNk8yMzMyNVVkQ2hKdzRjUDE0Z1JJN1JwMHlhdFdMRkNWNjllVlY1ZVhwUHhOMi9lckNWTGx1akNoUXZLemMzVmxDbFR1alczMCtuVWxDbFRsSnVicTcvNW03OVJkWFcxZHUvZXJaVXJWN1k2WG1ob3FDekwwb1lORy9UcXE2OHFLQ2hJWjg2Y1VWVlZsY2FQSDkrcGpCM0pjdmJzV2YzcFQzOVNURXlNTGwrK3JHM2J0bW5TcEVtZHV1Lzl6Qmpqa09RbnFZOGtYL0ZIc3c4TGo2U2JrbW9sMVRrY0R1UGxQQUFBQUFBQUFBRGFRT0VoQUFBQUFBQm8wYTFidDdSeTVVcVZsNWRyNk5DaFdyVnFsYjJ5WUU1T2ppUTFLWUFyS2lxU241K2YxcTVkSzVmTHBjbVRKMnZreUpHYU9uV3FUcDA2SlIrZnY3eU9HRE5takJJU0VsUmJXNnU0dURqTm1UT24yM1BQbno5ZnExZXZWbng4dkFJQ0FqUjM3bHhGUjBlM09lYmF0V3YxK3V1dmE5cTBhYnA1ODZiQ3dzTDBrNS84NUo1eXRwYWxzckpTS1NrcDJyVnJsL3IyN2F1OHZEeTVYQzc1Ky9zck5qWldpeFl0dXFkNzM2ZDhKUVZMR25iN3A1OTM0NkNIMUVuNldsS1pwSzl1ZndZQUFBQUFBQUFBQUFBQUFIaXdXWlpsTE10aWhTYjBXc2FZWUdOTWt1bEdCUVVGSmk0dXpoaGp6TW1USjQxbFdhYW1wcVk3YjNsZjZjNDVOelAyTkdOTXNMZS9WeDFsakFrd3hueTN5eDhRZW92dkdtTUN2UDA5QkFBQUFBQUE2R21XWlcyeExNdEVSa2FtZWpzTDBGNnNlQWdBQUFBQUFMckZ4eDkvckZHalJtbnc0TUg2N0xQUGxKT1RvL2o0K0U2UEZ4VVYxZVRjaUJFajlONTc3OTFMekI2L3g4U0pFelZqeGd5bHBhVjF5WGlwcWFrNmV2Um9sNHgxSC9CVC9VcUhlRGl4eWlVQUFBQUFBQURRUzFCNENBQUFBQUFBSk1takx0N2V0S1NrUk92V3JkUGx5NWNWRkJTa1o1OTlWck5ueis3MGVNZU9IZXZDZEQxL2o0aUlpRzRaUHpzN3U3blR0YXIvbmZZMlRsRjQ5akRyby9ydkFBQUFBQUFBQUlEN0hJV0hBQUFBQUFCQXFpODYvTG9yQjV3MWE1Wm16WnJWN0xYdUtzS0Q3V3QxY1NFcEFBQUFBQUFBQUFCM1VIZ0lBQUFBQUFDaytoWHl5aVJGcTM2NzB6N2VqWU5PcWxWOTBXSFo3ZU5lcTdLeVVuUG56dFh1M2J2bGRMYThDRjVwYWFrMmI5NnNUejc1Uk45ODg0Mis4NTN2Nk4vKzdkODBkT2pRSGt6YmNSNlBSMisrK2FZS0NncGtqTkhVcVZPMVlNRUNPUnlPTHJ0SGNYR3hrcE9UVlZSVUpEKy9wZ3RKdG5XOVlSdEo5aGJoSGNuK3hodHY2RGUvK1kycXE2czFjdVJJL2V1Ly9xc2lJaUlhYlJGKzhPQkIrZnY3ZDltOEFRQUFBQUFBQUhRL0NnOEJBQUFBQUlBazNWUjl3VnExSkYreDNXbHY1Vkg5NzdMMjlzOWVLelEwVkwvKzlhL2JiSGZnd0FHTkhUdFd5NVl0azl2dDF2TGx5N1ZzMlRMOTdHYy82NEdVblplWGw2ZkN3a0xsNStmcit2WHIrdWQvL21jOThzZ2pTa2hJOEhhMFpqVXNEdXhJOWpGanhtajI3Tmx5T0J6S3pNeFVXbHFhUHZqZ0EyVm5aemNxYWdRQUFBQUFBQURRdTFCNENBQUFBQUQzTjkvSEgzODgwTnNoOE9BYk9YS2t0eU9nYXpoVnYxcGxIMGw2L1BISHZadW1nM0p5Y3I0OWVmTGtBWTg5OWxpNys4eWNPYlBSaW9nelo4N1V5eSsvTEkvSDArcEtpZDYyYytkT3BhYW1hdkRnd1pLa3hNUkU3ZCsvLzc0dFBHeW9JOWxqWTJQdDQ3aTRPTDMvL3ZzeXhqUzdPbUpKU2NtQTMvNzJ0OS91YmQ5YkFBQUFBQUFBU2RWZmZQRkZyOTZCQk9nb0NnOEJBQUFBNEQ0V0dSbjVpY1BoK0k2M2N3QkFUM2p2dmZmMHhSZGZhTjI2ZGZacWVIZFcydHV4WTRkeWMzTjE5ZXBWSlNVbEtTMHRUWkthRkJkZXVuUkpBd2NPdE05WFZWVXBQVDFkaHc4ZlZsQlFrQklURTdWbHl4WVZGUlhwODg4L1YzSnlzckt5c3BTUmthSHk4bktOR3pkT0sxZXVWR0Jnb0ozQjVYSXBNek5Uenp6empIM2Z1N1hVdHJuY0Z5OWVWRVZGaFNJaUl1eitUenp4aEhidTNObm1NenA2OUtneU16TjE1c3daaFlTRWFPblNwWXFPanBZa1ZWZFhLejA5WFljT0hkS2dRWU9hRkFLMmRyMjljMjByZTJWbHBWSlNVclJyMXk3N2QyQ01VV1ZscGZMejgvWGNjOCsxV0JENjFsdHYvWjlqeDQ1cHdJQUJiVDRIQUFBQUFBQ0ErOHovU0FxVDVQWjJFS0NuVUhnSUFBQUFBUGV4QmtXSFgzczFDQUQwQUlmRDRmVHg4ZkdWMUtqeXJLeXNUT3ZYcjFkMmRyYkN3OE4xN3R5NVp2dTczVzY5ODg0N1NrcEtzcys1WEM3ZHVIRkQrL2J0a3pGR2l4Y3ZidEt2b0tCQU9UazVjcnZkZXVXVlY3UisvWHF0WHIzYXZuN2t5Qkc3ZjFzYXRtMHA5NFVMRnlSSmd3WU5zdnNGQmdicTZ0V3JiYTdVV0ZOVG8yWExsdW54eHgvWHBrMmJ0R2JOR2hVVUZOaHpyYW1wc1Q4dldiS2tVZCsycnJkbnJtMWxEdzBOMVo0OWV4cU5OMi9lUEVuU3hJa1R0WERod2hibjV1UGpVKzF3T0c2cWZzdHdBQUFBQUFDQTNpSlkwdkNvcUtoK3g0NGR1K0x0TUVCUG9mQVFBQUFBQUhxQlR6LzlOTVRiR1FDZ3V4bGpnaVY5WDlLdkdwNzM5ZldWdytGUVJVV0Z4bzhmcnllZmZMTFovbXZXckpIVDZkUkxMNzBrU2JwOCtiSUtDd3VWbDVlbm9LQWdTZEtjT1hPMFlNR0NSdjFTVTFQdFFycms1R1NscDZjM3V2N2lpeStxWDc5KzdacER3N1kxTlRYTjVyNTE2NWFreHFzMU9wM09acmNmdmx0TVRJeSsrZVliblRselJ2Mzc5MWQ1ZWJuY2JyZXFxNnYxKzkvL1hyLzR4Uy9zdWM2ZVBWdno1OCtYVkw4U1pHdlgyenZYam1hZk1HR0NQdm5rRTMzNTVaZGF2bnk1VnF4WTBhaW9zNkhWcTFmL1A1SU9PQndPaXUwQkFBQUFBRUN2WVZsV3RhU0FhOWV1OGNlVWVLaTAvT2ZUQUFBQUFBQUF3SDBnTkRSVTZlbnBldXV0dC9UODg4L3IrUEhqVGRwa1pHVG8rUEhqeXN6TWxKK2ZueVNwb3FKQ2t2VG9vNC9hN1FJQ0FwcjBEUW41UzIxM2NIQ3dybCsvTG8vbkwrK0podzBiMXU2c0RkdTJsUHZPVnNKWHJ2emxEK0NycXFvVUdCalk2bXFIa3JScDB5Wk5tVEpGMjdadFUwbEppU1RKNC9Hb3NySlNrdlRJSTQvWWJmdjM3MjhmdDNXOXVmek42VXgycDlPcHNMQXd6WjA3Vng5KytHR2pad3NBQUFBQUFBQ2dkNkx3RUFBQUFBQUFBUGU5dUxnNDdkdTNUeE1tVEdpeVhmTG16WnRWV0Zpb25KeWNSbHNBM3ltcysrcXJyK3h6ZHdyd0dycDI3WnA5WEZKU29wQ1FrRVpGZE8xWmliQ2x0czNsSGpKa2lBSUNBblQ2OUdtNzNlblRweFVlSHQ3cTJHVmxaZHErZmJ1MmJ0MnFqUnMzYXNxVUtmYTF0dWJhM21mUjFsdzdtLzBPSHgrZk5vc3JBUUFBQUFBQUFOei9lTXNIQUFBQUFBQ0ErOXI1OCtkMTRzUUpPUndPRFI4K1hIVjFkVExHU0pLMmJ0MnFBd2NPNk8yMzM3YTNFTDVqK1BEaEdqRmloRFp0MnFUcTZtcVZsNWNyTHkrdnlmaWJOMjlXVFUyTlNrcEtsSnViMjZpZ3J6dHlPNTFPVFpreVJibTV1YnB3NFlMT25qMnIzYnQzNjRVWFhtaDFQTGZiYlk5YlhWMnQvUHo4Um5NTkN3dHJjYTV0WFcrdmptUS9lL2FzUHZqZ0E5WFcxcXFpb2tMYnRtM1RwRW1UT254UEFBQUFBQUFBQVBjZkgyOEhBQUFBQUFBQUFGcHo2OVl0clZ5NVV1WGw1Um82ZEtoV3JWcGxyOHlYazVNalNVMEsyb3FLaXVUbjU2ZTFhOWZLNVhKcDh1VEpHamx5cEtaT25hcFRwMDdKeCtjdnI4WEdqQm1qaElRRTFkYldLaTR1VG5QbXpPbjIzUFBuejlmcTFhc1ZIeCt2Z0lBQXpaMDdWOUhSMGEyTzk5aGpqMm42OU9sNjlkVlhGUklTb3VuVHArdlFvVVAyOWRkZmYxM0xseS9YcEVtVE5ITGtTRTJiTmsyblRwMXE5L1gyYWkxN1pXV2xVbEpTdEd2WEx2WHQyMWQ1ZVhseXVWenk5L2RYYkd5c0ZpMWExT0g3QVFBQUFBQUFBQUFBQUFBQVBKQXN5ektXWlpuZU1pNEEzSStNTWNIR21DVFRqUW9LQ2t4Y1hKd3h4cGlUSjA4YXk3Sk1UVTFOZDk2eVYrdk9aOVRNMk5PTU1jSGUvaDRDQUFBQUFBQjBoR1ZaMVpabG1WR2pSZ1hjd3hoYkxNc3lrWkdScVYyWkRlaE9ySGdJQUFBQUFBQ0FCOWJISDMrc1VhTkdhZkRnd2Zyc3M4K1VrNU9qK1BqNFRvOFhGUlhWNU55SUVTUDAzbnZ2M1V2TUhyOUhSMDJjT0ZFelpzeFFXbHBhbDR5WG1wcXFvMGVQZHNsWUFBQUFBQUFBQUhvZWhZY0FBQUFBQUFDOWdESEdJY2xQVWg5SnZwS2MzazNVTFFaSzZ0dVZBNWFVbEdqZHVuVzZmUG15Z29LQzlPeXp6MnIyN05tZEh1L1lzV05kbU01NzkyaXZpSWlJYnNtVG5aM2QzT2xhU1o0dXZ4a0FBQUFBQUFDQUxrZmhJUUFBQUFBQVFPL2dLeWxZMHJEYlAvMjhHNmRiOUpVMHZDc0huRFZybG1iTm10WHN0ZTRxcWtPbmZTMnB6dHNoQUFBQUFBQUFBTFNOd2tNQUFBQUFBSURlb1kvcWl3Nkx2QjBFWGVML2xmUS9rbTU0TzhoOW9GYjFSWWRsdDQ4QkFBQUFBQUFBM09jb1BBUUFBQUFBQU9nZC9GUy8waUVlREtXU2prcTY3TzBnOXdHUHBKdXFMenE4NmVVc0FBQUFBQUFBQU5xQndrTUFBQUFBQUlEZXdha0hjM3ZsaDlVM2tpNDdISTZ2dlIwRUFBQUFBQUFBQURySzZlMEFBQUFBQUFBQUFBQUFBQUFBQUFDZzk2RHdFQUFBQUFBQW9KZXByS3hVUWtLQ1BCNVBxKzFLUzB1MWVQRml4Y1RFS0RvNldpa3BLU292TCsraGxKM244WGgwNHNRSmJkeTRVVzYzdThmdVcxeGNyS2lvS0VWRlJXbkRoZzEybG95TURNWEV4T2lwcDU1U1ZsYVdqREhOOW4vampUY1VHeHVyOGVQSGErYk1tU291THBZa3BhYW0ydU5ldjM2OXgrWURBQUFBQUFBQUFOMkZ3a01BQUFBQUFJQmVKalEwVkwvKzlhL2xkTGIrYXVmQWdRTWFPM2FzOXU3ZHEvMzc5OHZQejAvTGxpM3JvWlNkOS9UVFQydkpraVY2OTkxMzJ5eXU3QTRIRHg1VVdscWFKQ2t2TDArRmhZWEt6ODlYYm02dUNnb0t0SGZ2M21iN2pSa3pScnQzNzlaSEgzMmswYU5IS3kwdFRjWVlaV2RuYS92MjdUMDRBd0FBQUFBQUFBRG9YaFFlQWdBQUFBQUFQS0JtenB5cDU1OS9YZ01HRE5DZ1FZUHNWZmk4VWN6WEVWbFpXZmFLZzk2MmMrZE96Wm8xUzRNSEQxWllXSmdTRXhPMWYvLytadHZHeHNacXdJQUJDZ2dJVUZ4Y25LcXFxbHBjSFJFQUFBQUFBQUFBZWpNS0R3RUFBQUFBQUhxWk8xc0MzOW0yZDhlT0habzhlYktpbzZNYkZlemR2U0xpcFV1WE5IRGdRUHQ4VlZXVi91VmYva1hSMGRHYU1tV0tjbk56RlJVVnBicTZPdnNlaHc0ZDByUnAweFFkSGEyRkN4ZXFxcXFxVVlhQ2dnTDkzZC85WGF1RmdpMjFiU24zNk5Hak8vVmM2dXJxdEc3ZE9zWEV4T2g3My91ZWxpNWRxbXZYcmpYS2NPVElFZjNqUC82anZ2dmQ3K3I1NTUvWFo1OTkxdUo0Rnk5ZVZFVkZoU0lpSXV4elR6enhoUDc4NXo5THF0L3lPakV4c1ZFaHB6RkdGUlVWeXMvUDEzUFBQZGZtcXBRQUFBQUFBQUFBMEJ2NWVEc0FBQUFBQUtCblJVWkdaamtjanFlOG5RTkF4L3pEUC95RHozZS8rOTErSzFhc2FIUytyS3hNNjlldlYzWjJ0c0xEdzNYdTNMbG0rN3ZkYnIzenpqdEtTa3F5ejdsY0x0MjRjVVA3OXUyVE1VYUxGeTl1MHErZ29FQTVPVGx5dTkxNjVaVlh0SDc5ZXExZXZkcStmdVRJRWJ0L1d4cTJiVy91amxpMWFwWEt5c3EwWThjTzllblRSNis5OXBvMmJ0d29sOHRsdDltOWU3ZXlzckxzYmFmVDA5UDE3cnZ2Tmp2ZWhRc1hKRW1EQmcyeXp3VUdCdXJxMWF2eWVEd0tEUTNWbmoxN0dzMXYzcng1a3FTSkV5ZHE0Y0tGTFdaMXVWd2IvK3UvL3F2R3NpejNQVTBhQUFBQUFBQUFuVlhqZHJ1VFQ1NDgrYm0zZ3dDOUVZV0hBQUFBQVBDUWNUZ2NDN3lkQVVESDNicDFTemR1M0doeTN0ZlhWdzZIUXhVVkZSby9mcnllZlBMSlp2dXZXYk5HVHFkVEw3MzBraVRwOHVYTEtpd3NWRjVlbm9LQ2dpUkpjK2JNMFlJRmpmOFRrWnFhYWhmZUpTY25LejA5dmRIMUYxOThVZjM2OVd2WEhCcTJyYW1wYVZmdTlycDgrYkorODV2ZjZOMTMzMVZvYUtnazZaLys2Wi8wMm11dk5TbzhuRDkvdmozZjZkT25hK0hDaGZKNFBNMnVUSGpyMWkxSmpWZU9kRHFkY2pnY3pXYVlNR0dDUHZua0UzMzU1WmRhdm55NVZxeFkwYWhJczZGdnZ2bm1rVHZqQXdBQUFBQUF3RHQ4Zkh4U0pQM1Uyem1BM29qQ1F3QUFBQUI0U0RrY2pqSGV6Z0NnL2NhT0hUdHc2dFNwVVpMZWFIZytORFJVNmVucGV2UE5OL1hMWC81U3I3MzJtaUlqSXh2MXpjakkwUEhqeDdWdDJ6YjUrZmxKa2lvcUtpUkpqejc2cU4wdUlDQ2d5WDFEUWtMczQrRGdZRjIvZnIzUjFzTERoZzFyOXh3YXRtMVA3bzZvcUtpUU1VWXpac3hvY3UzbXpadjI4YmUvL1czN09DQWdRTVlZdWQxdSs3azBOR0RBQUVuU2xTdFg3SUxKcXFvcUJRWUd0cmlGc3RQcFZGaFltT2JPbmF0Rml4WXBQVDI5MmJaSlNVbi80bkE0L3Z2RER6KzgzTEdaQWdBQUFBQUE0RjRaWS81TjBuUEdtSHZmaGdONFNGRjRDQUFBQUFBUHFXUEhqaFY3T3dPQTl2dnYvLzd2WUVuQnpWMkxpNHRUYkd5c3NyS3l0SGp4WXYzdWQ3K3pyMjNldkZtRmhZWEt5Y2xwdEdWdy8vNzlKVWxmZmZXVmZWeFpXZGxrN0d2WHJzbmYzMStTVkZKU29wQ1FrRWFGZEMydC90ZWN1OXUybHJ1ajdzeHQvLzc5R2p4NGNLZkhhV2pJa0NFS0NBalE2ZE9uTldUSUVFblM2ZE9uRlI0ZTNxNytQajQrTFJZb2poOC92blQ4K1BHZk9SeU9yN3NrTEFBQUFBQUFBTm90TWpMeWZFZmVhd0ZvcXZrM253QUFBQUFBQU9nVnpwOC9yeE1uVHNqaGNHajQ4T0dxcTZ1VE1VYVN0SFhyVmgwNGNFQnZ2LzIydmIzd0hjT0hEOWVJRVNPMGFkTW1WVmRYcTd5OFhIbDVlVTNHMzd4NXMycHFhbFJTVXFMYzNGeE5tVEtsMjNOM1JtaG9xQ3pMMG9ZTkcxUlpXYWxidDI3cFQzLzZrNDRlUGRycE1aMU9wNlpNbWFMYzNGeGR1SEJCWjgrZTFlN2R1L1hDQ3k4MGFYdjI3Rmw5OE1FSHFxMnRWVVZGaGJadDI2WkpreVoxK3Q0QUFBQUFBQUFBY0Q5anhVTUFBQUFBQUlCZTdOYXRXMXE1Y3FYS3k4czFkT2hRclZxMXlsNVpNQ2NuUjVLYUZNQVZGUlhKejg5UGE5ZXVsY3ZsMHVUSmt6Vnk1RWhOblRwVnAwNmRrby9QWDE0WmpSa3pSZ2tKQ2FxdHJWVmNYSnptekpuVDdibWpvcUxzZHRIUjBmYnhzV1BIV2gxejdkcTFldjMxMXpWdDJqVGR2SGxUWVdGaCtzbFBmbkpQT2VmUG42L1ZxMWNyUGo1ZUFRRUJtanQzcnAycHNySlNLU2twMnJWcmwvcjI3YXU4dkR5NVhDNzUrL3NyTmpaV2l4WXR1cWQ3QXdBQUFBQUFBQUFBQUFBQTRBRm1XWmF4TEt2elMzWDE0TGpkbFJWQTl6TEdCQnRqa2t3M0tpZ29NSEZ4Y2NZWVkwNmVQR2tzeXpJMU5UWGRlY3Y3U25mT3VabXhweGxqbXQwNkd3QUFBQUFBQU4wck1qTHlUY3V5VEdSazVNSjdIY3V5ckdyTHNzeW9VYU1DN21HTUxiZnpwTjVySHFDbnNPSWhBQUFBQUFEQVErcmpqei9XcUZHak5IandZSDMyMldmS3ljbFJmSHg4cDhkcnVGTGhIU05Hak5CNzc3MTNMekY3L0I0VEowN1VqQmt6bEphVzFpWGpwYWFtM3RPV3p3QUFBQUFBQUFCd3Y2SHdFQUFBQUFBQW9IZndTS3JyeWdGTFNrcTBidDA2WGI1OFdVRkJRWHIyMldjMWUvYnNUby9YMWxiSVhhRTc3eEVSRWRFdDQyZG5aemQzdWxiMXYxTUFBQUFBQUFBQTZIVW9QQVFBQUFBQUFPZ2Q2aVI5M1pVRHpwbzFTN05teldyMlduY1Y0Y0gydGJxNGtCUUFBQUFBQUFBQWVncUZod0FBQUFBQW9OY3d4amdrK1VucUk4bFhrdE83aVhxVW42UWJrdUlrQmQzKy9MQXdrdHdOL2pIZWpYTlBhbFZmZEZoMit4Z0FBQUFBQUFBQWVoMEtEd0VBQUFBQVFHL2lLeWxZMHJEYlB4K200anVINnQvbDNQbW5OeGZmZGRSTlNSY2tuYi85c3pldkZPaFIvWHhxYi84RUFBQUFBQUFBZ0Y2SHdrTUFBQUFBQU5DYjlGRjkwV0dSdDRQQUs2SWxWVHNjanF2ZURnSUFBQUFBQUFBQUQ3T0hhVHNpQUFBQUFBRFErL21wZnFWRFBKd2V0bFV1QVFBQUFBQUFBT0MrUk9FaEFBQUFBQURvVFp5aThPeGgxa2U4endJQUFBQUFBQUFBcitORkxRQUFBQUFBQUFBQUFBQUFBQUFBYURjS0R3RUFBQUFBUUs5VVdWbXBoSVFFZVR5ZVZ0dVZscFpxOGVMRmlvbUpVWFIwdEZKU1VsUmVYdDVES1R2UDQvSG94SWtUMnJoeG85eHVkN2ZjbzdpNFdGRlJVYXFycSt2VTlZWnRvcUtpdEdIREJqdDdSa2FHWW1KaTlOUlRUeWtySzB2R21HYjd2L0hHRzRxTmpkWDQ4ZU0xYytaTUZSY1hTNUpTVTFQdGNhOWZ2MzZQTXdVQUFBQUFBQUFBZENVS0R3RUFBQUFBUUs4VUdocXFYLy82MTNJNlczKzljZURBQVkwZE8xWjc5KzdWL3YzNzVlZm5wMlhMbHZWUXlzNTcrdW1udFdUSkVyMzc3cnR0RmxmZUR3NGVQS2kwdEF4OW5yTUFBQ0FBU1VSQlZEUkpVbDVlbmdvTEM1V2ZuNi9jM0Z3VkZCUm83OTY5emZZYk0yYU1kdS9lclk4KytraWpSNDlXV2xxYWpESEt6czdXOXUzYmUzQUdBQUFBQUFBQUFJRDJvdkFRQUFBQUFBQTgwR2JPbktubm4zOWVBd1lNMEtCQmcreFY5ZTczWXI2c3JDeDdCY0hlWnVmT25abzFhNVlHRHg2c3NMQXdKU1ltYXYvKy9jMjJqWTJOMVlBQkF4UVFFS0M0dURoVlZWVzF1RG9pQUFBQUFBQUFBT0QrNE9QdEFBQUFBQUNBQjR0bFdYOG5hYXkzYytEQk5HM2F0SDVQUC8xMDJPelpzMVZjWEt6azVHUWRQSGhRL3Y3KzJyRmpoM0p6YzNYMTZsVWxKU1hacSsvZHZTTGlwVXVYTkhEZ1FQdDhWVldWMHRQVGRmandZUVVGQlNreE1WRmJ0bXhSVVZHUlB2LzhjeVVuSnlzckswc1pHUmtxTHkvWHVISGp0SExsU2dVR0J0b1pYQzZYTWpNejljd3p6OWozdlZ0TGJWdktQWHIwYUh2YjRZNDRldlNvTWpNemRlYk1HWVdFaEdqcDBxV0tqbzZXSkZWWFZ5czlQVjJIRGgzU29FR0RsSkNRMEtodmE5ZmJPOWVMRnkrcW9xSkNFUkVSOXJrbm5uaENPM2Z1bEZTL1JYWktTb3AyN2RwbC93Nk1NYXFzckZSK2ZyNmVlKzY1RmxleDNMWnRXL3dISDN3UVlWbFdUWWNmREFBQUFBQUFBSG90WTh3M04yN2NlT2VQZi96alJXOW5BVkNQd2tNQUFBQUFRRmY3cmZqZm0rZ21WVlZWK3RPZi90VGtmRmxabWRhdlg2L3M3R3lGaDRmcjNMbHp6ZlozdTkxNjU1MTNsSlNVWko5enVWeTZjZU9HOXUzYkoyT01GaTllM0tSZlFVR0Jjbkp5NUhhNzljb3JyMmo5K3ZWYXZYcTFmZjNJa1NOMi83WTBiTnZlM0IxUlUxT2paY3VXNmZISEg5ZW1UWnUwWnMwYUZSUVUySE90cWFteFB5OVpzcVJSMzdhdTM1Mi9PUmN1WEpBa0RSbzB5RDRYR0Jpb3ExZXZ5dVB4S0RRMFZIdjI3R2swM3J4NTh5UkpFeWRPMU1LRkMxdWMyNS8vL09kL3FxcXFhdk1aQUFBQUFBQUE0TUhpY0RqazcrOC9VTklLYjJjQlVJLy9Jd2dBQUFBQTBOVjhKTWtZayszdElIancrUHY3OXgweVpNai9MZWtmR3A3MzlmV1Z3K0ZRUlVXRnhvOGZyeWVmZkxMWi9tdldySkhUNmRSTEw3MGtTYnA4K2JJS0N3dVZsNWVub0tBZ1NkS2NPWE8wWU1HQ1J2MVNVMVB0UXJyazVHU2xwNmMzdXY3aWl5K3FYNzkrN1pwRHc3WTFOVFh0eXQwUk1URXgrdWFiYjNUbXpCbjE3OTlmNWVYbGNydmRxcTZ1MXU5Ly8zdjk0aGUvc09jNmUvWnN6WjgvWDFMOVNwQ3RYVy92WEcvZHVpV3A4VXFUVHFkVERvZWoyZllUSmt6UUo1OThvaSsvL0ZMTGx5L1hpaFVyR2hWMU5qUjQ4T0QvOVBmMy8vOHVYYnAwbzUyUEF3QUFBQUFBQUwzZldJZkRNYzdiSVFBMFJ1RWhBQUFBQUtCYkhEOStmSjYzTStEQjgrbW5ud1pMK3I3dUtqd01EUTFWZW5xNjNuenpUZjN5bDcvVWE2Kzlwc2pJeUVaOU16SXlkUHo0Y1czYnRrMStmbjZTcElxS0NrblNvNDgrYXJjTENBaG9jdCtRa0JEN09EZzRXTmV2WDVmSDQ3SFBEUnMyck4xemFOaTJQYms3YXRPbVRTb29LTkNZTVdQVXAwOGZTWkxINDFGbFphVWs2WkZISHJIYjl1L2YzejV1NjNweitac3pZTUFBU2RLVksxZnNBc1dxcWlvRkJnYTJ1SVd5MCtsVVdGaVk1czZkcTBXTEZpazlQYjNadGovOTZVL2YvdWxQZjNyQTRYQjgzV29JQUFBQUFBQUFQREFzeTNKSm92QVF1TTgwLzdZWEFBQUFBQUNnbDRtTGk5TytmZnMwWWNLRUp0c2xiOTY4V1lXRmhjckp5V20wQmZDZHdycXZ2dnJLUG5lbkFLK2hhOWV1MmNjbEpTVUtDUWxwVkJqWDBtcCt6Ym03Yld1NU82cXNyRXpidDIvWDFxMWJ0WEhqUmsyWk1zVysxdFpjMi9zczJwcnJrQ0ZERkJBUW9OT25UOXZuVHA4K3JmRHc4SGJOd2NmSHA4VUNSUUFBQUFBQUFBREEvWUczdUFBQUFBQUFvTmM3Zi82OFRwdzRJWWZEb2VIRGg2dXVyazdHR0VuUzFxMWJkZURBQWIzOTl0djJGc0ozREI4K1hDTkdqTkNtVFp0VVhWMnQ4dkp5NWVYbE5SbC84K2JOcXFtcFVVbEppWEp6Y3hzVjlIVlg3czV3dTkzMnVOWFYxY3JQejdldkRSOCtYR0ZoWVMzT3RhM3I3ZVYwT2pWbHloVGw1dWJxd29VTE9udjJySGJ2M3EwWFhuaWhTZHV6WjgvcWd3OCtVRzF0clNvcUtyUnQyelpObWpTcEV6TUhBQUFBQUFBQUFQUWt0bG9HQUFBQUFBQzkzcTFidDdSeTVVcVZsNWRyNk5DaFdyVnFsYjB5WDA1T2ppUTFLV2dyS2lxU241K2YxcTVkSzVmTHBjbVRKMnZreUpHYU9uV3FUcDA2SlIrZnY3dzJHVE5takJJU0VsUmJXNnU0dURqTm1UT24yM05IUlVYWjdhS2pvKzNqWThlT3RUamVZNDg5cHVuVHArdlZWMTlWU0VpSXBrK2Zya09IRHRuWFgzLzlkUzFmdmx5VEprM1N5SkVqTlczYU5KMDZkYXJkMTl0ci92ejVXcjE2dGVMajR4VVFFS0M1YytmYWM2aXNyRlJLU29wMjdkcWx2bjM3S2k4dlR5NlhTLzcrL29xTmpkV2lSWXM2ZkQ4QUFBQUFBQUFBQUFBQUFBQ2cxN0VzeTFpVzFmbGx5bnB3M083SzJsUGo0K0ZtakFrMnhpU1pibFJRVUdEaTR1S01NY2FjUEhuU1dKWmxhbXBxdXZPV3ZWcDNQcU5teHA1bWpBbjI5dmNRQUFBQUFBQUFQY2V5TE5mdDk4NnVyaG96TWpMeVRjdXlUR1JrNU1KN0hjdXlyR3JMc3N5b1VhTUM3bUdNTGJmenBONXJIcUNuc09JaEFBQUFBQUI0cUgzODhjY2FOV3FVQmc4ZXJNOCsrMHc1T1RtS2o0L3Y5SGdOVnlxOFk4U0lFWHJ2dmZmdUpXYVAzNk9qSms2Y3FCa3paaWd0TGExTHhrdE5UZFhSbzBlN1pDd0FBQUFBQUFBQVFOZWk4QkFBQUFBQUFQUW1Ia2wxWFRsZ1NVbUoxcTFicDh1WEx5c29LRWpQUHZ1c1pzK2UzZW54V3RzS3VhdjB4RDNhS3lJaW9sdnlaR2RuTjNlNlZ2WGZBUUFBQUFBQUFBQ0FGMUY0Q0FBQUFBQUFlcE02U1Y5MzVZQ3paczNTckZtem1yM1dYVVYxNkxTdjFjV0Zwd0FBQUFBQUFBQ0FqcVB3RUFBQUFBQUE5Q2Exa3Nva1JVc0tsdFRIdTNIUVEycFZYM1JZZHZzWUFBQUFBQUFBQU9CRkZCNENBQUFBQUlEZTVLYnFDOUNxSmZsS2NubzNEbnFJUi9XLys5cmJQK0VseGhpSEpEL1ZGLzN5NytERHBlRy9oM1VPaDhONE9ROEFBQUFBQUFDOGlNSkRBQUFBQUFEUWE5d3VkS2tWcTk0QjN1S3IrdFZHaDkzKzZlZmRPT2hCZDdhNkw1UDBsZGoySEFBQUFBQUE0S0ZHNFNFQUFBQUFBQUNBOXVxaitxTERJbThIZ2RkRVM3b2lDZzhCQUFBQUFBQWVhbXlGQWdBQUFBQUFBS0M5L0ZTLzBpRWVYcXgwQ1FBQUFBQUFBQW9QQVFBQUFBQUFBTFNiVXhTZFBlejZpUGZLQUFBQUFBQUFEejFlRUFFQUFBQUFBQUFBQUFBQUFBQUFnSGFqOEJBQUFBQUFBQURBZmFPMHRGU0xGeTlXVEV5TW9xT2psWktTb3ZMeThqYjd2Zi8rKy9yaEQzK29jZVBHNmVjLy8zbVhaUEY0UE1ySXlGQk1USXllZXVvcFpXVmx5UmpUNFhHS2k0c1ZGUldsdXJxNkxzblYwdmhSVVZIYXNHR0RwSTVsZitPTk54UWJHNnZ4NDhkcjVzeVpLaTR1bGlTbHBxYmE0MTYvZnIxYnNnTUFBQUFBQUtCM292QVFBQUFBQUFBQXdIM2p3SUVER2p0MnJQYnUzYXY5Ky9mTHo4OVB5NVl0YTdWUFJVV0ZWcXhZb1FVTEZ1anc0Y042NFlVWHVpUkxYbDZlQ2dzTGxaK2ZyOXpjWEJVVUZHanYzcjFkTW5aTFNrdExsWmlZMktraXhZTUhEeW90TFUxU3g3S1BHVE5HdTNmdjFrY2ZmYVRSbzBjckxTMU54aGhsWjJkcisvYnQ5eklkQUFBQUFBQUFQS0I4dkIwQUFBQUFBQUFBdUZkLzlWZC9GZFMzYjkvaDNzN3hvUHZwVDM4NmNOcTBhZi83Yi8vMmI3dnRIak5uenBUVDZXejArZVdYWDViSDQybDB2cUVMRnk3STQvSG9Cei80Z1h4OWZlWHI2OXNsV1hidTNLblUxRlFOSGp4WWtwU1ltS2o5Ky9jcklTR2hTOFp2enBVclYxUmFXbnJQNDNRa2UyeHNySDBjRnhlbjk5OS9YOFlZT1J5T0ptMFBIVHIwdjMvMXExOWQrczUzdm5QNW5rTUNBQUFBd0QxeU9CeVhUNXc0OGFXM2N3REF3NGpDUXdBQUFBQUFBUFI2L2Z2M1B5RnBxTGR6UE9pS2k0dmw2K3VyTzRXSFZWVlZTazlQMStIRGh4VVVGS1RFeEVSdDJiSkZSVVZGK3Z6eno1V2NuS3lzckN4bFpHU292THhjNDhhTjA4cVZLeFVZR0tqaTRtSWxKeWZMNVhJcE16TlR6enp6ak5MUzBwb1VGMTY2ZEVrREJ3NlUwK2xzc2MrUGYveGpTVkowZExRazZkaXhZeTNtYjY3L2poMDdsSnVicTZ0WHJ5b3BLVWxwYVdtNmVQR2lLaW9xRkJFUllmZC80b2tudEhQbnpqYWZVM1YxdGRMVDAzWG8wQ0VOR2pTb1NiSGYwYU5IbFptWnFUTm56aWdrSkVSTGx5NjFzeWNuSnpjN2w5YjYzSzJ0N0pXVmxVcEpTZEd1WGJ2czUyMk1VV1ZscGZMejgvWGNjOCsxV09SWlVGQ3dycmk0V04vNjFyZmFmQTRBQUFBQTBBUGM0ZUhoby8vd2h6K2M4WFlRQUhqWVVIZ0lBQUFBQUFDQUI4R2Rvc05QdlpyaUFlZmo0K1BqNysvZlgxS1lKTGxjTHQyNGNVUDc5dTJUTVVhTEZ5OXUwcWVnb0VBNU9UbHl1OTE2NVpWWHRINzllcTFldmRxK2Z1VElFYnYvM2R4dXQ5NTU1eDBsSlNVMU9uOTNuKzNidHlzNU9WbEZSVVh5OC9OcmN4NE4rNWVWbFduOSt2WEt6czVXZUhpNHpwMDdKNmwrRlVWSkdqUm9rTjB2TURCUVY2OWViWFgxeFR2UHBhYW1SZ1VGQlpLa0pVdVdOTHBlVTFPalpjdVc2ZkhISDllbVRadTBaczBhdTIxTGMybXR6OTNheWg0YUdxbzllL1kwZWg3ejVzMlRKRTJjT0ZFTEZ5NXNjVzcrL3Y1bmZYeDhya2x5dDlnSUFBQUFBSHFHSmNuSDZYUUdTYUx3RUFCNkdJV0hBQUFBQUFBQWVHQjgrdW1uVWQ3TzhDQXp4Z1JMK3I2a1gxMitmRm1GaFlYS3k4dFRVRkNRSkduT25EbGFzR0JCb3o2cHFhbDJBVnh5Y3JMUzA5TWJYWC94eFJmVnIxKy9adSszWnMwYU9aMU92ZlRTUyszdTB4NE4rOWZVMU1qaGNLaWlva0xqeDQvWGswOCtLVW02ZGV1V0pEVXFNSFE2bmMxdVA5elFwVXVYOVB2Zi8xNi8rTVV2N09jeWUvWnN6WjgvMzI0VEV4T2piNzc1Um1mT25GSC8vdjFWWGw0dXQ5c3RINStXWDlkMnBFOUhzMCtZTUVHZmZQS0p2dnp5U3kxZnZsd3JWcXhvVkJ6YWtNdmxXaUxwZ01QaCtMclZCd0VBQUFBQTNjeXlyQk9TdnZPdGIzM3JHMjluQVlDSFVjdC9sZ3NBQUFBQUFBQUFMYWlvcUpBa1Bmcm9vL2E1Z0lDQUp1MUNRa0xzNCtEZ1lGMi9mbDBlajhjK04yellzR2JIejhqSTBQSGp4NVdabWRsa0ZjT1crclJYdy82aG9hRktUMC9YVzIrOXBlZWZmMTdIangrWEpBMFlNRUNTZE9YS0ZidHRWVldWQWdNRFcxM3RzTEt5VXBMMHlDT1AyT2Y2OSsvZnFNMm1UWnMwWmNvVWJkdTJUU1VsSlpMVTZKazBweU45T3BQZDZYUXFMQ3hNYytmTzFZY2ZmdGhtSGdBQUFBQUFBRHpjS0R3RUFBQUFBQUFBMEdGM2l1bSsrdW9yKzl5ZG9ydUdybDI3WmgrWGxKUW9KQ1NrVWZGYmM2dndiZDY4V1lXRmhjckp5V20wWFhCcmZUcmk3djV4Y1hIYXQyK2ZKa3lZWUc4WFBXVElFQVVFQk9qMDZkTjJ1OU9uVHlzOFBMelZzZHQ2TG1WbFpkcStmYnUyYnQycWpSczNhc3FVS1czbTdXaWZ6bWEvdzhmSHA5WGlTZ0FBQUFBQUFJQzNSd0FBQUFBQUFBQTZiUGp3NFJveFlvUTJiZHFrNnVwcWxaZVhLeTh2cjBtN3paczNxNmFtUmlVbEpjck56VzJ6YUc3cjFxMDZjT0NBM243N2JYdXI0dTUwL3Z4NW5UaHhRZzZIUThPSEQxZGRYWjJNTVhJNm5ab3laWXB5YzNOMTRjSUZuVDE3VnJ0Mzc5WUxMN3pRNm5qRGh3OVhXRmhZaTgvRjdYYmI5NjJ1cmxaK2ZuNmovbmRXS3p4eDRvU3FxNnZiMWVkdUhjbCs5dXhaZmZEQkI2cXRyVlZGUllXMmJkdW1TWk1tdGZIVUFBQUFBQUFBOExEejhYWUFBQUFBQUFBQUFMM1QyclZyNVhLNU5IbnlaSTBjT1ZKVHAwN1ZxVk9uNU9Qemw5ZU9ZOGFNVVVKQ2dtcHJheFVYRjZjNWMrYTBPbVpPVG80a05TbCtLeW9xNnZvSlNMcDE2NVpXcmx5cDh2SnlEUjA2Vkt0V3JiSlhSSncvZjc1V3IxNnQrUGg0QlFRRWFPN2N1WXFPam01enpOZGZmMTNMbHkvWHBFbVROSExrU0UyYk5rMm5UcDJTSkQzMjJHT2FQbjI2WG4zMVZZV0VoR2o2OU9rNmRPaVEzZmZSUngvVjFLbFQ5Wk9mL0VUOSsvZlg3MzczdXpiN05LZTE3SldWbFVwSlNkR3VYYnZVdDI5ZjVlWGx5ZVZ5eWQvZlg3R3hzVnEwYUZGbkh5Y0FBQUFBQUFBQUFBQUFBR2d2eTdLTVpWbW1ONHpiWFZsN2Fud0FhQTcvN2VrWnhwaGdZMHlTYVVGQlFZR0ppNHN6eGhoejh1UkpZMW1XcWFtcGFhazV1a2gzUHV0bXhwNW1qQW4yOW5jUkFBQUFBQ3pMT21GWmxvbU1qUHlPdDdPZ2UxbVc1YnI5N3NmVlZXTkdSa2ErZWZ2N3MvQmV4N0lzcTlxeUxETnExS2lBZXhoankrMDhxZmVhQitncHJIZ0lBQUFBQUFBQW9GTSsvdmhqalJvMVNvTUhEOVpubjMybW5Kd2N4Y2ZIZXp1V29xS2ltcHdiTVdLRTNudnZ2VjUxajQ2YU9IR2lac3lZb2JTMHRDNFpMelUxVlVlUEh1MlNzUUFBQUFBQUFQQmdvZkFRQUFBQUFBQUFRSHQ1Sk5YZCtWQlNVcUoxNjlicDh1WExDZ29LMHJQUFBxdlpzMmQ3TVY2OVk4ZU9QUkQzYUsrSWlJaHV5Wk9kbmQzYzZWclZmdzhBQUFBQUFBRHdFS1B3RUFBQUFBQUFBRUI3MVVuNitzNkhXYk5tYWRhc1djMDI3SzVpT0hqZDEycFFmQW9BQUFBQUFJQ0hFNFdIQUFBQUFBQUFBTnFyVmxLWnBHaEp3Wkw2ZURjT2VsQ3Q2b3NPeTI0ZkF3QUFBQUFBNENGRzRTRUFBQUFBQUFDQTlycXArdUt6YWttK2twemVqWU1lNUZIOTc3LzI5azhBQUFBQUFBQTh4Q2c4QkFBQUFBQUFBSG9KWTR4RGtwL3FWeHFrOE8vaDByRHdyODdoY0JndjV3RUFBQUFBQU1CRGpNSkRBQUFBQUFBQW9QZndWZjBXeDhOdS8vVHpiaHowb0RyOVphdmpyMjUvQmdBQUFBQUFBTHlDd2tNQUFBQUFBQUNnOStpaitxTERJbThIZ2RkRVM3b2lDZzhCQUFBQUFBRGdSV3pGQWdBQUFBQUFBUFFlZnFwZjZSQVBMMWE2QkFBQUFBQUFnTmRSZUFnQUFBQUFBQUQwSGs1UmRQYXc2eVBlNndJQUFBQUFBTURMZUVFRkFBQUFBQUFBQUFBQUFBQUFBQURhamNKREFBQUFBQUFBQUxiUzBsSXRYcnhZTVRFeGlvNk9Wa3BLaXNyTHk5dnM5Lzc3Nyt1SFAveWh4bzBicDUvLy9PZGRrc1hqOGVqRWlSUGF1SEdqM0c1M3A4Y3BMaTVXVkZTVTZ1cnF1aVJYUytOSFJVVnB3NFlOa3VxeloyUmtLQ1ltUms4OTlaU3lzckprakdtMi94dHZ2S0hZMkZpTkh6OWVNMmZPVkhGeHNTUXBOVFhWSHZmNjlldmRraDBBQUFBQUFBRG9EQW9QQVFBQUFBQUFBTmdPSERpZ3NXUEhhdS9ldmRxL2Y3LzgvUHkwYk5teVZ2dFVWRlJveFlvVldyQmdnUTRmUHF3WFhuaWhTN0k4L2ZUVFdySmtpZDU5OTExNVBKNHVHYk10cGFXbFNreE03RlNSNHNHREI1V1dsaVpKeXN2TFUyRmhvZkx6ODVXYm02dUNnZ0x0M2J1MzJYNWp4b3pSN3QyNzlkRkhIMm4wNk5GS1MwdVRNVWJaMmRuYXZuMzd2VXdIQUFBQUFBQUE2QlkrM2c0QUFBQUFBQUFBOUJZUkVSRmh2cjYrajNuci9pa3BLWUVKQ1FrUlR6LzlkTGZkWStiTW1YSTZuWTArdi96eXkvSjRQSTNPTjNUaHdnVjVQQjc5NEFjL2tLK3ZyM3g5ZmJza1MxWldsbTdldktuazVPUXVHYTg5cmx5NW90TFMwbnNlWitmT25VcE5UZFhnd1lNbFNZbUppZHEvZjc4U0VoS2F0STJOamJXUDQrTGk5UDc3NzhzWUk0ZkQwYVR0Zi83bmY0YnYzcjNiWTFsVzFUMkhCQUFBQUlCTzhuZzgvM1BpeElrL2V6c0hBTUI3S0R3RUFBQUFBQUFBMnNuSHgrZVlwRUJ2M2YrTEw3N1F4eDkvckR1RmgxVlZWVXBQVDlmaHc0Y1ZGQlNreE1SRWJkbXlSVVZGUmZyODg4K1ZuSnlzckt3c1pXUmtxTHk4WE9QR2pkUEtsU3NWR0JpbzR1SmlKU2NueStWeUtUTXpVODg4ODR6UzB0S2FGQmRldW5SSkF3Y09sTlBwYkxIUGozLzhZMGxTZEhTMEpPbllzV1BONW0rcC80NGRPNVNibTZ1clY2OHFLU25KWGpWdzlPalI5cmJESFZGZFhhMzA5SFFkT25SSWd3WU5hbExzZC9Ub1VXVm1adXJNbVRNS0NRblIwcVZMN2V4M2loenZua3RyZmU1MjhlSkZWVlJVS0NJaXdqNzN4Qk5QYU9mT25aS2t5c3BLcGFTa2FOZXVYZmJ6TnNhb3NySlMrZm41ZXU2NTUxb3M4dnpvbzQ5Y1gzenhSWWVmQ1FBQUFBQjBKYWZUV1MzcGYzazdCd0RBZXlnOEJBQUFBQUFBQU5ySjRYRGNLVG84NG8zNysvajQrUGJyMXk5QTBraEpjcmxjdW5Iamh2YnQyeWRqakJZdlh0eWtUMEZCZ1hKeWN1UjJ1L1hLSzY5by9mcjFXcjE2dFgzOXlKRWpkdis3dWQxdXZmUE9PMHBLU21wMC91NCsyN2R2VjNKeXNvcUtpdVRuNTlmbVBCcjJMeXNyMC9yMTY1V2RuYTN3OEhDZE8zZXVROCtrT1M2WFN6VTFOU29vS0pBa0xWbXlwTkgxbXBvYUxWdTJUSTgvL3JnMmJkcWtOV3ZXMkcxYm1rdHJmZTUyNGNJRlNkS2dRWVBzYzRHQmdicDY5YW84SG85Q1EwTzFaOCtlUnM5ajNyeDVrcVNKRXlkcTRjS0ZMYzZ0WDc5K2YvYng4YmtxNldZSEhna0FBQUFBZEtVSmtnWjRPd1FBd0xzb1BBUUFBQUFBQVBqLzJidnorQmpQL2Yvajczc2tRVWlxaXFEVnF1V2NuaDViSmkxQ284MUJlN1FIYmFtMUxVNHBXcnB5cUZKaWFkQkZXc3FwZXFqYVcwb2JxcXFuaTFyeVJjY0VqZmJub0dxcHBXaEZFcExNelAzN2c4eEpaSnVzazBsZXo4ZkRRK2E2Ny91NlAvY3RjbWZ1ZWQvWEJSVFE3dDI3MjNwanY2WnAxcGJVUWRMcTMzLy9YVnUzYnRYaXhZdFZxMVl0U2RLUUlVTTBjdVRJTE5zTUh6N2NIWUFiT0hDZ3BreVprbVg1NDQ4L3JtclZxdVc0ditqb2FGa3NGdjN6bi8vMGVCdFBaTjQrT1RsWmhtSG8xS2xUYXQyNnRmNzYxNzhXdWwvcHlnaU4zMzMzblpZc1dlSStMNE1IRDlhSUVTUGM2MFJHUnVyeTVjczZkT2lRcWxldnJoTW5Uc2poY01qUEwvZmJwUVhaeHVsMFNsS1dVUXN0Rmt1T1V5ZExVcHMyYmJScjF5NGRPWEpFa3laTlVsUlVWSlp3YUdhdnZQTEtPRW1iRGNQNExkK1RBUUFBQUFBbHdHcTFabjl5RFFCUTRlUThYd2NBQUFBQUFBQ0FNdTNVcVZPU3BGdHV1Y1hkRmhRVWxHMjlPblhxdUwrdVhidTJVbEpTNUhLNTNHMDMzWFJUanYzUG1qVkxkcnRkTVRFeDJVWXh6RzBiVDJYZVBpUWtSRk9tVE5IY3VYUFZxMWN2MmUzMkl2VjkrdlJwU2RMTk45L3NicXRldlhxV2RXYlBucTJ1WGJ0cXdZSUYrdVdYWHlRcHl6bkpTVUcyQ1E2K012REhoUXNYM0cxLy9QR0hhdFNva2VzVXloYUxSWTBhTmRMUW9VUDFuLy84Sjk5NkFBQUFBQUFBQUc4aWVBZ0FBQUFBQUFENG9Jd3czWmt6Wjl4dEdhRzd6SktTa3R4Zi8vTExMNnBUcDA2VzhGdE9vL0RObVROSFc3ZHUxZno1ODdOTUY1elhOZ1Z4N2ZaZHVuVFJ1blhyMUtaTm14eW5peTZJL003TDhlUEh0V2pSSXIzNzdydDY0NDAzMUxWcjEzejdMT2cyOWV2WFYxQlFrUGJ2Mys5dTI3OS92NW8xYStiUk1majUrZVVhVUFRQUFBQUFBQURLQXU1ZUFRQUFBQUFBQUQ2b1FZTUdhdHk0c1diUG5xM0V4RVNkT0hGQ2l4Y3Z6cmJlbkRsemxKeWNyRjkrK1VVTEZ5N01OelQzN3J2dmF2UG16WHJ2dmZmY1V4V1hwSk1uVHlvK1BsNkdZYWhCZ3daS1MwdVRhUlorMXE0R0RScW9VYU5HdVo0WGg4UGgzbTlpWXFKV3JGaVJaZnVNMFFyajQrT1ZtSmpvMFRiWHNsZ3M2dHExcXhZdVhLaXpaOC9xOE9IRFdyTm1qWHIzN3AxdDNjT0hEMnZqeG8xS1RVM1ZxVk9udEdEQkFuWHUzTG5ReHc4QUFBQUFBQUNVQmo5dkZ3QUFBQUFBQUFDZ2NHYk1tS0dKRXlmcTNudnZWZE9tVGZYd3d3OHJJU0ZCZm43L3UrM1hva1VMUGZqZ2cwcE5UVldYTGwwMFpNaVFQUHVjUDMrK0pHVUx2OFhGeFJYL0FVaHlPcDJhUEhteVRwdzRvUnR2dkZGVHAwNTFqNGdZRmhibVhpODhQTno5dGMxbXk3UFA2ZE9uYTlLa1NlcmN1Yk9hTm0ycW5qMTdLaUVoUVpMVXNHRkQ5ZW5UUjZOSGoxYWRPblhVcDA4ZmJkdTJ6YjN0TGJmY29vY2ZmbGpQUHZ1c3FsZXZyaSsvL0RMZmJYSXlZc1FJVFpzMlRkMjdkMWRRVUpDR0RoM3FQb2JUcDA5cjJMQmgrdmpqajFXMWFsVXRYcnhZRXlkT1ZHQmdvRHAxNnFRWFhuaWhZQ2NSQUFBQUFBQUFBQUFBQUFENEhxdlZhbHF0MXNJUHoxU0svWlpVcmFYVlB3RGtwTFIrOW5qN1o1eHBtclZOMCt4aDVpSTJOdGJzMHFXTGFacW11WGZ2WHROcXRackp5Y201clk1aVVwTG5Pb2UrZTVxbVdkdGIzNE1BQUFBQTRPMzN4cG5xaUxkYXJXWm9hR2hMYjllQ2ttVzFXaWRlL2I2YldGeDlob2FHdm5YMSsrZVpvdlpsdFZvVHJWYXIrZWMvL3ptb0NIMjhjN1dlNFVXdEJ5Z3RqSGdJQUFBQUFBQUErS2l2di81YWYvN3puMVczYmwzOStPT1BtajkvdnJwMzcrN3RzcktNVkppaGNlUEcrdWlqajN4cUh3VVZFUkdodm4zN2F0U29VY1hTMy9EaHc3Vno1ODVpNlFzQUFBQUFBQUFvVGdRUEFRQUFBQUFBQU4vaGtwU1c4ZUtYWDM3UnpKa3o5ZnZ2djZ0V3JWcjZ4ei8rb2NHREIzdXh2Q3Z5bXdyWlYvYmhxZWJObTVkSVBmUG16Y3VwT1ZWWHZnOEFBQUFBQUFBQXJ5RjRDQUFBQUFBQUFQaU9ORW0vWmJ3WU5HaVFCZzBhbE9PS0pSV0dnOWY5cGt6aFV3QUFBQUFBQU1BYkNCNENBQUFBQUFBQXZpTlYwbkZKNFpKcVM2cnMzWEpRaWxKMUpYUjQvT3JYQUFBQUFBQUFnTmNRUEFRQUFBQUFBQUI4UjdxdWhNOFNKZmxMc25pM0hKUWlsNjc4KzZkZS9Sc0FBQUFBQUFEd0dvS0hBQUFBQUFBQWdJOHdETVBVbGVBWkk5NEJBQUFBQUFBQThCcWVpQVlBQUFBQUFBQUFBQUFBQUFBQUFCNGplQWdBQUFBQUFBQUFBQUFBQUFBQUFEekdWTXNBQUFBbElEUTBkSmxoR1AyOFhVY2huRXhOVFcyV2tKQnczdHVGQUFBQUFBQUFBQUFBQUFES0pvS0hBQUFBSmNCSFE0ZVNWSzlTcFVwTkplM3dkaUVBQU45QzZCNEFBTyt4V3ExZlNmcWJ0K3Nvb0F1bWFiYXoyKzM3dlYwSUFBQmxIZSs1QVFBb2VieTNMamlDaHdBQUFDWElack41dXdTUFBmREFBenAxNnBSTTA3emc3Vm9BQUw3SFJ6OEFrUWpkQXdES0IxLzdZRVNTcnBQVVF4TEJRd0FBOHNGN2JnQUFTZ1h2clF1STRDRUFBQUFBQUNnMmhPNEJBUEFlWDdrT3Yvenl5OXE0Y2FOTTB6ems3Vm9BQVBBbHZuS3RsM2pQRFFEd1hiNXl2UzBMNzYwdDN0b3hBQUFBQUFBQUFBQUFBQUFBQUFEd1BRUVBBUUFBQUFBQUFBQUFBQUFBQUFDQXh3Z2VBZ0FBQUFBQUFBQUFBQUFBQUFBQWp4RThCQUFBQUFBQUFBQUFBQUFBQUFBQUhpTjRDQUFBQUFBQUFBQUFBQUFBQUFBQVBFYndFQUFBQUFBQUFBQUFBQUFBQUFBQWVJemdJUUFBQUFBQUFBQUFBQUFBQUFBQThCakJRd0FBQUFBQUFBQUFBQUFBQUFBQTRERS9ieGNBQUFCUUVlM2J0MDhEQnc3TTB0YTRjV05ObURBaHgvYVBQdm9vV3g4alI0N1VuWGZlcWNjZmYxeGhZV0h1ZHB2TkprazZmZnEwNXN5Wm83aTRPRjI0Y0VHQmdZSHEyN2V2aGcwYlZ1ekhBd0FBQUFBQUFBQUFBQUNvT0FnZUFnQUFlTkdXTFZzVUdCam9mcjF2Mzc0YzI2OTE5T2hSMmUxMlRaczJUWkswYU5FaURSdzRVSEZ4Y1pJa2g4T2hJVU9HS0RJeVVoOSsrS0d1dSs0NkhUdDJUTC8rK21zSkhnMEFBSGtyYWxBK0kzUWZHaHFhSmFoZnJWbzFoWWVIYTh5WU1hcFpzMmF1QWYrY2d2d0FBSlJuMTE0VEMzdk56TzBhbkhuOXVMZzRqUmd4UXZQbXpWUHIxcTNkeTE5OTlWWEZ4OGRyK2ZMbDh2UGpJd2tBQUlwRFh0ZndnbDZUTTY3emUvYnNVWHA2dXQ1KysyMzNzcFNVRkVWR1Jtcnd6WUZ1dXdBQUlBQkpSRUZVNE1FYU1tU0l1MzNseXBWYXNHQ0Izbnp6VFEwYU5FaVNaTEZZZFB2dHR5c3FLa29OR3pZc21RTUhBS0NVdlBqaWl5VitYU3pxL2U2bVRac1cyL0VXRmxNdEF3QUErS0FQUC94UVhicDBVWEJ3Y0k3TER4MDZwQk1uVG1qQWdBRzY0WVliNU9mbnAxdHZ2Vlh0MjdjdjVVb0JBUGlmUllzV1NWSzJvSHpObWpYMTRZY2ZLaTR1VG9zV0xWTHo1czJ6YlpzUnVuL3d3UWZkYlZ1MmJKSE5adFBLbFN0MTl1eFpqUjgvUHNzMkdjdHROaHVoUXdCQWhWYVVhMlplMStETTY0ZUhoNnRqeDQ2YU5XdVdYQzZYSk9tbm4zN1NKNTk4b3BkZmZwblFJUUFBSmFDbzErVE0xL2wyN2RySmJyZkw0WEM0bCsvWXNVTXVsMHM3ZHV6SXN0L3Z2LzllYmRxMGtXRVk3anErK2VZYjFhMWJWeE1tVENqcHd3WUFvTVNWOUhXeHZOenZKbmdJQUFEZ1kxSlNVclJ1M1RyMTZkTW4xM1hxMWF1bktsV3E2TzIzMzFaS1Nrb3BWZ2NBZ09jS0VwVFBLM1JmdjM1OURSa3lSTHQyN1hKL3FBSUFBTElyekRVenZ3ZmZNbnZ4eFJkMTdOZ3hyVnUzVHFacGFzYU1HZXJldmJ0YXRteFoxTklCQUVBQmVIcE56bnlkYjkrK3ZWSlNVdHl6OGtqUzl1M2IxYXBWSyszYnQwK1hMbDJTSkptbUtadk5wdkR3OEN4OVZhOWVYVDE2OU5DUFAvN0llM01BZ004cjZldGllYm5mVGZBUUFBREF4OFRHeHVyMjIyOVg0OGFOYzEwbk9EaFlNMmJNMEhmZmZhZHUzYnBwNGNLRkJCQUJBR1dPcDBGNVQwTDN5Y25KcWxxMXFpd1diblVBQUpDWGdsd3pQYmtHWnhZU0VxSWhRNFpvN3R5NVdyTm1qWTRmUDY2UkkwY1d0V1FBQUZCQW5seVRyNzNPMTYxYlY0MGFOY295aWxOY1hKd2VmZlJSQlFRRWFQZnUzWktrQXdjT0tERXhVVzNidHMyMjM2U2tKTld1WFp2MzVnQUFuMWVTMThYeWRMKzdiRmNIQUFCUXprVkVSQ2dzTEV4aFlXRjYvZlhYODIwM1RWTWZmZlNSUngvNjNIWFhYZnIwMDAvVnMyZFBMVjY4V0QxNzl0U0JBd2RLNURnQUFDZ01UNFB5ZVlYdVRkUFV3WU1ITlhmdVhQWHQyN2MweWdZQXdDY1Y1cHJweVlOdjErcmZ2NytDZ29JMFk4WU1QZi84OHg2TmxBZ0FBSXBmZnRma25LN3o3ZHExMDg2ZE95VkpQLy84czg2ZE82YzJiZHFvZGV2Vzd1REZybDI3MUxoeFk5V3FWU3RMZitmUG45ZVNKVXMwWU1DQUVqNHlBQUJLUjBsZEY4dlQvVzQvYnhjQUFBQlFrVzNac2tXQmdZSHUxeG5EZFYvYm5pRXVMazdwNmVucTBLR0RSLzBIQlFWcDJMQmg2dGV2bjhhT0hhdHg0OFpwOWVyVnhWTThBQURGSUNNb3YyelpNaTFldkZpclY2OVdURXlNL3ZTblAwbjZYK2orbVdlZXliWnRSRVNFSk1saXNXak1tREhxMmJObmpzc2xxVy9mdmhvMWFsUUpIZ2tBQUdWWFlhNlpubHlETTYrZndlbDBLajA5WGY3Ky9rcE9UaTd1UXdFQUFKa1U5cHFjMjNXK1hidDJXckZpaFZKU1VyUjkrM2FGaG9hcVNwVXFhdHUycmZ1Kzh2ZmZmNTl0T3NtTU9tNisrV1lGQndlWCtXa2hBUUR3UkhGZUZ6TkdMaXpPKzkxbEFjRkRBQUFBSDdKeTVVcjE2dFdyd01OcUJ3Y0hhOUNnUVJvK2ZIaVdYMjRCQUNnTDhncks1eFc2MzdKbGk1S1RreFVWRmFVMWE5YW9XN2R1Q2dnSXlMSThweUEvQUFBVlRXR3VtZmxkZzNPN3hzNmRPMWRCUVVFYU5HaVFZbUppMUxGalI5V3NXYk40RHdnQUFFZ3EvRFU1dCt0OGFHaW9BZ0lDWkxQWnRIMzdkbmVRSWp3OFhOT25UOWVaTTJlMGUvZnViRFB5Yk5teVJWV3JWdFhKa3ljVkV4T2pyNzc2cWdTT0ZnQ0EwbFdjMThVMzNuaERVdkhlNzM3NTVaZEw0ckFMaEUrY0FRQUFmTVN4WThka3Q5djE0SU1QNXJ2dWYvLzdYNzMzM25zNmV2U29uRTZuenAwN3A3VnIxNnAxNjlhRURnRUFaVlpHVVA3SWtTUHUwUkh5QzkzWHJsMWIwZEhST24vK3ZPYk5tMWVhNVFJQTRGTUtlczBzeklOdkNRa0pXckZpaGNhT0hhdnUzYnVyUVlNRzdnOVhBQUJBNmNudm1wemJkVDRnSUVCMzNubW50bTdkcXQyN2Q3c0RGamZkZEpOdXZQRkdMVjY4V0E2SFExYXJOZHMrRGNOUS9mcjExYnQzYjIzZXZMbGtEeEFBZ0ZKUW5OZkY4bnEvbTArZEFRQUF5cUNJaUFpRmhZVzUvMXk4ZUZFZmZ2aWh1blRwb3FDZ29HenJEeHc0VUpMY3YvQUdCd2ZMWnJOcHdJQUJhdHUycmZyMzc2OXExYW9wT2pxNk5BOERBSUE4NVJlVTl6UjBIeFFVcEhIanhtbnAwcVg2OGNjZlM2bDZBQUI4ajZmWHpJSTgrSlloUFQxZFVWRlI2dHExcTVvMWF5YkRNRFI2OUdoOThjVVgycmx6WjNHVUR3QUFQSkRmTlRtLzYzejc5dTIxYWRNbVhYZmRkV3JTcEltN1BUdzhYTEd4c2U3Um42NWxtcVpPbkRpaHBVdVhxbVhMbGlWMmZBQUFsS2JpdWk2VzEvdmRUTFVNQUFEZ0JjMmJONWZOWnZPNFBTVWxSZXZXcmRQQ2hRdHo3Ty9hYlVKQ1F2VHZmLys3ZUlvRkFLQ1laQTdLMjJ3MmQxQisrZkxsU2twSzBnMDMzS0NJaUFpTkdUTkdrdklNM1YrclE0Y091dSsrK3pSNThtU05IVHUySkE4REFBQ2Y1c2sxTTc5cmNFUkVSSmJYMzM3N3JaWXRXNmJmZnZ0TkkwYU1jTGUzYU5GQ1hicDAwZlRwMDdWeTVjb2NQNHdCQUFDRlY1aHJjdHUyYmZPOHpyZHIxMDdSMGRIcTJyVnJsdmJ3OEhDdFhyM2EvZkI3VG5VRUJ3ZXJmZnYybWpCaGdoNTc3TEdpSGg0QUFGNVhYTmRGcVh6ZTd5WjRDQUFBNEFNQ0F3T1puZ0lBNFBNS0VwVFBLM1NmVzFCLzZ0U3B1ZTRMQUlDS3FERFh6TUpjZ3lWcDJMQmhHalpzV0xiMktWT21GTFJzQUFDUWo4SmVrMU5TVXRTbFM1ZGNIM0NYcFByMTYrZlk5ejMzM0pPdFBhODZBQUFvRDRycnVsaGU3M2NUUEFRQUFBQUFBR1VPb1hzQUFMeURhekFBQU9VWDEza0FBTHlqdkY2RExkNHVBQUFBQUFBQUFBQUFBQUFBQUFBQStBNkNod0FBQUFBQUFBQUFBQUFBQUFBQXdHTUVEd0VBQUFBQUFBQUFBQUFBQUFBQWdNY0lIZ0lBQUFBQUFBQUFBQUFBQUFBQUFJLzVlYnNBQUFBQUFBQUFvS0R1dU9PT1VLZlQyZXphOXREUTBNY3l2alpOODNCOGZQeTJvdXpIYXJYK3d6VE45am5zSnpyamE4TXd0dTNldlh0OVVmWURBQUFBQUFDQUs4TEN3Z0pkTHRmc1RFMmhWLy91SGhvYWVuTkdvOFZpR1dtejJWSTg2Yk5Ka3liQlFVRkI5MlM4Tmd5ajBkVXZtNGVHaG5hVEpOTTBuZkh4OFovbDExZUxGaTBpS2xXcTFEM2p0V21hbFEzRFVHQmc0TFRRME5DMHE4MDJ1OTIrSXJjK3dzTENham1kemtjejlkSFNNQXhKK2x1clZxMHFYMjFPaTQrUG4rdko4UUhlUVBBUUFBQUFBQUFBUHNmcGREWXdER1B4dGUyWjIwelRIQ0twU01GRGw4dmxaN0ZZeHVhd243R1oxbm13S1BzQUFBQUFBQURBLzloc3RoU3IxZHBTVXRnMWkwSU53d2o5MzJxZWhRNnZTalVNWTZta29NeU5obUVNbGpUNDZ0ZHhrdklOSGxhcVZPbVNZUmd2WHR0dUdNYklUQzhmdTNaNVpwY3ZYMDRNQ0FoNHhUQ002Ni9wbzZkaEdEMGx5VFROTHlVUlBFU1p4VlRMQUFBQUFBQUE4RGxPcC9NcjB6UlQ4MWdsTFNrcDZhT2k3aWNwS2VselNYbmR4RTVPU2tyYVdOVDlBQUFBQUFBQUlJdTErU3hmVTVET0RoNDhtR3FhWnA0elZyaGNybldlOUdXMzIyMm1hWjdJWTVWTERvY2p6L29URWhMU0pIMmMxenFHWWNSNlVnL2dMUVFQQVFBQUFBQUE0SFAyN3QyYmJCakdKN2t0TjAzenU0TUhEeVlXZFQ4SER4NU1sWlRYVGVuMVY5Y0JBQUFBQUFCQU1YRTRIS3Z6V3U1ME92TmNuaFBETUhMZHhqUk5sOFBoV09waFY2WmhHTXZ5Nk92YnZYdjNKbnZRVDE3aFNVZEtTa3F1VXpVRFpRSEJRd0FBQUFBQUFQZ2swelR6dWxtY2F5aXhFUEo2K3J4QVQ5Y0RBQUFBQUFBZ2YzdjM3djEva243SVpmRVBlL2JzT1ZEUVBrK2RPclhSTk0ya1hCYmJmL2poaDJPZTl1Vnl1VDdOYlpscG1oN2RML3J0dDkrK05VMHp0NEJpM0U4Ly9YVE8wM29BYnlCNENBQUFBQUFBQUo5a211Wi9KRGx5V09Tc1ZLblNoOFcxbjlUVTFBMm1hYWJsc1AvVTFOVFVEY1cxSHdBQUFBQUFBUHhQYnJOZEZQYUIwMTkvL1RWRnVUeEVhcHFtUjlNc1o0aVBqOTlobXVhWkhQcEpyVlNwMGlwUCtqaCsvUGdsd3pCeXF5ZlhZQ05RVmhBOEJBQUFBQUFBZ0UrS2o0Ly9ROUxHSEJiRjJXeTJzOFcxbjRTRWhDVERNTDY0dHQwd2pDOFNFaEp5ZTBvZUFBQUFBQUFBUmVCME9uT2JoYUxBMHl4bmtxMVAwelROQWt5em5NRnBHRVpPVXlGdnRkbHNGenp0SktjWlBVelRkS1dscGVVNmxUTlFWaEE4QkFBQUFBQUFnQy9MYVdURDJPTGVpY3ZseW5aVDJ1VnlNYzB5QUFBQUFBQkFDWW1QajQrWGRDaHptMm1hQisxMis1N0M5cG1XbHZhMXBFdVoyd3pEMlBmRER6OGN5bVdUWExsY3Jtd2pMK1kyU21NKzlWeStwbzlkQ1FrSnB3cGFEMURhQ0I0Q0FBQUFBQURBWnlVbEpXMDBUZE9WOGRvMFRkZWxTNWNLK29TNkp6NVYxbW1kSFZmYkFBQUFBQUFBVUhLeVBBeWEyOVRFbnJvNmUwV1doMVpOMC95c01IM0Z4OGR2TTAzejkweE42WVpockN4cVBUbThCc29rZ29jQUFBQUFBQUR3V1FjT0hEZ3I2YXRNVGQvLytPT1BKNHQ3UDFlbmRjNjhuNit1dGdFQUFBQUFBS0NFbUtaNTdRaUNhNHVoejJ1bk55N3NRNnpweWpvYngvL1piTGF6aGFoblZhYXZ6ZFRVMUpKNHFCWW9kZ1FQQVFBQUFBQUE0T3ZjVDVJYmhsRmlUNFJudnRHZHcwMXZBQUFBQUFBQUZETzczYjdETk0zamttU2E1dkhkdTNmdkxHcWZGb3ZsUzEwSkRVclNUM2E3Zlg5aCt6Sk4wejBDbzh2bFdsK0VlaHlTWkJpR1BTRWg0V2hoNndGS0U4RkRBQUFBQUFBQStEU1h5L1ZGeHRmcDZla3JTbW8vNmVucGEwM1RkSm1tNlhJNm5VV2ExZ2NBQUFBQUFBQWVjZWwvb3h5dXZmcTZTR3cyMndWSm02NitMRlJZTUVOU1V0SjNraElsT1EzREtOUkloVGFiN1lKcG1wc2t5VFROSXRVRGxDWS9ieGNBQUw3SWFyVitKZWx2M3E0REtHbW1hZTYxMisxV1NVNXYxd0lBQUFEa1pzK2VQU2RDUTBPM0dZWlJmZCsrZllkTGFqOC8vUEREYWF2VnVsV1M5dTdkZTZhazlnTUFBQUFBQUlBc1BwWTBVdEsxVXlRWG1zdmxXbTZ4V0I1d3VWekxpdExQd1lNSFUxdTFhdld4eFdMNWk5MXUvN1d3L1ppbXVjd3dqUHROMDJTYVpmZ01nb2NBVURpRURsRWhHSWJSb2tXTEZqZndvU3FRUDZ2VnVrWFNYZDZ1QTk1bnRWcE5YK20zcEdvdHlmNU4wenh2bW1aWWZIejhrZUx1RzBESnMxcXRuMHY2ZTBuMGJacG14ajVLOUdkYmFlMEg4QkdYVE5Qc1pyZmIvK1B0UWdBVUh4NjZCaXEwUklmRDBYN3YzcjAvZUxzUUFLV25LTmYrc3ZMZTJEQ01lS3ZWNnUweVVJSk0wOHk0SjdPNXVQNnRNL3EwV0N6Mm92WlpuUGVMTEJiTGdVTFdjODQwelRDNzNmNUxVV3NBUEVYd0VBQ0t3R2F6ZWJzRW9NUkVSa1lxTVRGUlRxZlQ0ZTFhQUI5QjZMQ0N5N2l4WUJpR2x5c3Azd3pEcUdtYVppZEpDN3hkQzRCQ0taSFFvVlI2UDMvNU9ROWtVZFV3alBhU0NCNEM1UXVoUTZEaUN2Yno4N3RmRXNGRG9HTHg2V3MvOTJVcmhwTDQ5eTN1UGszVExIS2ZSZXpqQnNNd0hwSVVVNlFpZ0FJZ2VBZ0FBQUFVSTBMcFFNa1pQbnk0ZHU3Y0tjTXdqbmk3RmdCRncvVVM4SDNSMGRGYXZYcTFUTk5NOVhZdEFFb0cxMnVnWW5uNTVaZTFjZU5HdVZ5dTQ5NnVCWUIzRk9UYXYzZnZYa2xTaXhZdFNxb2NBQVh3ekRQUGFOdTJiWEs1WEFlOFhRc3FGb0tIQUlBeVpkKytmUm80Y0dDV3RzYU5HMnZDaEFrNXRuLzAwVWVsVnh3QUFBQUFBQUFBQUFCUXdSRTRCQUJJQkE4QkFHWFVsaTFiRkJnWTZINjliOSsrSE5zQkFQQkVXRmlZKyt1TUozZFBuejZ0T1hQbUtDNHVUaGN1WEZCZ1lLRDY5dTJyWWNPR2VhdE1BQUI4eHJVUGpWV3JWazNoNGVFYU0yYU1hdGFzbWV0RFpUdzhCZ0NBZCtWMWpZNkxpOU9JRVNNMGI5NDh0VzdkMnIzODFWZGZWWHg4dkpZdlh5NC9QejVhQkFDZ3JIanh4UmVWbnA2dXQ5OSsyOTJXa3BLaXlNaElEUjQ4V0VPR0RIRzNyMXk1VWdzV0xOQ2JiNzZwUVlNR1NaSXNGb3R1di8xMlJVVkZxV0hEaHFWZFBvQnl3T0x0QWdBQUFBQ2dwQzFhdEVpU0ZCY1hKMGx5T0J3YU1tU0lhdGFzcVE4Ly9GQnhjWEZhdEdpUm1qZHY3c1VxQVFEd1BWdTJiSkhOWnRQS2xTdDE5dXhaalI4L1BzZmxOcHVOMENFQUFHVklUdGZvOFBCd2RlellVYk5telpMTDVaSWsvZlRUVC9ya2swLzA4c3N2RXpvRUFLQ01hZGV1bmV4MnV4d09oN3R0eDQ0ZGNybGMyckZqUjVaMXYvLytlN1ZwMDBhR1lVaTY4cnZBTjk5OG83cDE2MnJDaEFtbFdqZUE4b1BnSVFBQUFJQUs1OUNoUXpweDRvUUdEQmlnRzI2NFFYNStmcnIxMWx2VnZuMTdiNWNHQUlCUHFsKy92b1lNR2FKZHUzYTVnd29BQU1EM3ZQamlpenAyN0pqV3JWc24welExWThZTWRlL2VYUzFidHZSMmFRQUE0QnJ0MjdkWFNrcUtlK1k0U2RxK2ZidGF0V3FsZmZ2MjZkS2xTNUlrMHpSbHM5a1VIaDZlWmZ2cTFhdXJSNDhlK3ZISEgza3ZENkJRQ0I0Q0FBQUFxSERxMWF1bktsV3E2TzIzMzFaS1NvcTN5d0VBb0Z4SVRrNVcxYXBWWmJGd3l4RUFBRjhWRWhLaUlVT0dhTzdjdVZxelpvMk9Ieit1a1NOSGVyc3NBQUNRZzdwMTY2cFJvMFpaUmplTWk0dlRvNDgrcW9DQUFPM2V2VnVTZE9EQUFTVW1KcXB0MjdiWitraEtTbEx0MnJWNUx3K2dVUGpKQVFBb2t5SWlJaFFXRnFhd3NEQzkvdnJyK2JZREFGQVF3Y0hCbWpGamhyNzc3anQxNjlaTkN4Y3VKSUFJQUVBaG1hYXBnd2NQYXU3Y3VlcmJ0NiszeXdFQUFFWFV2MzkvQlFVRmFjYU1HWHIrK2VjVkhCenM3WklBQUVBdTJyVnJwNTA3ZDBxU2Z2NzVaNTA3ZDA1dDJyUlI2OWF0M1lIRVhidDJxWEhqeHFwVnExYVdiYytmUDY4bFM1Wm93SUFCcFY0M2dQTEJ6OXNGQUFDUWt5MWJ0aWd3TU5EOU9tT0k4R3ZiQVFBb3JMdnV1a3VmZnZxcGxpMWJwc1dMRjJ2MTZ0V0tpWW5Sbi83MEoyK1hCZ0NBejRpSWlKQWtXU3dXalJrelJqMTc5c3h4dVNUMTdkdFhvMGFOS3RYNkFBQkF6dks2Ump1ZFRxV25wOHZmMzEvSnljbmVLQThBQUhpb1hidDJXckZpaFZKU1VyUjkrM2FGaG9hcVNwVXFhdHUyclZhdlhpMUordjc3NzdOTnM1enh1OEROTjkrczRPQmd1Vnd1UmowRVVHRDgxQUFBQUFCUVlRVUZCV25Zc0dHS2pZMVZ3NFlOTlc3Y09HK1hCQUNBVDlteVpZczJidHlvTm0zYWFNMmFOVXBMUzh1MjNHYXp5V2F6RVRvRUFLQU15ZXNhUFhmdVhBVUZCV24wNk5GNjU1MTNkUDc4ZVM5VkNRQUE4aE1hR3FxQWdBRFpiRFp0Mzc3ZEhUQU1Edy9Yd1lNSGRlYk1HZTNldlR0YjhIRExsaTM2L3Z2djljNDc3K2piYjcvVjZOR2p2VkUrQUI5SDhCQUFBQUJBaFJjY0hLeEJnd2JweUpFamNybGMzaTRIQUFDZlVydDJiVVZIUit2OCtmT2FOMitldDhzQkFBQkZrSkNRb0JVclZtanMyTEhxM3IyN0dqUm9vRGZlZU1QYlpRRUFnRndFQkFUb3pqdnYxTmF0VzdNRURHKzY2U2JkZU9PTldyeDRzUndPaDZ4V2E3WnREY05RL2ZyMTFidDNiMjNldkpsNzR3QUtqT0FoQU1DblJFUkVLQ3dzelAzbjRzV0wzaTRKQU9DRC92dmYvK3E5OTk3VDBhTkg1WFE2ZGU3Y09hMWR1MWF0VzdkbU9na0FBQW9oS0NoSTQ4YU4wOUtsUy9Yamp6OTZ1eHdBQUZBSTZlbnBpb3FLVXRldVhkV3NXVE1aaHFIUm8wZnJpeSsrME02ZE83MWRIZ0FBeUVYNzl1MjFhZE1tWFhmZGRXclNwSW03UFR3OFhMR3hzZTVSRWE5bG1xWk9uRGlocFV1WHFtWExsdHdiQjFCZ2Z0NHVBQUNBekpvM2J5NmJ6ZVp4T3dBQW5oZzRjS0NrS3pkYWJEYWJnb09EWmJQWnRIejVjaVVsSmVtR0cyNVFSRVNFeG93WjQ5MUNBUUR3WVIwNmROQjk5OTJueVpNbmErellzZDR1QndBQTVDRWlJaUxMNjIrLy9WYkxsaTNUYjcvOXBoRWpScmpiVzdSb29TNWR1bWo2OU9sYXVYSmxqcUVGQUFEZ1hlM2F0Vk4wZExTNmR1MmFwVDA4UEZ5clY2L09OczJ5OUwvZkJZS0RnOVcrZlh0Tm1EQ2hWR29GVUw0UVBBUUFBQUJRN2wwYlhnOEpDZEcvLy8xdkwxVURBSUR2eSszaHNLbFRwN3EvNXVFeEFBREtucndlOEI0MmJKaUdEUnVXclgzS2xDa2xYUllBQUNpQyt2WHI1M2g5ditlZWU3SzFNOWdMZ09MRU9La0FBQUFBQUFBQUFBQUFBQUFBQU1CakJBOEJBQUFBQUFBQUFBQUFBQUFBQUlESENCNENBQUFBQUFBQUFBQUFBQUFBQUFDUEVUd0VBQUFBQUFBQUFBQUFBQUFBQUFBZUkzZ0lBQUFBQUFBQUFBQUFBQUFBQUFBOFJ2QVFBQUFBQUFBQUFBQUFBQUFBQUFCNGpPQWhBQUFBQUFBQUFBQUFBQUFBQUFEd0dNRkRBQUFBQUFBQUFBQUFBQUFBQUFEZ01ZS0hBQUFBQUFBQUFBQUFBQUFBQUFEQVl3UVBBUUFBQUFBQUFBQUFBQUFBQUFDQXgveThYUUFBQUFBQUFBQUFBTDdLTkUxRFVvQ2t5cEw4NVlVSC9qdDE2bFRhdXl5U2F0V3E2ZnJycjFmZHVuV0Q3WFo3YlcvWGM1VkxVcnFrVkVscGhtR1lYcTRIQUFBQUFJQXlqZUFoQUFBQUFBQUFBQUNGNXkrcHRxU2JydjRkVU5vRldLM1cwdDVsa1RSczJGQldxMVdob2FHM1Nlcmc3WHF1U3BQMG02VGprczVjZlEwQUFBQUFBSEpCOEJBQUFBQUFBQUFBZ01LcnJDdWh3emh2RlRCejVreHY3YnBRK3ZYcnAzNzkra25TczFmL2xDWGhraTZJNENFQUFBQUFBSGtxOVNrZkFBQUFBQUFBQUFBb1J3SjBaYVJEbEE5ZUdiVVNBQUFBQUFCZnc0aUhBQUFBQUFBQUFBQVVua1VFMWNxVHltTFFCdmdnbDh1bCtQaDRMVm15Ukx0MzcxWlNVcEszU3lwV2ZuNSt1dW1tbS9UZ2d3K3FhOWV1cWxHalJyN2JsUGR6a3BlcVZhdnFyMy85cXg1OTlGR0ZoNGZMejQrUGhBRUFBRkQ4ZlBxM3pORFEwSzJHWWJUM2RoMG9lYVpwbmtoTFMydVJrSkJ3M3R1MUFBQUFBQUFBQUFEZ0M2eFc2NU5wYVdtZi8vREREOGU4WFV0WnMyL2ZQZzBjT0ZCeGNYRUtDUER0N0xETDVWSjBkTFRXckZuajdWSktqTVBoMEpFalJ4UVRFNlAzMzM5ZkgzendnUm8wYUpEcitoWGhuT1RsMHFWTCt2Nzc3L1g5OTkrclhidDJtalZyRnVGREFBQUFGRHVmL2cyVDBHSEZZUmpHalpVclYvNlRwUC96ZGkwQUFBQUFBQUFBVUZEcjE2L1gvUG56ZGZMa1NZMFlNVUtSa1pHYU0yZU9kdTNhcGN1WEw2dGx5NWFhTUdHQ2JyenhSbStYV21BbEhlREs2RitTK3ZidHExR2pSc25sY3VtdHQ5NVNiR3lzVE5QVXd3OC9ySkVqUjhvd2pHemJ2L25tbTlxd1lZTVNFeFBWdEdsVGpSMDdWczJiTjlmdzRjTzFjK2RPU2RLV0xWc1VHQmhZN0xWN20ybWE4d0lDQWl4V3EzV0hhWnJMVGRQOFBENCsvci9lcnN2WEhEMTZWTTgrKzZ3Ky9QRERVZzhwenBvMVM2R2hvV3JUcG8ycVZxMmE0enJmZnZ1dDFxeFpveG8xYXVoZi8vcVg3cmpqRHQxd3d3MmxXbWRKUzB0TDA4OC8vNndGQ3hibzY2Ky8xa3N2dmFTbFM1Zm11bjVGT0NkNVNVeE0xTDU5K3pSOStuUnQzNzVkSDN6d2daNTQ0Z2x2bHdVQUFJQnl4cWVEaHhrbWZmR3R0MHRBQ1hwN1VIK2QvL1dFVE5OTTlIWXRBQUFBQUFBQUFGQlFwMDZkVWxSVWxGNTk5VlhkYzg4OWNqcWRXclZxbGU2NDR3Nk5IejllRG9kRGt5Wk4wdmp4NC9YKysrOTd1OXdTVlpRQVYrWnc0T0xGaTdWMTYxYXRXTEZDS1NrcGV2TEpKM1h6elRmcndRY2Z6TFpkaXhZdE5IandZQm1Hb1ppWUdJMGFOVW9iTjI3VXZIbnpzb1FheTdrMmhtRzBNUXpqTGF2VnVzODB6V1V1bDJ2OW5qMTdFcnhkbUMrNGNPR0NqaDQ5NnBWOWYvYlpaMXE2ZEttcVZLbWlEaDA2cUhQbnptcmR1cldxVjYvdVhtZlZxbFdTcEtsVHB5bzhQTndyZFphMGdJQUEvZm5QZjlacnI3Mm1SeDU1UkQvKytLTU9IRGlnUC8zcFR6bXVYeEhPU1Y2Q2c0UFZ2bjE3dmYzMjIrclpzNmZXcjE5UDhCQUFBQURGcmx3RUR3RUFBQUFBZ0dTYXBpRXBRRkpsU2Y2U0xLVzE3MDZkT3BYV3Jvck5kZGRkcDlUVVZOMXh4eDAxOSs3ZFc3dUkzYmtrcFV0S2xaUm1HSVpaOUFvQkFPWEYyYk5uNVhLNWRQZmRkOHZmMzEvKy92N3EzNysvTEpiL1hhcjc5Kyt2cDU5K1dpNlhLMHQ3ZVZOY0FhNVZxMVpwK1BEaHFsdTNyaVRwb1ljZTBtZWZmWlpqOEREejd5bGR1blRSK3ZYclpacG1qcU1qVmhETkRjT1lYcWxTcGVtaG9hRUhKQzI5R2tLTWw1VHI3ekNtYWJyL0dJWWhpOFVpcDlNcHA5TXAwelRkNi9qNStjblB6MC9wNmVsS1QwK1h5K1Z5TC9QMzkxZVZLbFdVbXBxcVM1Y3V1YmVUcE1xVkt5c3dNRkNwcWFsS1MwdFRVRkNRT3hnNmNlSkV4Y1RFNlA3Nzc5ZW9VYU8wYytkT3hjVEU2TkNoUTZwVHA0N0dqUnVYYjdnc01URlJVNlpNMGJadDIxU3paczFzM3l0NTlaa1JUczE0YmJQWjh0M200TUdEdW5qeG90TFQwMldhcHVyV3JhdGJicmxGSjArZTFKRWpSN0tjenh0dnZGRzMzbnFyVHB3NG9VT0hEbVZaNW5BNEpFbVhMMS9XcGsyYnRHblRKdm43Kyt1dXUrNVN4NDRkMWE1ZE8rM2Z2MStTZE50dHQrVjVEaTVldktoNTgrWnA5Kzdka2xTbS9nOWtmRjg5OE1BRDZ0Ky9mNTYxM1hiYmJUcDgrTEQyNzkrZmEvRFEwM09TNGR5NWM1bzdkNjRTRWhMSzFIbkpqY3ZsMGkyMzNLSi8vZXRmcWxXclZxN3IzWHp6elRJTVEwZVBIcFhENFdDNlpRQUFBQlFyZnJzRUFBQUFBS0Q4OEpkVVc5Sk5WLzh1dFhuZ3JGWnJhZTJxMkRScjFreC8vUEdISG5ua2tUc2sxU3RpZDJtU2ZwTjBYTktacTY4Qm9Od3pEQ1BhYXJWR2U3c09iK3JVcVpPc1ZxdG16cHlaYTBocXdJQUJrcktHbHE0TkY1NC9mMTdYWDMrOXV6MHRMVTB4TVRINi9QUFBsWjZlcmc0ZE9tamN1SEdxWHIyNlZxMWFwYmx6NStyVFR6OVZjSEN3NHVQak5YTGtTSzFjdVRMWHFacDlPY0IxclhQbnp1blVxVk5xM3J5NXUrMzIyMjkzajNCMit2UnBEUnMyVEI5Ly9MSDdmSnFtcWRPblQydkZpaFY2NUpGSGNnMTNqaGt6WnBYTlp2UEozMjBLd3pDTVAwbWFYS2xTcGNtaG9hRkhETU5ZZG0wb2Mvbnk1Wm8xYTVZTXczQzM5KzNiVjg4OTk1eFdyMTZ0bUppWUxNdDY5KzZ0WjU1NVJtdlhydFdjT1hQYzdZWmg2SkZISHRIVFR6K3Q5ZXZYYTk2OGVabnJVSThlUFRSczJERDk1ei8va2QxdTEvang0OTNMZCt6WW9YWHIxcm1EaXNuSnlSby9mcnlhTkdtaTJiTm5Lem82V3JHeHNYa2U2OFNKRTVXY25PeGViOHlZTVZtVzU5WG5va1dMY3B4T1BLOXR2djc2YS8zM3YvOVZjbkt5Sktsang0NjY1WlpiOU5OUFAybk5talZaenNzOTk5eWpXMis5VlFjUEh0U25uMzRxU2JKWUxESU1RNm1wcWRtT0pUMDlYZDk4ODQyKytlWWJHWWJoUGkvWFgzOTlyc2YveXkrL2FOaXdZUm93WUlEdXUrOCtPUnlPTE1IUGd2cjExMThWRlJXbGQ5OTl0OUI5WkpZUlpsMjllcldHRFJ1bWVmUG01ZnIvTk9NNGs1S1NjdTB2WTFsZTV5UkRRa0tDUm84ZXJTZWZmRkxkdW5Vcjhya3BEWDUrZnZybGwxL1VyMTgvdmZYV1cvckxYLzZTNDNxVktsVlNjSEN3TGx5NG9Jc1hMM3AwUGdBQUFBQlBFVHdFQUFBQUFLRDhxS3dyb2NPNDB0N3h6Smt6UzN1WFJUWnUzTGlNTDk4cXhtN0RKVjBRd1VNQXFOQ3VEVW5sRmxySzRIQTR0R3paTXZYbzBjUGROblhxVkIwL2Zsd3JWNjVVNWNxVjlkSkxMK21OTjk3UXhJa1QxYk5uVDMzKytlZGFzR0NCbm52dU9jMmNPVk5QUC8xMHJxSER2R3J6aFFEWHRjNmVQU3RKcWxtenBydXRSbzBhdW5qeG9sd3VsMEpDUXJSMjdkb3N4L3pVVTA5SmtpSWlJdlRNTTgrcCtaTGpBQUFnQUVsRVFWVGtlNTRxSXNNd0twdW1tZTFoakg3OStxbGZ2MzQ1YnRPN2QyLzE3dDA3eDJXOWV2VlNyMTY5Y2x6V28wZVBMTi92bVQzd3dBTjY0SUVIc3JROS92ampxbGF0bXZ0MVpHU2tMbCsrckVPSERxbDY5ZW82Y2VKRW5xTzVuVDkvWHQ5OTk1MldMRm5pSGgxdThPREJHakZpUktIN3pHK2JKNTk4TXRkdElpTWpjMXgyOTkxMzYrNjc3ODdTZHQ5OTk3bS81elA0K2ZtcFpjdVd1dWVlZTNUZmZmZnAzbnZ2emJYR0RPKzg4NDVHalJxbGpoMDc1cnV1Snc0ZE9pUkp1dU9PTzRxbHZ3eXRXclhTODg4L3IwMmJOdW52Zi85N3NmYWRtM2ZlZVVjVEowNVVtelp0U21WL3hhVlZxMWFxVzdldW9xT2p0WGp4WW0rWEF3QUFnQXFJNENFQUFBQUFBT1ZIZ0s2TWRBanZLZFdSSmdIQTIwelRmTWx1dDAvM2RoM2VaSnBtYlVrZEpLM09hTHMySkpXZjZPaG9XU3dXL2ZPZi81UWsvZjc3Nzlxd1lZT1dMMSt1a0pBUVNkS2pqejZxbDE1NlNSTW5UcFJoR0JvL2Zyd0dEQmdnUHo4L1ZhdFdMZGZ3MTdWOE1jQjFMYWZUS1VsWlJrUExHQjB1SjIzYXROR3VYYnQwNU1nUlRabzBTVkZSVVpvMmJWcU82ODZZTWVNUlNac053L2d0MTJKOVNHaG9xTk13akx6bTdqNXFtdVlHU1N2c2R2c1dTYWJWYXYxbktaWG5zWnR1dWluTDY5bXpaeXMyTmxZdFdyUlE1Y3FWSmNrOXBYTk9UcDgrTGVuS3RMTVpxbGV2WHFRK0M3dE5RV1gwRnhBUW9ORFFVRVZHUnVyZWUrL1ZkZGRkNTNFZnBta3FMaTVPMDZlWC9SL1hHU05qdnYvKys2VVNQSFM1WE5xM2I1L3V2UFBPRXQ5WFNXamR1clZlZWVVVkhUdDJUQTBhTlBCMk9RQUFBS2hnQ0I0Q0FBQUFLQktuMDZtTkd6ZHE3ZHExK3Vtbm4zVHAwaVZ2bDFTaCtQdjdxMjdkdXVyY3ViUDY5ZXZIdEVtd2lOQ2J0MVhXbFg4SEFFQUZkbTFJS2krelpzMlMzVzdYZ2dVTDNDTUFuanAxU3FacHFtL2Z2dG5XVDA5UGw3Ky92eG8xYXFTT0hUdnFndzgrMEh2dnZaZHI2QzYvMm53eHdCVWNIQ3hKdW5EaGdqdEUrY2NmZjZoR2pScTVUczFxc1ZqVXFGRWpEUjA2VkMrODhJS21USm1TNjdvVndDSFRORDl6T3AzTDkrN2R1OFBieFhnaTgvZjM4ZVBIdFdqUklxMWF0VXFOR2pWU1hGeWN2dmppaXp5M3ovZ2VQWFBtalB2cmpPL2x3dlpabUcwS28xMjdkbXJac3FYdXZmZmViUC9YUE9WeXVYVDU4dVZDZmMvdjNMbFRzMmJOMHVIRGh4VVNFcUpYWG5rbDJ5aUhodzRkVXE5ZXZkeFRweDg2ZEVoOSt2VFJybDI3Q2xWdmFHaW9SbzBhbFc5Z3VUaTRYQzZscGFVVjZOeGtIRzlVVkpSaVltSVVFQkNnVjE5OVZYYTdYUjk4OElHcVZLbWlxS2dvOXdpS2VaMURoOE9oT1hQbTZMUFBQbE5TVXBJaUlpSUtOSnE4WVJocTBhS0Y5dXpaUS9BUUFBQUFwWTdnSVFBQUFJQkNjenFkR2o5K3ZEWnQydVR0VWlxczlQUjBIVHQyVEFzWEx0UzZkZXYwL3Z2dnExNjliTE9qQVVDeHMxcXRRNXhPNStZOWUvWWM4SFl0QUZEV2VCb0NuRE5uanJadTNhcjU4K2RubVRZNDQrdlBQdnRNZGV2V3pYSGI0OGVQYS9QbXplcllzYU1XTGx3b3E5VmE0TnA4TmNCVnYzNTlCUVVGYWYvKy9hcGZ2NzRrYWYvKy9XcldyRm5lQjMrVm41OWZoUXNkbXFhWklHbTlhWm9yNCtQajQ3MWRUMUU0SEE1SjBzbVRKMVdyVmkydFdMRWkzMjBhTkdpZ1JvMGFhZmJzMllxS2l0TEZpeGV6VEUyYlg1OFpZZGY0K0hqZGR0dHRDZzRPTGxRZGhSRVZGVlhrUGlwVnFsVG9rUmlUa3BJMGZ2eDROVzNhVk8rOTk1NW16cHlwano3NnFNZzE1U1V3TUZCK2ZuNjZkT21TZ29LQ1NuUmZmbjUrN24vTGdqcHk1SWhpWTJNVkV4T2pVYU5HNmQ1Nzc5V0dEUnYwemp2dktDWW14djA5a2RjNWZQMzExNVdRa0tBRkN4YW9YcjE2MnI5L2Y0SHJxRnUzcnY3NDQ0OUNIUU1BQUFCUUZBUVBBUUFBQUJUYTExOS9yVTJiTnFsQmd3YWFNR0dDbWpadDZ2NUFCcVVqTlRWVkowK2UxS0pGaTdSdTNUcE5telpOYytiTThYWlpLQU5Pbno2dG9VT0hhczJhTlhsK3NINzA2RkhObVROSHUzYnQwdVhMbDlXeVpVdE5tREJCTjk1NFk1NzlyMSsvWHZQbno5ZkpreWMxWXNRSURSZ3dvTGdQd1czZnZuMGFPSENndG16Wm9zREF3RUp2TDBsOSsvYlZxRkdqNUhLNTlOWmJieWsyTmxhbWFlcmhoeC9XeUpFamN3eUt2UG5tbTlxd1lZTVNFeFBWdEdsVGpSMDdWczJiTjlmdzRjTzFjK2RPU1NwMGJUN3UxVXFWS3RVS0RRMU5rTFRVNlhTdTM3dDM3dy9lTGdvQWZNVzc3NzZyelpzMzY3MzMzc3NTT3BTa2tKQVFXYTFXdmY3NjZ4bzllclJxMWFxbFE0Y082WTgvL2xEcjFxM2xjcmswWWNJRTllclZTNDgvL3JnZWV1Z2hmZkxKSjNyd3dRY0xWSU92QnJnc0ZvdTZkdTJxaFFzWHFsV3JWa3BNVE5TYU5XczBlZkxrYk9zZVBueFlCdzRjVUdSa3BINy8vWGN0V0xCQW5UdDN6dmM0eXd2RE1LWTRuYzdsNWVsQmdZWU5HNnBQbno0YVBYcTA2dFNwb3o1OSttamJ0bTM1YmpkOStuUk5talJKblR0M1Z0T21UZFd6WjA4bEpDUjQxT2N0dDl5aWh4OStXTTgrKzZ5cVY2K3VMNy84c3RCMStKcS8vZTF2U2sxTjFjOC8vNnhxMWFycDZOR2pwYkxmU3BVcWxjcCtpdUxSUng5VllHQ2d1blhycG84Ly9saFBQdm1rQWdNRGRmLzk5MnZObWpYdTlYSTdoNWN2WDlZbm4zeWl4WXNYNjVaYmJwRWt0V3JWcXNCMWVCcDJCd0FBQUlvYndVTUFBQUFBaGJaNjlXcEowa3N2dmFTd3NEQXZWMU14VmE1Y1dRMGJOdFFycjd5aXVMZzR4Y1hGNmN5Wk02cFRwNDYzUzRPWGhZU0U2Sk5QUHNsM3ZjMmJOK3VPTys3UStQSGo1WEE0TkduU0pJMGZQMTd2di85K3J0dWNPblZLVVZGUmV2WFZWM1hQUGZmSTZYUVdaK2tsSm5NNGNQSGl4ZHE2ZGF0V3JGaWhsSlFVUGZua2s3cjU1cHR6REd5MGFORkNnd2NQbG1FWTd0Rk1ObTdjcUhuejVtVUpOVlpVaG1IOFZWSzBuNTlmdE5WcVBlaHl1WmE2WEs1MWUvZnUzZTN0MmdDZ0xKcy9mNzRrWlF2QnhjWEZLU0FnUURObXpORDA2ZFBWczJkUHBhZW5xMUdqUm5yMjJXY2xTZSsvLzc3T25UdW5KNTU0UWdFQkFYcjIyV2MxWThZTWhZZUhLeVFreE9NYWZEbkFOV0xFQ0UyYk5rM2R1M2RYVUZDUWhnNGRxdkR3Y0VsWEhzQVlObXlZUHY3NFkxV3RXbFdMRnkvV3hJa1RGUmdZcUU2ZE91bUZGMTd3K0J6NXV0MjdkMC95ZGcxRjBieDVjL2YwdlptTkhqMWFvMGVQZHIvdTA2ZFB2bjAxYnR4WVM1WXN5ZEtXK1hlLy9QcDgrZVdYOWZMTEx4ZTVEbCt6WU1FQ3JWcTFTczJhTlZPMWF0Vjg1bmYvMGxDalJnMUpVdFdxVldXeFdOeXZxMVNwa21VVXhkek80ZW5UcDVXZW5xN0dqUnVYZnZFQUFBQkFNU0I0Q0FBQUFLRFFNcVlBK3N0Zi91TGxTbUN4V0hUampUZnE3Tm16T243OE9NRkRlS3gvLy81WlJrVHMzNysvbm43NmFibGNybHhIU2p4NzlxeGNMcGZ1dnZ0dStmdjd5OS9mdjdUS0xUYXJWcTNTOE9IRDNkTlhQdlRRUS9yc3M4OXlEQjUyNnRUSi9YV1hMbDIwZnYxNm1hYkp5Q0k1YTJLeFdDWlpMSlpKVnF2MXFHbWF5NXhPNTZkNzkrN2RKYWx3OC9zQmdBL0pMU1NWVTN0TzYyVldzMlpOelp3NU04ZGxUenp4aEo1NDRnbjM2d2NlZUVBUFBQQkFvV3J6MVFCWDVjcVZOWG55NUJ4SE9Rd0pDZEhhdFdzbFNmWHExZFB5NWN2ek9TS1VGems5RU5lNGNlTVNueHE0dkRwMzdweisvZTkvYS8zNjlhcGJ0NjdzZHJzKy8venpiT3Y1K1YzNXVERXRMVTBCQVFGS1Nrb3E3VkxMckx6TzRYWFhYU2ZweW5UekdTTWVBZ0FBQUw2RTRDRUFBQUNBUWt0SlNaRWtwbGN1SXpKR2NrdE5UZlZ5SlNYTE1Jd3ZyVmFydDhzb2t6cDE2aVNyMWFxWk0yZG1tNTU0NWNxVldyaHdvUzVldktnZVBYcG8xS2hSa3BRdFhIaisvSGxkZi8zMXNsZ3M3ajRtVHB5b21KZ1kzWC8vL1JvMWFwUjdXdVdNVVlWeUMwN2t0djNPblRzVkV4T2pRNGNPcVU2ZE9obzNicHk3cjd6WTdYYk5talZMSjA2YzBKMTMzcW5Ka3lmTDVYTHAvdnZ2MXh0dnZLSDI3ZHRMdWpKbDJiMzMzdXNlK2VsYTU4NmQwNmxUcDlTOGVYTjMyKzIzMzY1VnExWkp5anBLVXNiNU1VMVRwMCtmMW9vVksvVElJNC9rR3NvY00yYk1LcHZOSnI1SEpVazNHNGJ4a3ArZjMwdFdxL1dVYVpyTHBDdm5FZ0JRY29vcmVGVVdBMXdSRVJIcTI3ZXYrL2VZb2hvK2ZMaDI3dHhaTEgyaGJNZ3YwRnRST1ozT1hIOS96WXZENFpCcG1qcDI3SmdDQXdPelRLdWVXYjE2OVZTMWFsVnQzNzVkOTl4emp6WnMyRkNrZWxOVFUzWHAwcVZTZWNESjRYQ1U2TFRPZVozREdqVnFLQ0lpUXRPblQ5Y3JyN3lpbWpWcmFzK2VQV3JkdW5XQjluSCsvSGsxYk5pd21Dc0hBQUFBOGtmd0VBQUFBQUNBY3U3NDhlTjY3YlhYTkcvZVBEVnIxa3cvLy94emp1czVIQTR0VzdaTVBYcjB5TksrWThjT3JWdTN6aDBZVzdSb2tRWU9IT2llQ2pJLzEyNmZuSnlzOGVQSHEwbVRKcG85ZTdhaW82TVZHeHViYnoreHNiR2FQMysrSEE2SG5udnVPYjMyMm11YU5tMmFJaU1qdFdIREJuZnc4S3V2dmxLTkdqWFV0bTNiSFBzNWUvYXNwQ3NqU1dXb1VhT0dMbDY4S0pmTGxXV1VwSXo2bjNycUtVbFhBZy9QUFBOTXZyVWlHMy9ETU9wNnV3Z0FLQ0V1U1duZUxpSkRjUVd2eWxLQUs3ZlJHb3RxM3J4NU9UV25pbEY2VWM0WWhxR0FnQUNscDZjWEtNd1hFaEtpZ1FNSDZybm5ubFBObWpYMTJHT1BhZXZXcmRuV0N3Z0kwS2hSb3pSMTZsUXRXTEJBRVJFUlJhcDMyN1p0YXRhc21hcFVxVktrZmp4aEdJYjgvZjNsY0RqY0l6Y1dwL3pPNGVUSmt6Vmp4Z3oxNnRWTEZvdEZYYnAwS1ZEd01DMHRUVHQyN05DUUlVT0t2WFlBQUFBZ1B3UVBnUUl5VGRPUUZDQ3BzaVIvU1FWL1RCQ0Y0WktVcmlzMy90SU13MkNJREFBQWdBcktOTTNPZHJ2OVA5NnVveXd5VGJPMnBBNlNWbWR1OS9mM2wyRVlPblhxbEZxM2JxMi8vdld2T1c0ZkhSMHRpOFdpZi83em4xbmFIMy84Y1ZXclZxM1FkVjI3ZldSa3BDNWZ2cXhEaHc2cGV2WHFPbkhpaEVjZjlBMGZQdHdkRmh3d1lJQ21UcDBxU2VyWnM2ZWVlZVlacGFTa0tEQXdVT3ZXcmRQRER6K2M2MVRJVHFkVFV0YlJIaTBXUzY3cnQyblRScnQyN2RLUkkwYzBhZElrUlVWRmFkcTBhVG11TzJQR2pFY2tiVFlNNDdjOEQ2WWNzRnF0djBtcWxjY3FweVI5THVuRDNidDNmeW5KWmJWYSt6TkZOWUJ5S0UxU3VmKzVYNEg4cGpJVUpBV0tnOFZpMGYzMzM2OGxTNVpvMEtCQnVmN2VtNU9SSTBkcTVNaVI3dGU5ZXZXU2RHVUUxTXlCNEFjZmZERExsT3REaHc0dFZLM0p5Y2w2NTUxMzlQenp6eGRxKzRLcVZLbVM3cnJyTG4zNjZhZDV2b2ZJN05wamI5eTRzWGJ0MnBYcjY5ek9vWFJsQm9uYzNsdmt4K1Z5YWRteVpicnR0dHVZcWhrQUFBQmVRZkFRS0RoL1NiVWwzWFQxNy95SDkwQnh5TGlCZTF6U0dYSHpEd0FBbjVVeDlhcDA1Y09QMjIrL1hWRlJVZVYyV3FETTA5MWV2SGhSUTRjTzFabzFhM0tjNWlwalhVOUhrUU04RlJJU29pbFRwdWl0dDk3UzBxVkw5ZEpMTHlrME5EVExPck5telpMZGJ0ZUNCUXV5ZmYvZGROTk5SZHIvdGR2UG5qMWJzYkd4YXRHaWhTcFhyaXpweW9kbSthbFRwMDZXcjFOU1V1Unl1UlFXRnFaNjllcnA2NisvVmxoWW1QYnMyYVBvNk9oYys4bVlIdjdDaFF2dVFPUWZmL3loR2pWcTVEb0ZuY1ZpVWFOR2pUUjA2RkM5OE1JTG1qSmxTcUdtcTZzQWprbjYzRFRONVhhNy9UdEpQRFJXQ0U2blV4czNidFRhdFd2MTAwOC82ZEtsUzk0dXFVTHg5L2RYM2JwMTFibHpaL1hyMTAvWFgzKzl0MHRDMlplcUsvZXN3blhsZm1IbDBpNWd6Smd4cXlScHhvd1pwYjNyUWxteFlvWGk0K05sdFZyZjZ0MjdkL2JoMDd3alZmKzcvNWpxNVZxQVl2ZnNzOCtxVjY5ZXN0dnRHanAwcU9yWHIxK2lVd3dYbE1QaDBQLzdmLzlQRXlkTzFOLy8vbmZkZGRkZHBiYnZNV1BHcUcvZnZ0cTllN2NlZi94eDFhNWR1MHlkbTJ1WnBxbkV4RVRObVROSFAvendnMWF1WE9udGtnQ2czT0Y5dVhmeHZoendIUVFQZ1lLcnJDdWh3emh2RjFKQmhVdTZJSUtIQUFENHZDMWJ0c2psY21uS2xDbWFNR0dDbGl4WjR1MlNTbHhJU0lnKytlUVRiNWVCQ3FwTGx5N3ExS21UM243N2JmM3JYLy9TbDE5KzZWNDJaODRjYmQyNlZmUG56ODh5L1hDR29vNVFsM243NDhlUGE5R2lSVnExYXBVYU5XcWt1TGc0ZmZIRkZ4NzFrNVNVcE1EQVFFblNMNy84b3BDUUVIZjRyMmZQbnZyc3M4OTA4dVJKL2UxdmY4dnpobVQ5K3ZVVkZCU2svZnYzcTM3OStwS2svZnYzcTFtelpoN1Y0ZWZuUitnd3E4T21hVzR3REdQWjd0MjcvOC9ieGZnNnA5T3A4ZVBIYTlPbVRkNHVwY0pLVDAvWHNXUEh0SERoUXExYnQwN3Z2LysrNnRXcjUrMnlVTGFsNjBwZ0xWRmVtaUdsTEUyTDdJbWZmLzVaTnB0TkowNmMrS2wzNzk2YnZWM1BWWmxuWEVuM2NpMUFzYXRldmJvMmJOaWd6ei8vWEMrODhJSlNVbEprbW1YckdaSGF0V3NySmlZbTF4SGFTMHJObWpYMXhSZGY2S09QUHRMVFR6L3RFK0VTaThXaWZ2MzZhZWJNbWQ0dUJRREtIZDZYZXgvdnl3SGZRZkFRS0xnQVhYbHlHZDdCS0pNQUFKUWoxYXRYVjQ4ZVBmVFVVMC9KNVhJUjVBRkt5TW1USjNYNjlHazFhOVpNRFJvMFVGcGFta3pUbEdFWWV2ZmRkN1Y1ODJhOTk5NTdPWVlPaTV2RDRYRFhWS3RXTGExWXNjTGpiZWZNbWFNeFk4Ym83Tm16V3Jod29icDE2K1plOXNBREQraWRkOTdSc1dQSE5Ibnk1RHo3c1ZnczZ0cTFxeFl1WEtoV3JWb3BNVEZSYTlhc3lYRzd3NGNQNjhDQkE0cU1qTlR2di8rdUJRc1dxSFBuemg3WFhKNlpwam5iNVhLdDI3Tm5qOTNidFpRblgzLzl0VFp0MnFRR0RScG93b1FKYXRxMHFYdVVUcFNPMU5SVW5UeDVVb3NXTGRLNmRlczBiZG8welpreng5dGxvUXd6RE1QVWxiQ2ExMGJKczFxdDN0cDFvU1FuSit2MzMzL1h1WFBuRWczRFlKcHFvQlIxNmRKRlhicDA4WFlaWlZLdlhyMnlUSU1NQUtpWWVGL3VmYnd2QjN3SG4rb0JCV2NSd1RkdnFpeCtkZ0VBVUs0a0pTV3BkdTNhc2xnc09uLyt2TnEyYmF0dDI3YTVsMSsrZkZrZE9uUlFYRnljOXUzYnA3Q3dNRzNidGswOWUvWlVlSGk0bm5ubUdmM3h4eC91OVhmdTNLbCsvZnFwVFpzMjZ0cTFxK0xpL2pkUTljcVZLM1h2dmZjcVBEeGNyNy8rZXI3dG1ZMFlNVUtUSmszSzB2YlVVMC9wdGRkZXkzZS9HVExxVDBsSmtTUWxKaVpxOU9qUmF0ZXVuZjd4ajM5b3g0NGRCVCtCZ0FlY1RxY21UNTZzOXUzYmErWEtsWm82ZGFwN0ZNTDU4K2ZyOE9IRDZ0eTVzOExDd3R4LzB0SktacER4aGcwYnFrK2ZQaG85ZXJRZWYveHh0V3ZYenVOdG16ZHZydTdkdSt1eHh4NVQrL2J0Tlhqd1lQZXlvS0FnUlVaR3FtclZxaDZGTDBhTUdLRW1UWnFvZS9mdWV1cXBwelIwNkZDRmg0ZExrazZmUHEySEhucElMcGRMVmF0VzFlTEZpOVdoUXdmMTdkdFhUWm8wMFpneFl3cCs0T1dRM1c2ZlRPaXcrSzFldlZxUzlOSkxMeWtzTEl3UE43eWdjdVhLYXRpd29WNTU1UlhWcWxWTGNYRnhPblBtakxmTEFnQ2cyRGdjRHJsY0xtK1hrWVhUNlZSNnV2Y0hHM1U0SEdWdUpNaWNwS1l5SXp3QWxCVGVsM3NmNzhzQjM4R0lod0FxdkpZdFcvN0RNSXp6OGZIeC82Y3JVNm9BQUlCU2N2NzhlUzFac2tRREJneVFkR1Y2bzhqSVNHM1lzRUh0MjdlWEpIMzExVmVxVWFPRzJyWnRxeDkrK0VHU0ZCc2JxL256NTh2aGNPaTU1NTdUYTYrOXBtblRwa202TW5ySytQSGoxYVJKRTgyZVBWdlIwZEdLalkzVjhlUEg5ZHBycjJuZXZIbHExcXlaZnY3NVowbkt0ZjFhM2JwMTA2dXZ2cXIwOUhUNSsvdnIzTGx6MnJWcmwxNTg4Y1U4OTV1WGlSTW5Lams1MmIwZVlTWVVwK2JObTd1blhRd01ETlNhTld0eVhDK3ZxUmt6OStGSnU2ZnJqUjQ5V3FOSGozYS83dE9uajhmOVBQTElJN211ZCtEQUFmWG8wU1BmdXFRck56QW5UNTZjNHlpSElTRWhXcnQyclNUOWYvYnVQUzdxT2wvOCtPczdjaEVRUWtYd2lvWlptcUlCcHV1MnNONU5QZDdSZEN1enpWSlMxTzJnZUVFUmtMeWxvSmlXR2ltWk40NVVxSmpiYjJ0Tmk1T2V4TXRxSjF2TUN4ekFHNkRDY3BtWjcrOFBtbGtHWjdpSkRPcjcrWGo0Y09iNy9kem1PeWd6bisvNzgvN1FxbFVyZHU3Y1dhMDJoYWdMNTgrZkI2QkxseTVXSG9uUWFEUzBhZE9HR3pkdWtKR1JnYnU3dTdXSEpJUVFqNzJ6Wjg4eVpjb1VqaDQ5aXFPalk1MjBsWnFhaXAzZG81OXJRRlZWRGg0OHlQYnQyOG5NekRSbVFXOG9GRVhCMXRhVzd0MjdNMy8rZko1ODhzbDY2MXRWVmZidDI4ZU9IVHU0ZHUzYVF4SFVaMjl2ajdPek0yKysrU2FCZ1lIV0hvNFFRanhTNUh0NXd5SGZ5NFZvK0NUd1VJajdVSmVUSEExcERGVzFXWEZDeHZBY1lOS2tTWVNFaEtEWDYxbTNiaDNKeWNtb3FzcllzV01KRGc0MlpsVXBiKzNhdGFTa3BIRDc5bTA2ZGVyRS9Qbno4ZmIySmlnb2lPUEhqd004MEd1czBXZ0NGVVY1emNmSDU1cWlLTHRVVmYwc0xTM3RPMEQ3UURxc0ozcTluci8rOWE5OC92bm5uRHQzenBoWlNWaVB2YjA5bnA2ZXZQamlpMHlZTU1GcS8yOElJVVJENGUvdkQ0Q25weWN1TGk3R3JaWURBd09aTldzV2hZV0ZPRG82c24vL2ZzYU9IV3Z5T1NJb0tNaTRKZXlVS1ZPSWlvb3ludXZYcng5RlJVV2twNmZUcEVrVE1qTXowV3ExMk5yYW9pZ0syZG5aOU9yVmk2NWR1d0pZUEY1UjM3NTllZmZkZDBsTlRTVWdJSUREaHcvajdlMU54NDRkSyszWGtsdTNidkh0dDkveXlTZWY0T2JtQnNEVXFWT1pPWFBtZlZ4VklhekR6OC92bm1NZE8zWms3OTY5OWRKT2ZuNCtodzhmNXViTm15YmJMMWZrNys5di9NNVNGOHAvWnhHaXJoaSt1MGxHaFliQjhMM3RZUWhBRU5haHFxcEMyZTRvOW9BdFZ0cXBZK0RBZ2Rib3R0YWNuSnhvMnJRcExWdTJkRWxMUzJ0aDdmSDhSZytVVXJabGRzbHZXMmdMQWNDVksxZVlQWHMyZS9ic3FmY2d4WmlZR0g3Lys5L2o0K056WDMxLzg4MDNKQ1ltRWhNVFE5dTJiZTk3WE9ucDZVeVlNS0ZhQzVLcVMxVlZqaDQ5U25Cd01OdTJiVE4rVjM3UTl1M2J4emZmZk1QbXpac2Zxb0NHNjlldkV4WVdoazZuNDZXWFhyTDJjSVFRNHBFaDM4c2JGdmxlTGtUREpvR0hRb2c2VXo0NE1DRWhnV1BIanJGcjF5NEtDd3Q1NjYyMzhQVDBaUFRvMGZmVTY5NjlPMU9uVGtWUkZHSmpZd2tKQ2VITEw3OWswNlpOSmtHTkQ1cWlLTzdBYkVWUlp2djQrT1FDZTFSVlRicDc5KzYzLy96blB4K3FUeko2dlo3SXlFajI3OTl2N2FHSWNvcUxpL25sbDEvNDVaZGZPSFRvRUZ1M2JzWFoyZG5hd3hKQ0NLczVldlFvRGc0T1pHVmxFUnNieTkvKzlqZldyRm1EbjU4ZnJWcTE0dXV2djhiUHo0L1RwMCt6ZlBseWs3cmxid1MwYU5HQ3dzSkNZK0JpWEZ3Y3ljbkpkTy9lSFh0N2U2RHNkNk9IaHdkUlVWR3NXN2VPSFR0MnNHREJBbng4ZkN3ZXI4ak96bzRoUTRidzE3LytsWUNBQUE0ZE9tUXlzVytwWDB0eWNuS0Fzc0JMZ3laTm10VGlTZ3BoUWc4OG1EMlNLMUZYTnh0cjI4NkxMNzVJeTVZdFdidDJyZG5GSGRYTjBGaFRtelp0TW5lNEdNbWtMb1FRanhOYm9BWFE5cmUvclpJMnpkZlgxeHJkMWxxSERoM3c5ZlhGeDhlbk14Qmc3Zkg4cGdTNERtUUExN0RDWnlyUmNPWG41M1BseWhXcjlMMW56eDUyN05pQms1TVQvZnYzWjhDQUFmVHMyUk1IQjRjYXRmUEJCeDhRRXhORG16WnRIdEJJNzUraUtBUUVCSER1M0RrU0V4TUpDZ3FxbDM1MzdOangwQVVkUXRsOFNGUlVGSys4OGdyanhvM0R4a1p1K3dvaGhCQkNpUG9sbjBDRkVBK0VZVktnWmN1V0FJd1pNNGFEQncrYURUd3N2eUo3Nk5DaEhEaHdBRlZWeldaSHJDK0tvalFGcGl1S010M0Z4ZVdPajQ5UG9xSW9pZGV1WFR1U2taSHhMNnNOckpxKy8vNTc5dS9mVDZ0V3JWaThlREdkTzNmbWlTZWVzUGF3SG51RmhZVmN2WHFWdUxnNFVsTlQrZUNERDB5MkdCUkNpTWVSb2lpMGJ0MmFsMTU2aVduVHBwbGtQVHg0OENCWldWbjA3OStmcGsyYm10UzdlL2V1TWJqbzh1WEx1THU3bzlGb3lNaklZTnUyYlNRbUp1TGw1VVZxYWlxSER4ODIxaHM2ZENnREJ3NWsvZnIxekpzM2o2KysrcXJTNHhXTkhEbVM2ZE9uYytIQ0JhNWV2Y3FnUVlNQXF1elhIRU9RNGJWcjE0eVBEY0dJUXR3SHd3M3p4MHBxYXFxMWgxRGVkU1JRUVFnaEhpZjJsQVVkV3ZXWDBhcFZxNnpaZlkzOTZVOS80azkvK2hQQTdOLytOQ1I5Z0h6azk3blZHUmFsaDRlSEV4c2J5N0Jod3hneVpBZ0FhV2xweE1URWtKbVp5ZlBQUDA5a1pDU3VycTZWdG5mNzltMmlvcUw0N3J2dmFOYXMyVDF6MWNlUEh5YzJOcGIwOUhUYzNkMVp1SEFoZmZyMEFUQXVqamM4Tnl4cXFheE9YYkd4c2FHMHRKU0NnZ0wyNzkvUC92MzdhZHk0TVgzNzltWEFnQUgwN3QyN3lqWjBPaDFYcmx5cFZkRGg4ZVBIaVltSjRlTEZpM2g0ZUxCa3lSSjY5dXhwVXFaaTlzUDA5SFFtVHB6SWlSTW5hdHdmd09EQmd3a09EcTZYd0VPdFZzdTFhOWRxRkhSb2VMMFJFUkhFeHNaaVoyZkh1KysrUzFwYUd0dTNiNmR4NDhaRVJFUVkzNXZLcnFGV3EyWERoZzBjUEhpUXUzZnY0dS92WDZQLzA5M2QzV25ldkRtblQ1ODJtMEZlQ0NHRUVFS0lCMGtDRDhWRFExR1VmL2o0K0tpS291aFZWVlVCZmNYSGdLcXFhclVlQTRhMnpKYWhMRU5GK2ZKNlJWSFVJVU9HTkhyaGhSZWFMRm15NUo0eFdwcGtNTGQxY2ZudGluLysrV2VtVEpuQ3hvMGJXYmR1SFJjdlhzVFQwNU9JaUFpNmRPa0NsR1hMU1VoSUlDa3BpWnljSEpvM2I4NmFOV3VNZlo4NWM0YjE2OWR6OGVKRjJyVnJ4NUlsUy9EMjlyWjRQV2ZPbkltYm14dExseTQxSG52NzdiZDU4c2tuZWZIRkYwM0tWalVoVTlITm16Zkp6czQyNmYvWlo1OGxNVEVSS0x1aFBuMzZkUGJ0MjRkR1U3YjdqS3FxNU9Ua3NHdlhMc2FQSDI4OFh0SFdyVnRIZmZubGw5Nit2cjRGbFE2aUJsUlY3VlpGRVdkRlVmNE0vTGxGaXhaM1c3Um84VmxkOWYyZzdONjlHNEQ1OCtkWGErSkoxQTlIUjBlZWVlWVpWcTllVGYvKy9VbEtTbUxXckZuR3JGaENDUEU0VWxXVi8vdS8vMlBIamgzMDZOSEQrQmxnK1BEaHZQLysrMXk5ZXBYSXlNaDc2bTNZc0lIUTBGQnUzTGhCZkh3OEkwYU1BREJ1Ylp5VmxZV2JteHU3ZHUweTFzbkt5aUluSjRkdTNiclJybDA3U2twS1VGV1Y3T3hzczhmTkxZTG8yclVyTFZ1MlpQWHExUXdkT3RUNGYzaGwvVnJTcmwwN3ZMeThpSXVMSXlJaWdqdDM3cENRa0ZEREt5akVQWW9weTlMVGg3S3NTL1gyUVNNME5EUVJZT1hLbGZYVjVYMWJ2bnc1ZVhsNVRKZ3dZWTZmbjEvbWZUWlh6TCt6SkQxVUdkT0ZFRUxjRnp2S2Z1ZUtSNGZWTWxjMk5QdjM3emVaUHdZWU1XSUVTNWN1NWU5Ly96c2hJU0VtNS83NHh6K3laczBhZnZ6eFI2Wk5tMlp5enMvUGp3OC8vSkFMRnk0WWdrNk5ubjc2YVhidTNNbUZDeGVZTVdNR1BqNCtKb0ZYUC96d0EvdjM3MGRWVlg3OTlWY0FrcE9UMmJ4NU0xcXRsamx6NXJCNjlXcWlvNk1yZlQzaDRlRVVGQlNRbkp3TVFHaG9xTW41Z29JQ3dzTENlT3FwcDRpTGkyUDU4dVhHc3R1MmJUUE81NWZmN3JpeU9xR2hvWnc4ZVpMYzNGeis1My8rQitDZWdEMmdXdWNxS2lvcTRzc3Z2K1RMTDcrczF2YkxHbzJHMHRMU0tzdVpjL2Z1WGNMQ3d1alVxY2FBd1NvQUFDQUFTVVJCVkJOYnRteGgxYXBWN04yN3QxWnRWWmVYbHhlNXVia1VGaGFheldoZWx4bzFhbFRyclJzdlhicEVjbkt5Y1NlbndZTUhrNUtTd3Z2dnYwOXNiS3h4YnFDeWEvamVlKzl4N3R3NXRtN2RTcXRXclRoLy9ueU54OUd0V3pkKytlVVhDVHdVUWdnaGhCRDFUZ0lQeGNORVVjcnUvbXJLM3dTdWVFUFkwcm1hUHJiVXBrNm40KzdkdTJiTFZUYkpVQjFKU1Vtc1g3OGVPenM3d3NMQ2lJcUtZdWZPblFERXhNUnc1TWdSb3FLaTZOcTFLMWV1WE1IQndZRWJOMjRBc0hmdlhtSmpZMm5jdURHTEZ5OW0yYkpsN05tengySmZJMGVPNU4xMzM2VzB0QlJiVzF0dTNyekppUk1uK00vLy9FOEtDd3ROeWxZMUlWT1JZVXpObWpVekhuTjFkZVhPblR2R2JRNC8rK3pmc1hzLy9QQURiNy85TmdEKy92N01talhMWXR1Ly9QTExLM2w1ZVpYMlgxTTF5YXlvS0VvalZWWGR5dUpkRzY0elo4NEFaUk1Pb3VGeGNIQ2dXYk5tWkdkbmMvMzZkZHEyYld2dElRa2hoRlg0Ky9zRDRPTGl3Z3N2dk1EaXhZdU41NXlkbmVuWHJ4OC8vZlNUMlczanVuZnZ6dWpSb3lrdUxtYm8wS0c4K2VhYlFObVdiUk1uVG1UdTNMbTR1N3N6Y2VKRXZ2dnVPNkRzYzF4a1pDU1ptWm0wYWRPR1pjdVdvU2lLeGVPV2pCdzVrdGpZV09iTm0yYzhWbG0vbFZteFlnVkxseTVsMEtCQmRPclVpY0RBUU02ZE8xZTlDeWlFZWFXVUJiL2RwbXpyUi9NcmVoNkFCN0dWOFlOMjl1eFpybDI3aHFJb0ovejgvSDY1eitiMGxGMy80dC8rRmtJSThYalFJRUZxanhwNzZ2RXpWRU0yWXNRSTR5S3ZpdnIyN1dzeEtNN1B6OC9pdWFlZmZyclNjK2F5ejArZVBCa25KeWVUWTBGQlFjYjU1OWRlZTQxbHk1WlpmQjBBdDI3ZDR0dHZ2K1dUVHo3QnpjME5nS2xUcHpKejVreGptWDc5K2xGVVZFUjZlanBObWpRaE16TVRyVlpiNmZhMWxkVXh0eURIMG11djZseEZkbloyK1BuNTBhOWZQd1lOR2tTL2Z2MHFMWDgvdXd2MTc5K2Y0dUppZnYzMVY1eWNuT3BseTJsRlViQzN0MGVuMDlWTFg3WDF5aXV2NE9qb3lNaVJJOW0zYng5dnZmVVdqbzZPREJzMmpLU2tKR001Uzlld3FLaUl6ei8vbklTRUJOcTNidy9BYzg4OVYrTnhPRGc0R0JkRUNpR0VFRUlJVVo4azhGQThORlJWN1pxV2x2YS9nTWJQejAvSno4L1hGQlVWYVR3OFBKU2lvaUpOY1hHeDVva25ubEJLU2tvMGVyMWVLUzB0MVRSdTNGaWoxK3NWZTN0N2pWYXIxZWgwT28yOXZiMmkwK2swT3AxT1kyZG5wK2gwT28ycXFvcGVyOWZZMk5ob2REcWR4dGJXVnRIcjlScTlYcTlSVlZWcDFLaVJzVXlYTGwyYURSa3l4QWU0Wi9ta3BVbUc2akprSVFTWU9IRWlzMmJOUXEvWFUxQlF3SjQ5ZTlpNGNTTTlldlFBeWxiOHdiK0QvR2JQbm0zY0NtRFNwRW5NbkRuVHVGV2hPWDM3OXVYZGQ5OGxOVFdWZ0lBQURoOCtqTGUzTngwN2R1VHMyYlBHY3RXWmtLbklNQmxRdm0rTlJtUHhDM3p2M3IwNWNlSUVseTVkWXVuU3BVUkVSRmhjbmVycDZmbkZoUXNYcnVibTVoYWFMVkE3dzRES0l2UUtnSzlWVmYxRnA5TjlldWJNbVpPK3ZyNE5Pdkt3b0tBc0lXUlYyNHNJNjNGd2NBQ2dwRVIyN1JGQ1BINjh2YjJyRmFCMDRjSUZ4bzBiWi9iY3NHSERDQXdNTkh0dTd0eTVKbHZaVDV3NEVZQzJiZHVhVFB3YldEcHV5YXV2dnNxcnI3NWE3WDdMdjk2S3I3MWp4NDU4OHNrbkp1MVVsVjFhaU1vb2lxSlNGdmhXN3huM3pBVUpOM1Q1K2ZuazV1YVNrcEp5YStYS2xZL2RGdFZDQ0NHRWVQVDUrdnErVlZKU2N1Z2YvL2pIVld1UHBiYk1MZG90dnkydXU3czdoWVdGbGM2SDUrVGtBT0RwNldrODFxUkpFNU15Y1hGeEpDY24wNzE3ZDJOMmU3MWVYK25ZYWxPbnBneno3UTRPRHZUczJaUCsvZnN6WU1DQWU0SXhINVN0VzdlU21KaEl0MjdkY0hKeXFwZGd3SWVGWWY3ZHdjRUJqVVpqZk42NGNXT1RlME9Xcm1GT1RnNmxwYVYwN05peC9nY3ZoQkJDQ0NGRUhaREFRL0d3MFFQNjhqZHJNekl5Nm5VQXAwK2ZiZ0dZemUxL3Y1TU16WnMzTno1MmRuWkdWVlcwV2kyWm1abm9kRHFlZWVZWmkzVmJ0UGozamk1T1RrN0d1cGEyV2JDenMyUElrQ0g4OWE5L0pTQWdnRU9IRHZIU1N5L2RVNjQ2RXpJVnViaTRBR1UzOFF5VEgzbDVlYmk2dWxxYytORm9OSGg1ZVRGdDJqVGVlZWNkb3FLaXpKYWRNV1BHamhrelpoeFJGS1hPYmdyNitQaDRLSXBTTWZEd052RC9WRlZOek0zTi9melNwVXRGZGRXZkVFSUlJU3FYbjUvUDRjT0h1WG56SmlOSGpyVDJjSVFRUWdnaGhMaHZCdzRjWVBQbXpXUmxaVEZ6NWt6NjlldkhoZzBiT0hIaUJFVkZSZlRvMFlQRml4ZlRwazJiZWh2VDJiTm5tVEpsQ2tlUEhyM3ZyVXdOYlZYY2hyYXVHTnFIc2tYWElTRWg2UFY2MXExYlIzSnlNcXFxTW5ic1dJS0RnODB1Zmw2N2RpMHBLU25jdm4yYlRwMDZNWC8rZkx5OXZRa0tDdUw0OGVNQWRYSWRHaUpWVlRmWjJkbHBmSDE5ZjFCVmRhZXFxb2RPblRwMXY1bWU2NVc1OS9UdTNidkc5K3Z5NWN0NGVIaFluSHVHZjg5cFg3dDJ6ZmpZTVBjTlpmY1p0bTNiUm1KaUlsNWVYcVNtcG5MNDhPRkt4MVdiT3JVeGNPQkEvUDM5Q1FnSW9ISGp4blhlZm1WdTNyekpCeDk4d0lFREIyalpzaVZwYVdrY09uVG9ubktHckpBbEpTWFkyZGxaM0RYcWNWVFpOWHppaVNlQXNwOGxROFpESVlRUVFnZ2hIaWF5WFlBUWRjUXd5ZkRoaHgreVpzMGFreTBvREpOdFJVWC9qbDJyeVJmdnBrMmJBdFQ1RmdZalI0N2t5SkVqWExod2dhdFhyekpvMEtCN3lwU2ZrREVvUHlGalR1dldyWEYyZHViOCtmUEdZK2ZQbjYvMnRyODJOamFWVGhJOUtLcXE1Z0s3Z2JHS29yaWRQSGx5WEZwYTJtNEpPaFJDQ0NIcTE0c3Z2c2l1WGJ0WXUzYnRJM25qVHdnaGhCQkNQRjZ5czdPSmlJZ2dPRGlZNzcvL25wZGVlb2tqUjQ3UXMyZFB2dmppQ3c0ZVBJaWRuUjFoWVdIV0htcTl1SExsQ21QR2pLblZMaEJIang0bEpDUUVnSVNFQkk0ZE84YXVYYnVJajQ4bk9UbVpMNzc0d215OTd0MjdrNVNVeE4vKzlqYzZkKzVNU0VnSXFxcXlhZE1tdG0zYmRqOHY1MkhTVzFHVWRScU41b0t2cis4Wkh4K2YwQjQ5ZW5TMTlxQnFhOE9HRFJRVUZIRDU4bVhpNCtPclhMVFdybDA3dkx5OGlJdUw0L2J0MjJSbVpwS1FrR0E4YjhoT2w1V1Z4ZTNidDltMWE1ZEpmY05pKzFPblRuSDc5dTFxMWFrclVWRlJEQjQ4dU42RERxSHNOYXFxeXRXclY3bDkrN2JKTlN1dlZhdFdPRGc0OFAzMzN3T1FrcEp5WC8ycXFrcHBhZWw5YllOY2s3NGVwTXF1b2F1cksvNysvcXhZc1lLc3JDeUtpNHVOd2RBMTdhTStycFVRUWdnaGhCQVZTZUNoRUhXa3NrbUdEaDA2NE9qb3lJRURCd0FvTGk2K1owdTl5bmg0ZUJBUUVFQjBkRFFYTGx4QXA5UHg4ODgvazVtWmVWOWo3dHExS3kxYnRtVDE2dFVNSFRyVW1LV3h2S29tWk16UmFEU01HREdDK1BoNGJ0eTR3Y1dMRjBsS1NqS2JVZkhpeFl0OCtlV1hGQmNYazUyZHpkYXRXODBHUUQ1Z2Y5UHI5Y1BUMHRKYW5EeDVjdExKa3ljLysvSEhIMHZyZXhCQ0NDR0VLSk9hbXNwbm4zMkd0N2YzUGVjTVd4VkxRS0lRNXFtcXFxaXFhcStxcW91cXFzMVZWVzFSWDMrYU5tMXFYRFQxc0hqaWlTZG8yclFwdzRZTmExWkgxNkg1YjlmZVhsVlZ1Zk1uaEJBQ2dCczNicURYNi9uakgvK0lyYTB0alJzMzV1V1hYMmJDaEFtNHVMalFyRmt6WG43NVpjNmVQVnZuVzdRMlJQbjUrWFd5d0RveE1aSFhYMytkbGkxYjR1WGx4Wmd4WXpoNDhLRFpzZ01IRHNURnhRVm5aMmVHRGgxS1hsN2VBdzgyYXVDOEZVVlowYWhSbzMvNCtQajg3T1BqczdoSGp4NCt3RVB6K2NYYjI1dFJvMGJ4NnF1djhzSUxMekIxNnRRcTY2eFlzWUliTjI0d2FOQWdRa05ER1R0MnJQRmNodzRkbURoeEluUG56bVh5NU1uOC92ZS9ONm5idm4xN3hvNGR5K3pac3hrM2JseTE2alFrV3EwV1cxdmJHdGZ6OFBCZ3lwUXB6Smt6aDVkZmZwaytmZnFZTFdkblowZElTQWpMbGkzamxWZGVvVm16WnZjMTNsOS8vUlVuSjZjcWQxK3FDNldscFdidmpkU1ZxcTVoWkdRa3pabzFZOEtFQ1F3ZVBKaXZ2LzY2eG4yY1BuMmFwNTU2cXE2R0xJUVFRZ2doUkxYSlZzdEMxSkh5a3d6dTd1NU1uRGlSNzc3N0RnQjdlM3VpbzZONTc3MzMrSy8vK2k5YXRHaEJ2Mzc5K09HSEg2cmRmblIwTk92V3JlUHR0OSttb0tDQURoMDZFQjBkZmQvakhqbHlKTEd4c2N5Yk44OWltUlVyVnJCMDZWSUdEUnBFcDA2ZENBd001Tnk1YzVXMk8zUG1US0tqb3hrMWFoVE96czVNbXpiTitJVTZKeWVINmRPbnMyL2ZQaHdjSEVoSVNDQThQQnhIUjBjR0RoeklPKys4YzkrdnF5YlMwdEtxSHdVcWhCQkNDQ0ZFdzJZTHRBRGEvdlozM2U5MWFJR3ZyMjk5ZFZWbnVuWHJSbDVlSHVQSGorOEp0S3FESmt1QTYwQUdjTzIzNTBJSThVaFRGR1c1cjYvdmNtdVB3MW9HRGh5SXI2OHZxMWF0TW00SEhCNGVUbXhzTE1PR0RTTWtKSVRYWG5zTndEZzM5dU9QUDk2ejI4ZXRXN2RvMnJTcDhYaEpTUW14c2JFY09uU0kwdEpTQWdJQ1dMaHdJVTJhTkNFeE1aR05HemZ5eFJkZjRPTGl3cWxUcHdnT0RtYjM3dDBXdDJvMk43WWhRNFlBa0phV1JreE1ESm1abVR6Ly9QTkVSa2JpNnVwYTZldStmZnMyVVZGUmZQZmRkelJyMW96Um8wZWJuRDkrL0RpeHNiR2twNmZqN3U3T3dvVUxqYS9mc0dWeStldFJWWjJLYnQ2OFNYWjJ0c2xpcFdlZmZaYkV4RVRBZFA3UmNFMVZWU1VuSjRkZHUzWXhmdng0aXp1dWhJYUdKdjc0NDQ4UDVXZWIybEFVNVdrZ3NsR2pScEUrUGo2WEZFWDVWRlhWQnBFOXpiRHd6Tkt4OGVQSDE2aTlqaDA3M3BNUW9QelA3dHk1YzVrN2Q2N3grY1NKRTAzS0xscTBpRVdMRnBrY3E2cE9RMkZqWThOVFR6M0YyYk5uelM3eXEweHdjRERCd2NIRzV4TW1UQURLcm1mNTkyZjA2TkVtMTNQYXRHbTFIbTk4Zkx6WlJBWVBncDJkSGExYnQrYVhYMzZoVTZkTzFhcFQ4YlYzN05pUkV5ZE9XSHh1NlJwQ1dUYk4rN25YYy9yMGFYSnpjK25aczJldDJ4QkNDQ0dFRUtLMkpQQlFpUHRRY2VLanNrbUdnSUFBQWdJQ1RPcS84c29yWnRzeGQ4elIwWkVGQ3hhd1lNR0NlOFpSVmQzS3ZQcnFxN3o2NnF1VjFxOXFRc1ljZTN0N0lpTWppWXlNdk9lY2g0Y0huMzMyR1ZDMkJjUE9uVHVyTlZZaGhCQkNDQ0ZFbGV3cEN6cE1yZStPVjYxYVZkOWQzcmVGQ3hjYUhxNnI0NmI3QVBsSTRLRVFRanlXZnZqaEIvYnYzMi9NcUxkdDJ6YW1USmxDYW1vcWRuYjNyZ25RYXJWOCt1bW54aXhxQU11V0xTTWpJNFBkdTNkamIyL1BnZ1VMV0xObURlSGg0UVFHQm5MbzBDRzJidDNLbkRseldMVnFGVE5tekxBWWRHaHBiTC8rK2lzQXljbkpiTjY4R2ExV3k1dzVjMWk5ZW5XVlFURGg0ZUVVRkJTUW5Kd01RR2hvcU1uNWdvSUN3c0xDZU9xcHA0aUxpMlA1OHVYR3NwYXVSMlYxS3JweDR3YUFTVlkxVjFkWDd0eTVnMTZ2TjVsL05MenV0OTkrR3dCL2YzOW16WnBWNWJWNkhDbUtZcStxYWwwc3hyQWFQeisvZTQ1MTdOaVJ2WHYzV21FMERVdG9hQ2lob2FITW56K2Y1NTkvSGdjSEIyc1A2UjY1dWJsczM3NmRDeGN1bUwwWDhxRE1tVFBIZUcxNjlPanhRRE1nMWhXdFZrdHFhaXJMbHk4bk5EU1VSbzBhV1h0SVFnangyRE1zOWdGUUZBVm5aMmU2ZE9sQ1lHQWcvZnYzdCs3Z3FzRXcvcU5IajhxT1EwS0lhcFBBUXlFZWNmVTUwZUx2Nzgra1NaTUlDUW1way9hQ2dvSTRmdng0bmJRbGhCQkNDQ0hFWThLT3NreUh3cnJxTmR1a0VDQTNPSVQxcUtxNklDMHRiWVcxeDJFdHFxcTJBQUtBL3pJY216eDVNazVPVHRWdVkvbnk1V2cwR3Y3ODV6OERaWUUzS1NrcDdOeTVFdzhQRDZCc0FmT0NCUXNJRHc5SFVSVEN3c0o0N2JYWHNMR3h3Y25KcWRxWndjeU5MU2dveUJqQTk5cHJyN0ZzMmJKSzI3aDE2eGJmZnZzdG4zenlDVzV1YmdCTW5UcVZtVE5uR3N2MDY5ZVBvcUlpMHRQVGFkS2tDWm1abVdpMVdteHNMTitTcUVrZG5VNEhZSksxVUtQUldNelMxN3QzYjA2Y09NR2xTNWRZdW5RcEVSRVJGb01yVjY1Y09SNDRvaWpLOVVvdnhFUEN4OGRIcHlpSytmU09aYTZvcXBvQzdFcExTenNLcUw2K3ZuK3VwK0hWdWVvdXlIOGNlWHQ3czJiTkd1TGk0cGczYng2ZW5wNDRPenRiZTFoRytmbjVaR2RuMDc5L2Z6NzY2S01hL1Q5NnYvN3doei9nNk9qSXBrMmIrTWMvL2tINzl1M3J0ZithMG1xMVhMcDBpYlp0MjdKMDZWSjY5ZXBsN1NFSklZUW81K2pSb3pnNE9KQ1hsOGVKRXllSWk0dmoyMisvWmNtU0pSYXpicGQzNWNvVlpzK2V6WjQ5ZTh3dVhIb1lQQXF2UVFoUlBSSjRLRVRONlhtSXNsYlV4MFJMVFRJczFzU21UWnZNSFM2bTdEMFFRZ2doaEdnd1pDSkZOQ0FhSk9DdEliQ243TDBRb3Q3SkRZNUg0eldJaDF2YnRtMnJYVFltSm9hMHREUzJidDFxL0huTnpzNUdWVlVtVFpwMFQvblMwbEpzYlczeDh2Sml3SUFCYk4rK25TMWJ0bFI3VzF4elkzTjNkemQ1WEZoWWlGNnZ0L2gvUms1T0RnQ2VucDdHWTAyYU5ERXBFeGNYUjNKeU10MjdkemRtRHRQcks1L1NxMGtkRnhjWG9DeFF5UkFjbEplWGg2dXJxOFZ4YXpRYXZMeThtRFp0R3UrODh3NVJVVkhWK24veEVaV3VxdXBCblU2Mzg4eVpNejlZZXpDaS9uVHAwb1dOR3pkU1hGek14WXNYS1NvcXN2YVFqR3h0YlhuNjZhZXQ5cnZiMTllWExWdTJVRmhZeU1XTEZ5a3RMYlhLT0txcmRldld4dUIwSVlRUURZK2lLRFJ0MnBUQmd3Znp1OS85anBkZmZwbTllL2VhN0pob1NYNStQbGV1WEttSFVUNDRqOEpyRUVKVWp3UWVDbEZ6SmNBanNkcjFJWFdkaHlqdzgyRlhNV09HcTZzckFRRUIvT1V2ZnpGWkRWdGFXc3J1M2J0SlNVbmg4dVhMNlBWNldyVnF4ZkxseStuY3ViTlZ4bjdnd0FFMmI5NU1WbFlXZ1lHQjdOMjdsNk5IajNMbnpoMm1UWnRHVWxMUzR6eTVMSVFRb283SlJJb1E0bkhVczJmUFNYcTkvdHpKa3lmUFdIc3N3cFRjNEhqNFg0TjR1RlUzQ0hERGhnMGNPM2FNelpzM20yd1piSGg4OE9CQldyWnNhYlp1UmtZR1I0NGNZY0NBQWNUSHgrUHI2MXZyc2QyOWU5ZVlhZlR5NWN0NGVIaFVPbWRpQ0RLOGR1MmE4YkVoR05Fd3RtM2J0cEdZbUlpWGx4ZXBxYWtjUG55NDBuSFZ0RTdyMXExeGRuYm0vUG56dEc3ZEdvRHo1OC9UclZ1M1N2c3hzTEd4ZWV6bWhWUlZQUWNjVUZWMTk2bFRwMDVaZXp6Q3VobzFhc1F6enp6VG9QNGQ2SFM2S2dPVTY0T2RuUjFkdTNhdDl2L2wxbEpjWEd6dElRZ2hoS2dtRnhjWFhuNzVaZmJ0MjJmOFhuNzgrSEZpWTJOSlQwL0gzZDJkaFFzWDBxZFBId0RqdlZuRGMwTUNvTXJxVkxSNzkyN2k0K081YytjTzQ4YU5NKzVZV0ZKU1FteHNMSWNPSGFLMHRKU0FnQUFXTGx4NHowS2k2cFRWNi9Va0pDU1FsSlJFVGs0T3paczNaODJhTlhUcDBzWGlheEJDUEhvazhGQ0ltaXNHTW9BK2xHMmZaVy9kNFR3Mmlpa0xPc3o0N2JHb1IwZVBIcVZ4NDhaY3ZueVppSWdJd3NQRFdidDJMUUJGUlVXOC9mYmJxS3BLU0VnSTN0N2VhTFZhenA0OWk0T0RnMVhHbTUyZFRVUkVCTysrK3k1OSsvYmx6Smt6eHUzRlBUdzgrUHp6ejZ2VmptVEpFRUlJNjhuTHl5TXFLb3J2di84ZU56YzN4b3dady92dnYwOXFhaXAyZG5hVlRub1lBdWMzYnR6SXVuWHJ1SGp4SXA2ZW5rUkVSTkNsU3hlZzhra1RRLzN3OEhCaVkyTVpObXdZSVNFaHRab01xc2xFamhCMUxTY25wMW9MTHE1Y3VjS0dEUnM0Y2VJRVJVVkY5T2pSZzhXTEY5T21UWnRLMnkrLzBHUG16Sm04OXRwcjFScFhiYmRUdmQ5dFdNc3ZxcGswYVJJaElTSG85WHJXclZ0SGNuSXlxcW95ZHV4WWdvT0R6ZDVrWEx0MkxTa3BLZHkrZlp0T25Ub3hmLzU4dkwyOUNRb0s0dmp4NHdDUDNSYXhPcDN1TDRxaVBPL3I2NXV1cXVxbmVyMys0T25UcC84SHlWTGZvTWdORHJuQklScW1Eei84a0NOSGpyQmx5eGFUb0VNb203dnc5ZlhsdmZmZVkrN2N1Ymk1dVpHZW5rNWVYaDY5ZXZWQ3I5ZXplUEZpSmt5WXdPVEpreGt6Wmd5ZmYvNDVvMGVQcnRWWU5tellRR2hvS0RkdTNDQStQcDZSSTBkV1dyNWR1M1o0ZVhrUkZ4ZEhSRVFFZCs3Y0lTRWh3WGhlcTlVQ2tKV1ZoWnViRzd0MjdUS3BiOGhXZU9yVUtUcDM3b3lMaTB1VmRTclNhRFNNR0RHQytQaDRubnZ1T1c3ZnZrMVNVaEtSa1pIM2xMMTQ4U0lYTGx5Z1g3OSs1T2Jtc25YclZnWU5HbFQxaFhsRUtJb1NwZFBwZHA0K2ZmcUN0Y2NpckV0VlZRNGVQTWoyN2R2SnpNeWtwS1FFVlZXdFBTd2pSVkd3dGJXbGUvZnV6SjgvbnllZmZMTGUrbFpWbFgzNzlyRmp4dzZ1WGJ2MlVBVDEyZHZiNCt6c3pKdHZ2a2xnWUtDMWh5T0VFS0lLblRwMTR0S2xTOGJNNGdVRkJZU0ZoZkhVVTA4UkZ4Zkg4dVhMU1U1T0JtRGJ0bTFNbVRMRk9CZHVVRm1kOGpJeU1saTllaldiTm0yaVc3ZHUvUHJycjhaenk1WXRJeU1qZzkyN2QyTnZiOCtDQlF0WXMyWU40ZUhoOTdSVFZkbVltQmlPSERsQ1ZGUVVYYnQyNWNxVks4Wjd3NVplZ3hEaTBTT0JoMExVWENsbEFYQzNBVnRrKzZ6Nm9xZnMyaGYvOXJlb1p4cU5oaWVmZkpKcDA2WXhlL1pzNHdmakRSczJVRnhjek1jZmYyejg0R2huWjBmdjNyMnROdFliTjI2ZzErdjU0eC8vaUsydGJhMC8wRXFXRENHRXNKN3c4SEQrOWE5L3NYLy9mbFJWWmQ2OGVTYm5xek5Ca3BTVXhQcjE2N0d6c3lNc0xJeW9xQ2gyN3R4Wjdmby8vUENEc1grb2ZHTEgwa1JLVFNaeWhLaHIxVjF3Y2VUSUVYcjI3RWxZV0JoYXJaYWxTNWNTRmhiR3h4OS9iTEZPeFlVZU9wMnVMb2YrUUpVUERreElTT0RZc1dQczJyV0x3c0pDM25yckxUdzlQYzBHYm5UdjNwMnBVNmVpS0FxeHNiR0VoSVR3NVpkZnNtblRKcE9neHNkVVIwVlJsalJxMUdpSmo0OVBwcUlvdS9SNi9lZW5UcDM2YitEaCtlRjRoTWtORGlFYW5zMmJOd1BjRXdCbitMbGR1WElsSzFhc0lEQXdrTkxTVXJ5OHZKZzllellBSDMvOE1UZHYzdVNOTjk3QXpzNk8yYk5uczNMbFN2cjA2Vk9yYlRlOXZiMFpOV29VSlNVbERCOCtuS2xUcDFaWlo4V0tGU3hkdXBSQmd3YlJxVk1uQWdNRE9YZnVIQUFkT25SZzRzU0p6SjA3RjNkM2R5Wk9uTWgzMzMxbnJOdStmWHZHamgzTDdObXphZEtrQ1Y5OTlWV1ZkY3laT1hNbTBkSFJqQm8xQ21kblo2Wk5tMllNT003SnlXSDY5T25zMjdjUEJ3Y0hFaElTQ0E4UHg5SFJrWUVEQi9MT08rL1UrRG85ckU2ZVBMblUybU1RRGNNMzMzeERZbUlpTVRFeE5kb1MzcEwwOUhRbVRKaFFwd0grcXFweTlPaFJnb09EMmJadEcyNXViblhXZG1YMjdkdkhOOTk4dytiTm0wMjJuMi9vcmwrL1RsaFlHRHFkanBkZWVzbmF3eEZDQ0ZFSnJWWkxvMGFOakl1RCsvWHJSMUZSRWVucDZUUnAwb1RNekV5MFdpMDJOcFpEZUtwYng5YldGa1ZSeU03T3BsZXZYblR0MmhXQTNOeGNVbEpTMkxsenAvRjd3eXV2dk1LQ0JRdnUrVjVlVmRrN2QrNndaODhlTm03Y1NJOGVQUUR3OHZLcW00c2xoSGlvU09DaEVEV2tLSXBLV2ZCYncxL3lKc1FEVUZ4Y2pJT0RBeHFOQnExV3l4ZGZmRUZVVkZTTmJ1WlVscG1pdExTVUxWdTJrSktTd3ZYcjEybmV2RGxqeG96aGpUZmVRS1BSVkN1TGxTSGJqbUd5ZWR1MmJjYStLMmJLa1N3WlFnalI4T1RtNW5MczJERVNFaEtNTnhuZWZQTk5nb09EamVlck0wRXljK1pNWS8ySkV5Y3lhOVlzOUhvOStmbjUxYW8vZWZKa25KeWNqTTlyT2hsVWs0a2NJYXpwNVpkZk5zbUkrUExMTHpOanhneGpnSkk1RlJkNjJOcmExdGR3NjFSaVlpSkJRVUhHYlN6SGpCbkR3WU1IelFZZURodzQwUGg0Nk5DaEhEaHdBRlZWRy93V2JQVk5VWlEyUUloR293bng4Zkc1RHV6VzYvV2YyZGpZSFB2eHh4OWxFWm1WeUEwT0llcUh0N2UzMmJrRGM4ZXJtbU5vMXF3WnExYXRNbnZ1alRmZTRJMDMzakErSHo1OE9NT0hENi94Mk1vZkd6OStmS1gxSytyWXNTT2ZmUEtKeWJIeXZ6L256cDNMM0xsempjOHJidlcrYU5FaUZpMWFaSEtzcWpvVjJkdmJFeGtaYVRiTG9ZZUhCNTk5OWhrQXJWcTFNaTVBRXVKeDlzRUhIeEFURTFObFpuTnJVaFNGZ0lBQXpwMDdaL3lzWGg5MjdOangwQVVkQXJSbzBZS29xQ2hlZWVVVnhvMGJWK2xuT1NHRUVOWjE5dXhaT25mdWJId2VGeGRIY25JeTNidDN4OTYrYklORnZiN3lEU1NxVzhmRHc0T29xQ2pXclZ2SGpoMDdXTEJnQVQ0K1BtUm5aNk9xS3BNbVRicW5UbW1wNlpSTlZXVXpNelBSNlhRODg4d3pWYjk0SWNRalRUNkJDaUdFcUJhOVhzLy8vdS8vc25IalJ1UHF5U3RYcmxCWVdJaTN0M2VOMnFvc00wVjBkRFRuejU5bjdkcTFlSGw1Y2Y3OGVlYlBuNDlXcXpXWmFLb3NpMVhGN0Jabno1NnQxVmdrUzRZUVFsaEhkblkyVUpZSnhjRFoyZG5rZkhVbVNKbzNiMjVTWDFWVnRGcHR0ZXRYekFCUjA4bWdxdnA1V0FPMUdnSkZVZjdxNCtPai9yWW9DTUQ0OTI4WktrMk9XeWhYZmsreDh1WHVLVnUrNGNyYXJGaXVmQmx6NDdMVVZvVytLcGF4OURwVWdDRkRobWg2OWVybEdCVVZkYytDQzB0Ym4xWU1McngxNnhaTm16WTFXZlJSY2V2eGlnczlMQVZQbUtzL1pNZ1FBTkxTMG9pSmlTRXpNNVBubjMrZXlNaElYRjFkemJaVG5ybDZlcjJlWWNPR3NXYk5HbDU0NFFVQWlvcUtHRHg0c0RFRFZFVTNiOTRrT3p2YjVMUHNzODgrUzJKaUltQ2FLY2x3alZSVkpTY25oMTI3ZGpGKy9IaUxnWm1yVnEyYWZlVElrWW0rdnI1RlZPOW5TZFhyOVJiZjV5cCtSaXFXTVRsZTdtZXYyais3NWN2cDlYcXo0LzN0Y2FXcGNoUkZhUUVFTjJyVUtGaXYxK2Y2K1Bqcy9hMnZ5cXFKQjBCdWNBangrUER6ODd2bldNZU9IZG03ZDY5VjI2b3IvdjcrVEpvMHlmZzU1bjRGQlFWeC9QanhPbWxMaUlaTXA5Tng1Y3FWQmgxMFdON2d3WU1KRGc2dWw4QkRyVmJMdFd2WEhycWdRd04zZDNlYU4yL082ZE9uemY2L0xZUVF3dnF1WDcvT25qMTdqSjloTXpJeTJMWnRHNG1KaVhoNWVaR2Ftc3JodzRjcmJhT21kWVlPSGNyQWdRTlp2MzQ5OCtiTjQ2dXZ2cUpaczJZQUhEeDQwTGdJMTVLcXlqWnQyaFFvdTFkc1dIQW9oSGc4U2VDaEVFS0lLdm43KzZQUmFHalhyaDNqeDQ4M3JqZzMzQnlxeVVyS3lqSlQ1T1hsY2VEQUFUNzY2Q09lZnZwcG9HeEx1K25UcHhNWEYyY3kwV1FwaTVXbG03ODFIWXNRUWdqcmFkS2tDUURYcmwwelBzN0p5VEdlcjhrRWlUblZyVjgraTFsdEpvUHVkNXpDUEVQQWtsTDJCaG5lSk9PYlZkM3NjelhOVW5lLzdkYWt2L3NwcTlQcEtDNitOemw3WlZ1ZmxxZlZhdm4wMDA4Wk4yNmN5ZkdLVzQvWGRJRkcrZnFHdnBPVGs5bThlVE5hclpZNWMrYXdldlZxb3FPanEyekxVcjErL2ZxUmtwSmlERHo4MjkvK2hxdXJLNy83M2UvTXRuUGp4ZzNnMy85V0FWeGRYYmx6NXc1NnZkNGtVNUxoTmJ6OTl0dEEyZWZqV2JObVdSemp6WnMzLzJEdWZRREw3MjlOUHNjK2lKK251aGhYRmUzYkFBL24zZHlIbk56Z0VPS0Iwd01sMWg2RVFWM3UxdENRZG42d2xFM3lmbTNhdE1uYzRXTEszbGNoSGhrYWplYWVRUC9xT243OE9ERXhNVnk4ZUJFUER3K1dMRmxDejU0OVRjcFUzSFk1UFQyZGlSTW5jdUxFaVZyMTZlWGxSVzV1TG9XRmhUZzZPdGFxamVwcTFLaVIyZTlRbFRHODNvaUlDR0pqWTdHenMrUGRkOThsTFMyTjdkdTMwN2h4WXlJaWZEZ0ZqUUFBSUFCSlJFRlVJdWpkdXpkUStUWFVhclZzMkxDQmd3Y1BjdmZ1WGZ6OS9TMW12TFdrVzdkdS9QTExMeEo0S0lRUURZaXFxdVRtNXZMZi8vM2Z2UC8rK3d3ZlB0eTRHRmVyMVFLUWxaV0ZtNXNidTNidE1xbnI0dUlDd0tsVHAramN1VE11TGk1VjFpa3ZLeXVMbkp3Y3VuWHJScnQyN1NncEtVRlZWVHc4UFBEMTllVzk5OTVqN3R5NXVMbTVrWjZlVGw1ZUhyMTY5VEpwbzZxeUhoNGVCQVFFRUIwZHpkS2xTK25Zc1NQLy9PYy9hZEtrQ1czYXRESDdHb1FRanlZSlBCU2lsbFJWVlFBN3dCNndCZXJtYm93d1J3K1VVamJwVjFJaGs0ZW9CNFlzT1JXMWF0VUtSVkg0NXovL1dlMUpqY295VTJSbFphR3E2ajNCZjU2ZW50eTZkY3NrbTRhbExGWTF5VXdvV1RLRUVLSmhhdGV1SFIwN2RpUXVMbzZJaUFqdTNMbERRa0tDOFh4Tkprak1xVTM5Mmt3RzNlODRoWG1Lb3FDcTZ1Q1RKMC8rUDNPbnkvMXRmTnkzYjEvdTNMbWpBQlFWRlNrQXhjWEZDb0JXcTFXMFdxMEM0T0hoWVl5OEtpMHRWUUIwT3AzeHZFNm5Vd0QwZXIwQzRPTGlZanh1T0ZheGpGNnZWNXlkbmU4NXJxcXE0dWpvaUY2dlY4cVhOWndyLzl6ZTN0NzQzSERPWEhsVlZSVi9mLy9tWThlT2ZSN1lVUDdDV05yNnRLTGx5NWVqMFdqNDg1Ly9iSEs4NHRiak5XV3VmbEJRa0RHNDZMWFhYbVBac21YVmFzdFN2Y0RBUUdiTm1tVzhPYmwvLzM3R2poMXJNYUJPcDlNQnBvRjFHbzNHWXZuZXZYdHo0c1FKTGwyNnhOS2xTNG1JaUxBWUtPbm41eGVibFpYMTA2MWJ0KzRZM3A5R2pSb1ozaXVUOTYzaWM0MUdZKzY0MlRvV3lwcDliaWhiV1pueWJWYnN0OXo0eTljTnJpenJvYXFxdVlxaS9EOVZWZE5WVmYzdzFLbFRsM3g5ZlZYWm52ckJreHNjY29ORDFLc1M0THExQnlIcTFIVWFVRERwNHlRbko0ZHAwNmFSbEpSVVo0c2ZyRW12MTdOdTNUcVNrNU5SVlpXeFk4Y1NIQnhjNDBWUWRlRisrcng3OXk1aFlXRjA2dFNKTFZ1MnNHclZxZ2VlK1ZSUkZPenQ3WTJmMlI5MFg3VjE2ZElsa3BPVGlZMk5KU1FraE1HREI1T1Nrc0w3Nzc5UGJHeXM4VE5UWmRmd3ZmZmU0OXk1YzJ6ZHVwVldyVnB4L3Z6NUdvL0R3Y0hCK0hsTkNDR0U5Zm43KzZNb0NpNHVMblRyMW8xRml4YngrOS8vM25pK1E0Y09USnc0a2JsejUrTHU3czdFaVJQNTdydnZqT2ZidDIvUDJMRmptVDE3TmsyYU5PR3JyNzZxc2s1NU9wMk95TWhJTWpNemFkT21EY3VXTFRQK3ZsdTVjaVVyVnF3Z01EQ1EwdEpTdkx5OG1EMTd0dGwycWlvYkhSM051blhyZVB2dHR5a29LS0JEaHc3R3VUSnpyMEVJOFdpU3dFTWhhczhXYUFHMC9lMXYyWWYxd1RGTTRHWUExNUNKdndiRHhjV0YzcjE3czMzNzltb0hIbGFXbWFKRml4WUFYTDU4bVc3ZHVobVBaMlJrNE9IaFVlY1RqcElsUXdnaEdxNlZLMWNTSGg3TzRNR0Q2ZFNwRTJQSGp1WGN1WFBHTExzMW1TQ3gxSDVONnRkbU1xZ3V4aWxxck9JV3NnRDgvZTkvcjFibGpJeU1PaDVPL1R0Nzl1eHRvRjNGNDVhMlBpMHZKaWFHdExRMHRtN2Rlczlpam9wYmo5ZVV1ZnJsdHpKemQzZW5zTEN3V2htc0xkWHo4L09qVmF0V2ZQMzExL2o1K1hINjlHbVdMMTl1c1IxRElGSitmcjR4S0RJdkx3OVhWMWVMWTlCb05IaDVlVEZ0MmpUZWVlY2RvcUtpekphZE1HSENkeE1tVERpaUtNb2pIWWppNCtNVFNObDM0dkt1QTRkMU90MmUwNmRQZnduSUhkQjZKamM0NUFhSHFIZkZsTTFaOWFGc2p0RGVHb01JRFExTmhMSi9PdytEWGJ0MmNlclVLWHg5ZmRlOTlOSkx4Nnc5bnQ4VTgrODV5SnFsUHhOMXdzUERnODgvLy95KzI3bHk1UXF6Wjg5bXo1NDlOVnFrWE5jU0VoSTRkdXdZdTNidG9yQ3drTGZlZWd0UFQwOUdqeDVkbzNZMmJOakFzODgreSs5Kzk3c0hudjNQblA3OSsxTmNYTXl2di82S2s1TVRWNjVjcWZjeE5GU3Z2UElLam82T2pCdzVrbjM3OXZIV1cyL2g2T2pJc0dIRFNFcEtNcGF6ZEEyTGlvcjQvUFBQU1VoSW9IMzc5Z0E4OTl4elZua3RRZ2doN2w5TnNuVFBuVHVYdVhQbkdwOGJkcHN6V0xSb0VZc1dMYXBSSFlPMmJkdWEvQjRxcjFtelpoWXo2MVljZjJWbEFSd2RIVm13WUFFTEZpd3dlOTdjYXhCQ1BIb2s4RkNJMnJPbjdBWkxxclVIOGhqcEErUWpnWWNOU21ob0tLKy8vanJ6NXMzanJiZmU0c2tubjZTZ29JQWZmL3dSVDA5UE9uYnNhRksrcXN3VUF3WU1JRG82bXNqSVNMeTh2UGpwcDUvNDRJTVBtRHg1Y3AyUFhiSmtDQ0ZFdy9Ya2swK2FaRG5jdjMrL1NSQjZUU1pJekIycmFYMm8zV1JRVlpNelF0UW5jMXVmR216WXNJRmp4NDZ4ZWZObWs2MkhEZTQzSzR1NStuZnYzalhlT0wxOCtYSzFGNXBVVmk4d01KQ0RCdytTbFpWRi8vNzlqUXROekduZHVqWE96czZjUDMrZTFxMWJBM0QrL0htVEJUQ1ZzYkd4ZVNReThkUUZWVlV6Z0M5VlZkMTc2dFNwdnlIYlUxcUYzT0F3SlRjNFJEMHFwU3hZN1RaVzNCV2xJVzJMWEIyLy92b3JQLzc0STVtWm1mLzcwa3N2SGJIMmVINVRmdGVWMnUxSkt4cUUvUHo4QmhFY2w1aVlTRkJRRUMxYnRnUmd6Smd4SER4NHNNYUJoMTk5OVJVZmYvd3hOalkyQkFRRU1HalFJUHIwNllPenMvT0RHUFk5dG03ZFNtSmlJdDI2ZGNQSnlhbGVzaEErTEZ4ZFhZR3lqSU1hamNiNHZISGp4aVlaQ0MxZHc1eWNIRXBMUysrWlF4ZENDQ0dFRU9KaElZR0hkV2pwa0w3VkszZjQ3eVoxUEx0MjQ4OXJOMWd1YjZGTXhmN3NIUng1d3NNREx4OC9lbzBjUTdQV2JTb2RSOVkvTC9ERDUwbGNPcDNHN1pzM1VCUU56czJiMDdienN3UXVYRkt0MS9LWXM2TnNGYk9vUDVKWnNnSHk5UFRrMDA4L1pmUG16Y3ljT1pPYk4yL2k0T0RBMDA4L3plTEZpODNXcVN3elJXUmtKQnMyYkdER2pCbms1ZVhSdG0xYnBreVpRbUJnNEFNWnYyVEpFRUtJaHVucnI3L21tV2Vlb1dYTGx2ejAwMDlzM3J5WlVhTkdXWHRZUWp5MExHMTlxaWdLSDM3NElVZU9IR0hMbGkxbWd3NGZsQTBiTmhBYUdzcU5HemVJajQ5bjVNaVI5MTF2K1BEaHZQLysrMXk5ZXBYSXlNaEsyOUZvTkl3WU1ZTDQrSGllZSs0NWJ0KytUVkpTa3RsNkZ5OWU1TUtGQy9UcjE0L2MzRnkyYnQzS29FR0RhdmFDSDBHS291elU2L1YvT1hYcTFQZFV5RFFxaEJDUEMwVlJWTW9DMWF5YUljL1gxOWVhM2RkWVFVRUJ1Ym01M0x4NTgvYWpuaUg0VVZaU1VrSnNiQ3lIRGgyaXRMU1VnSUFBRmk1Y1NKTW1UVWhNVEdUanhvMTg4Y1VYdUxpNGNPclVLWUtEZzltOWV6ZHQycGkvZDNIMjdGbW1USm5DMGFOSFNVOVBaOHFVS1d6Y3VKRjE2OVp4OGVKRlBEMDlpWWlJb0V1WExnRHMzcjJiK1BoNDd0eTV3N2h4NHdnSkNRRmd5cFFwQVBUcDB3Y29DOHcxdEIwZUhrNXNiQ3pEaGcwemxqZW50TFNVTFZ1MmtKS1N3dlhyMTJuZXZEbGp4b3poalRmZVFLUFJHTnRidjM0OU1URXhaR1ptOHZ6enp4TVpHWW1ycXlzM2I5NGtPenNiYjI5dlk1dlBQdnNzaVltSnRiN2VXcTJXcjcvK21xKy8vaHFOUmtQdjNyMFpNbVFJTDd6d1FxM2JyTXJObXpmNTRJTVBPSERnQUMxYnRpUXRMWTFEaHc3ZFU4NndPMEZKU1FsMmRuYmN2WHYzdnZwVlZaWFMwdEo2MlpaYVZSL3N4OWpLcnVFVFR6d0JsR1hmTjJROHJBMnRWbXVWTGJ5RkVFSUlJWVNRd01NNjlPTDBtU2JQdi94Z0EwMWJ0cUwzNkhFUHJNL3k3UmNYRm5MOXlpWFNEaC9pK0JkSjlKdjhaLzR3OFdXelh6YSszdjRSUjNmdG9MRlRFenIvL2c4MGI5c092VTVIOXNWL2N1R0g3eC9ZZUI4eEdpUUlycjdaWTZWVjQ0K3I2bWJNYU5teUpVdVdWRDlndWJMTUZJMGJOeVlrSk1UaXhGOTFzbGhWOXJ6aU9jbVNJWVFROThmT3pvNlNraEwrOWE5LzRlRGdVR2Z0WHI1OG1WV3JWcEdibTR1Ym14di84Ui8vd2RTcFUrdXMvVWRWU1VsWll1aEdqUnBaZVNTaW9hbHM2OVBObXpjRDNCTklsNXI2WUpPN2UzdDdNMnJVS0VwS1NoZytmSGkxLzQxWFZzL1oyWmwrL2ZyeDAwOC9WU3NBWStiTW1VUkhSek5xMUNpY25aMlpObTJhOFFaMVRrNE8wNmRQWjkrK2ZUZzRPSkNRa0VCNGVEaU9qbzRNSERpUWQ5NTVwM1l2L0JGeTh1VEpXR3VQUVFnaGhCQVBqcCtmbjhuenZuMzdzbWJOR3VQelpjdVdrWkdSd2U3ZHU3RzN0MmZCZ2dXc1diT0c4UEJ3QWdNRE9YVG9FRnUzYm1YT25EbXNXcldLR1RObVdBdzZ0Q1FwS1luMTY5ZGpaMmRIV0ZnWVVWRlI3Tnk1azR5TURGYXZYczJtVFp2bzFxMGJ2Lzc2cTdIT3RtM2JtREpsQ3FtcHFmZHN0ZnpERHord2YvLytLb1BOb3FPak9YLytQR3ZYcnNYTHk0dno1ODh6Zi81OHRGb3RRVUZCeG5MSnljbHMzcndaclZiTG5EbHpXTDE2TmRIUjBkeTRjUVBBWkdHUHE2c3JkKzdjUWEvWG85Rm9DQTBONVoxMzNzSER3NE1SSTBhUWxaVmxNb1lQUC96d252ZkFRSy9YazVxYVd1M1A3RnF0Rmx0YjIycVZyVmhQVlZXdVhyMktvNk9qeWM0RTViVnExUW9IQndlKy8vNTcrdmJ0UzBwS1NvMzdLcyt3SlhHVEprM3VxNTNxS0MwdHhkN2Uvb0cxWDlrMWRIVjF4ZC9mbnhVclZyQmt5UkthTld2RzZkT242ZFdyVjQzNk9IMzZOSC84NHgvcmV1aENDQ0dFRUVKVVNRSVA2OUR2eHBobTQvcnlndzA0TjI5K3ovRzZaSzc5b29JQ0RyMi9qcjl0MjBwUndWMEdUWjF1Y3Y3bzdrLzVkdWNuZEhuQm4xSHZoTks0d2hlM2Y5MjUvY0RHSzBSRDVPUGpNMG1uMC8xODVzeVprOVllaXhCQ0NQR3c2ZENoQXhjdVhPRHk1Y3QwN3R5NXp0cDkvZlhYZWYzMTErdXN2Y2ZGdFd2WEFIQjNkN2Z5U0VSRFVIN0JoYU9qbzhXdFR5dGJhR0pwSVVwMUY2aFV0V2hrL1BqeFZiWlIwM29YTGx4ZzNManFMUUMwdDdjbk1qTFNiSlpERHc4UFB2dnNNNkRzUnVyT25UdXJQVlloaEJCQ2lFZEJaWi8zY25OelNVbEpZZWZPblhoNGVBRHd5aXV2c0dEQkFzTER3MUVVaGJDd01GNTc3VFZzYkd4d2NuTGlwWmRlcXZFWVpzNmNpWnViR3dBVEowNWsxcXhaNlBWNmJHMXRVUlNGN094c2V2WHFSZGV1WGF2VjN1VEprM0Z5Y3FxMFRGNWVIZ2NPSE9Damp6N2k2YWVmQnFCNzkrNU1uejZkdUxnNGs4RERvS0FnWTNEaGxDbFRpSXFLQWpCdXBhdlIvSHNkdlVhak1Va1VzWExsU3VQai9mdjNWMnY4NWR2cTFxMGJBUUVCREIwNmxPSERoMWRhM3NiR2hxZWVlb3F6WjgrYVpHR3Npb2VIQjFPbVRHSE9uRGswYTlhTVYxOTlsV1BIanQxVHpzN09qcENRRUpZdFc4YldyVnZ4OS9ldjBldXBLRDQrdmxZL0w3VmhaMmRINjlhdCtlV1hYK2pVcVZPZHQxL1ZOWXlNakdUbHlwVk1tREFCalViRDBLRkRheFI0ZVByMGFYSnpjK25aczJlZGoxMElJWVFRUW9pcVNPRGhJNml4a3hPajV5NmdxTENBN3hKMzAvbjNmNkRkczkwQXVQVi9tWHl6L1NQYWRubVc4WXVXb2pHVENjWEIyYVcraC96UUs3OEZoS09qNDJNMUJrTy9BSk1tVFNJa0pBUzlYcys2ZGV0SVRrNUdWVlhHamgxTGNIQ3cyZXliYTlldUpTVWxoZHUzYjlPcFV5Zm16NStQdDdjM1FVRkJIRDkrSE9DQnZ5WkZVZDYyc2JINWc2K3Y3eFZWVlQvVjZYUmZuRGx6NWppeVZaZ1FRZ2hScFJFalJyQm16UnJlZi85OWxpOWZYaS9aQ01TOTlIbzkrL2Z2NStyVnF6ejU1Sk4wNk5EQjJrTVNqeGx6bVZnNmR1ekkzcjE3NjYydC9QeDhEaDgrek0yYk55dmR0dG5mMzkvNDNhVXVsUC91SW9RUVFnanh1TWpPemtaVlZTWk5tblRQdWRMU1VteHRiZkh5OG1MQWdBRnMzNzZkTFZ1MjFHb3IyT2JObXhzZk96czdvNm9xV3EwV0R3OFBvcUtpV0xkdUhUdDI3R0RCZ2dYNCtQaFUyVjdidG0yckxKT1ZsWVdxcW5oNWVaa2M5L1QwNU5hdFcrajFldU94OG91K1dyUm9RV0ZoSVhxOUhoZVhzdnNzK2ZuNXhrREh2THc4WEYxZFRZSVJhNkpSbzBiNCtQalF0MjlmaGc0ZGlxdXJhNDNxaDRhR0Vob2F5dno1ODNuKytlZXJ2V3RCY0hBd3djSEJ4dWNUSmt3QXlqNmpsdzlPSFQxNk5LTkhqelkrbnpadFdvM0dCMlVCcmR1M2IrZkNoUXNXZDZoNUVPYk1tV084TmoxNjlLZ3lBMkxGMTk2eFkwZE9uRGhoOGJtbGF3amc0dUpDZEhSMGpjZXMxV3BKVFUxbCtmTGxoSWFHeXM0SFFnZ2hoQkRDS2lUdzhCR2xLQW9EWG4rVG4xTy80M2p5NThiQXcrUEpuNkhYNnhuNDU3Zk1CaDBLVVZ2bGd3TVRFaEk0ZHV3WXUzYnRvckN3a0xmZWVndFBUMCtUU1FlRDd0MjdNM1hxVkJSRklUWTJscENRRUw3ODhrczJiZHBrRXRSWVR6d1ZSVmxnWTJPendOZlhOMXRWMVU4VlJmbmk1TW1UM3dPNitoeUlFRUlJOGJBWU5Xb1VTVWxKZlAvOTkvVHYzeDkzZDNmakRSWlJQNHFMaThuSnllRmYvL29YdHJhMkxGeTQwTnBERXRhbEIwcnF1OVBxWkQ5ODBHMjkrT0tMdEd6WmtyVnIxNXBkdUZUZExJMDF0V25USm5PSGl5bDdMNFFRUWp4aVZGVlZBRHZBSHJBRmFoZEJWTWNHRGh4bzdTSFVpSk9URTAyYk5xVmx5NVl1YVdscExhdzlIZ3YwUUNsbHY5ZExGRVdSUmNybEdMTDhIVHg0a0pZdFc1b3RrNUdSd1pFalJ4Z3dZQUR4OGZINCt2clc2UmlHRGgzS3dJRURXYjkrUGZQbXplT3JyNzZxc2s1MWdoOWJ0Q2o3a2J4OCtUTGR1blV6SHMvSXlNRER3OE1rY1BEdTNidkd6NTZYTDEvRzNkMGRqVVpENjlhdGNYWjI1dno1ODdSdTNScUE4K2ZQbTdSWFhiMTY5V0x5NU1rTUhqd1laMmZuR3RjMzhQYjJaczJhTmNURnhURnYzanc4UFQzdnE3MjZscCtmVDNaMk52Mzc5K2Vqano2cU1qTmxYZnJESC82QW82TWptelp0NGgvLytBZnQyN2V2MS81clNxdlZjdW5TSmRxMmJjdlNwVXRydkRXekVFSUlJWVFRZFVVQ0R4c0FiV2twZVRuWmRkNnVlL3NPT0RkcnpwVi9uREVlKy9YVVNSbzdPZEhldTN1ZDkxZFBsSXAvL1B6OEtDb3FVb3FMaXhXdFZxdG90VnJGdzhOREtTMHRWWFE2blFLZzFXb1ZuVTZuUFBIRUU4WmpPcDFPMGV2MWl1RnZKeWNuNDJNb20wUnMzTGl4OGJsZXIxZFVWVlgwZXIxaWIyK3ZyRjI3dHZuZ3dZUGRhek5SOEtoTFRFd2tLQ2pJT09FMFpzd1lEaDQ4YURid3NQeWs2TkNoUXpsdzRBQ3FxcHFkQUVwSlNlbVJsSlNrOU9qUkk3OHV4NnVxYWxNei9iVlVGT1UvZ2YvMDlmVzlDZXhXVmZWNFNVbkpnWFBuenQycXkvNkZFRUtJaDVtVGt4UHg4ZkdzV3JXS3YvLzk3MlJsWlpHVmxXWHRZVDEyRkVYQjI5dWJ2L3psTC9UbzBjUGF3eEhXVlFKY3QvWWdyQ0UxTmRYYVF5anZPbFlJQUJWQ0NGRXZiSUVXUU52Zi9yYXo3bkRLMUhWQTE0UFdvVU1IZkgxOThmSHg2UXdFV0hzOEZoZytWMlVBMTVEZjdTWThQRHp3OWZYbHZmZmVZKzdjdWJpNXVaR2VuazVlWGg2OWV2VkNyOWV6ZVBGaUpreVl3T1RKa3hrelpneWZmLzY1MlRuaTJzakt5aUluSjRkdTNiclJybDA3U2twS2pQUEtoc1Z3cDA2ZG9uUG56alZlSE9mbTVzYUFBUU9Jam80bU1qSVNMeTh2ZnZycEp6NzQ0QU1tVDU1c1VuYkRoZzJFaG9aeTQ4WU40dVBqR1RGaUJGQzJGZktJRVNPSWo0L251ZWVlNC9idDJ5UWxKUkVaR1ZuajE3cG8wYUlhMTdHa1M1Y3ViTnk0a2VMaVlpNWV2RWhSVVZHZHRYMi9iRzF0ZWZycHA3R3pzODUvcTc2K3Ztelpzb1hDd2tJdVhyeElhV21wVmNaUlhhMWJ0elp1Y3k2RUVFSUlJWVMxU09CaEEvQi9GMzRtZHZMRUI5SzJzNXNiMmVuL05EN1B5ODZtYWV2V0tFcURXSWhiSTRxaW5ETTNnYWFxS3ZiMjlpYXA3MVZWeGNiR0JodWJzaDl4d3psVlZZMnJFYzF0WjJBb1g3NGRRMEJhK1RUMXFxcVNrcEpDZG5ZMnExYXR1cWVkNDhlUEV4c2JTM3A2T3U3dTdpeGN1SkErZmZxWTNRN1pjQ3cxTlpXZmYvNlpLVk9tc0hIalJ0YXRXOGZGaXhmeDlQUWtJaUtDTGwyNkFHWGI2Q1VrSkpDVWxFUk9UZzdObXpkbnpabzF4cjdQbkRuRCt2WHJ1WGp4SXUzYXRXUEpraVY0ZTN0YnZLNkcvdGV2WDA5TVRBeVptWms4Ly96elJFWkdHcmRxc05TbllVemwzYng1ayt6c2JKTStuMzMyV1JJVEV3SEl5Y2xoK3ZUcDdOdTN6L2dlcUtwS1RrNE91M2J0WXZ6NDhSYTNtamh5NUVqWXBVdVhyTEZsUUhOZ2hxSW9NK3pzN0hKOWZIejJXQXFPRkVJSUlSNUhMaTR1TEZ1MkRLMVdTMVpXRmdVRkJkWWUwbVBGMXRZV0R3OFAyZVphR0JSVGRuTzhEMlhCRUpYdkVWYUhRa05ERXdGV3JseFpYMTNldCtYTGw1T1hsOGVFQ1JQbStQbjVaZFpCazhYOE8wQ2h1QTdhRTBJSTBmRFlVeFowMktBaTNzM05VVFprZi9yVG4valRuLzRFTVB1M1B3MVpIeUFmQ1R5OHg4cVZLMW14WWdXQmdZR1VscGJpNWVYRjdObGxiK2ZISDMvTXpaczNlZU9OTjdDenMyUDI3Tm1zWExtU1BuMzYxRW13bEU2bkl6SXlrc3pNVE5xMGFjT3laY3VNODdYdDI3ZG43Tml4eko0OW15Wk5tbFFyRTJKRmtaR1JiTml3Z1JrelpwQ1hsMGZidG0yWk1tVUtnWUdCSnVXNmQrL082TkdqS1M0dVp1alFvYno1NXB2R2N6Tm56aVE2T3BwUm8wYmg3T3pNdEduVDZOT256LzI5OERwaWIyOXZkbjVmZ0tPalk2MHlVd29oaEJCQ0NQRTRrc0REQnFDRlozc0d2UDZteGZPN0k4SnEzYlplcTZWUnVXQTZiV2tKalJvOTFHKzdxcXFxK3R1MkZzWS9xcW9DbUJ6LzdhQmFiZ3NNaytPR1kxWFZxYVM4eHE1czZaMTd4VUVXRkJRUUZoYkdVMDg5UlZ4Y0hNdVhMeWM1T2JuYUx6SXBLWW4xNjlkaloyZEhXRmdZVVZGUjdOeTVFNENZbUJpT0hEbENWRlFVWGJ0MjVjcVZLemc0T0hEanhnMEE5dTdkUzJ4c0xJMGJOMmJ4NHNVc1c3YU1QWHYyVk5sbmNuSXltemR2UnF2Vk1tZk9IRmF2WGsxMGRIU2xmWnBqR0lkaHF3MEFWMWRYN3R5NWcxNnZ4OFBEZzg4Kys4eDQ3b2NmZnVEdHQ5OEd3Ti9mbjFtelpsa2NvNHVMeTJsYlc5dGM2bmlTVDFYVjV4VkZhVnFkc29xaTJBQWV2OVdyeTJFSUlZUVFEejBiR3h2YXRXdG43V0VJOGJncnBTenc3VGIxdlAzamc5akcrRUU3ZS9ZczE2NWRRMUdVRTM1K2ZyL1VRWlBsdDJSczJDbFNoQkJDMUpZZFpjSDk0dkhSWURKYk5qVE5tald6R1BUNnhodHY4TVliYnhpZkR4OCtuT0hEaDFmYW5yZTN0L0V6WmZuSDVzNjNiZHVXcEtRa2kyMHRXclRJSkZPZ3VmWXEwN2h4WTBKQ1FnZ0pDYW0wM0xCaHcrNEpSalN3dDdjbk1qS3lWbGtPSHpTdFZvdEdvN0dZQk1BYWREb2RlcjBlVzF0YnE0NURxOVhTcUZHakJwOTRvTGk0MkNRaGh4QkNDQ0dFRU5id1VFZWdQU29jbkozcC9Qcy8xSG03cXFvbkx5Y2JWNDlXNWZweTRmYk5HM1hlVjMxUVZiVnJXbHJhZVd1UHcwQlYxUmFVYlFQeVh4WFA5ZXZYajZLaUl0TFQwMm5TcEFtWm1abG90ZHBxdHoxejVremMzTndBbURoeElyTm16VUt2MTFOUVVNQ2VQWHZZdUhHamNRczlMeTh2NE44QmY3Tm56OGJkdlN3V2N0S2tTY3ljT1JPOVhsL2xCRUpRVUpBeFdIREtsQ2xFUlVVQmNPZk9IWXQ5bXFQVDZRRFRqSklhamNiaWwvVGV2WHR6NHNRSkxsMjZ4TktsUzRtSWlEQUdQRmEwYU5HaVpjQVJSVkhxZE9zNFgxL2ZvMEJsL3dqelZWWDlDdGhkVWxLeS85eTVjeVcrdnI1cVE1OTRFRUlJSVlRUWo1L2ZGa29WWTRWc2V3L2JGbzhBK2ZuNTVPYm1rcEtTY212bHlwV1A1UmJWUWdnaGFreURCS0U5YnV5cHg4VWNkYzNYMS9kRG5VNzN3ZW5UcDlPc1BSWURQeisvZTQ1MTdOaVJ2WHYzUHBianFDK3Fxbkx3NEVHMmI5OU9abWFtY1h2cWhrSlJGR3h0YmVuZXZUdno1OC9ueVNlZnJMZStWVlZsMzc1OTdOaXhnMnZYcmxGYzNQQ1RsOXZiMitQczdNeWJiNzVwTWZoVkNDR0VFRUtJQjAwQ0R4OWhsOCtlcGFpZ2dCNkRYalFlYS9OTVozNys3Kys1ZnVVU0xUdzdXRzl3ajdpNHVEaVNrNVBwM3YzL3MzZm5jVlhWK2VQSFgrZXl5U29xQXVJU1FZNldZb0dsNDh4UFJreWJ0TnpLQmJQRnNza2xsekxRVkF3RjBUUk5YRVpMalF4bjNGQlUzTklteTNIaHE0NjRqVGJqbWdnRHVPR0dzbHpPK2YyQjl3WjZnY3NpRi9EOWZEeDRlTzg1NTNNKzczTUE5ZHp6UHU5M0crTVRaNnFxbWoyK1FZTUd4dGZPenM1b21vWmVyeWMxTlpYOC9IeGF0R2hSN05pR0RYOTc0TnJSMGRFNHRxQTRZL0VNeVlxR2ZkeTlleGRWVmMyYXN6QVhGeGVnNEFhZW82TWpBRGR1M01EVjFiWFk1RWVkVG9lUGp3OURodzVsN05peFJFWkdWb2NuTGE5cG1yWURXRk8zYnQxdFAvLzhzL21abzlXQWxaVVYrZm41NU9YbFdmd0pVV0dhcVNSZElZUVFRZ2doaExDMXRTVTNONWQ3OSs0VjIyMUFWSjNjM0lLbUMxWldWaGFPUkFnaHlrZlR0SGVzckt3K0NBZ0lTQWNPYVpvMjc4aVJJejlhTXFicVVpbTd1c1JSVlg3NjZTZmk0dUtZTzNjdVRabzBxZkQrenAwN1IvLysvU3YxUEdxYXhwNDlleGcxYWhUTGx5ODNGbWg0MU5hdlg4OVBQLzNFa2lWTGl0d3JxZTZ1WExsQ1dGZ1krZm41REJnd3dOTGhDQ0ZFclNIWDVkV0xYSmNMVWIxSnRrTXRwZWJuODJQTUVxeXNyV25YczQ5eHVWL25MZ0Q4dk9JN1M0Vlc2NldrcExCOCtYSysvdnByNXN5WlE0OGVQWXpyRE1sLzJkblp4bVYzN3R3eGU5LzE2aFYwQTA1T1RxNmthSDlUT0k2TEZ5L2k3dTZPVHFjcjg1eGVYbDQ0T3p0ejZ0UnZ4U2xQblRwRjY5YXR6UnB2YlcxdHNVUXNUZE15Z09YQXkwbEpTZTVIamh3WmRPVElrWVNhbG5RSTRPbnBDVUJxYXFxRkl4SEZ1WFhyRmxDUVhDeUVFRUlJSVlRUUJ0N2Uza0RCdGJtd3ZNdVhMd1BVcUNRRVVUMXMyYktGbmoxNzhzSUxML0RkZDkrUm5Kek11SEhqQ0FvS29rT0hEZ3diTnF4V2YyNXo0c1FKMnJadGE3eEorS2oyMzdadFcyYlBuZzBVUFBnOWQrNWNnb0tDNk5TcEUvUG56eSsybXR1WFgzNUpseTVkYU5ldUhZTUdEZUxFaVJOQVFWY1l3Mzd2M3IzN1NHSzNJRStnaDZJby93Z0lDTGpoNys5L3dOL2YvM1ZBMnJxVWc2RjFzNE9EZzZWRE1kdFhYMzNGOU9uVEt5WHA4RkZSRklYQXdFQmVlZVVWNHVMaXFtemV2LzN0YjRTSGg5ZTRmKzhiTm14SVpHUWszM3p6VFptNmJna2hoQ2laWEpkWEwzSmRMa1QxSm9tSHRWRFd6UnVzaVpqTXBWOU8wdlg5WVRSby9OdEY1RE1kTzlHc3RSOG4vL2tULzRoWmducS80bFpobVduL3E4cHdheDNEeFYxYVdocTNidDFpMWFwVnhuWGUzdDQ0T0Rpd1pjc1dBSEp5Y2xpeFlvWForL2J3OENBd01KQ29xQ2hPbno1TmZuNCsvLzN2Znl2bFE4cUZDeGVTbFpYRnhZc1hpWW1KTVNaTWxuVk9uVTVIang0OWlJbUo0ZXJWcTV3L2Y1NzQrSGlUVDl1ZFAzK2U3Ny8vbnB5Y0hOTFQwMW0yYkJsZHUzYXQ4TEdVbGFacGNhcXFCaDA1Y3FSUlVsTFN1MGxKU1RzQTgwdFVWa012djF4UTZiUXFQNXdSNWt0TVRPVEdqUnM4K2VTVFJTcWNDaUdFRUVJSUlZVGhldnl2Zi8xcm1SNVdGSlZMVlZVMmJkckVwVXVYZVBMSko0MDNub1F3UjNwNk9sT25UbVhVcUZIczM3K2ZBUU1Hc0h2M2JwNS8vbmsyYmRyRTFxMWJzYlcxSlN3c3pOS2hWZ3ZKeWNuMDZkT25YRW1LZS9ic0lTUWtCSURZMkZqMjd0M0xxbFdyaUltSklTRWhnVTJiTnBrYzE2Wk5HK0xqNC9ueHh4OXAyYklsSVNFaGFKckc0c1dMV2I1OGVVVU9wNmFvcXloS08wVlIxZ1VFQk56MTkvYy9FeEFROEJkQXlzalVVdm41K1NRbko5TzRjZU15anoxNDhDQURCdzZrZmZ2MjlPelprMy85NjE4UGJYUHUzTGtpcmF2UG5UdkhDeSs4VU81NFgzcnBKVFp2M2x6dThXV2gxK3U1ZlBseW1aSVpETWU3WmNzV3VuVHBRdmZ1M1RsNjlDamZmdnRJNXBKZ0FBQWdBRWxFUVZRdG5UcDE0dVdYWCtiQWdRUEc3VXM2aDNxOW51am9hTHAyN1VxSERoMFlOMjVjbWVKM2QzZW5RWU1HSER0MnJFempoQkJDRkUrdXk2c0h1UzRYb21hUVZzczEzTzFyMS9pL0Rlc0F5TG1iUmNhRjg1dzlkQUExUDU5WFI0L2wrVmQ2RnRsZXA5TXhZSElFZjUvOEtYdlhyT1RVUDMrbVJZYy80dHpBamV5c08venY5SDg0ZnlTSno3Wlp0Tk5DamVidDdVMXdjRENob2FHNHU3c1RIQnpNdm4zN0FMQ3pzeU1xS29yWnMyZXpidDA2R2pac1NGQlFVSkVMME5KRVJVVXhiOTQ4Um93WVFWWldGdDdlM2tSRlJWVTQ3alp0MnRDN2QyOXljbkxvMXEwYmYvbkxYOG85NThpUkk0bUtpcUpYcjE0NE96c3pkT2hRT25Ub0FFQkdSZ2JEaGcxai9mcjEyTnZiRXhzYlMzaDRPQTRPRG5UcDBvV3hZOGRXK0ZqSzZzaVJJL09yZk5KSHJHL2Z2cXhldlpyVnExZHo2dFFwV3JSb1FkMjZkUzBkMW1QdjNyMTdYTHAwaWYzNzl3Tlk1T2RkQ0NHRUVEV0hwbWtLWUF2WUFUWlU4NGNIdTNUcFl1a1F5cXh1M2JyazVPVHcvUFBQMXo5Ky9IaERDNFNnQW5sQURwQ3JLSXJwc2t6aXNkS3JWeS9pNCtQWnYzOC9uVHQzeHQzZEhSY1hGMHVIOVZqSnlja2hJeU9EZS9mdVlXTmp3OFNKRXkwZGtxaGhybDY5aXFxcS9PbFBmOExHeGdZYkd4c0dEUnBVcE12SG9FR0QrUERERDFGVjFXTGRQNnFMbXpkdlZrcUhsN2k0T0lZUEgyN3NCTktuVHgrMmJ0MUs3OTY5SDlxMjhQOWJ1blhyeHBZdFc5QTBEVVY1dVBqZnA1OSt1dXJ3NGNOcVFFQkFoV08wQkUzVGJFclpwSTZpS0U4QlMvejkvUmNvaXBKV1hLVklVWFBwZERyeTh2TEtOZmJPblR1RWhZWFJ2SGx6bGk1ZHlxeFpzMWk3ZG0wbFIxaVVqNDhQbVptWjNMMTc5NUZYbGJTeXNpSW5KNmRjWTMvOTlWY1NFaEtJam80bUpDU0VsMTU2aVczYnR2SFh2LzZWNk9ob1kyR0trczdoN05tek9YbnlKTXVXTGFOUm8wWkZ1a21acTNYcjFwdzVjNlpJOHFjUVFvanlrK3R5eTVQcmNpRnFEa2s4ck9FeTA5UDQvcXVGQU5SeGRLUmVJeS9hOVhxTmRqMWZ3OFhOemVRWVI5ZDZESm43VjVLKzM4cUpuLzdCa1ozYnliMTdGenNIUjl5YVBVSG5kNFpVNVNIVUNvYTJDZ2Fob2FHRWhvWWEzd2NIQnh0ZkJ3WUdFaGdZV0dUOG0yKythWEkvcHBZNU9EZ3dZY0lFSmt5WThGQWNwWTB0U2ZmdTNlbmJ0Ni9KZFNYTmFZcWRuUjBSRVJGRVJFUTh0TTdEdzRNTkd6WUEwS2hSSTFhdVhHbldQa1hadUx1N3MzVHBVajc5OUZPT0h6L084ZVBITFIyU0tNVEZ4WVd4WThmeWh6Lzh3ZEtoQ0NHRUVLSjZzd0VhQWszdS8ybHIyWEJLVmhOdnhyZHUzWm9iTjI3UXIxKy81NEZHRmdnaEY3Z0NwQUNYNzc4WGp6bEhSMGRpWW1LWU5Xc1dQLy84TTJscGFhU2xwVms2ck1lT29pajQrZm54OGNjZjgreXp6MW82SEZGTm5UaHhnc0dEQnhNZUhrNTBkRFRkdTNjbkpDU0VkOTU1QjhENElPN2h3NGNmU2k2OGZ2MDY5ZXJWTXk3UHpjMGxPanFhN2R1M2s1ZVhSMkJnSUJNblRzVEp5WW00dURnV0xWckVwazJiY0hGeDRlalJvNHdhTllyVnExZVhXTDNzNE1HRFJFZEhjKzdjT2R6ZDNaazRjYUl4SmxWVmlZMk5KVDQrbm95TURCbzBhTUNjT1hONCt1bW5TMXhYbkZ1M2JoRVpHY20rZmZ1b1g3LytROGwrSmNVeWVQRGdoODVYYVdNZWRPM2FOZExUMC9Iejh6TXVlK2FaWjR6ZFFBby9ERzA0NTVxbWtaR1J3YXBWcStqWHIxK3hDYUNhcGxuWDVFUThVOG1VSld4N1V0TzBrWXFpN0grRUlRa0xLTXZQd1lNNmQrNU1UazRPRnk1Y3dOSFJzVklTaFV1aktBcDJkbmJrbStqYTlTam1LcTgzMzN3VEJ3Y0hldmJzeWZyMTYvbmdndzl3Y0hDZ2UvZnV4TWZIRzdjcjdoeG1aMmV6Y2VOR1ltTmplZUtKSndCNDdybm55aHlIdmIyOXRGb1dRb2hLSk5mbDFZTmNsd3RSTTBqaTRTTTBaY2ZQajNRYmM4WVd4OHJhbWhkZTdjVUxyL1lxOXo1RXpXTHFTVGRmWDE4bVQ1NWNLZnZ2MkxFakF3Y09OTFkycWFqaHc0ZHo4T0RCU3RuWDQ2cEZpeGFzVzdlT1k4ZU84Wi8vL0VkS2dWY0Q5dmIyTkd2V2pQYnQyMU9uVGgxTGh5T0VFRUtJNnMrT2dxVERSRXNIWW81WnMyWlpPb1F5Sy9TMDlEeEx4Z0YwQUc0aWlZZmlQaGNYRjZaTm00WmVyeWN0TFkyc3JDeExoL1JZc2JHeHdjUERBeWNuSjB1SFVxMFpFckVVUlJrYkVCRHdIcUJURkVXbmFacU9naXE5T2tDbmFacE9VWlFpeXlobzUvcmdNc05YdGRhbFN4Y0NBZ0tLL0x0MzRNQUJObS9lYkR3bnk1Y3ZaL0Rnd1NRbUptSnIrL0J6QTNxOW5yLy8vZSs4L3ZycnhtWFRwazBqSlNXRjFhdFhZMmRueDRRSkU1Z3padzdoNGVIMDdkdVg3ZHUzczJ6Wk1qNzY2Q05telpyRmh4OStXR3JMMUt5c0xNTEN3bmpxcWFkWXNHQUJNMmJNSUNFaEFZQzVjK2V5ZS9kdUlpTWphZFdxRmNuSnlkamIyNWU2cmpqaDRlRmtaV1VaOXo5Ky9IaXpZeW51ZkpVMDVrRlhyMTRGb0g3OStzWmxycTZ1M0w1OUcxVlZpendNRFFYZnN4RWpSZ0FGbjJ1T0hqMjYyR09iT1hObVAyQzNvaWhYU2p3SjFaUy92Mysyb2loMkpXenlrNklvZnpsOCtQQTV3NEthK0VDSmVIU1dMVnRHWEZ3Y3JWdTN4dEhSc1VxU0FXc0tWMWRYb09Celg1MU9aM3hmcDA2ZElvbUF4WjNEakl3TTh2THk4UFgxcmZyZ2hSQkNsRWl1eXkxTHJzdUZxRGtrOFZDSThsT3BRVGVGaXF0OGVPTEVpUXJ0dHl4VkZjdGk4ZUxGcGhiblVIRGVoWm1zckt3SUNBaVFEd3VGRUVJSUlXb21Xd29xSFlyYXI5cFh0QlNXWVcxdFRkT21UUzBkaGhBbUZhb1ExZkQrRjZhcXdwV3prcFJXUW9XNUVrdlBtZEcydmlMcnRmdkhvNlBRWit0dnYvMDJqbzZPcGV6Mk56Tm16RUNuMC9IZWUrOEJrSm1aeWJadDIxaTVjaVVlSGg1QVFSV3RDUk1tRUI0ZWpxSW9oSVdGOGM0NzcyQnRiWTJqb3lNREJnd29kWjZnb0NDeXM3TTVkKzRjVGs1T3BLYW1vdGZydVhmdkhtdldyR0hSb2tYR3lpRStQajRBM0w1OXU5aDF4YmwrL1RyLy9PYy9XYkZpQlc3M3UvQzgvLzc3akJ3NXN0UllySzJMdjBWUmxqR0dKSjdDVlF0MU9sMnhQMy90MjdmbjBLRkQvUHJycjB5Wk1vV3BVNmNTRlJWVjRuSFdCcHFtcWNBOVlMTk9weHQ3K1BCaEtkMGpTblR0MmpXKyt1b3J0bXpaZ3FlbkowZU9IR0g3OXUwUGJXZjR2Y3pOemNYVzFsWWVnaStrcEhOWXQyNWRBRkpTVW93VkQ0VVFRbFF2Y2wwdWhCQWxrOFJESWNyUDBCS3JSbnRVaVlPUHlCVnFVTEtuRUVJSUlZUVFGYVJEa3RFZUYzYlVnQ3BmUWdqeG9QdkpnWE1VUmZrcUx5OVB0Ykt5VWcxL1dsbFpxYm01dWFxaUtKcU5qWTE2Nzk0OTFjYkdSczNLeWxMdDdlM3pNek16VloxT3A5V3BVMGM5ZS9hc1NzSERwaXFsSndaYWxLWnBEWUZBWUoxaFdaTW1UY3dlUDNmdVhJNGNPY0t5WmN1TTFmM1MwOVBSTkkyQkF3Yyt0SDFlWGg0Mk5qYjQrUGp3NG9zdjh0MTMzN0YwNlZLekVqb1hMRmhBUWtJQ2JkcTB3YzZ1b09DZHFxcWtwcWFTbjU5UGl4WXRIaHBUMHJyaVpHUmtBTkNzV1RQanNnY3JreFFYUzNuaU44WEZ4UVdBbXpkdkdwTkFiOXk0Z2F1cmE3RXRsSFU2SFQ0K1Bnd2RPcFN4WThjU0dSbFo3TFkxbWFJb3FxWnBkNEFWbXFaTlBIcjA2QTFMeHlScURyMWVqNlpwWExwMENRY0hCMkpqWTAxdTE2aFJJK3p0N2RtL2Z6K2RPblZpMjdadEZacFgwelR5OHZJcTFBYTVMSE05U2lXZFExZFhWenAyN01qbm4zL09aNTk5UnYzNjlUbDI3Qmp0MnJVcjh4eFZjYTZFRUVJSUlZUjRrQ1FlQ2xGK09VQUtCUzJ4R2xKd28wZzhHamtVSkIybTNIOHRoQkJDQ0NHRUVNTENubi8rK1lHcXFwNU1Ta282YnVsWWhCQ1dvU2dLbXFaZFRVcEtPbXZwV0N6SjNHU1BoUXNYc25mdlhwWXNXVktrSmJEaDlkYXRXL0gwOURRNU5pVWxoZDI3ZC9QaWl5OFNFeE5UYW5lTGxKUVVsaTlmVGx4Y0hENCtQaVFtSnJKanh3NEE2dFdyQjBCeWNqS3RXclVxTXE2a2RjVXhKQmxldm56WitOcVFqRmhhTE9XSjN4UXZMeStjblowNWRlb1VYbDVlQUp3NmRZcldyVnViZFF6VzF0YTFNdWtRNFBMbHl3MVNVbEx1V1RvT1lWbDZ2UjRiRzVzeWovUHc4R0R3NE1GODlORkgxSzlmbjdmZWVvdTllL2MrdEoydHJTMGhJU0ZNbXphTlpjdVcwYkZqeHdyRmUrSENCUndkSGF1a3ZXSmVYcDR4dWZsUktPMGNSa1JFTUhQbVRQcjM3NDlPcDZOYnQyNWxUanc4ZHV3WWYvclRueW83ZENHRUVFSUlJVW9saVlkQ2xJR21hUW9GRlVmczd2K3BBWmVCNjBoMWlrZEpCZlFVbkc4WFRkTnlLVWhBekRXamZZNFFRZ2doaEJBMVhrWkdCa09IRGlVK1ByN0VtK0xKeWNrc1hMaVFRNGNPa1oyZHpiUFBQc3ZreVpOcDNMaHhpZnZmc21VTFM1WXNJUzB0alpFalIvTE9PKzg4dE0ySkV5Y1lQSGd3ZS9ic3djSEJvZHd4VnBYUzRqVjNQTURBZ1FNSkNRbEJWVlhtelp0SFFrSUNtcWJ4Mm11dk1XclVLSk1KSjE5KytTWGJ0bTNqMXExYk5HL2VuRTgvL1JRL1B6K0dEeC9Pd1lNSEFjb2RXM1dSbjUvL3NhSW9Md1FFQkp6VE5PM3ZxcXB1UFhiczJMOG91SVlUUWdoUnlOZGZmODN1M2J0WnVuUnBrYVJES0VoS0NRZ0lZUGJzMllTR2h1TG01c2E1YytlNGNlTUc3ZHExUTFWVkprK2VUUC8rL1huNzdiZnAwNmNQR3pkdXBIZnYzc1hPcDlmckFVaExTOFBOelkxVnExWVZtUzh3TUpDb3FDaW1USm1DcjY4dlo4K2V4Y25KaWNhTkc1ZTR6cFNtVFp2aTQrUERnZ1VMbURwMUtyZHYzeTVTMGF1a1dPQzNhb1ZIang2bFpjdVd1TGk0bERybVFUcWRqaDQ5ZWhBVEU4Tnp6ejNIclZ1M2lJK1BKeUlpNHFGdHo1OC96K25UcHdrS0NpSXpNNU5seTViUnRXdlhFdmRmazBuU29ZQ0M1TnFubm5xS0V5ZE80T2ZuVjZheG8wYU5ZdFNvVWNiMy9mdjNCOERYMTdkSU42WGV2WHNYK1h0cDZOQ2g1WTQzSmliR3JKYnlsY0hXMWhZdkx5L09uRGxEOCtiTnpScno0TEg3K3ZweTZOQ2hZdDhYZHc2aDRPL0FpclI2UDNic0dKbVptVHovL1BQbDNvY1FRZ2doaEJEbEpZbUhRcFNORFFYVkRadmMvMVBhbmxVOVE0dnJGQXFTUHFYMXNoQkNDQ0dFcVBVOFBEell1SEZqcWR2dDNyMmI1NTkvbnJDd01QUjZQVk9tVENFc0xJeHZ2LzIyMkRIcDZlbE1uVHFWNmRPbjA2bFRKL0x6OHg5cGpEVk40ZVRBMk5oWTl1N2R5NnBWcTdoNzl5NGZmUEFCelpvMU01bjQwYVpORzk1Ly8zMFVSU0U2T3BxUWtCQysvLzU3Rmk5ZVhDU3BzWmJ3VlJUbE15c3JxOC84L2YxVEZVVlpwYXJxeHFOSGovNGZVTDRmS0NHRXFHV1dMRmtDOEZDQ1cySmlJcmEydHN5Y09aUFBQLytjdm4zN2twZVhoNCtQRDJQR2pBSGcyMisvNWRxMWF3d1pNZ1JiVzF2R2pCbkR6Smt6NmRDaEF4NGVIaWJuOC9iMkpqZzRtTkRRVU56ZDNRa09EbWJmdm4zRzlWRlJVY3liTjQ4UkkwYVFsWldGdDdlM01mR2xwSFhGK2Z6eno1a3laUXBkdTNhbGVmUG05TzNibDVNblQ1b1Z5eE5QUE1GcnI3M0dtREZqY0hKeTRvY2ZmaWgxakNralI0NGtLaXFLWHIxNjRlenN6TkNoUStuUW9RTlE4SURFc0dIRFdMOStQZmIyOXNUR3hoSWVIbzZEZ3dOZHVuUmg3Tml4SmU1YmlOcGcvUGp4akI4L25rOC8vWlFYWG5nQmUzdDdTNGYwa016TVRMNzc3anRPbno3TmhBa1RxbXplano3NnlIaHVubjMyMlVkYUFiR3k2UFY2RWhNVG1URmpCdVBIajhmS3lzclNJUWtoaEJCQ2lNZVFKQjRLVVRaMkZDUWRKbG82RUVFSDRDYVNlQ2lFRUVJSUlZcFhXdC9EaXE2djBQN2F0bTFiWkdWMmRuYVI5Y2VPSGJQOTNlOStaMTJXRzRLREJnMHFVbTF3MEtCQmZQamhoNmlxV213VndxdFhyNktxS24vNjA1K3dzYkVwVnd1MngwVmNYQnpEaHc4M3RzSHMwNmNQVzdkdU5abDQyS1ZMRitQcmJ0MjZzV1hMRmpSTk0xa2Q4ZEtsUzg0Ly9mUlR2ZC85N25jbFZuUlhWYlhJWUdkbjV4TGp6Yy9QTC9GbjhzSDlQZWgrMWYrU1BQUXducUlvallFUW5VNFg0dS92ZndWWXJhcnF6dlQwOUo4eU1qS3lTdG1mRUVMVUtINStma1VxWHBXMDNOUjJoZFd2WDU5WnMyYVpYRGRreUJDR0RCbGlmUC9LSzYvd3lpdXZsQnBmYUdnb29hR2h4dmZCd2NIRzF3NE9Ea3lZTU1Ga1lrOUo2NHJqNit2TGloVXJpaXdyL085alNiRUFUSm8waVVtVEpwa2R2eWwyZG5aRVJFU1lySExvNGVIQmhnMGJBR2pVcUJFclY2NHM1WWlFcUZsc2JHekl5OHNqT3p1Yk9uWHFtTnpHejgrUE9YUG1zR0RCQXNhTkcwZXpaczFLL2Y5a1ZicDU4eWJwNmVsMDd0eVpiNzc1QmtkSHgySzN6YzdPQmdxcUZSYkhuSE5pOFAvKzMvL0R3Y0dCeFlzWDgrOS8vNXNubm5paXhQa3RUYS9YOCt1dnY5S2tTUk9tVEpsU2FtdG13L21xQ1FtVlFnZ2hoQkNpWnBIRVF5SEt4cGFDU29mQzhxVGlwQkJDQ0NIRVkwcFJsQjhDQWdJc0hVYUZhVnJSSExNSGJ3Sjk4c2tuQkFRRU1HdldySWZhQnE5ZXZacVltQmh1Mzc3TjY2Ky9Ua2hJQ01CRHlZWFhyMStuWHIxNjZIUTY0ejdDdzhPSmpvNm1lL2Z1aElTRUdOc3FHeW9DbFpZWWNmejRjZWJQbjgvNTgrZHAyclFwbjMzMkdYNStmbWEzTmo1NDhDRFIwZEdjTzNjT2QzZDNKazZjYUp4YlZWVmlZMk9KajQ4bkl5T0RCZzBhTUdmT0hKNSsrdWtTMTVYa3lKRWp6SjA3bDlUVVZGNTQ0UVVpSWlKUVZaWHUzYnN6Wjg0Yy92akhQd0lGTitOZWV1a2xZd1dwQjEyN2RvMzA5UFFpcmVtZWVlWVo0dUxpZ0tLVmxBemZCMDNUeU1qSVlOV3FWZlRyMTYvWTVNK0ZDeGZHSEQ1OEdDY25weEtQcGF5c3JTMzdzWStpS0EyQlVWWldWcU84dkx3eXZieTgxc0xEUC90Q0NDSEs3OEVIR2FBZ0NYRHQyclUxZWk1emRlellrWUVEQnhyL0wxUlJ3NGNQNStEQmc1V3lMeUdxa3BlWEZ4Y3ZYaVF0TFkwbm4zeXkyTzJlZnZwcEZpMWFSRTVPRHVmUG56Y21wRlVITmpZMi9PNTN2eXN4bWRBZ1BUMGRLRWdrTG82NTU4UWdJQ0NBcFV1WGN2ZnVYYzZmUDA5ZVhwNzV3VnVBbDVkWHNWVnZDN3QxNnhZNU9UazRPenVYZUowbWhCQkNDQ0ZFZVVqaW9SQmxvME9TM2FvTE93cStIMElJSVlRUTRqR2phWnFxS0VwSm1VdGx6V295Wi9zaTJ4U1RPRldtZVVzNWh2dWJLQW9QWElPa3BLVHd4UmRmc0hqeFlscTNiczJGQ3hkTUR0YnI5Zno5NzMvbjlkZGZMN0w4d0lFRGJONjgyWGdNeTVjdlovRGd3Y1pXajZWWnUzWXQwZEhSMUtsVGg4bVRKek50MmpUV3JGbFQ2amlEckt3c3dzTENlT3FwcDFpd1lBRXpac3dnSVNFQmdMbHo1N0o3OTI0aUl5TnAxYW9WeWNuSnhoWndKYTByU1VKQ0FrdVdMRUd2MS9QUlJ4L3h4UmRmRUJVVlJWQlFFTnUyYlRNbUh2NzQ0NCs0dXJyeSs5Ly8zdVIrcmw2OUNoUlVwREp3ZFhYbDl1M2JxS3BhcEpJU0ZKem5FU05HQUFWSkVhTkhqeTQyUm10cjYxdUtvdVFCNm9QcnROS3o5RXI5dVRQalo4MnMvWmpZM2cwenI1RVZSYkVHM01zNGh4QkNWRWNxMWFnRFIya1BETlRVdVVwVFhMWEppbHE4ZUxHcHhUbVkrRGRhaU9ya3BaZGVZdW5TcFN4WnNvVHAwNmVickxKZG1KMmRYYWtQOEZSWC8vNzN2emx3NEFET3pzNGxWdm9yNnpreGNIQndvSFhyMXBVVnJzVVpxdEcyYjkvZXdwRUlJWVFRUW9qYVNCSVBoUkNQUFg5Ly85YzFUVXMrZXZUb3Z5ajd6VFloaEJCQ0NGSDEvcHlVbFBRUFN3ZnhxR21hMWhBSUJOWVZYbTVqWTRPaUtLU25wOU91WFR0YXRXcGxjdnlNR1RQUTZYUzg5OTU3UlphLy9mYmJGV29iTm1iTUdOemRDL0xIQmc0Y3lNaVJJMUZWOCsvRkJ3VUZrWjJkemJsejUzQnljaUkxTlJXOVhzKzllL2RZczJZTml4WXQ0dGxubndYQXg4Y0hnTnUzYnhlN3JqVERodzgzSmd1Kzg4NDdUSnMyRFlDK2Zmc3lldlJvN3Q2OWk0T0RBNXMzYithMTExNHI5b1prZm40K1VMU3FwRTZuSzNiNzl1M2JjK2pRSVg3OTlWZW1USm5DMUtsVGlZcUtNcmx0VkZUVUVHQzNvaWhYekRxb2FzTGYzLytnb2lndkZMZGUwN1JNUlZGKzBEUnQ3ZTNidDdlY1BYczJKeUFnUURQM3BxOFFRbFJUdVVDTit2dGFWTmdWcWxHeXFSQ21EQnc0a0EwYk5yQno1MDRPSHo2TW01dGJyV3VycTZvcXQyL2ZObDQvREJzMnJNUmpmQnpPU1VueTh2TEl6TXdrUFQwZEJ3ZUhFaCtFRWtJSUlZUVFvcndrOFZDSWNqSzNqVmh0aWNHY3VRemJBTVlXSjZxcU1tL2VQQklTRXRBMGpkZGVlNDFSbzBhWnZEbjM1WmRmc20zYk5tN2R1a1h6NXMzNTlOTlA4ZlB6SzlMaTVGRWNxNklvZ3hWRmVkWGYzejlWVVpTVnFxcHVPbnIwNlA4QitaVTZrUkJDQ0NHRUVKWEF3OE9EeU1oSTVzMmJ4OS8rOWpjbVRKaUF2Nzkva1czbXpwM0xrU05IV0xaczJVTlZESnMwYVZLaCtSczJiR2g4N2Vqb2lLWnA2UFY2czhjdldMQ0FoSVFFMnJScFk3enhwNm9xcWFtcDVPZm4wNkpGaTRmR2xMU3VOSVlrU2NQcnUzZnZvcW9xYmR1MnBWR2pSdXphdFl1MmJkdHk3Tmd4WnN5WVVleCtYRnhjQUxoNTg2WXhjZlBHalJ1NHVyb1cyMEpacDlQaDQrUEQwS0ZER1R0MkxKR1JrY1Z1VzR0Y0FYYms1K2V2T1hiczJQZUErVDhjUWdoUk0rUUFLVUFIb0NFRlhUa3Nidno0OFhFQU0yZk90SFFvWmxtMWFoVkhqeDRsSUNCZzNvQUJBL1phT3A1aTVGRHc3MXJLL2RkQ1ZGdDE2OVpseFlvVlRKczJqWDM3OW5IdDJqVkxoL1RJdUxpNE1INzhlRjUrK2VVU3QzdWN6a2xKbm5ubUdTSWlJbWpjdUxHbFF4RkNDQ0dFRUxXUUpCNEtJUjZTbkp6TW1ERmpXTE5talZtdDFoNVVPRGt3TmphV3ZYdjNzbXJWS3U3ZXZjc0hIM3hBczJiTjZOMjc5MFBqMnJScHcvdnZ2NCtpS0VSSFJ4TVNFc0wzMzMvUDRzV0xpeVExUGlxS29qUUdRblU2WGFpL3YvOFZZSldxcWh1UEhUdTJGOGg3cEpNTElZUVFRZ2hSQnQyNmRhTkxseTdNbnorZmNlUEc4Y01QUHhqWExWeTRrTDE3OTdKa3laSWliWUVOTEZsdExpVWxoZVhMbHhNWEY0ZVBqdytKaVluczJMRURnSHIxNmdFRjF5TVBWbkVzYVYxcDd0eTVZN3crdVhqeEloNGVIc2Jrdjc1OSs3SjE2MWJTMHRMbzNMbXpjUjVUdkx5OGNIWjI1dFNwVTNoNWVRRnc2dFFwczl1d1dWdGIxOXFrUTAzVFVvRHZOVTFiZS9UbzBSK1JkcFJDaU5vdGo0Smt0RnVBRFZBdC9uS3ZUbTJRelhIaHdnVU9IejVNYW1ycWZ3WU1HTERiMHZFVVE2WGcrNTJEZkRZb2FnQjNkM2ZtejUvUGxTdFh1SExsQ25sNVZmTmplKzdjT1J3Y0hHalVxTkVqblVlbjArSGs1RVRqeG8zTnZtOWh6ams1ZVBCZ2lTMmJ6YkZ6NTA1ZWV1bWxDdTJqc3VleHRyYW1mdjM2ZUhwNld2UWFVQWdoaEJCQzFHNlNlQ2hxREZWVkZjQUtVTnEyYmF0a1oyY3JPVGs1aWw2dlYvUjZ2ZUxoNGFIazVlVXArZm41aWw2dlYvTHo4NVc2ZGVzcXVibTVPbFZWbGZ6OGZFVlZWY1hSMGRINFd0TTBwVTZkT29xcXFzYjNxcW9xTmpZMk9zTnJUZE1VVzF0YlJkTTA1YlBQUG12UXAwOGZyd2VyaWRRMk4yL2VKRGs1dVZMMkZSY1h4L0Rody9IMDlBU2dUNTgrYk4yNjFXVGlZWmN1WFl5dnUzWHJ4cFl0VzlBMHplUkY4Wm8xYS83ZmxpMWJHdmo3KzkrcWhEQzlIbHlnS0VwRFlMU1ZsZFZvZjMvL1RHQ3RvaWhIN3QyNzkvMHZ2L3h5c1JMbUZFSUlJWVFRb2x6UzB0TEl5TWlnZGV2V05HM2FsTnpjWE9QL203LysrbXQyNzk3TjBxVkxUU1lkV3BxaE1tSmFXaHB1Ym02c1dyWEt1TTdEdzRQQXdFQ2lvcUtZTW1VS3ZyNituRDE3MW5oenNhUjFKVm00Y0NIang0L242dFdyeE1URTBMTm5UK082VjE1NWhiLys5YTljdW5TSmlJaUlFdmVqMCtubzBhTUhNVEV4UFBmY2M5eTZkWXY0K0hpVDQ4NmZQOC9wMDZjSkNnb2lNek9UWmN1VzBiVnIxN0tjcWhyaGZzWDRqNDhlUGJvZjBDd2RqeEJDVkFWRlVUUUtFdEdxVlFXOGdJQUFTNGRRSmxsWldXUm1abkx0MnJWYmlxSkk2Mm9oS2xIRGhnMkxWQ2wvMUw3Ly9udnExcTFiYWdWQ1N5cnBuRVJHUnZLSFAveWh6QTg0RmZiZWUrOFJHaHBhN3ZIVmJSNGhoQkJDQ0NITUpZbUhvc2F3c3JMNnQrRURORTNUc0xPek03YmxNaXl6dHJiRzJ0cmF1RnpUTkd4c2JCN2FsN1cxZFpGeGlxSmdaV1ZWWkJ0RlVZelZLRFN0NFA3Si92Mzd5YzdPZnFpTkdSUThGUmNkSGMyNWMrZHdkM2RuNHNTSmRPalF3V1NMWXNPeXhNUkUvdnZmL3pKNDhHQVdMVnJFdkhuek9ILytQTTJhTldQcTFLazgvZlRUUUVIYnNkallXT0xqNDhuSXlLQkJnd2JNbVRQSE9QZng0OGVaUDM4KzU4K2ZwMm5UcG56MjJXZjQrZmtWZXk1SGpoeUptNXNiVTZaTU1TNGJNV0lFVHo3NUpLR2hvY2JLZ2gwNmRBQ0tQakZkbHJtdVhidEdlbnA2a2ZYUFBQTU1jWEZ4QUdSa1pEQnMyRERXcjE5ZjVGeG5aR1N3YXRVcSt2WHJWMnhGa0tTa3BERnBhV2xWOHFTZW9pajFnS0VBOXZiMnR3TUNBdFlaZmlhRUVFSUlJWVNvYXZuNStVUkVSSkNhbWtyanhvMlpObTJhOGYvRlM1WXNBWGdveVMweE1iSEs0elRGMjl1YjRPQmdRa05EY1hkM0p6ZzRtSDM3OWhuWFIwVkZNVy9lUEVhTUdFRldWaGJlM3Q1RVJVV1Z1cTRrZm41KzlPclZpOXpjWEY1NTVSWGVmLzk5NHpwbloyZUNnb0w0NVpkZnpFcllHRGx5SkZGUlVmVHExUXRuWjJlR0RoMXF2RzRxZkgxamIyOVBiR3dzNGVIaE9EZzQwS1ZMRjhhT0hWdlcwMVh0SlNVbFJWczZCaUdFRUVJSVlWbDc5dXpCMmRtWlljT0dXVHFVTWt0TlRlWENoUXZzM3IyN1FvbUhRZ2doaEJCQ1BLNGs4VkRVR0pxbXFmZWZLTllLM21vYW9EMjRURkVVUTBzbjFiQ05xZTBLTDlNMFRRVzRQMVlyYnB4T3A5UFoyZG5Wd1VTRnZLeXNMTUxDd25qcXFhZFlzR0FCTTJiTUlDRWh3ZXpqaTQrUFovNzgrZGphMmhJV0ZrWmtaQ1FyVjY0RVlPN2N1ZXpldlp2SXlFaGF0V3BGY25JeTl2YjJYTDE2RllDMWE5Y1NIUjFOblRwMW1EeDVNdE9tVFdQTm1qWEZ6dFd6WjArbVQ1OU9YbDRlTmpZMlhMdDJqVU9IRHZISko1OEFzSHo1Y21OaTVJTXRDOG95bHlHK3dwVldYRjFkdVgzN05xcXE0dUhod1lZTkc0enJEaHc0d0lnUkl3RG8yTEVqbzBlUEx2WVlHalJvc05mT3p1NnlwbW1WOFhSNTRQMDJ5K2F3QWhvcWlvSWtId29oaEJCQ2lLcmk1K2RuZkNESXdjR0IrUGg0azl1VjFHYXg4RDdNV1c3T2RvV1htYnVmME5EUUlsVTZnb09EamE4ZEhCeVlNR0VDRXlaTWVHaGNTZXRLaTdkZnYzN0ZibmY2OUdsZWYvMTFzL1pwWjJkSFJFU0V5U3FIaGE5dkdqVnFaTHllRTBJSUlZUVFvclk2Y2VJRWFXbHBwS1dsa1pLU1FwTW1UU3dkVXBuczJyVUxnSC8rODUvR2V4TkNDQ0dFRUVJSTgwbmlvYWhKL0pLU2trNVpNZ0JOMHhvQ2djQzZCOWNGQlFXUm5aM051WFBuY0hKeUlqVTExZGhHekJ5R0tvUlFjT050OU9qUnFLcEtWbFlXYTlhc1lkR2lSVHo3N0xNQStQajRBTDhsOW8wWk13WjNkM2NBQmc0Y3lNaVJJMUZWdGRocWdaMDZkV0w2OU9ra0ppWVNHQmpJamgwNzhQUHp3OWZYdDlRNHl6SlhmbjQrUUpGMU9wMnUyQ3FGN2R1MzU5Q2hRL3o2NjY5TW1US0ZxVk9uRmx2QlpOeTRjZlBHalJ1M3V6SmFzUVFFQkd3R1Nrbzh2QTM4UTFYVmRaY3ZYOTc0di8vOTcyNUFRSUJXRmRVV2hSQkNDQ0dFcUdwdDI3WjlhSm12cnk5cjE2NnQwbjA4NnJsdTNyekpqaDA3dUhidFdwSDJ5dy9xMkxFakF3Y09KQ1FrcE1LeEFnd2ZQcHlEQnc5V3lyNkVFRUlJSVlTd3BHbE5uZG9BQUNBQVNVUkJWRzNidGhsZi8vampqN3p6empzV2pLYnNESW1IWjg2Y0lUazVtV2JObWxrNElpR0VFRUlJSVdvV1NUd1VvcElzV0xDQWhJUUUyclJwWTJ6MXJLcHFLYU4rMDZCQkErTnJaMmRuTkUxRHI5ZVRtcHBLZm40K0xWcTBLSFpzdzRZTmphOGRIUjJOWXgrc1ZtaGdhMnZMbi8vOFozYnUzRWxnWUNEYnQyOW53SUFCWnNWWmxybGNYRnlBZ2h0NmpvNk9BTnk0Y1FOWFY5ZGlreUoxT2gwK1BqNE1IVHFVc1dQSEVoa1pXZXkyajVLbWFabkFUaUF1TnpkMzg4bVRKM09yUEFnaGhCQkNDUEc0VTRFcS8zK29PVlVMcTJJZmozcXVsMTkrR1U5UFQ3Nzg4a3NjSEJ3ZVdtOXVCY2V5V3J4NHNhbkZPUlI4djRVUVFnZ2hoS2d4OXUzYlozeTlhOWV1R3BWNGVPWEtGWTRmUDI1OC8rT1BQL0x1dSsrV2ExOXZ2UEZHWllWVkxlWVJRZ2doaEJEQ1hKSjRLRVFsU0VsSllmbnk1Y1RGeGVIajQwTmlZaUk3ZHV3QU1DYmtaV2RuRzI5bTNibHp4K3g5MTZ0WEQ0RGs1R1JhdFdwVmFUSDM3Tm1UWWNPR2NmcjBhUzVkdWtUWHJsMHJiZDhHWGw1ZU9EczdjK3JVS2J5OENycFRuenAxaXRhdFc1czEzdHJhdWtxVERqVk51NkpwMmc1ZzlkR2pSM2NBNXBlc0ZFSUlJWVFRb3ZMbEFoV3U4QzFNUzB4TXRIUUloVjNCQWttbVFnZ2hoQkJDbE5kLy92TWZVbE5UamU5UG5qeEplbm82bnA2ZUZvektmRC8rK0dPUjk3dDI3U3AzNHVFbm4zeFNHU0ZWbTNtRUVFSUlJWVF3bHlRZUNsRUpEQzJWMDlMU2NITnpZOVdxVmNaMTN0N2VPRGc0c0dYTEZ0NSsrMjF5Y25KWXNXS0YyZnYyOFBBZ01EQ1FxS2dvcGt5WmdxK3ZMMmZQbnNYSnlhbENNYmRxMVFwUFQwKysrT0lMdW5YclpxelNDTDlWS2p4NjlDZ3RXN1kwdmk4cm5VNUhqeDQ5aUltSjRibm5udVBXclZ2RXg4Y1RFUkh4MExibno1L245T25UQkFVRmtabVp5YkpseXg1Sk1tUXhObXVhTnUvSWtTTzdrQ29qUWdnaGhCQ2krc2dCVW9BT1FFUEFydVROTFd2OCtQRnhBRE5uenJSMEtHYWJNV01HTjI3Y29ILy8vaCsxYmRzMnRmUVJsUzZIZ3FURGxQdXZoUkJDQ0NHRXFCRzJiOTllNUwybWFmejAwMDhNSERqUVFoR1Z6YzgvLzF6ay9hbFRwN2g4K1RMdTd1NWwzdGZLbFN1cnBCcGhWYzBqaEJCQ0NDR0V1U1R4VUloSzRPM3RUWEJ3TUtHaG9iaTd1eE1jSEd4c01XQm5aMGRVVkJTelo4OW0zYnAxTkd6WWtLQ2dJQTRjT0dEMi9xT2lvcGczYng0alJvd2dLeXNMYjI5dm9xS2lLaHgzejU0OWlZNk9adHk0Y1VXV1AvSEVFN3oyMm11TUdUTUdKeWNuZnZqaGgzTFBNWExrU0tLaW91alZxeGZPenM0TUhUcVVEaDA2QUpDUmtjR3dZY05ZdjM0OTl2YjJ4TWJHRWg0ZWpvT0RBMTI2ZEdIczJMRVZPajV6SlNVbExhbVNpWVFRUWdnaGhDaWJQQXFTMG00Qk5rRFZsUU12aDZwc3IxeFpUcHc0d2VYTGwxRVU1VkRidG0zUFdDQUVsWUx2Yzg3OVA0VVFRZ2doaEtnUkNyZFpOdmp4eHg5clJPTGh6WnMzK2RlLy92WFE4dkxHUDJmT25DcEpDS3lxZVlRUVFrQitmajdmZi84OUd6WnM0RC8vK1EvMzd0MnpkRWlQRlJzYkd6dzlQZW5hdFN0dnZQR0dzVXVrRUtMNmtjUkRJY3JKejgrdnlJMjEwTkJRUWtORGplK0RnNE9OcndNREF3a01EQ3d5L3MwMzN6UzVIMVBMSEJ3Y21EQmhBaE1tVEhnb2p0TEdsdVN0dDk3aXJiZmVNcmx1MHFSSlRKbzBxY1Q5bWpPWG5aMGRFUkVSSnFzY2VuaDRzR0hEQmdBYU5XckV5cFVyellwYkNDR0VFRUtJeDRHaUtCb0ZDV2sxb2hKZVFFQ0FwVU1vczVzM2I1S1ptY20yYmR1dXo1dzVVOXBhQ3lHRUVFSUlZWVlMRnk1dzRjS0ZoNVlmT1hLRXExZXY0dWJtWm9Hb3pMZHIxeTQwVFRPNXZDWWtUZ29oaEhpMDh2UHpDUXNMWStmT25aWU81YkdWbDVmSHBVdVhpSW1KWWZQbXpYejc3YmMwYXRUSTBtRUpJVXlReEVNaGFyRzJiZHMrdE16WDE1ZTFhOWMrMG5rN2R1ekl3SUVEQ1FrSnFaVDlEUjgrbklNSEQxYkt2b1FRUWdnaGhCQkNDQ0dFRUVJSVVYNVBQdmxramF4NGJ0Q25UeC82OU9rRHdMdnZ2c3VrU1pONDZxbW5MQnlWRUVLSTZtTFhybDNzM0xtVHBrMmJNbm55WkpvM2I0NkxpNHVsdzNxczVPVGtrSmFXeHZMbHk5bThlVE5SVVZFc1hMalEwbUVKSVV5UXhFTWh5a1lGY2kwZGhMbXErc0svTE5VV3kyTHg0c1dtRnVkUThQMFFRZ2doaElWSjJ3bkxrcllUUWdnaGhCQkNDQ0VzSlNFaEFYdDdlN3AyN1dycFVNb2xPenViL1B4OFM0Y2hoQkNpR2xtM2JoMEFFeVpNTUZub1J6eDZkbloyZUh0Nzg5bG5uNUdZbUVoaVlpS1hMMS9HM2QzZDBxRUpJUjRnaVlkQ2xFMHVJTzIzcW9jcjFLQWtVQ0dFRUtLMmtyWVRsaWR0SjRRUVFnZ2hoQkJDV01yRml4ZHhjbkt5ZEJnVzljWWJiOVNxZVlRUTRuRjM2dFFwQUo1Kytta0xSeUowT2gyTkd6Zm02dFdycEtTa1NPS2hFTldRSkI0S1VUWTVRQXJRQVdnSTJGazJuTWRTRGdWSmh5bjNYNHRpcUtyS3pwMDcyYmh4SXlkUG51VHUzYnVXRHVteFoyZG5SN05telhqNTVaZnAzNzgvRGc0T2xnNUpDQ0VxVE5wT1dKNjBuUkJDQ0NHRUVFSUlJU3puazA4K3FWWHpDQ0hFNDg1d1QxVSs1NjRlRFBkVGMzSWtOVUNJNmtnU0Q0VW9tendLa3Q1dUFUYUF6ckxoUEpaVUNyNFBPZmYvRkNhb3FrcEVSQVNiTjIrMmRDaWlrSnljSE02Y09jT1pNMmZZdm4wN3k1WXR3OW5aMmRKaENTRkVoVWpiQ2N1VHRoTkNDQ0dFRU5XRHBta0tZRXZCdzhwVit0bGhseTVkcW1xcVN1SG82RWk5ZXZYdzlQUjBPWExrU0VNTGgxUDQ4OFpjUlZFMEM4Y2poS2hoVnE1Y1dTWFZDS3RxSGlHRUVFSUlJY3dsaVlkQ2xNSDlENTF5a0VwN29wcmJ2MzgvbXpkdnBsR2pSa3llUEptV0xWdFN0MjVkUzRmMTJMdDc5eTZYTGwxaXdZSUZKQ1ltOHRWWFh4RWFHbXJwc0lRUW9rS2s3VVQxSVcwbmhCQkNDQ0Vzem9hQ0xpbE43djlwVzFVVEJ3UUVWTlZVbGNMYjI1dUFnQUQ4L2YxYkFvRVdEaWVYM3pxc1hMNy9YZ2p4bVBqbW0yK29VNmRPaGZZeFo4NmNLa2tJcktwNWhCQkNDQ0dFTUpja0hnb2hSQzIwZXZWcUFENzk5RlBhdDI5djRXaUVnWU9EQXkxYXRPQ0xMNzZnYytmT3hNZkhNM3IwYU96c3BHdTdFS0xta3JZVDFZdTBuUkJDQ0NHRXNDZzdDcElPRTZ0NjRsbXpabFgxbEJYeXhodHZHSkpueHR6L3FnNDZBRGVSeEVNaHlxUkhqeDVZVzlmYzI0Mkc2MmdoaEJDaXNwMDRjWUxCZ3djRG9DZ0tycTZ1QkFZRzh2SEhIK1BzN0V4R1JnWkRodzRsUGo0ZW5lN1JGRXN2TFFZaGhLZ29hUk1yaEJDMTBQSGp4d0ZvM2JxMWhTTVJwdGpiMjFPL2ZuMXljM081Y3VXS3BjTVJRZ2doaEJCQ0NDRkU1YkNsb05LaHFKbXF0RXFsRUxXRnQ3YzNUWm8wc1hRWTVmYlJSeDl4NGNLRkN1MmpYcjE2bFJTTkVFS0kybWpQbmowY1BIaVFwVXVYY3Y3OGVjTER3d0h3OFBCZzQ4YU5qeXpwMEp3WWhCQ2lvaVR4VUFnaGFxR3NyQ3dBWEYxZExSeUpLSTY5dlQwQXVibnlFTDBRUXBURmlSTW5hTnUycmJIUzRvUExxOFBmcTlVcEZpR0VFRUlJVWFWMFNPSmFUV2FIM0RNUm9zd1NFaEw0NFljZkxCMUd1VDN4eEJNVjdraFQwOXJkQ3lHRXFIbzZuWTRubjN5U29VT0hzbmZ2WGxSVmZTeGpFRUxVUG5JUkxZUVFRZ2doaEJCQ0NDR0VFRUlJSVlRb3M0c1hMNUtTa21McE1NcnQ0NDgveHN2THEwTDdxS3AyOS9kYjFBc2hoS2pCY25KeXNMZTNSNmZURlhuSTN2RDZ3SUVEdlBIR0cveis5NytuZi8vKy9QTExMOGF4TjI3YzRKTlBQcUZEaHc3MDZOR0RtSmlZY2owQVh6aUd2THc4RmkxYXhLdXZ2a3I3OXUzcDNyMDdTNWN1TlNZbFZtVmNRb2lhU1JJUGhSQkNDQ0dFRUVJSUlZUVFRb2dxc21YTEZucjI3TWtMTDd6QWQ5OTlSM0p5TXVQR2pTTW9LSWdPSFRvd2JOZ3dVbE5UTFJKYmNSWEdxMnIvRDFZUE43eHYyN1l0czJmUEJrQlZWZWJPblV0UVVCQ2RPblZpL3Z6NWFKcG1jbjlmZnZrbFhicDBvVjI3ZGd3YU5JZ1RKMDRBTUh6NGNPTitIOVd4VmhjQkFRRmYrL3Y3RDJuVHBrMFQ1SjVRbGFsdXYwdWlkdmprazA4c0hZSVFRb2h5VWxXVlU2ZE9zV2pSSWdZTUdGRHNkdkh4OGN5ZlA1K2RPM2ZpNmVsSlpHU2tjVjE0ZURpM2I5OW04K2JOeE1URXNHZlBuZ3JIRUJVVnhjOC8vOHlYWDM3SnZuMzcrUHp6ejltd1lRTmZmLzExbGNVbGhLalo1Q0pUQ0NHRUVFSUlVZXNjUEhpUU45NTRnL2J0MjlPalJ3OFNFeE9MckRmY1pEUjh2ZnJxcTZXT05keTRTVWhJb0hQbnpzWWJuN2R1M1NJME5KUS8vT0VQdlBycXF4dzRjS0RxRGxRSUlZUVFRdFFvNmVucFRKMDZsVkdqUnJGLy8zNEdEQmpBN3QyN2VmNzU1OW0wYVJOYnQyN0YxdGFXc0xBd1M0ZGFyZXpaczRlUWtCQUFZbU5qMmJ0M0w2dFdyU0ltSm9hRWhBUTJiZHBrY2x5Yk5tMklqNC9ueHg5L3BHWExsb1NFaEtCcEdvc1hMMmI1OHVWVmVBU1dvMmxhRTBWUmxsbGJXMThLQ0FoSTlmZjNIK2J2Nzk4UXNMSjBiRUtJc2xtNWNxV2xReEJDQ0ZFT0hUdDJwSDM3OW9TRmhkR25UeCtHRHg5ZTdMWWpSNDdFemMwTkZ4Y1hnb09ET1gzNk5LcXFrcG1aeWQ2OWV4a3paZ3h1Ym00MGJOaVF2L3psTHhXSzRjYU5HMnpac29WSmt5Ynh1OS85RG10cmE5cTBhY093WWNPSWo0K3ZrcmlFRURXZnRhVURFRUlJSVlRUVFvaktscFdWUlZoWUdFODk5UlFMRml4Z3hvd1pKQ1FrR05jZlBud1lnTXVYTHpObzBDQW1UNTVzOXRnREJ3NndlZk5tWTFXVjhQQndzckt5ak51TUh6KytLZzVSQ0NHRUVLSW1VeXc0L3BITi9jc3Z2MWg3ZTN0YjJkdmJGenY0NnRXcnFLcktuLzcwSjJ4c2JMQ3hzV0hRb0VIb2RML1ZDQmcwYUJBZmZ2Z2hxcW9XV1M0S3hNWEZNWHo0Y0R3OVBRSG8wNmNQVzdkdXBYZnYzZzl0MjZWTEYrUHJidDI2c1dYTEZqUk5RMUVxK21OUVkza3FpcklZV096djc1K3BhVnBZWGw1ZTdNbVRKKzhDcXFXREUwS1ViTTZjT2RKdVdRZ2hhcUE5ZS9iZzRPQmcxcllOR2pRd3ZuWjJka2JUTlBSNlBlbnA2UUE4OGNRVFJkWWI1T2ZuMDY1ZE8rUDdkdTNhc1hqeDRoSmpTRXRMUTlNMGZIeDhpaXh2MXF3WjE2OWZON1picmtoY1FvamFUeElQaFJCQ0NDR0VFRFZPeDQ0ZFMxd2ZGQlJFZG5ZMjU4NmR3OG5KaWRUVVZQUjZQZGJXdjEwQzZmVjZ4bzhmVDJCZ0lPM2J0eTkxck1IYmI3K05vNk1qQU5ldlgrZWYvL3duSzFhc3dNM05EWUQzMzMrZmtTTkhWdWJoQ2lHRUVFSlVXNHFpekFnSUNKaGg2VGlxZzFHalJoRVFFTUNzV2JNNGNlSUVnd2NQSmp3OG5Pam9hTHAzNzA1SVNBanZ2UE1PQUIwNmRBQUtIb2g1TUxudyt2WHIxS3RYejdnOE56ZVg2T2hvdG0vZlRsNWVIb0dCZ1V5Y09CRW5KeWZpNHVKWXRHZ1Jtelp0d3NYRmhhTkhqekpxMUNoV3IxNU40OGFOaTQzMTRNR0RSRWRIYys3Y09kemQzWms0Y2FJeEpnUERNUlMrU1dsWWxwaVlpSzJ0cmNsOUc2cWhUSmt5eGJoc3hJZ1JQUG5razd6ODhzdEZ0cjExNnhhUmtaSHMyN2VQK3ZYcm0wd2VMT3phdFd1a3A2Zmo1K2RuWFBiTU04OFFGeGNIUUVaR0JzT0dEV1A5K3ZYRzg2ZHBHaGtaR2F4YXRZcCsvZnBKTXVkOWlxTFVVeFRscjNaMmRuLzE5L2UvbzlQcEpoMCtmSGdodFRnQlVYNlhIbzBlUFhvVXVkWVc1alAxczJGcWZVay9KMElJSVI0UFRrNU9RTUdEOUliWEdSa1p4dlZXVmxiR2grM04xYkJoUXdBdVhyeEk2OWF0amN0VFVsTHc4UEF3Ni8vTnBjVWxoS2o5NUVwQUNDR0VFRUlJVWVNOCtLRzg0Y040Z3dVTEZwQ1FrRUNiTm0yd3M3TURLUEtFSnNEczJiUEp5TWhnNGNLRlJaYVhOclpKa3liRzE0WVBVWm8xYTJaY1p2aUFSUWdoaEJCQ2lBZXJaUzlmdnJ6RUpCSzlYcy9mLy81M1huLzlkZU95YWRPbWtaS1N3dXJWcTdHenMyUENoQW5NbVRPSDhQQncrdmJ0eS9idDIxbTJiQmtmZmZRUnMyYk40c01QUHl3eFVRcEtyL0pkRVQxNzltVDY5T25rNWVWaFkyUER0V3ZYT0hUb0VKOTg4Z2wzNzk0dHNtMVpxNGRmdlhvVmdQcjE2eHVYdWJxNmN2djJiVlJWeGNQRGd3MGJOaGpYSFRod2dCRWpSZ0FGRHkrTkhqMjYySDJQSHo5KzVlSERoOVdBZ0FDdGJFZGM3ZG1VdG9HaUtFNmFwczBMQ0FpWW8ybmFEU2hJMkV4S1NpSStQaDVGVVl4Zi92Nys5TzdkbTZOSGo3Sng0MFowT3AxeFhjdVdMZW5idHk5bnpweGgvZnIxeHVVQXpaczNwMCtmUHFTa3BMQjI3VnJEdkFBMGJkcVV2bjM3a3BLUzh0QjhibTV1REJnd2dLdFhyN0p1M1RyakdFVlJqSzMrN3R5NXc5cTFhNHVzYzNKeW9tL2Z2a1VlUUh1Y2Y1Zk9uajNMN2R1MzBldjF2UERDQzBCQjRuUGhjd2JnNys4UHdQSGp4NDFqRGQ4TFEwTENxVk9uaW54dkZVWEIyOXU3VW81WkNDR0VFS1kxYmRvVVgxOWZGaXhZd05TcFU3bDkremF4c2JFVjJxZWJteHN2dnZnaVVWRlJSRVJFNE9Qand5Ky8vTUpYWDMzRjIyKy9iYkc0aEJBMWl5UWVDaUdFRUVJSUlXcVZsSlFVbGk5ZlRseGNIRDQrUGlRbUpySmp4NDRpMjJ6ZHVwVzR1RGptejU5dnJGNW83dGpDYmRua2lVNGhoQkJDQ0tZcWlqTFgzSTB6TXpNQjBPbDBGVXJ1c3JLeUt2ZDRhMnZyUnpMM3hJa1QzZno5L2Y4SS9OMndySEMxYkhQTW1ERURuVTdIZSsrOUJ4U2NyMjNidHJGeTVVbzhQRHdBZVBQTk41a3dZUUxoNGVFb2lrSllXQmp2dlBNTzF0YldPRG82TW1EQWdGTG5LYTNLZDBWMDZ0U0o2ZE9uazVpWVNHQmdJRHQyN01EUHp3OWZYMTlPbkRoaDNLNDgxY1B6OC9NQmlsUmZNU1MrbWRLK2ZYc09IVHJFcjcvK3lwUXBVNWc2ZFNwUlVWSEY3YjdVQkwzYVR0TTBIUkNuYWRwd0FBOFBELzc0eHoraWFScXFxcUpwbXZGQnJBWU5HdUR2NzQrbWFjYXZSbzBhQWVEZzRJQ1BqNDh4NFZiVE5PUDMyTWJHQmc4UEQrTTZWVlZ4Y1hFQndOcmFHaGNYbHlJUGZoa1NkQlZGS1ZMRlVsVlY0OCtzcG1uR1JMekM4UmplZy93dTdkcTFpek5uem5EcjFpMWo0dUZYWDMxVjVCeHBtc1kzMzN3RHdOeTVjNDNMRE91LysrNDdBS1pQbjI1Y1p0aG04dVRKUFAzMDA1VnkzRUlJSVlRd2JlYk1tWVNIaC9QU1N5L1J2SGx6WG52dE5VNmVQRm1oeXNNUkVSRXNYTGlRRHovOGtCczNidENrU1JNR0R4NU0zNzU5TFJxWEVLTG1rTjkwSVlRUWoweGVYaDZyVjY5bTI3WnRYTHg0RVZWVmFkU29FVE5tektCbHk1WVdpYW0wOWhWQ0NDRnFQc05ObnJTME5OemMzRmkxYWxXUjlhZFBueVlxS29wWFgzMlZQLzd4ajJVYSs2Q21UWnZpNCtNalQzUUtJWVFRNHJHbGFWcDJVbExTVFV2SFVSMTA3dHpaQWNncHZLeHd0ZXpTekowN2x5TkhqckJzMlRKanNsVjZlanFhcGpGdzRNQ0h0amRVUWZQeDhlSEZGMS9rdSsrK1krblNwY1VtNFJWbVRvWHc4cksxdGVYUGYvNHpPM2Z1SkRBd2tPM2J0NXRNNENwUDlYQkRndHJObXplTkNaMDNidHpBMWRXMTJGWndPcDBPSHg4ZmhnNGR5dGl4WTRtTWpEUzU3Y2NmZnp4NHo1NDkrNlpQbjM3VnZDT3RHUlJGV2Fzb1N0Y1NOdEVEWHdIemREcmQvdzRmUG53M0lDQmdPRURqeG8yTHJmalh0R2xUbWpadGFuSmQ0OGFONmQrL3Y4bDFIaDRlREJvMHlPUTZUMC9QSXBYc0MydlFvQUVmZlBDQnlYWE96czdGSnF6YTJCVGtrejd1djB1bXp0M1NwVXVMbmZ2YmI3OHRkdDNmL3ZhM1VtT3ZiZ3lmQ1UrWk1vVUZDeGFnS0FxUmtaR2NPWE9HWmN1V1lXMXR6ZVRKa3drTURBUkticUd0cWlxeHNiSEV4OGVUa1pGQmd3WU5tRE5uVHJHSmw1WFpNdnVOTjk2b3hMTWloQkRpVWZQejh5dXgvWEhoOWFhMmZYRFprMDgrV2VTejU4MmJONWZhRXJtMEdPclVxVU5JU0FnaElTRm1qNitNdUlRUXRZY2tIZ29oaEhna3NyT3pHVEZpQkpxbUVSSVNncCtmSDNxOW5oTW5UbUJ2YjIvcDhJUVFRdFJpM3Q3ZUJBY0hFeG9haXJ1N084SEJ3ZXpidDgrNFBqUTBsSnljSExaczJjS1dMVnVNeXc4ZlBsenFXRk0rLy94enBreVpRdGV1WFduZXZEbDkrL2JsNU1tVGorejRoQkJDQ0NGRXpXRk80aExBd29VTDJidDNMMHVXTENuU1J0andldXZXclhoNmVwb2NtNUtTd3U3ZHUzbnh4UmVKaVlraElDQ2d4TG5NcWZJTnYxV2F5ODdPTmo2OGVlZk9IYk9PcDJmUG5nd2JOb3pUcDA5ejZkSWx1blo5T08rdFBOWER2Ynk4Y0haMjV0U3BVM2g1ZVFFRmJWOE5MV0JMWTIxdFhld05VRTlQejZ4Ky9mcmQ3TisvL3cyemRsWkQrUHY3NXoyNFROTzBIRVZSdmdLK3ZuNzkrb1ZmZi8wMTJ3S2hWU241WFJKUTBISjY0OGFOekp3NWswbVRKaEVVRk1UV3JWdVpPM2N1WDM3NXBUSHhzS1FXMm5QbnptWDM3dDFFUmtiU3FsVXJrcE9UUy95OHV6SmJabi95eVNlVmVUcUVFRUxVTUx0MjdhSkZpeFo0ZW5yeXl5Ky9zR1RKRW5yMTZtWHBzS3B0WEVLSXFpRXB4a0lJSVI2SmhRc1hrcE9UdzlkZmYwM2J0bTJ4dGJYRndjR0I5dTNiODhRVFQxZzZ2Sm9oTnhlV0xvWGYveDZPSGJOME5FSUlVUzBZbnFaOHNHcXRZYm5oaGs1b2FDajc5KzluNDhhTkJBY0hGMW0zYWRNbURoOCsvTkNYUVhGamk1dmIxOWVYRlN0V2NPREFBZjcydDcvUnUzZnZJdk1KSVlRUVFnaFJrcSsvL3ByZHUzZXpkT2xTWTV0VUF3OFBEd0lDQXBnOWV6WVpHUm5rNStkeit2UnBEaDQ4Q0JSVTNwbzhlVEw5Ky9jblBEeWMwNmRQczNIanhoTG5LMXpsKzlhdFc4VlcrZmIyOXNiQndjSDRzRTVPVGc0clZxd3c2NWhhdFdxRnA2Y25YM3p4QmQyNmRUTldnaXVzY1BYd1c3ZHVrWnFhV21yMWNKMU9SNDhlUFlpSmllSHExYXVjUDMrZStQaDRrMVhnenA4L3ovZmZmMDlPVGc3cDZla3NXN2JNWk5MVzQwTFR0Q3hndGw2dmIzdmx5cFY2U1VsSkh5VWxKZjN5T0NRZGd2d3VpUUlEQmd6QXdjR0I3dDI3Yy8zNmRRWVBIb3lEZ3dOLy92T2Z1WFRwa3JHZGUxQlFFRDQrUGcrMTBMNTkrelpyMXF6aHM4OCs0OWxubjhYYTJob2ZIeDlqbTNGVE9uWHFCRUJpWWlKQWtaYlpoUmxhWm4vMDBVZTR1Ym5oNXViRysrKy9YMlNibFN0WFZ1TFpFRUlJVWROY3ZIaVJJVU9HOEljLy9JSHg0OGZUdlh2M2gvNnRrTGlFRUZXdFZsUTgvTWMzUzZwMlFrMUR3L3luVld1MGFuQ3NOekxTTFRhM0VLSjg5SG85bXpadElqSXlzc1NraStKYVZoaGFYeXhhdEloNTgrWngvdng1bWpWcnh0U3BVNDB0SzBwcWFaR2JtMHQwZERUYnQyOG5MeStQd01CQUprNmNXR3E3bm1vaE94dFdySUJ2dm9GRGg4RFFtdVZxcmVyeUk0UVFRZ2doaEJCQ2lQdVdMQ240ZlB2QnBMakV4RVJzYlcyWk9YTW1uMy8rT1gzNzlpVXZMdzhmSHgvR2pCa0RGTFJEdlhidEdrT0dETUhXMXBZeFk4WXdjK1pNT25Ub2dJZUhoOG41ekszeWJXZG5SMVJVRkxObnoyYmR1blUwYk5pUW9LQWdEaHc0WU5aeDllelprK2pvYU1hTkcxZnNOdVdwSGo1eTVFaWlvcUxvMWFzWHpzN09EQjA2MU5nQ05TTWpnMkhEaHJGKy9YcnM3ZTJKalkwbFBEd2NCd2NIdW5UcHd0aXhZODJLdlpiNVdxL1hqOC9Qeno5OTh1VEpYRXNIWTBueXV5UmNYVjBCakE4VUdwSzlEUW1kK2ZuNVdGbFpGZHRDT3pVMWxmejhmRnEwYUdIMm5KWFpNbnZPbkRuU2Jsa0lJUjVqNzc3N0x1KysrNjZsdzNoSWRZMUxDRkUxYW5yaVlSYmd1SGR0MVQ3aG8ybmE0NUYwZUY5MU9WNjlYdjlZUEhrcFJHMlFuSnpNM2J0MzhmUHpLM0c3a2xwV0FNVEh4ek4vL254c2JXMEpDd3NqTWpMUytGUm5TUzB0cGsyYlJrcEtDcXRYcjhiT3pvNEpFeVl3Wjg0Y3dzUERIOTFCVjhTZE94QVRBOHVYdzlHam9HbVdqa2dJSVlRUVFnZ2hoQkFWWUtpV2JjNXlVOXNWVnI5K2ZXYk5tbVZ5M1pBaFF4Z3laSWp4L1N1dnZNSXJyN3hTYW55aG9hR0Vob1lhM3djSEI1dU1MekF3ME5oNjFPRE5OOThzZGY4QWI3MzFGbSs5OVZhUlpRL3UzMUE5dkxEZXZYdVh1Rjg3T3pzaUlpS0lpSWg0YUoySGh3Y2JObXdBb0ZHalJsSWRERGh5NUVoQzZWczlIdVIzU1ppanBCYmE5ZXJWQXdvKy8yN1ZxcFhaKzVTVzJVSUlJWVFRb3JhcTZZbUhYVFJONjJTQmVWOVVWZFZaVVpTUzYrdy9HbzBBTytEWEtwcXZDK0NpYVZwOEZjMW5rcUlvcDArY09ISGVrakVJOGFqcDlYcGp3bDUyZGpiMzd0MmpZY09HdEd6Wmt0T25UN04vLzM3dTNidG5YUC9zczgveTZxdXZzbnYzYm1Kalk4bk96dWJ1M2J2Y3UzZlAwb2RDWGw0ZUFOYldKZjh6RXhRVVJIWjI5a010S3d4R2poeHBmT28wT0RpWTBhTkhvNm9xV1ZsWnJGbXpoa1dMRnZIc3M4OEM0T1BqQTBCbVppYmJ0bTFqNWNxVnhxZVIzM3p6VFNaTW1GRHRFZzhWb1A3TW1iQnMyVytWRFl2VHZUdlkySUJPQjA4L0RRY09GQ1FxVHB3SVZsWmdiVjN3WjZ0V3NHa1RwS1JBV0ZqQmNzTlhvMFl3YVZKVkhKb1FRZ2doaEJCQ0NDRXNyRzNidGc4dDgvWDFaZTNhdFRWaS80VjE3TmlSZ1FNSEVoSVNVaW43R3o1OHVMSEZyaENscVUyL1M2SjBoVnRvdTdtNUZXbWg3ZUhoUVdCZ0lGRlJVVXlaTWdWZlgxL09uajJMazVNVGpSczNMbmFmWlcyWlBYWHFWRzdmdmkwdHM0VVFRZ2doUkxWWG94TVBrNUtTL2cvNHY2cWUxOS9mLzEyZFRsY25LU25wODZxZSs3bm5ucHVrS0VyakkwZU9WTW5jL3Y3K3d4UkZzVTFLU3BvSlNBa3VJUjZoWGJ0MkVSVVZSZVBHamJHM3Q2ZE9uVHAwNnRTSmxpMWJjdWZPSGE1ZXZVcWRPblZ3ZFhYRjN0NGVMeTh2QUpvM2I4NlFJVU9vVTZjTzl2YjIyTm5aMGE5ZlA0c2VTNk5HalZBVWhiTm56NXI4NE15Z3VKWVZCZzBhTkRDK2RuWjJSdE0wOUhwOWlTMHQwdFBUMFRTTmdRTUhQclRPa0JCWlhXakE5ZkhqY1owK0hUNzlGRFp2aHN1WFRWYzhEQW1CcDU2Q2UvZmdpU2NLbHZuNXdWdHZGYlJuenNrcCtHclZDbzRmQnljbjZOd1o5SHJJeXl2NHMyN2RnbkhkdWtGOFBOeXZFQ21FRUVJSUlZUVFRb2hLb1FMVnBwVnRhWlVVcS92K29maktrUlcxZVBGaVU0dHpLUGdlQ2xGRWJmaGRFdVlycllWMlZGUVU4K2JOWThTSUVXUmxaZUh0L2YvWnUvZTRLTXY4LytPdmV6akZRVkkwUVRNejBIWExzQmhLdjFSU2JscWhwV20wSG1yTFZqY1BXYlFld3pSUXhGT2ltSzUrVTlkTXYzbUlqY3p6YnFlMUxGZGRSTmZOWDE5WHJVaS9Rbm5FUmVVMDkrOFBuRm1RR1VBRkJ2RDlmRHg0T0hOZDEzMWRuM3RnS083NTNOZW5EY25KeVpYT3E1TFpJaUpTRmZ2MzcyZlFvRUY4K2VXWCtQbjVYZlU4R3pkdVpQSGl4UncvZnB5UkkwZnkvUFBQTzIwVEVibFc5VHJ4MEIwaUlpTHVNQXpqRndCMzMzMzN2WHYzN3QxZG0rc2JodkdjWVJnMzFNWmFWcXUxSTNBcndOMTMzMzNmM3IxN3Y2cmtFQkc1Qm84ODhnaVBQUEtJMHo2cjFZclZhblhhMTdKbFMwY1NZbDBSR0JoSTU4NmRlZmZkZDEwbUhsWlVzcUl5RlpXMENBb0tBbURUcGsyRWhJUmN3MW5Vb3FaTlljbVNrc2ZuemtGaUlxeGRDLy8zZi85SlF2elZyK0RoaDhzZUZ4bFo4blc1bUJpSWk0UG5ubk8rM3ZidFVGeGNiZUdMaUlpSWlJaUlDRkNTZFBpenU0T1FxL1l6ZFNoeFZFU3F6K1ZKekpVOWQxVkNHOERQejQvNCtIamk0K092S0licUtKazljT0RBSzFwVFJFU3VUOW5aMlV5ZVBKbHAwNmJ4MEVNUFVWeGM3TFJOUktRNktQSHdDaG1HMGRQKzJHS3hQQVBVV3VKaHg0NGQyOXVUSHExV2ErU2VQWHRxK2phNEord1BMQmJMUUVDSmh5STE2T3pabWNXeDZ3QUFJQUJKUkVGVXN4UVdGanBLQzlkMzQ4ZVA1NFVYWG1EY3VIRzgrT0tMM0hiYmJlVGw1WkdSa1VIcjFxM3g4UEFBbkplc3FFeGxKUzJzVml1elo4OW03Tml4Tkd2V2pNT0hEM1BtekJrNmRlcFVVNmRiZlJvMWdwU1VrcStMRnlFNUdkNTlGeG8zZG5ka0lpSjFWbUZoSVd2V3JHSHo1czM4OE1NUDJHdzJXclJvd2ZUcDB5a3NMS3lXTzBTZHFhNjdUMFZFUkVTa3djZ0hqZ0pSd0UxQStWcWFOV1Q4K1BGcEFETm56cXl0SmEvSjZ0V3IyYnQzTDFhcmRWNi9mdjIydXptY2ZFcVNEbzllZWl3aWNzVnFvMlQyNk5HanEyMHVFUkZwdUU2Y09JSE5adVBCQngvRXk4c0xMeTh2cDIwaUl0VkJpWWRYN3BsU2ozc0FyOWJXd2g0ZUhqMUxQWDBHcU9uRVE4ZTVtcWJabzRiWEVybnViZDI2bGF5c3JESjNVdFpuclZ1MzVyMzMzbVB4NHNXTUhEbVNreWRQNHV2cnl5OSs4UXNtVFpyRXJiZmVXbUhKaXNwVVZOSmk1c3laekpneGc5allXQW9MQ3drTkRTVXVMcTZtVHJYbTNIQURKQ1dWZkltSWlGTVhMMTVreElnUm1LYkptREZqQ0E4UHA2aW9pUDM3OStQcjYwdGhZYUc3UXhRUkVSR1I2MGNoSlFsc3VZQVhZS210aGV0YnFkYnZ2dnVPakl3TWpoMDc5bTIvZnYyMnVUa2NHeVhmdS94TC80cUlYTEhhK0QyOGF0VXE3WG9vSW5LZHlNek1aTzdjdVJ3N2RveDc3NzJYS1ZPbTBMaHhZNmMzdzl2YmR1ellnYmUzdDZPRWNsUlVGRkR5M3lobmJRVUZCYVNtcHJKbHl4WUtDd3VKam81bXdvUUpCQVFFT09aTVNFZ2dOVFdWSGoxNk1HYk1HRGU4RWlKUzF5bng4QXFFaDRlSEFuZVZhbXAzMTExM2RkaTNiOTgzdGJHK1lSaVhKejJPcXFtMXJGYnI3Y0R0cGRadUV4RVJjVTltWnViZmEycE5FV2w0UWtKQ2VPT05OMXoydXlwWmNYbUpDV2R0RlpXMENBb0tZdGFzV1U3WGREYTNpSWpVWHdzV0xDQS9QNTkzM25rSGIyOXZBTHk5dmVuY3VUTlFjdEZGUkVSRVJLUW1tS1pwQU42VTdHeFlxNG1HVXEwc2xId1BmUUNiYVpyMkpNUUN3ekJNdDBZbUlsSktTa3FLRWc5RlJLNFQ2OWV2Wi9IaXhSUVZGZkhxcTYveTVwdHZPalpncWN6eTVjdkxKQ0s2YXBzNmRTcEhqeDVselpvMStQajRFQjhmVDBwS0Nna0pDWTY1ZHU3Y3lZWU5HekJOL1creGlEaW54TU1yNE9YbFZXN1hQNHZGOGl4UVB1dWxtdDE5OTkxdEFHdXBwdmJoNGVHLzNMOS8vN2Mxc1o3Tlp1dHBzWlM5VG5ZcDhWR0poeUlpZFYzSGp0QzBxZXYrTFZ2QTE3ZjI0aEVScVNGRlJVVjg5TkZISkNVbE9TNld1UEtQZi95RHQ5NTZpeU5Iam5ETExiZnd4aHR2RUI0ZURsRGhuWjBBTnB1TkZTdFdrSjZlVGs1T0RrMmJOaVVsSmFYY0dnc1dMR0Q5K3ZYODhZOS81SlpiYnFuK0V4WVJFUkdSdXNhTGtwTEtyUzc5Vy9IL2xOWWdxOVZhK2FBNnBFMmJObGl0VmlJaUluNEpSTHM3bmxJSytFL1o1Wjh1UFJjUnFkRDQ4ZVByVGFsN0VSR3BINFlQSDA1UVVCQUF6ei8vUEZPblRxM1crVStmUHMzbXpadFp0V29Wd2NIQkFEejc3TFBFeDhlWFNUeDg3cm5uOFBmM3I5YTFSYVJoVWVMaEZUQk5jNkJoR0dYYURNTjRuRnBJUEtSa2g4TXl2THk4ZmdPOFhoT0xYYmE3SXVBb3QvejdtbGhQUkVTcVVXVVh1UjU0b0hiaUVCR3BZVmxaV1p3L2Y5NlJRRmlSOTk5L245VFVWRzY0NFFZbVRackUxS2xUV2J0MkxWRDVuWjF6NTg1bDI3WnRKQ1VsMGFGREI3S3lzdkQxOWVYRWlSTmw1azlQVDJmSmtpVktPaFFSRVJHNWZ2aFFrblM0dzkyQnVLcjhVRmNOSERqUXZtdFgzS1d2dWlZS09Jc1NEMFVhdkFVTEZ2RFVVMC9Sb2tXTHE1NURGWFpFUktTNk5XL2V2TXpqOCtmUFk3UFpxbTMrN094c1ROTmt3SUFCNWZvS0N3c2RqMXUxYWxWdGE0cEl3NlRTRDFYVXNXUEhWb1poUkRucHV0TnF0YmF0NmZVdEZrdTUzL2ltYWZhc2liVWlJeVBERE1PNCsvSjJ3ekIrRVJrWldmbW51aUp5Vlh4OWZSMDdLNGxjazRNSDRleFoxLzB4TVhEaFF1M0ZJeUpTUSt3WFFEdzlLNytmS2k0dWp1Yk5teE1ZR01pQUFRTTRmUGd3TnB2TmNXZm5hNis5Um5Cd01JMGJOK2JaWjUvbDAwOC9CZURjdVhPc1hidVdOOTU0Zzd2dXVndFBUMDlDUTBQTGZDRHgyV2Vmc1hEaFF1YlBuMDlZV0ZqTm5LeUlpSWlJMUVYZWxPeDBLQTJQVzNld0ZKSGE4OVZYWDVHYm0zdE5jNXcrZmJxYW9oRVJFU254NzMvLzIvSDRoeDkrSURnNEdJdkY0cWo4Yy9IaVJhZGpxOHErbStLbVRadkl5TWdvOCtYbDVlVVlkL25HWENJaWwxUGlZUlZaTEpiSFhQV1pwbGsrRGJ3YVJVUkV0QVRLYlU5bEdNWmRIVHQydksyNjE3UFpiQzRUR20wMlc3bWRFRVdrZXZUcTFZdmh3NGU3T3d4cENPTGlZRWNGbXkxczN3N0Z4YlVYajRoSURXblJvZ1dHWVhEbzBLRkt4OTUwMDM4K0QvYjM5OGMwVFlxS2lzcmMyUmtaR1Vsa1pDU3Z2UElLZVhsNUZCWVdjdXpZTVlxTGkybmZ2cjNMdWVmTm04Y2pqenhDaHc0ZHF1VzhSRVJFUktUZXNLRGt0SWJLQjMxK0lpSlZkR2tIMXdhempvaUl1TitDQlF2SXk4dmpoeDkrWU5teVpmVHExUXVBTm0zYTRPZm54OGFOR3dISXo4OW41Y3FWVnp4L2NIQXdWcXVWMmJObms1T1RRM0Z4TVFjUEhtVFhybDNWZWg0aTB2Q3AxSElWV1N5Vy9oVjA5d0tTYW1wdG04MzJxSWVIaDlNK1QwL1BnVUJ5ZGE1bkdFWkZmN2s4RHJ4V25ldlZaYVpwR3BSY1BQUUJ2S2pmRjV0c1FDR1FEeFFZaG1HNk9SNjV6TVdMRnlrdUxzYmYzOS9kb1lpSWlOUUxnWUdCZE83Y21YZmZmWmZJeU1pcm1xUDBuWjBoSVNIbCtwczBhUUtVbEhWMmxWZzRZOFlNWG4zMVZkcTFhOGZUVHo5OVZYR0lpSWlJaUlqVWhMdnZ2bnVRYVpxNzkrM2I5NDI3WXhGcHFFYVBIdDJnMWhFUkVmY0xEdytuZCsvZUZCUVUwTE5uVDRZTUdRS0FqNDhQeWNuSnpKNDltei85NlUvY2ROTk5kTzNhbFowN2QxN3hHak5uem1UR2pCbkV4c1pTV0ZoSWFHZ29jWEZ4MVgwcUl0TEFLZkd3Q2lJaUltNENIbmJWYnhqR1BSRVJFUzB6TXpQL3J5YldkMVptdVpRbnFNYkV3dzRkT3JRR09ydnFOd3lqUTBSRXhCMlptWmtIcW12Tk9zNkxrcklhcmFqLzVUVUtnSitCbzhCUGw1NUxIZkxSUngrUmxaWEYyTEZqM1IyS2lJaEl2VEYrL0hoZWVPRUZ4bzBieDRzdnZzaHR0OTFHWGw0ZUdSa1p0RzdkdXRMalM5L1pPWGJzV0pvMWE4Ymh3NGM1YytZTW5UcDFJamc0bU9qb2FKS1RrMGxNVENRc0xJeERodzRSRUJEZ21PUDIyMjluNXN5WmpCbzFDbjkvZjNyMDZGR1RweXdpSWlJaTljekdqUnRadkhneHg0OGZaK1RJa1hUdDJwVUZDeGF3ZS9kdUxsNjh5RjEzM2NXa1NaTzQrZWFiM1IxcXJkcS9meitEQmczaXl5Ky94TS9QejJYL2poMDc4UGIyZGp3SEdEQmdBR1BHak1GbXN6RnYzanpXcjErUGFacjA3ZHVYbDE5KzJXbEp1RGx6NXJCNTgyWnljM05wMTY0ZHI3MzJHdUhoNFF3ZlB0eXhzNHVyV09vend6RGlMUmJMTHlJaUlnNEMvMk96MlRidTI3Y3YwOTF4U2NOMXBlL3RobURWcWxXMXNodGhiYTBqSWlMdUV4NGVUa1pHQm9ETG05eWpvNk9Kam80dTAvYnNzODg2bmFPaXRxQ2dJR2JObWxWcEhDSWlGVkhpWWRXNExMTnNaeGpHczREejM4clhvRU9IRGtHR1lYU3ZZRWpuTysrOE0vaWYvL3huVG5XczUrUGpFMVBaR05NMGh3Q2pxbU85ZXNDSGtxVERDbXFXMWp0UndGbVVlQ2dpSWlJTlFPdldyWG52dmZkWXZIZ3hJMGVPNU9USmsvajYrdktMWC95Q1NaTW1WV21PeXU3c1RFNU9adDY4ZVl3WU1ZSzh2RHphdEdsRGNuTFplMy91dSs4K0prNmN5T1RKay9IejgrT2hoeDZxenRNVUVSRVJrWG9xT3p1YnlaTW5NMjNhTkI1NjZDR0tpNHRKUzB2am5udnVZZUxFaVJRVkZaR1ltTWpFaVJONTU1MTMzQjF1dlZBNm1XbkZpaFZzMzc2ZDFhdFhjLzc4ZVY1ODhVVmF0MjdOazA4K1dlNjRqaDA3TW1USUVBekRJRFUxbFRGanhyQjE2MVlXTFZwVUpxbXhvVElNNHhmQUZBOFBqeWtSRVJFL21LYjVQNlpwcnQrM2I5OXVRTlZ4NUxvMWN1UklXclJvY1UxenBLU2sxRXBDWUcydEl5SWlJaUpTVlVvOHJJTE16TXlWd0VyN2M2dlZhZ0xzMmJPbi9HMlQxY3piMi91UnlzWjRlbm9PQUZLclk3MDllL2E4RGJ4dGYxNmI1MXBIZVZPeTAyRkRVdDkzYnBRcThQRHdvTGk0bU1MQ1FyeTh2TndkampoUlhGd01nTVZTQXhYY2YvRUxhTnpZZGYrV0xlRHJXLzNyaW9pNFNVaElDRys4OFliTC9zcnU3cXpvems0QVB6OC80dVBqaVkrUHIzRHV4eDkvbk1jZmYveEtRaGNSRVJGcHlDcTdubGhSLzVWY2k2enlQSkdSa1dVNkwxNjg2UExZL1B6OFNtUFl0MitmZDFoWW1GZnAzYkF2ZCtMRUNXdzJHdzgrK0NCZVhsNTRlWG54ekRQUGxMa2U4TXd6ei9EU1N5OWhzOWxxNWpwQkE1YVdsc2J3NGNNSkNRa0JvRStmUG16YXRNbHA0bUczYnQwY2oyTmlZdGk0Y1NPbWFUcmRIZkdISDM2NDhlT1BQMjdXc1dOSHB6OEhOcHV0d3A4UDB6U3I5RE44K1R5bGQ0ZXJiSTJxeG1BWVJyblBnUXpEdU5Vd2pOZUIxNjFXNi8rWnBya2ErUFRjdVhPZkhUcDBLTDhxc1lzMEZQZmZmNys3UXhBUmtUckcyOXViZ29JQ0xseTRnSzgrVDNPN2dvS1MvWlE4UER6Y0hJbUlPS1BFd3pvdU16TnpEYkRHL2x5SmdMWE9Rc05MMHZPaDVMeWtBUXNKQ2VIWXNXTWNPM2FNTm0zYXVEc2NjU0kzTnhlQVJvMGFWZi9rOCtaVjNQL0FBOVcvcG9pSWlJaUlpRnhYVExOa2d6VERNS1picmRicGJnNm5TdXd4Mi9uNCtMZ2NXMUdmM2VqUm83RmFyY3lhTmN1eFkxNUNRZ0twcWFuMDZOR0RNV1BHOFB6enp3TVFGUlVGbE55NGNubHk0YWxUcDJqU3BJbWp2YUNnZ05UVVZMWnMyVUpoWVNIUjBkRk1tRENCZ0lBQTB0TFNXTGh3SVI5OTlCR0JnWUhzM2J1WGwxOSttVFZyMXJnczFXeVBMVEV4a2ZuejUyTVlCa2xKU2Z6clgvOWk2ZEtsZUhwNk1tblNKRWU1dGwyN2RwR2Ftc3JodzRkcDNydzVFeVpNY01SdnM5bFlzV0lGNmVucDVPVGswTFJwVTFKU1Vyajk5dHVkcmoxeTVFaWFOV3RHWW1LaW8yM0VpQkhjZHR0dFBQWlkyVUpEdWJtNUpDVWw4ZFZYWHhFVUZPUTBlYkMwa3lkUGtwMmRUWGg0dUtQdGpqdnVJQzB0RFlDY25CeUdEUnZHQng5ODRIaHRUZE1rSnllSDFhdFg4L1RUVDd0TTlGeTRjT0hTakl3TVBEMXI5eU9VMGoranpoSWlTNnZHRDE1YkdvWXhHaGpkcUZHakV4RVJFYXRkSldUS3RkRjd1MnJ2N2RxMmJOa3lldmJzU1hCd3NMdERFUkdST3FKTm16WWNQSGlRSDM3NGdWLys4cGZ1RHVlNjk5TlBQd0hRdkhsek4wY2lJczRvOFZCRXBJN3c4UENvdGd1R2p6MzJHSC84NHg5SlMwdGo3Tml4MVRLblZKOGRPM1p3NXN3WmJydnROcG8yYlZyOUMyUmxRVkFRdU5weElTWUcwdE8xNjZHSWlJaUlpSWhjTlh0U2ttbWFOc013U21mMFhVbkoxc3JHbHVtL1BISHdTdGE2TE1acmp1VS8weG9XU203MEJXRG56cDFzMkxEQkVldnk1Y3NaTkdnUU8zYnN3TnU3L1AzTlJVVkZ2UGZlZXp6MTFGT090cWxUcDNMMDZGSFdyRm1EajQ4UDhmSHhwS1Nra0pDUVFHeHNMRnUyYkdIcDBxVzgrdXFyekpvMWk1ZGVlc2xsWWxKcGh3NGRZdDI2ZGN5Y09aUFhYMytkcmwyN3NtblRKdWJPbmN1Y09YTWN5VWw1ZVhsTW5EaVJ0bTNiTW4vK2ZLWlBuODc2OWVzQm1EdDNMdHUyYlNNcEtZa09IVHFRbFpWVjRTNHd2WHIxWXRxMGFZNnFIQ2RQbm1UMzd0Mk1IajJhOCtmUGx4bWJrSkJBWGw2ZVk2M3g0OGRYZUQ0blRwd0FTbll3dDJ2Y3VESG56cDNEWnJNUkhCek1oeDkrNk9qYnVYTW5JMGFNQUtCTGx5Njg4c29yTHVmMjhQQTRheGhHUG1DcklJU3IvbG0vaXAvbGEvbFpEd0dxV2hMRjB6QU1SL2JWeG8wYldiNThlWmtCRHozMEVDTkhqdVR6enovbkQzLzRRNW0rcmwyNzh0SkxMNVhwcy8rdTZOU3BFMlBIam1YWHJsM01uajI3ekhIMzNudXZ5NzRPSFRxUWtKREFnUU1IbUR4NWNybStOOTU0ZysrLy83N2NEdlczM25vck0yYk1LTk5uZjkyYk4yL09XMis5eFlrVEozajU1WmZMSEhmVFRUYzUrdUxpNHNyMCtmcjZzblRwVXM2ZlA4L3ZmdmU3TW4zKy92NHNYcnpZVWZJYklEQXdrUGJ0Mnp2bTBYdmI5WHQ3MUtoUm5EdDNya3pia2lWTEFNcTkxczc2U2lmS0xsNjhHSUNoUTRlV08rN3R0MHNLZmcwYk5zelJscEdSd1FNUFBLREVReEVSY1hqaWlTZElTVW5oRDMvNEE5T25UNmVpSGM2bDV0aHNOalpzMk1DUFAvN0liYmZkcHMxMlJPb29KUjZLVkZGT1RnNURodzRsUFQzZDZaMnc5cnNMZCt6WXdmLys3Lzh5YU5BZ3Z2enl5ekxsTVZ5eEh3c3dZTUFBeG93Wmc4MW1ZOTY4ZWF4ZnZ4N1ROT25idHk4dnYveXkwenRONTh5WncrYk5tOG5OemFWZHUzYTg5dHByaEllSE0zejRjSGJ0MmdWUTVWakVmV0pqWTZ0MXJqVnIxckJtelJvT0hEaEErL2J0dWZIR0c2dHRmcms2Rnk1YzRNY2ZmK1Rycjc4R1NpNm8xWWloUXlFdURpNjd1OWhoKzNhNFZPcFpST1JhcWV4RTNhS3lFeUlpSXVJR3IrL1pzMmVHdTROd0I5TTBid0tpZ1QvWjI1NTc3am44L2YyclBNZjA2ZE94V0N6ODlyZS9CZUQwNmROczNyeVpWYXRXT1pKZ25uMzJXZUxqNDBsSVNNQXdEQ1pPbk1qenp6K1BwNmNuL3Y3KzlPdlhyMHByOWV2WER6OC9QM3IwNk1IR2pSc1pOR2dRZm41K1BQcm9vNlNucDFOY1hJeUhod2RkdTNibDRzV0xIRDU4bUlDQUFJNGRPMFpSVVJFWExseGc3ZHExTEZ5NGtMdnV1Z3VBME5EUUN0ZDg2S0dIbURadEdqdDI3Q0E2T3BvLy8vblBoSWVIRXhZV3h2NzkreDNqVHAwNnhSZGZmTUhLbFN0cDFxd1pBRU9HREdIa3lKRXU1eTYrZEcyajlMVmFpOFhpY3FlK3pwMDdzM3YzYnI3Ly9uc1NFeE9aUEhreXljbkpUc2RPbXpadENMRE5NSXlmS3p6QmVpQWlJdUovRGNQNFJRVkRUdGhzdGo5YkxKWTFtWm1aVzRFaXE5WDZhNERvNkdnNmRPaFFackQ5Zy9kNzdybUhOOTk4MDJuZnZmZmV5Nnhac3h6dHBtazYzaGNkT25SZyt2U3ltNlE2NjdNbkNkci96cnp0dHR2S2ZiL3NmUzFhdEdES2xDbGwrdXk3bHBidXM4OXAzOG55eGh0dkxMTmpINENYbDVlamI5S2tTV1g2N0g5bitmajRPUHJzYzVidWUvMzExeDF0OW12eWVtOVgvTjUrNFlVWEtDb3FjcnBXNlNUQnl2cEtKL1U2UzFpMEd6eDRjSmx4bFoxdlpRWU9ISGhOeDllMWRVUkVybmU5ZS9jbVBUMmRyNy8rbWwvOTZsYzBiOTZjd01CQWQ0ZDFYY25Qenljbko0Y0xGeTdnNWVYRmhBa1QzQjJTaUxpZ3hFT1JLZ29PRG1iZHVuVTF1a2JwNU1BVksxYXdmZnQyVnE5ZTdiaExzblhyMWs3TEVIVHMySkVoUTRaZ0dBYXBxYW1NR1RPR3JWdTNzbWpSb2pKSmpWSjdpb3FLT0hueUpJc1dMU3AzOGNxVlVpV0tybm45NXMyYnMyVEpFbDU3N1RYKzhZOS84STkvL09PYTU1VHFFeGdZeUtoUm83anZ2dnZjSFlxSXlEVlQyWW02UldVblJFUkVSTnlyVmF0V1ZSNDdkKzVjTWpNeldicDBxV00zeE96c2JFelRaTUNBQWVYRzIzY1dDdzBONWVHSEgrYmRkOTlseVpJbFZiNlcxTGh4WXdESDlVZDdFcEE5UWN1ZW5EUi8vbnpXcjE5UHg0NGRIWDAybTQxang0NVJYRnhNKy9idHEzeU8zdDdlUFByb28vemxMMzhoT2pxYUxWdTJPRTJteXNuSkFhQjE2OWFPdHNwMmxyRi8rSHYyN0ZsSDR0cVpNMmRvM0xpeHl4TEtGb3VGME5CUWhnNGR5cWhSbzBoS1NuSTV0b0U3RG15MTJXeXI5KzdkK3lrdWRuWU1EQXgwK1NGN28wYU5hTlNva2RPK2dJQUFsOTgvZjM5L3dzTENycmpQMTllWHRtM2JPdTN6OGZHaFhidDJWOXpuNWVYbDh1Zlp5OHZMNWQrNEhoNGVGZlk1SzArczkzYkY3KzNTSmRNdkZ4a1plVlY5OTl4emo4dStlKys5MTJYZjFSZzllblMxenVmdWRVUkVybmYrL3Y0c1c3YU1XYk5tOGRlLy9wWGp4NDl6L1BoeGQ0ZDEzVEVNZy9Ed2NINy8rOTg3Ym80UWticEhpWWNpZFZSYVdockRodzhuSkNRRWdENTkrckJwMHlhbmlZZmR1blZ6UEk2SmlXSGp4bzJZcGxrdENXeFNkVVZGUldSblovUFdXMi94NmFlZk90cXJtbmo0L3Z2dms1V1ZWVzJsa2R1M2I4K2YvdlFuOXUzYng3ZmZmc3UvLy8zdmFwbFhycDZ2cnkrdFc3ZW1jK2ZPM0hERERlNE9SMFNrV3Fqc1JOMmdzaE1pSWlJaWRVTlZyOGN0V0xDQTdkdTNzM2p4NGpLbGd1MlBOMjNhNUxndWVMbWpSNCt5YmRzMkhuNzRZWll0VzRiVmFyMzJ3RXZOdlh6NWN0TFMwZ2dORFdYSGpoMzgrYzkvQnFCSmt5WUFaR1ZsbGRzRnJ5SzlldlZpMkxCaEhEeDRrQjkvL0pIdTNidVhHMlAvTytLbm4zNXlQTFluTExuU3NtVkxHalZxeElFREIyalpzaVVBQnc0YzRNNDc3NnhTWEo2ZW50ZGIwbUdXYVpxYmdkV1ptWmxmY21XbG91VWE2YjFkOWZkMmZiUnExYXBhMlkyd3R0WVJFWkdTR3pDbVRwMUtVVkVSeDQ4Zkp5OHZ6OTBoWFZlOHZMd0lEZzdXNXcwaTlZQVNENlZLN3I3Nzd0Si95VGl1bnBtbWFkaExDSmltYVZ6ZWYxbTdvODlpc1JnVjlidWE3OUtGb0hMdHJ0WjJzVTZWMTQ2TmpRM28wYU5IMkc5Lysxdkh6b0gyWFFsemMzTkpTa3JpcTYrK0lpZ295R2xDb0YxQlFRR3BxYWxzMmJLRndzSkNvcU9qbVRCaGdzdi9VSjQ4ZVpMczdPd3lkL25kY2NjZHBLV2xBU1YvbUE4Yk5vd1BQdmpBY1hITU5FMXljbkpZdlhvMVR6Lzl0TXVMWmdzV0xIam1rMDgrNlJJUkVYSEIyZXRTMFd0bXNWanNiVlg1SGhpbExyU1c2WFB5dWh1WEgrQmtyTXM1N0RFNyt4NlhtdFBWOFdYK3ZUUzgwbU5LSjNiKy9QUFBUSnMyalMrKytJSzZ4c1BEQTZ2VldxMFhxVVJFUkVwVDJRbjNVOWtKRVJFUmtmcmw3YmZmWnR1MmJTeFpzcVJNMGlHVVZGMnhXcTNNbmoyYnNXUEgwcXhaTXc0ZlBzeVpNMmZvMUtrVE5wdU5TWk1tOGV0Zi81cm5ubnVPUG4zNnNHN2R1Z3F2VFY0SmU2blQ0OGVQMDZ4Wk0xYXZYbDBtdHVqb2FKS1RrMGxNVENRc0xJeERodzRSRUJEQXpUZmY3SExPRGgwNkVCSVN3cHR2dmtsTVRJeGpwN1hTYnJubEZrSkRRNWsvZno2VEowL20zTGx6ckZpeG9zSllMUllMVHp6eEJNdVdMZVB1dSs4bU56ZVg5UFQwY2lWM0FZNGNPY0xCZ3dmcDJyVXJwMCtmWnVuU3BVNlRwQnFvWlVWRlJYLzl4ei8rc2RQZGdWelA5TjZ1K251N3ZsaTllalY3OXV3QjRMUFBQaU16TXhNbzJSQmd5SkFoTmJKbVNrcUtFZzlGUkdxWnA2Y250OXh5aTd2REVCR3BzNVI0S0pVcEJqd3NGc3Q3bFExMGRUZHZaWGY1WHUxeFZSbHJMMTE3dFd1Zk9YT0diNy85MXVtWWhJUUU4dkx5V0w5K1BRRGp4NDkzdWM3VXFWTTVldlFvYTlhc3djZkhoL2o0ZUZKU1VraElTSEE2L3NTSkV3QmxMancyYnR5WWMrZk9ZYlBaQ0E0TzVzTVBQM1QwN2R5NWt4RWpSZ0RRcFVzWFhubmxGWmV4L1BqamowLysrOS8vZHB4alJhL3o1WDBWdlo3VjhmMjZrckhPMm1zcUJsZkhtS2JKZmZmZFIzNStmcVhIcmx1M2pqbHo1cFJwNjkyN042TkhqM2IwRlJZVzByZHYzeXVPUzZTY1cyOEZGNlZ1QU5peUJYeDlheThlRVduUVZIYWlibERaQ1JFUkVaSDZZL0hpeFFEbEV0OTI3TmlCdDdjM00yZk9aTWFNR2NUR3hsSllXRWhvYUNoeGNYRUF2UFBPTzV3OGVaTEJnd2ZqN2UxTlhGd2NNMmZPSkNvcWl1RGc0R3VPclUyYk52VHYzNSt4WThmU3ZIbHordmZ2ejFkZmZlWG9UMDVPWnQ2OGVZd1lNWUs4dkR6YXRHbERjbkp5cGZQMjZ0V0wxTlJVeG8wYjUzTE1qQmt6U0V4TXBIdjM3clJyMTQ3WTJGaSsrZWFiQ3VjZE9YSWt5Y25KOU83ZG0wYU5HakYwNkZDaW9xS0FzamR2Ky9yNnNtTEZDaElTRXZEejg2TmJ0MjZNR2pXcWlxOUsvWmFabVRuVDNURklDYjIzcS83ZXJnOENBZ0w0N0xQUEhNL3RqNTJWMmhZUkVSRVJhYWlVZUNnVk1nempGWnZOZG4rcDU2VXp6OG84THBXVVpsN2U3K280czJ3bW05UEhwWTY5MnVOY3htU3oyU284TGlBZzRJWldyVnJkRER4ZWFpNU9uVHJGRjE5OHdjcVZLMm5XckJrQVE0WU1ZZVRJa1Z6dTlPblRiTjY4bVZXclZqa3VFRHo3N0xQRXg4ZTdURHdzTGk0R0tMTnJvY1ZpY1prczE3bHpaM2J2M3MzMzMzOVBZbUlpa3lkUGRubFJvRzNidHU4ZE9uVG95S2xUcC9JdU85L0xYeHVYMzhmTCs1eTkxcVhiTG8ydnlsaW44enNiNHl4dSszRlZHV3NZaGxsY1hPeHk3S1h2UVptMjBtTU53L2lUWVJoczJMQ0J6ei8vblAvKzcvL205T25UdVBMb280OXkzMzMzbFduejgvTXIxOWVvb21ReGthcjY3Lyt1dVArQkIyb25EaEc1YnFqc2hIdXA3SVNJaUlpSSs0V0hoNU9Sa1ZHbGRtZmpTZ3NLQ21MV3JGbE8rd1lQSHN6Z3dZTWR6M3YyN0VuUG5qMnZLTGJLbm84ZE81YXhZOGM2bnZmdjM5L3gyTS9Qai9qNGVPTGo0eXRjODNLLytjMXYrTTF2ZmxOaFhHRmhZYXhjdWJMTW1NcDJlL1B4OFdIS2xDbE9kemtzZmZOMml4WXRXTFZxMVJYRkxGTGQ5TjcraityYXlkR2R1blRwZ3NWaW9kVG5USTZkV0VWRVJFUkVyaGRLUEpRS1pXUmtMQVFXdWpzT2Q4bkl5TGdKaU9heXhNT2NuQndBV3JkdTdXaHo5VUZ2ZG5ZMnBta3lZTUNBY24yRmhZVjRlWG1WYTdlWEp6eDc5aXorL3Y1QXllNkxqUnMzZGxsQzJXS3hFQm9heXRDaFF4azFhaFJKU1VsT3gvN3VkNzliOTd2Zi9XNmJZUmcvTzUxSXFzUmV1cmhwMDZiRXhzYlNwMDhmZnY3NVo3WnYzODZTSlVzY3UxYmErZnI2NHV0aWg3bUsra1N1U2xZV0JBV0Jxd1NVbUJoSVQ5ZXVoeUpTN1ZSMlFrUkVSRVRFZlNJakk4dTFoWVdGOGY3Nzd6ZW90YnQwNmNLQUFRTVlNMlpNdGN3M2ZQaHdkdTNhVlMxemlkU0U2K1c5WGQ4MGJ0eVlUcDA2OGJlLy9jM1Jkc2NkZDNEVFRUZTVNU29SRVJFUmtkcWx4RU9ScTJCUE12enBwNThjaiszSmlKZXpsMHZldEdrVElTRWhWWnEvWmN1V05HclVpQU1IRHRDeVpVc0FEaHc0d0oxMzNsbWw0ejA5UFYwbUtFck44UER3SUNRa2hOallXUHIyN2N1SkV5Zll2WHMzYjcvOXRydERrK3ZSMEtFUUZ3ZVBQZWE4Zi90MnVMU3pxb2lJaUlpSWlJaGNOUnRRNE80ZzdDcmJTYkcrcisxcVY4bHJ0V2pSSW1mTitaUjhmMFhjcnFHL3QrdXpSeDU1cEV6aVlYUjBkSTJ1TjNEZ3dCcWRYMFJFUkVUa1Npa3pTZVFxM0hMTExZU0doakovL254eWMzTTVkdXdZSzFhc2NEbzJPRGdZcTlYSzdObXp5Y25Kb2JpNG1JTUhEMVo0RjYxOU8vNWx5NVp4NHNRSmpodzVRbnA2T3YzNjlTczM5c2lSSTJ6ZHVwWDgvSHl5czdOWnVuUXAzYnQzcjdaemxTdG5zVmhvM3J3NVBYdjJaTjI2ZGU0T1IwUkVSRVJFUkVSRWFrWUJvS29pRGRQUDFLR2tVaEdwbSs2Ly8zNE13d0RBTUF4NjlPaFJvK3VOSGoyNlJ1Y1hFUkVSRWJsUzJ2RlE1Q3JObURHRHhNUkV1bmZ2VHJ0MjdZaU5qZVdiYjc1eE9uYm16Sm5NbURHRDJOaFlDZ3NMQ1EwTkpTNHVyc0w1UjQ0Y1NYSnlNcjE3OTZaUm8wWU1IVHFVcUtnb29HUjN4V0hEaHZIQkJ4L2c2K3ZMaWhVclNFaEl3TS9QajI3ZHVqRnExS2hxUDErNU90cDVVa1JFUkVSRVJFU2t3Y29IamdKUndFMkFqN3NDR1Q5K2ZCcVVYSWVzRDFhdlhzM2V2WHV4V3Ezeit2WHJ0OTNkOFpTU1QwblM0ZEZMajBWRVhHcldyQmtSRVJIczJiT0g5dTNiMDZKRml4cGRiOVdxVmRyMVVFUkVSRVRxRkNVZVNyMWxtcVlCZUZOeVFjK0xtdG5Cc3lrUUNPVkxlWVNGaGJGeTVjb3lnNTk4OGttY2pRMEtDbUxXckZrdUYvRlNuRXhLQUFBZ0FFbEVRVlQwOUtSSmt5YU9PK01BZkh4OG1ESmxDbE9tVENrM1BqZzRtQTgvL0JDQUZpMWFzR3JWcXFzNE5SRVJFUkVSRVJFUkVia0doWlFrcWVWU2M5Y25xNlMrbFVQOTdydnZ5TWpJNE5peFk5LzI2OWR2bTd2aktjVkd5ZmMxLzlLL0lpSVZldXl4eDlpelp3OWR1blNwOGJWU1VsS1VlQ2dpSWlJaWRZb1NENlUrODZMa1R1SldsLzcxcm9FMUFvRTdhbURlTXZ6OS9iRmFyU1FrSlBEQUF3L1FxMWV2YXBsMytQRGhGWlowRnBFR0tqZ1kvUHhjOTIvWkFyNit0UmVQaUlpSWlJaUlTQU5rR0laSlNZS2EyM2ZHczFxdDdnN2hpdVRsNVhINjlHbE9uanlaYXhpR3lsV0xTTDExLy8zM0E5UjRtV1VSRVJFUmticElpWWRTbi9sUWtuUzR3OTJCWEt2V3JWdFh1Q1BpMVZxMGFKR3o1bnhLN3R3VmtZWnErZktLK3g5NG9GYkNFQkVSRVJFUkVibmUxVkxWRnJwMTYxWVQwOVlZZjM5L21qUnBRa2hJU0dCbVp1Wk50Yng4NlYwTkN5NGxrSXFJWEpXUWtCQjY5KzVONjlhdDNSMktpSWlJaUVpdFUrS2gxR2ZlbE94MEtGZm1aNkRBM1VHSVNBM0t5WUhBUU5lN0dzYkVRSHE2ZGowVUVSRVJFUkVScVhtMVViV2wzdTE0MktaTkc2eFdLeEVSRWI4RW9tdDUrUUpLcnBFZUJYNUMxMHBGNUJyOS92ZS9kM2NJSWlJaUlpSnVvY1JEcWM4czFOQ0Z1am9vQlRnQTVGN0RIUG44NTRLYTI4dS9pRWdOR2pRSTR1TGdzY2VjOTIvZkRzWEZ0UnFTaUlpSWlJaUl5SFdxVnFxMjFFUTFsWm8wY09CQUJnNGNDQkIzNmNzZG9vQ3pLUEZRUks1Um8wYU5hbVdkUzc4M1JVUkVSRVRxRENVZWl0UVBCNEN2Z1pQWE1FZnBFaUtGMVJHVWlJaUlpSWlJaUlpSVZFaFZXK3F1R3R1QlVrU2tKb3dlUGRyZElZaUlpSWlJbEdGeGR3QWk5ZFgrL2Z1SmpJd2tNaktTMmJObkEyQ3oyWmc3ZHk1ZHUzYmxvWWNlNHEyMzNzSTBUYWZIejVremgyN2R1dEdwVXllZWVlWVo5dS9mRDhEdzRjTWQ4NTQvZjk0K1BCYzRhUmpHejlmd2RkSXdqRnpETVBJTnczQWVsRlM3d3NKQ2R1L2VYZS91T2hjUkVSRVJFUkVSa1dweFBWVnRxVzk4MEdja0lsS1ByRnExeXQwaGlJaUlpSWlVb1IwUFJhN1JsMTkraVorZkh3QXJWcXhnKy9idHJGNjltdlBuei9QaWl5L1N1blZybm56eXlYTEhkZXpZa1NGRGhtQVlCcW1wcVl3Wk00YXRXN2V5YU5FaTl1L2Z6NkJCZzJyNVRLUzY1T2ZuczJmUEhqNzk5Rk0rK2VRVHpwMDdCOEM0Y2VQY0hKbUlpSWlJaUlpSWlJaUlpTlJIS1NrcEtyY3NJaUlpSW5XSzd1WVRxVVpwYVdtODhNSUxoSVNFRUJvYVNwOCtmZGkwYVpQVHNkMjZkU013TUpCR2pSb1JFeFBEbVROblhPNk9LSFhmaFFzWCtPS0xMMGhJU0tCYnQyNk1IRG1TRHovODBKRjBLRktyYnJ3UmZIeGM5Mi9aQXI2K3RSZVBpSWlJaUlpSWlGUm80OGFOOU9yVmkzdnZ2WmQzMzMyWHJLd3N4bzBiUjlldVhZbUtpbUxZc0dFY08zYXN4dGEzVjNjcFZZR2xWdWExOXhjVUZKUjVYa3RWWnE0TFZxdjFoNGlJaUl5Nzc3NTdJUHBNU0VSRVJFUkVSS3FSZGp5c3A2eFc2L0VyR0Y1VDJXelZNYS9UT2FxU2dOZTllM2RMcDA2ZGZKS1Rrd0ZZczJZTnk1WXQ0OXk1Y3p6MTFGUDg5cmUvcFVlUEhxU2twSEQvL2ZjRGNQSGlSUjU1NUJGbXpweEpRRUFBZ3dZTll1SENoY3liTjQ4alI0N1F1blZySmsrZXpPMjMzdzZVWE5SYXNXSUY2ZW5wNU9UazBMUnBVMUpTVWh6OXBaMDhlWkxzN0d6Q3c4TWRiWGZjY1FkcGFXa0E1T1RrTUd6WU1ENzQ0QU1zRm92alBITnljbGk5ZWpWUFAvMjBvLzF5a3laTldyaHo1ODU4cTlWYVhPa0w0NEpaUFZtTjF6eEhOWlY1cnNrTXpTdWEyelJOMXE5Zno5eTVjeXROTW56enpUY0JlUFRSUituWXNTTi8rY3RmMkxkdlg1a3g2bk5mbjVlWEY4T0dEZU9HRzI2ZzNsdXpwdUwrQng2b25UaEVSRVJFUkVSRXBGTFoyZGxNbmp5WmFkT204ZEJERDFGY1hFeGFXaHIzM0hNUEV5ZE9wS2lvaU1URVJDWk9uTWc3Nzd6ajduQnJoYXJNVkIvVE5BTU13Mmh0R01aN0VSRVJpdzNEK001bXN5M3k4UEJZa3BHUlVlanUrS1J1c3I5ZlNyOFhhMk5lZS8rT0hUdnc5bGFWK3NzMWFkS2tSdWYzOS9lblNaTW1oSVNFQkdabVp0NTBxZGtHRkFMNVFFRTFmY1lqSWlJaUlnMkVFZy9ybi84SDNBNkV1RHVRbW1RWVJxVmpUTk9rc0xEa3VzalJvMGQ1ODgwM1diUm9FWGZlZVNmZmZmY2RRVUZCZE8zYWxjMmJOenNTRHovOTlGTWFOMjdNZi8zWGYvSFBmLzRUZ1BUMGRONTY2eTI4dmIyWk9IRWlTVWxKckZxMUNvQzVjK2V5YmRzMmtwS1M2TkNoQTFsWldmaTYyQ1hzeElrVEFBUUZCVG5hR2pkdXpMbHo1N0RaYkFRSEIvUGhoeDg2K25idTNNbUlFU01BNk5LbEM2Kzg4b3JMY3kwb0tMakpack5WK3BwVXBDcXZxVndaMHpReERJUGV2WHZUcmwwN1B2dnNNLzcxcjMveDk3Ly9uWXNYTDVZYjM2cFZLNkRrajNjb3VVaGdiN05Ubi92Ni92Q0hQL0RNTTg4MGpNVERzMmRMZGpSMGRYRXVKZ2JTMDdYcm9ZaUlpSWlJaUVnZGNPTEVDV3cyR3c4KytDQmVYbDU0ZVhueHpEUFBsTGxKK1psbm51R2xsMTdDWnJPNXZIbTVvVXBMUzJQNDhPR0VoSlJjRXJkWG1YR1dlTml0V3pmSDQ1aVlHRFp1M09pNGhpZGdHSVkvY0tmRll2bURhWnB6SXlJaWZnWVdXeXlXMlJrWkdkZlhWcEFpOVpEVmFxM1IrZHUwYVlQVmFpVWlJdUtYUVBTbDVnTGdaK0FvOE5PbDV5SWlJaUlpZ0JJUDY1MmZmdm9wTWlnb3FHbFZ4OXRzdGl1Nm91TGo0M1BOVjJDdWRNM0xtYVpacGVNZmZmVFJvSmlZbU03QVFpOHZMd3pESURzN20wNmRPdEdoUXdjQVltTmplZVdWVnpoLy9qeCtmbjVzMkxDQnZuMzdscm5RTkhMa1NKbzFhd1pBLy83OWVlV1ZWN0RaYk9UbDViRjI3Vm9XTGx6SVhYZmRCVUJvYUtqTGVJcUxTellqTEgzaHoyS3h1THlvMWJselozYnYzczMzMzM5UFltSWlreWRQeHI1NzQrV2VmZmJabC8zOC9IYXRYNy8rVk9uMjJucXRyM1o4VGN6aDVlVlY2ekU3ZTUwOVBEeitXZnA3ZThjZGQzREhIWGNBSldXWC8vclh2L0xKSjUrd2E5Y3VSL21XQVFNR2xKbmozbnZ2NWQ1NzczVzZwdnBxdjIvNTh1VU41OEo5Ly80UUZ3ZVBQZWE4Zi90MktMN3FEVlJGUkVSRVJFUkVIQXpEbUc2MVdxZVhhaXEzRTFMMUZPSzRabTRKb2x1M2JrUkVSQmh2dnZtbVl5ZXZoSVFFVWxOVDZkR2pCMlBHak9INTU1OEhJQ29xQ29DTWpJeHkxeWhPblRwRmt5Wk5ITzBGQlFXa3BxYXlaY3NXQ2dzTGlZNk9ac0tFQ1FRRUJKQ1dsc2JDaFF2NTZLT1BDQXdNWk8vZXZiejg4c3VzV2JPR20yKyt1VXB4WDE1ZFpzeVlNUzdIMnErdkppWW1PdHBHakJqQmJiZmR4bU9YWFp2SXpjMGxLU21Kcjc3NmlxQ2dJS2ZKZzZYVlpKVVp3ZHN3akp1QnlUYWJMU0VpSXVLOFlSanZHb2J4ZWgxNXo0cklaV2JObWxXajh3OGNPSkNCQXdjQ3hGMzZLaTBLT0lzU0QwVkVSRVNrRkNVZTFqTkhqeDY5Y1BUbzBhUHVqcU11eU16TXpBTnVBd2dPRGlZcEtZbDU4K2J4UC8velA4VEh4eE1SRVVGa1pDUXRXclRnczg4K0l6SXlrbjM3OWpGOSt2UXk4elJ0K3A4OHprYU5HbUdhSmtWRlJSdzdkb3ppNG1MYXQyOWZwWGdDQXdNQk9IdjJyR01udFRObnp0QzRjV09YRjdjc0ZndWhvYUVNSFRxVVVhTkdrWlNVNUhSc2VIaDRkbmg0K0hlSmlZay9WeWtZcVhFVjNWbm82K3RMVEV3TU1URXhGQlFVOE1VWFgvRHh4eC9YWW5SeU5UcDM3b3lYbDVlN3d4QVJFUkVSRVJHcDc4cmR3RmxIZHB0eld4Q1huLy9PblR2WnNHR0RJeUZ6K2ZMbEZaWVdMU29xNHIzMzN1T3BwNTV5dEUyZE9wV2pSNCt5WnMwYWZIeDhpSStQSnlVbGhZU0VCR0pqWTlteVpRdExseTdsMVZkZlpkYXNXYnowMGt0VlRqcDBWbDJtSXIxNjlXTGF0R2tVRmhiaTVlWEZ5Wk1uMmIxN042TkhqM2Jja0d1WGtKQkFYbDRlNjlldkIyRDgrUEVWemwyVFZXYkdqeCtmbHBHUlVlTTdpTlVIaG1GWWdBRGdKZE0wWDNJMXp2NHpXL3BudW5TbEh0TTBIVGZqbTZicDZDdDluSWVIaCtNYS9HVXg0T25wNmFoMFpEL0dORTA4UER6dzh2TENack5SVUZCUVprNFBEdys4dmIwZGZhV1BzMWdzM0hERERkaHNOa2VGR251L3hXTEIxOWNYMHpUSnk4c3JGNHUvdjc5amc0TEw1N1IvanBDYm0xdnUvRzY4OFVaTTArVHMyYlBsWGpkN21kelRwMCtYYVlmLy9JemJmK1pMczIrY2NPTEVpVEx4ZTNwNmN1T05Od0lOUHhuNXlKRWo1ZHJzRzBVY1BueTRYSUo3MjdadEFUaDA2SkNqelQ2bVhidDJBQnc4ZUJBb2VTM0R3c0xxeW4rcjZyS2JBTlcvRmhFUkVaRXlsSGdvRFVaTVRBemR1blhqcmJmZVl0eTRjWTVFcjlqWVdEWnQyc1R4NDhmNTFhOSs1ZmpqdmpMMmNWbFpXWTRkRkN2U3NtVkxHalZxeElFREIyalpzaVVBQnc0YzRNNDc3NnpTZXA2ZW5ycjd0Z0h5OXZhbVc3ZHVaY3E4U04wMFpjb1VkNGNnSWlJaUlpSWlVdStZcGhtZm1aazV3OTF4MUZXbWFkNUVTYm5LUDluYm5udnVPY2VOeTFVeGZmcDBMQllMdi8zdGI0R1NwS1hObXplemF0VXFnb09EQVhqMjJXZUpqNDhuSVNFQnd6Q1lPSEVpenovL1BKNmVudmo3KzlPdlg3OHFyK2VxdW93ckR6MzBFTk9tVFdQSGpoMUVSMGZ6NXovL21mRHdjTUxDd3RpL2Y3OWozS2xUcC9qaWl5OVl1WEtsSTVGcXlKQWhqQnc1MHVYY05WbGx4bUt4WEFDS2NkTnVtTFhGTk0wQW80S01LdE0wVGNNd0xnSkZRT2M5ZS9iOFA2dlY2bmhOVnExYVJVcEtpdU0xTjAyVFhyMTZrWkNRd0lZTkc1ZzhlVEx3bjJURUo1NTRnamZlZUlOTm16WXhlZkxrTXQrckJ4OThrRGZmZkpNdnYveVNzV1BIbG9uandRY2ZaTmFzV2V6ZHU5ZVJQR3FmMTJxMXNtREJBdmJ0MjhkTEw3MVVaazZyMWNyOCtmTTVjdVFJZ3dZTktwTUUySzVkTzk1NTV4ME9IejdNQ3krOFVPYTRGaTFhOFA3Nzc1T2RuVTMvL3YzTHhCSVNFc0xhdFd2NTZhZWZ5dlFaaGtGQVFBQWJObXdnTHkrUEo1OThzc3ljQVFFQnJGKy9ucnk4dkRLSnduYWZmdm9wVVBLWlJlbmpETU53Zko1eGFiZTVNdjd5bDc4QUplOXorL2sxYnR5WThQQndKazZjQ0RUOFpPUng0OGFWYS92VG4wcCtyY2JIeHp2YTdLL3IyclZyQVhqOTlkZkx2ZGFyVjY5MnJBMGxDWWhMbHk0bElpS2l3dk1TZkFCOWlDVWlJaUlpWlNqeFVCcUU0OGVQazVPVHc1MTMzc2t0dDl6aXVMUFJNQXg2OXV6SkgvN3dCMzc4OGNjclNpd0tEZzRtT2pxYTVPUmtFaE1UQ1FzTDQ5Q2hRd1FFQkRqOWc5eGlzZkRFRTArd2JOa3k3cjc3Ym5KemMwbFBUM2U2NXBFalJ6aDQ4Q0JkdTNibDlPblRMRjI2bE83ZHUxL1RheUFpMStadmYvc2JWcXZWNmM0Q0lpSWlJaUlpSWlMVnBWV3JWbFVlTzNmdVhESXpNMW02ZEtuam1rVjJkamFtYVRKZ3dJQnk0KzJKUHFHaG9Uejg4TU84Kys2N0xGbXk1SXAyOG5KVlhjWVZiMjl2SG4zMFVmN3lsNzhRSFIzTmxpMWJuQ1k2NXVUa0FOQzZkV3RIVzBCQVFJV3gxR1NWbWVuVHB6OEhiRE1NbzBGWG1ZbUlpRGdKQkpWdU0wM1RCcHdIM3I5dzRjSzRiNy85OXFTcjQwdVZYaTNuaVNlZTRJa25ubkRhOS9qamovUDQ0NDg3N1l1T2ptYm56cDJ1NG1YSGpoMHUrNzcrK211bmZXM2J0bVg3OXUxTys5cTFhK2V5cjBXTEZtemJ0czFwWDBoSUNILzk2MStkOWdVRUJQRDU1NSs3N0xNbkdUcFRVWjg5eWRDWnJWdTNPbTIvSHBLUjdVbUd6cnovL3ZzdSsrd0ppTTdZRXhBSERCaUFuNTlmaGVja0lpSWlJaUxPNmM0VWFSQ0tpNHVaTW1VSzk5OS9QMnZXckdIcTFLbU9pMm1OR2pXaWE5ZXUrUHI2WG5IWmpPVGtaTUxEd3hreFlnUVBQUEFBaVltSjVPZm51eHcvY3VSSTJyWnRTKy9ldlJreFlnUkRodzRsS2lvS0tMbXcxcWRQSDJ3Mkc3Nit2cXhZc1lMbzZHZ0dEQmhBMjdadEt5MHJJaUkxS3lFaGdYUG56cms3ak9weHd3M2dXY0c5QlZ1MmdLOXY3Y1VqSWlJaUlpSWlJZzVWVFFKY3NHQUIyN2R2Wi9IaXhXVktEZHNmYjlxMGlZeU1qREpmWGw1ZVFNa09aZHUyYmVQaGh4OW0yYkpsVnh4alRFd01Helpzb0hQbnprNTNHcnRjcjE2OTJMWnRHd2NQSHVUSEgzOTBlcE8xUGNud3A1OStjclRaa3hGZEtWMWx4azVWWnE1YUlYRGNOTTBaNTgrZmI1eVptZGtvTXpOemNFVkpoMUkvbEU1R2pveU1KREl5a2xkZWVZVzh2RHdLQ3dzQnlpUWpEeDgrL0txU2tSY3VYTWl2Zi8xck1qTXpLeHhmT2hrWllNdVdMZlR0MjdmY3VLdEpScTRKNGVIaFY3UUxiVjIxZi85K0lpTWpIZVhJUlVSRVJFUnFnM1k4bEJwbm1xWUJlRk95RGJzWDFaZncyaFFJaEpLN2hOUFQwMTBPek03T0xuZFhabmg0T0JrWkdSVzIrZm41RVI4ZlgyYXJmanVMeFZKdVp6UWZIeCttVEpuaWRKZkQ0T0JnUHZ6d1E2RGtMc3BWcTFaVmNub2lJbGZwMHU4YWx4NTRvSGJpRUJFUkVSRVJFWkdyOHZiYmI3TnQyemFXTEZsU0p1a1FTcTR6V3ExV1pzK2V6ZGl4WTJuV3JCbUhEeC9tekpremRPclVDWnZOeHFSSmsvajFyMy9OYzg4OVI1OCtmVmkzYmgxUFB2bGtsZGF1cUxxTUt4MDZkQ0FrSklRMzMzeVRtSmdZZkh4OHlvMjU1WlpiQ0EwTlpmNzgrVXllUEpsejU4NnhZc1dLQ21OUmxabHE4YittYWE0NWQrN2MyNGNPSFhKOVY3M1VXNldUa1VOQ1FweU91VHdaK1VvM2FZaUppYUZidDI2ODlkWmJqQnMzemxFYTJwVmV2WG94Yk5pd0tpY2oyeDlYbG94Y0V5Wk1tRkRyYTdwYlZsWVdjWEZ4ckYyN1ZoV0FSRVJFUk9TYTZGWS9xUTFld0UzQUhjQjlRSFExZlVWZG10T2w4K2ZQOC9YWFg5T3FWU3Q2OU9oUnJTZDF3dzAzMEtSSkUzNzFxMTh4ZS9ic2FwdDMrUERoREJvMHFOcm1FNUhyVUg0K0ZCZTc3bytKZ1FzWGFpOGVFUkVSRVJFUkVia2lpeGN2NXNpUkkzVHYzdDJ4ZzFucG5heG16cHlKeFdJaE5qYVcrKysvbjhURVJFelRCT0NkZDk3aDVNbVREQjQ4R0g5L2YrTGk0cGd6WjA2VkUzb3FxaTVUa1Y2OWVyRm56eDZuTzV2WnpaZ3hneE1uVHRDOWUzZkdqeDlmNFZnN1ZabTVOcG1abWZkbFptYStwYVREaHF0ME1uSk9UZzdGeGNVY1BIaVFYYnQyQVpSSlJrNUlTT0Rnd1lPc1c3ZXV5dk1mUDM2Y3ZYdjNZaGhHbVdUa2lseHBNbkp1Ymk3SGpoMnJOQm01SnV6ZnY1L3o1OC9YK3JydWRQYnNXYkt5c3R3ZGhvaUlpSWcwQU5yeFVHcUREOUFLMkZIYkMvdjUrWEhmZmZkeDMzMzNWZnZjWVdGaGJONjh1ZHJuWGJSb2tiUG1mTUJXN1l1SlNNUDA1Sk1RRndlUFBlYThmL3YyaWhNVFJVUkVSRVJFUktUYU9hdkE0cXJkMmJqU2dvS0NtRFZybHRPK3dZTUhNM2p3WU1mem5qMTcwck5uenlySDV1Zm5WMkYxR1ZkKzg1dmY4SnZmL01ibHZGQnlUWFhseXBWbHhsUzJFNk9xekloVWJ1Yk1tY3lZTVlQWTJGZ0tDd3NKRFEwbExpNE9LSnVNN08zdFRWeGNIRE5uemlRcUtvcmc0T0JLNTdZbkl4ODdkb3liYjc3NWlwS1JVMU5US3l6WFBtUEdEQklURStuZXZUdnQyclVqTmphV2I3NzVwdW9uWGcybVRadEdZbUlpN2R1M3Y2TGo5dS9mejZCQmcwaE1UR1QrL1BrWWhrRlNVaEwvK3RlL1dMcDBLWjZlbmt5YU5Jbm82R2dBZHUzYVJXcHFLb2NQSDZaNTgrWk1tRERCa1VSdHM5bFlzV0lGNmVucDVPVGswTFJwVTFKU1Vyajk5dHRkcnArYm0wdFNVaEpmZmZVVlFVRkI1WDZYVnJTZWZmTUwrM1A3NyttS2poRVJFUkVSY1VhSmgxSWJ2Q25aOFZDdTNzOUFnYnVERUduSU9uZnVqSmVYbDd2REVCRVJFUkVSRVJHcE1aR1JrZVhhd3NMQ2VQLzk5MnYwMkN2VnBVc1hCZ3dZd0pneFk2cGx2dUhEaHp0MmZ4TnBpSzZuWk9TNjV0Q2hRNnhidDQ2Wk0yZnkrdXV2MDdWclZ6WnQyc1RjdVhPWk0yZU9JL0V3THkrUGlSTW4wclp0VytiUG44LzA2ZE5adjM0OUFIUG56bVhidG0wa0pTWFJvVU1Ic3JLeThQWDFyWERkaElRRTh2THlISE5jdnNOclJlc3RYNzZjUVlNR3NXUEhqaktsbGlzNlJrUkVSRVRFR1NVZVNtMndVSko4MkJDbEFBZUEzQnFhUDUrU3BNT2pseDZMU0ExeGR0ZThpSWlJaUlpSWlNZzFzbEdIYmlpdWJDZkZtanEycWx6dENubXRWR1ZHeExuNmtveGNsL1hyMXc4L1B6OTY5T2pCeG8wYkdUUm9FSDUrZmp6NjZLT2twNmRUWEZ5TWg0Y0hYYnQyNWVMRml4dytmSmlBZ0FDT0hUdEdVVkVSRnk1Y1lPM2F0U3hjdUpDNzdyb0xnTkRRMEFyWFBIWHFGRjk4OFFVclY2NmtXYk5tQUF3Wk1vU1JJMGM2eHJoYXo5UFQ5VWZEVjNPTWlJaUlpRnpmOUgrS0l0Zm1BUEExY0xLRzVyY0JoWlJjQkN1c29UVkVCUGpiMy82RzFXb3RjNGVuaUlpSWlJaUlpTWcxS3FEa3htS3BlMVJsUnE1N2RUMFp1VDVvM0xneFVMSXpKT0JJQlBUeDhRRndKQjdPbnorZjlldlgwN0ZqUjBlZnpXYmoyTEZqRkJjWFgxR3A1NXljSEFCYXQyN3RhQXNJQ0Nnenh0VjZGYm1hWTBSRVJFVGsrcWJFUTZrM2NuSnlHRHAwS09ucDZWZ3NGcGZqOXUvZno2QkJnd0FjNVRoc05odno1czFqL2ZyMW1LWkozNzU5ZWZubGx6RU1vOXp4YytiTVlmUG16ZVRtNXRLdVhUdGVlKzAxd3NQRHk1VGorUExMTCsxL1JPWUNKdzNEME1WRGNhcWdvSUJ0MjdieHlTZWZNSFBtVEhlSEl4VklTRWhnMWFwVk5HM2ExTjJoWExzYmJvQ0s3a0xkc2dVcUtkVWhJaUlpSWlJaUl0VWluNUpxSmxIQVRZQlBUU3d5ZnZ6NE5LRGVYSDlhdlhvMWUvZnV4V3ExenV2WHI5LzJXbDVlVldaRXhDRXNMS3pTc3NiWDZ1alJveXhmdnB5MHREUkNRMFBac1dNSGYvN3pud0ZvMHFRSkFGbFpXWFRvMEtGSzg5bVRESC82NlNmSFkzc3lZbVhyWFUyTUlpSWlJaUt1S1BGUTZvM2c0R0RXclZ2bmVKNlZsVVZjWEJ4cjE2NTF1a05acWVSQVZxeFl3ZmJ0MjFtOWVqWG56NS9ueFJkZnBIWHIxano1NUpQbGp1dllzU05EaGd6Qk1BeFNVMU1aTTJZTVc3ZHVaZEdpUldXU0drVmN1WERoQXA5Ly9qbWZmdm9wdTNidDR2ejU4KzRPU2E0M0gzNVljZjhERDlST0hDSWlJaUlpSWlKU1NFbVNXeTdnQmJpK28vb2ExTGVkeDc3Nzdqc3lNakk0ZHV6WXQvMzY5ZHRXeTh1cnlveUlPRXlkT3JYRzF5Z3FLZ0xnK1BIak5HdldqTldyVnp2NmdvT0RpWTZPSmprNW1jVEVSTUxDd2poMDZCQUJBUUhjZlBQTlR1ZTc1WlpiQ0EwTlpmNzgrVXllUEpsejU4NnhZc1dLS3EwSEVCZ1lDTURldlh2NTVTOS9TV0JnWUtYSGlJaUlpSWc0bzhSRHFiZk9uajFMVmxaV2xjYW1wYVV4ZlBod1FrSkNBT2pUcHcrYk5tMXltbmpZclZzM3grT1ltQmcyYnR5SWFacE9kMGNVc2Z2M3YvL05KNTk4d21lZmZVWkdSZ1lYTDE1MGQwZ2lyc1hFUUhxNmRqMFVFUkVSRVJFUnFXR0dZWmlVSkxqVjZNNTZWcXUxSnFldmRubDVlWncrZlpxVEowL21xcHFNaUxqVG9VT0hhTldxRlRmY2NFT05yZEdtVFJ2NjkrL1AyTEZqYWQ2OE9mMzc5K2Vycjc1eTlDY25Kek52M2p4R2pCaEJYbDRlYmRxMElUazV1Y0k1Wjh5WVFXSmlJdDI3ZDZkZHUzYkV4c2J5elRmZlZHbTlXMis5bGI1OSt4SVhGMGRBUUFBZmYveHhwY2VJaUlpSWlEaWp4TU5yWUxWYW5WNFFNVTNUZEhHSXMzYW5ZeTlka0hLbDBua3VDNkhLOFZTdzdsWEg4OGdqajNoMDZ0VEp4MzdYV0VGQkFhbXBxV3pac29YQ3drS2lvNk9aTUdFQ0FRRUJwS1dsc1hEaFFqNzY2Q01DQXdQWnUzY3ZMNy84TW12V3JPSFVxVk1NR2pUSXNaT2hmZWZCcUtnb3dQVmR2U2RQbmlRN081dnc4SEJIMngxMzNFRmFXaHBRc3YzOHNHSEQrT0NERHh3bG5FM1RKQ2NuaDlXclYvUDAwMCs3TE8zOHhodHZwTzdhdFNzdklpS2lxS3F2VFRXOXh1WEdsdnFldTV6SHlkcFZYck9TbjZrci9mbHc5VHBVK3RvNGVYdlYydnVxVkF5T3Q3bHBtcXhmdjU2NWMrZHk3dHk1Q3FhSDlQUjArdmJ0eTlTcFUvbndzaDNwWG4vOTlYcmI1K1hseGFaTm14cEdpZUtHSWlZRzR1TGdzY2VjOTIvZkRzWEZ0UnVUaUlpSWlJaUlpSWlJU0IwemFkSWtFaE1UYWQrKy9SVWRGeDRlWHVaenFjcWVqeDA3bHJGanh6cWU5Ky9mMy9IWXo4K1ArUGg0NHVQanE3eCtXRmdZSzFldUxOTldlck9OaXRhRGttdjlyNy8rZXBtMnlvNFJFUkVSRWJtY0VnK3Z6aDdBQ2pSejFsa1hkc2FyQ3pIWTJXdzJDZ29LSE0rblRwM0swYU5IV2JObURUNCtQc1RIeDVPU2trSkNRZ0t4c2JGczJiS0ZwVXVYOHVxcnJ6SnIxaXhlZXVrbGJyNzVaazZkT2xWbTN1WExsek5vMENCMjdOamh0TlN5M1lrVEp3QUlDZ3B5dERWdTNKaHo1ODVoczlrSURnNHVrMXkxYytkT1Jvd1lBVUNYTGwxNDVaVlhYTTZkbjU5L2MxRlJVWjE0dldzNmhycHdqbEEzNGlnZGcyRVk5TzdkbTBjZWVZUy8vLzN2ZlBycHAzejY2YWRPeXl2Mzdkc1hnSWtUSnpKeDRrU25jOWZIdmtjZmZkVHBtUHFtYytmT2VIbDV1VHNNRVJFUkVSRVJFV2tBVE5NMEFHL0FoeG9zc1d4WHVvcExmZUR2NzArVEprMElDUWtKek16TXZNbE5ZWlF1dVZ4UXlVM0xJaUsxTGpJeXNseGJXRmdZNzcvL3ZodWlFUkVSRVJFcFQ0bUhWOEV3alA4cUxDeHNBbUN6MmNwbFFWMjZxRlJPNmJGK2ZuN2wycTVsUGpzZkg1OUs1M00xWjFYVzl2YjJkcG4xZGZsWSszejMzWGRmMEZOUFBYVXZNUC8wNmROczNyeVpWYXRXRVJ3Y0RNQ3p6ejVMZkh3OENRa0pHSWJCeElrVGVmNzU1L0gwOU1UZjM1OSsvZnE1V3JKS2lpL3Q2bFY2MTBLTHhlSXlnYTF6NTg3czNyMmI3Ny8vbnNURVJDWlBudXh5Uy9zbm4zeHliRkZSVWNabm4zMTIydGxyWU9mcDZWbW0zZGs0VjhjNjY2dnMrU1V1NS9QdzhManE0eXRhMjlQVHMxcm5jeFZ2SmVNcmZXMmR4VnpSK3BmUGFacW1ZUmpHNXRKdHZyNitkT25TaFM1ZHVoQWZIOCtlUFh2NDdMUFArUGpqanl2ZENiRyttek5uRGpmZWVLTzd3N2htVTZaTWNYY0lJaUlpSWlJaUl0SndlQUUzQWEwdS9ldjZ6dWxxVU45S0xiZHAwd2FyMVVwRVJNUXZnV2czaFZFQS9Bd2NCWDY2OUZ4RXBNNXdWZW5MVGZJcFNkZ1dFUkVSRVhGUTR1RlZ5TWpJS0tUa1FvUlV3YVU3VmxzQlpHZG5ZNW9tQXdZTUtEZXVzTEFRTHk4dlFrTkRlZmpoaDNuMzNYZFpzbVRKTmU5d0Z4Z1lDTURaczJmeDkvY0g0TXlaTXpSdTNOaGxDV1dMeFVKb2FDaERodzVsMUtoUkpDVWxPUjBiRlJYMWZWUlUxRDhOdzNCYWRsc2Fyb291NXZyNCtCQVZGVVZVVkJUanhvMWo3OTY5ZlA3NTU3VVlYZTNxMEtHRHUwT29GaGtaR1lTSGgxZTRnNnFJaUlpSWlJaUlTQlg1VUhKTmRFZHRMRFpyMXF6YVdLYmFEQnc0a0lFREJ3TEVYZnB5cHlqZ0xFbzhGQkdweU0vbzk2U0lpSWlJWEtaR3l6dUlYTTVlN25qVHBrMWtaR1NVK2JLWE9EMTY5Q2pidG0zajRZY2ZadG15WmRlOFpzdVdMV25VcUJFSERoeHd0QjA0Y0lBNzc3eXpTc2Q3ZW5xNlRGQVVxWXlYbHhmMzNuc3Y0OGFOYzNjb05XYlVxRkdjT1hQRzNXRmNzODJiTjVPZm4rL3VNR3JIbGkzZzYrdnVLRVJFUkVSRVJFUWFNbTlLZGpxVXVxL0dkNlFVa2JycjVwdHZ4c2ZIeDkxaFZNbjQ4ZU5yZFA3VnExY3pmdng0MXE1ZE93OTQrdEpYTDBvU3RJOVNzdXVoaUlpSWlJaURzcW1rVmdVSEIyTzFXcGs5ZXpZNU9Ua1VGeGR6OE9CQmR1M2FCWUROWm1QU3BFbjgrdGUvSmlFaGdZTUhEN0p1M1RxbmM5bDNNdHk3ZHkrNXVia3UxN1JZTER6eHhCTXNXN2FNRXlkT2NPVElFZExUMC9DTU5TMEFBQ0FBU1VSQlZKMldjRDV5NUFoYnQyNGxQeitmN094c2xpNWRTdmZ1M2F2aHpFVWFybSsrK2NaUjBydyttelJwRW8wYU5YSjNHTlZqeXhaNDdESFgvUTg4QUI0ZXRSZVBpSWlJaUlpSXlQWEhncExaNmdzZjlGbUp5SFZyOXV6WnRHblR4dDFoVkVsTmwxNys3cnZ2eU1qSVlNT0dEZDhDMnk1OWZRMGNvR1RIdzhJYURVQkVSRVJFNmgzOU1TMjFidWJNbVZnc0ZtSmpZN24vL3Z0SlRFekVORTBBM25ubkhVNmVQTW5nd1lQeDkvY25MaTZPT1hQbWtKT1RVMjZlVzIrOWxiNTkreElYRjhkVFR6MVY0Wm9qUjQ2a2JkdTI5TzdkbXhFalJqQjA2RkNpb3FJQXlNbkpvVStmUHRoc05ueDlmVm14WWdYUjBkRU1HRENBdG0zYjF2Z2RaQ0lpdFM0bUJpNWNjSGNVSWlJaUlpSWlJaUlpSW01MTdOZ3hDZ3JxUndYaDA2ZFAxK2o4ZVhsNW5ENTltbSsrK1NiWE1JeWZMMzJkTkF3ajF6Q01mTU13ekJvTlFFUkVSRVRxSFNVZVNxMExDZ3BpMXF4WmZQbmxsL3p0YjM5ajFhcFZkTzdjR1lEQmd3ZXpmdjE2dkwxTGJnYnUyYk1uWDN6eEJjSEJ3WVNIaDVPUmtZR2ZuNTlqcnRkZmY1MGRPM2J3OGNjZlY3aW1qNDhQVTZaTTRhdXZ2bUxyMXEzRXhzYitmL2J1UFM3S09uMzgvK3NlVGdscUlnaWFZZ2ExVm9qRmtQcGxVNUxVQ2wzUHFIbW1zRHhodW1hNktBYUNxS0FHSHRJTkRSTUxEeFNhaDZqMnMrMVNGcGtmaFdSek4zOWxTZkFKRER5aEpLZTVmMzhnc3lBek1DZ3dISzduNCtIRG1mZjl2dC8zTmVPbzNITmY5M1hwdHprN08zUHc0RUUwR2czZHVuVWpNVEdSRXlkTzhJOS8vSU1WSzFiUVR0cVJDbEdyZSsrOVY5cVJOemNqUjhLbm54cmZmdnc0dElJcWxVSUlJWVFRUWdnaFJFdDM5T2hSUm8wYVJiOSsvZGk5ZXpkWldWa3NYYm9VWDE5ZnZMMjltVE5uRGprNU9VMGVSMFBMek16RXk4dUxvcUtpV3JkWEp2OVVQdmZ5OG1MRGhnMUFSYmVjbUpnWWZIMTlHVHg0TUpzM2I5YmYwSDY3Tjk1NGc2RkRoOUsvZjMrbVRwMUtabVltQUhQbnp0V3ZheXlXMWthcjFaN1NhcldaV3ExMlBtQmw3bmlFYUc2V0xGbkNUei85Wk80d1RESmx5aFJ6aHlDRUVFSUlJVVExbHVZT1FOdzlWVlVWS3RwMjJGRHh4VUZ6eXdCeUFEbzIxY0VzTFMyeHQ3ZG4xS2hSakJzM2pubno1alhJdXErOTlocnA2ZW5ZMjl1aktFcmxjRWZBd2RnWFhQV2dvNkpFZlRGUUluZU5pWmJFdzhNRFMwdjU3NlJaS1NzRG5jN2NVUWdoaEJCQ0NDR0VFS0lXdWJtNXJGcTFpalZyMWpCNDhHREt5OHRKU2tyaWlTZWVJQ1FraExLeU1zTEN3Z2dKQ1dIWHJsMU5Ha2R6OGNVWFgraHZSRTlJU09ENDhlUHMzYnVYb3FJaVhuNzVaWHIyN01tWU1XTnE3TmUzYjE5bXpacUZvaWpFeHNheVpNa1NQdjc0WTdadjMwNW1aaVlCQVFGTi9Fck15aFo0R05pcTFXbzNBQmVBK0lzWEwyN0p6czZXbGhoQ3RDQ3Z2dnFxdVVNUVFnZ2hoQkNpR3NrVWFSMnNnQzVBajF1L1c1czNuQm82QUg5b3FvTTk4c2dqL00vLy9FK0RyN3QrL1hwRHd3OVJrVFJZZUpmTGx3Qy9BZG5BeFZ2UGhXZ1JWcTVjYWU0UWhCQkNDQ0dFRUVJSTBUd29qZlhjM2QyZDR1TGkyN2ZybFpXVktiVTkxK2wwMVo0N09qcFdlMTVlWGw3ci9yZHZyK3JlZSsrdE1UY3BLZW5lUVlNRzJYWHQydFhZYnVUbjU2UFQ2WGpxcWFld3NyTEN5c3FLcVZPblZ1c3NNWFhxVk9iUG40OU9wMnUwamhPRzRtaU9rcEtTbUR0M0xwWHY2ZGl4WXpsMjdKakJ4TU9oUTRmcUgvdjUrWEgwNkZGVVZhMTZRM2xiZFEvUUc0aHljbktLZEhKeXlsZFY5YjJyVjY5R25EOS8vcXE1Z3hOQzFDNHhNVkdxSGdvaGhCQkNpR1pGRWc5YkJ4c3FrZzdUekIxSUcvU1hCbDdQRzdpS0pCNEtJWVFRUWdnaGhCQkNpQlpBVVpTMVdxMTJiVk1jeThiR3B0SFd2cjJiUTMyT2RYczNGSTFHdzF0dnZjWEpreWVKam83V1Y5Z0xEUTBsTmphVzRjT0hzMlRKRW1iT25BbUF0N2MzQUtkT25hcVJYSGpwMGlYczdlMzE0eVVsSmNUR3hwS1Nra0pwYVNrK1BqNHNYNzZjOXUzYms1U1V4TFp0Mi9qd3d3L3AyTEVqR1JrWkxGaXdnSDM3OXRHOWUzZWo4ZDhleHp2dnZFTkFRQUNiTjI4bUppYUduSndjK3ZYclIzaDRPSjA2ZFRLNlRsQlFFSTZPam9TRmhlbkg1czJieHdNUFBNQnp6ejFYYmU2MWE5ZUlpSWpneXkrL3BIUG56Z2FUQjZzcUtDZ2dOemNYRHc4UC9kaWpqejVLVWxJU0FIbDVlY3laTTRjUFB2aEEvMTZwcWtwZVhoNTc5KzVsd29RSlJoTTN6NTQ5NjNqNDhPRWU3dTd1N1dvTm91VXlkaDNJRXVpcUtNcXI5OTU3NzU4OVBUMS9WMVgxVUZsWm1aUlVFNktaMnJoeG95UWVDaUdFRUVLSVprVVNEMXNIYXlvcUhZcVdyemxXckJSQ3REWXBLZEN1dFg2WExvUVFRZ2doaEJEQ3pOUjZQSy9QM0x0OTNtVEhVbFZWVlJSRnNiQ3dzQUxhVjQ2Zk9IR0NJMGVPNkJNVkt4UDgwdExTc0xhdStaVmdXVmtaNzczM0h1UEhqOWVQclY2OW11enNiUGJ0MjRlTmpRM0J3Y0ZzM0xpUjBOQlEvUDM5U1VsSlllZk9uU3hhdElqbzZHam16NTlmYTlLaG9UZ3lNek1CT0h6NE1IRnhjWlNWbGJGbzBTTFdyMTlQWkdTazBYVkdqUnJGbWpWcktDMHR4Y3JLaW9LQ0FrNmVQTW1ycjc1S1VWRlJ0Ym1ob2FIY3VIR0R3NGNQQTdCczJiSmFZOHpQendlZ2MrZk8rckZPblRwUldGaUlUcWZEMmRtWmd3Y1A2cmVkT0hHQ2VmUG1BVEJvMENCZWVlVVZvMnZ2M3IxNys2bFRweG8xc2JXNVV4UkZBOWdwaWpMVjJ0cDZxcm5qRWFJcGRlN2N1ZGxXZWhWQ0NDR0VFS0s1azhURDFrR0RKS3UxRmpaVS9Ia0tJZTdTdm4zN2lJK1BwN0N3a1BIangvUGlpeTh5ZlBod05tN2N5Sk5QUGduQXpaczNlZWFaWjRpS2lxSjkrL1lFQkFTd2JkczJObTNheFBuejUrblpzeWVyVnEzaWtVY2VBVUNuMDVHUWtFQnljako1ZVhrNE9EaXdjZU5HL2ZabTQraFJxSzM5MHNDQlRSZUxFRUlJSVlRUVFvaFdUVlhWNFBUMDlIWG1qcU81VVZXMUMrQUR2Rjg1Tm1QR0RPenM3RXhlWSszYXRXZzBHbDU4OFVVQUxsKyt6RWNmZlVSaVlpTE96czRBVEpzMmplRGdZRUpEUTFFVWhaQ1FFR2JPbkltbHBTVjJkblpNbWpUcGpsL0QzTGx6OVlsK0FRRUJSRVJFMURwLzhPREJyRm16aHJTME5IeDhmUGprazAvdzhQREF6YzFObjh3SUZWVWNQLy84Yy9iczJZT2pveU1BczJiTklpZ295T2phNWVYbEFOV3FGbW8wR3FPdGt3Y01HTURKa3lmNStlZWZDUXNMWTlXcVZVYVRKdSs1NTU0c0N3dUxHMEJaclMrdzVYcUlpaGJMQnQxS2xQMWRWZFZDUlZFbW5ENTkrZ3V0Vm50N1lxMFFyZGFiYjc1cDdoQ0VFRUlJSVlSb3NTVHhVQWdoUklQS3k4dGo5dXpaSkNjbkcyMWgwOWl5czdOWnYzNDkyN2R2cDArZlB2ejAwMDkwN3R3WlgxOWZQdnJvSTMzaTRkLy8vbmM2ZGVyRS8vdC8vNDkvL2V0ZkFDUW5KN041ODJhc3JhMEpDUWtoSWlLQ3hNUkVBR0ppWWtoTlRTVWlJZ0ozZDNleXNySm8xeHdyQjFwWTFMN2R6dytTazZYcW9SQkNDQ0dFRUVJSTBZUjY5T2hoOHR5WW1CalMwOVBadVhPbnZocGlibTR1cXFveWVmTGtHdk1ycXd5NnVyb3laTWdRZHUvZXpZNGRPNHdtNXBuQ3ljbEovN2hMbHk0VUZSV2gwK21NZnQ5amJXM05zODgreTZlZmZvcVBqdzhwS1NrR0V4L3o4dklBNk5tenAzNnNmZnYyTmVaVjFiRmpSd0N1WHIycVQ5NjhjdVVLblRwMU1ocVBScVBCMWRXVjJiTm5zM2p4WWlJaUlnek9YYlZxMWF0QXFxSW92OVVhUkF1bDFXci9EVHhjZFV4VlZkMnRaTU9VOHZMeVA1ODVjeWJiVE9FSllYYVhMbDJpWThlT1dGcktKVk1oaEJCQ0NDSHFTeXFyaVRacHdZSUZKQ1FrTlBpNm1abVplSGw1MVdnZFl1cDJJVm9EWjJkbkRoMDZwUDhpTnlzcmk3Rmp4MUpTVXRKa01WaFpXYUVvQ3JtNXVkamEydUx1N2c2QXY3OC8vL3puUC9WL0I0OGNPY0s0Y2VPcWZRa2ZGQlNFbzZNakhUdDI1UG5ubitmY3VYUG9kRG9LQ3d2WnYzOC9yNy8rT284OTloaVdscGE0dXJyU3JWdTNKbnRkSmhzekJ2NzJOK1BiangrSFc1VUNoQkJDQ0NHRUVFSUkwVFJNVFFMY3VuVXJ4NDhmSnk0dXJscHI0Y3JIeDQ0ZDQ5U3BVOVYrVmJZSnpjN09KalUxbFNGRGhoQWZIMzlYOFY2L2ZsMy8rTUtGQ3pnNU9kVjVrK21vVWFOSVRVM2wzTGx6L1BMTEx3d2JOcXpHbk1va3c0c1hMK3JIS3BNUmpibnZ2dnZvMEtFRFo4K2UxWStkUFh1V1BuMzZtUFJhTEMwdHpYYURiRE5TcHFycVJaMU85K2J2di8vdWRQcjA2ZmJwNmVrVEpPbFF0SFh6NTgvbnh4OS9OSGNZSnBreVpZcTVReEJDQ0NHRUVLS2FObittTGN6TEhBbEpXVmxacEtlbk0yYk1tQ1k3cGhCdDJkV3JWOG5LeW1yU1l6bzdPeE1SRWNHMmJkdVlPSEVpNmVucEFIaDVlZEd0V3pjKysrd3pmdjMxVjc3OTlsdEdqeDVkYlY4SEJ3Zjk0dzRkT3FDcUttVmxaZVRrNUZCZVhrN3YzcjJiOUxYY2tlSmlTU3dVUWdnaGhCQkNDQ0Zhb0xmZWVvdlUxRlIyN05paGIwTmN5ZG5aR2ExV3k0WU5HOGpMeTZPOHZKeHo1ODd4elRmZkFLRFQ2Vmk1Y2lVVEowNGtORFNVYytmT2NlalFvVHVPWmV2V3JkeTRjWU1MRnk0UUh4L1B5SkVqNjl6SDNkMmRybDI3c243OWV2ejgvTEN4c2FreHg4WEZCVmRYVjdaczJjSzFhOWZJeWNtcDh5WnhqVWJEeUpFamlZK1BKejgvbi9Qbno1T2NuR3l3b3VMNTgrZjUrT09QS1M0dUpqYzNsNTA3ZHhwTWdHeERmZ2JDYnR5NDBUazlQZDA1SXlNajZELy8rVStCdVlNU1F0VGZxNisrYXU0UWhCQkNDQ0dFcUVZU0Q0VlptU01oYWYvKy9majUrZW5iY3dnaERDc3BLU0U2T2hwZlgxOEdEaHpJOHVYTDlYZTZKeVVsNGV2cnk3VnIxd0RJeU1oZzBLQkI1T1RrMUtqc0dSQVFBSUMzdHpkZVhsNU5Gcitmbng5SGpoeGh3SUFCTEYyNlZEL3U3Ky9Qc1dQSE9IcjBLRTgvL1RUMjl2WW1yVmM1cjZuL3pSSkNDQ0dFRUVJSUlVVGJFUmNYeC9uejV4azJiQmhlWGw3Nlg1VTNia2RGUmFIUmFQRDM5K2ZKSjU4a0xDd01WVlVCMkxWckZ3VUZCUVFHQm1Kblo4ZkNoUXQ1NDQwMzZxd21hRXpmdm4wWk0yWU0wNmRQeDl2Ym01ZGVlc21rL1VhTkdzWHAwNmNaTjI2YzBUbnIxcTBqUHorZlljT0dzV3pac2xyblZnb0tDdUxCQng5azlPalJ6SnMzajltelorUHQ3UTFVVkV3Y08zWXNPcDJPZHUzYWtaQ1FnSStQRDVNblQrYkJCeDlrMmJKbHByM29WdWowNmROK3AwK2ZYdlg5OTk4WG1qdVc1dVRvMGFPTUdqV0tmdjM2c1h2MzdnWmYzOVR1U0UxWmxFRzBmSW1KaWVZT1FRZ2hoQkJDaUdvc3pSMUFTNkRWYXVjRHoxWVpVbTc3WFU5VlZjV1VlVXIxdmhxS2dYMXZYNlBxUHRYbStmbjVXVDM1NUpQMklTRWhaR1ptRWhBUVFHaG9LTEd4c1F3ZlBwd2xTNVpRVWxKQ2JHd3NLU2twbEphVzR1UGp3L0xseS9WdExhNWN1VUpFUkFSZmZmVVZEZzRPakJremh1M2J0NU9XbHNiMzMzOVBRRUFBWDN6eEJiYTJ0Z0Q2NDZTbHBXRnRiVjNuK3Z2MjdTTStQcDdDd2tMR2p4L1BraVZMZ09vSlNRQ25UcDB5OEJaUTdaaWJOMjhtSmlhR25Kd2MrdlhyUjNoNE9KMDZkUUlxN3VwTlNFZ2dPVG1adkx3OEhCd2MyTGh4STQ4ODhnZ0FSVVZGSERseWhGMjdkbFZiczc3dmw3SGpWRHB6NWd5Yk4yL20vUG56dUxpNDhQcnJyK1BoNFZIak5XM2R1cFhEaHcvejl0dHY0K0xpd3NxVks3ZWRPSEdpV0t2VjZtcjdMRlQ1ckJqOXpOejZ1Qmo2UE42K1JyVnRTczJlTHdibkdmaThWdDNWNkhIcnM5N3RqdzI4cHRyV3FQcWFhanQyclgvdjZwalhxcTFldlpyczdHejI3ZHVIalkwTndjSEJiTnk0a2REUVVQejkvVWxKU1dIbnpwMHNXclNJNk9obzVzK2ZUL2Z1M2JsMDZWSzFkZDU1NTUxcS8xNDBoVjkvL1pXOHZEejY5T21EaTRzTEpTVWxxS3FLb2lpTUdER0NOOTk4azE5KytZWHc4SENUMTNSMmRzYkh4NGZJeUVqQ3dzSndjM1BqaHg5K29IMzc5blR2M3IwUlg0MFFRZ2doaEJCQ0NDRmFNZzhQRDRQZmV4b2FyKzM3VWFob3R4d2RIVzF3VzJCZ0lJR0JnZnJuSTBhTVlNU0lFWGNjMy9EaHcvSDM5Njl6Lzl0Tm56NmQ2ZE9uMTNvTU56YzM5dXpaVTIxT1hSMXFiR3hzQ0E4UE4vaDlqck96TXdjUEhnU2dXN2R1a3B3amFwV2JtOHVxVmF0WXMyWU5nd2NQcGx3Nmg0Z1dZdVBHamRKdVdRZ2hoQkJDTkN1U2VHaWFMWmlZZEZRelo4dDBkN3B2YVdtcHZ1cFlwUk1uVG5Ea3lCSDkzYTYxSlJBQnZQNzY2OXk4ZVpPalI0K2lxbXE5N3dDdGJmM3M3R3pXcjEvUDl1M2I2ZE9uRHovOTlKTit2enRKU0RwOCtEQnhjWEdVbFpXeGFORWkxcTlmVDJSa0pBQXhNVEdrcHFZU0VSR0J1N3M3V1ZsWnRHdlhydHErano3NktHNXVibmYxZmhrN1RuNStQZ0FIRGh3Z05qYVdlKzY1aDVVclY3SjY5V3IyNzk5ZjdaZ0hEaHdnT1RtWkhUdDI0T0xpQWtCSlNVa1huYzVRem1GMWQvTTVhNmcxR2lLR2hsNnZvV05xeXk1ZnZzeEhIMzFFWW1JaXpzN09BRXliTm8zZzRHQkNRME5SRklXUWtCQm16cHlKcGFVbGRuWjJCbHZibUV0NWVUbmg0ZUhrNU9UUXZYdDNWcTllcmY5OGRPalFBVjlmWC83OTczK2oxV3JydFc1a1pDU2JObTFpM3J4NTNMaHhnMTY5ZXVuLy9XbFJVbEtneXIrTlFnZ2hoQkJDQ0NHRWFOME1kYUZ3YzNQandJRURabDJyTG9NR0RXTHk1TW42RzludjF0eTVjL1d0cVVYYmxaK2ZqMDZuNDZtbm5zTEt5Z29yS3l0emh5VE1xRjI3ZGxoWVdKZzdEQ0dFRUVJSUlWb2tTVHcwVFdWRlFuOEFSVkZVQTNOVUFKMU9wOTQrWm1pZnFzL0x5OHNOemF0MTM3S3lNdjNqKysrLy8xNGZIeDhQSUtSeXpvd1pNN0N6c3dQcVRpQzZkT2tTWDM3NUpYdjI3TUhCd1FHQVdiTm1FUlFVVlB1N2NrdGQ2MXRaV2FFb0NybTV1ZlR2M3g5M2QzZVQxalZtN3R5NWRPN2NHYWlvbUJnUkVRRkFZV0VoKy9mdlo5dTJiVHoyMkdNQXVMcTY2dmRUVlpVREJ3N3d5aXV2MUZpelB1OVhiY2VwVER4Y3VIQWhUazVPQUV5ZVBKbWdvQ0NxSmhSKzl0bG5iTnUyalRmZmZMTmFFdVMwYWRPQ09uYnNlT0xBZ1FNRmxXTWFqYWJHWjZHa3BLVEdaN0J5bTZINUFEZHYzcXl4VCtWY1kvdFVqbHRZV0JqZHQrcTJ5c2ZYcmwycnRxYXhlUUNXbHBZcXdKVXJWMm9jbzNKYjFmbFdWbGI2eDNsNWVXclZlWWIyQmJDeHNkRS8vdTY3NzJyOEhhdkMwRGFEajdWYXJhSDlXNDNjM0Z4VVZXWHk1TWsxdHBXV2xtSmxaWVdycXl0RGhneGg5KzdkN05peG8xa2xmdmJvMFlQazVHU2oyOCtkTzhmNDhlT3JqUm02dS8vMk1WdGJXNEtEZ3drT0RtN1lnQnZhb1VOUTJ4ZW1Bd2MyWFN4Q0NDR0VFRUlJSVVUYnBBT2FUUS9WdWlvcG1tc3RZNHhWWWJ4YjI3ZHZOelJjVE1XZmx6Q2c4bWI5eW00aWlxS2dxcXErU21EbGRrVlJzTFMwUktmVDZidVBWTkpvTk5qWTJGQmVYczdObXplcmJWTVVCVHM3TzhyTHk3bCsvVHFLb21CaFlhSC92cjYyN2tSSlNVbHMyN2FORHovOGtJNGRPNUtSa2NHQ0JRdll0MjlmclIxS1pzNmNDZnkzRTFObGdZVGF1aTBaRWhRVWhLT2pJMkZoWWZxeGVmUG04Y0FERC9EY2M4OVZtM3Z0MmpVaUlpTDQ4c3N2NmR5NWM0MEtuMWxaV1Z5L2ZwM1MwbEw5Ky9QNDQ0OERrSjZlWHUzUEFmNmJBSHp5NU1rYWYwNS8rTU1mc0xlM054cTNxQzQrUHQ3Y0lRZ2hoQkJDQ05GaVNlSmhQYVNucDM5ZzdoZ015Y2pJNkFKVTZ3WFFvMGNQL2VPNkVvank4dklBNk5tenAzNjhzcVd3S2VwYTM5blptWWlJQ0RadDJzUzc3NzVMY0hBd25wNmVKcTkvdThxRVBvQXVYYnBRVkZTRVRxY2pKeWVIOHZKeWV2ZnViWEMvdExRMC9SY1R0NnZQKzFYWGNTcmpxbVJuWjRlcXFsUW1pd0pzMnJTSlo1NTVwa1lTcG9lSFI1NkhoOGVGa0pDUTM0d3VMa1FUcUV6dVBYYnNHRjI3ZGpVNEp6czdtOVRVVklZTUdVSjhmSHk5cXdlYXc5V3JWL25razA4b0tDaGcxS2hSNWc2bjhkalkxTDdkencrU2s2WHFvUkJDQ0NHRUVFSUkwWGhLZ0JiNUhWOWpKZjAxWTcvUmpKSkVtd3RWVlhuaWlTZjBDWWNBSTBlT0pEUTBsTTgvLzV5bFM1ZnE1eXFLd2xOUFBVVlVWQlRmZnZzdDgrZlAxKytqS0FxUFAvNDRXN2R1NWN5Wk03enl5aXY2QkVaRlVYand3UWZadVhNblAvMzBFeSs5OUJMMjl2YjA3ZHRYbjh4WFczY2lmMzkvVWxKUzJMbHpKNHNXTFNJNk9wcjU4K2ZYbW5RSU5Uc3haV1ptQXJWM1d6SmsxS2hSckZtelJuK2pka0ZCQVNkUG51VFZWMStscUtpbzJ0elEwRkJ1M0xqQjRjT0hBV3AwblRweTVBamZmLzg5aFlXRit2Zm03YmZmQm1EYnRtM1YvaHdVUlNFdUxnNUFQNmR5WEZWVlhuamhCUVlNR0ZEcmV5Q0VFRUlJSVlRUURVRVNEMXVwcXBYSDZrb2c2dENoQTFCUnJhOHk0ZkRpeFl2NjdaVXRrRy9ldkltdHJTMEExNjlmTjNsOUFEOC9QNFlPSGNybXpadFp1blFwZi92YjMrNzR0VjIvZmwwZng0VUxGM0J5Y2tLajBlanY0TXZLeWpKWVZYSGZ2bjFNbkRnUmpVWlRZMXQ5M3ErNmptT0tkZXZXc1dqUkloNTY2Q0VtVEpod1Iyc0kwWmljblozUmFyVnMyTENCMTE1N0RVZEhSMzc4OFVldVhMbEMvLzc5MGVsMHJGeTVrb2tUSnpKanhnekdqaDNMb1VPSGF0eXBDOUN4WTBjQU1qSXllUGpoaC9YUHplRzU1NTZqYTlldXZQSEdHL3AvUjFxbE1XTmcvbndZTnN6dzl1UEhvYnpjOERZaGhCQkNDQ0dFRUVJMGhHSWdHL0FHdWdCMTNDVjRkNVl0VzVZRUVCVVYxWmlIYVRCNzkrNGxJeU1EclZhN2FkS2tTY2ZORkVZeEZVbUgyYmNlaXlvVVJlRi8vL2QvRFc1NzZxbW5PSEhpaE1GdG5wNmVmUFhWVjBhM2ZmSEZGd2EzUGZqZ2cvempILytvTmxaWGR5SkZVUWdKQ1dIbXpKbFlXbHBpWjJmSHBFbVRUSDJKTlJqcnRtVE00TUdEV2JObURXbHBhZmo0K1BESko1L2c0ZUdCbTV1YlBwa1I0TktsUzN6KytlZnMyYk1IUjBkSG9HYlhxZm56NXhzOXpvNGRPNHh1Kyt0Zi8yclNheFBHVFo0OG1iQ3dzRnFMVFRRWFU2Wk1NWGNJUWdnaGhCQkNWQ09KaDIxQVhRbEVQWHIwd00zTmpTMWJ0dWhiQ2UvWnMwZS9mNjlldmJDMXRlWG8wYVBNbURHRDR1TGlhdHZyV3YvWFgzOGxMeStQUG4zNjRPTGlvbSt6b0NqS0hTVWtiZDI2bFdYTGxwR2ZuMDk4ZkR3alI0N1V4K0hqNDBOa1pDUmhZV0c0dWJueHd3OC8wTDU5ZTNRNkhlbnA2YlhlbldqcTY2bnRPS1o2NUpGSGlJcUtZdkhpeGRqWjJURjgrSENUOXhXaXFVUkZSYkZ1M1RyOC9mMHBMUzNGMWRXVmhRc1hBckJyMXk0S0Nnb0lEQXpFMnRxYWhRc1hFaFVWcFc5UFV0WDk5OS9QdUhIaldMaHdJZTNidDcrcnhPTzdsWmFXWnJaak42bmlZa2tzRkVJSUlZUVFRZ2doekt1VWlxUzJhNEFWVVBOdTZBYlUwaW9VL3ZUVFQ1dzZkWXFjbkp6L1RKbzBLZFZNWWVpbytITXF2dlc3YUdicTZrNWtaV1dGcTZzclE0WU1ZZmZ1M2V6WXNhTmFrWUg2TXRadHlWQXhBNmdvMnZEc3M4L3k2YWVmNHVQalEwcEtpc0hFeDd2dE9sVWZiNzMxRmoxNzlzVFB6NjlSMWhmbTllcXJyNW83QkNHRUVFSUlJYXFSeE1NMm9yWUVJcWlvd0JjV0ZzWXp6enlEbTVzYkV5Wk0wTitSWjJOalEyUmtKQnMyYk9EOTk5K25TNWN1K1ByNlZydWpzYmIxeTh2TENROFBKeWNuaCs3ZHU3TjY5V3I5eWYrZEpDVDE3ZHVYTVdQR1VGeGNqSitmSHkrOTlKSitXMlJrSkpzMmJXTGV2SG5jdUhHRFhyMTZFUmtaU1hKeU1uNStmdnJxam5mN2ZoazdUbjM4OFk5L0pDUWtoRldyVm1GcmE4dmd3WVBydGI4UWphMXo1ODVFUjBjYjNCWVlHRWhnWUtEKytZZ1JJeGd4WWdSUWtieDcrNWZkSzFhc1lNV0tGWTBYckJCQ0NDR0VFRUlJSVVRem9paUtTa1ZDVzVOVTB0TnF0VTF4bUFaejQ4WU5MbCsrVEVGQndUVkZVVnBrUzJyUitFenB0cFNkblUxcWFpcERoZ3doUGo3K3J2NHVHT3UyVkp0Um8wWXhaODRjenAwN3h5Ky8vTUl3QXgxSXFuYWFxbnhjbVl6WTBLNWN1YUovMzBUcnNIZnZYazZmUGwxanZIZnYzc3lhTmNzTUVRa2hoQkJDQ1BGZmtuall5bmg0ZUJpOHU3VzJCQ0lBVjFkWEVoSVM5TStydGdFQThQSHh3Y2ZIcDlyWXRHblRURnEvUjQ4ZUpDY25HejEyZlJPU2hnOGZqcisvdjhGdHRyYTJCQWNIRXh3Y3JCOHJLaXJpeUpFanhNZkgxNWgvcCsrWG9lTlV1bjI5cXNlNC9YaC8rdE9mK05PZi9tVDBPRUtJcG5QcTFDazhQRHowN2VXRkVFSUlJWVFRUWdnaGhCRG1VMWQzSXAxT3g4cVZLNWs0Y1NJelpzeGc3Tml4SERwMGlERmp4dHpSOFl4MVc2cU51N3M3WGJ0MlpmMzY5Zmo1K1dGalU3T3J1b3VMQzY2dXJtelpzb1ZWcTFaUldGaFk3WHFNRUxWcDM3NDluMzMyV1kzeFJ4NTV4QXpSQ0NHRUVFSUlVVjJqdG5jUTRrNTRlWG5WK0RWeDRzUTdYcy9XMXBiVTFGVGMzTndhTUVvaFJHdXpmUGx5Q2dzTHpSMUcwMGhKZ1hidHpCMkZFRUlJSVlRUVFnZ2hoQkMxaW9xS1FxUFI0Ty92ejVOUFBrbFlXQmlxcWdLd2E5Y3VDZ29LQ0F3TXhNN09qb1VMRi9MR0cyL2NjVFhCeW01TDA2ZFB4OXZidTFxM3BkcU1HaldLMDZkUE0yN2NPS056MXExYlIzNStQc09HRFdQWnNtVzF6aFdpcWtHREJ0V292S25SYUV4S2pCVkNDQ0dFRUtLeFNjWEQxa0VIbEpnN2lJWmlxQUloMUt6QzJFb1ZVL0huS1lRUWQrNzk5OEhBM2RWNkF3YzJYU3hDQ0NHRWFEWlVWVlVBYThBR3NLS0JiMFljT25Sb1F5N1hKTzY5OTE2S2k0dDU0b2tuT3A4NWM2WkxQWGJWQWFWVW5NT1YzR3FuS1lRUVFnZ2hHbGh0M1lrQ0F3TUpEQXpVUHg4eFlnUWpSb3lvYzAxam5aQnE2N1pVbStuVHB6TjkrdlJhaitIbTVzYWVQWHVxemJuVHlveWlZU1VtSnFJb2lybkRNS3BUcDA3MDc5K2ZyNy8rV2ovMjZLT1AwcVZMZlU1ZmhCQkNDQ0dFYUJ5U2VOZzZsQUMvTmVTQ3hrNjh6YWs1eHRRSWZxTVZKWkdLdG1IMTZ0VXNYTGlRRGgwNm1Ec1VVY25PcnZidGZuNlFuQ3hWRDRVUVFvaTJ4d3JvQXZTNDlidDFReTZ1MVdvYmNya20wYWRQSDY1Y3VjS0VDUk9lQUxyVlk5Zks4L0JzNENKeUhpZUVFRUlJMGF4NGVYblZHSE56YytQQWdRTm1YYXV4elpvMUMydnJCdjB4djlWcnprbUhsWjU1NXBscWlZYytQajVtakVZSUlZUVFRb2ova3NURDFxR1lpb3NkM2xSY1BLcWx6RldMMFE1d0FTTE5IVWdEV2dIOEF2eHVZRnN4Lzcxb1ZkeVVRUWx4dDg2Y09VTlpXWm01d3hCVitmdkQzTGt3WklqaDdjZVBRM2w1MDhZa2hCQkNpT2JBaG9xa3c3VEdXTnhZSlpybWJQbnk1WlVQTjkzaEV0N0FWU1R4VUFnaGhCQ2lXV25JSWdZdHFTQ0NnNE9EdVVOb2NhWk9uVXBvYUNoLytNTWZ6QjJLVVU4KytTU0tvcUNxS29xaU1IejRjSE9ISklRUVFnZ2hCQ0NKaDYxRktSVkphOWRvaEhaWlptSVB0TFpXVlZuQU44QmxBOXVxdHVrcWJjcWdoTGhiVjY5ZVJhZHIrUjNDQnd3WWdKV1ZsYm5EYUJnM2JrQ3AvRk1paEJCQ2lCcXNxYmhaVFRTY0JxOGNLWVFRUWdnaG1sWnI2cllVRnhlSGk0c0xmbjUrNWc2bHhkRHBkS2hxODc0YzVlam9pS2VuSjZkUG42WjM3OTUwNjFhZll1MUNDQ0dFRUVJMEhrazhiQVVVUlZHcFNGaHJOWlh5YnAza0dhb00ySkxkQkM0cml0S2diYkdGTUxmRXhFVHM3ZTNOSGNaZEN3OFBOM2NJUWdnaGhCQ05UWU1reVRVMEcxckh6WDlDQ0NHRUVLSVZ1SHo1Y3F2NHJsYlU5Tnh6ejNINjlHa0d4eFFlZ2dBQUlBQkpSRUZVRFJwazdsQ0VFRUlJSVlUUWt5L0hoUkJDM0JVSEJ3YzBtcGIvMzhuWFgzOU5TWWwweUJOQ0NDR0VFS0llSmdOOXpSMkVFRUlJSVlRUXJkMlRUejRKSUcyV2hSQkNDQ0ZFczlMeU0wVkVtNVdabVltWGx4ZEZSVVgxM3FjeXVhanl1WmVYRnhzMmJBQXF5dXJIeE1UZzYrdkw0TUdEMmJ4NXM5RXkrMis4OFFaRGh3NmxmLy8rVEowNmxjek1UQURtenAyclg3Yys4UW5SRWsyWk1vVkxseTZaTzR5N0Zob2FTbUZob2JuRGFCb3BLZEN1bmJtakVFSUlJWVFaNWVYbE1XYk1HSFE2WGEzenNyS3lXTHAwS2I2K3ZuaDdlek5uemh4eWNuTHFYUC9vMGFPTUdqV0tmdjM2c1h2MzdvWUsyeVJ5bnRlay9neDhDL3dBckFMNkk5ODFDU0dFRUVJSTBlQzZkdTNLNk5HajZkbXpwN2xERVVJSUlZUVFRaysrREJZdFFsWldGbVBIam0yMGFtUmZmUEVGUzVZc0FTQWhJWUhqeDQremQrOWU0dVBqT1h6NE1COSsrS0hCL2ZyMjdVdHljakovLy92ZmVmamhoMW15WkFtcXFySjkrM2JlZWVlZFJvbFZpT2Ftb0tEQTZFVmJZU2I3OXNHUUljYTNEeHdJRmhaTkY0OFFRZ2dobWgxbloyY09IVHBVWitYcTFOUlVubmppQ1Q3ODhFT09IVHVHdGJVMUlTRWh0ZTZUbTV2THFsV3JXTEJnQVY5OTlSV1RKazFxeU5CTkp1ZDVUY29OZUIwNEFXUUI2NEVuQWZtaFV3Z2hUS0NxcXFLcXFvMnFxaDFWVlhWUVZiVkxmWC9aMjl1M3FQYXFkbloyMk52YjQrN3UzdkZPWG04dHZ4eHV2WTgycXFvcTVuNmRRb2ptNzkxMzM2VjM3OTdtRHNNa2YvN3puODBkZ2hCQ0NDR0VFTlZZbWpzQUlVeHg5ZXBWc3JLeW11UllTVWxKekowN2w2NWR1d0l3ZHV4WWpoMDd4cGd4WTJyTUhUcDBxUDZ4bjU4ZlI0OGVSVlZWRkVXKzB4SkNtTkc5OTlhKzNjOFBrcE9sNnFFUVFvaVdUakh3dUw1amR6cmYwSnpHV3FNaDRnZFFnb0tDT3MrY09kT3BYNzkrbUdycTFLblZraE9uVHAzSy9QbnowZWwwUnBNVzgvUHowZWwwUFBYVVUxaFpXV0ZsWldYeThScExZNTNuSlNZbTl0MjVjNmNLWEtzeTNCaWZ4L3ArWHVyMTJiaUxZenBTVTNkZ3lhMWZ2d0g3Z1A4QWg0RC9NekJmQ0NFRVdBRmRnQjYzZnJldTd3SmFyYmFoWTJwVXZYcjFRcXZWNHVucCtURGcwNEJMbDFEeC8wODJjUEhXY3lIYWpCZGZmQkZyNjNyL0U5S21XYlNnRzdRN2RPaGc3aENFRUVJSUlZU29SaElQbXdsUFQ4OHRpcUlNTnJUTnlKMloxY2FxWEFDNWZhNnhERGlENHlZYzY3OEhxbjdScFNHT281OC9iTmd3aS83OSs5OFRHUmtKUUVCQUFBRGUzdDRBbkRwMVNyL0RtVE5uMkx4NU0rZlBuOGZGeFlYWFgzOGREdzhQQUs1ZHUwWkVSQVJmZnZrbG5UdDNObmhScWFxQ2dnSnljM1AxK3dNOCt1aWpKQ1VsQVJYdHlPYk1tY01ISDN5Z3Y4aW1xaXA1ZVhuczNidVhDUk1tR0wzNHRtTEZpcDNmZlBOTm1WYXJOZFRMektUM3o1VFBnbjdRZVBhaktlTjM5T2RXeC9GTjNyYyt4N2w5L05aaFRYNmZxaDZybHMrMHNYMk5oQ09FbVQzL1BMejhNano5dE9IdHg0OURlWG5UeGlTRUVFSTBrTk9uVHdQOHpkeHh0RVFIRGh3Z056ZVg5OTkvbjh6TVRBSUNBdmppaXkrd3RiVmwzNzU5eE1mSFUxaFl5UGp4NC9XVkFtOC92N2wwNlJMMjl2Wm9OQnI5R3FHaG9jVEd4ako4K0hDV0xGbkN6Smt6QWNQbmI3ZTdjdVVLRVJFUmZQWFZWemc2T2pKMjdGamVmUE5OMHRMUytQNzc3d2tJQ0dEejVzM0V4TVNRazVORHYzNzlDQThQcDFPblRrYVBmN3ZHUE04N2VQRGd5bi85NjErbS9oRzBSVjJBQmJjZXJ3WU9YTHQyamZidDI1c3hKQ0dFYUpac3FFZzZUTHZUQmFLam94c3VtaVl3WmNvVXBreVpBckR3MXErRzVnMWNSUklQUlJ2VHBVc1hjNGZRNGt5Yk5vM1hYMytkUC96aEQrWU9SUWdoaEJCQ2lCWkhFZytiQ1VWUmdtcloxcFJ4Tkl2anFLcEthV21wL3ZrNzc3eERRRUFBYVdscE5lN1dPM0RnQUxHeHNkeHp6ejJzWExtUzFhdFhzMy8vZmdCQ1EwTzVjZU1HaHc4ZkJtRFpzbVcxSGpjL1B4K0F6cDA3NjhjNmRlcEVZV0VoT3AwT1oyZG5EaDQ4cU45MjRzUUo1czJiQjhDZ1FZTjQ1WlZYaks1ZFZsWjI3OTBtcXBtN2ttSnorWHkwMUdPSjVtM0FnQUhOb2hwUGc3aDZGUnFwTmIwUVFnaGhib3Fpb0txcURxaDZRNDlxNFBIdHY1dTZyYjc3TnNRYVRUR21XbGhZV0xScjErNGVvR3VWZVdSblo3TisvWHEyYjk5T256NTkrT21ubnpDa3JLeU05OTU3ai9IangxY2JQM0hpQkVlT0hOSGZtRlBiK2R2dFFrTkQrZjMzMy9YN0wxMjZ0TWFjdzRjUEV4Y1hSMWxaR1lzV0xXTDkrdlZVM3FSbTZQaTNhOHp6UEFjSGgyOXRiR3d1VTVIVWNLZWZqU2I5SEpnNHY3WjlxODRaZ2VHcWg0WllBazVsWldVbVRoZENpRGJGbW9wa2JkRnc3cWh5cEJBdDNkdHZ2MDJQSGoxNDl0bG56UjFLaTFGZVhpNUZCb1FRUWdnaGhMaERrbmpZekpTVmxYa0FLSXBpOEN4SG85RVlISzg2djZSS3NrblZjV05yMW1lOHR1TVhGeGZmMFpxRzFuMzIyV2M3anhneG9qK3czZEQ4cWhZdVhJaVRreE1Ba3lkUEppZ29DSjFPeDVVclYvajg4OC9aczJjUGpvNFYxMEZtelpwRlVKRFJIRS9LYjFVQXExck5RcVBSR0UxT0d6QmdBQ2RQbnVUbm4zOG1MQ3lNVmF0V1Zic0FWbFZRVUZEZzMvLys5NjhpSXlNTGpMM3V1c1l0TEN4cW5XOXMrN1ZyMSs3cU9KYVdsalhtR1R1V2xaV1Z3Zkc4dkR5RDQxWFhOblFjQUJzYkc0UGo5OXh6ajhIeERoMDY2TWYvK2M5L0d2dkd3TkM0eVhPMVdxMHFTWXNWUHZqZ0ErenM3TXdkeGwwTER3ODNkd2hDQ0NHRU1JR25weWVxcWo2Ym5wNytQK2FPcGFYNTlkZGZ1MURSeXZEOXF1TldWbFlvaWtKdWJpNzkrL2ZIM2QzZDRQNXIxNjVGbzlIdzRvc3ZWaHVmTVdQR0hmMDhlUG55Wlk0ZlAwNUNRb0wrbk8ybGwxNWl3WUlGMWViTm5UdFhuelFZRUJCQVJFUkV2WTdmbU9kNWYvM3JYMWNEcVlxaS9GYjdxMjIxdnFIMnhNUExWRlFvUFFBY0JZbzdkKzRzVjNXRkVLSW1EWklrMTlCc3FIaGZoV2hUOHZQejZkaXhvN25ERUVJSUlZUVFRclFSa25qWXpKdzVjMFo2TkFIcDZlazNnQWRNbVZ1MWRZQ2RuUjJxcWxKV1ZrWmVYaDRBUFh2MjFHK3ZxNTFUNVFuNTFhdFg5UmV1cmx5NVFxZE9uWXkyMXRKb05MaTZ1ako3OW13V0wxNU1SRVNFd2JrdUxpN1hBZ0lDQ2w1NDRZVzJla0ZLdEZLdHBVM2ExMTkvalZhcnJiTXFqeEJDQ0NGRWErUHM3RXhFUkFTYk5tM2kzWGZmSlRnNEdFOVB6MnB6WW1KaVNFOVBaK2ZPblRWK1h1clJvOGNkSFRjM054ZUErKysvWHovV29VT0hHdk1xYnpTRGl2Ty9vcUlpZExyL0ZyeXM2L2lOZVo0bkRQb04rQVRZRDN3TVNJbERJWVFRUWdnaGhCQkNDQ0dFYUlYa1czUFJhbFVtUTEyOGVGRS9WcG1NYU14OTk5MUhodzRkT0h2MnJIN3M3Tm16OU9uVHg2UmpXbHBheXNVbzBlYU1IeitlZ29LQ3VpYzJjNkdob1JRV0ZwbzdqS2FSa2dMdDJwazdDaUdFRUVJMEkzNStmaHc1Y29RQkF3YlVhSGU4ZGV0V2poOC9UbHhjWExWMnhaWHV0Qks0cWVkczE2OWYxeisrY09FQ1RrNU8xYzY3NmpxK25PYzFpV3hnSi9BTUZhMjhwMU5SNFZDU0RvVVFvZ0VkUFhxVVVhTkcwYTlmUDNidjNrMVdWaFpMbHk3RjE5Y1hiMjl2NXN5WlEwNU9qcm5ETkNvek14TXZMeSs4dkx6WXNHRURBRHFkanBpWUdIeDlmUms4ZURDYk4yODIydkwwalRmZVlPalFvZlR2MzUrcFU2ZVNtWmtKVkZSSHJseTNxS2lveVY1UFMrSHA2Zm1SVnF0OXpzdkxxN1lxeFVJSUlReFFWVlZSVmRWR1ZkV09xcW82cUtyYXhWeS83TzN0c2JlM04vZGJVaS8zM25zdjl2YjJEQjgrdkxNNTN6c0R2eHh1L1puYXFLb3E3YzJFRUVLSXV5QVZEMFdMVUZtaElpTWpnNGNmZnRpa1ZnRXVMaTY0dXJxeVpjc1dWcTFhUldGaElRa0pDYlh1bzlGb0dEbHlKUEh4OFR6KytPTmN1M2FONU9Sa2d5MVl6NTgvejdsejUvRDE5ZVh5NWN2czNMbVRZY09HM2RrTEZLSUZxM29oV0RRVDc3MEh0YlU3SERpdzZXSVJRZ2doUkxQMzY2Ky9rcGVYUjU4K2ZYQnhjYUdrcEFSVlZWRVVoYmZlZW92VTFGUjI3TmhoTU9ud2JyaTR1T0RtNWxibk9kdldyVnRadG13WitmbjV4TWZITTNMa3lIb2RSODd6R2xVaThHZmdLMEJhS0FzaFJDUEt6YzFsMWFwVnJGbXpoc0dEQjFOZVhrNVNVaEpQUFBFRUlTRWhsSldWRVJZV1JraElDTHQyN1RKM3VMWDY0b3N2c0xXMUJTQWhJWUhqeDQremQrOWVpb3FLZVBubGwrblpzeWRqeG95cHNWL2Z2bjJaTldzV2lxSVFHeHZMa2lWTCtQampqOW0rZlR1Wm1aa0VCQVEwOFN0cE1RWUFLYXFxNHVucGVWcFJsT1U2bmU1RVJrYkdGWE1ISmtSenNHZlBIaXdzTE13ZGhtaStySUF1UUk5YnY1dXRaWkpXcXpYWG9lOVluejU5dUhMbENoTW1USGdDNkdidWVLb29vYUphZnpadzhkWnpJWVFRUXR3QlNUd1VMY0w5OTkvUHVISGpXTGh3SWUzYnQrZHZmL3ViU2Z1dFc3ZU9zTEF3aGcwYnhrTVBQWVMvdnovZmZmZGRyZnNFQlFVUkdSbko2TkdqNmRDaEE3Tm56OGJiMnh1b3FMNHhaODRjUHZqZ0E5cTFhMGRDUWdLaG9hSFkydG95ZE9oUUZpOWVmTmV2VlFnaDdscGRTUUYrZnBDY0xGVVBoUkJDQ0FGQWVYazU0ZUhoNU9UazBMMTdkMWF2WHEydkloZ1hGd2RRSS9rdUxTMnRRWTRkRlJWRmFHZ296enp6REE4OTlCRGp4bzNqdSsrK3c5THl2MTlYOU8zYmx6Rmp4bEJjWEl5Zm54OHZ2ZlJTdlk4ajUzbU5KdGJjQVFnaFdnUlRxOGlZTXE4aDE4TEx5OHVrZVRkdjNxeHpYbkZ4c1VscmxaV1YxWmgzNHNRSkczZDNkNnZLYXNDRzVPZm5vOVBwZU9xcHA3Q3lzc0xLeW9xcFU2ZFdxOG83ZGVwVTVzK2ZqMDZuYXpIVmVwT1NrcGc3ZHk1ZHUzWUZZT3pZc1J3N2RzeGc0dUhRb1VQMWovMzgvRGg2OUtqK1pnbGhHa1ZSdE1ESEdvMEdyVmI3dlU2blc1Q2ZuMzg4T3p2N2QzUEhKaHJHbENsVGFDZmYrZFZMMVhNUElReXdvU0xwc0dGT2d1OUNkSFMwdVVPb3QrWExsMWMrM0dUT09HcmhEVnhGRWcrRkVFS0lPeVkvVFlzV1k4V0tGYXhZc1VMLzNNUERnMU9uVGxXYmMvdVltNXNiZS9ic3FUYkgwSmRXVmRuWTJCQWVIbTZ3K29XenN6TUhEeDRFb0Z1M2JpUW1KdGJuSlhRRUhJeTFDakdCRGlnRmlvRVNSVkdrbW9RUXdyQnAwMkRXTEJnODJQRDI0OGVodkx4SlF4SkNDQ0ZFODFMMTNNblcxcGJrNUdTRDgyNC81eksyaGluamhqend3QVBWcWh3ZU9YSUVaMmZuYXNrU3c0Y1B4OS9mLzY2TzA0am5lVUlJMGVZcGlySldxOVd1TlhjY2Q4TFU3K2xzYkd3YVpJNHhLMWFzUUt2VkVoMGRyYS9jRnhvYVNteHNMTU9IRDJmSmtpWE1uRGtUUUo4NGYrclVxUnJKaFpjdVhjTGUzbDQvWGxKU1FteHNMQ2twS1pTV2x1TGo0OFB5NWN0cDM3NDlTVWxKYk51MmpROC8vSkNPSFR1U2taSEJnZ1VMMkxkdkg5MjdkemNZWjJWc216ZHZKaVltaHB5Y0hQcjE2MGQ0ZURpZE9uVUNLbG9uSnlRa2tKeWNURjVlSGc0T0RtemN1SkZISG5ta3hub0ZCUVhrNXViaTRlR2hIM3YwMFVkSlNrb0NxdDhjVVBtYVZGVWxMeStQdlh2M01tSENoQmFUWU5sTTlkWm9OSjg2T1RuaDVPVDBzMDZuZXprakk4TzBPLzVGcytYaTRtTHVFRnFjNmRPbjgvcnJyL1BRUXcrWk94VFJQRmxUVWVsUXRFNW1yV0lwaEJCQ3RBYVNlQ2dFTUdqUUlDWlBuc3lTSlVzYVpMMjVjK2Z5elRmZjNENzhLQld0cDY3ZDRiSlM5bHVJUmpSZ3dBQ3NyS3pNSFViREtDaUFtemZOSFlVUVFnZ2hCQUJlWGw0MXh0emMzRGh3NEFDZmZmWVp2WHYzcG12WHJ2ejczLzhtTGk2TzBhTkhOOGh4bStnOFR3Z2hoR2dVSjA2YzRNaVJJL3JreUhmZWVZZUFnQURTMHRLd3RxNTVmYnlzckl6MzNudVA4ZVBINjhkV3IxNU5kblkyKy9idHc4YkdodURnWURadTNFaG9hQ2orL3Y2a3BLU3djK2RPRmkxYVJIUjBOUFBuenplYWRGalY0Y09IaVl1TG82eXNqRVdMRnJGKy9Yb2lJeU1CaUltSklUVTFsWWlJQ056ZDNjbkt5akphZlMwL1B4K0F6bFU2TjNUcTFJbkN3a0owT2wyMW13TXEzNU41OCtZQkZmL1B2L0xLSzBaalhMWnMyYjVUcDA2cExiRXRaVU5UVmRXVUhySzlOQnJOcDU2ZW5pWEF6NDBja21oRTc3MzNIdDI2ZGVQcHA1ODJkeWd0UmxsWkdUcWR6dHhoaU9aTGd5U210V1kyVlB3WkN5R0VFT0lPU2VLaGFLNTBORUZpWFgwcVpOVEg5dTNiRFEyLzJrRExTOWx2MGF3Y09YTEU0QmZlTFkyaDZqZENDQ0dFRUsxTWs1eG4zYTYyYzY0TEZ5NFFIUjNONWN1WGNYUjA1RTkvK2hPelpzMjZxK00xOFhsZU1SWHZxeEJDdEdXckZFV0pNYlRoOHVYTEFHZzBtanBMQzFwWVdKaFVmdERTMHRLa2VhYXNaMlZsWmRKYWVYbDVEUnJiN2ZQaTQrTWQzZHpjQmdGN0s4ZG16SmlCbloyZEtjc0JzSGJ0V2pRYURTKysrQ0pROGQ1LzlORkhKQ1ltNHV6c0RNQzBhZE1JRGc0bU5EUVVSVkVJQ1FsaDVzeVpXRnBhWW1kbng2UkprMHc2MXR5NWMvWEpnZ0VCQVVSRVJBQlFXRmpJL3YzNzJiWnRHNDg5OWhnQXJxNnVSdGNwdjlXTm9XclZRbzFHWTdSMThvQUJBemg1OGlRLy8vd3pZV0ZockZxMVNwL3dhSUFweVhadFFuMWFVU3VLY2xPbjAyMERZcVdGZGN1VW5aM2RLcjZyRlVJSWNlZTBXdTNVOHZMeXM5OSsrMjI2dVdNUlFnalIra25pb1dpdUtxdjdpWnFrN0xkb1ZsckxGMWxmZi8wMVdxMjIxYndlSVlRUVFnZ0RtdDE1MWdzdnZNQUxMN3hnY0Z0akpSQTJzTitRbThLRUVHMmNxcW8zVDU4K2ZkWGNjYlJranozMldBbFFXbldzUjQ4ZUp1OGZFeE5EZW5vNk8zZnUxSCt2a1p1Ymk2cXFUSjQ4dWNiODB0SlNyS3lzY0hWMVpjaVFJZXpldlpzZE8zYVluS0RtNU9Ta2Y5eWxTeGVLaW9yUTZYVGs1T1JRWGw1Tzc5NjlUVnFuWThlT0FGeTllbFdmWkhubHloVTZkZXBrdElXeVJxUEIxZFdWMmJObnMzanhZaUlpSWd6T0RRc0xtM3p1M0xrdnBrNmQycXgrOWpFSGEydnJYRVZSN0kxdFYxWDFra2FqQ1M4cUtqcnc3My8vK3plZ1RLdlZ4alpoaUVJSTBTWmtaV1d4ZGV0V1RwNDh5YzJiTjNuc3NjZFl1WEtsU2RXR0syVm1aaElRRU1BWFgzeUJyYTF0ZzhUVkdHdldaLzNLN1pWVm5TdWZBL291QmpxZGprMmJObkg0OEdGVVZXWGN1SEVzV0xEQTRNOHViN3p4Qmg5OTlCSFhybDNqb1ljZTRpOS8rUXNlSGg3VnVoZzAxbXR0UmhaWVdGZ004UFQwdktBb3lydmw1ZVdIdi8zMjI1TlVkT1lUUWdnaEdwUWtIb3JtcXBpS2xzTGVWQ1RhMlRUQ01UcFMwZjY0b1NvUk5oVXAreTJhbFpFalIvTE9PKy9nNE9CZzdsRHVTbWhvS0ltSmlTMytkWmdrSlFXTXREa1NRZ2doUkt2V3FPZFp5NVl0U3dLSWlvcHF5R1ViMWRxMWE3bHk1UW9USjA1YzVPWGxsVk9QWFl1cFNEck12dlZZQ0NHRWFGQ21KZ0Z1M2JxVjQ4ZVBFeGNYVjYxbGNlWGpZOGVPMGJWclY0UDdabWRuazVxYXlwQWhRNGlQajhmVXRzVFhyMS9YWDZ5L2NPRUNUazVPYURRYTdPMHJjdHV5c3JKd2QzZXZjNTM3N3J1UERoMDZjUGJzV2U2Nzd6NEF6cDQ5UzU4K2ZVeUt3OUxTMG1pQ1lydDI3Y29lZSt5eGt1KysrNjdOM3lEZzZlbFpJOGxBVmRXTFFDVHdZWHA2ZWpaUTN1U0JDU0ZFRzVPYW1zb1RUenhCU0VnSVpXVmxoSVdGRVJJU3dxNWR1OHdkV3JOVU5Ua3dJU0dCNDhlUHMzZnZYb3FLaW5qNTVaZnAyYk1uWThhTXFiRmYzNzU5bVRWckZvcWlFQnNieTVJbFMvajQ0NC9adm4xN3RhVEd0a0JSbFB1QkZSWVdGaXM4UFQyek5Sck5lK1hsNVljek1qSytScm8zQ0NHRWFDQ1NlQ2lhcTFJcUx1SmNBNnhvbkVRN0IrVE9EaUh1V2tsSm0vLyt0dmw1N3oyb3JSM1R3SUZORjRzUVFnZ2htcE5HUGM5cUFkVUphOGpNek9UaXhZc29pbkxTeTh2ci82dkhyam9xM3M5aWJxdFFKWVFRUWpTVnQ5NTZpOVRVVkhiczJGRXQ2UkRBMmRrWnJWYkxoZzBiZU8yMTEzQjBkT1RISDMva3lwVXI5Ty9mSDUxT3g4cVZLNWs0Y1NJelpzeGc3Tml4SERwMHlPQUYvTnR0M2JxVlpjdVdrWitmVDN4OFBDTkhqdFFmMDhmSGg4aklTTUxDd25CemMrT0hIMzZnZmZ2MkJxczVhVFFhUm80Y1NYeDhQSTgvL2pqWHJsMGpPVG1aOFBEd0duUFBuei9QdVhQbjhQWDE1ZkxseSt6Y3VaTmh3NGJkNFR2WFp2MENSSmVYbDMvNjdiZmYvb2drR3dvQndPN2R1N0d5c2pKM0dLSU5tRHAxYXJXRSthbFRwekovL254ME9wM1JSSHBSSVNrcGlibHo1K3B2cGhnN2RpekhqaDB6K0hQTDBLRkQ5WS85L1B3NGV2UW9xcXFhZkZOSGE2VW9TZzlWVlpkcE5KcGxucDZlRnhWRlNWUlY5VkI2ZXZxWFFKbTU0eE5DQ05GeVNlS2hhSllVUlZHcHVJRFRhSlVqVkZXRmlndHVkMDNLZmdzaG1wWGJMamJVNE9jSHljbFM5VkFJSVlSb1l4cjdQTXZVS2tuTnlkV3JWN2w4K1RJZmZmVFJwYWlvcURiZmlsRUlJVVRMRWhjWEIxQWpBYSt5VldGVVZCVHIxcTNEMzkrZjB0SlNYRjFkV2Jod0lRQzdkdTJpb0tDQXdNQkFySzJ0V2Jod0lWRlJVWGg3ZStQczdGenJjZnYyN2N1WU1XTW9MaTdHejgrUGwxNTZTYjh0TWpLU1RaczJNVy9lUEc3Y3VFR3ZYcjJJakl3MHVsWlFVQkNSa1pHTUhqMmFEaDA2TUh2MmJMeTl2UUhJeTh0anpwdzVmUERCQjdScjE0NkVoQVJDUTBPeHRiVmw2TkNoTEY2OCtJN2V0ellvcUxTMDlFUm1adWJQU0hXalZzL2YzMS9mdWx5WXBySkZ2Zmd2alVienJsYXJmZGZBSmtNVlZBMnVjZXY4c3o3cU5WODFkdUQ2clZQbjNLRkRoeXBhclZhSmpvNEdLZ294eE1iR2twS1NRbWxwS1Q0K1BpeGZ2cHoyN2R1VGxKVEV0bTNiK1BEREQrbllzU01aR1Jrc1dMQ0FmZnYyMGIxNzl4ckpoWmN1WGNMZTNoNk5Sc1BpeFl0eGNuTGlMMy81QzFCeGM4SDc3Ny9QcDU5K2lxSW9uRGx6aGdVTEZyQnAweVlBMHRQVGlZbUpJU2NuaDM3OStoRWVIazZuVHAxcWZTM2ZmUE1Oc2JHeC9Qampqemc1T2JGOCtYTDkvN21WRExWRnZyMFZzaUZCUVVFNE9qb1NGaGFtSDVzM2J4NFBQUEFBenozM1hMVzUxNjVkSXlJaWdpKy8vSkxPblR2WGVkTkRRVUVCdWJtNWVIaDQ2TWNlZmZSUmtwS1NnT28vTDFTK3g2cXFrcGVYeDk2OWU1a3dZWUxSeE03bHk1Zkhueng1c2t5cjFkNysvMk9EZm83cW1tLzg0Mng0N2JyK2ZxbXE2bEJib3FXaUtFN0FJa1ZSRm5sNmVsNEM5dGUybmhCQ0NGRWJTVHdVb2dGSjJXOGhSTE13Y3lhOCtDSTg5WlRoN2NlUFE3bmMxQzZFRUVJSUlZUVFRalEzSGg0ZUJxc0lHeHF2cTlwdzU4NmRxVXlVdUYxZ1lDQ0JnWUg2NXlOR2pHREVpQkVteFRoOCtIRDgvZjBOYnJPMXRTVTRPSmpnNEdDVDFyS3hzU0U4UE54Z2xVTm5aMmNPSGp3SVFMZHUzVWhNVERScFRWRmRlbnI2WG5QSElKcU9tNXVidVVOb2NRSUNBZ2dKQ2VIQkJ4ODBkeWpOeHEwa0tKT1NxUlRqMlUyM2p6ZG91VGx6VmE5YnZYbzEyZG5aN051M0R4c2JHNEtEZzltNGNTT2hvYUg0Ky91VGtwTEN6cDA3V2JSb0VkSFIwY3lmUDk5ZzFkK3lzakxlZSs4OXhvOGZENENQanc4SkNRbjY3VjkrK1NYRnhjV2NPM2VPM3IxNzg4MDMzL0RIUC80UkN3c0xBQTRmUGt4Y1hCeGxaV1VzV3JTSTlldlgxNXJvRDNEanhnMzlaMzNMbGkyc1hidVd3NGNQTjhqN01tclVLTmFzV1VOcGFTbFdWbFlVRkJSdzh1UkpYbjMxVllxS2lxck5EUTBONWNhTkcvcGpMMXUyck5hMTgvUHpBYXBWZCs3VXFST0ZoWVhvZExwcVB5OEFuRGh4Z25uejVnRXdhTkFnWG5ubEZhTnJsNWVYZDZnbDZhL0pOUFRudVQ3cktZcGlDVGhEclFtUVFnZ2hoRkdTZUNoRUk1R3kzMEswTEFNR0RHZzlMVFV1WG9UZmZ6ZDNGRUlJSVlRUVFnZ2hoR2lCdkx5OGFveTV1Ym14Y3VYS0JsbC8wS0JCK3E0eERhRnExeGdoMnJvUFAvd1FKeWVuR2xYTWhISEZ4Y1dVeTAzYTFhaXFPaTBqSThPYzJkNm1YaHlyejBVMGsrY09IanhZUC9mdHQ5L3UwcTFidDBIQS9sdlY4a2xNVE5SWEI1NDJiUnJCd2NHRWhvYWlLQW9oSVNITW5Ea1RTMHRMN096c21EUnBrc0ZqckYyN0ZvMUd3NHN2dmdqQXdJRURXYjE2TlhsNWVkalkySER4NGtYOC9QeElTMHVqZCsvZW5EeDVrdEdqUit2M256dDNyajRSYitiTW1heGV2YnJPMStYcjY4dk5temY1OGNjZmFkKytQVGs1T1pTVk5VeUgzY0dEQjdObXpSclMwdEx3OGZIaGswOCt3Y1BEQXpjM056SXpNL1h6TGwyNnhPZWZmODZlUFh0d2RIUUVZTmFzV1FRRkJSbGR1L0x2WjlXcWhScU54dWcxMUFFREJuRHk1RWwrL3ZsbndzTENXTFZxbGRHa3pELy8rYzhCbjMzMjJWZnIxcTNMcnh6VDZYUW1mMWJLeTh0Tm5tdnF1b2JtZGVqUXdlUmo2M1E2eGRyYStpUEFhRnNLVlZVdkFYOVRWZldJaFlYRndWT25UaFZwdFZwVnJrc0xJWVM0RTVKNDJBWnB0ZHEvQTArYk93NXpHenAwS0ZxdGx1am9hSDFWd2MyYk54c3RUYTdUNlVoSVNDQTVPWm04dkR3Y0hCell1SEVqanp6eVNJMjFHN1BzOTdKbHk1Sk9uVHJWSXR1WXRUWnk1MCtGVHo3NXhOd2hOQWhEZDlZTElZUVFRZ2doaEJCQ05BRWRVR0x1SUNvWnE2UllOWEhnVGhpcjVuaTN0bS9mYm1pNEdHa3JMTnFnLy96blA1U1VOSnQvVG9TNFU2WmVmR21VaXpULy9PYy85WS92di8vK01xQWNJRGMzRjFWVm1UeDVjbzE5S2l2OXVicTZNbVRJRUhidjNzMk9IVHNNSnNmRnhNU1FucDdPenAwNzlhMkxIUjBkZWZUUlJ6bDU4aVFXRmhZTUhEaVFnUU1IOHU2Nzd6Smx5aFMrKys0NzFxOWZ6NFVMRndCd2NuTFNyK2ZrNUVSUlVSRTZuYzdvdFVXQUxWdTJjUGp3WWZyMjdZdU5qUTFRY2UyeklWaGJXL1BzczgveTZhZWY0dVBqUTBwS2lzR2t5N3k4UEFCNjl1eXBIMnZmdm4ydGEzZnMyQkdBcTFldjZsdkpYN2x5aFU2ZE9obDl2UnFOQmxkWFYyYlBuczNpeFl1SmlJZ3dPTGRyMTY0M3BreVpjbVhxMUttWFRYdWxMWU5XcXkyOWZVeFYxWXZBeDZxcTdzL0l5UGlFVzU5cklZUVE0bTVKNG1IYjFPYVREbzJwclRSNVRFd01xYW1wUkVSRTRPN3VUbFpXRnUzYXRUTzRUbU9XL1JaQ05JNnZ2LzRhclZhclA5RVhRZ2doaEJCQ0NDR0VhQ0lsd0cvbURxSXVqWlU0MkVoK294a2xjd29oaEdqNUtxLzVIVHQyVE4vdDdIYloyZG1rcHFZeVpNZ1E0dVBqYXhRUjJicDFLOGVQSHljdUxxN2FOVVNvYUxmOHpUZmZvTlBwOFBQenc4dkxpeFVyVnZEMTExL1R1M2R2ZlFJZXdQWHIxN0cxdFFYZ3dvVUxPRHM3MTVwMG1KMmR6VHZ2dkVOU1VoS3VycTZrcGFVWkxDcFJlWDNrNXMyYit2V3ZYNzllMTFzRFZMUmJuak5uRHVmT25lT1hYMzVoMkxCaE5lWlVKaGxldkhoUi83Z3lHZEdZKys2N2p3NGRPbkQyN0ZudXUrOCtBTTZlUFV1ZlBuMU1pc3ZTMHJMVzk2YVZ5d1ZTeXN2TDkzMzc3YmQvbzVHU2RZVVFRclJ0a25qWWhwMCtmYnBOMTB0V1ZiVUw0QU84WHpsV3RUUjVRRUFBRVJFUkFCUVdGckovLzM2MmJkdkdZNDg5Qm9DcnE2dlJ0UnV6N0hkVVZOUUVJRlZSbEdiL1pXUnJKaVhILyt2Wlo1OGxNVEVSQndjSGM0ZHlWMEpEUTF2RjZ6QkpTZ29ZU1p3V1FnZ2hoQkJDQ0NGRWt5c0dzZ0Z2b0F0Z1U5OEZsaTFibGdRUUZSWFZzSkUxa3IxNzk1S1JrWUZXcTkwMGFkS2s0dzI0ZERFVlNZZlp0eDRMSVlRUURjTFoyUm10VnN1R0RSdDQ3YlhYY0hSMDVNY2ZmK1RLbFN2MDc5OGZuVTdIeXBYVkgyRnpBQUFnQUVsRVFWUXJtVGh4SWpObXpHRHMyTEVjT25TSU1XUEdBUERXVzIrUm1wcktqaDA3YWlRZFFrVmhrbGRmZlJWTFMwdGVmLzExcksydDZkdTNMN3QyN1dMdzRNSFY1bTdkdXBWbHk1YVJuNTlQZkh3OG8wYU5xalgyeXBiS3YvNzZLNDZPanV6ZHU5Zmd2RjY5ZW1GcmE4dlJvMGVaTVdNR3hjWEY3Tm16eDZUM3g5M2RuYTVkdTdKKy9YcjgvUHowVlJXcmNuRnh3ZFhWbFMxYnRyQnExU29LQ3d0SlNFaW9kVjJOUnNQSWtTT0pqNC9uOGNjZjU5cTFheVFuSnh2c1luWCsvSG5PblR1SHI2OHZseTlmWnVmT25RWVRJTnVBL2FxcUxrMVBULy9jM0lFSUlZUm8vU1R4VUlncXFwWW03OUtsaTc0MGVVNU9EdVhsNWZUdTNkdWtkUnF6N0xjUVF0UnA5MjZvY3ZkakRRTUhObDBzUWdnaGhCQkNDQ0dFcUVzcEZjbHkxd0Fyb041ZkNyYWdTb1FBL1BUVFQ1dzZkWXFjbkp6L1RKbzBLYlVCbDlaUjhYNFczL3BkQ0NGcXRXdlhMdW1DSTB3V0ZSWEZ1blhyOFBmM3A3UzBGRmRYVnhZdVhBaFVmSllLQ2dvSURBekUydHFhaFFzWEVoVVZoYmUzTjg3T3pzVEZ4UUhVU0lSTFMwdkQydHFhM3IxN285UHA2TjI3dC80ek9YRGdRTmF2WDgvS2xTdXI3ZVBoNGNIbzBhTXBLU2xoeElnUnpKbzFxOWE0ZS9YcXhmUFBQODlycjcyR2s1TVR6ei8vUEY5KytXV05lVFkyTmtSR1JySmh3d2JlZi85OXVuVHBncSt2THlkT25ERHAvUmsxYWhTeHNiRXNYYnJVNkp4MTY5WVJGaGJHc0dIRGVPaWhoL0QzOStlNzc3NnJkZDJnb0NBaUl5TVpQWG8wSFRwMFlQYnMyWGg3ZXdNVkZSUG56Sm5EQng5OFFMdDI3VWhJU0NBME5CUmJXMXVHRGgzSzRzV0xUWXE5TlRsOStuU011V01RUWdqUmRramlvUkJWM0Y2YTNNbkpDWTFHZzcyOVBRQlpXVm00dTd2WHVZNlUvUlpDbUZXVkpHcUQvUHdnT1ZtcUhnb2hoQkJDQ0NHRUVNMkFvaWdxRllseWQxeWg3L1pXanMzZGpSczN1SHo1TWdVRkJkZWtzNHNRZCtlWFgzNWgyclJwQUJRWEY2UFJhTmk2ZFNzQUJ3OGVORmhacmEwN2N1UUlIM3p3UVkzeGJ0MjZzWGJ0V2pORUpGcUt6cDA3RXgwZGJYQmJZR0FnZ1lHQit1Y2pSb3hneElnUit1ZW0zQ1R3MFVjZlZYdisvUFBQOC96enordWZlM2g0Nk5lWk1HRkN2V0ovN2JYWGVPMjExNnF0ZmZ1YVVOSHkyY2ZIcDlxK2xmL0cxR1g2OU9sTW56NjkydGp0Njd1NXVkV29vbGhaRmRJWUd4c2J3c1BERFZZNWRIWjI1dURCZzBERjMrSEV4RVNUWWhWQ0NDRkV3NURFUXlHcXVMMDArY2lSSTRHS0gxcDlmSHlJakl3a0xDd01OemMzZnZqaEI5cTNiMC8zN3QxcnJDTmx2NFVRWmhVWUNBRUJNR2lRNGUzSGo4T3RsdkJDQ0NHRUVFSUlJWVFRUW9pV3k4WEZCUWNIQnk1Y3VLQWZLeTR1eHNQRFE1SU9qWGpvb1lmSXpNeXNNZTdoNFdHR2FJUm9PRjVlWGpYRzNOemNPSERnUUl0WXY2cEJnd1l4ZWZKa2xpeFowaURyelowN2wyKysrYVpCMWhKQ0NDSEVmMG5pb1JCVjlPM2JsekZqeGxCY1hJeWZueDh2dmZTU2ZsdGtaQ1NiTm0xaTNyeDUzTGh4ZzE2OWVoRVpHV2wwTFNuN0xkb0tLeXNyVkZVMWR4aDNiY0NBQVZoWldaazdqSWJ4Zi84SE4yNllPd29oaEJCQ0NDR0VFRUlJSVVRVGVQTEpKNnNsSGdJOC9mVFRab3FtK1h2NDRZZnAzcjA3T1RrNTFjYUhEQmxpcG9oRU02WURTc3dkaEtsTXFhclluTmVIbWhVU0c4cjI3ZHNORFJkVDhXY3NoQkJDaURza2lZZENWREY4K0hEOC9mME5ick8xdFNVNE9Kamc0R0NUMW1yRXN0OGRBWWNHU1BUU0FhVlUvRkJkY3F1bGl4RDFkdlRvVVhPSDBDQU0vVjBWUWdnaGhCQkNDQ0dFRUVLSTVtNzQ4T0UxcmpOSTRtSHRubjc2NldydFhoMGRIZW5idDY4Wkl4TE5WQW53bTdtREVJM20vMmZ2M3VPYXV0TDk4WC9XSm9CWEZFUlFxNDVpSGVvRmJEYTJIdnRWQ2tlZDF0cXg2bmkzVlgvVnFhSllIWXRGRkFkRXdYcS9NVlhScXNYV0c5NUtGZFNlbWRaV2k4cmhvbzVNajFXckZxb2dJSUlnbDJTdjN4K1FOSUVrQkpLUUFNLzc5ZUpsc3ZmYWE2MHNvM3V6OS9PczlSaU5LTENVRUVJSXNVVVVlRWlJR1RYUXROOTlBWEFBaFNaV3IvcGxLUk5BRHVqQ210UlRSVVZGazVncDhQTGx5eEJGRVE0T0R0YnVDaUdFRUVLSXhYSE9HUUFIQUk0QTdBRUlwdFk1ZlBod1U2dG9jTzNhdFVOWldSa0dEaHpvY3YzNjlZNEdpbExpRmlHRUVFSUlzVmw5K3ZSQmx5NWQ4TnR2dndFQVBEMDkwYlZyVnl2M3lyWU5HelpNSy9EUXo4OFBnbUR5cjBXazZTbEQ1WE8wd1FBNm92SjNhS3NJRGc2T0E0QzFhOWRhcXd0MXRtYk5HaFFVRkdEaXhJbUxmSHg4c21vL29zR1U0ZmRucEdWVzdnc2hoQkRTcUZIZ0lXbk96RFk5ZWdOUCsvMlJtWnNaRE9BcEtQQ1ExTlBiYjcrTmd3Y1Bva09IRHRidWlrbkN3c0theE9jd1NtSWkwTEtsdFh0QkNDR0VFT3V5UitWRGs2NVZmNXFjZlNHS29xbFZOTGorL2Z1am9LQUFFeVpNR0FpZ3M0R2lsTGhGQ0NIRVpKWUkvRmRwYkFrQXJWdTNock96TXpwMTZ1U1VscFptS1BqZlZKUThRSnFOLy9mLy9oL2k0dUlBMEd5SHh1amZ2ei9jM2QyUm5aME5nSlpaSm5yUDB3eVZrNEhrQU1pSEdjL2RkWFg3OW0xck5WMXY5Ky9meCtQSGozSGp4bzJmZlh4ODdscTdQeG9rQUFwVS90MjI1NVhMek5FMUF5R0VFRklQRkhoSW1qUDE5T2lXQ2h4c0pNenlrSkVRWWtNKyt3eG8zMTcvL2lGREdxNHZoQkJDQ0xGVmpxZ01Pa3d5VjRYcjFxMHpWMVVOWnRteVphcVhXNDA4aEJLM0NDR0VtTUxzZ2Y4cWpTMEJvRWVQSGhCRkVYSzUvQ1VBdmhac2lwSUhTTFB4cHovOVNSMTQ2Ty92YitYZTJEN0dHRjUvL1hVY1BYb1VUazVPamU3L1VXSVJGanRQbTBPdlhyMnMzWVU2Njk2OU81eWNuT0RsNWZVaUFGdWZEWUd1R1FnaGhKQjZvTUJEMHB5WlkzcDBKMVF1Zld6dVdRZ2JraU9zbUtGRkNMR0FMbDBNN3g4NUVqaHhnbVk5SklRUVFwbzNCMVQrSGtUcXh1WWVQaEZDQ0dsVXpCNzRyOUxZRWdDbVRwMktxVk9uQXNEQ3FoOUxvK1FCMHVUSjVYSzR1cnFpZmZ2MmpUSkF5UnFHRFJ1R28wZVA0dlhYWDRkTVJvOU1pZVhPMCtiUTJNNzFRTDJTL1d3QlhUTVFRZ2doZFVCWDBhUTVxMEJsNWtvaDZyKzBTUWRVVHNOTkNDRzJZOVlzWU9aTVlPaFEzZnN2WGdTVXlnYnRFaUdFRUVKc2pnQUtvS3NQU3R3aWhCQmlDZ3I4dHg1S0hpQk5IbU1NLy9WZi80VnUzYnBadXl1Tmhsd3VoNTJkSGMxMlNGVG9QRTBBdW1ZZ2hCQkM2b1FDRDBtenhSampxSnoxc0t5K2RYRE9nY3JBUllOdTNMaUJtVE5uNG9jZmZrQ3JWcTMwN2s5S1NvS0RnNFA2UFFCTW1USUZRVUZCa0NRSlc3ZHVSWHg4UERqbkdEZHVIQllzV0FER1dJMzZObTNhaElTRUJCUVdGcUozNzk1WXVuUXB2THk4RUJBUWdLdFhyd0tBM3I0UVVsZE41WHMwYU5BZzJOdmJXN3NiNXZIYmIwQnhzYlY3UVFnaGhCQkNtZ0ZSRk1jcGxjck1hOWV1L1M4QXlkcjlJWVFRRzBlQi85WkR5UU9rUVhITzhlMjMzeUl1TGc0WkdSbDQ5dXhaZzdYTEdNT09IVHNzM3BaTUprT1hMbDB3ZlBod3ZQZmVlM0J5Y3FwM1hkWWFMNVdWSzFkaTVjcVZGbTNEbk9ORkxJYk8wd1NnYXdaQ0NDR2tUdWlrU1lnTisrR0hIeEFVRkFRQWlJMk54Y1dMRjNIbzBDSHMzYnNYOGZIeCtPcXJyM1FlNSszdGpSTW5UdUNmLy93blhucnBKUVFGQllGempoMDdkbUQvL3YwTitBbEljM0R5NUVsMDZOREIydDB3V1VSRUJOM3NJWVFRUWtpemxKMmRqVEZqeGtDUzlNZU1QWGp3QUI5Ly9ESDgvZjB4ZVBCZ3pKMDdGMWxaV2JYV2ZmcjBhWXdlUFJxdnZQSUtQdi84YzNOMlcrM0dqUnZ3OGZHQmo0OFBObXpZQUFDUUpBbWJOMitHdjc4Ly9QejhzRzNiTmxYaVdBMmJObTNDOE9IRDhlcXJyMkxhdEdtNGNlTUdBQ0FnSUVCZGIwbEppVVg2M2tUTXRMT3p1eUtLNHEraUtLNlh5K1crb0VSWFFnZ2hoRFJqa2lSaHc0WU5XTEprQ2E1ZXZkcmdRWFFOUmFGUTRNR0RCOWk3ZHkvR2p4K1BodzhmMXFzZUdpOUNDREV2VVJTbkRSZ3dRRzd0ZmhCQ0NHa2U2RVl3TVF0dmIrL1dqTEUveW1TeXd2THk4aHBQYzZwbUY5UWlDSUpSNWZTVkx5MHROYnJldXZSQnRVM3p3WksrT3YveGozOTBlT3V0dDlyMzdObFRYN2ZOSmk0dURnRUJBZWpVcVJNQVlPellzVGh6NWd6R2pCbFRvK3p3NGNQVnIwZU9ISW5UcDArck14MnJ5OHZMYTNuaHdvVzJMNzc0b3RiTWozWjJkalUrczB3bXE3Rk5Wemw3ZTN1ZDQ1V2RuVzFVbmJxMnFUZzZPdGJZMTZKRkN3NEFLU2twcWsyNmpqZTBKTGF4NVdsWmJSMktpNHZScWxVcm5kK3Z4dVR5NWNzUVJSRU9EcFRRU0FnaGhKRG14ZDNkSGFkT25USlk1c0tGQ3hnNGNDQkNRME9oVUNnUUhoNk8wTkJRN051M1QrOHhqeDQ5d3NxVkt4RVZGUVUvUHo4b2xVcHpkMTJMNXF6dW1vbGJKU1VsK09DREQ5QzllM2Vkdno5NWUzdGo5dXpaWUl4aHk1WXRDQW9Ld3Rtelo3Rmp4dzZ0MmVoSnJib0FDR0tNQlltaW1BZmdDT2Y4WkZGUjBRKzNiOSt1OTBvRGhCRFNISjArZlJveE1URjQrUEFoQWdNRDRlL3ZqK2pvYUNRbko2TzB0QlFEQmd6QWloVXI4TUlMTDFpN3F3YlZ0b0lMcmZyU01FUlIzTVU1djZwVUtzOWR2Mzc5TjlBTXhSYVhucDZPdzRjUG8zMzc5bGk5ZWpWZWV1a2xPRHM3Vzd0YlpsZFdWb1pIang3aHM4OCt3NWt6Wi9EM3YvOGRNVEV4ZGI1UFRPUFZ1TytyRTkwZVBIaGc4cm03dHRYVTZzTVNkV3JXcTFyWnpkem9tcUhPRnRqWjJRMlN5K1gzR1dOZktKWEsrR3ZYcmlXRG5uTVNRZ2l4QUFvOEpHWmhaMmVYeGhqcnpUbTMyRktsMVdlbmNIUjB0R2c3TFZ1MnJMWHN5Wk1uY2YvK2ZheGJ0dzZCZ1lGd2RYVkZlSGk0ZXYrOGVmUFFzMmRQdlBubW0xckhGUllXWXRXcVZiaDA2UkpjWEZ4MFB2elNsSmVYaDBlUEhzSEx5MHU5clcvZnZvaUxpd05RT1VQSjNMbHpjZno0Y1FpQ29QNGMyZG5aT0hUb0VDWk1tS0RlWHQyNmRldGlVMUpTekRyVG03NlpSTnpjM016V2hxNzJSRkcwU1AzRXNISGp4dUhnd1lPTmZ0YkRzTEN3SnZFNWpKS1lDQmp4Znh3aGhCQkNpTXEwYWRPMGZxZVlObTBhNXMrZkQwbVM5UDZ1a1p1YkMwbVM4UHJycjhQZTN0NWl2eXZxWXFuRUxXSzBEZ0RtTWNibU9UazVQWlhMNWNjNDV5ZHljM08vdFhiSENDSEUxdWtLM0krTGk2dHpBb0F0TURZUmdKSUhMSXR6M3BVeDlvRk1Kb01vaW84NDV5c0JIRTlMUzhzSFlObk1rR2Jxd0lFREFJQ1BQLzRZZ3djUE51b1loVUlCT3pzN203a0c1Wnlqdkx6YzRITVlSMGRIL09FUGYwQkVSQVF1WDc2TTFOUlVQSHIwQ0owN2Q2NVRXelJlZFJzdjBqalVKM212dVhqdzRBRVdMbHlJSTBlTzFEbElrYTRaNm9ZeDlnY0F5KzNzN0piTDVmSk1RUkMrVkNxVjhlbnA2WmRCaVFpRUVFTE1oQUlQaVZrd3hucFh2YnlqdWJsNk9jNjVydDhDRGYxbXFMV3Y2cGZJV3V2UTA0Nmg5dFRiTkg1UnJiVU94cGdnazhrY0FMUWZQWG8wb3FLaVVGRlJBWHQ3ZStUbDVTRTVPUmtmZmZSUmpXVzV3c0xDVUZ4Y2pQajRlQUJBY0hDd2dhWXFIOWdCZ0l1TGkzcGIrL2J0VVZSVUJFbVM0Tzd1anBNblQ2cjNYYmx5QmZQbXpRTUFEQjA2RkI5KytLSGV1dTNzN0VwUWVZTkpYNWFMU1grUFRQZHYva1p0TS9idjBjRDNvazdiZGJWWGgvNFRZanQyN1FJTUJWQU9HZEp3ZlNHRUVFSXNnREYydmxyU2lkYTFySzVFR0VPenErdXFRMmNCM1JrMnhtU0xHeXhqUk4vcTNZNmVQbVA0OE9ITXg4ZkhidTNhdFZvekh0eTVjd2N6Wjg1RVdGZ1l0bXpaZ3JmZWVndEJRVUUxZ2d2ejgvUGg3T3dNUVJEVXgxYy9ac2FNR1FDZ2ZuaW9NVU81RnRYeDI3WnR3K2JObTVHVmxZVlhYbmtGRVJFUmFOKytQWURLR1pOaVkyTng0c1FKWkdkbm8wT0hEdGk0Y1NQNjlPbFRvejVMSm00dFg3NzhzNnRYcjFhSW9xaTZRYTlyekd0c3FyNmhQdDlIWStvMXBoNWp5dFN4ZngxcktkdU9NVGFMTVRiTHpjMnRXTFd4cEtTa0tjMG1RUWdoWnFNcmNMOCtDUUMyb0M2SkFQVTVocElINnFVVFkyd0hnQjF5dWZ3SjV6eTBvcUlpOXViTm15V2dBQVN6U1UxTkJRQU1IRGpRWURuVk5lN1JvMGRSVUZDQXNqTGJtaVM2UllzVzZOYXRHNEtDZ21yOUxPM2F0VU5lWGg0ZVAzNWM1MEE2R2k4S1BHeUtHdXU1dXlFOGZmb1VEeDQ4TUxrZXVtYW9HOFpZVjg1NXNDQUl3WEs1UEljeGRwQnpmaW90TGUwU0FJVzErMGNJSWFUeG9zQkRZbGFwcWFrdldyc1BEWWx6M2hHQUw0QmpmbjUraUlxS1FsSlNFbng5ZlhIdTNEbDRlWG1oVjY5ZXVISGpodnFZL1B4OGZQLzk5emh3NEFCY1hWMEJBTE5uejBaZ1lLRGVkbFJMa21uK01pSUlndDRMNGtHREJpRTVPUm4zN3QxRGVIZzRWcTVjaWNqSVNKMWxvNktpWmdDNHdCaDdYTGRQMzd5Sm9ralRrUlBiMWIyNzRmMGpSd0luVHRDc2g0UVFRaG9samVBcm5kZGpySkxPWGRYK3JMUEdlRVBhVUovMXpWUU9WQ1l6ZmYzMTF6ckxLQlFLZlBubGwvakxYLzVpOEpqOSsvZlhhYW1sK1BoNHhNVEVRS0ZRWU5HaVJWaS9mcjM2OTVqTm16Zmp3b1VMV0xWcUZmcjE2NGNIRHg3b25hWGVrb2xiQ29YQ3lkQzRBWmI3bmpURzc1OE9BbEQ1M2JQMDB0dUVrSWJER0lzU1JYRVZLb09XYXZ4d3ppWEdtSzV0U3NhWXhEblgycWRyVzdVZlpTMzE2cXlQTWFaVTFhc3FwOW1Xb1cyY2M2VnFueVJKV3VVTWJSTUVRYW01Yi9Ma3lhMUhqeDdkZStyVXFYVUszRGVVQUFBQTVlWGwyTEpsQ3hJVEUxRlJVUUZmWDE4c1c3WU1iZHEwUVZ4Y0hENzk5Rk44OWRWWGNISnlRbnA2T2hZc1dJRERodzhiWE82eG9xSUN1M2Z2UmtKQ0FoNC9mb3dPSFRwZzdOaXhtRFZybGxiaWdiN0VnZG9TQVhTeFpQSUFxWWt4NXN3WSs0ZWpvK00vNUhMNU0wRVFscWVrcEVTREFoQk45dXpaTXdDb2RXV1Y2T2hvNU9UazRQRGh3L1Zla2VqNDhlUFl1WE1uaW91TDhlT1BQOWFyRG4wNDU4akl5RUJJU0FnMmJ0eUkzcjE3NnkycnV0NnZxS2lvY3pzTk9WNTM3dHpCeElrVDlTWkZtYUtoeHFzaENJTHdoU2lLWDZEcTkyN1Y3MERWRXBTcUp3QnlYZHMxMyt0SWNOTDVYa2NDbmJGMUdOTy9HdnRVZFk0WU1VSVlPSENnYk0yYU5RQk1PNzhhT25jdlhyd1libTV1V0xwMEtRQmcxNjVkT0hic0dNNmZQdy9HR0s1ZnY0NEZDeFpnNjlhdEFJQzB0RFM5U1hyNlhMMTZGVnUyYk1HZE8zZmc1dWFHWmN1VzFaaFJWTmV5eThZdW1WemJ5bTZHMmxmTkxsZzlTZEdZUHF0WThwb2hJaUppOVk4Ly9sZ29sOHZMZ1RwOWIvWHVNN2FPcW5wMGZsZXIxMkhvT3czQUV3WXd4dHdBTEdLTUxaTEw1ZmtBamhncVR3Z2hoQmhDZ1llRW1JbURnd1BlZU9NTm5EOS9IcjYrdmtoTVRNU2tTWk5xbE12T3pnWUFkTmNJREdyVHBvM0J1bFcvUkQ5OStoU3RXN2NHQUJRVUZLQjkrL1o2TDR3RlFZQ0hod2ZtekptRHhZc1hZOVdxVlhUampaRG1ZczRjNEwzMzlNOXNlUEVpUUE5NkNTR0VORktNTVhETy81U1dsdlkvbG1yQ2t2djkvUHkwOWhjVkZSa3NYMXBhYW5CL1dWbVp3ZjBLaFlMcGVyOTU4MmJYbDE5K2VRaUFnN3FPbXo1OXV2cDNqK3JXckZrRFFSRHcvdnZ2RzMyTU1RSUNBdFRCZ2pObnpzU3FWYXNBQUVWRlJUaHk1QWcrL2ZSVERCZ3dBQURnNGVHaHR4NUxKbTRGQmdhKy84MDMzL3k0ZHUzYVBIM3RTNUtrMVZEYnRtMnI5NDhaS2w5ZDlablpxODhTV052eDFmZlhWbDVYbTRhT3Q3ZTMzOHNZRzY2dlBPZjhHWUIvQVRoYlZGUjB6TW5KS1ljeFZtTmNDQ0dOR29PQis4eTYvdjlWYmRNVnpGMWJnTGN4OWVxcVQ3TmVYZTBiMnFhNXIzbzVROXVxNzh2TnpVVjZlanFtVHAycWJxT3VnZnU2RWdCV3IxNk56TXhNSEQ1OEdJNk9qdXFnbDdDd01Jd2ZQeDZKaVluWXMyY1BGaTFhaEhYcjFtSCsvUGtHZ3c0QklESXlFaGtaR2RpMGFSTThQRHlRa1pHQnBVdVhRcUZRSUNBZ1FGMU9YK0pBYllrQXV1NVRXako1SURnNE9DNGxKUVhWWnMwbVZSaGpiVGpuVzBWUjNNZzVMd0NNLzdkSTZ1LzA2ZE9JaTR1cmR4QmRmbjQrUHZua0UremN1Uk45Ky9ZMWMrOHEvKy9yMTY4ZlFrSkNzR0hEQnV6YXRjdnNiZFNGcWVObGFiWTJYcWFvSGtDbGtkMm5ONkhQbklsU2xraTZNcWJPNmdsUzVqcS9WajkzKy9yNklqWTJWcjMvMHFWTEtDc3J3NjFidCtEcDZZbXJWNi9pdGRkZWc1MmRIUUREU1hyNkZCY1hJelEwRkMrKytDSzJiOStPTld2V3FGZGhNNGZhVm5ZejFMNithNTI2OU5tUzF3ekZ4Y1dlQ29XaXp0OURjMzF2amEzSGpPM0pBTGdEZE80bmhCQlNQeFI0U0lnWmpSNDlHblBuenNXdFc3Znc2NisvWXNTSUVUWEtxSUlNYzNKeTFLOVZ3WWo2ZE9uU0JXM2J0a1ZHUmdhNmRPa0NBTWpJeUVELy92Mk42cGRNSnFPZ1EySXhUV1Y1dEVHREJzSGUzdDdhM1RDUEJ3K0Fxa3hoUWdnaGhOU1p5VXN5Ry9MZGQ5K1pjcmpaK1ByNmxnSW8xN2UvYTlldU9yZHYzcndaYVdscDJMTm5UNDFnQ0gzSEdNdk56VTM5dW1QSGppZ3BLWUVrU2NqS3lvSlNxWVNucDhHRWZUVkxKbTUxNjlhdDZQMzMzOCtmTld0V2JsMC9YMU1saXVKekhadWZjczcvaHpFVzkvang0L2pNek16bkd1VWJzSGVFa0liQU9WOEZZTHRTcVdTT2pvNkNRcUVRbEVxbG9GUXFCWHQ3ZTBHcFZBcWNjeWFUeVFSSmtnUkprZ1E3T3p0QnFWVGFxYmJKWkRLbXVZOXpydm1hQ1lLZzNpWUlnaDNuWEJBRVFWV0djYzRGenJuQUdCTlVyNnVPVVI5YnRkOU85YnFxRE5Nb3ExVUhBS0VxMEVJQVlGZjF2c2F4bXNkWFAxYXpUY2FZMEtKRmk1YXVycTZkQUtnekJlc2F1Rjg5QWVESmt5ZElTRWpBd1lNSDRlN3VEZ0I0OTkxM0VSSVNnckN3TURER0VCb2FpaGt6WmtBbWs2RjE2OVk2azZVMUZSUVU0UFRwMC9qc3M4L3d4ei8rRVFEZzdlMk51WFBuWXZ2MjdWcUJoL29TQitxYUNGQ2ZZK3FTUEVDTVUvWDlqZU9jQjlSYW1KaWt2THdjejU4L1I3dDI3ZXBkeDVNblR3QUFQajQrNXVxV1RwNmVudmpwcDU4czJrWnR6REZlRGNVV3hzdFVuUE4zMDlQVGRTYXA2Y0Qwdks3eFhwV0lWejBCVHpQaHJucHluU3A1VGpPcHJsdTNiaWd2TDFlL3I2aW9VTCt1bnVpbE9zNVFBcGlUa3hNRGdEbHo1cmdPSFRyME5RQ2ZtL1A4V3YzY1BXVElFS3hldlJyWjJkbHdkSFJFVGs0T1JvNGNpYVNrSkhoNmVpSTVPUm52dlBPTytuak5jKzJNR1RPd2V2VnFuZTFvOHZmM1IybHBLZTdjdVlNMmJkb2dLeXNMQ29WNVZ0TTFabVUzZmUzTFpQcERFK3B5akNXdkdkNTg4ODNscGFXbHFULzg4TU5UMWJacXlYbE16M2IxZTVsTVZ1ZGpkTDIzczdQVEdleXJwNHptdmkwQVh0TDVBU3ZMNURQR3ZnRndwYVNrSlBhbm4zN0tFMFdSTjVHVkZnZ2hoRFF3Q2p3a3hJejY5ZXVIVHAwNllmMzY5Umc1Y2lRY0hSMXJsT25XclJzOFBEeXdmZnQyckZ5NUVrVkZSVnFaVGJvSWdvQS8vL25QMkx0M0wxNSsrV1VVRmhiaXhJa1RpSWlJcUZIMjd0Mjd1SFhyRnZ6OS9mSGt5UlBzMmJOSFp3QWtJZWFpbVRYV21PbjY5MFFJSVlRUTBsenB1dGtjSFIyTml4Y3ZJaVltUm10V0FVUEgxTVd6WjgvVVNTMzM3OStIbTVzYkJFR0FzN016QU9EQmd3Zm8xNjlmcmZWUTRwYlZQQVp3WHBLa1l4VVZGUWszYjk3VUc5aEtDR2x5U3RMUzBoNWJ1eE9OQWVlOEl3QmZhQVFlMWlWd1gxY0N3S05IajhBNXg1UXBVMnFVcjZpb2dMMjlQVHc4UERCczJEQjgvdm5uMkwxN2Q2M243SWNQSDRKelhtT0c0ZTdkdXlNL1B4K1M5UHRLdlBvU0IrcVRDR0RKNUlHMWE5ZE9BSENCTWRic3ZxdHl1ZndNWSt3dEEwVVVBSFlxRklwTkpTVWx2OTIrZmJ0TUZFVUtQTFF3bVV5RzU4OTE1VzhZYitMRWlRQitEenc4ZXZRb0prNmNpTzNidDJQZHVuWEl6czdHNE1HRHNYTGxTcE5tbTNaMmRnYm5ISGw1ZWJVdWgyd3A1aGd2WFk0ZE80YmR1M2Vqc0xBUVU2Wk1NVGdMbXJGc1lid2FtS0hsWHJXWUt4RXZNelBUTFBWVU4ySENCSHNBeFlENXpxKzZ6dDJ1cnE3bzI3Y3ZrcE9UWVdkbmh5RkRobURJa0NINDRvc3ZNSFhxVk55OGVSUHIxNi9IL2Z2M0FXaWZhOTNjM05UbldrTy90MjdmdmgzeDhmSHc5dlpXUDZ2VVBIK2J3cGlWM2VyVGZsMk9zZVExZzcrLy95MS9mLytVeG56TklJcmkwK3JiT09jNUFNNXl6bytrcDZlZkEwRExZaEZDQ0RFTENqelV3Y2ZIWjJGVnBxNFdVUlFMTmQ3dVNrMU5YVkxmTnVSeStVakcyRmdkYmNTb1hrdVM5RjBkTW9vTXRUVUZRS0NPN1pkVXJ6bm5wOVBUMDlmVW9jNjVqTEYxMWJkcmpwRWtTWHZTMDlNWDE2UExqZHJvMGFPeFpjc1dmUHp4eDNyTGZQTEpKd2dQRDhlSUVTUFF1M2R2akI4L0hqZHYzalJZYjJCZ0lDSWpJL0hPTysrZ2JkdTJtRE5uRGdZUEhneWc4aUovN3R5NU9INzhPRnEyYkluWTJGaUVoWVdoVmF0V0dENThPQll2Ym5aL0RhUUJGUlFVd01uSnFkRS9uTDE4K1RKRVVkUzVqQkVoaEJCQ1NITzNhOWN1WExod0FidDM3OVlaZEdnTzBkSFJDQTRPUm01dUx2YnUzWXMvLy9uUEFBQjNkM2Y0K3ZvaU1qSVM0ZUhoNk5XckYyN2Z2bzAyYmRyb1hNYUtFcmNhM0dsSmtyYW5wNmYvQy9UZ2doQkM2c3pZd0gxOUNRQ3ExMmZPbkVHblRwMTBIcHVabVlrTEZ5NWcyTEJoMkx0M2I2Mnp6M2JzMkJGQVpTS0FadUIrWm1ZbTNOM2R0ZTRCNlVzY3FFOGlBQ1VQTkJ6T2VSbGpiQ2VBWGZuNStiL2N1M2V2MU5wOWFtNEVRVEI1U2N1alI0OWk4dVRKU0U1T0JnRGN1WE1IUU9XU3hIdjM3b1ZTcVVSd2NEQzJidDJLME5EUWVyZkRHRVBidG0xUlVWRmhVbjlOWVk3eHFpNDNOeGVmZlBJSjl1L2ZqNTQ5ZTZxRHZFeGxDK05GVEdlTzg2dWg1RDFmWDE5Y3ZYb1ZraVJoNU1pUjhQSHh3ZkxseTNINThtVjRlbnBxTFNsZS9WeGIvVnlzcTEvNzkrOUhYRndjUER3OGtKU1VoSFBuenRVb3Azb1dVbHBhcXE3L21SRXJLZFcyc3B1eDdkZW56eXAweldDMFJ3QVNsVXJsNFd2WHJuMERFMWZ4SUlRUVFuUnBGbWZVdWlvdkwvOFhnTFlhUHlycWJaSWttVFRGRitlOEVNQmZOWDVVMU5zRVFTalVkV3c5MnZvUFkrdzExWTlxZTdWdC8xdkhPditKV3NhSU1XWnkwR1JqOU41Nzd5RWxKUVc5ZS9kV2IvUHk4a0pLU29yNndyMVhyMTQ0Y09BQXJseTVnaSsrK0FKanhveEJTa3FLd1lBblIwZEhSRVJFNE5LbFN6aDc5aXpHangrdjN1ZnU3bzZUSjA5Q0VBUjA3dHdaQnc4ZXhKVXJWL0R0dDk5aStmTGxhTm15cGVVK01HbjJKazJhcEY3V296RUxDd3REVVZHUnRidlJNQklUQWZwL2dSQkNDQ0YxRUJNVGc3dDM3MkxFaUJIdzhmRlIvNVNYbTI5U08yOXZiNHdaTXdidnZmY2VCZzhlakwvKzlmZGZsU01qSStIbDVZVjU4K1poeUpBaENBOFBSMWxabWQ2NkFnTUQ4ZUtMTCtLZGQ5N0J2SG56YWlSdWpSMDdGcElrcVJPM2ZIMTlNV1hLRkx6NDRvc0lEZzQyMjJkcURsSlRVMlBTMDlPL0FRVWRFa0tJeFdnbUFLaVdORlJ4ZDNlSEtJcllzR0VEc3JPem9WUXFjZXZXTFZ5OWVoVkE1VXhCSzFhc3dNU0pFeEVXRm9aYnQyN2gxS2xUQnR0emRYWEZzR0hERUJrWmlaOS8vaGxLcFJMLy92ZS9zWFBuVGt5ZlBsMnJiSFIwTklxTGkzSC8vbjJ0eEFITlJJRGMzRnpjdlhzWEowNmNNTGpNYzEyT3VYdjNMczZlUFl1eXNqSThldlNJa2dlTXdEa3ZCbTErNWlRQUFDQUFTVVJCVkxCQm9WRDRQSDc4MkRrMU5YVlJhbXJxZnlqb3NPbFp1SEFoWEZ4YzBMRmpSL3oxcjMvRjk5OS9iKzB1MlNSN2Uzc0lnb0NzckN5MGJ0MGFmZnYydFhhWGlBMHg5ZnhxNk53TkFFT0hEa1ZxYWlyKy9lOS80NVZYWGtHTEZpM2c3ZTJOZmZ2MndkZlhWNnRzOVhQdDZOR2pEZlpkdGFUeXc0Y1BVVmhZaUVPSER1a3MxNk5IRDdScTFRcW5UNThHQUpTVmxlSEFnUU8xam8zbXltNkZoWVhJeXNyU1d0bXR0dlpWUVpYcDZla29MQ3lzVTU5VjZKcWhWa2M0NTYrbnBxWjJUazFOZmYvYXRXdm5RVUdIaEJCQ0xJUm1QTlRoeG8wYi94WkY4UzRBRDEzN09lZFo2ZW5wU2FhMGtaNmVmbGt1bHo5bWpIWFUwOGFUdExTMHM2YTBvZEZXdWx3dXY4Y1k2NkdueU1QMDlQVC9xV09kUDR1aWVCMkF0NTRpOTlQUzB1b1V6RWhxR2pwMEtLWk1tWUtnb0NDejFCY1FFS0QrcFlnUTBvUjkraW1nNDJhRzJwQWgrdmNSUWdnaHBObFJKVXBWZjYxSjF6WmR4eHV6WForMzNucExLOEZLVTZ0V3JSQVNFb0tRa0JDajZsSWxidW1hNVZDVnVBVkFuYmhGQ0NHRTJMS1ltTXBGY3FvL0pFOUtTb0tEZ3dQV3JsMkxUejc1Qk9QSGowZEZSUVU4UER5d2NPRkNBTUMrZmZ1UWw1ZUhXYk5td2NIQkFRc1hMc1RhdFdzeGVQQmd1THU3NjIweklpSUMwZEhSbUQ5L1Bnb0tDdEMxYTFmTW5EbXp4cmxhbFRoUVZsYUdrU05IYWlVT0dGckJSUjlhOWNVaWRpa1VpbUNsVW5ucjVzMmI1c3NhSVRaTDg5KzJpNHVMVVRPWU5VZnQyclZEVkZRVU5tL2VqTTgvL3h6TGx5OUh2Mzc5ck4wdFlrTk1PYi9XZHU3MjlQU0VKRW53OVBSVVQwb3laTWdRckYrL0hpdFdyTkE2eHN2TEMrKzg4dzdLeThzeGF0UW96SjQ5MjJDL2UvVG9nY21USjJQSmtpVndjM1BENU1tVGNlblNwUnJsSEIwZEVSa1ppUTBiTnVEWXNXUG8yTEVqL1AzOWNlWEtsVnJIeHRES2JyVzEvNGMvL0FIanhvM0R3b1VMMGFaTkczenp6VGRHOTFrVFhUUG9sNXFhdXRuYWZTQ0VFTko4VU9DaGJweHovaVZqYklXdW5ZeXhjekE5SzBBSjREQ0FCWHJhK0FhQXdzUTIxS28rejNJOXV4TlJ2OC96SmZRSEh2NnJIdlUxUmhJQXM5K3NxZXNET21QdDJMRkQxK1l5Vkg0T1FraFQwYk9uNGYwalJ3SW5UdENzaDRRUVFnaHBVRDQrUGpXMjllclZxOFpEbGZxaXhDMUNDQ0dOU1YwQzkydTdUK2ppNG9KMTY5YnAzRGRyMWl6TW1qVkwvWDdVcUZFWU5XcFVyZjFyMGFJRmdvS0NhajJ2R2tvY01KUUlvQThsRDVoZldscGF2TFg3UUdveTk3TEJtb3FLaXRDMmJlVkNWYi84OG92ZVpXS054VG5IOCtmUGpWNGEzaElzTlY3RGh3K0h2NzgvWW1KaUVCSVNndmg0MC8rNTJNSjRFZk13NWZ4cXpETytoSVFFcmZlVEowL0c1TW1UMWU4MXJ3a21USmhRcDc0dldiSUVTNVlzMGFxN2VwMUE1WkxQMVdkWWZQZmRkMnV0WDdXeW02WXhZOGJVMnI3Szh1WExzWHk1OW1QcjJvNnBqcTRaQ0NHRUVOdEFnWWQ2Y002LzFoZDR5RGszeTlXSkpFa243ZXpzZEFZZWNzNlBtcU1OamZyaUFlZ01QSlFrNlhBOTZ6ek5HRnVyYTU5U3FkeGJuem9ib1hJQWo2M2RDUk05aGdXQ0p3a2hWalIvUGpCdEd2RGFhN3IzWDd3SUtHa2xQRUlJSWFTWnMwZ1NsU0g2SHJ6Y3VISERwSG9wY1lzUVFnaXBIMzFKQVVlUG12WFdkSzBvZVlBMFI2V2xwV2pWcXBWRjZ0NjJiUnYrOXJlLzRmSGp4NGlKaWFsMVdkYmFGQlFVb0x5OEhHNXVibWJxWWQxWllyeHljbkx3NjYrL3d0dmJHMTI3ZGtWWldabFo2cldGOFNMTmc2WFA0N1p5bmFDSnJoa0lJWVFRMjBPQmgzcWtwNmVueU9YeWg0eXh6dFYyNWFhbHBYMXJqalprTXRsRnpua0JnUGJWZGhXVmw1ZC9iWTQyVks1ZHU1WXNpdUp2QUxwVTIvVTRQVDM5bi9XcE15MHRMVU1VeGY4RDRGbHQxNE5yMTY1ZHJFK2RqVkFaZ0V3QWd3RjBCT0JvM2U3VVNSa3FndzR6cTE0VFVpL3QyN2R2RXRtYmd3WU5ncjI5dmJXN1lSNTM3d0tGaGRidUJTR0VFRUpzbTgwa1VWa3FjTkJDS0hHTEVFS0lLUm84OE44UWE1OS9LWG1BTkdjdFc3WkVtelp0OFBEaFEzVHVYUDB4bEduNjlPbUR0OTkrRzVJa1lmVG8wWmcrZmJwSjlTVW1Ka0lVUmF2ZUE3YkVlRW1TaEtpb0tHUm1adUtGRjE3QXlwVXJ6Vkt2TFl3WHFUZWJPay9YeHRMbmNXdGZKMmlpYXdaQ0NDSEVkbEhnb1g0U2dJTUFQdExjeURrL0R6TmRiS1NrcEZTSW9uZ1V3QWZWZHYzejVzMmI1cjZ3NWFqOFBGb3BJSklrbllNSm42ZHFDZWVJYXRzUzlKVnZnaXBRK2VDcEVJQTlBTUc2M2FrVENaWDlMNnY2azVCNk9YTGtpTFc3WUJaMVdmYUhFRUlJSWFRSk1Ic1NWWEJ3Y0J3QXJGMnJjMko4bTdSbXpSb1VGQlJnNHNTSmkzeDhmTElNRktYRUxVSUlJZVpnTTRIL3BtcGtpUU1BSlE4UUcvVEJCeDhnT0RnWVM1WXNRWjgrZlNDVDFlMlJYYTlldlpDY25GeGorN2h4NHpCdTNEaVQrMWRhV29yang0OWovLzc5T0hUb2tNbjFtY3JVOFFJcXgwejFmMWVuVHAxdy9QaHhzL1hQMXNhTDFFdVRPVThUazlBMUF5R0VFRklIRkhob2dGS3AvRW9tazJrRkhqTEc2clVzc1FFblVDM3drREVXWitZMkFBQ1NKSjBTQkVFcjhKQnpibExFVU5XUzFGclJPb3d4c3l4RjNSZ3d4amdxSHpyUmd5ZlNiT1hrNU1EVjFSV0MwSmppYm11NmZQa3lSRkdFZzRPRHRidENDQ0dFRU5JUXpKNUUxY2lDRHdCVUx2T2NrNU1EeGxpeWo0L1B6d2FLVXVJV0lZUVFjN0RZNmltTkxRSGcwS0ZEU0U5UGh5aUtXeWRObW1USjFYTW9lWURZckxGang4TFoyUmxyMTY3RjNidDMwYU5IRDdSczJiTGU5WldXbGdJQVpzMmFaWExmeXN2TGNlZk9IYno2NnF1SWpZMkZxNnVyeVhXYXl0empaVTYyT0Y2a1hteDZsYlBHZHE0SDZwVHNad3ZvbW9FUVFnaXBCd284Tk9ENjlldEpjcms4bnpIbVVyV3BrREYyMXB4dDVPZm5YM0J4Y1NrQzBMWnFVOG5EaHc5UG1iTU5sZlQwOU10eXVmd3hZNndqQUhET24xeTdkczJrejVPZW5wNHVsOHZ2TWNaNlZHMTZtSnFhK29PSlhTV0VOQ0x2dmZjZURoNDhpQTRkT2xpN0t5WUpDd3RyRXAvREtJbUpnSTNjbENPRUVFS0lkVmdpaVVvVVJYTlYxV0NlUG4yS0owK2VJQ0VoSVgvdDJyVTBzd1VoaEJCTHM5anFLWTB0QWVDWFgzNUJTa29Lc3JLeWZwbzBhZElGQ3paRnlRUEVwdm41K2NIUHp3OVBuejdGL2Z2M29WUXE2MTFYVmxZV3dzTENFQmdZYUhLL0JFRkF6NTQ5NGVUa1pISmQ1bVRPOFRJbld4MHZVbWMydmNwWll6dlhBM1ZLOXJNRmRNMUFDQ0dFMUFNRkhocW1xSnJoY0I0QWNNNi9TVTFOTmV1RnhyMTc5MHFkbloxUE1NWm1WRzM2OXJmZmZpc3haeHNhbEFBT0FmZ1FBQmhqM3dCUW1GcHAxWExMeTZ2ZUpwcGFIeUdFRUJOdDJ3YTR1K3ZmUDJSSXcvV0ZFRUlJSVlRUVFnZ2hBQ3k3ZWtwalN3QW9MaTdHa3lkUGtKZVhWOGdZbytCLzB1eTFhOWNPM3Q3ZUp0VWhsOHZ4OXR0dm02bEh0czBjNDBWSWRhcnpOT2U4SElBREttYzh0TGtBUkdJUm1rR0g1VlhmQlVJSUlZUVlnUUlQYXhlUHFzQkR4dGhKU3pUQUdEc0dZQVlBY001UFdLSU5GVW1TVHRuWjJYMVkxZFpSYzlUSk9ZOEhzTHlxZm5NdlJVMElJYVN1ZXZjMnZIL2tTT0RFQ1pyMWtCQkNDQ0dFRUVJSUlZUVFHNkJRS0dCblp3ZkdtTFc3QWdEZ25LTzh2QnlPamphMTBxd2FqUmV4TUh0VUxyWGN0ZXBQQit0MnAxSmpTeklBZ1A3OSs2T2dvQUFUSmt3WUNLQ3p0ZnRqUURsK1gyWTVwK285SVlRUVFveEFnWWUxS0N3cy9LNXQyN2JQR0dOQ1RrNk9SWUlDRlFyRnR6S1o3RGtBVmxSVWRNd1NiYWpJWkxLTG5QTUNBSGJsNWVWZm02UE9hOWV1SmN2bDhpd0FEdW5wNmY4MFI1MkVFRUpNOE9HSHdKUXB3T0RCdXZkZnZBall5RElraEJCQ0NDR0VFRUlJSVlRMFI1SWtJVFkyRmtlUEhrVkJRUUhLeXN3K0dhcEpXclJvZ1c3ZHVpRW9LQWdEQnc2MGRuZG92RWhEY2tSbDBHR1N0VHVpYWQyNmRkYnVRcDB0VzdaTTlYS3JOZnRSQjRNQlBBVUZIaEpDQ0NGR284RERXdHkrZmJ0TUZNVmpBRHBtWm1ZK3QwUWIxNjlmTDViTDVWOEI2SEQ3OXUxQ1M3U2hrcEtTVWlHWHk0OHd4dHh2M3J4cHJvc216aGc3S0VsU1oxUk9SVTBJYVViYzNOd2dDSTEvcFlGQmd3YkIzdDdlMnQwd2o1OS9CcDQrdFhZdkNDR0VFRUlJSVlRUVFnZ2hla1JIUnlNbkp3ZUhEeCtHazVOVG5ZL1B6OC9IRzIrOGdaMDdkNkp2Mzc1b2FlYlZUVGpueU1qSVFFaElDRFp1M0lqZXRhMnlZbUdtamhjQTNMbHpCeE1uVGtSS1NvcVplMmQ3NDBWTTRvREttUTVKODJNek0xd1NRZ2doalVXakRqd1VSZkVMQU5NYW9pM09PVVJSNUkyOURVdTF4VGtIWXd5aUtMNXJyanFyMVgvdHlaTW4vM1h2M3IxU1M5UlBDS20vQXdjT1dMc0xaaEVSRVdIdExoQkNDQ0dFRUVJSUlZUVFRcHFKMDZkUEl5NHVydDVCZEUrZVBBRUErUGo0bUxOYmFvd3g5T3ZYRHlFaElkaXdZUU4yN2RwbGtYYU1aZXA0V1pxdGpSY3hpUUFLUG11dUhGSDU5MDhJSVlRUUl6WDJFMmVEQkIwQ2xiOHdXQkxuRFJKdjJHZ3h4Z1k0T3pzUHNYWS9DQ0UxWldWbFFka0VsdTI5ZlBreXlzdHA5bnhDQ0NHRUVFSUlJWVJZQnVlY2NjNGRPZWRPblBNT25QT081dnB4ZG5hR3M3T3p0VCtpMFZxM2JnMW5aMmYwNjlmUHlaempvT09uUTlWNE8zTE9MWHVUbjVBNktDOHZ4L1BuejlHdVhidDYxekZ4NGtSSWtnUWZIeC80K1BqZ3pwMDc4UEh4d1k4Ly9vZ3hZOFpnOE9EQldMeDRNWXFLaWt6cXE2ZW5KMzc2NlNlVDZqQ1ZPY1pMbDJQSGp1R05OOTdBNE1HRHNXM2JOclBVYVF2alJRaHAza1JSbkRaZ3dBQzV0ZnRCQ0NHa2VXalVNeDZxaEovN3p0cGRJQmEwN2YrYmh2emZzZ0RnTjJ2M3BTRlUzUUJ6UUdWV2pUMGFWNEN3QktBQ1FCbUFjc1lZUmRRMkErKy8vejRPSGp5SURoMDZXTHNySmdrTEMyc1NuOE1vaVltQW1aZGVJWVFRUWdnaGhCQkNTSzNzVWJtRVgxZVllU2svVVJUTlZWV0Q2TkdqQjBSUmhGd3Vmd21BcndXYktnZndHRUFtZ0p5cTk0UlluVXdtdy9QbnowMnE0K2pSbzVnOGVUS1NrNU1CVkM0akRGVE9ETGgzNzE0b2xVb0VCd2RqNjlhdENBME5yWGM3enM3TzRKd2pMeS9QYXZkT3pURmUxZVhtNXVLVFR6N0IvdjM3MGJOblQ5eS9mOThzOWRyQ2VCSGI4ZURCQTBSSFJ5TTVPUm1scGFVWU1HQUFWcXhZZ1JkZWVNSG9PbTdjdUlHWk0yZmloeDkrUUt0V3JTelkyNFpSMitkUjdVOUtTb0tEZzRQNlBRQk1tVElGUVVGQmtDUUpXN2R1Ulh4OFBEam5HRGR1SEJZc1dLQnpJcUZObXpZaElTRUJoWVdGNk4yN041WXVYUW92THk4RUJBVGc2dFdyQU5Ca3hsYkRBanM3dTBGeXVmdytZK3dMcFZJWmYrM2F0V1FBOU55V0VFS0kyVFdKd0VOQ21oaUwzWUJzQUhRamp4QmJzRzBiNE82dWYvOFFta0NXRUVJSUlZUVFRZ2l4QWtkVTN2TkxNbmZGNjlhdE0zZVZGalYxNmxSTW5Ub1ZBQlpXL1ZqYVlBQlBRZmNyaVkwUUJNRmlLMkV0WExnUUxpNHVBSUMvL3ZXdkNBc0xNNmsreGhqYXRtMkxpb29LYzNTdlhpd3hYdmIyOWhBRUFWbFpXZWpmdnovNjl1MXJsbnB0WWJ5STdiaHc0UUlHRGh5STBOQlFLQlFLaEllSEl6UTBGUHYyN2JOMjF4b2R6ZURBMk5oWVhMeDRFWWNPSFVKSlNRaysrT0FEZE8vZUhXUEdqS2x4bkxlM04yYlBuZzNHR0xaczJZS2dvQ0NjUFhzV08zYnMwQXBxYklvWVkzOEFzTnpPem02NVhDN1BGQVRoUzZWU0daK2VubjRabFpQSkVFSUlJU2Fqd0VOQ2JJL0Zia0EySUxxUlI0ZzE5ZTV0ZVAvSWtjQ0pFelRySVNHRUVFSUlJWVFRMHJBY1VKbG9UQnBlWTB2d0pxVGUzRFVTa2wxY1hQRHMyVE1yOXNaMnRXdlhEbEZSVWRpOGVUTSsvL3h6TEYrK0hQMzY5Yk4ydDBnVE0yM2FOQWlDb1BWKy92ejVrQ1JKYXp1cG03aTRPQVFFQktCVHAwNEFnTEZqeCtMTW1UTTZBdytIRHgrdWZqMXk1RWljUG4wYW5IT2RzeU0yWll5eHJwenpZRUVRZ3VWeWVRNWo3Q0RuL0ZSYVd0b2xBQXByOTQ4UVFrampSWUdIaE5pZXBuQURrbTdrRVdKTml4Y0RreVlCZ3dicDNuL3hJcUJVTm15ZkNDR0VFRUlJSVlRUUlvRHVtVm1MSXlySG41QW1yNmlvQ0czYnRnVUEvUExMTCtyQUhGTFQ4T0hENGUvdmo1aVlHSVNFaENBK1B0N2FYYklKZ2lCOElZcmlBZFVzazR3eGp0K1hhT1ZWMjlYdk5jcWdQdVUwLytTL1QyMnBXVjVmM1FEQU5ldlUxYWErdHF1M3BhcHJ4SWdSZG9NR0RXcXhldlZxQUVCNWVUbTJiTm1DeE1SRVZGUlV3TmZYRjh1V0xVT2JObTBRRnhlSFR6LzlGRjk5OVJXY25KeVFucDZPQlFzVzRQRGh3M2poaFJkcUJCZm01K2ZEMmRrWmdpQmc4ZUxGY0hOenc5S2xTd0VBdTNidHdyRmp4M0QrL0hrd3huRDkrblVzV0xBQVc3ZHVCUUNrcGFWaDgrYk55TXJLd2l1dnZJS0lpQWkwYjk4ZStxaG04d3NQRDhmMjdkdkJHTU9xVmF2dzg4OC9ZOCtlUFpESlpGaXhZZ1Y4ZlgwQkFGZXZYc1dXTFZ0dzU4NGR1TG01WWRteVpSZzhlREFBUUpJa3hNYkc0c1NKRThqT3prYUhEaDJ3Y2VORzlPblRSMmZiZ1lHQmNIVjFSWGg0dUhyYnZIbnowTE5uVDd6NTVwdGFaUXNMQzdGcTFTcGN1blFKTGk0dU9vTUhOZVhsNWVIUm8wZnc4dkpTYit2YnR5L2k0dUlBQU5uWjJaZzdkeTZPSHordUhuL09PYkt6czNIbzBDRk1tREJCYjlEbnhvMGJBNzc3N3JzeGNybjh1WTd2cXVvN1k5UjNXczkzV2FzY1k0eExrbnJpUWEzdnZPWjJmVzJvdGt1U3BQV2VjOTdWVUdBbFk4d053Q0xHMkNLNVhKNFA0SWpld29RUVFrZ3RLUENRRU52VEZHNUEwbzI4WnFSTGx5NU5Jak52MEtCQnNMZTN0M1kzek9NLy93R2VQTEYyTHdnaGhCQkNDQ0dFRUVLSWxZbWl1SXR6ZmxXcFZKNjdmdjM2YjZDbEZXMkNwWlpaQm9CdDI3YmhiMy83R3g0L2ZveVltQmlNSGozYXBQbzQ1M2orL0xsVlp3ZXp4SGpsNU9UZzExOS9oYmUzTjdwMjdZcXlzakt6MUdzTDQyVXFqWUJEMVlkZ1ZUK3E3VWJWVTU4eE1MWHV1clNwcnl6bkhPWGx2eS9vdFhyMWFtUm1adUx3NGNOd2RIUkVTRWdJTm03Y2lMQ3dNSXdmUHg2SmlZbllzMmNQRmkxYWhIWHIxbUgrL1BsNDRZVVhhdFNyVUNqdzVaZGY0aTkvK1FzQXdOZlhGN0d4c2VyOWx5NWRRbGxaR1c3ZHVnVlBUMDljdlhvVnI3MzJHdXpzN0FBQThmSHhpSW1KZ1VLaHdLSkZpN0IrL1hwRVJrYlcramx2Mzc2TlU2ZE9ZZTNhdFZpK2ZEbjgvZjF4NXN3WmJONjhHWnMyYlZJSEhoWVhGeU0wTkJRdnZ2Z2l0bS9mampWcjFxaURjVGR2M293TEZ5NWcxYXBWNk5ldkh4NDhlSUNXQmxaVUdqMTZOS0tpb2xCUlVRRjdlM3ZrNWVVaE9Ua1pIMzMwRVVwS1NyVEtob1dGb2JpNFdOMVdjSEN3d2MrVG01c0xBT29sNVFHZ2ZmdjJLQ29xZ2lSSmNIZDN4OG1USjlYN3JseTVnbm56NWdFQWhnNGRpZzgvL0ZCdjNUazVPZjl0Nk4rdk9iNWZtZ3pOdkZpWDUyNm1QS05qak1rQXVLdjZRd2doaE5RVkJSNFNRcHE5bDE5K2VZSWdDSGRUVTFOVG9aRzVSSXl6Yjk4K2EzZkJMQ0lpSXF6ZEJVSUlJWVFRUWdnaGhCQ2NQbjBhTVRFeGVQandJUUlEQStIdjc0L282R2drSnllanRMUVVBd1lNd0lvVkszUUdOZGdTU1pKdy9mcDEvUE9mLzhUQ2hRc2hrMmsvamxETnhBUUFVNlpNUVZCUUVDUkp3dGF0V3hFZkh3L09PY2FORzRjRkN4Ym9mQ2kvYWRNbUpDUWtvTEN3RUwxNzk4YlNwVXZoNWVXRmdJQUFYTDE2RlFEd3d3OC9vRldyVmhiL3JMYXNhdGFqRDJReUdVUlJmTVE1WHduZ2VGcGFXajRBV2hMRFNrcExTeTMyM2V6VHB3L2VmdnR0U0pLRTBhTkhZL3IwNlNiVlYxQlFnUEx5Y3JpNXVabXBoM1ZuaWZHU0pBbFJVVkhJek16RUN5KzhnSlVyVjVxbFhsc1lMMU54enQ5TlQwOC9xR2UzVmhDaTZyV2ZueDhyS2lwaUFGQmFXc29Bb0t5c2pBR0FRcUZRLzltdFd6ZVVsNWN6QUtpb3FHQUFvRlFxdGNxcDNrdVN4Snljbk5SdEtaVktKa2xTalRLcVA5dTJiYXUxblhQT0FLQlZxMVphNVZTdnF6NnIrcjJqb3lNRGdMZmVlcXZEbTIrK09RakFqaWRQbmlBaElRRUhEeDVVTDJQKzdydnZJaVFrQkdGaFlXQ01JVFEwRkRObXpJQk1Ka1ByMXEweGFkSWtuUU8zWnMwYUNJS0E5OTkvSHdBd1pNZ1FyRjY5R3RuWjJYQjBkRVJPVGc1R2poeUpwS1FrZUhwNklqazVHZSs4ODQ3NitJQ0FBSFd3M1l3Wk02Q2FrYkUya3laTlFxdFdyZkRXVzIvaDlPblRtRGx6SmxxMWFvVTMzbmdESjA2Y2dGS3BoSjJkSGZ6OS9WRmFXb283ZCs2Z1RaczJ5TXJLZ2tLaHdQUG56M0hreUJGOCt1bW5HREJnQUFEQXc4UERZSnQrZm42SWlvcENVbElTZkgxOWNlN2NPWGg1ZWFGWHIxNjRjZU9HdWx4K2ZqNisvLzU3SERod0FLNnVyZ0NBMmJObkl6QXdVRy9keXFyVm5EU0Q3UVJCMEJ2QU4yalFJQ1FuSitQZXZYc0lEdy9IeXBVcjlRWnN2dnp5eTU4K2VQRGcvL0x6ODUraDZydXQraDVCNDNzdkNBTFR0MS96ZlZVNUdDaW5mbTFuWjZlempMN3QxZDlydGdWZ0xvQnVPajlrWmZsOHh0ZzNuUE43U3FVeSt2cjE2NW1pS1BMR0hEQk5DQ0hFZWlqd2tKQkdTblZqVHQvTk05WCtwS1FrT0RnNDBJMDhBeGhqY3dBTUUwWHhBZWY4SUlENHRMUzBxNkFiYjBhNWQrOGV1bmJ0V3VQbWNXTnorZkpsaUtJSUI0ZkdQdUVvSVlRUVFraWxxaHZSRHFpY2tkd2VGcDZWZlBqdzRaYXMzaUxhdFd1SHNySXlEQnc0ME9YNjllc2Q2MW1OQktBQ1FCbUFjbzBsa0FnaGhKQTZlL1RvRVZhdVhJbW9xQ2o0K2ZsQnFWUWlMaTRPQXdjT1JHaG9LQlFLQmNMRHd4RWFHbXJ6eWFCdnZ2a21HR1BJemMzRmdnVUw5SmJUdktjWUd4dUxpeGN2NHRDaFF5Z3BLY0VISDN5QTd0Mjc2MXgyMGR2Ykc3Tm56d1pqREZ1MmJFRlFVQkRPbmoyTEhUdDJhTjBMSlZvNk1jWjJBTmdobDh1ZmNNNURLeW9xWW0vZXZGa0NtZ214UWJWczJSSnQyclRCdzRjUDBibHo1M3JWMGF0WEx5UW5KOWZZUG03Y09Jd2JOODdVTHFvbEppWkNGRVdyenVCbmp2RUNLc2NzSlNVRkFOQ3BVeWNjUDM3Y1hGMVVzNFh4c2pETnBXYlZ2dnZ1TzZNT3pzek1OSE4zek85Ly8vZC9ud1B3QUNyUHk1eHpUSmt5cFVZNTFXeCtIaDRlR0Rac0dENy8vSFBzM3IxYjU5Lzk1czJia1phV2hqMTc5cWlmUWJpNnVxSnYzNzVJVGs2R25aMGRoZ3daZ2lGRGh1Q0xMNzdBMUtsVGNmUG1UYXhmdng3Mzc5OEhBSzFnVmpjM041U1VsRUNTcEZwbnUxTXR4Nnc2MTZvQy9Cd2RIUUZBSFhpNGZmdDJ4TWZIdzl2Ylc3MVBraVJrWldWQnFWVEMwOVBUNkRGMGNIREFHMis4Z2ZQbno4UFgxeGVKaVlrNkF6S3pzN01CQU4yN2QxZHZhOU9tamNHNm5aeWNBQUJQbno1RjY5YXRBVlFHL0xadjMxN3ZXQWlDQUE4UEQ4eVpNd2VMRnkvR3FsV3JkSmFkTW1YS3QxT21UTG5BR0h0czNDZTFUYUlvamthMXdFUE9lUTZBczV6ekkrbnA2ZWRBejBBSklZU1lTZU9PRWlHRTFCbmR5RE9vTzJOc0tZQ2xvaWcrQW5DSWMzNHFMUzN0UndBS0svZk5aczJaTXdjSER4NUVodzRkck4wVms0U0ZoVFdKejJHVXhFVEF3RElJaEJCQ0NHa3k3QUYwQk5DMTZrK0xabGlJb21qSjZpMmlmLy8rS0Nnb3dJUUpFd1lDcU84VHpISUFqd0ZrQXNpcGVrOElJYzBHWTJ5TktJcFIrRDBRd1pnZlNmTTk1NXhYQlc0YjNNWVk0N3h5RGJnNmI2dmVwcDR5UnZmRm1HMmNjMG56L2FoUm8reUhEaDNhWWVuU3BYckhNemMzRjVJazRmWFhYNGU5dlQzczdlMHhiZG8wcllmajA2Wk53L3o1ODQwS05yQ21iZHUyb2FLaW9rNzNEZVBpNGhBUUVJQk9uVG9CQU1hT0hZc3paODdvdkYrcG1mUXdjdVJJbkQ1OVd1K1NoYnQyN1pwNDd0eTVWMFZSTEtteHM0bmpuUGZXdFoweDVzd1krNGVqbytNLzVISjVPV1BzWDBxbE11amF0V3MzRzdxUHpkVUhIM3lBNE9CZ0xGbXlCSDM2OUxHNXhPN1MwbEljUDM0YysvZnZ4NkZEaDZ6ZEhSb3ZZaFdxR1FiUG5EbWpQamRWbDVtWmlRc1hMbURZc0dIWXUzZHZqZCtObzZPamNmSGlSY1RFeEdndER3eFVMcmQ4OWVwVlNKS0VrU05Id3NmSEI4dVhMOGZseTVmaDZlbXBEcklEZ0dmUG5xbWY3OTIvZngvdTd1NW11dzdJek16RS92MzdFUmNYQnc4UER5UWxKZUhjdVhNQUFHZG5ad0RBZ3djUDBLOWZQNlBySEQxNk5PYk9uWXRidDI3aDExOS94WWdSSTJxVVVRVVo1dVRrcUYrcmdoSDE2ZEtsQzlxMmJZdU1qQXgwNmRJRkFKQ1JrWUgrL2ZzYjFTK1pUR2JUMTA5bTlnaEFvbEtwUEh6dDJyVnZRS3UrRVVJSXNRRGJ1aW9uaERRb1M5M0lheUk2QWZnYlkreHZvaWptY2M2UENZSndJaTh2Ny90NzkrNlZXcnR6aEJpMGFSTmdLUE4zeUpDRzZ3c2hoQkJDck1rUmxVR0hTUTNSMkxwMTZ4cWlHYk5hdG15WjZ1VldNMVEzR01CVFVPQWhJYVI1cXI3c1l0ME8xbkYvU2RlMnlqakIrbTB6dG95eGZURm1XL1gzWldWbHlNL1BCL0Q3YWlWaFlXSFlzbVVMM25yckxRUUZCV0hHakJrQWdNR0RCd01BVWxKU2Fqd2N6OC9QaDdPenMzcDdlWGs1dG16WmdzVEVSRlJVVk1EWDF4ZkxsaTFEbXpadEVCY1hoMDgvL1JSZmZmVVZuSnlja0o2ZWpnVUxGdUR3NGNNR2wycXVxS2pBN3QyN2taQ1FnTWVQSDZORGh3NFlPM1lzWnMyYUJVRVExUDNmdG0wYk5tL2VqS3lzTEx6eXlpdUlpSWhRejZ6MDBrc3ZhUzJuV0p1OHZEdzhldlFJWGw1ZTZtMTkrL1pGWEZ3Y2dNcEFoTGx6NStMNDhlUHF6ODQ1UjNaMk5nNGRPb1FKRXlib0RTUzRlL2Z1aE1MQ1FxUDcwcFFZYy8rV01lWUE0RTA3Tzd2aGNybThBRER1M3hFeHpkaXhZK0hzN0l5MWE5Zmk3dDI3Nk5HakIxcWFrQ3hjV2xwNTIzcldyRmttOTYyOHZCeDM3dHpCcTYrK2l0allXUFVNYWRaazd2RXlKMXNjTDJJZTd1N3VFRVVSR3pac3dKSWxTK0RxNm9vN2QrNmdvS0FBcjc3NktpUkp3b29WS3pCeDRrUk1uejRkWThlT3hhbFRwOVRQMlhidDJvVUxGeTVnOSs3ZE5ZSU9BV0RvMEtINDZLT1BJSlBKOFBlLy94ME9EZzd3OXZiR3ZuMzc0T2ZucDFVMk9qb2F3Y0hCeU0zTnhkNjllekY2OUdpemZVNkZvbkx1alljUEg4TFYxVlVyZU5iZDNSMit2cjZJakl4RWVIZzRldlhxaGR1M2I2Tk5tellHcnlYNjlldUhUcDA2WWYzNjlSZzVjcVI2RmtWTjNicDFnNGVIQjdadjM0NlZLMWVpcUtnSXNiR3hCdnNxQ0FMKy9PYy9ZKy9ldlhqNTVaZFJXRmlJRXlkT0lDSWlva2JadTNmdjR0YXRXL0QzOThlVEowK3daODhlblFHUVRkQVJ6dm5IYVdscDMxdTdJNFFRUXBvK0Nqd2tqY2tOVVJRNUFFa2pXMWlxeWlSV1pTenIzRmVWdlN5aE1wdFo0cHlyWDBNNysxanJlRldkcXJvQVNGWFowSkxxdGNieDZybzBqOU5vazJzY1U2T2ZWZnVrVWFOR09mcjcrM2NNQ2dwQ1lHQWdYRjFkRVI0ZXJoNkVlZlBtb1dmUG5uanp6VGUxQnFld3NCQ3JWcTNDcFV1WDRPTGlvak40VUpNbGIrVHQyclZyL0xsejV3Yks1ZkppZzUyd0VZeXhuclVVNmNBWW04TTVuK1BpNGxMazR1SnlqRzY4RVp2V3A0L2gvU05IQWlkTzBLeUhoQkN6VVNxVk9IdjJMRTZlUEltZmZ2b0p6NTgvdDNhWG1oVjdlM3QwNnRRSkkwYU13TlNwVTlXWjZJU2djb2JEK2k0ZlRPck80ck5LRWtLSUxWSXFsUkVLaFdKcjY5YXRtVktwWkpJa3NhcnRyR1hMbGt5U0pLMGZ6amxUS3BVQ1J5VmpIZ0FBSUFCSlJFRlVBRWlTeEJ3ZEhkWGJWVC8yOXZaYTcxVS9NcGxNYnprQTBGY09BQk1xYjJTcHk5cloyYW4zcWNycDI2YjV2cW91ZGFDbHZtTUJNTWFZWnB1c1U2ZE83WHg4ZkY0Q3NGQTFmbGV1WE1IWFgzK3REdkxhdjM4L1pzNmNpYVNrSlBWU2pKb1VDZ1crL1BKTC9PVXZmMUZ2VzcxNk5USXpNM0g0OEdFNE9qb2lKQ1FFR3pkdVJGaFlHTWFQSDQvRXhFVHMyYk1IaXhZdHdycDE2ekIvL255RGdRSUFFQmtaaVl5TURHemF0QWtlSGg3SXlNakEwcVZMb1ZBb0VCQVFvQzRYSHgrUG1KZ1lLQlFLTEZxMENPdlhyMGRrWkdRZHZrRy95ODNOQlFDdHdJejI3ZHVqcUtnSWtpVEIzZDBkSjArZVZPKzdjdVVLNXMyYkI2QXljT1BERHovVVczZTNidDFPL2QvLy9kK0QvUHo4WmpmaklXTnNBb0JleHBUbG5Bc0E0ampuQWJVV0ptYmg1K2NIUHo4L1BIMzZGUGZ2MzRkU2FSc3JYd3FDZ0o0OWUyck50bVlMYUx5SU5heGR1eGFmZlBJSnhvOGZqNHFLQ25oNGVHRGh3c3BUK2I1OSs1Q1hsNGRaczJiQndjRUJDeGN1eE5xMWF6RjQ4R0M0dTdzakppWUdBR29FdTZuTzg1NmVucEFrQ1o2ZW51cnovcEFoUTdCKy9YcXNXTEZDNnhndkx5Kzg4ODQ3S0M4dng2aFJvekI3OW15emZjWWVQWHBnOHVUSldMSmtDZHpjM0RCNThtUmN1blJKdlQ4eU1oSmJ0MjdGdkhuelVGeGNqQjQ5ZWhoMXZoODllalMyYk5tQ2p6LytXRytaVHo3NUJPSGg0Umd4WWdSNjkrNk44ZVBINCtaTnc1UHZCZ1lHSWpJeUV1Kzg4dzdhdG0yTE9YUG1xSk0yTko5dnRtelpFckd4c1FnTEMwT3JWcTB3ZlBod0xGNjgyTWhSYWJ4U1UxTTNXN3NQaEJCQ21nOEtQQ1NOUnRXTk9nQ3cwOHpTTkpSSnJIcGRXN2F4b2ZxTUtWUFg0dzBkVTFaV2hweWNIQUNWRitSUlVWR29xS2lBdmIwOTh2THlrSnljakk4KytnZ2xKZHIzeU1MQ3dsQmNYSXo0K0hnQVFIQndzTTUrcUZqeVJ0N2R1M2NuRlJZV050WFpFQVhRdzF0aTZ6NytHQmcvSG5qMVZkMzdMMTRFYk9TbW5EVlZQZmh4UU9Wc1VQYW8vUGR0TnBvenhUWVc3ZHExUTFsWkdRWU9IT2h5L2ZwMVMveGZKd0dvQUZBR29Md3FBSjgwY2txbEVxR2hvVGgvL3J5MXU5SnNWVlJVNE5kZmY4WGV2WHZ4OWRkZlk5KytmZWhzYU9aYjBwd0lvRUM0aHVRSU0xOVBFRUpJWXlBSXd2T2JOMi9tVzdzZmpVRnFhbXBIQUw3UUNEeWNQbjA2V3JkdWJYUWRhOWFzZ1NBSWVQLzk5d0VBVDU0OFFVSkNBZzRlUEFoM2QzY0F3THZ2dm91UWtCQ0VoWVdCTVliUTBGRE1tREVETXBrTXJWdTN4cVJKa3d5MlVWQlFnTk9uVCtPenp6N0RILy80UndDQXQ3YzM1czZkaSszYnQyc0ZIZ1lFQktqdkw4NmNPUk9yVnEweStyTlVwd29nMGt4MkZnUkI3ejNHUVlNR0lUazVHZmZ1M1VONGVEaFdybHlwTndnaU1ERHd5OERBd0F1TXNjZjE3bUFqSlpmTHZSbGpoZ0lQRlFCMktoU0tUU1VsSmIvZHZuMjdUQlJGQ2p4c1lLMWJ0NGFYbDVmTjNGUG5uS084M0hZbjhxYnhJZzNKeGNWRjd3ei9zMmJOMHBwbGROU29VUmcxYXBUNmZVcEtTcTMxSnlRa2FMMmZQSGt5SmsrZXJIN3Y1ZVdscm1mQ2hBbEc5MXZ6T0dQZUwxbXlCRXVXTE5IcWgwcXJWcTBRRWhLQ2tKQVFvOXNIZ1BmZWV3L3Z2ZmVld1g3MTZ0VUxCdzRjMENwVDIrUXFqbzZPaUlpSTBEbkxvZWJ6emM2ZE8rUGd3WU4xNmpNaGhCQkM2b1lDRDBtam9WQW92SzVmdi80Zkh4OGZvYlMwbEJVWEZ3c0toWUs1dUxnSVpXVmxnbEtwWkczYXRCR1VTaVdycUtnUUpFbGlMVnEwRUpSS3BkQ2lSUXVtVUNpRXFreG9RYWxVQ2xWWjFvS0Rnd09yZWkvWTI5c3pwVklwVkdWR0M1eHpKa21TSUpQSm1DUkpnaVJKUWxVR3MxQ1Z6U3hVWlRNTGtpU3BYM1BPbVNBSWd1cTFxbHpWOGFweXFyS0NJQWhNOVdlblRwM2F2Znp5eTMwQUJQcjUrU0VxS2dwSlNVbnc5ZlhGdVhQbjRPWGxoVjY5ZW1rdFU1S2ZuNC92di84ZUJ3NGNVRS9oUDN2MmJBUUdCdW9kVDB2ZXlPdlpzK2V4VzdkdTNXOUVHY1R2MWpMcjRWTUEvd0p3VzZsVWZuN3QycldiVmJOdjJqUkprbkQrL0htY09uVUtOMi9lckJHc2FrNS8rdE9mTEZaM1E3TDA1M0IwZEVUMzd0M3g1cHR2WXVMRWlXalZxcFZsR3JweEEvanYvN1pNM1UyTFBTb0RpYnZDQWpNVWlhSm96dW9hUlAvKy9WRlFVSUFKRXlZTUJHQ0pxS1Z5QUk4QlpBTElBUzFGMlNUODYxLy93dm56NTlHdFd6ZXNXTEVDdlh2M3Bnei9CbFpXVm9hSER4OWkvLzc5K1BycnJ4RVpHWW5vNkdocmQ0c1EwZ3k4L1BMTFl5Ukplbmo5K3ZWa1ZDWVlFRE5SS0JSSVNFakF5Wk1uY2V2V0xmWFNpY1E2N08zdDBhVkxGL1hzd3UzYXRiTjJsMGdUMHJWclY2UExidDY4R1dscGFkaXpaNDk2VnFSSGp4NkJjNDRwVTZiVUtLOUtadmJ3OE1Dd1ljUHcrZWVmWS9mdTNiVUc2ang4K0JDY2MzaDRlR2h0Nzk2OU8vTHo4eUZKdi8rWDcrYm1wbjdkc1dOSGxKU1VRSklrdlN1bEdLTDZQZUxwMDZmcVlNeUNnZ0swYjk5ZWIzMkNJTUREd3dOejVzekI0c1dMc1dyVnFucTEzZHh3enNzWVl6c0I3TXJQei8vbDNyMTdkS0t4QWttU0VCc2JpNk5IajZLZ29BQmxaV1hXN3BLV0ZpMWFvRnUzYmdnS0NzTEFnUU90M1IwYUwwTDA4UEh4cWJHdFY2OWVPSHIwYUpOcWUralFvWmd5WlFxQ2dvTE1VbDlBUUFDdVhyMXFscm9JSVlTUTVvd0NEMG1qWVdkbkp3RlFwcVNrYUUzVGxabVphYVVlV1VaS1Nvb3E4em5Rd2NFQmI3enhCczZmUHc5ZlgxOGtKaWJxekVqT3pzNEdVSG56VDZWTm16WUcyN0hramJ5NWMrY2VtVHQzYnFQSklKYkw1YThCcUI1NG1NYzUvNFp6ZnFTaW9pTGg1czJialNvNFJwSWtSRVJFNE91dnY3WjJWNGlHc3JJeS9Qenp6L2o1NTUvVnl4eTFiZHZXMnQxcXpoeFJHWFNZWkluSzlXWEIyckpseTVhcFhtNjFjRk9EVVJuVTNhaitieVc2SFR0MkRBQVFFaEtpODJZanNUeEhSMGYwNk5FRGYvLzczNUdVbElTa3BDVGs1T1JvUFFRbUpEczdHM1Btek1HSkV5Y01Qb3gvOE9BQm9xT2prWnljak5MU1Vnd1lNQUFyVnF5b2RUbkcwNmRQSXlZbUJnOGZQa1JnWUNCbXpKaFI3ejZZMDQwYk56Qno1a3dBVUQrZ2tDUUpXN2R1Ulh4OFBEam5HRGR1SEJZc1dLQXpDR1BUcGsxSVNFaEFZV0VoZXZmdWphVkxsOExMeTB2ckFjVVBQL3hndVlRU0c4Y1llMWNtay8xRkZNV0huUE9EakxHdlVsTlRmd1JBMDJ1YlFLRlFZT25TcGZqMjIyK3QzUlZTcGFLaUF2ZnYzOGVlUFh0dzVzd1o3TnUzRHgwNzBtSUl4RHlNbmEwck9qb2FGeTllUkV4TWpOWUtKcXJYWjg2Y1FhZE9uWFFlbTVtWmlRc1hMbURZc0dIWXUzZHZyWWx5cXUvMy9mdjMwYjkvZjYxNjNOM2R0YzdqejU0OVU1OEg3OSsvRHpjM3QzcWY1N3QwNllLMmJkc2lJeU1EWGJwMEFRQmtaR1JvOWNFUW1VeEdRWWNHY002TEdXTTdGQXJGb2Z6OC9QOWtabVkrdDNhZm1ydm82R2prNU9UZzhPSEQ5VTdnTzM3OE9IYnUzSW5pNG1MOCtPT1BadTBmNXh3WkdSbnE1ZHQ3OSs1dDF2cnJ5aHpqZGVmT0hVeWNPTkdvV2VqcXl0YkdpNWhFUWlPNmIybUo3N010dFYxOWhrUnoyYkZqaDY3TlphQ2tPa0lJSWFST0tQQ1FFQnMzZXZSb3pKMDdGN2R1M2NLdnYvNktFU05HMUNpakNqTE15Y2xSdjFZRkkrcEROL0pxNHB4bkF6akhHRHVVbXByNkRScnh3N0lmZi93UlgzLzlOVHAzN293VksxYmdwWmRlb2hrWmJFQkpTUWwrL2ZWWGJOKytIVWxKU2RpNWM2ZlcwZ1drd1RtQWxrNjNGclBQTUVtc0p5TWpBd0RRcDA4ZksvZUVDSUtBRjE1NEFibTV1Y2pNektUQVE2TEYzZDBkcDA2ZHFyWGNoUXNYTUhEZ1FJU0doa0toVUNBOFBCeWhvYUhZdDIrZjNtTWVQWHFFbFN0WElpb3FDbjUrZnVyWjFldmJoOW84ZVBBQUN4Y3V4SkVqUjlTelBkVkdNemd3TmpZV0Z5OWV4S0ZEaDFCU1VvSVBQdmdBM2J0MzE3bVVrN2UzTjJiUG5nM0dHTFpzMllLZ29DQ2NQWHNXTzNiczBBcHFKT2pNR1BzSXdFZWlLT1p5emc4enhrNldsWlZkYkd4SlhMWWdJU0VCMzM3N0xYcjI3SW5seTVmanhSZGZwSVFsS3lzckswTldWaFkrKyt3em5EMTdGbEZSVWRpOGViTzF1MFdha1YyN2R1SENoUXZZdlh1M1Z0QWhVSGwrRlVVUkd6WnN3SklsUytEcTZvbzdkKzZnb0tBQXI3NzZLaVJKd29vVkt6Qng0a1JNbno0ZFk4ZU94YWxUcHd3dVllanE2b3BodzRZaE1qSVNFUkVSOFBEd3dILys4eC9zM0xrVDA2ZFAxeW9iSFIyTjRPQmc1T2JtWXUvZXZmanovOC9ldmNkRlZlZVBIMytkNGFZb0trcmlCYTB3VnpNMEdVMnpuMW9XYnF0VzVsMnpOUjVaS1luU3VoWWlHZ0tTb3BzMy9HYWhtVkY1SThsSXNkMzY3bmMxeTVSdjRpWGQvWnEzWEZqQkMzTHh3bTNtL1A0WVp4cGdHQVlZbUFIZno4ZkRCMmZPK1p6UGVjK1p3V0hPZVgvZW4yZWZyZlh6MUdnMFBQdnNzMnphdEltK2ZmdFNVRkJBU2txS3hXa1V6NTA3eCtuVHB4azJiQmpYcjE5bjQ4YU5GcStiQ2dBK0tDc3JDOWZwZEtmbGM5bTU3TjY5bStUazVGb24wZVhtNXJKczJUTGVmLzk5ZXZYcVplZm9ESW5SRHozMEVCRVJFZnpsTDMvaGd3OCtzUHN4YXFLdTU2dStPZHY1RW5WaW5MVkYzSDJ1MElpU1RvVVFRZ2huSUltSFFqaTVoeDU2aUE0ZE9yQml4UXBHakJpQmg0ZEhwVFpkdW5UQjM5K2ZoSVFFb3FPaktTd3NKQ2tweVdxL2NpSHZONnFxcHVqMStyaGp4NDd0bzRtTVpOcTJiUnNBOCtmUForREFnUTZPUmhoNWVuclNvMGNQVnF4WXdaTlBQa2xLU2dwejVzeXgrSHRkci9idWhlYk5HL2FZemttREpMODVpZ2VHOHkrYWdGdTNiZ0U0N1lYL3U0MHhzY3JacHB5eU4xVlZGY0JZSHFpcW53Qkt2Mzc5S0NvcVVnQ0tpNHROMjhyS3lpb3QrL3I2S2dDbHBhV21iVHFkVGpGdlkzemNybDI3Y24wWTF4dC82dlg2U3R1TTYvUjZ2V0pNSWpKdU05OSs1L21oMStzVjQydHF2cTk1bTRySDh2RHdNTFZidVhKbDI5Ly8vdmZ0YlIxY0JEQjE2dFJ5QTR5bVRwM0tyRm16ckU2WmVQWHFWZlI2UFk4Ly9qaHVibTY0dWJuWmZMemF5TS9QNStMRmk3WGVQems1bVpDUUVGTlZxREZqeHJCbnp4NkxDUmhCUVVHbTVSRWpSckI3OTI1VVZiVlluV3J2M3IxOWR1N2NxZlRyMXk4ZnlyOUczSGxmR3RkWjIrYmk0bUxhWnQ3T2JObVc5aGI3MEdnMEZ2dW9vbjI1ZFM0dUxwYTIzMXZwUklDUG9paWhRS2lIaDBlZVZxdE4xdXYxeDhyS3lyNysrZWVmejFwb0x5cjQ0b3N2QUlpTWpDUXdNTkRCMFFnd1ZCZjI5L2NuS2lxS2ZmdjI4Y01QUDNEcjFxMjd0dHFwYUhpSmlZa0FsYTdISFR4NEVIZDNkK0xqNDFtMmJCbmp4NCtudExRVWYzOS93c0xDQVBqb280KzRkdTBhMDZkUHg5M2RuYkN3TU9MajR4azBhQkMrdnI1VkhqTW1Kb1oxNjlZeGE5WXM4dkx5OFBQekl6ZzRtUEhqeDVkcjE2ZFBINTUvL25tS2k0c1pNV0lFcjc3NnFtbWJlVVgwUVlNR21aYXRWUzBLRFEwbExpNk8wYU5INCtYbHhZd1pNMHo3NXVUa01IUG1USGJ1M0VuejVzMUpTa29pS2lvS1QwOVBnb0tDbUR0M2JuV244cTZVa1pHUjZ1Z1lSR1VsSlNYY3ZuMjdUb1BGcjErL0RsaWU2dFNlZXZUb3diLys5YTk2UFVaMTdIRytHb296bkM5Ulo4VkFKb1paVys3QmNDM1Q0Y0xEdzVNQjR1UGpIUjJLelpZdVhVcGVYaDRUSjA1OG8xKy9mbG1PanNlS1lneEpoNWwzbG9VUVFnaGhJMGs4RktJUmVPNjU1MWk5ZWpWdnZmVldsVzJXTFZ2RzRzV0xHVDU4T04yN2QyZjgrUEdjUEhuU2FyOXlJYy9nNk5Hajd6azZCbnM3ZnZ3NGdNMFZMRVhEYXQ2OE9XM2J0aVU3TzVzclY2N2c1K2RuM3dNc1h3N1craHc4Mkw3SEU2SUo2dHUzNzBzNm5lN1FpUk1uNUVxeEVFNUlvOUg4cmJvcEFvMVVWVFVsK1ZlWDdLK3FLbUNvN20xa1hLNjRiMmxwYWNXWXl2MjBsZm14ck1Wa1RIUXpKbi9aMGo0dExZM3M3R3lXTDE5dXFzNW5yUHkzYmRzMk5tM2FSR0ZoSWVQR2pXUGV2SGtXNDgvTnpjWGIyeHVOUm1QcUl5b3FpdFdyVnpOeTVFam16WnRubWxiWitGMmlxbVFDOHhqT25qMUxjSEF3NzczM0htdldyT0hjdVhOMDdkcVY2T2hvVXdYVnFtSTBWaGswUDE1VnNWVjA3ZG8xc3JPejZkMjd0MmxkcjE2OVNFNU9Cc3AvRHpLZUMxVlZ5Y25KWWV2V3JVeVlNS0hLMS9nZi8vakhvZ3NYTHBoZUEwdU1yNk90MDJxYXQ3TmxIMHR0ck8xWDAvYTJ4bUdtRGZDcVJxUEJ6YzN0Um1CZzRNNmE3SHkzT24zNk5BQVBQUENBZ3lNUkZibTd1OU81YzJmT25EbkRoUXNYNnFXNmxMaDdWRFZ0b0tYMTFVMHYyTFp0VzVZdlgyNXgyL1RwMDVrK2ZicnA4YWhSb3hnMWFsUzE4VFZyMW94NTgrWlovRHcxTjNMa3lFckppRWExbVJiUnc4T0RtSmdZaTRPamZYMTlUY25aSFR0MlpNdVdMVFh1WHdobjRlcnF5dTNiZFp2dGV1TEVpY0J2aVljN2R1eGc0c1NKSkNRa3NIejVjbkp5Y2hnMGFCRFIwZEYxcXA3czdlMk5xcXBjdTNhTmR1M2ExU25tMnJMSCtiTGs4ODgvWjhPR0RSUVVGREJseWhUbXpKbFQ1ejZkNFh5Sk9pdkZrSVJXQUxqaEpBT29IVG1sY20yZE9IR0N5NWN2b3loS2VyOSsvWDV4ZER4VzZERzg3c1YzZmdvaGhCRENScEo0S0VRajhNYy8vcEUvL3ZHUDVkWlZ2QWpaclZzM1B2bmtrM0p0ckUyWkFuSWhyeW03ZWZNbUFHM2F0SEZ3SktJcXplOVVIQ3dwcVllcS9XWTMwaTBhTVFKU1VxVHFvUVc3ZCs4bU1UR1JTNWN1RVJvYWFrcWtxTXJGaXhkWnQyNGQ2ZW5wRkJVVjhmREREN05vMFNJNmQrNU1UazRPTTJiTUlDVWxwY1pKS0hYWnQ3Yk1wNHVjTW1VSzgrYk5RNi9YczJiTkdsSlRVMUZWbGJGanh6Sjc5bXlMQ1FjclY2NGtMUzJOZ29JQ3VuZnZ6dno1OCtuZHV6Y2hJU0VjUG53WUtEL05wYk5URkNYS3pjM3RmcTFXZXdyNEROaDk1TWlSNDQ2T1N3aGhvZ09NMlYybW4zY1N2a3haWDRxaVZHeGpXbGJMWjRlcEZkcVg2L2RPKzBycmJEMVdoZU5aUFpaWldEWWRvMksvRlk2aGNYZDNid2FVSzJlVW1abkppaFVyV0w5K1BRRUJBWncvZng1THlzcksrT3l6enhnM2JseTU5WWNPSGVLcnI3NHlKZGh0M3J5WjRPQmdVOVdsbWtoSlNXSHQyclc0dTd1emNPRkNZbU5qMmJKbGk5VVlyUjJ2WW13VlhiMTZGYURjTkpWdDJyU2hzTEFRdlY1ZjdudVFzYi9YWDM4ZGdDRkRobGk5RWRtNmRldWpibTV1MS9tdE9rS2wxN09hOTZUNSttcmZXelZwYisxOVVwZGpBVThvaW1LcDZtRWxpcUpvVkZXOTUwNkh0dXh5MXlvcUtnS1E2WldkbExIS2MzMGtQd2pSMEN4VlNldldyUnM3ZHV4bzBEaUdEQmxpK2g1cUQrYmZRNFZ3VmhxTnBzNS9FKzNZc1lQSmt5ZVRucDRPd05temh1TFN1M2Z2WnRPbVRlaDBPc0xEdzFtelpnMExGeTZzOVhFVVJjSEx5NnZTNEt1R1pJL3pWZEhWcTFkWnRtd1ptemR2NXY3NzcrZlhYMysxUzcvT2NMNUUzZHo1WGxTTWsxVytzM1VBcGpQSno4L24rdlhycEtXbDVjYkh4OHYwMVVJSUlVUVRKSW1IUXR4bDVFS2VFSGVCdDk2QzhlTmh3QURMMnc4Y0FKMnVZV05xQkxLenM0bU9qdWFkZDk3aGlTZWVRR2ZET2RxM2J4LzkrL2RuNGNLRmxKV1ZzWGp4WWhZdVhNaEhIMzJFcjY4dnUzYnRxbFVzZGRuWDNNV0xGd2tMQzJQNzl1MDJKNEtZSndjbUpTVng0TUFCdG03ZHlxMWJ0M2p0dGRmbzJyV3J4Y1QyUG4zNjhNb3JyNkFvQ3F0WHIyYmV2SGw4L2ZYWHJGKy92bHhTWXlQVUM0Z0Q0clJhN1ZsVlZUL1Q2L1Y3amgwNzlyOFlSc0lLSVJ4QVZkVS9aR1JrZk92b09KemRuU1N2b2NEbjV1dmQzTnhRRklYczdHd0dEQmpBUXc4OVpISC9wVXVYb3RGb2VQbmxsOHV0bnpadEdpMWF0TEJMaktHaG9majQrQUF3ZWZKazVzeVpnMTZ2dHpuR2lxcUx6Zmo1YnA3WXI5Rm9xcXppTjNEZ1FOTFQwN2x3NFFLTEZ5OG1PanFhdUxnNGkyMFhMRmdRQit4VEZPV3V1WmtTR0JqNE9aYW5Xd1pBVmRVYndIOHJpdko1V1ZuWkY4ZVBINytwMVdyVkdsWk5GRUtJcGtRUDFNTUl4TnB4ZE9Xa3FxbysxdFg2OWVzdHJTNUd2c09KdTBSWVdKaHBvTTJycjc1S1ZGU1VneU55VG01dWJtZzBHckt5c2dnSUNKQkt4bmNwVlZVVndCM0RkTXBPVTkzUWtxQ2dJRWVIVUdPdFc3ZW11TGlZL3YzN3R6MSsvUGc5am82bmhzeXJJSlpVR0VBcWhCQkNpRHNrOFZBSTUxTXZGeURsUXA0UWQ1RVRKK0RKSngwZFJhTno5ZXBWOUhvOWp6LytPRzV1YnJpNXVWVzd6OVNwVThzbExreWRPcFZaczJhaDErc2JyRktoTmZuNStWeThlTEhXK3ljbkp4TVNFa0tIRGgwQUdETm1ESHYyN0xHWWVHaCs0V3ZFaUJIczNyMGJWVlZyT2gyanMrdW1LTXJiTGk0dWJ3Y0dCbVlwaXJKVnI5ZnZPbnIwNkk4WXFxOEpJVVNqNE92clMyeHNMR3ZXck9IVFR6OGxJaUtDd01EQWNtMVdyVnBGUmtZR0d6ZHVySlM4N3Vmblo3ZFl6S2NlOC9MeVFsVlZ5c3JLYklyUmt1cGlNMVlxeTgvUE55VW81dVhsMGFaTm15by91elVhRGY3Ky9zeVlNWU81YytjU0d4dnJGSi96VGl3UCtFYXYxeWZmdUhFajljeVpNMDVWSlVRSUlSeXNCTVBValkxZWZWMXJyRWRYY0tLa1R5SHFrNi92YndYUDI3WnR5NDBiTnh3WWpmTnEzYm8xNzd6ekRxdFdyZUxqano4bU1qTFM1Z0ZQb2tseEErNEIvTzc4ckZrWi93YlVHQ3NlQmdRRWtKZVh4NFFKRS9vREhSMGRUdzBaLzI3TEJDNGpmMGNJSVlRUUZrbmlvUkRPcHlsY2dKUUxlVUkwSVI0ZUhsZTFXcTFwaHI0cXBvYXNiZ3EvS3ZmanQra0ZxOXB1YWRxL0t0dFcxVS9GUG9ZUEg2NTU1SkZIWE45NTV4MEEwN1RLZ3dZTkFneVZIMHBLU2xpOWVqVjc5KzZsdExTVW9VT0hzbURCQWxxMmJBbFFLZWtnTnpjWGIyOXZOQnFOcWNxZnNZTGd0bTNiMkxScEU0V0ZoWXdiTjg1cTVWbnpmYytlUFV0d2NERHZ2ZmNlYTlhczRkeTVjM1R0MnBYbzZHZ2VmUEJCZ0NyN05sWVpOSDlPeHI2am9xSll2WG8xSTBlT3RCakx0V3ZYeU03T3ByZloxTjI5ZXZVaU9Ua1pNRXdIUFhQbVRIYnUzR2s2RDZxcWtwT1R3OWF0VzVrd1lVS1ZTUm5SMGRGTER4NDhXQkFZR0ZoVzhYV3g5ajR3UHE1aUdzaUt1OXM2aFdxNVpXTUhpcUowc0JqOEhZcWlkQWJtYVRTYWVZR0JnVmVBclUwdzBWSUkwWVNOR0RHQ29LQWcxcTVkeTF0dnZjVTMzM3hqMnJadTNUb09IRGhBWW1KaXVTbUpqUnJxL3pwck1WYWx1dGc2ZGVxRWw1Y1hwMDZkb2xPblRnQ2NPbldLZ0lBQW0ySnlkWFdWcEVQTHJnSi9WVlYxUjBaR3hsNE1WU0dFRUVKVVZvemg1dlVnRE1rTkh2YnFPRHc4UEJrZ1BqN2VYbDNXcTYxYnQzTDA2RkcwV3UyYVNaTW1IYWpIUXhYelc5S0FKTU1McDJIdmFZUE5GUllXNHVYbEJjRDU4K2ROQTBwclMxVlZidCsrN2RCckh2VjF2b0tDZ2hnMmJCaUppWWxFUkVTUW1wcGE1ejZkNFh5Skd2SEFrSFI0ME5HQlZHZjU4dVdPRHFIR0ZpeFlZRnhjNDhnNDZtZ1FrSS9jOXhSQ0NDRXNrc1JESVJ5b2loTHU3c0J0WUFUZ2d4T1BycktnQk1NTnA5dEFLMVZWbXlHbHlJVm8xTzVjMURNbVlobXZsbFg4eVozdGRUcVd2UzdHMmRxUHNhS1MwZWJObXdrT0R1Ymd3WU9teWs1TGxpd2hNek9UYmR1MjRlSGhRVVJFQk8rKys2N0ZLV3JLeXNyNDdMUFBHRGR1WEtWdG1abVpyRml4Z3ZYcjF4TVFFTUQ1OCtkci9MeFNVbEpZdTNZdDd1N3VMRnk0a05qWVdMWnMyV0sxYjB2UHllalFvVU44OWRWWFZWNjR2WHIxS2tDNWhKTTJiZHBRV0ZpSVhxL0gxOWVYTDc3NG9seC9yNy8rT2dCRGhneGh6cHc1VlQ2WFc3ZHVQVkJXVm1ieHRYTDArNmlXKzd0V2w2Z29oQkRPNU5LbFMrVGs1QkFRRUVDWExsMG9LU2t4VmFuOTRJTVAyTGR2SHhzMmJMQ1lkT2dNTVJxckZoNDllcFNlUFh1YUh0dENvOUh3N0xQUHNtblRKdnIyN1V0QlFRRXBLU25FeE1SVWFudnUzRGxPbno3TnNHSER1SDc5T2hzM2JtVDQ4T0YyZTQ1TnhGNmRUcGQ0N05peGI1R3E5MElJWVl0U0RFbHdCZGg1T3NkR1ZuMlE4K2ZQODlOUFA1R1ZsZld2U1pNbTdhdkhRNWxmbTVURWVPRTBpb3FLOFBUMHJKZSsxNjVkeTUvKzlDZXVYTGxDWW1JaXp6MzNYSjM2eTh2TG82U2toUGJ0MjlzcHdwcXJqL04xK2ZKbC92M3ZmOU9uVHgvOC9Qd29MclpQYnJJem5DOVJJKzRZQmdNSVVSV25yb1FwaEJCQ09Kb2tIZ3JoV0paS3VDc1lmamVOL3hwVG9wNHJobVRKTmtBWmh0aWxGTGtRem1idlhtamUzS2FtaXFKUVhGeDh6OG1USjNPcmExcmQ4aE5QUEtFQUZCWVdtdFlWRlJXWmxvdUxpMDNMWldWbGl2bFBBRjlmWDlOeWFXbXBhVm1uMDFYYXozeWRYcTh2bDBuV3FsVXJCV0RHakJrK1E0WU1lUXo0Mk5JVHVuNzlPbWxwYVd6WnNzVTBSYzJMTDc1SVJFU0V4Y1REcFV1WG90Rm9lUG5sbHl0dGMzTnpRMUVVc3JPekdUQmdRSzJtYlFrTkRjWEh4d2VBeVpNbk0yZk9IUFI2ZmEzN25qWnRtbW1LU1V0ME9zUE13ZVpWblRRYVRaV0plUU1IRGlROVBaMExGeTZ3ZVBGaW9xT2ppWXVMczloMjlPalI0YVdscFVmMjdkdDNIVXlKK0pndm02OHpmK3pxNmxxcHJZWEhWZmJuNnVwYWJkczd6M1VMMXFmL3VBTDhEZml4c0xBdzZjeVpNd1ZhclhhaWxmWkNDT0UwZERvZE1URXhaR1ZsMGJselo1WXNXV0w2L3oweE1SR2dVb0xkd1lNTlcvekJXb3ozM25zdlk4ZU9KU3dzakpZdFc5cFVDZEZjYUdnb2NYRnhqQjQ5R2k4dkwyYk1tR0dxRG14ZTBiZDU4K1lrSlNVUkZSV0ZwNmNuUVVGQnpKMDcxKzdQdFRITHlNajQwTkV4Q0NGRVkzSm5RRzR4OVZCNXI3Rk52M2p6NWsydVg3L090V3ZYQ2hSRmFleXp2d2hSWTgyYk42ZGx5NVpjdW5TSmpoM3RPL3ZvZ3c4K3lEUFBQSU5lcitlNTU1NWoyclJwZGVwdjc5NjlhTFZhaDFid3E0L3pwZGZyZWVlZGQ4ak16S1J6NTg1RVIwZmJwVjluT0YraVJvd0ZRWVNvaWdkMkhDd2loQkJDTkRXU2VDaUVZeldhRXU1MklLWEloV2dvNzd3RFhidFd2WDN3NFBvNHFyWHBjUUg0eHovK1VhY0RaR1ptMW1uL2lpWk1tT0FHM0t4cWUzWjJOcXFxTW1YS2xFcmJTa3RMY1hOek16MWV0V29WR1JrWmJOeTRzVkpsUVFCZlgxOWlZMk5aczJZTm4zNzZLUkVSRVFRR0J0WW8zbmJ0MnBtV3ZieThUQlViYTl1M241K2YxZTNHNmxINStmbW1CTVc4dkR6YXRHbFQ1UlNUR28wR2YzOS9ac3lZd2R5NWM0bU5qYlhZOXJISEhqdjMyR09QSFhQbW0wdUJnWUZGRlM4UXE2cWFDWHdOYk0vSXlQZzdVdGxKQ05HSTlPN2QyMVFKeWRQVGs1U1VGSXZ0ckZWTE11L0RsdlhXMmxuYXgzeWRuNTlmbFRFQ1JFWkdFaGtaV2VNWUFEdzhQSWlKaWJGWTVkQzhvbS9IamgzWnNtV0xUWDBLSVlRUVFnaFJVNis5OWhyaDRlRzgrZWFiUFBqZ2c2YkJrcmJxMXEwYjZlbnBsZGFQSFR1V3NXUEgxam0rb3FJaWR1N2N5ZWJObTltNmRXdWQrNnVydXA0dk1Kd3o0L2VHRGgwNnNIUG5UcnZGNTJ6blN3aHg5OUpxdFZOMU90MnBZOGVPWlRnNkZpR0VFRTJmSkI0NjBPS25ueWovK0svL3FOVG0wcG5USE5xVndvVmpHUlJjdTRxaWFQQnExdzYvbnIwWXYrRHRXcmNWVHVOdUt1RXVwY2lGYUNqVkpaMk5HQUVwS1RaWFBieGJHYWVYM0xObkR4MDZWRDJMN3JwMTZ6aHc0QUNKaVlsV3A2UWNNV0lFUVVGQnJGMjdscmZlZXF2RzFabXNxVTNmMVkyNjd0U3BFMTVlWHB3NmRZcE9uVG9CY09yVUtRSUNBbXlsNnNOQUFBQWdBRWxFUVZTS3lkWFZ0Y29FeGNaRVZkWHppcUxzMWV2MW54MDlldlFnamFzU3NSQkNPRVMvZnYwcXJldldyUnM3ZHV4d1FEUUdRNFlNWWNxVUtjeWJOODh1L1lXRWhIRDQ4R0c3OUNXRUVFSUlJZTVPWThhTXdkdmJtL2o0ZU02ZE84ZDk5OTFIOHpwY3J5c3FLZ0pnK3ZUcGRZNnRwS1NFczJmUE1tREFBSktTa2t5emNEaVN2YytYUFRuaitSSU43K0xGaTZ4YnQ0NzA5SFNLaW9wNCtPR0hXYlJvRVowN2Q3YTVqeE1uVGhBY0hNeDMzMzFYYjlPeE53VGo4emg0OEtERmdmcjI2aDh3ZmRmWDYvV3NXYk9HMU5SVVZGVmw3Tml4eko0OTIrSjE4SlVyVjVLV2xrWkJRUUhkdTNkbi92ejU5TzdkdTl4My9VYitHc3gyY1hFWkdCZ1krS3VpS0ovcWRMclVZOGVPcFNQWHRvVVFRdFFEU1R4MG9EL01ET1hRcnAxY3o3N0VIMmFHVnRyKzk0OC81THV0bjlLc1JVdDZQamFZZG41ZDBPdDBaSjg3dytsRFA5UzZyWEFxZDFNSmR5bEZMa1JEV2JBQXhvNkYvdjB0Yno5d0FPNU1veXVxNXV2cmkxYXI1UzkvK1F0dnZ2a21QajQrbkQxN2xyeThQQVlNR0FEQUJ4OTh3TDU5Kzlpd1lZUFZwTU5MbHk2Ums1TkRRRUFBWGJwMG9hU2tCRlZWN1RMbGlyVytqVlVMang0OVNzK2VQVTJQYmFIUmFIajIyV2ZadEdrVGZmdjJwYUNnZ0pTVUZJdlZvYzZkTzhmcDA2Y1pObXdZMTY5ZlorUEdqWldtNkd5RVBnQyt6Y2pJc0sxOGxoQkNPQ2M5RHFnNGJtdmx3WVpRazBxSU5iRisvWHBMcTR1UmFyaENDQ0dFRUtJR25uamlDWjU0NGdueTgvUDU5ZGRmMGRYaG1sMVdWaFpSVVZHRWhsYSszMVJUR28yRysrKy92MGJYa2hxQ1BjK1hQVG5yK1JJTmE5KytmZlR2MzUrRkN4ZFNWbGJHNHNXTFdiaHdJUjk5OUpHalEzTnFGeTllSkN3c2pPM2J0OWM0U2RFOE9UQXBLWWtEQnc2d2RldFdidDI2eFd1dnZVYlhybDE1L3ZubksrM1hwMDhmWG5ubEZSUkZZZlhxMWN5Yk40K3Z2LzZhOWV2WGwwdHFiT3dVUmJrWGlIUnhjWWtNREF6TTFHZzBuK2wwdXRTalI0LytpRnkvRUVJSVlTZVNlT2hBajQ0Wno2bnYvc0gxN0VzOE9tWjh1VzNmYmZ1TS9Wcys0Y0gvTjRUUmM4TnAxckpsdWUyM0N3dHExVllJVVZuZnZuMWZVVlgxNExGangwNDZPcGJHeFB6TGw2SW9lSGw1OGVDRER6SisvSGllZlBKSnA0aXR2a2JUT2IyTURCZzYxTkZSTkFueDhmRXNXN2FNOGVQSFUxcGFpcisvUDJGaFlhYnRpWW1KQUpXUzdBNGVQRmp1c1U2bkl5WW1ocXlzTERwMzdzeVNKVXZza25SWVhkLzMzbnN2WThlT0pTd3NqSll0VzlhNHltSm9hQ2h4Y1hHTUhqMGFMeTh2WnN5WXdhQkJnd0RJeWNsaDVzeVo3Tnk1aytiTm01T1VsRVJVVkJTZW5wNEVCUVV4ZCs1Y3V6dy9SOG5JeUloM2RBeENQbXVFc0lNU3dHbW50VytDcnVDQVJFOGhha00rWTRVUVFnam4wcnAxYS9yMDZWT25QZ0lEQTNubW1XZnNGSkZ6czhmNUVqYXBlQUd6dXNjVjF5bFF2aXArVVZHUmFYdHhjWEdsL2N2S3loUnJqMzE5ZlN2dFUxcGFXbTZkVHFlejJvZjU5ajE3OW5nOSt1aWp6ZHUxYTJmaHFkVE0xS2xUeTgwQU0zWHFWR2JObW9WZXIyOFNNOFBVbC96OGZDNWV2RmpuZnBLVGt3a0pDVEhOWGpSbXpCajI3TmxqTWZFd0tDakl0RHhpeEFoMjc5NWRaYUdBZ3djUDNwZVNrbksxYjkrK2VlYnJWVlcxZUlIZjFkVlZxYXFOcFgycWExUGhjYVg5WFZ4Y0xQWFpzdUp6VVJURlQxWFZjSTFHRXg0WUdIaFpVWlN0cXFvZXlzL1BUenQzN2x5K3BlY2loQkJDMkVJU0Q1MVE3bit5K0orUFA4VHZ3VjVNaUZ5TXhzV2xVcHZtWHExcTNGWTR0NXljSEdiTW1FRktTa3FEZlFHUlV1UUdHbzFtRWRBMU1ERHdOUENaWHEvLzZ0aXhZeG1PanF1eCtPNjc3MmpldkRsNWVYbWtwNmVUa0pEQS92MzdlZnZ0dCtYTHRHaFVMRlZFYXR1MkxjdVhMNjl5SDJzVmxNejc4L1QwSkNVbHBWYXhXSXJMZkoyZm41L1Z2aU1qSTRtTWpMUzRiM1U4UER5SWlZbXhXT1hRMTllWEw3NzRBb0NPSFR1eVpjc1dtL29Vb2pia3MwYUlXaXNHTW9GQndEMFlxcERYbS9EdzhHUXdKTzQzRmt1WExpVXZMNCtKRXllKzBhOWZ2NnhhZGxPTUlla3c4ODZ5RUkyR2ZNWUtVWC91M0NSMngvRDU2MFk5endSaWZnTzlNV2pSb2dYZTN0NTA2TkNoVlVaR3hqME9DRUVQbEdMNDdDNVJGRVdtSGhRT2taV1ZSVUpDQWhjdVhMRGJJRlY3MGV2MVBQcm9vNFNGaFRuTjN3Vnl2aHFHUnFQNVRLdlZmbWF2L2xUMXQvOWlQVHc4TEM3WHBpOGpWMWRYcTQrdEhXZlZxbFZvdFZyVE5lQ1NraEpXcjE3TjNyMTdLUzB0WmVqUW9TeFlzSUNXTFZ1U25Kek1lKys5eDVkZmZrbXJWcTA0ZXZRb3MyZlBadHUyYlhUdTNMblM2NTZibTR1M3R6Y2FqWWE1YytmU3ZuMTc1cytmRHhobTB2bjg4OC81MjkvK2hxSW9IRDkrbk5telo3Tm16Um9BTWpJeVdMVnFGVmxaV1R6eXlDUEV4TVRRcGsyYktwK0g4WDdmNHNXTFNVaElRRkVVWW1OaitlV1hYOWk0Y1NPdXJxNHNXclNJb1hjS0ZodytmSmpWcTFkejl1eFoycmR2ejRJRkMwd0R6dlY2UFVsSlNhU2twSkNUazBPN2R1MTQ5OTEzZWZEQkI2czhma0ZCQWJHeHNYei8vZmUwYmR1MlVyS2Z0ZU1aNzFNYUh4dXZYVnZicDZKcjE2NlJuWjFONzk2OVRldDY5ZXBGY25JeVVINFF2ZkYxVWxXVm5Kd2N0bTdkeW9RSkU2cjh2ZDIxYTllS2pJd01tMyt2TGIxSGpTejl2K1dJLzhzVVJXa1BoQ21LUXV2V3JYTURBd08zTjNnUVFnZ2htZ3hKUEhSQ2gxTy9RSy9YRS9UeWF4WVRDV3ZiVmpnM1gxOWZkdTNhVmVkK2FsT1NYRXFSR3lpSzhqc2cyc1hGSlRvd01QQlhSVkUrMWVsMHFjZU9IVXNIbk9iaTQ5cTFheGs4ZURBUFAvd3dMazd5ZTY4b0N0N2UzdnorOTcvbjBVY2ZaZXJVcWV6WXNZUEpreWM3T2pRaG5KcjVhRitqYnQyNnNXUEhEZ2RFWXpCa3lCQlRNcm85bUNlakMxRVg4bGtqUksyVVlraUlLNkFCRWg2Y2FZcGxXNTA0Y1lMTGx5K2pLRXA2djM3OWZxbGxOK2FKQzZYMmkwNkloaUdmc1VMVUd6Y01pZjkrZDM3V2F3bFByVlpibjkzYjNYMzMzWWRXcXlVd01MQW40SWhwRzR5Vm9UT0J5MGpWWXVFQSsvZnZaL255NWN5Wk00ZjI3ZHVqMCttc0pxeFUxVWRxYWlwRlJVV3NXN2ZPYnJFcGlvS0xpd3NIRGh4Z3dvUUpiTisrdlZJeVYwT3p4L242ejMvK1EzUjBOQjk4OElGZFkzUEc4MVVYcXFycUZVV3hOQTFyeFJPdTNtbGYxWFlzSkhaWCtmaE9QNVplMUhMcmJPalRsbjZOanhXTlJ1TUd0QUJZc21RSm1abVpiTnUyRFE4UER5SWlJbmozM1hlSmlvcGkvUGp4N04yN2w0MGJOL0xHRzIrd2ZQbHlaczJhUmVmT25Tc2R2S3lzak04Kys0eHg0OFlCTUhUb1VKS1Nra3pidi8vK2U0cUxpemw5K2pROWV2VGc4T0hEUFBiWVk2WjdQcW1wcVNRbUpsSldWc1liYjd6QmloVXJpSXVMcy9BMHl6dHo1Z3k3ZHUwaVBqNmV5TWhJaGcwYnhwNDllMWkxYWhVclY2NDBKUjdldkhtVGhRc1g4c0FERDVDUWtNRFNwVXRKVFUwRkRNbVkrL2J0SXpZMmxvY2Vlb2lMRnkvU3ZIbHpxOGVOaW9yaTVzMmJwajdDdzhQTGJiZDJ2TTJiTjF1c2VHNXRuNHF1WHIwS0dBb0pHTFZwMDRiQ3drTDBlbjI1UWZRQWh3NGQ0dlhYWHdjTTE4UG56SmxUNVhQejlQUTg3K0xpY2dNb3U3T3EzSHRKcmZ3ZlVZM2VuMUR6OTNSMXgxVVVwUS9nWmFHUFNoUkZjUVY4Ny9ScHl5NUNDQ0ZFT1kzM3I5NG03UHpSSXpScjBZSjdlMWRmSnI0bWJadVFxa3BLVjdsc1RPd3dsbkN2V0w3ZFdHYmR2Tng2eFhMdHhsTHQ1aVhZemR1YnIyL2R1clhGOWViTGVyMWVTVXBLOG43cXFhZGFXdnBTVWx0MUxVbGVYNlhJLy9XdmY3VkxTMHZyMUtkUG4zcXRzbElicXFxNldDZzVmaThRNmVMaUVxblZhaStwcXJwRlVaUnZqaHc1OG5jY2ZETXhLU21KanovK21EWnQyakI4K0hDR0RSdUdWcXZGemMzTmtXR1p0R3JWaXFsVHA3Sno1MDdUalNwcm93VEIrZ2k2MHRKU05tellRRnBhR2xldVhLRmR1M2FNR1RPRzZkT25tMGFZVlRlYXp0cnhqVW15VVZGUnJGNjltcEVqUjlvdDRjcHA3ZDBMMVZ3b3VFdm9jZkNOQldkSzBLaEpKY1NhV0w5K3ZhWFZ4UmpPdnhDMUlwODFRdGptem9YcllocW9DbDlqUzNnQXcvZW42OWV2azVhV2xoc2ZIeS9UVW91N25uekdDbUZYSGhpU0RnODJ4TUdzVmV0M1JpKzg4QUl2dlBBQ1FOaWRmNDR5Q01oSEVnK0ZBN3ozM251c1hMbVMzLzN1ZDdYYVB6YzNsNUNRRU41Ly8zMTY5ZXBWYldKUWJUejg4TU0wYjk2Y0ZTdFdFQkVSWWZmK2E2S3U1d3ZnN05tekFQVHYzOTllWVpYalRPZXJMbFJWL1dOR1JzWmRNYjJKcXFyM1lFaUEvL3pPZDBPMmJObUNyNjh2QUMrKytDSVJFUkZFUlVXaEtBb0xGeTdrcFpkZXd0WFZsUll0V2pCcDBpU0wvUzVkdWhTTlJzUExMNzhNd09EQmcxbXlaQWs1T1RsNGVIaHcrZkpsUm93WXdjR0RCK25Sb3dmcDZlbU1IajNhdEg5SVNJZ3BpZTZsbDE1aXlaSWxOajJmU1pNbTRlbnB5Y2lSSTltOWV6ZkJ3Y0Y0ZW5yeTlOTlBrNUtTZ2s2bnc4WEZoV0hEaGxGVVZNVFpzMmRwMmJJbFdWbFpsSldWY2Z2MmJiWnYzODU3NzczSHd3OC9ESUMvdjcvVlkrYm01ckovLzM0KytlUVRmSHg4QUhqbGxWY0lEUTAxdGFucWVOWVNkR3V5ajA2bkF5aFhsVkNqMFZSWlRYRGd3SUdrcDZkejRjSUZGaTllVEhSMGRKV0puVkZSVVc4Qit4UkZhVFRYRExSYTdZL0F3S3EycTZxYUMveE5yOWZ2S0NzcjIzUHk1TWtTclZhck9sc2xXU0dFRUkyREpCNDZvYnpzYkx3N2RVSlJxaTlHVVpPMmpaMmlLQ2RyZXlQTE9FTERXRTdkbHZMdEZVZDFHUCtRTmYrRHRxcCt6UGV0K0VldXVhU2tKSDcrK1dlV0wxOXV1bGorM1hmZmNmYnNXWUtEZzNudnZmZFlzMllONTg2ZG8ydlhya1JIUjV0S21XL2J0bzFObXpaUldGakl1SEhqVEJmV0xaVWt0L1ZDZkgyV0l2L29vNC9lLyttbm54cnJLTCtPaXFMOEdmaHpZR0RnWlVWUnRvRGg1c3FkNmlqY2M0OWhScGpjM0Z4VDhxWHhEM1J2YjIvQWNEUEZ5TGpOeThzdzRPam16WnZsOXROb05IaDRlS0FvQ2lVbEplVVNPaFZGUVZWVjh2THlTRTVPSmprNW1SWXRXaEFVRk1RVFR6ekJJNDg4MGpCbnhZcnUzYnR6NGNJRjlIbzlHbzNHNmloQnNENkNMaTR1amxPblRyRnk1VXI4L2YwNWRlb1U4K2ZQcDZ5c2pKQ1FFS0Q2MFhUVkhSOE1JOXkrK3VxcnBqR2lLellXN3J1djZ1MkRCemRZS0U3T1dOMUFOTHdyeUUwZFVVZnlXU09FRUVMVUQvbU1GY0p1M0RGVU9oVE9yZDZyVVFwaGlVNm40ei8vK1EvZHUzZXZkUi9YcjE4SExNK29ZUytLb2pCOCtIRFQ1N2FqMk9OOE5RUm5PVitpZHJLenMxRlZsU2xUcGxUYVZscGFpcHViRy83Ky9qejExRk44L1BISGJOaXd3V0ppMjZwVnE4akl5R0RqeG8ybUNuNCtQajcwNnRXTDlQUjBYRnhjR0R4NE1JTUhEK2JUVHovbGhSZGU0T1RKazZ4WXNZSmZmLzBWZ1BidDI1djZhOSsrUGJkdTNUTDlmVzZOY1RwbTR5eG54a1JBNC8xTVkrSmhRa0lDcWFtcDlPblR4N1JOcjllVGxaV0ZUcWVqUjQ4ZU5wKzNuSndjQUxwMjdXcGFaeHlrWkZUVjhheXB5VDZ0V3JVQ0RJTUxXN1JvQVVCZVhoNXQyclNwOHB4cE5CcjgvZjJaTVdNR2MrZk9KVFkydHRGUGsyNk5xcXFYZ2E5VlZkMSs5T2pSdndJNlI4Y2toQkNpYVdpVUdVQk5YVmxwQ1M0dXRyMDBOV25iUkppWFJqY3ZHYTFhYW1PMlhHVzU5eXIydFhnYzgyMVdqbW0rbTlXNEZFVlJYQXd2b01WeTF5a3BLYXhkdXhaM2QzY1dMbHhJYkd3c1c3WnNJVE16a3hVclZyQisvWG9DQWdJNGYvNjhhWitxU3BKRDlSZmk2N01VdVp1YjJ6VkZVWXBWVlhXNkNsZUtvblRBOXY4UFhWVlY3WEJuUDE1NjZTVlVWU1UxTlJWM2QzZUNnNE1wS2lvQ0RPODNWVlhaczJjUEhoNGVUSmt5aGR1M2I1dk92NnFxZlAzMTF6UnIxb3pnNEdBdVg3NXMya2RWVlQ3OTlGUHV1KzgrNXN5Wnc0a1RKOHB0cStqbXpadDgrZVdYZlBubGw2WXZsSTVVVmxhR2k0c0xHbzJHNmtZSkZoWVdWam1DTGk4dmo5MjdkL1BoaHgrYVJyTDI2ZE9IbVRObmtwQ1FRRWhJU0xXajZhbzd2dEcwYWROTVgwZ2J2ZXBHN0k0WUFTa3BVdlhRVVAwcEUwTjFnM3N3VktPd20vRHc4R1NBK1BoNGUzWmJyNVl1WFVwZVhoNFRKMDU4bzErL2ZsbjFjSWhpZnB2S3FrR3FiNG1tU3o1cmhCQkNpUG9objdGQzJJMEdTV2hyRER3d3ZGWkNOQ2k5WGs5SlNVbVYxYmhzTVhIaVJPQzN4TU1kTzNZd2NlSkVFaElTV0w1OE9UazVPUXdhTklqbzZHalRBUGphNk5peEk5ZXZYK2YyN2R2MVVsWFJGdlk0WDVaOC92bm5iTml3Z1lLQ0FxWk1tV0wxSG9ldG5PRjhpZG94M2h2YnMyZVBhVmF3aWpJek05bTNieDlQUGZVVW16WnRxbFQ1ZjkyNmRSdzRjSURFeE1SeTk5ckFNTjN5NGNPSDBldjFqQmd4Z243OStoRVpHY21QUC81SWp4NDlUTWx6QURkdTNERGQ2L24xMTEveDlmVzFXMUpjWm1ZbW16ZHZKams1R1g5L2Z3NGVQTWhmLy9wWDRMZENHaGN2WHVTaGh4NnlxVDlqa3VIbHk1ZE55OFpreE9xT1Y1c1lMZW5VcVJOZVhsNmNPbldLVHAwNkFYRHExQ2tDQWdKc2VnNnVycTVOTmVrd0c5aXIwK20ySFR0MjdCc3NUK0VzaEJCQzFNbGRsYkhXV0RUM2FrWEJ0YXQyYjl2WXFhcjZVRVpHeGlsSHgyRlA1aVhjTFcwUERRMDFYWGlmUEhreWMrYk1RYS9YNCtibWhxSW9aR2RuTTJEQUFKdi8rSy91UW54OWxpSmZzbVRKVEp5MEZMbFdxLzBWNkdxbHlWWGdhNzFldjlVNENraXIxVTRHMkx0M2I3bUd4Z29ObHV6WnM2ZktiY2Fxa3BhOC8vNzc1UjQvOHNnamxaSVBtelZyeG9BQkF4ZzJiQmhQUGZVVVE0Y09yYksvaG5EaXhBbDY5dXdKVkQ5SzBOb0l1a3VYTHFHcWFxVlMvbDI3ZGlVM054ZTlYbC90YUxycWptL2s1K2RYdzJmcHhCWXRndWVmaDZwR094ODRBRG9aeklaaDJ2UXJRQUhnaHAxdk5EalROTXEyT25IaWhMR1NhM3EvZnYxK3FZZEQ2REdjOTJJY1BHMjlhUHprczBZSUlZU29IL0laSzRRUVRZdFdxLzFBVmRYRE9wM3VyOGVQSC84UGh1L213c0hjM056S2ZaYlZ4bzRkTzVnOGVUTHA2ZW5BYjlNSTc5NjltMDJiTnFIVDZRZ1BEMmZObWpVc1hMaXdUckcyYk5tUy9QeDhoeVhTMmVOOFZYVDE2bFdXTFZ2RzVzMmJ1Zi8rKzAyVjV1cktHYzZYcUIxZlgxKzBXaTEvK2N0ZmVQUE5OL0h4OGVIczJiUGs1ZVV4WU1BQTlIbzlpeFl0WXVMRWlVeWJObzB4WThhd2E5Y3Vubi8rZVFBKytPQUQ5dTNieDRZTkd5b2xIWUtoZ01lZi8veG5YRjFkZWZ2dHQzRjNkNmRQbno1ODlORkhQUEhFRStYYXJsdTNqdkR3Y0s1ZXZjcW1UWnQ0N3JubjdQWTh5OHJLQU1QZjZ6NCtQbXpkdXJYY09SZzZkQ2h4Y1hFc1hyeVlidDI2Y2ViTUdWcTJiRW5uenAwdDl0ZWxTeGY4L2YxSlNFZ2dPanFhd3NKQ2twS1NiRG9lL0ZhdDhPalJvL1RzMlpOV3JWcFZ1MDlGR28yR1o1OTlsazJiTnRHM2IxOEtDZ3BJU1VraEppYW1VdHR6NTg1eCt2UnBoZzBieHZYcjE5bTRjU1BEaHcrdjdyUTFOdHRWVlgwckl5Tmp2Nk1ERVVJSTBmUko0cUVUNnR5akovLzM0dzljdVhpQmU3cmVaN2Uyb3ZGcDE2NmRhZG5MeXd0VlZTa3JLOFBYMTVmWTJGaldyRm5EcDU5K1NrUkVCSUdCZ2RYMlY5MkZlQ2xGWGs0MnNQZE9zdUYvNDBRWDVJeEpoMTVlWGp6eXlDTU1IejZjeHg5LzNLWXB4QnZDbFN0WDJMNTl1Mms2NytwR0NWb2JRV2Vjd3ZyWFgzOHROekl0TXpQVE5NS3Z1dEYwdG94U0JPdytXdGFoL3ZkLzRmLzlQMGRINGZUdVZLNHRwcDRxNzFVYzdkb1k1T2ZuRzZ2SzVNYkh4enRkb3JnUVJ2SlpJNFFRUXRRUCtZd1ZvdUh0M3IyYnhNUkVMbDI2Ukdob0tNT0dEV1BkdW5Xa3A2ZFRWRlRFd3c4L3pLSkZpNnE4MlY5WEowNmNJRGc0bU8rKys4NWhzMmdZWXpETzRHSjhEREJseWhUbXpadUhYcTluelpvMXBLYW1vcW9xWThlT1pmYnMyUlovLzFldVhFbGFXaG9GQlFWMDc5NmQrZlBuMDd0M2IwSkNRamg4K0RDQVE1OXZRMU5WMVU5UmxOZGNYVjNSYXJYWnFxcEdBenN6TWpKeWtXa1dtNlN3c0REVForaXJyNzVhcmtwd2JibTV1ZFc1RDJmajV1YUdScU1oS3l1TGdJQUFldlhxWmRlK1JlTVVIeC9Qc21YTEdEOStQS1dscGZqNyt4TVdGZ2JBUng5OXhMVnIxNWcrZlRydTd1NkVoWVVSSHgvUG9FR0Q4UFgxSlRFeEVhQlNFcHZ4ODYxSGp4N285WHA2OU9oaG1yRnM4T0RCckZpeGdrV0xGcFhicDNmdjNvd2VQWnFTa2hKR2pSckZLNis4WXJmbmVOOTk5ekY1OG1UZWZQTk4ycmR2eitUSmsvbisrKzlOMitQaTRsaXpaZzJ2di80Nk4yL2U1TDc3N3F1eTZJalJzbVhMV0x4NE1jT0hENmQ3OSs2TUh6K2VreWRQMm5TOGUrKzlsN0ZqeHhJV0ZrYkxsaTM1NXB0dnF0M0hrdERRVU9MaTRoZzllalJlWGw3TW1ER0RRWU1HQVlidkdETm56bVRuenAwMGI5NmNwS1Frb3FLaThQVDBKQ2dvaUxsejU5YjJkRHFsSTBlT3JISjBERUlJSWU0ZVRTSTdxS25wL1dRUUFQLzQ1R083dGhWTnk0Z1JJL2pxcTY4WU9IQWdiNzMxbGszN1ZIY2gzcndVdWRGZFZvcjhvcXFxNzZ1cSt2aVJJMGM2SGpseTVPV2pSNDkrZ3hNbEhZTGh0Vis1Y2lYZmZ2c3RLMWFzNFBlLy83M0RrdzVWVlNVM041ZTB0RFNDZzRNWk5Xb1VUei85TkZCK2xHQk9UZzQ2blk3VHAwK2JMdlNhajZBN2ZmbzBPcDJPLy91Ly95TXJLd3NmSHgrZWV1b3A0dUxpK09XWFg5RHBkUHo4ODgrOC8vNzdUSnMyRFNnL21xNmdvSUNzckt4eW8rbXFPNzRRUW9qR1FUNXJoQkJDaVBvaG43RkNPRTUyZGpiUjBkSE1uajJiSDM3NGdVbVRKckZ2M3o3NjkrL1BsMTkreVo0OWUzQjNkNjlUcGJMRzdMdnZ2ak1sUWljbEpYSGd3QUcyYnQzS3BrMmJTRTFONWNzdnY3UzRYNTgrZlVoSlNlRy8vL3UvNmRtekovUG16VU5WVmRhdlg4L216WnNiOEJrNHBRNktvcXhYRk9WeVlHRGdsYjU5Kzc3KzBFTVB0VVR1RlRVcHZyNitwdVcyYmR0eTQ4WU5CMGJqdkZxM2JzMDc3N3pEMnJWcmVlR0ZGMHhKVXVMdTFyWnRXNVl2WDg1MzMzM0hqei8reUpZdFd4ZzRjQ0FBMDZkUEp6VTExWlEwT0dyVUtQYnYzMi82bmZ2cHA1OHMvak8yQjBoTFN5TStQdDcwZVBMa3lmejAwMCttS3VHOWUvZm1wNTkrWXNLRUNYejc3YmZzMzcrZjhQQndYRjJ0MXhJeTdtZE1xamMrTmg2NzR1TTMzM3lUSDM3NGdWMjdkcGxpTUc3ejlQUWtJaUtDYjcvOWxvTUhEN0oxNjlaS1Zjd3I2dGF0RzU5ODhnbUhEaDNpMDA4LzVmbm5uN2Y1ZUFDUmtaRWNQSGlRYjc3NXhyU3V1bjBxOHZEd0lDWW1odSsvLzU2dnYvNmE4ZVBIbTdiNSt2cnl4UmRmb05GbzZOaXhJMXUyYk9IUW9VUDh6Ly84RDVHUmtWS2RWQWdoaEtnRHFYam9oSG9OZVlLdUFWOXdjdi8vNE4yeEkwKytOQjJOaTB1NU50Y3YvUWZ2anAxcTFGWTBIWmN1WFNJbko0ZUFnQUM2ZE9sQ1NVa0pxcXFpS0lyRmt1UzJ1bHRMa2F1cXVrR24wMzF6L1BqeFE0Nk94UmF4c2JHT0RxR2NJVU9HbU41N0FRRUJSRVpHOHRoamo1VnJZMjJVSUZnZlFSY1RFOE82ZGV1WU5Xc1dlWGw1K1BuNUVSd2NYTzVMbzdYUmRMWWNYd2doaEhPVHp4b2hoQkNpZnNobnJMQUhSVkhlMFdxMWNSZ0dicXAzZnBvdm0zNnFxcXEvVTMxZWI3NWNzYTJpS0txcXF2b0t5NnFpS0hyVk1CVkVwWDJzOWFlcXFxb29pcjdDc2xyRlB0YmlVUlZGMGV2MWVsVlJGTDM1Y3NYK25uLysrV1pQUHZsa3h6bHo1bFI1N3E1ZXZZcGVyK2Z4eHgvSHpjME5OemMzcGs2ZFdtNWc3OVNwVTVrMWF4WjZ2YjZ4RC9pdGsrVGtaRUpDUWt6VlQ4ZU1HY09lUFh0TTAxdWFDd29LTWkyUEdER0MzYnQzbTY2ZFZ2VHR0OTgrbEpLU1V0YS9mLys4K292ZXNmUjZmVHRMNnhWRjhWWVU1Yjg4UER6K1M2dlYzZ1krTENrcFdmTHp6ei9uV0dvdkdvL0N3a0s4dkx3QU9ILyt2Tldxd1hlN29LQWdoZzBiUm1KaUloRVJFYVNtcGpvNkpDR3M2dGV2WDZWMTNicDFZOGVPSFUzNjJGVVpNbVNJcVRxeVBaaFhSeFpDQ0NHRWJTVHgwSUYrL09KekNxOWRNeTAvT3NadzBWV2owVEJwVVF5ZkxaclBnZTFiT0xYL0gvUVk5UC93YXVkRDBjMGIvT2YwdnppWGNZUzMwLzY3Um0xRjA2SFQ2WWlKaVNFcks0dk9uVHV6Wk1rUzA0VXpTeVhKYStKdUxFV2VrWkd4eE5FeE5FYkdFWEsyTUk0U3JJcHhCRjFFUkVTbGJjMmFOV1BldkhsV3Z6Z2FSOU9aTTcvd2JPMzROWGtlVGNiZXZTQWorSVFRallCODFnZ2hoQkQxUXo1amhaMHBkLzVWbXhWbm52aGxiV1lPUTI2aDlXVnJmZHQ2WEZ1bjZhNFlnM0cvaXNsczVzczNidHdnTXpNVCtHMHE0YWlvS0ZhdlhzM0lrU09aTjI4ZUw3MzBFb0RwMnR0UFAvMVVLYmt3TnpjWGIyOXYwL3FTa2hKV3IxN04zcjE3S1MwdFplalFvU3hZc0lDV0xWdVNuSnpNZSsrOXg1ZGZma21yVnEwNGV2UW9zMmZQWnR1MmJkVk8xWnlSa2NHcVZhdkl5c3Jpa1VjZUlTWW1oalp0MnBoaVg3eDRNUWtKQ1NpS1FteHNMTC84OGdzYk4yN0UxZFdWUllzV01YVG9VQUJLUzB2WnNHRURhV2xwWExseWhYYnQyakZtekJpbVQ1OXVlZzRGQlFYRXhzYnkvZmZmMDdadFc0dkpnK2F1WGJ0R2RuWTJ2WHYzTnEzcjFhc1h5Y25KUVBscmxzWmpxS3BLVGs0T1c3ZHVaY0tFQ1ZVbWJYN3p6VGVMVDU4K2pWN3ZWQk9lT0VKeklOVGQzWDFtWUdCZ0hsai9mUk4xVjFKU1VtMEZzOXBhdTNZdGYvclRuN2h5NVFxSmlZazg5OXh6ZGVxdnJLeU1hOWV1MGF4Wk16dEZXSFAxY2I0dVg3N012Ly85Yi9yMDZZT2ZueC9GeGNWMjZkY1p6cGVvRVQxUTR1Z2diT1hJdjMyZDZlL3Urdm9lc0g3OWVrdXJpM0d5bWRHRUVFSUlaeUtKaHc3MDlmdnJ5aTBiRXc4QldyVHhadnFxLytMSTEzczQ4VC9ma3ZHM3ZaVGN1b1dIWnd0OHV0N0xreTlOcjFWYjBUQlVWVlVBZDhBRGNLUHFDNi90Z0ZaUS9vOWtTMzh3bTYvejgvTWpKU1dseXVOSFJrWVNHUmxwY1Y5enJxNnVlSHQ3bDdzb2FpeEZicW5Lb2JFVU9XQXFSVjRWQzMyM0F0cFZjY0ZLRDVSaStPTzk1TTdJY0NGRWJVVkZnYldwRHdZUGJyaFloQkJDQ0NHRUVFSTBhVHFkTHRiRHcyTk5hV21wQnNEZDNWMVRWbGFtMGV2MWlrNm5NLzMwOFBCUWREcWRSbFZWeGQzZDNiU3MxK3MxYm01dXBzZXVycTRhVlZVVjR6WlhWMWRGcjlkclZGVlZYRnhjak5zcVBsWTBoc3d5UmEvWGExeGNYRXh0ak91Tnk4YjlBVVZSRk9NMmpmbjJpdHMwR28xcEgyUGJxdHJjMmFacDNicDF5d2NlZUtBYjhJTHhYQjA2ZElpdnZ2cktsTkMxZWZObWdvT0RPWGp3b01XcEE4dkt5dmpzczg4WU4yNmNhZDJTSlV2SXpNeGsyN1p0ZUhoNEVCRVJ3YnZ2dmt0VVZCVGp4NDluNzk2OWJOeTRrVGZlZUlQbHk1Y3phOWFzYXBNT0FWSlRVMGxNVEtTc3JJdzMzbmlERlN0V21LcVhBcHc1YzRaZHUzWVJIeDlQWkdRa3c0WU5ZOCtlUGF4YXRZcVZLMWVhRWcvajR1STRkZW9VSzFldXhOL2ZuMU9uVGpGLy9uekt5c29JQ1FrQklDb3FpcHMzYjVvcWk0V0hoMXVON2VyVnE0QWhFZG1vVFpzMkZCWVdvdGZyeTEyek5KN24xMTkvSFRCVVFySldkYkpGaXhiL2NuVjF6Y2R3YmJKSlVsWDFJVVZSdkcxc3F3R1NWVlVOcWVldzducUtvdURtNW9aT3A4T2x3aXhXZGZYZ2d5TS9qb1VBQUNBQVNVUkJWQS95ekRQUG9OZnJlZTY1NTVnMmJWcWQrcnQ0OFNMdDJyV2pUWnMyZG9xdzV1cmpmT24xZXQ1NTV4MHlNelBwM0xrejBkSFJkdW5YR2M2WHFKRVM0SXFqZ3hCTzdRcU5LRGxWQ0NHRWFHaVNlT2hBaS8vNkQ2dmJYVnhkZWVTWjBUenl6T2hxKzZwSlc5RWczSUI3QUw4N1B5dGZPVFJvQmZScXFLQXFhdEdpQlZxdGxxaW9LQVlQSGx6bmtZOUdpWW1KbkRsekJxMVdhejZhdUJlRzZXa0tMT3hpL0dLWENWeEcvb0FYb200ZWZkVDY5aEVqSUNWRnFoNEtJWVFRUWdnaGhLZ3pqVVp6Ni9EaHc5Y2NIWWV6eWNqSXVBY1lpbG5pNGJScDAyalJvb1hOZlN4ZHVoU05Sc1BMTDc4TXdQWHIxMGxMUzJQTGxpMzQrdm9DOE9LTEx4SVJFVUZVVkJTS29yQnc0VUplZXVrbFhGMWRhZEdpQlpNbVRiTHBXQ0VoSWFiRXZwZGVlb2tsUzhwUEVESnAwaVE4UFQwWk9YSWt1M2Z2SmpnNEdFOVBUNTUrK21sU1VsTFE2WFFVRmhheWUvZHVQdnp3UTM3M3U5OEIwS2RQSDJiT25FbENRZ0loSVNIazV1YXlmLzkrUHZua0UzeDhmQUI0NVpWWENBME5yVEkyblU0SFVLNXFvVWFqcWJKaTVjQ0JBMGxQVCtmQ2hRc3NYcnlZNk9qb2NrbVU1dDUrKysxRndENUZVWnBzMGtsZ1lPQWVZS1NWSm1YQSsyVmxaU3R2M2JyMW56Tm56aFJydFZwSlBLeG5ibTV1L081M3YrT0hIMzVnOE9EQk5sZGdOZGV0V3pmUzA5TXJyUjg3ZGl4ang0NjFSNWlVbEpTd2F0VXFSbzBhWlpmK2Fzc2U1d3NNNTh4WXBLRkRodzdzM0xuVG5tRTZ6ZmtTTlZLTTRkN1VJQXozOHp3Y0cwN1Z3c1BEa3dIaTQrTWRIWXJObGk1ZFNsNWVIaE1uVG55alg3OStXWTZPcDRhSytlM2VwWDFLb2dvaGhCQk5rQ1FlQ2xFL1BEQWtIUjUwZENEV2RPM2ExZXAwU2JYMTJtdXZXVnI5Wnh0MkhRVGtJNG1IUXRSTmREUTg5eHdFQmxyZWZ1QUEzTGxvTDRRUVFvaTdTdzJxczlkWVVGQ1F2YnBxTUsxYnQ2YTR1SmorL2Z1M1BYNzgrRDAyN0NMVjJvVVFRdFNhbjUrZnpXMVhyVnBGUmtZR0d6ZHVORlZEek03T1JsVlZwa3laVXFsOWFXa3BibTV1K1B2Nzg5UlRUL0h4eHgrelljTUdtNU56MnJkdlgyNzUxcTFiNWFZZk5sYnU4dlQwQkRBbERYcDRHUEl6ZERvZGx5NWRRbFZWL0N2TXd0QzFhMWR5YzNQUjYvWGs1T1NZMWhtMWJOblNhbXl0V3JVQ0lEOC8zNVM0bVplWFI1czJiYXFjUWxtajBlRHY3OCtNR1RPWU8zY3VzYkd4VmJhOUc2bXFXcXdveXZ2QUI3bTV1ZWN2WExoUTVPaVltaEpYVjFmS3lzb29MaTQyL1k1WUVoY1h4OVNwVTNubW1XY1lNMmFNMWZlMExRb0xDd0hENzBwZEdYOWZGeXhZZ0srdnI2bUtxTFgyUUszaWQ5VDVzcWVHUEYvQzdrb3hKSmNWWU9mdnlQYm1URk1kMityRWlSTmN2bndaUlZIUysvWHI5NHVqNDZraDgrLy9UYll5c2hCQ0NGRlhrbmdvUlAxd3h6QXlTdFNNdGVxUTlhWnYzNzRUTkJyTnVTTkhqaHpCVUpWUmlNYnR4eDloNEVCSFJ5R0VFRUlJNTJScmRmWWEwMnExOXVxcXdRUUVCSkNYbDhlRUNSUDZBeDF0MkVXcXRRc2hoS2cxVzVNQTE2MWJ4NEVEQjBoTVRDdzN2YkJ4ZWMrZVBYVG8wTUhpdnBtWm1lemJ0NCtubm5xS1RaczIyZno1Zk9QR0RWTlM0YSsvL29xdnIyK05FMkx1dWVjZTAvNEJBUUhsWWpMMlowd3l2SHo1c21uWm1JeFlsVTZkT3VIbDVjV3BVNmZvMUtrVEFLZE9uU3AzREd0Y1hWMGx1UWRRVmZXbW9panJ5OHJLdHVibTV2NHpNelB6dHFOamFxcjgvUHk0Y09FQzU4NmQ0OEVISDZ5eVhjZU9IZm43My8vTysrKy96OHN2djB4SlNkMyt0RFJPNHo1eXBMVUNsN1pyM3J3NTRlSGhEQjgrdk5xMnQyN2RBcXBQSkxiRVVlZkwzaHJxZkFuN3VqT1lySmhHVU5HdU1YN256cy9QTjFac3pvMlBqMit5MVlXRkVFS0l1NWtrSGdwUlB6UTRJSUd1Q2ZEQUFhUEpGRVdaQVR5bDFXb3ZxcXE2QlVqTnlNZzRERWhKT0NHRUVFSUkwZFRVVzNYMitxaW1YdDhXTEZoZ1hGeFR3MTJsV3JzUVFvaDY4Y0VISDdCdjN6NDJiTmhRTHVrUXdOZlhGNjFXeTEvKzhoZmVmUE5OZkh4OE9IdjJMSGw1ZVF3WU1BQzlYcytpUll1WU9IRWkwNlpOWTh5WU1lemF0WXZubjMrKzJ1T3VXN2VPOFBCd3JsNjl5cVpObTNqdXVlZHFITHVQanc5UFBmVVVjWEZ4eE1URTRPL3Z6ei8vK1UvZWYvOTlwazJiQmtDWExsM3c5L2NuSVNHQjZPaG9DZ3NMU1VwS3N0cXZScVBoMldlZlpkT21UZlR0MjVlQ2dnSlNVbEtJaVltcDFQYmN1WE9jUG4yYVljT0djZjM2ZFRadTNHaFRFbEFUOTBGWldWbTRUcWM3ZmZMa1NmbmJwUUdNR3plT2Q5OTlsOFRFUkZhdVhGbHQwdkhNbVRPWk9YTm1BMFZuZnovLy9EUFoyZG0wYk5tU0xsMjYxSGgvT1Y5Q0NDR0VFRUkwWHBKNEtJUVF2K21xS01wOFlMNVdxODBHdHFxcXVpc2pJK01Ib016QnNRa2hoQkJDQ0dFUFVwM2RQaHhTclYwSUlVVFRsNWlZQ0ZBcFdlN2d3WU80dTdzVEh4L1BzbVhMR0Q5K1BLV2xwZmo3K3hNV0ZnYkFSeDk5eExWcjE1ZytmVHJ1N3U2RWhZVVJIeC9Qb0VHRDhQWDF0WHJjM3IxN00zcjBhRXBLU2hnMWFoU3Z2UEpLcmVLUGlZbGgzYnAxekpvMWk3eThQUHo4L0FnT0RtYjgrUEdtTnN1V0xXUHg0c1VNSHo2Yzd0MjdNMzc4ZUU2ZVBHbTEzOURRVU9MaTRoZzllalJlWGw3TW1ER0RRWU1HQVlhS2lUTm56bVRuenAwMGI5NmNwS1Frb3FLaThQVDBKQ2dvaUxsejU5YnF1VFFWR1JrWnFZNk80VzR6YXRRb05tL2V6UDc5K3hrOWVqUTllL2JFMjl2YjBXSFpYWEZ4TWRuWjJSdzVjZ1NkVHNkYmI3MUZzMmJOYXR5UG5DL1IxS2lxcW1ENHZ1aUJIYWR2RGdvS3NrYzNEYXAxNjlZVUZ4ZlR2My8vdHNlUEg2K3ZheEhtVXlLWDNLbGlLWVFRUW9nR0lvbUhRamlSbkp3Y1pzeVlRVXBLU3IxUC8zSGl4QW1DZzRQNTdydnZUTk9vTkRSakRNWUxwMDZtQS9BblJWSCtwTlZxcjZtcStybEdvMG01ZHUzYS9nc1hMaFE1T2pnaDZtVHZYbWplM05GUkNDR0VFTUl4cERxN2ZUaWtXcnNRUW9qR3FYZnYzdnowMDA4MnJiZlV6bHpidG0ycnJESThmZnAwcGsrZmJubzhhdFFvUm8wYVpYTnNFeVpNcURiRzZoNDNhOWFNZWZQbU1XL2V2Q3FQMmExYk56NzU1Sk55NjZxcnl1amg0VUZNVEl6RktvZSt2cjU4OGNVWGdHRXExaTFidGxqdFM0ajYxcnAxYTdaczJVSjRlRGhIang0bEt5dkwwU0hWcXpadDJoQWFHbHJ0L3pkVmtmTWxtaUEzRElQVi9MRGpvTFhHT05WeVFFQUFlWGw1VEpnd29UL1FzWjRPVXdKY0FUS0J5OGpNQkVJSUlVU0Rrc1JESVp5SXI2OHZ1M2J0c251L0Z5OWVKQ3dzak8zYnR6dGpncDlKWEZ6YzJ3Y09ITWpUYXJVTitxVkFWZFhBYXBxMFV4UmxocXFxTTlxMmJWdll0bTNiejFYMXpvQ3BmLzhiMXE4djM3cGpSNWc5R3k1ZGdvUUV5OXV1WElGVnE4cHZ1K2NlK05PZkxHL3o5b1kzMzRTOFBLaDRjZG5DdHVZdUx0elc2U2dvS0tCVnExYlZud1RSNElxS0RQbXI3bXZYUW1TazRmVlBTREM4Yjh6Tm5tMTQzMWphRmhJQ1hickErKy9EeFl1L3JXL2ZIb3lWRENwdUEzajFWWEJ4c2ZNekVrSUlJWVFRZDV1K2ZmcytyOWZyTHgwL2Zqd2RRNVVKWVFmTm1qV2pxS2lJR3pkdTBMSmxTMGVISXlxNGNlTUdBTTFsTUpkb1pQcjE2MWRwWGJkdTNkaXhZNGNEb3JITmtDRkRtREpsaXRVa3hwb0lDUW5oOE9IRGR1bExpT3I0K1BqdzRZY2ZjdkhpUlU2ZVBHbjYvR2hLM04zZDZkaXhJNEdCZ2JpNXVkV3BMemxmb29ueHdKQjBlTkNlblZZMThNQ1pMVml3d0xpNHBnRU9Od2pJUnhJUGhSQkNpQVlsaVlkQzNBWHk4L081V0RIeHlBa1ZGQlQwTGkwdGJmRGpLb3BTaytZYXpLZW1jM0VCTDYveUxWcTBxTDl0aW1MVHRvZmF0dVYvcjF6aG4vLzhKd01IRHJUeHFZbUdVbHhjVEc1dUxxNktRcnQyN1g1TEFtelJvdkxyYThzMlQ4L3kyM3IyL0MzeHNPSTI4LzJFRUVJSWNWZXp0ZUw2eFlzWFdiZHVIZW5wNlJRVkZmSHd3dyt6YU5FaU9uZnViTFgvM2J0M2s1aVl5S1ZMbHdnTkRlV2xsMTZxVVh6VlZXbXZXRUhkK0Jnd0pTbm85WHJXckZsRGFtb3FxcW95ZHV4WVpzK2ViZkU3d01xVkswbExTNk9nb0lEdTNic3pmLzU4ZXZmdVhTNUp3WkVWNDUyUm9pZ3Z1cnE2anROcXRaZFVWZDJpS01xWFI0NGMrUUhRT1RxMnhzemYzNTlUcDA1eC92eDVldmZ1N2Vod2hKblMwbEt5c3JKd2NYR2hTNWN1amc1SE9EODlUblRqdTdwS2lzNmtxZ3FSZGJXKzR1QmhnMklrZVY3VW82NWR1OUsxYTFkSGg5Rm95UGtTVFlRNzV2ZVJSRU94VzNWSklZUVFRdGhPRWcrRnFHZkdtMStMRnk4bUlTRUJSVkdJalkzbGwxOStZZVBHamJpNnVySm8wU0tHRGgxYTZjYmF0bTNiMkxScEU0V0ZoWXdiTjg0MHVyZXE5VlV4M253Yk5HZ1FVUDVDNC9IangxbTdkaTNuenAyalM1Y3V2UDMyMi9UdTNkc1VTMVJVRkt0WHIyYmt5SkhNbXplUGtwSVNWcTllemQ2OWV5a3RMV1hvMEtFc1dMREFWSVhoOE9IRHJGNjltck5uejlLK2ZYc1dMRmhnT201QlFRR3hzYkY4Ly8zM3RHM2J0dElVS2s4KytXUk1mbjcrc2NPSEQrZmI1ZVRiU0ZHVUZZQzFxb2Y1d045VlZmMWVyOWR2TzNic1dKWldxeldVUE96VUNTSWlMTy9Wdm4zVjI5cTJyZDIyMXExdDJqYjUwVWY1MzNuemlJK1BKelkybHE1ZHUrSlZNZmxNTkxpaW9pSXVYNzdNZSsrOVIzRnhNV1BHaktINXdvVy9OWGo1NWFwM3RyWnQyclR5aitQaTRQSmx3L3V6NGpZaGhMQXpkM2QzU2twS3VIMzd0bFQrY1FJbEpZWjcyeTZTWkM1c1lHdkY5WDM3OXRHL2YzOFdMbHhJV1ZrWml4Y3ZadUhDaFh6MDBVZFY3cE9kblUxMGREVHZ2UE1PVHp6eEJEcGR3K1dobVNjSEppVWxjZURBQWJadTNjcXRXN2Q0N2JYWDZOcTFxOFhwSFB2MDZjTXJyN3lDb2lpc1hyMmFlZlBtOGZYWFg3TisvZnB5U1kzQ29vNktvdndaK0xOV3E3MnFxdW8yUlZHK0tDNHVQbkR5NUVtblNicHBMRWFQSHMycFU2ZFl2bnc1Q3hjdXhNL1BqeGJHQVdmQ0lVcEtTcmh5NVFxZmZmWVpOMi9lWk5DZ1FmSWRXOWpDT08yZmNHNVhjS0lFVVNHRUVFMkNCa21BY3dRUERPZGVDQ0dFRUExSUVnOUZZM0pJcTlVYTcxYXBkNmE2VmUvOFExRVUwN0p4dmJITm5XM0cvY3ExcWJqdm5lM21iY3kzbTdlcDFMZHgrOU5QUDYwWk9IQ2daMHhNakNuNE0yZk9zR3ZYTHVMajQ0bU1qR1RZc0dIczJiT0hWYXRXc1hMbFNvWU9IVnJ1eVdabVpySml4UXJXcjE5UFFFQUE1OCtmdDdyZW1zMmJONWVyQkdKdXg0NGRyRjY5bW1iTm1yRm8wU0tXTEZuQzl1M2JUZHNQSFRyRVYxOTloZkVwTDFteWhNek1UTFp0MjRhSGh3Y1JFUkc4Kys2N1JFVkZBWER6NWswV0xseklBdzg4UUVKQ0FrdVhMaVUxTlJXQXFLZ29idDY4YVhvY0hoNWVMcGFubjM3NnhOTlBQLzJkb2lnTmVsRTJNREF3MTBMRmsydXFxbjZqcXVyMjB0TFN0TVoyczJ6bzBLRTgvdmpqN051M2oybVNlT2FVL1B6OG1EVnJWdjEwZnVBQVdKaENTUWdoNnNOOTk5M0g2ZE9uK2ZYWFgrblpzNmVqdzduclhiNThHWUQyN2RzN09CTFJsRXlkT3JWY1JjU3BVNmN5YTlZczlIcDlsWlVTcjE2OWlsNnY1L0hISDhmTnpjMWhVNGtsSnljVEVoSkNodzRkQUJnelpneDc5dXl4bUhnWUZCUmtXaDR4WWdTN2QrOUdWZFdhVmtnWDRLTW9TaWdRNnVIaGthZlZhcE9CbE56YzNIOWN1SENoeU5IQk5RYWpSNC9tMjIrL0pUMDluUmRlZU1IUjRZZ0tmSHg4ektlTUU4S2FZaUFUdzdSLzkyQzRHVjV2d3NQRGt3SGk0K1ByOHpCMnMzWHJWbzRlUFlwV3ExMHphZEtrQXc0SW9SaEQwbUhtbldVaGhCQkNpQ1pCcTlWTzFlbDBwNDRkTzViaDZGaUVFRUkwZlpKNEtCb05SVkZhVm5oc3l6NDJyYk5IditaME9oMUZSZVh2cDB5YU5BbFBUMDlHamh6Sjd0MjdDUTRPeHRQVGs2ZWZmcHFVbEpSS0ZVRGMzTnhRRklYczdHd0dEQmpBUXc4OVpIVjliWVdGaFpsdVRFK1pNb1hRMEZEMCt0OW1GNWsyYlpxcHNzTDE2OWRKUzB0ank1WXQrTjZaeHZYRkYxOGtJaUxDbEhnNGJOZ3dpb3FLT0h2MkxDMWJ0aVFySzR1eXNqSUtDZ3JZdjM4L24zenlDVDQrUGdDODhzb3JoSWFHMWlsK2UxSlZOUWY0cTZJb1c0OGNPZklOalhoNk1CY1hGMWFzV01IMjdkdEpTMHZqL1BuemxkNlRvdUc1dWJuUm9VTUhoZ3dad211dnZTWVZNcHlRcXFvS2h0R29Ib0FiZFJnaGFaNjgwRmkwYnQyYTR1SmkrdmZ2My9iNDhlTjFuUTVFRDVSaXVJRlRZcGFvTDVxWVo1OTlsbmZmZlpmLytxLy9ZdW5TcGFZcXlLSmg2ZlY2dnZycUsvNzk3Mzl6Ly8zM2M5OTk5ems2cEhxbEtNcmZ0RnF0YVR4UWhjRkFob1h5QTQ2b3VHeHBIeW9QTkRLdHEvRC9tTFY5TFc2M2RqeEwrMVk4bmxsSVZmWlRWWXptK3c0ZlB0eGw0TUNCSGt1V0xMRzU0bnJGNU1MYzNGeTh2YjNSYURSVlZrbzNUcXRzcWVxNnVkRFFVSHg4ZkZpOGVMRnAzZXV2djg3OTk5L1BILzd3aDNKdHE2dWdYdEcxYTlmSXpzNHVOMVZ0cjE2OVNFNU9CZ3hUVGMrY09aT2RPM2VhbnFPcXF1VGs1TEIxNjFZbVRKaFFaV0xsa2lWTEZuLy8vZmZYdFZwdHFmSGNtbTJ1OG4xby9ocFplcDlWV0xiMnVscDZqMXQ2djFuczI5THZoeTN2OFFydmJ4UkZlUVRyMmdDdkFxOTZlM3ZmOFBiMjNsbE5lNEhoZTBOQ1FnS2Zmdm9wZi8zclg3bDQ4U0xGeFpJVDQwaXVycTdjYzg4OVBQcm9vOHljT2ROMFhVT0lhcFJpU0d3cm9JN2ZMMjN4LzltNzg3aW83dXZ4LzY4N2JCWFVva0hHdUNYQldGTUZsY0hveDFhSk5waVU1T3NXTlc1WmJHS2pLTWJVNElKaTJjUTlpa3REUllxV3VDVWttQkNYbUxUOWxVWkxJMVV3ZkxTdGpjWlkrQUJHQVNGU1dXYnU3NDloSmdQTXNDZ3dnT2Y1ZU53SHc3M3YrNzVucmlSdzc1eDdUbnRxcFF6dzlkZGZjL2JzV1hKemMvODVZOGFNTkR1RVlIbk5XdG5BV0NHRUVPS2VIRDE2bFBqNGVQTHk4Z2dPRGpaZk05dHk3ZG8xZHUzYVJVWkdCbmZ1M0dIbzBLR3NXYk9HM3IxN04vcVl0YS81bTBORGM1cTJtd3FoV0hZUG1EVnJGaUVoSVJnTUJyWnYzMDVxYWlxcXF2TGNjOCt4ZVBGaXE1KzlidDI2bGVQSGoxTlNVc0tBQVFOWXVYSWxQajQrQkFVRmNlYk1HWUJtZlg4ZHlHSUhCNGVSdnI2KzN5aUtzbCt2MTZlZVAzOCtnNXJYK0VJSUlVU3prTVJEMFM2b3FvckJZQmg1Ky9idGZ4b01CcVZyMTY0S2dGNnZWd3dHUTUzWGJtNXVpbDZ2VndBTUJvT2lxcXJpNnVxS3dXQXdqekd0TjcwR2NIRnhVYXl0VjFWVlVWVlZjWFoycnJQZWNudjFHSVlQSC83QTFLbFQvWUJZMDN0d2QzY0hNUC94YTdwSjdlSmlmTmk1ZHVLaFZxc2xPanFhN2R1M3MzLy9ma0pEUS9IMTliVzUvbTcxNlBGOVhvbWJteHVxcWxKVlZXVmUxNmRQSC9Qci9QeDhWRlZsMXF4WmRlYXByS3cwZnppU21wcktrQ0ZEek8vTllEQlFVRkFBUUw5Ky9jejd0SlhFQkZWVlV3d0dROHo1OCtmVE1ONTA3QkFjSEJ5WVBYdTJWTWdRb21tY01GYWk2RlA5OWE1Yll1aDB1dWFLcWRWNGUzdFRYRnpNOU9uVGh3TVAzdU4wcHJaaU9jQjFwSFZWaHpWcDBpUlNVbEw0NjEvL3lzOSs5ak04UFQzcDJyV3J2Y082cjVTWGwxTlFVTUIvLy90Zm5KeWNPbndWSnN0Y0xlWDd1OUpLOVdLNTdhNlAwUmIzYmE1NVZWVTF0K1MyMU5qSzZsVlZWUnc0Y0lDcFU2ZldXRis3VW5wOVZkY3RUWnc0a1hYcjFwbXZKMjdldkVsR1JnWnZ2dmttWldWbE5jWTJWRUc5dGhzM2JnRFF2WHQzOHpwM2QzZEtTMHN4R0F4b3RWcU9IRGxTNHowc1hMZ1FnREZqeHZENjY2L2JuTHUwdEhSd1pXWERPUW90OVc5NnIvdmY3YjczZUV5TnFxbzlvT1oveDhJNkp5Y25mdkdMWC9DTFgvekMzcUVJSWU1U2RVSjNPYTFVVGErOVhZUGV2bjJib3FJaWJ0NjhXZExhM1UrRUVFS0kxcFNmbjA5a1pDVHIxcTFqN05peGRUNFB0Q1l0TFkzaHc0Y1RGaFpHVlZVVkVSRVJoSVdGc1hmdjNsYUl1UGxaSmdjbUpTVng2dFFwRGgwNlJGbFpHYSs5OWhyOSt2V3orbkRoa0NGRG1EZHZIb3FpRUJzYlMwaElDSjk4OGdseGNYRTFraHFGZFlxaVBBU3NkbkJ3V08zcjY1dWowV2dPNlBYNjFLeXNyTC9SZ1Q0UEZVSUlZVitTZUNqYUJVVlIwR2cwMzMzMTFWY2w5bzZsTWM2ZVBkc0QwTjdyUElHQmdRUUVCTEJqeHc2V0wxL09aNTk5VnUvNmxtRDV3WkxwQTd0ang0NlpXNVZaeXNuSllkKytmU1FuSitQbDVVVjZlam9uVDU0RXZrOHl2SDc5dXZtMUtSblIzckt5c3Q2MmR3eENpRGJEQldQU1lmcTlUclJwMDZaN2o2YVZXU1FyYlcvR2FVY0J0NURFd3c3THpjMk54TVJFTm0zYXhKLy8vR2Z5OHZMSXk4dXpkMWozSFVWUjhQSHg0VmUvK2hWRGh3NjFkemd0U2xFVVZGVjlLak16OHcvMURhdjF0Y2E2c1dQSFVscGFhdDUyNTg0ZDgrdnk4bklGb0txcXFzWlhBSzFXYTM1ZFdWbHBmZ0RLdE00MDFuS2Q2YUVsMDhOVGx0c3RINktxUGQ3MHRVdVhMblhHZy9IaEo5Tk4rOXI3MUI1bnVlN3BwNTkrWU1LRUNTT0IzMXFlc01aV1ZsKy9majBhallaWFhubWx4bnJMU3VsTk1YYnNXTmF0VzBkNmVqcisvdjZjUEhrU0h4OGYrdmZ2VDNaMnRubGNZV0Zoa3l1b216N01zYXhhcU5Gb2JDYlBqUnc1a295TURLNWV2VXBFUkFTUmtaSEV4TVJZSFJzUUVCQis2OWF0ODJmT25DazJuV09vK1hDYWFaMkRnME9kbjBmVGRvdHRsdnZVbWFQMk50TTZCd2NIcS9NMk5GOTl4N1h4UGt6SHFqMytEVVZSUm1DRHFxcmZBWDhFemlxS2NpZ3pNL01yblU2blN2dHFJWVFRUWdnaHhQM2l4bzBiR0F3R25uamlDWnljbkhCeWNtcHduemx6NXRTNGxwMHpadzZMRmkzQ1lERFlyTXpmWGlRbkp4TVVGR1QrbkhIS2xDa2NPM2JNYXVLaFpWZWh3TUJBamg0OWlxcXE5L3dnMy8xSVVaUStxcXF1MEdnMEszeDlmYThyaW5KUVZkVVBNek16VHdOVkRVNGdoQkJDMkNDSmgwSzBVWGw1ZVJRVUZPRHQ3VTNmdm4ycHFLaEFWVlh5OC9PdHJxL3ZqMnhUMWFHc3JDd2VlK3l4dTY1Q3BOVnEwZWwwYk5teWhXWExsdUhoNGNIbHk1Y3BMaTVteElnUjVrcUplWGw1ZUhoNGNPalFJZk8rZmZ2MnhjdkxpNTA3ZHhJWkdVbHBhU2xKU1VsM0ZZY1FvZ0dyVjhPQUFmYU9vcjF5eGxqcFVEU2ZlNm9jS2RxSHJsMjdzbmJ0V3FxcXFzakx5K1AyN2R2MkR1bSs0dVRraEZhcmJUUFZwTnNJYTIxaXpmNzg1ei9mMWFRNU9UbDNHVTdic1d6WnNqdkFqZHJyRzFOWmZkdTJiV1JtWnBLUWtGQ25pcUZscGZTbWNIWjI1dW1ubitiVFR6L0YzOStmRXlkT01HUEdqRHJqN3FhQ3V1bTY1OWF0Vytha3lPTGlZdHpkM1cxK1VLUFJhUER5OG1MKy9Qa3NYYnFVNk9ob3EyUEhqeDkvY2Z6NDhYKzkzeXMwK2ZyNlRnVnFKeDRXQTU4WkRJYms3Nzc3THZXcnI3NlNIc0ZDQ0NHRUVFSzBJeHFOWnI5T3A5dHZaVk9kYTJ4YjFjeXJLLzgyUlpQR3E3YkxxRGRsbmlZZHM3SHZLU0FnUU5IcGRCclRnK21tdHNxalJvMEN2dThRc0dQSERyWnQyMFp1Ymk2UFAvNDRVVkZSNXU1cHRhOURDd3NMNmRhdEd4cU5ocVZMbCtMcDZjbktsU3NCMkwxN04rKy8vejZmZnZvcGlxTHc1WmRmc25qeFlyWnZOejVibnBtWmFmTTQxZ1FIQitQaDRVRkVSSVI1M2NLRkMzbmtrVWY0K2M5L1htTnNTVWtKMGRIUm5ENTltdTdkdTF0TkhyUjA4K1pOOHZQejhmSHhNYThiTkdnUXljbkpnUEhhZjhHQ0JYend3UWZtYzZDcUtnVUZCUnc2ZElqcDA2ZmJ2SjRQRFEzZDkvZS8vNzNDMTllM1VmOU9EZng3dHRqUGtiWHg5WFFGc0xxaG9aOUZWVlVmYUtBRGd5ZkdCd25mOFBYMUxRVGVyVzgrSVlRUW9qNlNlQ2hFRzZYWDY0bUtpaUkzTjVmZXZYdXpkdTFhRkVXeHViNCtEejMwRU04OTl4eExsaXloYytmTzkxUWhjZVBHald6WXNJRnAwNlpSV1ZtSmw1Y1hTNVlzQWVEaGh4OW01c3laTEZ1MkRFOVBUMmJPbk1ucDA2Zk4rMjdZc0lHSWlBakdqeC9QZ0FFRG1EWnRHaGN1WExqcldJUVFOb3dlYmU4STJqTU5raVRYM0Z3d25sZHhIM0IwZEtSdjM3NzJEa01JY1pmcXE2eSthOWN1VHAwNlJYeDhmSTNXeFNiM1VtMWc0c1NKTEZpd2dFdVhMdkdmLy95SDhlUEgxeGx6TnhYVWUvWHFSWmN1WGJoNDhTSzlldlVDNE9MRmkzaDdlemNxTGtkSHgzWmZTYUlWM1FCT3FxcjZYbVptNWdtZzRUN1VRZ2doaEJCQ2lEYXBPZ21xc2NsYnRpNEdhNjl2MWhKMTdhbmluU25STUQwOUhXZG5aM04xLzlUVVZPTGo0Nm1xcXVLTk45NWc4K2JOVnF2dVYxVlZjZURBQWFaT25RcUF2NzkvamNJZXAwK2Zwcnk4bkV1WExqRnc0RURPbkRuRFQzN3lFMHhWNnh0N0hKT0pFeWV5YnQwNktpc3JjWEp5NHViTm0yUmtaUERtbTI5U1ZsWldZMng0ZURpM2I5OG1OVFVWZ0JVclZ0UjdMbTdjTUQ0SGFYbGZ3ZDNkbmRMU1Vnd0dBMXF0bGlOSGpwaTNmZkhGRnl4Y3VCQ0FNV1BHOFBycnI5dWMyMkF3dUttcTZ0YWVmalpNbWp2bXBzeW5LSW9qMVYzODZrbUFGRUlJSVd5U3hFTWhXcGlQanc5bno1NXQxUGVXcjExZFhVbEpTYWt6WDU4K2ZheXViOGpxMWF0WnZYcTF6VGpxaThWUzkrN2Q2MjBmdW16Wk1wWXRXMmIrZnViTW1lYlgvZnYzNTUxMzNxa3h2cUdubjRRUWQrR3R0K0NwcDhEaXFVRWhSTlA0K3ZxK0JKelB6TXc4Yis5WWhCQ2lOZGlxdUs0b0NydDM3eVl0TFkwOWUvWllUVHE4VjRNSEQ2Wm56NTVzM3J5WndNQkFYRnhjNm95NW13cnFHbzJHQ1JNbWtKaVl5TEJod3lncEtTRWxKWVdvcUtnNlk2OWN1Y0tsUzVjWU4yNGNSVVZGSkNRa1dFMkFGSFdjME92MThlZlBuLzhEWUxCM01FSUlJWVFRUW9oN3A2cnFDMWxaV1FmdEdFSmpzNmFha3EzVjZMRmp4NDYxT3JhMHRMUlJjN3oxMWx1ZVAvclJqMFlEaCtzYkZ4UVVaTDdHbmp0M0x0SFIwVmJIclYrL0hvMUd3eXV2dkFMQTZOR2pXYnQyTFFVRkJiaTR1SEQ5K25VQ0F3TkpUMDluNE1DQlpHUmtNR25TSkt2SGVmbmxsMW03ZG0yOThZOGRPNVoxNjlhUm5wNk92NzgvSjArZXhNZkhoLzc5KzV1VEpzRlloZkV2Zi9rTDc3enpEaDRlSGdETW16ZVA0T0JnbTNQcjlYcWdaa1ZIalVaak0xRnU1TWlSWkdSa2NQWHFWU0lpSW9pTWpMU1pOUG1yWC8zcTViUzB0Tk1iTm15NFdlOGJyQmxQblFNYkRJWkcvNnhZMjkrV3hzNXJiVnlYTGwwYWZXeUR3YUE0T3pzZkIzUzJqcUdxYWlId21hcXFIenM0T0J3NWUvWnNtVTZuVTl0ajBxWVFRZ2o3azhSRElUb0lQeisvT3V2NjkrL1BlKys5WjRkb2hCQjI5WWMvd09EQmtuallUSTRlUFVwOGZEeDVlWGtFQndlYlcyUFljdTNhTlhidDJrVkdSZ1ozN3R4aDZOQ2hyRm16aHQ2OWUxTlFVTUQ4K2ZOSlNVbHAxZ3BLMmRuWnpKMDdsODgvL3h4WFYxZWIyeTJmcXAwN2R5NEFzMmJOSWlRa0JJUEJ3UGJ0MjBsTlRVVlZWWjU3N2prV0wxNXM5YWJQMXExYk9YNzhPQ1VsSlF3WU1JQ1ZLMWZpNCtORFVGQVFaODZjQWJBWlN6dXlWRkdVb2I2K3ZsOEQrMVZWL1RncksrdnZOTDExaGhCQ3RBdjFWVmFQajQ4SHFKT0lsNTZlM216SG56aHhJckd4c1N4ZnZ0em1tTHVwb0I0Y0hFeE1UQXlUSmsyaVM1Y3V6SjgvMzl6ZXlyS0ZVNmRPblVoS1NpSThQQnhYVjFjQ0FnSll1blJwczcyL2ppb3pNL04zOW81QkNDR0VFRUlJMGVFMDl2NWJpOXluKy9PZi8zeFArdzhkMy9JVW5BQUFJQUJKUkVGVU9yUUNxR3BvbktlbnAvbDFqeDQ5S0NzcncyQXcxTGh2dkczYk5qSXpNMGxJU01EWjJkaW94OFBEZzBHREJwR1JrWUdEZ3dPalI0OW05T2pSN04rL245bXpaM1Bod2dVMmI5N01OOTk4VStjNG5wNmVWbzlqeWRuWm1hZWZmcHBQUC8wVWYzOS9UcHc0d1l3Wk0rcU1NM1VoNk5ldm4zbWRxVU9CTFYyN2RnWGcxcTFidUxtNUFWQmNYSXk3dTd2TmVEUWFEVjVlWHN5ZlA1K2xTNWNTSFIxdGRXelBuajNMWnN5WVVUSno1c3ppZW9PNEQraDB1anBkQ0ZSVnZRNThvcXJxdTFsWldTY0JmZXRISm9RUW9pT1N4RU1oV29ZQnFHak5BMXFyVHRnT2xTTlZNb1FRYlVoK2ZqNlJrWkdzVzdlT3NXUEhtcC9JckU5YVdockRodzhuTEN5TXFxb3FJaUlpQ0FzTFkrL2V2V2kxV2o3ODhNTldpTHh4TEpNRGs1S1NPSFhxRkljT0hhS3NySXpYWG51TmZ2MzZXYTFNTzJUSUVPYk5tNGVpS01UR3hoSVNFc0lubjN4Q1hGeGNqYVRHamtCUmxFZUFOWXFpclBIMTljMVZWZlVBOEZGV1Z0YmZrTjlaUW9oMnJqRVYxNkgrYXcxYmxkSnRyYmZseFJkZjVNVVhYNngzanJ1cG9PN2k0a0pVVkpUVktvZVdMWndlZlBCQkRoNjBaMEVQSVlRUTl3dFZWUlhBR1hBQm5JQm1lU290SUNDZ09hWnBOVzV1Ym5UcjFvMmVQWHQyemN6TTdORkNoekVBbFJqdk9WWW9paUlQa2draGhHZ3p2dnZ1Ty9POTJXKysrUVpQVDg4YUNYVzdkdTNpMUtsVHhNZkgxK2srNE8vdno1a3paekFZREFRR0J1TG41OGZxMWF2NTI5Lyt4c0NCQTgwSmZ0YU9vOVZxRzN3b2Z1TEVpU3hZc0lCTGx5N3huLy84eDJwSEFGT1M0ZlhyMTgydlRjbUl0dlRxMVlzdVhicHc4ZUpGZXZYcUJjREZpeGZ4OXZhdWR6OFRSMGZIWm4yZy96NlFqN0ZUd2VIejU4OS9oanhVTDRRUW9nVkk0cUVRTGFNQytOYmVRYlJEMzlMS0NadENDRkdmR3pkdVlEQVllT0tKSjNCeWNzTEp5YW5CZmViTW1WUGo1c2VjT1hOWXRHaFJ2VStSdGdYSnlja0VCUVhSczJkUEFLWk1tY0t4WThlc0puUllmcUFWR0JqSTBhTkh6ZTA0T3pKRlVYb3JpckljV0s3VDZmSlZWVDJvS01xSDU4NmRTNmNSVHpFTEljVDlyRFVydEk4Wk04WmMwYmM1V0ZiMEZVSUlJWnFCRTlBRDZGUDkxYms1SnRYcGJIYlRhNU1lZnZoaGREb2R2cjYrandIK0xYUVkwejNhSE9BNmN0OVJDQ0ZFRzdKcjF5NVdyRmpCalJzM1NFeE1aTUtFQ2VadHUzZnZKaTB0alQxNzl0UkpPZ1RqZGUrYmI3NkpvNk1qdi83MXIzRjJkbWJJa0NIczNidVhzV1BIMW51Y2lSTW5OaGpiNE1HRDZkbXpKNXMzYnlZd01CQVhGNWM2WS9yMjdZdVhseGM3ZCs0a01qS1MwdEpTa3BLUzZwMVhvOUV3WWNJRUVoTVRHVFpzR0NVbEphU2twRmg5V1BES2xTdGN1blNKY2VQR1VWUlVSRUpDZ3RVRVNHSFZ1NnFxTHMvTXpQeUx2UU1SUWdqUjhVbmlvUkF0b3h6akRhMVJHRzhnMXYyTFhGZ3E1L3ViZ09WMmprVUlVWXVMaTh2Tjl2WUJ4dDBLQ0FoQXA5T3hhZE1tQUhOYlpWTkx4ck5uejFKUlVVRnNiQ3duVHB5Z3NySVNmMzkvVnExYVpYNnFzM1p5WVdGaElkMjZkVU9qMGRScGlYejQ4R0VTRXhNcExTMWw2dFNwOVNaSUJBY0g0K0hoUVVSRWhIbmR3b1VMZWVTUlIvajV6MzllWTJ4SlNRblIwZEdjUG4yYTd0MjdOMWdONnViTm0rVG41K05qMFo1NzBLQkJKQ2NuQXpWYlVacmVuNnFxRkJRVWNPalFJYVpQbjI0enFYTEZpaFhKWjgrZWJYY2ZnalZDVDBWUmxnSkxkVHJkVGVDd3ZRTVNRb2hHYXZYcTdOQTZGZHFiV21XeHNlTGk0cXl0bG1ydFFnZ2g3cFlMeHFURDlPYWMxSFFkMjE3TW5qMmIyYk5uQXl5cFhsclNLT0FXa25nb2hCQ2lEUmt5WkFpVEowK212THljd01CQWZ2bkxYNXEzeGNmSEE5Ukp0RXRQVDhmWjJabUJBd2RpTUJnWU9IQ2d1UVh6Nk5HajJieDVNMnZXcktteGo0K1BENU1tVGFLaW9vSm5uMzJXZWZQbU5TcStpUk1uRWhzYnkvTGx5MjJPMmJCaEF4RVJFWXdmUDU0QkF3WXdiZG8wTGx5NFVPKzh3Y0hCeE1URU1HblNKTHAwNmNMOCtmUE45OTh0NzBOMzZ0U0pwS1Frd3NQRGNYVjFKU0FnZ0tWTGx6WXE5dnZkdVhQbnR0azdCaUdFRVBjUFNUd1VvbVZVWWt5a0s2RVpXNlowWUpadFR5cnRISXNRN2QrYmI4S2dRZmFPb2tQWXQyOGZjK2ZPTmQvUUFWaTdkaTA1T1RrY1Bud1lGeGNYUWtORGVldXR0d2dQRDYremYxVlZGUWNPSEdEcTFLbDF0dVhrNUxCNTgyYmk0dUx3OXZibTY2Ky9yamVXaVJNbnNtN2RPaW9ySzNGeWN1TG16WnRrWkdUdzVwdHZVbFpXVm1Oc2VIZzR0Mi9mSmpVMUZZQVZLMWJVTy9lTkd6Y0Fhanc5Nis3dVRtbHBLUWFEb1VZclNvQXZ2dmlDaFFzWEFzYW5hMTkvL2ZWNjU3OFBPS3FxcWdVNmZOVkhJVVNISU5YWm00ZFVheGRDQ0hHM25ERStxQ3hhVDdOVmxoUkNDQ0dheXRaRGNzODg4d3pUcGsyenVrOWpIcW83ZnZ4NGplOW56cHpKekprenJSNTMrdlRwVFFrWmdCZGZmSkVYWDN5eHhycmE3NlYvLy82ODg4NDdOY1kwOUJDOGk0c0xVVkZSVnFzY1d0NkhmdkRCQnpsNDhHQ1Q0eFpDQ0NGRTY1TEVReUZhZ0tJb0tzWWtPcW5lSjRSb2ZSWnRjSnREZVhuNUF4Y3VYQ2hzMWtuYktGVlZlMkJzOGZTK3RlMUZSVVVjUDM2Y2d3Y1BvdFZxQVhqaGhSY0lEUTIxbW5pNGZ2MTZOQm9Ocjd6eVNwMXRUazVPS0lwQ2ZuNCtJMGFNWVBEZ3dmWEdObmJzV05hdFcwZDZlanIrL3Y2Y1BIa1NIeDhmK3ZmdlQzWjJ0bmxjWVdFaGYvbkxYM2publhmdzhQQUFZTjY4ZVFRSEI5dWNXNi9YQXpXck5XbzBHcHRKZENOSGppUWpJNE9yVjY4U0VSRkJaR1FrTVRFeFZzZHUzTGh4T3BDbUtFcTdTbkx4OWZYTlVoUmxhRDFEYnFxcWVsSlYxZmV5c3JLT0E1VTZuVTV0cmZpRUVPSWV0RmgxOWhVclZpUURiTnk0c2JtbWJISHIxNitudUxpWTU1OS8vZzAvUDcvY1J1d2kxZHFGRUVMY0t3MlNCTmZhWEpBSHc0VVFRb2dhL1B6ODZxenIzNzgvNzczM1hyTWZhOHlZTWN5YU5hdmVqajlORVJRVXhKa3paNXBsTGlHRUVFTGNHMGs4RkVJSUlUcWF0OTZDcDU0Q2k3YTVvbm5rNStlanFpcXpaczJxczgxVWlkQmsyN1p0WkdabWtwQ1FZSzZXYUVtcjFSSWRIYzMyN2R2WnYzOC9vYUdoK1ByNjJqeTJzN016VHovOU5KOSsraW4rL3Y2Y09IR0NHVE5tMUJsWFVGQUFRTDkrL2N6clRHMmdiZW5hdFNzQXQyN2R3czNORFlEaTRtTGMzZDF0dGxEV2FEUjRlWGt4Zi81OGxpNWRTblIwdE0yeEhZV3FxdDhDbjZpcWVqZ3JLK3Nrb0xkM1RFSUljUmRhckRwN2E3UlRibTdaMmRsY3YzNGRSVkV5L1B6OC90MklYYVJhdXhCQ0NDSGFGWjFPdDF0VjFUTjZ2ZjdrbDE5KytYOFkvNTRSUWdqUmNneTBnd3I1clhFTmI2dmE0NzJLaTR1enRyb2MrUjBuaEJCQ3RMb09rWGlZOE1aQ2U0ZlFxbFJWdmEvYStCVmZMN0IzQ0VJSTBiNzg0UTh3ZUxBa0hyWUFVeXZpWThlTzBiTm5UNXZqZHUzYXhhbFRwNGlQajYvUnZyaTJ3TUJBQWdJQzJMRmpCOHVYTCtlenp6NnI5L2dUSjA1a3dZSUZYTHAwaWYvODV6K01IeisremhoVGt1SDE2OWZOcjAzSmlMYjA2dFdMTGwyNmNQSGlSWHIxNmdYQXhZc1g4ZmIycm5jL0UwZEh4NDZjZFBoL3FxcWVBQTVsWm1iK0NaQ3Foa0tJZHEwbHE3UHJkTHJtbnJMRjNicDF5MVRSdUhEanhvM3RxanF2RUVLSWp1M28wYVBFeDhlVGw1ZEhjSEF3NDhhTlk5ZXVYV1JrWkhEbnpoMkdEaDNLbWpWcjZOMjd0NzFEdlN2WjJkbk1uVHNYd0Z3QnlXQXdzSDM3ZGxKVFUxRlZsZWVlZTQ3Rml4ZGJ2UmUrZGV0V2poOC9Ua2xKQ1FNR0RHRGx5cFg0K1BqVXFJRDArZWVmNCtycTJwcHZxMDFTVmJXUG9paXZPVG82b3RQcDhsVlZqUVEreU16TUxFUWVxQk5DaUpaUWdmR0JQNnRhS2hsUDhDM3RJT0ZUQ0NHRTZHamFlK0poS2RBbDV4OFg3UjFIcTdyZkVnOU5WRlV0czNjTVFnZ2g3bTlhclJhZFRzZVdMVnRZdG13WkhoNGVYTDU4bWVMaVlrYU1HQUhBN3QyN1NVdExZOCtlUGZVbUhlYmw1VkZRVUlDM3R6ZDkrL2Fsb3FLaXdkL3hnd2NQcG1mUG5temV2Sm5Bd0VCY1hPcDJ4K3pidHk5ZVhsN3MzTG1UeU1oSVNrdExTVXBLcXZkOWFUUWFKa3lZUUdKaUlzT0dEYU9rcElTVWxCU2lvcUxxakwxeTVRcVhMbDFpM0xoeEZCVVZrWkNRWURVQnNyMVRWWFcvd1dBSVBuLysvQ2w3eHlLRUVFSUlJWVM0ditUbjV4TVpHY202ZGVzWU8zWXNlcjJlNU9Sa2hnOGZUbGhZR0ZWVlZVUkVSQkFXRnNiZXZYdnRIZTQ5c1V3T1RFcEs0dFNwVXh3NmRJaXlzakplZSswMSt2WHJ4K1RKayt2c04yVElFT2JObTRlaUtNVEd4aElTRXNJbm4zeENYRnhjamFSR1VVZFBSVkhpZ0RoZlg5OGlWVlhES2lzcmt5NWN1RkNHVklrU1Fvam1VZzdrQUtPQUhrRGRtN2gzWWNXS0Zja0FHemR1Ykk3cFdzWDY5ZXNwTGk3bStlZWZmOFBQenkrM2hRNVRqakhwTUljV2VNaFNDQ0dFRVBWcjE0bUhpcUw0cXFyNnFMM2phR1V2QWc4QXNmWU9wSlhkeU1yS3VtcnZJSVFRUW9pTkd6ZXlZY01HcGsyYlJtVmxKVjVlWGl4WnNzUzhQVDQrSHFCT01sNTZlbnFONy9WNlBWRlJVZVRtNXRLN2QyL1dybDNicUFjTEprNmNTR3hzTE11WEw3YzVac09HRFVSRVJEQisvSGdHREJqQXRHblR1SERoUXIzekJnY0hFeE1UdzZSSmsralNwUXZ6NTg5bjFLaFJnTEZpNG9JRkMvamdndy9vMUtrVFNVbEpoSWVINCtycVNrQkFBRXVYTG0wdzd2WW1LeXRyaTcxakVFSUlJWVFRb2oxUUZHVzlUcWRiaDdFNmVHTVhnK1gzcXFxcTFWVjU2MTJuS0lxcXF1cGRyYXQ5VEJ0akdoMUxZOWFwcW1xb1BlYlpaNTkxSGoxNmRQZlEwRkNiNS9UR2pSc1lEQWFlZU9JSm5KeWNjSEp5WXM2Y09UVXF6YytaTTRkRml4WmhNQmc2VEFYNjVPUmtnb0tDekIwR3BreVp3ckZqeDZ3bUhnWUVCSmhmQndZR2N2VG9VWnNQOCszZXZmdjVreWRQanREcGRQZmxnKzJxcWc2d3RsNVJsRzZLb3Z6R3hjWGxONzYrdmhXS292eEpyOWVIbkQ5L3Z2NGJDRUlJSVJwU2lURVJyZ1J3QXBybEYzVjdySktZblozTjlldlhVUlFsdzgvUDc5OHRkQmdEeG5OZVh2MVZDQ0dFRUsyb1hTY2VuajE3OWpKdzJkNXh0Q2FkVHZjYjRBZm56cDM3RkduMUo0UVFRclFvYTIwdnVuZnZ6cVpObTJ6dVU5OE5JTXY1WEYxZFNVbEphWEpNTDc3NElpKysrR0s5Y2ZidjM1OTMzbm1ueGhockg5UlljbkZ4SVNvcXltcVZRNjFXeTVFalJ3QjQ4TUVIT1hqd1lKUGpGa0lJSVlRUVFuUm9TdlZ5ZHp0YlNSYXp0czZZSjNoMzZ4bzdwckd4TkdhZHRUSGw1ZVVVRlJVQjM3Y2JEZzhQSnpZMmxtZWVlWWFRa0JCZWZ2bGxBUFBEWUdmUG5xMlRYRmhZV0VpM2J0M002eXNxS29pTmplWEVpUk5VVmxiaTcrL1BxbFdyNk55NU04bkp5Yno5OXR0ODlORkhkTzNhbGF5c0xCWXZYc3podzRkdHRtbzJ4YlpqeHc2MmJkdEdibTR1anovK09GRlJVYmk3dXdOUVdWbkpuajE3T0g3OE9OOSsreTBQUFBBQVU2Wk00ZFZYWHpYSGRmandZUklURXlrdExXWHExS21FaElSWVBkN05temZKejgvSHg4Zkh2RzdRb0VFa0p5Y0ROUitJTTgydHFpb0ZCUVVjT25TSTZkT24yMHpBdkhMbHl2U1NraEtyMis0SGpYbklVVkVVWitEbkRnNE9BYjYrdnNYUXVQK09oQkJDMUZYOTBFRTV6Vng5VDZmVE5lZDByZUxXclZzVUZSVngvUGp4d28wYk45cHNQeTJFRUVLSTlxdGRKeDdlYjNRNjNSQ2d2NklvREJzMjdDZFpXVm1uN1IyVEVFS0lOaWc0R0FZUHRuY1U0aTc1K2ZuVldkZS9mMy9lZSsrOVpqL1dtREZqbURWcmxzMFBmcG9xS0NpSU0yZk9OTXRjUWdnaGhCQkNpUFpCcjlkSFZWVlZiWGR6YzFQMGVyMWlNQmlVNnZWS3AwNmRGSVBCVUdOUlZWWFI2L1VhQUlQQm9MaTR1SmpYbXhZbko2Y2EzNXNXUjBkSG0rTUFiSTBERkkweEs4MDgxc0hCd2J6Tk5NN1dPc3Z2cStjeUoxcmEyaGRRRkVXeFBLYWlxcXJTcTFldnJuNStmbzhCNXRMNVgzenhCUjkvL0xFNTBXdmZ2bjNNblR1WDlQUjBuSjJkNjV6enFxb3FEaHc0d05TcFU4M3IxcTVkUzA1T0RvY1BIOGJGeFlYUTBGRGVldXN0d3NQRG1UWnRHaWRPbkNBaElZRTMzbmlEVFpzMnNXalJJcHRKaDVaU1UxT0pqNCtucXFxS045NTRnODJiTnhNVEV3TkFURXdNRnk5ZVpPdldyWGg1ZVhIeDRrVldybHhKVlZVVlFVRkI1T1Rrc0huelp1TGk0dkQyOXVicnI3KzJlWndiTjI0QXhvZjlUTnpkM1NrdExjVmdNTlI0SU01MHpoWXVYQWdZcjIxZmYvMTFtM1AzN2R2M3czLzk2MS9YQ2dzTDc4dUtoNHFpVEFmNk4yYXNxcW9hSUZsVjFhQ1dqVW9JSVlRUVFnZ2hSRWNnaVlmdHl3VFRDNDFHTXh1UXhFTWhoQkIxUGZ1c3ZTTm96d3hBaFQwRGFJMldHZFlxT1RhSHVMZzRhNnZMTVo1WElZUVFRZ2doUkFlazBXaitlK0hDaFVKN3g5RmVaR1ptOWdEOHNVZzhmT21sbDNCemMydjBIT3ZYcjBlajBmREtLNjhBbUNvSmNmRGdRYlJhTFFBdnZQQUNvYUdoaEllSG95Z0tZV0ZodlB6eXl6ZzZPdUxtNXNhTUdUTWFkYXlnb0NCek11RGN1WE9Kam80R29MaTRtS05Iai9LNzMvMk9ILzNvUndBTUdUS0VCUXNXc0hQblRvS0NnbkJ5Y2tKUkZQTHo4eGt4WWdTRDYzbElVcS9YQTlTb1dxalJhR3hXNnhzNWNpUVpHUmxjdlhxVmlJZ0lJaU1qelFtUnRRVUhCeDhJRGc1T1V4VGx2cXkwNU92ck8wUlJsUG9TRDZ1QTMxWlZWVzB0S3l2N3Y2KysrcXBjcDlOSjRxRVFRZ2doaEJCQ2lBWko0bUg3TXNmMFFsWFZaK3daaUJCQ2lEWnMxeTc0MmM5ZzBDQjdSOUllVlFEMzVRY1JMZWhiN0p6TUtZUVFRZ2doaEJCdFdaOCtmUm85ZHR1MmJXUm1acEtRa0dDdWhwaWZuNCtxcXN5YU5hdk8rTXJLU3B5Y25QRHk4dUxKSjUvazk3Ly9QWHYyN0dsVSsxMEFUMDlQOCtzZVBYcFFWbGFHd1dBZ0x5OFBWVlh4OHZLcU1iNWZ2MzRVRmhhYXF4UkdSMGV6ZmZ0Mjl1L2ZUMmhvS0w2K3ZsYVAwN1ZyVjhEWWt0R1VoRmxjWEl5N3U3dk5Gc29halFZdkx5L216NS9QMHFWTGlZNk90amxXMUtTcWFybWlLTDhGZGhjV0ZuNTk5ZXJWTy9hT1NRZ2gycVBxcXNiT2dBdmdCTFRZTDZLQWdJQ1dtcnJGL1BDSFA2Uzh2SnpodzRkMy8vTExMM3UwNHFFTlFDWEdoK0lycXR0ZkN5R0VFS0lGU09KaE82SFQ2WDRNL05qMHZhSW9EL3Y2K2c3UHpNejh1eDNERWtJSTBSWWRPd2FQUGlxSmgzZW5ITWdCUmdFOU1ONHd1aXNyVnF4SUJ0aTRjV1B6Uk5ZSzFxOWZUM0Z4TWM4Ly8vd2JmbjUrdWZjNFhUbkdwTU9jNnRkQ0NDR0VFRUlJSWF4b2JCTGdybDI3T0hYcUZQSHg4VFZhRXB0ZUh6dDJqSjQ5ZTFyZE55Y25oN1MwTko1ODhra1NFeFBSNlhTTk91WjMzMzJIcTZzckFOOTg4dzJlbnA1b05CcDY5T2hoWHVmdDdWM2pPRnF0MXB3QUdCZ1lTRUJBQUR0MjdHRDU4dVY4OXRsblZvL1RxMWN2dW5UcHdzV0xGK25WcXhjQUZ5OWVyREYzZlJ3ZEhTWHBzQUdxcXQ1V0ZDV3VxcXJxVUdGaDRUOXljbkwrYSsrWWhCQ2lBM0RDZUIrNVQvVlg1NVk2VUdOL2Q3Y2wzdDdlRkJjWE0zMzY5T0hBZzYxNGFGT0JnUnpnT3ZKZ3ZCQkNDTkZpSlBHd25UQVlETS9Xdm5HaUtNb2NRQklQaFJCQ2lPWlRpZkdHUkFuMytJUnFhN1JNYm03WjJkbGN2MzRkUlZFeS9QejgvbjJQMDFrK1ZWcDU3OUVKSVlRUVFnZ2h4UDFyOSs3ZHBLV2xzV2ZQbmhwSmh3QmFyUmFkVHNlV0xWdFl0bXdaSGg0ZVhMNThtZUxpWWthTUdJSEJZR0RObWpVOC8venp2UFRTUzB5Wk1vVVBQL3lReVpNbk4zamNYYnQyc1dMRkNtN2N1RUZpWWlJVEprd0F3TVBEZ3llZmZKS1ltQmlpb3FMdzh2TGlILy80QjcvOTdXOTU2YVdYQU1qTHk2T2dvQUJ2YjIvNjl1MUxSVVVGcXFwYVRiVFVhRFJNbURDQnhNUkVoZzBiUmtsSkNTa3BLVVJGUmRVWmUrWEtGUzVkdXNTNGNlTW9LaW9pSVNHQjhlUEgzODFwdlYvc3JxcXFXcUhYNnk5ZHVIQkJFaStFRUtKNXVXQk1Pa3h2NlFOdDJyU3BwUS9SN0ZhdFdtVjZ1ZDFPSVl3Q2JpR0poMElJSVVTTGtjVERkcUk2eWJDRzZuYkx2N0pET0VJSUlVU0hWTjF5b1p4bXFORFhIcDlBdlhYckZrVkZSUncvZnJ4dzQ4YU4wbkphQ0NGYVVHdTJZMm90MHZhcHhVaUxLQ0dFRU1USHh3UFVTYkJMVDAvSDJkbVpqUnMzc21IREJxWk5tMFpsWlNWZVhsNHNXYklFZ0wxNzkzTHo1azFlZmZWVm5KMmRXYkprQ1JzM2JtVFVxRkZvdGRwNmp6dGt5QkFtVDU1TWVYazVnWUdCL1BLWHZ6UnZpNHFLWXRldVhTeGF0SWppNG1MNjlPbkQzTGx6bVRadEdnQjZ2WjZvcUNoeWMzUHAzYnMzYTlldXJiZTZZM0J3TURFeE1VeWFOSWt1WGJvd2YvNThSbzBhQlVCQlFRRUxGaXpnZ3c4K29GT25UaVFsSlJFZUhvNnJxeXNCQVFFc1hicTA2U2YxUHBHWm1abHE3eGlFRUtJRGM4Wlk2VkMwVFMxYWhWSUlJWVFRa25qWUx2ajUrZlZYVlhWWTdmV0tvdnpJejgvUDUrelpzOW4yaUVzSUlZUVFRZ2doeEYxcnRYWk1yYVU5SnQzYnNlMVRVMGlMS0NHRTZLQjhmSHlzVnN1M3RyNmhxdnJkdTNlM1dRbnAxVmRmNWRWWFh6Vi8vK3l6ei9Mc3M4ODJLc1pubm5uR25FaFkydzkrOEFOQ1FrSUlDUW14dXIxUG56NmtwS1EwNmpnQUxpNHVSRVZGV2ExeXFOVnFPWExrQ0FBUFB2Z2dCdzhlYlBTOFFnZ2hSQXZTMEFHdTV6c3dGenJBZzU1Q0NDRkVXeWFKaCsyQXdXQjQxdGFUb0FhRFlRNndzblVqRWtJSTBhYk5td2VQUFdidktJUVFRZ2hSdjFacng5UmFwTzFUaTVNV1VVSUlJWnFkbjU5Zm5YWDkrL2RuelpvMXJYTDhNV1BHTUd2V0xKdkppMDBWRkJURW1UTm5tbVV1SVlRUVFvajJTS2ZUemRIcjlSZlBueitmYWU5WWhCQkNkSHlTZU5nT0tJb3l1NTdOL3c5SlBCUkNDR0ZwNmxSN1J5Q0VFRUtJaGtrN0p0RlVIYUl5cGhCQ0NBeTBvU1J5VzVVVXM3TmJ0c21PcldxUDl5b3VMczdhNm5LTTUxMElJWVJvY1VlUEhpVStQcDY4dkR5Q2c0TjUrZVdYNngxLzdkbzFkdTNhUlVaR0JuZnUzR0hvMEtHc1diT0czcjE3Ti9xWTJkblp6SjA3bDg4Ly94eFhWOWQ3aXQ4MFYzcDZPczdPelg4SmFwb2ZNRDk4WURBWTJMNTlPNm1wcWFpcXluUFBQY2ZpeFl1eFZwaG42OWF0SEQ5K25KS1NFZ1lNR01ES2xTdng4ZkdwOGZCQmM1eUhkbTZ4ZzRQRFNGOWYzMjhVUmRtdjErdFR6NTgvbndHbzlnNU1DQ0ZFeHlPbGhkdTR3WU1IOXdORzJ0cXVLTXJnb1VPSC9xZ1ZReEpDQ05IV0pTVEF2LzVsN3lpRUVFSUlVVDlweHlTYVNscEVDU0ZFeDFBQmZHdnZJQnBpU2d6c0lCL2FmMHNiU3ZZVVFnalJjZVhuNXhNWkdjbml4WXY1NjEvL3lvd1pNeHJjSnkwdGplSERoL1BSUng5eDdOZ3huSjJkQ1FzTGE0Vm83OTIxYTllWU1tVUtGUlZOL3pYNytlZWZteXNlSnlVbGNlclVLUTRkT2tSaVlpS3BxYWw4OU5GSFZ2Y2JNbVFJS1NrcC9QR1BmK1N4eHg0akpDUUVWVldKaTR0ajM3NTk5L0oyT2h4RlVSNENWanM0T0h6aDYrdDd6Yy9QYjhPd1ljTitndHhiRUVJSTBZeWs0bUViNStMaUV0alFHSTFHTXdjSWI0VndoQkJDdEFjZmZBQjkrc0RBZ2ZhT1JBZ2hoQkJDZEhBcVBBZmtBSDlYcEpxVUVFSTBSam5HLzIrT3dsak4xcVU1SmwyeFlrVXl3TWFORzV0anVoWjM2TkFoc3JLeTBPbDAyMmZNbUhHcWhRNVRqakhwTUtmNnRSQkNpS1pUR3ZIYThuc0Z3TS9QRDRBN2QrNG9BT1hsNVRYR1YxVlZLYlZmOSszYmw0cUtDdlA2eXNwSzgydTlYbDluZk8zMVAvemhENjJ1dDN3TllEQVk2bXl6WEFmZzV1Wm1kWC9MY2FxcUtyLzV6VzhlZU9hWlo5d2ZlZVFSQUc3Y3VJSEJZT0NKSjU3QXlja0pKeWNuR2pKbnpodzBHazJON3hjdFdvVEJZS2l4dmkyNmRlc1cxNjVkdStkNWtwT1RDUW9Lb21mUG5nQk1tVEtGWThlT01Ybnk1RHBqQXdJQ3pLOERBd001ZXZRb3FxcGFyWTc0cHovOWFXQktTa3Jac0dIRGlySDRtVlZWdGM1clIwZkhHdXVwOVROdWJSOEhCd2ViWStvN25xT2pZNlBIMnhwbnVjNUtITjFxbnc5RlVmcW9xcnBDbzlHczhQWDF2YTRveWlGVlZiK3NxS2o0OE1LRkM0VUlJWVFRZDBrU0Q5dTRjK2ZPN1FaMm03N1g2WFJxOWZxNmZ6MEpJWVFRUWdnaGhHaDNDZ29LbUQ5L1Bpa3BLZlYrcU5DWTlrdE5iZWwwTC9IY2oycTNyNUlXVVFETUJTWUEvNmZDUWVCajRLOEtWTmsxS2lHRWFMc3FNU2JEbFFCT05GUEZtWlpvVzl5U3Z2NzZhODZlUFV0dWJ1NC9aOHlZa2RaQ2h6RmdQTi9sMVYrRkVFSTBna2FqT2FEVDZRN2N5eHlxYXV6bzZ1TGlVdU5yZmNyTGErYUltNUt6YXIrMk5aZnBtRUNOYTlsN3ZhNjFQSFp0UjQ0YzRadHZ2bUhUcGswQTVtdndVYU5HQWJCdjN6N216cDNMamgwNzJMWnRHN201dVR6KytPTkVSVVhoN3U1dU5iN0N3a0s2ZGV1R1JxTmg2ZEtsZUhwNnNuTGxTZ0IyNzk3TisrKy96NmVmZm9xaUtIejU1WmNzWHJ5WTdkdTNBNUNabVduek9MYVVsSlFRSFIzTjZkT242ZDY5ZTUxa3Z6Tm56aEFiRzh2bHk1Zng5UFJrMWFwVjV2ZG51aDQyZlcvNmU2UytmV3E3ZWZNbStmbjUrUGo0bU5jTkdqU0k1T1Jrd0hpUFlzR0NCWHp3d1FmbWM2V3FLZ1VGQlJ3NmRJanAwNmZiL0RjK2VmTGsybi8rODUrTi9obXdkdDNlbUcwTmphbTkzdkpudFRIakczUHNwb3hYRk1VVFdLSW9DczdPenB0OWZYM2ZiZElCaEJCQ0NBdVNlQ2lFRUVJSUlZUVFRdGlSVnF2bHd3OC9iSENjcWYxU1dGZ1lWVlZWUkVSRUVCWVd4dDY5ZTRIdld6cXRXN2VPc1dQSG90ZnJXelNlaGx5N2RvMGxTNWJ3N3J2djR1emNzYnRLV3lZSFdyYUlLaXNyNDdYWFhxTmZ2MzVXS3pVTUdUS0VlZlBtb1NnS3NiR3hoSVNFOE1rbm54QVhGMWNqcWJHZDZBV0VWQzgzVlhnWE9BSjhya2lWS1NHRU1GTVVSY1g0LzhWbS9YK2pUcWRyenVsYTNPM2J0eWtxS3VMbXpac2xpcUswK2RiVFFnaHhQMUZWMVZEOSs2cDJkcFJhYzVocWJiM3BkNTNWZmFwM3RMcStnWDF0N1c4enhvYmlNSDlUTXd1czBmdFhWOWxUbkp5Y1hJRHU4SDJpWVhwNk9zN096bVJuWndPUW1wcEtmSHc4VlZWVnZQSEdHMnpldkptWW1CaHFxNnFxNHNDQkEweWRPaFVBZjM5L2twS1N6TnRQbno1TmVYazVseTVkWXVEQWdadzVjNGFmL09Rbk9EZzROT2s0bHNMRHc3bDkremFwcWFrQXJGaXhvc2IyMjdkdkV4WVd4cU9QUHNyT25UdFp2MzY5ZVd6dDk5dVlmV3E3Y2VNR0FOMjdkemV2YzNkM3A3UzBGSVBCZ0ZhcjVjaVJJK1p0WDN6eEJRc1hMZ1JnekpneHZQNzY2emJmbTV1YjJ6OGRIUjF2WVh3QW9jN1BpcFdmeFJyZjIvb1pVT3RtRHQ3Vno1Q1Y2WnJydnlWL1JWRzYwUWlLb2pnQ1dvdjVoQkJDaUNhUnhFTWhoQkJDQ0NHRUVLSWRhS2o5MHQyMGRHcEp6ZFZ5cWIxcHFSWlI3Y3dEd01McTVaWUs3d01wd1Avblo5ZXdoQkJDQ0NHRUVBMVJWZlhGek16TWcvYU9vejFRVmJVSDRJL3htc2Vtb0tBZ2MyTGQzTGx6aVk2T3RqcHUvZnIxYURRYVhubmxGUUJHang3TjJyVnJLU2dvd01YRmhldlhyeE1ZR0VoNmVqb0RCdzRrSXlPRFNaTW1XVDNPeXkrL3pOcTFhK3VOdjdDd2tMLzg1Uys4ODg0N2VIaDRBREJ2M2p5Q2c0UE5ZOGFORzhlZE8zZTRmUGt5blR0M0pqYzNsNnFxcW5vclFUWmxIOU5EazdXclZOcTZMaDQ1Y2lRWkdSbDZFb0cxQUFBZ0FFbEVRVlJjdlhxVmlJZ0lJaU1qYlNaWC92clh2MTREcE4xdkR6bm9kTHEvQVNOdGJWZFZ0UkQ0MUdBd3ZGZFZWWFhzd29VTEZUcWRUdTBBOXlLRUVFTFlnZlJNRWtJSUlUcWFGMTZBQVFQc0hZVVFRZ2pSSXY1Kzdoem5Nak0vVlVGdlphbXF0VlRXV2lvc2x2SmF5NTFheTM5ckxXVldsdHZWeTNkV2x0SmFTNG5sZ2xaN21Sa3ozZ0ZqKzE0L1B6L0t5c29BT0h6NE1FODk5UlNqUm8xaXk1WXQ1dmRlWC9zbHFOblN5Yy9QbU41VlVWSEJwazJiR0RkdUhLTkhqMmJWcWxWODk5MTM5WjVqeTNoTXI3LzQ0Z3RtejU3Ti8velAvL0Q4ODgvemozLzh3enplVnJ5V0xaZE04WmptUzAxTjVXYy8rMW1OOGRZWURBYjI3ZHZIeElrVEdUbHlKTTg4ODR6NTJHZk9uR0gyN05tTUhEbVNDUk1ta0o2ZVh1TVk5Y1ZjMzd4M2M4NU1iTFdJK3ZlLy93MFlXMFJObVRJRmc4RmczcTZxS3ZuNStRMjJpT0tWVnpiU3UvZG5LdnpkWXNtd3NweXB0WHhSYS9tYnhaSmVhL2xycmVXMGxlVlU5Zks1Q3A4RFAyM2d0UHdRZUJVNEJud2JmZlVxWTIvZGdrYWVVeUdFRUVJSUlZUm83enc5UGMydmUvVG9RVmxaV1kzclFvQnQyN2FSbVpsSmJHeXN1WHFnaDRjSGd3WU5JaU1qZy9UMGRFYVBIczNvMGFOSlQwK25vcUtDQ3hjdU1IcjBhS3ZIOGZUMHRIb2NTd1VGQlFEMDY5ZlB2SzV6NTg0MXh1emN1Wk1KRXlhUWtKREFOOTk4QTFEdm5FM2RwMnZYcm9EeDRVV1Q0dUppM04zZGJWNGZhelFhdkx5OG1EOS9Qbi80d3g4YWpFZUFxcXJYVlZWTk1oZ016MlptWm5wbVptYk9Pbi8rL0pFTEZ5NVUyRHMySVlRUTdadFVQQlJDQ0NFNm1qbHo3QjJCRUVJSTBTSVV2dThabzlSY1hmdDEyMzlFVzFYQlNpdmtuSndjTm0vZVRGeGNITjdlM256OTlkZFdkNi9kZmdtc3R6aGF1M1l0T1RrNUhENThHQmNYRjBKRFEzbnJyYmNJRHc5dlVyZ3BLU25zMkxFRFoyZG53c0xDaUk2TzV1REJnL1hHYTZ2bEVoaGJJMzM4OGNjTnR2SFp0bTBiYVdscFJFZEhNM2p3WUs1ZHUwYW5UcDJBaGxzMzJZcTVvWG52NVp5MVpJc29Ta3U5cUt4c01JWTJUdU5lVlVXM3lrcW9xckozTEVJSUlZUVFRZ2pSS3I3NzdqdGNYVjBCK09hYmIvRDA5S3lSVkxkcjF5NU9uVHBGZkh4OGpldEpNTFpiUG5QbURBYURnY0RBUVB6OC9GaTllalYvKzl2ZkdEaHdvRGx4ejlweHRGcXQ3WWZiK0Q3SjhQcjE2K2JYcG1SRU1ONmoyTGR2SDhuSnlYaDVlWkdlbnM3Smt5ZnJmYTlOM2FkWHIxNTA2ZEtGaXhjdjBxdFhMd0F1WHJ5SXQ3ZDN2Y2N4Y1hSMHJQYzkzdWZ5Z1JONnZmN3crZlBuUDZOdVcya2hoQkRpbnNsdllTR0VFS0tqMmI4ZnZ2ckszbEVJSVlRUXpVNEZIdGZwOFBQMWZVb0JoK3BGWTJWUkxCZU0xNzZXaTBPdHhiSFc0bFM5T0Z0WlhHb3RQNmkxZEtwZVhHc3RialdXeE1TSCtPMXY2end0NE9Ua2hLSW81T2ZuNCtycXl1REJnNjJlaTlydGw2d3BLaXJpK1BIanJGeTVFcTFXaTd1N095Kzg4QUovL09NZkczTzZhd2dPRHNiRHc0T3VYYnN5YytaTUxsMjZoTUZnYUhTOHRiMzAwa3U0dWJuVnFhUmdxYlMwbEhmZmZaZGYvL3JYREIwNkZFZEhSN3k4dkhqd3dRY0JZK3NtTHkrdk9xMmJHb3E1dm5udjlaemRiWXVvNU9Sa0Nnc0xpWXlNdEQzNUwzKzVqREZqZmdiNEFqcUx4YS9XTXR4aWVkektNcUo2R1ZscitaOWF5NmhheTArc0xEOEZUalZ3V3I0RFVvRVFZT0RpUngvbGlJY0h1THMzc0pzUVFnZ2hoQkJDZEF5N2R1M2k5dTNiZlBQTk55UW1Kakpod2dUenR0MjdkNU9XbHNhZVBYdk03WTR0alJremhuUG56dkcvLy91L1BQNzQ0L3pnQno5Z3lKQWg3TjI3RjM5Ly8zcVBNM0hpeEhyajZ0dTNMMTVlWHV6Y3VaT1NraEp5YzNOSlNrb3liemRkWStmbDVWRlNVc0toUTRkcTdHOUtlc3pLeXFLa3BLUlIrOVNtMFdpWU1HRUNpWW1KM0xoeGd5dFhycENTa3NLTUdUUHFqTDF5NVFxZmZQSUo1ZVhsNU9mbms1Q1F3UGp4NCt1ZC96NzFycXFxVDV3N2QrN0JjK2ZPdlhMKy9QbFBrYVJESVlRUUxVUXFIZ29oaEJBZHpZRUQ0T0VCano1cTcwaUVFRUtJTmtHcGUzUFY3amRiMWYvMy8vNExsTmRlcjlWcWlZNk9adnYyN2V6ZnY1L1EwRkI4ZlgxcmpERzFYMHBJU0toVFNkQlNmbjQrcXFveWE5YXNPdHNxS3l0eGNuSnFkTHdQUFBDQStYV1hMbDFRVlpXcXFxcEd4V3RObno1OUdoeVRtNXVMWHE5bjRNQ0JWcmZ2M0xtVDFOUlVoZ3daZ291TEMxQ3pkWk90bU91YnQ2RnoxaERMRmxGdWJtNUEwMXBFTFYyNmxPam9hT3RqbjNycUtrODk5YitLb256YllDQ3RTSVVpSzZ0dkFYOEFrb0ZVQmY1cjJxQnJyY0NFRUVJSUlZUVFvbzBZTW1RSWt5ZFBwcnk4bk1EQVFINzV5MSthdDhYSHh3UFVTYUF6ZFE4WU9IQWdCb09CZ1FNSG11OEJqQjQ5bXMyYk43Tm16Wm9hKy9qNCtEQnAwaVFxS2lwNDl0bG5tVGR2WG9PeGJkaXdnWWlJQ01hUEg4K0FBUU9ZTm0wYUZ5NWNBT0RoaHg5bTVzeVpMRnUyREU5UFQyYk9uTW5wMDZmTit6NzAwRU04OTl4ekxGbXloTTZkTy9QWlo1ODF1STgxd2NIQnhNVEVNR25TSkxwMDZjTDgrZk1aTldvVVlLekF1R0RCQWo3NDRBTTZkZXBFVWxJUzRlSGh1THE2RWhBUXdOS2xTeHQ4ai9lYmMrZk9iYk4zREVJSUllNGZrbmdvaEJCQ0NDR0VFRUswSVlHQmdRUUVCTEJqeHc2V0wxL09aNTk5WnQ1V1gvdWwya3piangwN1JzK2VQZTBTcnkyMktnQmE2dGF0R3dEWHJsMnJVMG54YnRvOU5XYmVlejFuOTNtTHFHK0JUNEgzZ2VNS1ZOZzVIaUdFYURKVlZSVytyM0RzUkR2cUdCUVFFR0R2RUpyRXpjMk5idDI2MGJObno2NlptWms5N0IzUFBUSUFsUmdmS3FsUUZNWHVEN2tJSVlTd0R4OGZIODZlUFZ0bi9UUFBQTU8wYWRPczdtTnRmRzNIangrdjhmM01tVE9aT1hPbTFlTk9uejY5S1NIVHYzOS8zbm5ublJyckprK2ViSDY5Yk5reWxpMWJWdVBZbGxhdlhzM3ExYXRyckd0b245cGNYRnlJaW9vaUtpcXF6amF0VnN1UkkwY0FlUERCQnpsNDhHQUQ3MGdJSVlRUXJVa1NENFVRUWdnaGhCQkNpRFlpTHkrUGdvSUN2TDI5NmR1M0x4VVZGYWlxaXFJb05kb3ZOWlIwQ01hYjh6cWRqaTFidHJCczJUSThQRHk0ZlBreXhjWEZqQmd4b3NYanRXeTU5TmhqajVtL2J5eXRWb3Uvdno4eE1URkVSRVRRdjM5L3Z2cnFLenAzN2x5amRaT0hoMGVEclpzYU8yL3YzcjN2Nlp4WnRvZ2FObXdZSlNVbHBLU2tXUDN3NU1xVksxeTZkSWx4NDhaUlZGVFVubHRFSFFWMkFuOVNRRy92WUlRUTRoNDVBVDJBUHRWZmJaY1dibU4wdXZaVlUvYmhoeDlHcDlQaDYrdjdHT0RmNEE1dFd3WEdCUHdjNERxU2ZDK0VFS0tOOGZQenE3T3VmLy8rdlBmZWUzYUl4bWpNbURITW1qV0xrSkNRWnBrdktDaUlNMmZPTk10Y1FnZ2hoR2c4U1R3VVFnZ2hoQkJDQ0NIYUNMMWVUMVJVRkxtNXVmVHUzWnUxYTllYXF3TTIxSDdKbW8wYk43Smh3d2FtVFp0R1pXVWxYbDVlTEZteXBGWGl0ZFp5cWFsaVltTFl2bjA3Q3hjdTVQYnQyeno4OE1QRXhNVGc1ZVhWNU5aTmpaa1g3djJjM1c4dG9oU0l0M2NNUWdqUmpGd3dKaDJtMnp1UXB0cTBhWk85UTJpUzJiTm5NM3YyYklBbDFVdEhNQXE0aFNRZUNpSEUvY1JBTy9qL2ZtT3FLcllXVzFVaDcxVmNYSnkxMWVVWS80MkVFRUlJMFVJazhWQUlJWVRvYUtaUEJ5OHZlMGNoaEJCQ2lFYXl2T251NnVwS1NrcUsxWEVOM1ppM2R2TytlL2Z1VFU1RXNKekgycHlXNi9yMDZXTXpYcWpiY3FtcEh6QzR1cm9TR2hwS2FHaG9uVzIyV2pjMUZITkQ4OVozemhvVHY3U0lFa0tJZHMwWlk2VkRJZTVHdTZxU0tZUVFvbG1ZcXQ1YTFWSkpkcUxSdnFVZEpJWUtJWVFRN1pra0hnb2hoQkFkelN1djJEc0NJWVFRUXJRRGJhWFZVbHVKNDE1SWl5Z2hoT2d3TkVqaW1MaDdMaGgvaG9RUVF0dy95b0VjakZWdmUyRDhYZEFpVnF4WWtRekdLdjN0eGZyMTZ5a3VMdWI1NTU5L3c4L1BMN2NWRDEyT01la3dwL3ExRUVJSUlWcUlKQjRLSVlRUUhjMzc3NE9mSHp6eWlMMGpFVUlJSVlSdGRtL0gxRmFxTHJTVk9PNkd0SWdTUWdnaGhCQkNpUHRhSmNZRXR4TEFpUlpNUUcrUDE4N1oyZGxjdjM0ZFJWRXkvUHo4L3QyS2h6WmcvTGNwci80cWhCQkNpQllpVDk4SklZUVFIYzN2ZmdmLytwZTlveEJDQ0NGRS9lcHR4eVNFRmRJaVNnZ2gyb2lqUjQ4eWNlSkVIbi84Y1g3Lys5OXo3ZG8xbGk5ZnpyaHg0eGcxYWhRTEZpd2dON2ZsaXZvVUZCUXdlZkprREFiSlI2OHRPenNiUHo4L3lzckthbnp2NStmSGxpMWJBREFZREd6YnRvMXg0OFl4ZHV4WWR1ellnYXFxVnVmYnVuVXJBUUVCakJneGdqbHo1cENkblEwWXF4T2I1alVkcTYxU1liY0tyNnJRUjVYUGhJUVFvbGtwaXFJcWlsS3VLRXFKb2lnM0ZVWDV0cVdXb3FJaWlvcUs3UDJXbStUV3JWc1VGUlZ4L1BqeHdwWThOMWFXbTlYL0p1V0tvbGovSlMrRUVFS0laaUVWRDRVUVFnZ2hoQkJDaU5iWGF1MllXb3UwZldveDBpSktDQ0hha1B6OGZDSWpJMW0zYmgxang0NUZyOWVUbkp6TThPSERDUXNMbzZxcWlvaUlDTUxDd3RpN2QyK0x4S0RWYXZud3d3L3ZlWjVyMTY2eFpNa1MzbjMzWFp5ZE8zYUg2YzgvL3h4WFYxY0FrcEtTT0hYcUZJY09IYUtzckl6WFhudU5mdjM2TVhueTVEcjdEUmt5aEhuejVxRW9Dckd4c1lTRWhQREpKNThRRnhkSGRuWTJjK2ZPYmVWM2NsZjZBSzlWdjg1WElSTDRBQ2hVUUcrL3NJUVFRZ2doaEJCQ3RIZVNlQ2lFRUVJSUlZUVFRclMrVm12SDFGcWs3Vk9Ma1JaUlFnalJodHk0Y1FPRHdjQVRUenlCazVNVFRrNU96Smt6QjQzbSsxL2xjK2JNWWRHaVJSZ01oaHJyMjVwYnQyNXg3ZG8xZTRmUjZwS1Rrd2tLQ3FKbno1NEFUSmt5aFdQSGpsbE5QQXdJQ0RDL0Rnd001T2pSbzZpcWlxSW9yUlp2TStzSnhGVXZSU3FFQVVsQW1XTDhtME1JSWU1THFxb3FnRFBHaHdMYjVEVzY1ZStrOXVLSFAvd2g1ZVhsREI4K3ZQdVhYMzdadzk3eE5KTGxOWGlGVkV3VVFnZ2g2aWVKaDBJSUlZUVFRZ2doUkN1cnZuRmRUZ2VxWUtmVDZld2RRcE5adG4zYXVIR2p0TDRXUW9nbXlqaDNEZ1hXS1JDTjhVUGFwaXo2dTlpblpmZnIzOStGcVZON3NtbVR1WnBkZUhnNHNiR3hQUFBNTTRTRWhQRHl5eThETUdyVUtNQ1llRjg3dWJDd3NKQnUzYnFaMTFkVVZCQWJHOHVKRXllb3JLekUzOStmVmF0VzBibHpaNUtUazNuNzdiZjU2S09QNk5xMUsxbFpXU3hldkpqRGh3L1R1M2R2cStmZEZOdm5uMy9PNWN1WG1UdDNMbSsvL1RiYnQyL255cFVyOU92WGo4aklTSDc4NHg4RGNQandZUklURXlrdExXWHExS21FaElRQW1LdjFXYjRYVysvYkZvUEJRRkpTRWlrcEtSUVVGUERBQXcvdzFsdHY4ZU1mLzVnelo4NFFHeHZMNWN1WDhmVDBaTldxVll3YU5jcDhqUHBpcm0vZStzNW5RMjdldkVsK2ZqNCtQajdtZFlNR0RTSTVPUmt3dHJGZXNHQUJIM3p3Z2ZuZlQxVlZDZ29LT0hUb0VOT25UMi9UeWFSTjFBMzRUZlh5blFxcmdWMlNnQ2lFdUU4NVlleEcwS2Y2YTVzckJkd2VyN205dmIwcExpNW0rdlRwdzRFSDdSMVBJMVh3ZmRlQjY5WGZDeUdFRU1JR1NUd1VRZ2doT3BycDA4SEx5OTVSQ0NHRUVFSUlJWVRvNEtyVHJ4UTZ5bjNtMGxLNGNxWEdxaSsrK0lLUFAvNFlWVFVXdTltM2J4OXo1ODRsUFQzZGFudmlxcW9xRGh3NHdOU3BVODNyMXE1ZFMwNU9Eb2NQSDhiRnhZWFEwRkRlZXVzdHdzUERtVFp0R2lkT25DQWhJWUUzM25pRFRaczJzV2pSSXB0Smg3YWtwS1N3WThjT25KMmRDUXNMSXpvNm1vTUhENUtUazhQbXpadUppNHZEMjl1YnI3LysycnhQZmUrbDl2dTJaZHUyYmFTbHBSRWRIYzNnd1lPNWR1MGFuVHAxQXVEMjdkdUVoWVh4NktPUHNuUG5UdGF2WDA5cWFtcURNVGMwYjMzbnN5RTNidHdBb0h2Mzd1WjE3dTd1bEphV1lqQVkwR3ExSERseXBNWjVXTGh3SVFCanhvemg5ZGRmdHozNTlPbkpwS1hSVHNzaWRRYTJBMitwVUx6dCtuVU85V2d2aGFtRUVLSlp1R0JNT2t5M2R5QzJiTnEweWQ0aE5ObXFWYXRNTDdmYk00NjdOQXE0aFNRZUNpR0VFUFhxR0RlRWhCQkNDUEc5VjE2eGR3UkNDQ0dFRUVJSUllNEQ0NFlPcFd0RlJmUkgvL2pIVG93SmlCb2JpN1Z0RGcxc3Q3WE5vUkZ6MzkyK1BYcDBZZWpRL3NBTHB2ZjQwa3N2NGVibTF1aHpzbjc5ZWpRYURhOVVYNXRYVjlibDRNR0RhTFZhQUY1NDRRVkNRME1KRHc5SFVSVEN3c0o0K2VXWGNYUjB4TTNOalJrelpqVDZlQ2JCd2NGNGVIZ0FNSFBtVEY1Ly9YVU1CZ05PVGs0b2lrSitmajRqUm94ZzhPREJqWnF2TWUrN3RMU1VkOTk5bDdmZmZwdWhRNGNDNEdYeElPUzRjZU80YytjT2x5OWZwblBuenVUbTVsSlZWZFZnekxkdjM3WTViMFBuc3lGNnZSNmdSdFZDalVaanMzWHl5SkVqeWNqSTRPclZxMFJFUkJBWkdVbE1URXlEeDJuSE5FRHlpVzdkZ3RwcEFxVVFRdHd0WjR5VkRvVXdhWk9WTDRVUVFvaTJSaElQaFJCQ2lJN200NDloNkZEbzE4L2VrUWdoaEJCQ0NDR0U2TUJLSEJ5NDlZTWZsQ25HZG5UdG5ucmhRZy9BSDR2RXd6NTkralI2LzIzYnRwR1ptVWxDUW9LNWdtQitmajZxcWpKcjFxdzY0eXNySzNGeWNzTEx5NHNubjN5UzMvLys5K3paczhkbUVseDlIbmpnQWZQckxsMjZvS29xVlZWVmFMVmFvcU9qMmI1OU8vdjM3eWMwTkJSZlg5OEc1MnZNKzg3TnpVV3Yxek53NEVDcjIzZnUzRWxxYWlwRGhnekJ4Y1VGTUxaUWJpam0rdVp0Nkh3MnBHdlhyZ0RjdW5YTG5GaFpYRnlNdTd1N3pSYktHbzBHTHk4djVzK2Z6OUtsUzRtT2pyWStOamw1T3BDbUtFcWIrdTlCaFdQQU0vVU1xUUorQzJ3Ri9rK0JjcDJUVTFDckJDZUVFRzJIQmtreUV6VzVZQzd3TFlRUVFnaGJKUEZRQ0NHRTZHamVmaHVXTEpIRVF5R0VFRUlJSVlRUTRoNDFOZ2x3MTY1ZG5EcDFpdmo0K0JwdGZFMnZqeDA3UnMrZVBhM3VtNU9UUTFwYUdrOCsrU1NKaVlub2RMcDdEOXhDWUdBZ0FRRUI3Tml4ZytYTGwvUFpaNTgxdUU5ajNuZTNidDBBdUhidFdwMUtpams1T2V6YnQ0L2s1R1M4dkx4SVQwL241TW1UallxM3Zua2JjejdyMDZ0WEw3cDA2Y0xGaXhmcDFhc1hBQmN2WHNUYjI3dFIrenM2T3RwTVVHeG55akVtRys0R3ZsYmdqcDNqRVVJSUlVUXowZWwwYy9SNi9jWHo1ODluMmpzV0lZUVFIVitIdUVJV1FnZ2hoQkJDQ0NHRUVFSUlJZXhoOSs3ZHBLV2xzV2ZQSG5QcllCT3RWb3RPcDJQTGxpMFVGQlNnMSt1NWRPa1NaODZjQVl3VkFOZXNXY1B6eno5UGVIZzRseTVkNHNNUFAyeTIyUEx5OHNqS3lrSlJGUHIyN1V0RlJRV3FhbXlpYTZyK2w1V1ZSVWxKU1pQbjFtcTErUHY3RXhNVHc2VkxsOURyOWZ6clgvK3EwVkk1THkrUGtwSVNEaDA2MUN6ek5uUStHNkxSYUpnd1lRS0ppWW5jdUhHREsxZXVrSktTWXJXOTlaVXJWL2prazA4b0x5OG5QeitmaElRRXhvOGYzK2ozMFFiZEJyWUFma0EzQmQ1UTRCK1NkQ2lFRU0zcjJyVnJMRisrbkhIanhqRnExQ2dXTEZoQWJtNXVrK2JJenM3R3o4K1Bzckt5Rm9xeVpaamlycWlvYU5INS9mejgyTEpsQzJEOFcycmJ0bTJNR3plT3NXUEhzbVBIRHZQZk9yVnQzYnFWZ0lBQVJvd1l3Wnc1YzhqT3pnWWdLQ2pJUEc5N08rYzJMSFp3Y0RqbjYrdDdWYWZUclIwNmRPZ0lvT2tsdFlVUVFvaEdrTVJESVlRUVFnZ2hoQkJDQ0NHRUVPSXV4Y2ZIYytYS0ZjYVBIMi8rME5yeVEvZU5HemVpMFdpWU5tMGFQLzNwVDRtSWlEQi9JTDUzNzE1dTNyekpxNisraXB1YkcwdVdMR0hyMXEwVUZCUTBTMng2dlo2b3FDaCsrdE9mY3Zqd1lkYXVYV3V1WnZqUVF3L3gzSFBQc1dUSkVxWk9uWHBYODhmRXhPRGo0OFBDaFFzWlBYbzBFUkVSbEplWDgvREREek56NWt5Vy9mL3MzWGw0Vk9YOS8vL1hHYkpJQ1BtRUNJUk4xSkFXRlJQSURJSUlwS1JBRlpGOWpTandFVnNXVWZ4YUlFV3dCQUlpeUtid2t5L0lGekdVUmFNSXlLSzJ0bzFBcWRBd1NDb3FGYW8wMFNTeUJrR3p6Zm45RVRJbFpEZkxtU1RQeDNYbHlzeDl6bjJmMTVrRUpqUHpQdmM5WTRiR2poMnIrKzY3cjByR2xVcC9QTXRqNnRTcENnME4xYUJCZ3pSbHloUk5uRGhSM2JwMWt5U2xwNmRyeUpBaGNybGNhdGl3b2VMajR4VVpHYW5vNkdpRmhvWXFKaWFtUXVmaElkWktDcE1VWkVnekRPbW9JZjFnZFNnQXFLc1NFeFBWdVhObjdkeTVVM3YyN0pHUGo0L216SmxqZFN5UGMrYk1HUTBaTXVRbkZTbnUzNzlmMDZkUGx5VEZ4OGZyd0lFRDJycDFxelpzMktCZHUzWnA1ODZkeGZZTER3L1g5dTNiOWVHSEgrcU9PKzdROU9uVFpacW0xcXhabzQwYk4xYm1kRHlTWVJpM1NwcmRvRUdEanlNaUlzNDRISTRYT25YcWRKK29FUUVBVkNHV1dnWUFBQUFBQUFBQTREcGhZV0ZLU2tvcVYzdHgrMTB2S0NoSVM1WXNLWGJiaEFrVE5HSENCUGY5L3YzN3EzLy8vdVhPVmx5ZTY5dmF0R21qN2R1M2x6alc3Tm16Tlh2MjdHTDdsb2VmbjU5bXpacWxXYk5tRmRrMlk4WU16Wmd4dzMxLzlPalI1Y3BjMXJpbFBaN2x5ZS9yNjZ2NTgrZHIvdno1UmJZRkJ3ZnJuWGZla1NTMWJObFNXN1pzS1hXczJzQ1FkbG1kQVFEcWt6Rmp4c2htc3hXNi84UVRUOGpsY2hWcXIrOHVYYnFrTTJmT1ZIcWNoSVFFVFo0OFdTMWF0SkFrRFJreVJIdjI3Tkhnd1lPTDdOdW5UeC8zN1g3OSttbjM3dDB5VGROOVVVWmRaaGhHRzlNMFkydzJXMHhFUkVTR1lSaGJUTlBjNFhRNkQwckt0VG9mQUtEMm92QVFBSUM2WnNBQTZkWmJyVTRCQUFBQUFBQXF3ZUZ3RkdscjE2NmQzbnp6elhxWm96SjY5dXlwNk9obzkreElsVFY1OHVSeUwrOE1BTFdOeldiYmJMZmJOMXVkb3liMTZkTkhkcnZkWGRpZW5aMnRsU3RYYXQrK2Zjckp5VkZrWktTZWZmWlorZnY3S3lFaFFhKzg4b3AyN3R5cGdJQUFIVHQyVEU4KythUzJiZHVtMXExYkZ5a3VQSC8rdkpvMGFTS2J6YVpubm5sR3paczMxKzkrOXp0SjB0cTFhL1hXVzIvcGd3OCtrR0VZT243OHVKNTg4a205OU5KTGtpU24wNmtWSzFZb05UVlY5OXh6aitiUG42L0F3TUJTeitYdzRjTmF1WEtsVHAwNnBlYk5tK3ZaWjU5MXorenJjcmtVSHgrdjdkdTNLejA5WFRmZmZMT1dMVnVtTysrOHM5UnRKY25NekZSY1hKd09Ianlvb0tDZ0lzVitwV1VaUDM2OEpMbnZGMXc0VUZxZkc1MDdkMDVwYVdrS0N3dHp0OTExMTExS1NFaVFsRCtUOGFSSmsvVDIyMis3Znk2bWFTbzlQVjFidDI3VmlCRWpTaXdHalltSlNVaEtTcExkYmkvMThhNk5ETU5vTHVscHd6Q2Vqb2lJT0MvcERhc3pBUUJxTHdvUEFRQ29hNlpNc1RvQkFBQUFBQUMxa1V0U3hkZjdxeVlWbVhtd09ubEtqcCtpb2pNNGx0ZWFOV3VLYTg1Uy91OFFBS0NXVzdCZ2dWSlNVclJ0MnpiNSt2cHExcXhaV3Jac21lYk9uYXZodzRkcjM3NTlXcjkrdlo1Kytta3RXYkpFVHp6eGhGcTNibDFrbk56Y1hHM2V2Rm5EaGcyVEpFVkdSaW8rUHQ2OS9lREJnOHJLeXRMSmt5ZlZ2bjE3SFQ1OFdQZmRkNThhTkdnZ1NkcTFhNWZXclZ1bjNOeGNQZjMwMDNyeHhSZTFjT0hDVXJOZnVYSkZjK2JNVVdob3FGYXRXcVZGaXhacDE2Nzh5VzlYckZpaHhNUkV4Y1hGcVVPSERqcHo1b3dhTm14WTVyYVN6SjA3VjFldVhIR1BIeE1UVSs0c0d6ZHUxUGp4NDNYbzBDSDUrUGlVcTgrTnpwNDlLeWwvTnVRQ2dZR0J1bno1c2x3dVY2R1pqQ1hwNDQ4LzFwUnJuNS8wN05sVFR6MzFWS25uVng4WWh1RWxLVmpLTDhvRUFLQ2lLRHdFQUtDdWVmZGRxV05IcVcxYnE1TUFBQUFBQUZDYlpFdjZ6dW9RcUxXK2t3Y1ZyZ0xBVCtWeXVjWWNPM2FzOXE4MVh3R21hVGFURkNucHJRc1hMbWp2M3IzYXNtV0xnb09ESlVtUFBQS0laczJhcGJsejU4b3dETTJaTTBmanhvMlRsNWVYR2pWcXBGR2pSaFU3N3FKRmkyU3oyZlRZWTQ5SmtucjA2S0VGQ3hZb1BUMWR2cjYreXNqSVVMOSsvWFRvMENHMWI5OWVSNDRjMGFCQmc5ejlKMCtlN0M2cUd6ZHVuQllzV0ZEbXVVUkZSZW5ISDMvVXFWT241Ty92cjlUVVZPWG01dXFISDM3UUcyKzhvVmRlZVVVZE8zYVVKSVdFaEVpU0xsKytYT0sya3B3L2YxNGZmZlNSTm0zYXBLWk5tMHFTSG4vOGNVMmRPclhNTEY1ZUpaY29WS1JQWGw2ZUpCV2F0ZEJtczVXNGRITFhybDExNU1nUmZmWFZWNHFOamRXOGVmTktMT1JjdkhqeENFbUpobUhVdXI4TjdYYjczeVYxTFdtN2Facm5KWDNnY3JuZXpNM04zZlBwcDU5bTIrMTJzejRzT1EwQXFIb1VIZ0lBVU5lODhvbzBiUnFGaHdBQUFBQUFWRXlXcEJSSjNTUTFrK1JyYlp6eWk0bUpTWkNreFlzWFd4MmxYTFp1M2Fwang0N0picmUvTkdyVXFBTlc1Nm1rTE9VWEhhWmN1dzBBcU1YUzB0SmttcWFpbzZPTGJNdkp5WkczdDdkQ1FrTFV1M2R2dmY3NjYzcjExVmVMTFhSYnNXS0ZuRTZuMXE5Zjc1N1JyMm5UcHJycnJydDA1TWdSTldqUVFEMTY5RkNQSGozMGh6LzhRUTgvL0xBKy9mUlR2ZmppaS9yNjY2OGxTYzJiTjNlUDE3eDVjMTI5ZWxVdWw2dkU1WUVsYWRXcVZkcTFhNWZDdzhQbDY1di9wNHpMNVZKcWFxcnk4dkxVdm4zN0luMUsyMWFTOVBSMFNWTGI2ejZIOFBmM0wxZVcwbFNrVDBCQWdDVHAwcVZMYXRTb2tTVHA0c1dMQ2d3TUxQRXhzdGxzQ2drSjBjU0pFL1hNTTg4b0xpNnUxTWV6cmpCTk0wUFNlNlpwdm5IczJMSDNKZVZablFrQVVEZFFlQWdBQUFBQUFBQUFnSlNqL0FLeVRFbmVrbXJOcDlDMWJUbmtmLy83MzBwS1NsSnFhdXJubzBhTlNyUTZUeVc1bFArN2szWHRPd0NnRml1WVlYRFBuajFxMGFKRnNmdWtwS1FvTVRGUnZYdjMxb1lORzJTMzJ3dHRYNzE2dFE0Y09LQjE2OVlWV2daWXlsOXUrZkRodzNLNVhPclhyNThjRG9kbXo1NnR2Ly85NzJyZnZyMjdtRTZTdnYvK2UvbjUrVW1TdnY3NmF3VUhCNWRhSkplU2txS05HemNxSVNGQklTRWhPblRva041Ly8zMUpVcE1tVFNSSlo4NmNVWWNPSFFyMUsyMWJTUXFLRERNeU10eTNDNG9SeThyeVUvSVhwMVdyVm1yY3VMRk9uRGloVnExYVNaSk9uRGlodSsrK3Uxem40T1hsVmRlTER0TWs3Y3ZMeTl2MnlTZWYvRkVTYXlrREFLb2NoWWNBQUFBQUFBQUFnSHJQTUF4VCtjVmp0VzdXdWhzTEhqemRsU3RYZE9IQ0JaMDdkeTZ6Tmk1aENBQ291NEtEZzJXMzI3VjA2VkxObURGRFRaczIxYWxUcDNUeDRrVjE2ZEpGTHBkTHp6MzNuRWFPSEtteFk4ZHF5SkFoMnJGamh3WVBIaXhKV3J0MnJSSVRFL1hxcTY4V0tUcVVwSjQ5ZStxM3YvMnR2THk4OVB2Zi8xNCtQajRLRHcvWGE2KzlwbDY5ZWhYYWQvWHExWXFKaWRIWnMyZTFZY01HRFJ3NHNOVHN1Ym01a3FSdnYvMVdUWnMyMWRhdFd3dWRWMlJrcEJZdVhLalkyRmkxYTlkT1gzNzVwZno5L2RXNmRldFN0eFhubGx0dVVVaElpRmF0V3FWNTgrYnA4dVhMaW8rUEwxY1c2Yit6RlI0N2RreDMzSEdIQWdJQ3l1eHpJNXZOcGdFREJtakRoZzNxMUttVE1qTXp0WDM3ZHMyZlA3L0l2cWRQbjliSmt5Y1ZGUldsQ3hjdWFQMzY5ZXJidDIrcDQ5ZGliNWltT2RQcGRINWtkUkFBUU4xWHAwdjRBUUFBQUFBQUFBQUFBQUFvcjhXTEY4dG1zMm40OE9IcTNyMjdZbU5qWlpyNWs4Vzk5dHByT25mdW5DWk1tS0JHalJwcDJyUnBXcjU4dVh1MnYzWHIxdW4wNmJzaWVsb0FBQ0FBU1VSQlZOUHEyN2V2SEE2SCt5czdPMXVTMUw1OWU3bGNMclZ2Mzk2OUJIT1BIajEwL1BoeDllelpzMUNPc0xBd0RSbzBTSTgrK3FpNmQrK3V4eDkvdk5UY3Q5MTJtMGFQSHEwWk0yWm83Tml4dXUrKyt3cHRYN2h3b2NMQ3dqUmx5aFQxNk5GRHNiR3h5c3JLS25OYlNWNTQ0UVdkUFh0V2ZmdjJWVXhNaklZT0hWcnVMTGZlZXF1R0RoMnFhZE9tYWRpd1llWHFVNXlwVTZjcU5EUlVnd1lOMHBRcFV6Ung0a1IxNjlaTlV2NE1qRU9HREpITDVWTERoZzBWSHgrdnlNaElSVWRIS3pRMFZERXhNV1dPWHhzZFBYcDBCVVdIQUlDYXdveUhBQURVTlgzN1NtM2FXSjBDQUFBQUFBQUFBSUJhSnlnb1NFdVdMQ2wyMjRRSkV6Umh3Z1QzL2Y3OSs2dC8vLzd1KzBsSlNXV092M2Z2M2tMM1I0OGVyZEdqUjd2dmg0V0Z1Y2NaTVdKRWhiTFBtREZETTJiTUtEUjJBVDgvUDgyYU5VdXpaczBxMHErMGJTVnAxNjZkTm0zYVZLaXRZT2JIc3JKSTB1elpzelY3OXV4eTV5K09yNit2NXMrZlgrd3NoOEhCd1hybm5YY2tTUzFidHRTV0xWdktPQ01BQUZCUkZCNENBRkRYUFBPTTFRa0FBQUFBQUFBQUFFQTFjRGdjUmRyYXRXdW5OOTk4czFZZnE3eDY5dXlwNk9ob1RaOCt2VXJHbXp4NXNnNGZQbHdsWXdFQVVOOVFlQWdBS0pWcG1qSk5VemFiemVvb0tLOC8vbEc2Nnk2cGRXdXJrd0FBQUFBQUFBQUE0T2xja3JLdERsRmU1WmxWc1RZZXF5elh6d1JabGRhc1dWTmNjNWJ5Znk4QUFFQXA2azNob2QxdS8xRFNMNjNPVVZYc2RydHBkWWJLTWszenNOUHA3R3AxRHFBeXVuWHJabldFYXVkeTViK3VvdkN3OXBqL3IzOXBaM0N3a2dJQ0tqVk9kbmF0ZVo4RjhDaWRPM2UyT2dKUVo1bG1yWDhaQkFBQUFBQUFQRSsycE8rc0RnR1A4cDFxVVRFcUFBQldxVGVGaDZwRFJZZDFoV0VZWGF6T0FQeFVwbWtlTXd5akU0Vlo4RVF4YmR2S01BeXBhbjQvejl4MDAwMlhxMklnb0s0elRmTWZobUYwcGpBS3FIYVhiRGJidjYwT0FhQnlLTlFIYWovKzdnWHFQcDZ2VVJNS25rOE13N0E0Q2VyNWMzdVdwQlJKM1NRMWsrUnJiWnlpWW1KaUVpUnA4ZUxGVmtjcHQwV0xGdW5peFlzYU9YTGswdzZISTlYcVBPV1VwZnlpdzVScnQrc1ZudnVCMnF1ZVA0L0RRdldwOEZDU1owMEhYWjg1SEE2ckl3Q1Y0blE2N1czYXRMbko2aHcxb1huejVzZE4wN3dwUFQyOXZjMW00eStXV3VEbW0yOGUwS0JCZytZWkdSbi9yN0pqcGFTa3NKd0FVRTVPcC9NZVNVd1BXNHRFUkVUTWs5VEs2WFQrMnVvc3FCQ2VsNEJhekRUTnZ4cUcwWXMzUXl2SE5FMCtuUGNBbnZSenNDcUxhWnBacG1rZXIvRURBNmhXcG1uK3pUQ00reno5K2RxVC9oK1dQQzlQYmVQcHYyOC9SVzM4blRCTjg0cHBtcDlabmNNQ09jb3ZOc3VVNUMwUGZJK3ZObjdHblp5Y3JJeU1EQm1HY2NUaGNQekw2anpsNUZMKzcwUFd0ZS8xUW0xNTdxK3JLTUpIRmJyVW9FR0RMNndPZ2ZxbDNoVWVBa0FWTVZOU1VuNndPa1IxQ3dzTEM1TVVhaGlHZ29PRE96cWR6a05XWjBMWm1qVnJOa2pTelNrcEthdXR6Z0xVUXhSRTFSNkdZUmlQS3Y4S2R2UGFGd0NnbWptZHppaDU0SWQ0dFUzSGpoMEgyV3kyWUtmVHVjN3FMTldoVTZkT1l5V1p4NDRkMjJSMWxwSkVSRVRFU21wMTlPalIzOVR6TFB3ZEJkUkJUcWV6dXp6NCtUb2lJdUpEd3pCNjVlWGw5VDUrL1BoZnJjNWp0OXUvbDlUd20yKys4VTlQVDYvejd4bFhOYnZkZmt4U21HbWFuWnhPWjdMVmVhcUszVzYvYUJoRzQ0c1hMd2FlUG4yNk5xMG9VeStmMnczRE1KVmZhT2F4TTl6WjdYYXJJMVRZcFV1WGRPSENCZTNkdS9mODRzV0xXY3JhZzNuNmMzOWRGeEVSOFk1aEdBTmRMdGZnWThlT3ZXdDFIdFJxZkVhRkdrZmhJUUNnUkEwYU5IaW80TFpoR0E5TG92RFF3emtjRGovVE5BZExzclZ2Mzc3eEYxOThVWnZlMUFLQUdoTVJFUkV1NlZaSjZ0aXhZL2RQUHZua2dNV1JBS0ErNFUzUVNyTFpiTU1OdzdoWjB2KzFPa3Qxc05sc1E4MzhLUjlldHpwTFNRekRlTmcwelp2a0FSL09lMUlXQUhXS3h6NWZYeXNRS3ZqdU1UbTl2YjFkOHFBOHRZM05acXVUangrL0Z3QnFFZjZ2c281SC9tMERBT1ZCMVRvQW9FU0dZWXk1N3U2RGxnVkJ1ZVhtNXY1U2twK2tteG8xYWpUYzZqd0E0S2tNdzNBWDF6ZG8wQ0RheWl3QUFGU0V3K0h3TXd4anNLUmZ0Ry9mdnJIVmVhcmF0WFBxYXhqR3J6ejEvT3gyZTdpa2RvWmh0TzdVcWROOVpBRUFBQUFBQUVCOVJPRWhBS0JZblRwMStwbGhHQjJ1YXdxSmlJam9hRmtnbEl0aEdFT3Z1enUweEIwQkFJOFUzREJOaytKNkFFQ3RVZGN2TnZMejgzdEkwazJTYnJwMjJ4TU5LTGhoczlrZXRqS0lQQ3NMQUFBQUFBQUE2aEVLRHdFQUplbC9ZOE1OTXlEQ3c0U0dodnJhYkxiclAzaU1hdE9tVFVQTEFnR0FoN0xiN1hkS3VxUGd2bUVZdDNYcTFPa2VDeU1CQUZCdTllQmlvOXB3ZnU3WHhoNXdBWU1uWlFFQUFBQUFBRUE5UXVFaEFLQllobUVVbVNuQk5NMGl4WWp3SEkwYU5mcUZwT3VYSW12VXJGbXp3VmJsQVFCUDVYSzVpc3lleEF4QkFJRGFvSzVmYkhSdEdlbCtCZmNOdytqbmNEajhyTXgwbzJzWE1OeFpjTjh3ak5zaUlpSTYxL2NzQUFBQUFBQUFxSDhvUEFRQUZCRVJFWEdyWVJoRlpuNHlET091OFBEdzlsWmtRdGxzTnR1UUc5c013eGhoUlJZQThHUTJtNjNJREw0VTF3TUFhb082ZnJHUmFab1BTR3AwWFZPamEyMGV3K1Z5ZWN6cUFKNlVCUUFBQUFBQUFQVVBoWWNBZ09LVXVEeVRsNWZYb3pVWkJPWGpjRGk4Slkwc1psUHZEaDA2K05SMEhnRHdWSGE3UFZSU3h4dmJEY1A0bWNQaENMTWdFZ0FBNVZiWEx6WXlUWE5ZZWRxc1ZGeGhuMVZMSEh0U0ZnQUFBQUFBQU5RL0ZCNENBSW9vYnBubEFxWnBGbG1lRXRiTHk4dnJiaGhHVURHYkFueDlmZm1aQWNBMXhjME1WTUEwelVkcU1nc0FBQlZSMXk4MnV1MjIyMjZTTlBER2RzTXdCb1NHaHZwYUVLa0loOFBSempDTVRqZTJHNGJ4ODVxK2dNR1RzZ0FBQUFBQUFLQitvdkFRQUZCSVJFUkVLMGs5U3RwdUdFYkg4UER3MjJzd0VzckJack9WdHJ4YWNSOU9Ba0M5VkVaeFBjc3RBd0E4VmwyLzJLaEpreWEvTWd6RHY1aE5qUnMzYm54L2pRY3FSbWtYTUxoY3JocGQ0dGlUc2dBQUFBQUFBS0Irb3ZBUUFIQ2pCOHpyRkRSZTM5YWdRUU0reFBBc0RVelRqQzVwbzJtYWZTVjUxV0FlQVBCSURvZWpyV0VZWFVyYWJoaEdoNDRkTy82OEpqTUJBRkJlZGYxaUk4TXdocGV5MlNPV1d5N3RBZ1pKTlZyODZVbFpBQUFBQUFBQVVEOVJlQWdBS01UcGRHNXdPcDIyZ3EvcjJtM1hmUzJ3TWlNSzY5U3BVMWZETUpxWHROMHdqS0JPblRwNXhBd2hBR0FsMHpRZk1FM1RWZkIxWGJ1N3pXYXpVVndQQVBCRWRmcGlJNGZENFcyYTVvQlNkaGw0YmFscHkzVG8wS0d0cEs0bGJhL0pDeGc4S1FzQUFBQUFBQURxcjFyN2hpUUFBTWhuR0VaVDB6UzNYbmMvV3BLdWI3UFpiQ1VXSmdKQWZYSDA2TkYxa3RZVjNMZmI3YVlrT1ozT0JwYUZBZ0NnSE1wN3NkR3hZOGYyMUdTdXFtS2FabS9ETUFKTDJtNFlScUJwbXIwbHZWZURzUXJ4OWZYdFY5WSsxeTVnbUZ1ZnNnQUFBQUFBQUtEK292QVFBSUJhenVsMDdwSzBxK0MrM1c2UHZ0WmUydEpiQUFBQUFHcUp1bjZ4a2N2bGFtQVl4cktDKzRaaC9GYVNUTk4wdDVtbWFlbUZBa2VQSGwwcmFXM0IvWUlMR0k0ZVBXclU1eXdBQUFBQUFBQ292eWc4QkFBQUFBQUFBRHhZWGIvWTZOcE1qZTdaR3UxMisyOGx5ZWwwVHJjc0ZBQUFBQUFBQUlCUzJhd09BQUFBQUFBQUFBQUFBQUFBQUFBQWFnOEtEd0VBQUFBQUFBQUFBQUFBQUFBQVFMbFJlQWdBQUFBQUFBQUFBQUFBQUFBQUFNcU53a01BQUFBQUFBQUFBQUFBQUFBQUFGQnVGQjRDQUFBQUFBQUFBQUFBQUFBQUFJQnlvL0FRQUFBQUFBQUFBQUFBQUFBQUFBQ1VHNFdIQUFBQUFBQUFBQUFBQUFBQUFBQ2czQ2c4QkFBQUFBQUFBQUFBQUFBQUFBQUE1VWJoSVFBQUFBQUFBQUFBQUFBQUFBQUFLRGNLRHdFQUFBQUFBQUFBQUFBQUFBQUFRTGxSZUFnQUFBQUFBQUFBQUFBQUFBQUFBTXFOd2tNQUFBQUFBQUFBQUFBQUFBQUFBRkJ1RkI0Q0FBQUFBQUFBQUFBQUFBQUFBSUJ5by9Dd21qa2NEdmZYOVhKeWNyUnAweVpGUjBmcnZ2dnUwNzMzM3FzaFE0Ym84ODgvLzhuSFNrNU9sc1BoME5XclZ5c2JHd0FBQUFBQUFBQUFBQUFBQUFDQVlubFpIYUN1MjdoeG84YVBINjlEaHc2NTIzNzg4VWRObVRKRnBtbHErdlRwQ2dzTFUyNXVycEtUazlXd1lVTUwwd0lBQUFBQUFBQUFBQUFBQUFBQVVEb0tEeTJ3ZXZWcVpXVmw2YlhYWHBPUGo0OGt5Y2ZIUjEyN2RyVTRHUUFBQUFBQUFBQUFBQUFBQUFBQXBXT3A1UnFXbTV1cm5UdDM2dGUvL3JXNzZMQTRodzhmMXNNUFA2eXVYYnRxd0lBQmhXWk1kTGxjMnJoeG93WU9IS2l1WGJ2cXdRY2YxR2VmZmViZWZ2ejRjVDM4OE1PNjk5NTdOV0xFQ0NVbko3dTNaV2RuYThtU0pZcUtpbEtQSGozMDdMUFA2dnZ2djYrZWt3VUFBQUFBQUFBQUFBQUFBQUFBMURrVUh0YXdNMmZPNk9yVnF3b0xDeXQxdnl0WHJtak9uRG5hdjMrL2V2WHFwVVdMRnJtM3JWaXhRdHUzYjFkY1hKd09IanlvMWF0WEt6QXcwTDM5elRmZjFNcVZLL1hCQngrb1ZhdFdXckJnZ1h2YmdnVUw5UG5ubjJ2YnRtM2F2WHUzTGx5NG9HWExsbFg5aVFJQUFBQUFBQUFBQUFBQUFBQUE2aVFLRDJ0WVRrNk9KTW5McS9SVnJxT2lvaFFTRXFKVHAwN0ozOTlmcWFtcHlzM04xZVhMbC9YR0cyL285Ny8vdlRwMjdDZ3ZMeStGaElTb1pjdVc3cjdUcGsxVDgrYk5GUkFRb09qb2FKMDZkVW91bDBzWExselEzcjE3OWJ2Zi9VN0J3Y0VLREF6VUk0ODhvZzgvL0xCYXp4a0FBQUFBQUFBQUFBQUFBQUFBVUhlVVh2MkdLdGV5WlVzWmhxRXZ2L3hTRG9lanhQMVdyVnFsWGJ0MktUdzhYTDYrdnBMeWwxaE9UVTFWWGw2ZTJyZHZYMkxmWnMyYXVXODNhdFJJcG1rcU56ZFhhV2xwTWsxVDBkSFJSZnJrNU9USTI5dTdFbWNHQUFBQUFBQUFBQUFBQUFBQUFLZ1BLRHlzWVFFQkFlcmF0YXRlZi8zMUVnc1BVMUpTdEhIalJpVWtKQ2drSkVTSERoM1MrKysvTDBscTBxU0pwUHdsbXp0MDZGQ2hZd2NGQlVtUzl1elpveFl0V2xUaUxBQUFBQUFBQUFBQUFBQUFBQUFBOVJWTExWc2dKaVpHbjM3NnFXYk9uS2t2di94U2VYbDV5c3pNMUYvKzhoZWRPblZLdWJtNWtxUnZ2LzFXbVptWjJycDFxN3R2Y0hDd0lpTWp0WERoUXAwOGVWSjVlWG42NG9zdmxKcWFXdVp4ZzRPRFpiZmJ0WFRwVXFXbnB5c3ZMMDhuVDU3VTRjT0hxKzFjQVFBQUFBQUFBQUFBQUFBQUFBQjFDNFdIMVd6OCtQR1NwRzdkdXJuYjJyWnRxODJiTjh2ZjMxOVRwMDdWdmZmZXE0Y2Vla2liTjIrV2w1ZVhicnZ0Tm8wZVBWb3pac3pRMkxGamRkOTk5eFVhYytIQ2hRb0xDOU9VS1ZQVW8wY1B4Y2JHS2lzcnExeDVGaTllTEp2TnB1SERoNnQ3OSs2S2pZMlZhWnBWZHI0QUFBQUFBQUFBQUFBQUFBQUFnTHFOcFphcldWSlNVckh0TFZxMDBPOS8vL3NTKzgyWU1VTXpac3h3M3g4OWVyVDd0cCtmbjJiTm1xVlpzMmFWZWJ5d3NMQkNiVUZCUVZxeVpFbTU4d01BQUFBQUFBQUFBQUFBQUFBQWNEMEtEd0VBQUtyUmdBRURySTVRYm1scGFWWkhBQUFBcUJLbWFScVNmQ1Q1U3ZKV0hWdjF3K0Z3U0pKTTAyeG1jWlJxVVFYbjU1S1VJeWxMVXJaaEdDejNBUUFBQUFBQUFGUXhDZzhCQUFDcXgxRko5bSsrK2NicUhCV1Y0K1hsbFdsMUNBQkE3VVhSUFR5RXQ2Um1rdHBjKys1amJaeHFFMmwxZ0dyMlU4OHZXOUoza2xJa1pWeTdEOVFMdGVWNXVCYStWZ1lBd0NQVWx1ZDZpZGZjQUlEYXE3WTgzM3JDYTJzS0R3RUFBS3JCMGFOSHU0U0hoN2UxT2tkRmZmLzk5K2RQbno1OXllb2NBSUJhaWFKN2VCSmY1UmNkSHJJNlNEVjd5K29BMWF5eTU5ZE4waVZSZUlqNjRaU2tkclhzZVRoUDB0ZFdod0FBb0piZ05UY0FBTldQMTlZVlJPRWhBQUJBOWNnN2Z2ejR2NjBPQVFCQVRhSG9IaDdHUi9rekhhSitxOHV6WFFLRlpHUmtoQVVGQmJXd09rY0ZYVGwrL0hpRzFTRUFBS2dOZU0wTkFFRDE0N1YxeFZGNENBQUFBQUFBcWdKRjkvQWtObEZ3aHZ5WkwyMVdod0JxUWtwS3lnOHBLU2s4RHdNQVVIZnhtaHNBZ0dyR2ErdUs0NDAzQUFBQUFBQUFBQUFBQUFBQUFBQlFiaFFlQWdBQUFBQUFBQ1U0YythTVpzNmNxYWlvS0hYcjFrMlRKazFTYW1xcUpDazlQVjJEQncrV3krV3lPR1hGVlZYMjVPUmtPUndPWGIxNnRkVHQyZG5aaGU0N0hBNHRYYnBVa3VSeXViUml4UXBGUlVXcFY2OWVwUjV2K2ZMbDZ0T25qN3AwNmFJeFk4WW9PVGxaa2pSNThtVDN1Q1ZsQVFBQUFBQUFBRkIxS0R3RUFBQUFBQUFBU3BDWW1Lak9uVHRyNTg2ZDJyTm5qM3g4ZkRSbnpoeEpVbkJ3c0hiczJDR2JyZmE5eFdaMTl2Mzc5MnY2OU9tU3BQajRlQjA0Y0VCYnQyN1ZoZzBiU3UwWEhoNnU3ZHUzNjhNUFA5UWRkOXloNmRPbnl6Uk5yVm16UmhzM2JxeUI1QUFBQUFBQUFBQWt5Y3ZxQUFBQUFBQUFBSUNuR2pObVRLSGl2REZqeHVpSko1NlF5K1dxbFFXSG5pZ2hJVUdUSjA5V2l4WXR5dHkzVDU4Kzd0djkrdlhUN3QyN1pacW1ETU9vem9nQUFBQUFBQUFBYmtEaElRQUFBSUI2elc2M2o3STZBd0NnYW8wZE96YmdvWWNldW5Qa3lKR1NwT3pzYksxY3VWTDc5dTFUVGs2T0lpTWo5ZXl6ejhyZjMxOEpDUWw2NVpWWHRIUG5UZ1VFQk9qWXNXTjY4c2tudFczYk5yVnUzYnBJY2VINTgrZlZwRWtUMld3MkpTY25hL3o0OGRxL2Y3LzgvUHkwYmRzMmJkaXdRWmN2WDlhd1ljUGNNL29WcDZCdmJHeXNWcTFhSmNNd0ZCY1hwMy85NjE5YXYzNjl2THk4OU54enp5a3lNbEpTL25MRThmSHgycjU5dTN1TXp6NzdUSGZlZWFja3llRndGQnEvWmN1VzJyMTdkNW5IMzc5L3YwNmRPcVh4NDhmcmxWZGUwVXN2dmFUVHAwK3JiZHUybWpkdm51Njg4MDVOblRwVlRaczJWV3hzckx2L2xDbFRkUHZ0dCt1QkJ4NG9ORzVtWnFiaTR1SjA4T0JCQlFVRmFmRGd3YVg4cEtSejU4NHBMUzFOWVdGaHhXNVBUMC9YcEVtVDlQYmJiN3QvRnFacEtqMDlYVnUzYnRXSUVTTktMQUI5NjYyMzd0dTFhMWNUdTkyZVdXcUlTdkNrdnlNOEtRc0FWQ2ZUTk50UWNBNEFBQUFBMXFQd0VBQUFBRUI5bFNlcGdhUnRWZ2NCQUZTdGI3NzVSdi80eHo5VVVIaTRZTUVDcGFTa2FOdTJiZkwxOWRXc1diTzBiTmt5elowN1Y4T0hEOWUrZmZ1MGZ2MTZQZjMwMDFxeVpJbWVlT0lKdFc3ZHVzaTR1Ym01MnJ4NXM0WU5HMVprVzBwS2lsNTg4VVd0V2JOR2Q5OTl0Lzc5NzMrWEsrdVhYMzZwSFR0MmFQSGl4Wm85ZTdhaW9xSzBaODhlclZpeFFzdVhMM2NYSHE1WXNVS0ppWW1LaTR2VFk0ODlKa2tLREF4MGo1T1VsQ1JKeXNqSTBKZ3hZL1RjYzg5VjdFR1R0SDM3ZHIzODhzdnU1YVRqNHVLMFpjc1dEUnc0VU04Ly83eHljbkxrN2UydGMrZk82Y2lSSS9ydGIzK3JxMWV2Rmhwajd0eTV1bkxsaW5idDJpVkppb21KS2ZXWVo4K2VsU1FGQlFVVjJlWnl1UlFjSEt4MzNubkgzZmJ4eHg5cnlwUXBrcVNlUFh2cXFhZWVLbkhzSTBlTy9KOXZ2dm1tZkNmLzAzblMzeEdlbEFVQXFrMUIwYUhOWm5OWkhBVUFBQUFBNmpVS0R3RUFBQURVUzZacC9oOUo5MW1kQXdCUTlYeDhmSHliTm0zYVhGTDNDeGN1YU8vZXZkcXlaWXVDZzRNbFNZODg4b2htelpxbHVYUG55akFNelprelIrUEdqWk9YbDVjYU5XcWtVYU9LbnpodTBhSkZzdGxzN3NLLzYzbDdlOHN3REtXbHBhbExseTdxMEtGRHViS09HalZLZm41K2V2REJCN1Y3OTI2Tkh6OWVmbjUrdXYvKys3VjkrM2JsNWVYcDZ0V3JldU9OTi9US0s2K29ZOGVPN3I0dFc3WXNORlp1YnE1aVltSVVHUm1wcmwyN2x2UFIrcStDbVEwbGFmVG8wWHJxcWFma2NyblVxMWN2UGYvODh6cDA2SkFpSXlQMS92dnZLeXdzVE8zYXRWTnljcks3Ly9uejUvWFJSeDlwMDZaTjduRWVmL3h4VFowNnRjUmo1dVhsU1ZLNWw2M3Uycldyamh3NW9xKysra3F4c2JHYU4yK2VGaTVjV095K045OTg4MEVmSDU4TTB6U3p5alY0QlJpR01WcVNUTk8wdk5qUGs3SUFRQTI2a0oyZGZjanFFQUFBQUFCUW4xRjRDQUFBQUtCZWNqcWRxeVN0c2pvSEFLRHFtYWJaVEZLa3BPNXBhV2t5VFZQUjBkRkY5aXVZd1M4a0pFUzllL2ZXNjYrL3JsZGZmVlhGTGQrNFlzVUtPWjFPclYrL1hqNCtQa1cyQndjSEt5NHVUaSs5OUpMKzhJYy9hTmFzV1lxSWlDZ3phOEdzaFg1K2ZwTGtMdGp6OWZXVmxGK1lsNXFhcXJ5OFBMVnYzNzdVc1pZdVhhcjA5SFN0WHIyNnpPTVc1K2FiYjNiZmJ0eTRzVXpUVkc1dXJueDhmSFQvL2Zmcmd3OCtVR1JrcFBidDIxZHNjV1o2ZXJva3FXM2J0dTQyZjMvL1VvOFpFQkFnU2JwMDZaSWFOV3BVYUZ0SnhZZzJtMDBoSVNHYU9IR2lubm5tR2NYRnhSVzc3OHlaTTFmT25Ea3owVENNNzBvTjhSUFk3ZmJSa3VSME9vditZdFV3VDhvQ0FBQUFBQUNBK3FOOGx4SURBQUFBQUFBQXRWREJFcjU3OXV4UlVsSlNvUzl2YjI5Sitjc2tKeVltcW5mdjN0cXdZVU9STVZhdlhxMERCdzVvM2JwMXhTNEpYS0JmdjM1Njk5MTMxYlZyVjgyY09iUEt6cUZKa3lhU3BETm56cFM0ejU0OWU1U1FrS0RaczJjWEtlQ3JDZ01IRGxSaVlxSk9uanlwLy96blArcmJ0MitSZlFxS0RETXlNdHh0QmNXSUpXblZxcFVhTjI2c0V5ZE8vS1JjWGw1ZTVaNHRFUUFBQUFBQUFFRFZZY1pEQUFBQUFBQUExRm5Cd2NHeTIrMWF1blNwWnN5WW9hWk5tK3JVcVZPNmVQR2l1blRwSXBmTHBlZWVlMDRqUjQ3VTJMRmpOV1RJRU8zWXNVT0RCdytXSksxZHUxYUppWWw2OWRWWFN5MDYvUGJiYjVXZW5xNjc3NzVidDl4eWk3S3pzMldhWnJHekovNlVjNGlNak5UQ2hRc1ZHeHZyYms5TlRWWHIxcTExOHVSSkxWeTRVQTg5OUpDNmQrOWU2ZU1WcDBPSERtclJvb1ZlZlBGRjlldlh6ejBqNC9WdXVlVVdoWVNFYU5XcVZabzNiNTR1WDc2cytQajRVc2UxMld3YU1HQ0FObXpZb0U2ZE9pa3pNN1BFZlUrZlBxMlRKMDhxS2lwS0Z5NWMwUHIxNjRzdGdBUUFBQUFBQUhXRDNXNy9VTkl2cmM0QnoyR2E1bGQ1ZVhsM0h6OSsvSXJWV2NDTWh3QUFBQUFBQUtqakZpOWVMSnZOcHVIRGg2dDc5KzZLalkyVmFacVNwTmRlZTAzbnpwM1RoQWtUMUtoUkkwMmJOazNMbHk5M3o5UzNidDA2blQ1OVduMzc5cFhENFhCL1pXZG5GenBHWGw2ZTVzK2ZyKzdkdTJ2YnRtMWFzR0JCbFJRZEZsaTRjS0hDd3NJMFpjb1VkMXRXVnBZa2FjYU1HY3JLeXRMdTNic0xaYXhxQXdjTzFOR2pSelYwNk5BUzkzbmhoUmQwOXV4WjllM2JWekV4TWFYdVcyRHExS2tLRFEzVm9FR0RDcDJmbEQ5ajRwQWhRK1J5dWRTd1lVUEZ4OGNyTWpKUzBkSFJDZzBOVlV4TVRLWFBDd0FBQUFBQWVDeUtEbEdJWVJpM05XalE0RTZyY3lCZjFiMzc2ZUhzZHJzcFNVbEpTVlpIZ2VSKzgvdm8wYVAxNW5jUXFLMEsvdi9rMzJ2dHdjOE1BQUFBOVoxcG1zMGtSVXA2eStvczFhSGdmWlhhK0Q1WGNuS3l4bzhmci8zNzk4dlB6Ni9ZZlg3cStSVXo5Z2hKaVlaaGZGZTUxRVY1MHVzdVQ4b0NBUFdSM1c2L0txbGhSa2FHWDBwS3lnOVc1Nmx0N0hiN2NVbGhobUdFSnlVbEpWdWRwNnJZN2ZaTVNZMnZYTGtTOE1VWFgxeTJPZzhBd0hORlJFVHNNQXhqa0dtYWc1eE81eTZyODNpYWd0ZThzZS8vMWVJazhBU3JIbnRFNTFKVGxKZVgxLzZUVHo0NWFYVWVzTlF5QUFBQUFBQUFVRzJLbTNtd1hidDJldlBOTit2RjhVdlNzMmRQUlVkSGEvcjA2VlV5M3VUSmszWDQ4T0VxR1FzQUFBQUFBQUJBMlNnOEJBQUFBQUFBUUYzamtwUmQ1bDQxd09wWkNhMCsvbzNDd3NLcUpkT2FOV3VLYTg1Uy91OENBQUFBQUFBQWdDcG1zem9BQUFBQUFBQUFVTVd5SlZYNThycW9kYjZUaHhTZ0FnQUFBQUFBQUhVTk14NENBQUFBQUFDZ3JzbVNsQ0twbTZSbWtueXRqVlBsRXE1OUgyRnBpdXBUMmZQTFVuN1JZY3ExMndBQUFBQUFBQUNxR0lXSEFBQUFBQUFBcUd0eWxGOTRsaW5KVzNWMzFZOUVxd05VczU5NmZpN2wvdzVrWGZzT0FBQUFBQUFBb0lwUmVBZ0FBQUFBQUlBNnhUQU1VL2xGWjNWeXRqdTczUzVKTWd5alRpNG5YZGZQRHdBQUFBQUFBS2dMNnVyVjNnQUFBQUFBQUFBQUFBQUFBQUFBb0JwUWVBZ0FBQUFBQUFBQUFBQUFBQUFBQU1xTnBaWUJBQUFBQUVDZFk1cW1JY2xIa3E4a2IzSHhaWFZ3U2NwUi9uTEcyZGVXTndZQUFBQUFBQUFBMUFNVUhnSUFBQUFBZ0xySVcxSXpTVzJ1ZmZleE5rNmRsQzNwTzBrcGtqS3UzUWNBQUFBQUFBQUExQU1VSGdJQUFBQUFnTHJJVi9sRmg0ZXNEbElQZEpOMFNSUWVBZ0FBQUFBQUFFQzlVZThLRHgwT2g5VVJBQUFBQUFCQTlmTlIva3lIcUg3TUtBa0FBQUFBQUFBQTlZek42Z0ExeFRUTncxWm5RQkgvdERvQUFBQUFBS0RPc29saXVKcmlxM3IwSGhNQUFBQUFBQUFBb0I3TmVPaDBPcnRhbmFFcWRPellNY0ptc3dVNG5jNUVxN01BQUFBQUFBQUFBQUFBQUFBQUFPb2Zya2F2Wld3MjJ3QkowVmJuQUFBQUFBQ2d2amh6NW94bXpweXBxS2dvZGV2V1RaTW1UVkpxYW1xaGZYYnYzcTJCQXdmcW5udnUwZXV2djE3bEdaS1RrK1Z3T0hUMTZ0VlN0MmRuWnhlNjczQTR0SFRwVWttU3krWFNpaFVyRkJVVnBWNjlldW5sbDErV2FackZqcmQ4K1hMMTZkTkhYYnAwMFpneFk1U2NuQ3hKbWp4NXNudmNrcklBQUFBQUFBQUFBT28rQ2c5cm56R0dZZlN6T2dRQUFBQUFBUFZGWW1LaU9uZnVySjA3ZDJyUG5qM3k4ZkhSbkRsejNOdlQwdEkwYjk0OFBmbmtrL3JiMy82bVVhTkdXWmkyc1AzNzkydjY5T21TcFBqNGVCMDRjRUJidDI3VmhnMGJ0R3ZYTHUzY3ViUFlmdUhoNGRxK2ZicysvUEJEM1hISEhabytmYnBNMDlTYU5XdTBjZVBHR2p3REFBQUFBQUFBQUlBbm92Q3dGb21JaUxqTE1JeWZTMnJicVZPbmU2ek9Bd0FBQUFCQWZUQm16QmlOSERsU0FRRUJDZ29LY3M4QTZISzVKRWxuejU2VnkrWFNMMzd4QzNsN2UrdW1tMjZ5T0hIeEVoSVM5TC8vKzc5cTBhS0ZRa0pDTkdUSUVPM1pzNmZZZmZ2MDZhT0FnQUExYnR4WS9mcjEwOFdMRjB1Y0hSRUFBQUFBQUFBQVVQOTRXUjBBNVdjWVJ2K0MyemFiYll5a0l4YkdBUUI0T0x2ZHppZkRBQUNnM3VyVHA0L3NkcnVXTEZraVNjck96dGJLbFN1MWI5OCs1ZVRrS0RJeVVzOCsrNno4L2YyVmtKQ2dWMTU1UlR0MzdsUkFRSUNPSFR1bUo1OThVdHUyYlZQcjFxMWxzeFcrYnZQOCtmTnEwcVNKdTMzY3VIR1NwRzdkdWttU2twS1NTajFlU2FaT25hcW1UWnNxTmpiVzNUWmx5aFRkZnZ2dGV1Q0JCd3J0bTVtWnFiaTRPQjA4ZUZCQlFVRWFQSGh3cVkvSHVYUG5sSmFXcHJDd01IZmJYWGZkcFlTRUJFbFNlbnE2SmsyYXBMZmZmdHQ5WHFacEtqMDlYVnUzYnRXSUVTT0tQQTRGWW1KaUVwS1NrbVMzMjB2TmdLcFgxLy9tcnczbjUwa1pQU2tMQUFBQUFBQUE2ajVtUEt4ZHhseDMrMEhMVWdBQVBKcHBtb2V0emdBQUFPQnBGaXhZb004Ly8xemJ0bTNUN3QyN2RlSENCUzFidGt5U05IejRjTjErKysxYXYzNjlYQzZYbGl4Wm9pZWVlRUt0VzdjdU1rNXVHLzBIM1FBQUlBQkpSRUZVYnE0MmI5NnNZY09HdWRzS2xoNCtkT2lRa3BLU3lqeGVTUVlPSEtpLy92V3Z5c25Ka1pSZkxIamt5QkVOSFRxMHlMNXo1ODdWcFV1WHRHdlhMbTNjdUZHSERoMHFkZXl6Wjg5S2tvS0NndHh0Z1lHQnVuejVzbHd1bDRLRGcvWE9PKys0aXdzLy92aGpkZTdjV2YzNzkxZGVYcDZlZXVxcFVzY0hBQUNvNTc1SVNVbjUwZW9RQUFBQUFGQ1RtUEd3bHJEYjdhR1NPbDdYOURPNzNSNSs5T2pSNDFabEFnQjRKcWZUMmRYcURBQUFBRll6VGJPWnBFaEpiMTI0Y0VGNzkrN1ZsaTFiRkJ3Y0xFbDY1SkZITkd2V0xNMmRPMWVHWVdqT25Ea2FOMjZjdkx5ODFLaFJJNDBhTmFyWWNSY3RXaVNiemFiSEhudXN4R09YZGJ5UzlPclZTODgvLzd3T0hUcWt5TWhJdmYvKyt3b0xDMU83ZHUyVW5KenMzdS84K2ZQNjZLT1B0R25USmpWdDJsU1M5UGpqajJ2cTFLa2xqcDJYbHlkSmhXWXR0TmxzTWd5ajJQMjdkdTJxSTBlTzZLdXZ2bEpzYkt6bXpadW5oUXNYRnJ2djRzV0xSMGhLTkF6anV4SURvRW9Wekd4MzlPalI0bitBdGR4UFBUL1ROQTFKUHBKOEpYbXJHaSs2ZGpnY0daS1VsSlRVdkxxT1VWNTkrdlRKa0tRLy9lbFBsbWVwUVM1Sk9aS3lKR1ViaHNGc2p3QUFBQUFBajNMcHV3dzUzOXVyVTBsSGREYmxQOHE2OHIwYWVQdW9TWXNXdXExamhPd1A5RmVMZHFIbEdzczBYZnJpNzRkMDRxTy9LdldMejVSNTlqdmw1ZVRJKzZhR0NtamFWQzEvOW5OMUhUUlVyZHZmV2FWOWdiSlFlRmg3UEhCamcybWEwWklvUEFRQUFBQUFvQlJwYVdreVRWUFIwZEZGdHVYazVNamIyMXNoSVNIcTNidTNYbi85ZGIzNjZxdkZGdVN0V0xGQ1RxZFQ2OWV2bDQrUFQ2V09WeHdmSHgvZGYvLzkrdUNERHhRWkdhbDkrL1lWV3dDWm5wNHVTV3JidHEyN3JiUWxuQ1VwSUNCQWtuVHAwaVUxYXRSSWtuVHg0a1VGQmdhV3VJU3l6V1pUU0VpSUprNmNxR2VlZVVaeGNYRWw3Z3Q0Q0c5SnpTUzF1ZmE5NUgrb1ZTZXlCbzVScXV1V09iYzhTdzNLbHZTZHBCUkpHZGZ1QXdBQUFBQmdPZE4wYWYvV3pmcG9TN3h5cjYxczR1M3JxOFkzTjlXUFY2NG80K3V2bFBIMVZ6cnk3ZzQ1SGh5Z0J5Wk5sVmNwN3pWK2MvSUw3VnkrV09uL1BpMUpNZ3hERFJzM2x0Ly9CT3FIekV2NjdzelgrdTdNMXdwcTJicEk4V0JsK2dMbFFlRmhMV0dhNXNNM2Z1aGhHTVpEa21aWmt3Z0FBQUFBZ05xaFlIbmhQWHYycUVXTEZzWHVrNUtTb3NURVJQWHUzVnNiTm15NHZwQkhrclI2OVdvZE9IQkE2OWF0SzdSYzhVODlYa2tHRGh5b1NaTW02ZVRKay9yUGYvNmp2bjM3RnRtbm9NZ3dJeVBEZmJ1Z0dMRWtyVnExVXVQR2pYWGl4QW0xYXRWS2tuVGl4QW5kZmZmZDVjcmw1ZVZGMFNGcUExL2xGeDJXdnZaNDFYcXJCbzlWckNWTGxoVGN0RHlMQmJwSnVpUUtEd0VBQUFBQUhtTG5zaVU2OXNmM0pFbDNkdStwN2lNZlZ1djJkN2d2ZEQ2YjhoOGw3WDFYaDNkdTF6LzI3TktGYjcvUnczRXZxSUZYMFJLdXovOTJRRzg5UDArNU9UbHEydVlXOVh6NFVmMjhhemMxOUc4c1NUSk5VK2RTVS9UWmdZL1VzSEhqS3VzTGxCZnZHTmNDNGVIaGJRekQ2RmJNcHJ1dkxjRU1BQUFBQUFCS0VCd2NMTHZkcnFWTGx5bzlQVjE1ZVhrNmVmS2tEaDgrTEVseXVWeDY3cm5uTkhMa1NNMmRPMWNuVDU3VWpoMDczUDNYcmwycnhNUkV2ZnJxcSs2bGpTdHp2TkowNk5CQkxWcTAwSXN2dnFoKy9mckoxOWUzeUQ2MzNIS0xRa0pDdEdyVkttVm1aaW8xTlZYeDhmR2xqbXV6MlRSZ3dBQnQyTEJCWjgrZTFlblRwN1Y5Ky9aaVoxUThmZnEwM252dlBXVmxaU2t0TFUzcjE2OHZ0Z0FTOEVBK3lwL3BFUFZIVGMxc0NRQUFBQUJBbWY3K3psdnVvc01ISmszVnFOL0hxYzBkZHhaYVhhVnBtMXQwLzIrbTZPRzRGK1RsNDZOVFIvK2hQNy8rLzRxTWxmckZaMHBZbUY4NDJMSDNyelI1N1FaMTdQMHJkK0dnbEQrRFlkTTJ0NmpuNkRIcTNIOWdsZlFGS29MQ3cxckF5OHZyd1ZJMlAxSmpRUUFBQUFBQXFLVVdMMTRzbTgybTRjT0hxM3YzN29xTmpaVnBtcEtrMTE1N1RlZk9uZE9FQ1JQVXFGRWpUWnMyVGN1WEwzZlBJcmh1M1RxZFBuMWFmZnYybGNQaGNIOWxaNWM4d1ZacHh5dkx3SUVEZGZUb1VRMGRPclRFZlY1NDRRV2RQWHRXZmZ2MlZVeE1US243RnBnNmRhcENRME0xYU5BZ1Raa3lSUk1uVGxTM2J2blhPYWFucDJ2SWtDRnl1VnhxMkxDaDR1UGpGUmtacWVqb2FJV0doaW9tSnFaYzJRR0wyVVFSV24zaks5N2pCZ0FBQUFCNGdCKyt2Nnkvdkw1Qmt0UzUvMERkTzJSNHFmdTNzM2ZXTDhkUGtDVDlmWHVDTG1iOGQwVVRsOHVsSFVzWEt5ODNSKzNzblRWNHh1L1V3TXU3WERrcTB4ZW9LSlphcmgxR2xyVEJOTTMra21Kckxnb0FBQUFBQUxWUFVGRFE5Y3VSRmpKaHdnUk5tRERCZmI5Ly8vN3EzNysvKzM1U1VsS3BZNGVGaFJYWnA3VGpsZVhSUngvVm80OCtXdW94MnJWcnAwMmJOaFhhWi9EZ3dhV082K3ZycS9uejUydisvUGxGdGdVSEIrdWRkOTZSSkxWczJWSmJ0bXo1U2RrQkFBQUFBQUNBK3VqNGgzOVUxZzlYNWVYam8xK09tMUIyQjBsZEJnelJnVzJiZFRVelU4ZmUzNmRlajQ2WEpKMzgrOS8wM1ptdlpCZzJQVGoxYVJsRythKzVxMHhmb0tMNDdmSndFUkVSelNUMUxtbTdZUmlkSXlJaVd0VmdKQUFBQUFBQVVBblh6NXBZOERWeVpJblhIRlpLejU0OXRYVHAwaW9iYi9Ma3lSby9mbnlWalFkVXQ5MjdkMnZnd0lHNjU1NTc5UHJycjVlNS81a3paelJ6NWt4RlJVV3BXN2R1bWpScGtsSlRVNnZrT01uSnlYSTRITHA2OVdxRno2TXFGZVFvYmRiV3FoamY0WEM0Ly85eHVWeGFzV0tGb3FLaTFLdFhMNzM4OHNzbHpnSzdmUGx5OWVuVFIxMjZkTkdZTVdPVW5Kd3NLZi8vbjRKeHJYNE1BUUFBQUFDNDBaZi9PQ3hKQ3UzY1JYNy84ei9sNnVQbDQ2TjJqaTZTcE5QSC9udlI4YWNmL1ZXU2RGdkhUcnE1ZFpzSzVhaE1YNkNpbVBIUTh6MVExZzZHWVR3aTZhZE5vd0FBQUFBQVFOM2trbFE5VlRXVlZOWU1pbFdodUZrWXE4S2FOV3VLYTg1Uy91TU5lSlMwdERUTm16ZFB6ei8vdkhyMTZxVzh2THd5K3lRbUpxcHo1ODZhTTJlT2NuTnpGUnNicXpsejV1aTExMTZyMHVQVUZtZk9uTkcwYWRQMHhodHZ5TWVuWXF0WTc5Ky9YMzUrZnBLaytQaDRIVGh3UUZ1M2J0WFZxMWYxbTkvOFJtM2J0aTEycHRidzhIQTkvdmpqTWd4REsxZXUxUFRwMC9YZWUrOXB6Wm8xU2s1T3B2Z1pBQUFBQU9DUjBrK2ZraVMxdWVPdUN2VnJHZm96SmYvbFR6cjduelB1dHRRdlBwTWszUm9XWHVFY2xla0xWQlNGaHg3TzZYUnVrdVJlTzhsdXQ1dVNkUFRvVWNPeVVBQUFBQUFBZUw1c1NkOVpIYUtlK0U0ZVd1U0ordTNzMmJOeXVWejZ4UzkrSVc5dmIzbDdlNWZaWjh5WU1iTFpiSVh1UC9IRUUzSzVYSVhhSzN1YzJ1TFNwVXM2YytaTTJUdVdJU0VoUVpNblQxYUxGaTBrU1VPR0ROR2VQWHVLTFR6czA2ZVArM2EvZnYyMGUvZHVtYVlwdytEdFVBQUFBQUNBNTdweThhSWtxVkdUSmhYcTF6QWdRSkwwNCtYTDdyYk1zL2x2YXdiYzNLekNPU3JURjZnb0NnOEJBQUFBQUVCZGxDVXBSVkkzU2MwaytWb2JwMDdLVW43UlljcTEyNEJIR1RkdW5DU3BXN2R1a3FTTkd6ZHEvUGp4ZXZubGw3Vml4UXFscHFicW5udnUwZno1OHhVWUdDaEpSWW9MejU4L3J5Wk5tc2htczdsbjI1czdkMjZweHlscnRsR24wMW5rK0M2WFN3OCsrS0NXTFZ1bTd0MjdTNUorL1BGSC9lcFh2OUxpeFl2bDcrOWZadmFTWkdabUtpNHVUZ2NQSGxSUVVGQ1JZci9EaHc5cjVjcVZPblhxbEpvM2I2NW5uMzNXZlM0RnN3dmVlRzZsOWJuUnVYUG5sSmFXcHJDd01IZmJYWGZkcFlTRUJFbFNlbnE2SmsyYXBMZmZmdHY5K0p1bXFmVDBkRzNkdWxValJvd29zZWdUQUFBQUFBQlA0YnEyQW9LaGlsMDRWM0NobmExQkEzZGJYazZ1SkttQlQ4VXZicXhNWDZDaUtEd0VBQUFBQUFCMVVZN3lpK0l5SlhsTG9tcWw2cm1VL3poblhmc09lSlNDUXNORGh3N0p4OGRIeWNuSmtxUmR1M1pwM2JwMXlzM04xZE5QUDYwWFgzeFJDeGN1TE5JL056ZFhtemR2MXJCaHd3cTFmL3p4eDZVZXB5d2xIVDhxS2twNzkrNTFGeDUrK09HSENnd00xTDMzM3F0Ly92T2ZGY3ArdmJsejUrcktsU3ZhdFd1WEpDa21KcWJROWl0WHJtak9uRGtLRFEzVnFsV3J0R2pSSXZlK0paMWJhWDF1ZFBic1dVbFNVRkNRdXkwd01GQ1hMMStXeStWU2NIQ3czbm5uSGZlMmp6LytXRk9tVEpFazllelpVMDg5OVZTWmp5a0FBQUFBQUZhN3lkOWZQMXpPMUpWTEZ5dlU3MnJtSlVsU284RC96cFRvMjhoUFAzNy92YTVldWxUaEhKWHBDMVFVaFljQUFBQUFBS0RPTVF6RFZINUJIRFB4QVNoazh1VEo3aUs0OGVQSEt5NHVydGo5RmkxYUpKdk5wc2NlZTZ4USs5aXhZL1hlZSs5VnlmSEhqUnVuQlFzV1NKS0dEeCt1cDU1NlNsZXZYcFdmbjUvZWZmZGREUjA2dE5BU3crWE5YdUQ4K2ZQNjZLT1B0R25USmpWdDJsU1M5UGpqajJ2cTFLbnVmYUtpb3ZUamp6L3ExS2xUOHZmM1YycHFxbkp6YytYbFZmSmJ4eFhwazNkdHhvZnJaeTIwMld3bExwM2N0V3RYSFRseVJGOTk5WlZpWTJNMWI5NjhNb3NyQVFBQUFBQ3dXdE5iMnVvL0ovNnBiMDUrWHFGK2FWOStLVWxxZm51SXUrM21WbTJVZXZMekNvOVYyYjVBUlhHMVB3QUFBQUFBQUlCNm8zbno1dTdielpvMTA5V3JWK1Z5dVFydHMyTEZDam1kVHExY3ViTElMSVp0MnJTcHN1TTNiOTdjZlh5SHc2R1dMVnZxejMvK3M3Nzk5bHQ5OHNrbkdqUm9VSVd6WHk4OVBWMlMxTFp0VzNlYnY3OS9vWDFXclZxbEFRTUdhUDM2OWZyNjY2OGxxZFF4SzlvbklDQkFrblRwdXBrV0xsNjhxTURBd0JLWFVMYlpiQW9KQ2RIRWlSUDFwei85cWN3OEFBQUFBQUJZcloyOXN5VHBYMGMrMW85WHJwU3JUMDVXbHI3OFIvN0tDcUdPZTl6dHQzZXk1NDkxK08vS3VscStzYXFpTDFCUkZCNENBQUFBQUFBQXFEZSsvLzU3OSsydnYvNWF6WnMzTDFRQXQzcjFhaDA0Y0VEcjFxMHJ0RHh3Z1pKbTZ2dXB4dzhPRG5ZZmYvanc0ZHF6WjQ5Mjc5NnRYLzd5bDJyU3BFbXBmVy9NZnFPQ0lzT01qQXgzVzBFeG9pU2xwS1JvNDhhTldydDJyWll0VzZZQkF3YVVtYitpZlZxMWFxWEdqUnZyeElrVDdyWVRKMDdvN3J2dkx2TllrdVRsNVZYcU9RSUFBQUFBNEFrNjNkOVBEYnk4bFAzREQ5cS9kVk81K255ODQyMWR6Y3lVYjBNL2hmZnVXMmdzdzdEcHh5dFhsTGc1dnNJNWZtcGZvS0o0eHdZQUFBQUFBQUJBdmJGNjlXcGR1WEpGWDMvOXRUWnMyRkNvY0c3dDJyVktURXpVcTYrKzZsNmF1THFQUDNEZ1FQZTIvdjM3NjUvLy9LZDI3dHlwWWNPR1ZTaDdjVzY1NVJhRmhJUm8xYXBWeXN6TVZHcHFxdUxqLy91aFEyNXVyaVRwMjIrL1ZXWm1wclp1M1Zxb2Y4RnNoY2VPSFZObVptYTUrdHpJWnJOcHdJQUIyckJoZzg2ZVBhdlRwMDlyKy9idEdqVnFWSkY5VDU4K3JmZmVlMDlaV1ZsS1MwdlQrdlhyMWJkdjMySkdCUUFBQUFEQXN3UTJEOWE5UTBkSWt2NzIxcHY2NU1NUFN0My81TWVIOUpmNDF5Ukp2UjRkcjRhTkE5emJtcmE1UmZjTXlGOEY0ZERiYityd3JuZktuYU15ZllHSzhySTZBQUFBQUFBQVFHbE0welFrK1VqeWxlUXRMcVNzS2k1Sk9aS3lKR1ViaG1GYW5BZW9FZUhoNFJvOGVMQ3lzckxVcjE4Ly9mclh2M1p2VzdkdW5TUVZLWFk3ZE9oUWxSMC9MQ3hNZ3dZTlVuWjJ0dnIzNzYvSEgzL2N2YTF4NDhhS2lvclNaNTk5SnJ2ZFhxSHNKWG5oaFJjVUd4dXJ2bjM3Nm1jLys1bUdEeCt1VHovOVZKSjAyMjIzYWZUbzBab3hZNGFhTjIrdTBhTkg2K0RCZys2K3Q5NTZxNFlPSGFwcDA2YkozOTlmZi96akg4dnNVNXlwVTZkcTRjS0ZHalJva0JvM2JxeUpFeWVxVzdkdWt2Sm5ZSncwYVpMZWZ2dHROV3pZVVBIeDhabzdkNjc4L1B6VXAwOGZQZlBNTStWNlhBRUFBQUFBc05vdngwMVErdWt2OWVVL2ptakhpNHYwMVRHbjdoMDZRc0czaDdqM3lmanEzenJ5N2c0bDdYMVhMcGRMNGIvczZ5NVl2TjZ2ZmoxWkdWK2QxbGZIUDlIZS8rOGxuVW82b3Z1R2o5SXRkOTB0VzRNR2txUzgzQng5KzY5LzZaK0pmMWJqbTV1cSs0alJsZTRMVkVUbDFnVkJqYlBiN2FZa0hUMTZsSjhkZ0JyQi96c0FBQUN3bW1tYVBwS2FTMm9qcVpueWl4QlJlZG1TdnBPVUlpbkRNSXhzaS9PZ25PcjY2N1NmZW42bWFUYVRGQ25wcmVLMkp5Y25hL3o0OGRxL2Y3LzgvUHdxbGRIaGNFaVNrcEtTS2pWT2NVYVBIcTNCZ3dkcjlPai92dUZmbGRtclczVm1MV2JzRVpJU0RjUDRya29QQkFDb01YYTcvYmlrTU1Nd3dwT1NrcEt0emxOVjdIWjdwcVRHVjY1Y0NmamlpeTh1VzUwSEFPQzVJaUlpZGhpR01jZzB6VUZPcDNPWDFYazhUY0Y3QkxIdi85WGlKT1dYbTVPakQ5YTlvaVB2N3BCcDVsL242OXZRVHpjMWJxd2ZMbWNxKzRjZkpFa052THpVWTlURDZ2WG9lQmxHOGRkWjUyUmw2YjMvdTFwSDkrMTJqK1hsN2ExR2dVM2tjcmwwOWRKRjVWMWJtYURYSStQVjY5SHhWZExYVS8zLzdOMTdtTloxblQvKzU0d2NsRk5BNEpDbjNOR1ZVa0dkeVJSREZBOGxtZ2NVTmJTVXNsM0I4K1dYTWs5NUFGYnpBS1orTmRHZmthMnAwWUtpYUxackd5bGZBaFpSTWQyd1hFRUlSamtyeUdubS92MkJ6RVp5dUJIR2U1REg0N3E0NW5OL1B1L0Q2MzNQL0RQM1BIbS83L3JPTnpOLzlxelUxdFoyZnZubGw2ZVh1aDdzZUFnQUFBQTBmczJ6Sm5TNDliWWM0MjkxUzdJNGE0S0l3QlphRzByOFczdnR0VmQrK2N0ZmJyVGY0c1dMOCt5enoyYisvUG5ySEwvY2tITTJwTU1QUHp4OSsvYk53SUVEdDhwNEF3WU15S1JKazdiS1dBQUFBTkJRbWpSdG11TXZ2RFJmT3VHa3ZQanJzZm1mbDZabTRaelpXZkx1dTJtMjAwN1paWi9PMmF2cVM2bnE5ZlcwNi9TNWpZN1Z0SG56bkhqcC84bVhUK3FkcWM4K25iZGVlU2tML2pvN1MrYk5TNU5temRLbVE4ZDAvUHllcVR5b09sMlBPbmFyOVlWaUNSNENBQUFBalYyenJObnBrSVpoRjBrK0xlclNDQUswSDNjWHhPT09PeTZkT25YSzBLRkROM3Vud0liWWVmSGo2dEtsUzRQVWMrKzk5Njd2OW9xcytiNERBQUJBbzdMem52K1E0L3BmdEZYR3F2aUh5bzg5MXBiMGhVMFJQQVFBQUFBYXUvSUl4aldrNWxuekhzTzJidTN4NGV2VlVJRzRyV1hDaEExdjZ0cllheStoZDlNSXdxWUFBQUFBMnlQQlF3QUFBQURnMDJCRmtsbFpjM3g0eDZ3SjFUYVVrUjkrUGIwQjV5aktGVmRjTVRKSmZ2U2pINVc4bGsvUWlxd0pIYzc2OEJvQUFBQ0FUNWpnSVFBQUFMRGRtRGx6WnU2KysrNU1uanc1eTVjdnp3RUhISkJycjcwMnUrNjZhMzJicDU1NktzT0hEOCtjT1hOeTBVVVg1ZHh6ei8zRTY1dzJiVnI2OWV1WEpPbmJ0MjhHRGh5WXVycTYvUGpIUDg2WU1XTlNLQlJ5NnFtbjV1S0xMMDVaV2RsSCtnOGRPalJQUC8xMGxpeFprbi84eDMvTUQzN3dnM1RwMGlVREJneklwRW1Ua2lUUFAvLzhaaC9uQ28zY3Fxd0pveTFKMGpTZnpFNmU0ejZCT1RicWIzWkNMSGt0bjZDNnJQbCtyL2p3S3dBQUFBQ2ZNTUZEQUFBQVlMc3hidHk0Zk9sTFg4bzExMXlUMWF0WDUvcnJyODgxMTF5VG4vNzBwMG1TdVhQbjVvWWJic2kvL011LzVNZ2pqMHh0YlcxSjYvM2JjT0JERHoyVUYxNTRJWTg4OGtpV0xWdVdmLzduZjg0ZWUreVJVMDQ1NVNQOXVuYnRtdTkrOTdzcEt5dkxIWGZja1lFREIrYlh2LzUxN3IzMzNuVkNqZkJwVWxaV1ZzaWFJRnFENzRCWFZWVzFkczROSHUzOFNXbE10UUFBQUFDdy9mZ2svdGN2QUFBQVFLTnc5dGxuNTR3enpraWJObTNTdm4zN25IMzIyWmsyYlZycTZ1cVNKUFBtelV0ZFhWMk9PT0tJTkczYU5EdnV1R09KSy81ZkkwZU96TGUvL2UxMDZ0UXBsWldWNmQyN2Q4YU9IYnZldHNjY2MwemF0R21UMXExYnAxZXZYbG0wYUZFS2hjSW5YREVBQUFBQUFKOVdkandFb0NnSEhIQkE3MUxYQUFEQTl1bmNjODl0YzlKSkorMTMybW1uSlVsV3JseVpPKzY0STg4ODgweFdyVnFWSGoxNjVLcXJya3FyVnEweWN1VEkzSFBQUFhuaWlTZlNwazJidlBUU1M3bjQ0b3Z6NktPUFp0ZGRkMDE1K2JyL0IzUEJnZ1ZwMTY1ZC9mMjF4eXAzNjlZdHlab2pURGMyMzRhczNWWHd6anZ2ekxCaHd6Sjc5dXdjZlBEQnVmSEdHOU8yYmRza1NWMWRYUjU2NktHTUdqVXFOVFUxK2V4blA1dmJiNzg5WC96aUZ6OHkzdno1OHpOMzd0eDA2ZEtsL3Q2KysrNmJrU05ISmtscWFtclN2My8vL051Ly9WdjlXZ3FGUW1wcWF2TElJNC9rOU5OUC84amExeG85ZXZTWEgzLzg4WllISEhEQWtrMS9OMmhNUHUyL3AyMEw2MnRNTlRhbVdnQmdNM3l1MUFVQUFBQWZqK0FoQUJ0VktCUUtaV1ZsWlR2c3NNT29VdGNDQU1EMmFmYnMyWms0Y1dMV0JnOEhEeDZjV2JObTVkRkhIMDN6NXMxejVaVlg1dmJiYjg5MTExMlhQbjM2NUpsbm5za0REenlReXk2N0xMZmNja3N1dlBEQzdMcnJyaDhaZC9YcTFYbjQ0WWZyeDAyU0VTTkdwRisvZnBrd1lVS2FOV3UyeWZrMlpjeVlNUmsrZkhoV3IxNmR5eTY3TExmZWVtdUdEQm1TSkJrMmJGakdqUnVYUVlNR1piLzk5c3ZNbVRPejAwNDdyWGVjZWZQbUpVbmF0MjlmZjY5dDI3WjU3NzMzVWxkWGw0cUtpb3dlUGJyKzJjU0pFM1BCQlJja1NRNC8vUEJjY3NrbEc2enhEMy80dy9kbXo1NmRIWGJZWVpQcm9YSDV0UCtldGkyc3J6SFYySmhxQVlETnRYcjE2cnBTMXdBQUFHd2V3VU1BTnVWN1NiNVM2aUlBQU5oK05XdldySG43OXUwL20rU1FoUXNYNXVtbm44NHZmdkdMVkZSVUpFbSsrYzF2NXNvcnI4eDExMTJYc3JLeVhIUE5OVG4zM0hQVHBFbVR0R3paTW1lZWVlWjZ4NzNwcHB0U1hsNmU3M3puT3h1Y2UxUHpiY3FBQVFQcXc0TDkrdlhMb0VHRGtpVHZ2ZmRlSG52c3NkeHp6ejA1NElBRGtpU1ZsWlViSEtlMnRqWkoxdG0xc0x5OFBHVmxaZXR0ZjhnaGgyVHk1TWw1NjYyM2N2MzExK2VHRzI2b0R6eit2ZmJ0MjA5cTFxelp2Q1FyTnJrZ0dvdTFPOXVOM21pcmJkZTJzTDdHVkdOanFnVUFObHVoVUpqOThzc3YvNm5VZFFBQUFKdEg4QkNBalpvNmRlcnRTVzR2ZFIwQUFHeS9Db1ZDeHlROWt2eHE3dHk1S1JRSzZkdTM3MGZhclZxMUtrMmJOazFsWldXT1B2cm8vT3huUDh2OTk5Ky8zbkRlc0dIRE1uWHExRHp3d0FQMU94dXVUekh6YmN6T08rOWNmOTJ4WThjc1c3WXNkWFYxbVQxN2RtcHJhOU81YytlTjlsK3JUWnMyU1pMRml4ZW5aY3VXU1pKRml4YWxiZHUyR3p4Q3VieThQSldWbFRuLy9QTnorZVdYWjlDZ1FldHRlOFVWVjl4NnhSVlhqQ3NySzN1M3FHSW91YXFxcWtLU3ZQamlpNmVXdXBhR3NDMnNyekhWMkpocUFRQUFBR0Q3SVhnSUFBQUFiRFBXN2g0NGR1ellkT3JVYWIxdFpzMmFsWEhqeHVYb280L09ndzgrbUtxcXFuV2UzMzMzM1huaGhSY3lmUGp3ZFk0dS9yanpiY3o3NzcrZkZpMWFKRWxtekppUm5YZmVPZVhsNVduWHJsMlNaT2JNbWRsdnYvMDJPYzR1dSt5UzFxMWI1N1hYWHNzdXUreVNKSG50dGRleS8vNzdGMVZIa3laTk5oaFFCQUFBQUFDQXplVVRad0FBQUdDYlVWRlJrYXFxcXR4MjIyMnBxYWxKYlcxdHBrK2Zua21USmlWSjZ1cnFjdTIxMSthTU04N0lkZGRkbCtuVHArZnh4eCt2NzMvZmZmZGwzTGh4dWYvKys5T2hRNGN0bm05VDdyNzc3aXhkdWpRelpzeklndzgrbUJOUFBMRiszQjQ5ZW1USWtDR1pQbjE2YW10cjg2Yy8vU216Wjg5ZTd6amw1ZVU1OGNRVDgrQ0REMmJldkhsNTg4MDNNMnJVcVBVZUkvM21tMi9tMTcvK2RWYXNXSkc1YytmbWdRY2V5TEhISGx0VXZRQUFBQUFBVUF6QlF3QUFBR0NiOHFNZi9Tamw1ZVhwMDZkUHZ2S1ZyK1Q2NjY5UG9WQklrdnowcHovTi9QbnpjOTU1NTZWbHk1YTU5TkpMTTNUbzBOVFUxQ1JKaGc4Zm5qZmZmRFBISG50c3FxdXI2Lyt0WExueVk4MjNLVjI3ZHMwcHA1eVNiMzNyVytuV3JWdis2Wi8rcWY3WmtDRkQwcVZMbDF4d3dRWHAzcjE3cnIvKytxeFlzV0tEWTExMDBVWFplKys5Yy9MSkorZUNDeTdJK2VlZm4yN2R1aVZKYW1wcTBydDM3OVRWMVdXbm5YYktRdzg5bEI0OWVxUnYzNzdaZSsrOWM4VVZWeFJWTHdBQUFBQUFGTU5SeXdBQUFNQTJwWDM3OXJubGxsdlcrK3k4ODg3TGVlZWRWLy82aEJOT3lBa25uRkQvZXNxVUtSc2R1MHVYTGg5cHM3SDVOdVg0NDQ5UG56NTkxdnVzUllzV3VmTEtLM1BsbFZjV05WYno1czF6NDQwMzVzWWJiL3pJczRxS2lvd2VQVHBKOHJuUGZTNi8rTVV2UGxhOUFBQUFBQUJRRE1GREFBQUFnSStwdXJyNkkvZjIybXV2WEh2dHRWdGwvTU1QUHp4OSsvYk53SUVEdDhwNEF3WU1LUHFZYUFBQUFBQUEyQkRCUXdBQUFLQ3hxMHV5NGJPUVMyaERPeWhPbXpadGk4WmQzODZMVzhPOTk5Njd2dHNyc3VZOUJnQUFBQUNBb2dnZUFnQUFBSTNkeWlUdmxycUl6ZEZRd2NFRzhtNGFhYkFUQUFBQUFJREdTZkFRQUFBQWFPeFdKSm1WcEZ1U2prbWFsN2FjVDQwVldSTTZuUFhoTlFBQUFBQUFGRVh3RUFBQUFHanNWbVZOUUc1SmtxWkp5a3RienFkR1hkYTh0eXMrL0FvQUFBQUFBRVVSUEFRQUFBQWF0Ykt5c2tMV2hPUHN5Z2NBQUFBQUFJMkFIUUlBQUFBQUFBQUFBQUNBb3RueEVBQUFBQURZTElWQ29TeEpzeVROczVXUFFLK3VybDQ3UjhldE5lYldkc3d4eHlScEhEV1dxSmEvUGFwOTVZYzcwd0lBQUVDREdQRzl5MHBkQW8zQS9ObXpTbDBDZjBmd0VBQUFBQURZWEUyVGRFeXkyNGRmbXpYQUhEMGFZTXl0b3FxcWF1MWx5V3NzVVMwcms3eWJaRmFTZHo1OERRQUFBRnRWb1ZCNHA2eXNiT2UzWG5tcDFLWFFlS3lzcmExZFhPb2lXRVB3RUFBQUFBRFlYTTJ6Sm5RNG9RSG4rRlVEanIxRmJybmxscldYSmEreHhMVjBTN0k0Z29jQUFBQTBnT1hMbHgvWXJGbXpMNVM2RGhxUHVycTZPYSsrK21wTnFldGdEY0ZEQUFBQUFHQnpOY3VhblE3WnZqWFVicGNBQUFDUTExOS9mVTZTT2FXdUExaS84bElYQUFBQUFBQnNjOG9qY01hYW5TOTl4Z3dBQUFDd0hmS2hFQUFBQUFBQUFBQUFBRkEwd1VNQUFBQUFvTUZObXpZdDFkWFZXYlpzMlFiYnpKdzVzLzY2VzdkdTZkKy9mMmJQbnIzSnNaOTY2cW1jZE5KSk9mamdnL096bi8zc1k4Ly9TVmhieDhxVkt4dDAvT3JxNnR4MjIyMUprcnE2dWd3Yk5pdzllL2JNa1VjZW1UdnZ2RE9GUW1HOS9ZY09IWnBqamprbVgvN3lsM1AyMldkbjJyUnBTWklCQXdiVWoxdnE5eEFBQUFDQTBoTThCQUFBQUFBYWhYSGp4dFZmangwN05zMmFOY3MxMTF5ejBUNXo1ODdORFRmY2tJc3Z2amovNy8vOXY1eDU1cGtOWGVZblp1Yk1tZW5kdS9mSENpaysvL3p6R1Rod1lKTGtvWWNleWdzdnZKQkhIbmtrRHo3NFlNYU1HWk1ubm5oaXZmMjZkdTJhVWFORzVibm5uc3NYdnZDRkRCdzRNSVZDSWZmZWUyOUdqQml4SmNzQkFBQUE0Rk5FOEJBQUFBQUFhQlRPUHZ2cyt1djI3ZHZYNzdoWFYxZTN3VDd6NXMxTFhWMWRqamppaURSdDJqUTc3cmpqSjFIcUoyTHg0c1hyN0FMNWNZMGNPVExmL3ZhMzA2bFRwMVJXVnFaMzc5NFpPM2JzZXRzZWM4d3hhZE9tVFZxM2JwMWV2WHBsMGFKRkc5d2RFUUFBQUlEdGwrQWhBQUFBQVBDeFhYNzU1Ym41NXB2aVRhb2dBQUFnQUVsRVFWVHJYOTkzMzMwNTl0aGo2OE5xcjd6eVNvNDQ0b2pVMXRZbVNhWk9uWm8rZmZxa1c3ZHV1ZVNTUzdKbzBhTDZ2dVhsNjM1Y3VXREJnclJyMXk3bDVlWDFSd2lQR1RNbVJ4MTFWUDB4d3VlZWUyNlNOVWN6VjFkWGI3TGU5YzIvWU1HQ0hIcm9vUmsvZm54OXUrWExsNmRIang2Wk1HRkMvZHpqeDQvZllPMGJzbVRKa256dmU5L0xZWWNkbHE5Ly9ldVpPSEhpT3M4blRacVVzODQ2SzRjY2NraE9QUEhFVEpnd29mNVp2Mzc5MXJ1MmpmWDVlL1BuejgvY3VYUFRwVXVYK252NzdydHYzbmpqalNSSlRVMU5ldmZ1dlU2NHMxQW9aTzdjdVhua2tVZHkrdW1uZitUN0FnQUFBQUErTVFJQUFBQUFQclllUFhwazBxUko5YS9IangrZkZTdFdaUHIwNlVuV2hPUU9PK3l3N0xERERrbVNNV1BHWlBqdzRYbmlpU2N5Yjk2ODNIcnJyZXNkZC9YcTFYbjQ0WWR6Mm1tbnJYTi80c1NKZWZMSko5Ty9mLzhrcVQvK2Q4S0VDWmt5WmNvbTYxM2YvTzNidDAvUG5qM3o5Tk5QMTdkNzdybm4wclp0Mnh4NjZLRWI3YnNwMTExM1hSWXZYcHd4WThaa3hJZ1JId2tKTGwyNk5OZGNjMDJlZi83NUhIbmtrYm5wcHB2cW4yMW9iUnZyOC9mbXpadVhaTTBPa211MWJkczI3NzMzWHVycTZsSlJVWkhSbzBmWGh3c25UcHlZTDMzcFN6bmhoQk5TVzF1YlN5NjVaSk5yQkFBQUFHRDcwNlRVQld5SnFxcXFaNUljVitvNlNxR3FxbXA3Tzkva0wwdVdMS242ODUvL3ZLVFVoUUFBQUFEd3Y3cDM3NTdCZ3dlbnBxWW16WnMzenp2dnZKTmV2WHBsd29RSjZkeTVjeVpQbnB5VFR6NjV2djJBQVFQcVEzRG5ubnR1Qmc4ZXZONXhiN3JwcHBTWGwrYzczL25PT3ZmUE9lZWN0R3paOG1QWHU2SDUrL1RwazBzdXVTVExsaTFMaXhZdDh1U1RUK2JVVTA5TldWblpldnYyNjljdmd3WU4ydWhjQ3hZc3lPOS8vL3Y4L09jL1Q0Y09IWklrMy8zdWQzUFJSUmZWdCtuWnMyZVdMMStldi96bEwyblZxbFZtejU2ZDFhdFhwMG1URFg5MHV6bDkxdTQwK2JlN0ZwYVhsNit6cnI5MXlDR0haUExreVhucnJiZHkvZlhYNTRZYmJzaVFJVU0ydWs0QUFBQUF0ai9iK282SDIyWG9jRHUxVjh1V0xidVd1Z2dBQUFBQTF0V2hRNGZzdSsrK21UeDVjaVpNbUpEdTNidW5lL2Z1bVRCaFFsYXVYSmsvL3ZHUDZkNjllMzM3blhmZWVaM3JaY3VXclhQTTcxcFRwMDdOSFhmY2tXYk5tcTF6ZjdmZGR0dWllamMwZjNWMWRUNzN1Yy9sdDcvOWJlYk1tWk9YWDM1NW5jRGszL2Z0MkxIakJtdGZxNmFtSmtteXh4NTcxTjlyMWFyVk9tM3V1dXV1bkhqaWlYbmdnUWN5WThhTUpObm9tSnZicDAyYk5rbVN4WXNYMTk5YnRHaFIyclp0dThFamxNdkx5MU5aV1puenp6OC8vL0VmLzdISmVnQUFBQURZL216VE94NnVWY3dSS215N1RqbmxsTHo5OXRzcEx5OWZVT3BhQUFBQUFQaW90Y2N0MTlYVnBWZXZYcW11cnM3VlYxK2RQL3poRCtuY3VYTjkrQzFKM24vLy9iUm8wU0pKTW1QR2pGUlVWS3czQURkOCtQQjFqZ2RlYTBNNzlSVnJZL1AzNmRNblk4ZU96Wnc1YzNMVVVVZWxYYnQyRysyNzg4NDdiekM4bC94dnlQQ2RkOTZwdjE0YlJreVNXYk5tWmNTSUVSazVjbVFxS3lzelljS0VQUHZzc3h1dGYzUDc3TExMTG1uZHVuVmVlKzIxN0xMTExrbVMxMTU3TGZ2dnYvOUc1MW1yU1pNbUcxMGpBQUFBQU5zbm54Z0JBQUFBQUZ2azhNTVB6NHN2dnBoWFgzMDFCeDk4Y0hiY2NjZDA3ZG8xUC8zcFQ5T2pSNDkxMnQ1OTk5MVp1blJwWnN5WWtRY2ZmREFublhSUy9iUDc3cnV2L25ydDBjUmIyOGJtUCtHRUUvTHFxNi9taVNlZXlHbW5uYmJKdmllZWVPSkc1OXA5OTkxVFdWbVp1KzY2SzB1V0xNbnMyYlB6MEVNUDFUOWZ2WHAxa21UT25EbFpzbVJKSG5ua2tYWDZydzFzdnZUU1MxbXlaRWxSZmY1ZWVYbDVUanp4eER6NDRJT1pOMjllM256enpZd2FOU3Bubm5ubVI5cSsrZWFiK2ZXdmY1MFZLMVprN3R5NWVlQ0JCM0xzc2NkdWRId0FBQUFBdGsrQ2h3QUFBQURBRnVuY3VYUHE2dXJTdVhQbitxT1J1M2Z2bmxkZWVTV0hIMzc0T20yN2RPbVNrMDgrT2QvNjFyZnlsYTk4SmQvOTduZnJudzBmUHJ6K3VycTZ1djdmeXBVcnQxcXRHNXUvZGV2VzZkbXpaM2JhYWFkVVZWVjlwRy9YcmwxenlpbW41RnZmK2xhNmRldVdmL3FuZjlya2ZEZmZmSFBtelp1WFk0ODlObGRjY1VWT1BmWFUrbWQ3N3JsbnZ2R05iK1I3My90ZXpqbm5uQngyMkdIcjlQMzg1eitmVTA4OU5aZGVlbWw5RUhKVGZkYm5vb3N1eXQ1Nzc1MlRUejQ1RjF4d1FjNC8vL3gwNjlZdHlab2RHSHYzN3AyNnVycnN0Tk5PZWVpaGg5S2pSNC8wN2RzM2UrKzlkNjY0NG9wTmpnOEFBQUFBMjVTcXFxcENWVlZWZ1UrM2swOCt1VkJWVlZVNDZLQ0Q5aTMxenh3QUFBQkFxYTM5VEt5VU5SUUtoWTZGUXVHMGh2Z3NxTlNmK1oxNTVwbUZSeDU1WkoxN3I3enlTcUdxcXFxd2RPblNFbFZWdklhc2RUMWo5eWtVQ2gxTCtiTUlBSTFSVlZYVmtxcXFxa0xuenAxYmw3b1dBQnEzZ3c0NjZQRVA4eEFuYmJvMVFPUFNwTlFGQUFBQUFBQnNMZFhWMVIrNXQ5ZGVlK1dYdi96bFJ2c3RYcnc0eno3N2JPYlBuNy9POGNzTk9XZERPdnp3dzlPM2I5OE1IRGh3cTR3M1lNQ0FUSm8wYWF1TUJRQUFBTUMyVC9BUUFBQUFBTmhjZFVtMjN2bkhXOUdVS1ZNK1ZyL2pqanN1blRwMXl0Q2hROU9pUll0UFpNNkcwS1ZMbHdhcDU5NTc3MTNmN1JWWjg3TUFBQUFBd0haRzhCQUFBQUFBMkZ3cms3eGI2aUsycGdrVEptendXVU9GK1Q0RjNrMGpEYUFDQUFBQTBMQUVEd0VBQUFDQXpiVWl5YXdrM1pKMFROSjhLNDQ5OHNPdnAyL0ZNYmVxSzY2NFltU1MvT2hIUHlwNWpTV3FaVVhXaEE1bmZYZ05BQUFBd0haRzhCQUFBQUFBMkZ5cnNpWjR0aVJKMHlUbERUREh1QVlZYzZ2NG05MFBTMTVqaVdxcHk1cWZnUlVmZmdVQUFBQmdPeU40Q0FBQUFBQnNsckt5c2tMV2hNNjIrbTUzVlZWVmErZG90RWM1TjZZYUcxTXRBQUFBQUd3L0d1Si9JZ01BQUFBQUFBQUFBQUNmVW9LSEFBQUFBQUFBQUFBQVFORUVEd0VBQUFBQUFBQUFBSUNpQ1I0Q0FBQUFBQUFBQUFBQVJSTThCQUFBQUFBQUFBQUFBSW9tZUFnQUFBQUFBQUFBQUFBVVRmQVFBQUFBQUFBQUFBQUFLSnJnSVFBQUFBQUFBQUFBQUZBMHdVTUFBQUFBQUFBQUFBQ2dhSUtIQUFBQUFBQUFBQUFBUU5FRUR3RUFBQUFBQUFBQUFJQ2lDUjRDQUFBQUFBQUFBQUFBUlJNOEJBQUFBQUFBQUFBQUFJb21lQWdBQUFBQUFBQUFBQUFVVGZBUUFBQUFBQUFBQUFBQUtKcmdJUUFBQUFBQUFBQUFBRkEwd2NNaVZWZFgxLy9ibHRYVTFPU1VVMDVKWFYxZHFVc0JBQUFBQUFBQUFBQmdHeVI0V0tRUkkwWWtTU1pNbUxERlk4MmNPVE85ZS9mT3lwVXJ0M2lzeloybm9xSWlqei8rZU1yTGZlc0JBQUFBQUFBQUFBRFlmTkpuSmJCNDhlTE1uRG56VXpNUEFBQUFBQUFBQUFBQTJ3L0J3NDlwMnJScHFhNnV6c1NKRTNQV1dXZmwwRU1QelJsbm5KSFhYMys5dnMyamp6NmFyMzcxcStuV3JWdHV1KzIyK3Z2OSt2VkxrblRyMXEzKzZPYTE0NDBaTXlaSEhYVlVicnZ0dHZwN3k1WXQrOGk4YTNjeHJLdXJ5NGdSSTNMU1NTZmxrRU1PeWZISEgxOWZ3OGJtV1R2bXFsV3Jjczg5OStUclgvOTZmZi83NzcrLy9pam1ZdFlKQUFBQUFBQUFBQURBOWtQd2NBdU5HalVxZDk1NVozN3ptOStrVTZkT0dUUm9VSkprMXF4WnVmWFdXek40OE9BODk5eHo2ZFdyVjMyZnZ6MjJlY3FVS2V1TU4zSGl4RHo1NUpQcDM3OS9VZk1QR3pZc28wYU55cUJCZ3pKKy9QamNmZmZkYWR1MjdTYm5XV3ZJa0NINTNlOStsNkZEaDJiOCtQRzUrZWFiTTNyMDZOeDMzMzFGclJNQUFBQUFBQUFBQUlEdGkrRGhGcnJvb292U29VT0h0R25USnQvNHhqY3lmZnIwMU5YVnBXblRwaWtySzh2Y3VYUFRva1dMN0xmZmZrV05kODQ1NTZSbHk1WnAxYXJWSnR1Kzk5NTdlZXl4eC9MREgvNHdCeHh3UUpvMGFaTEt5c3A4N25PZksycXVSWXNXNWFtbm5zclZWMStkZmZiWkowMmFORW5YcmwzVHYzLy9qQm8xcXFoMUFnQUFBQUFBQUFBQXNIMXBVdW9DdG5XZi9leG42NjlidDI2ZFFxR1ExYXRYcDZLaUlvTUdEY3FQZi96ai9PdS8vbXV1dlBMS0hIVFFRWnNjYjdmZGRpdDY3dG16WjZlMnRqYWRPM2YrV0xYUG1UTW5oVUlobFpXVjY5emZZNDg5c21EQmduV0NoUnRhWjdObXpUN1czQUFBQUFBQUFBQUFzQ0ZWVlZYUEpUbXExSFhRZUJRS2hiZHFhMnYzZitXVlY1YVd1aGJzZU5pZ2V2WHFsU2VmZkRLSEhISkl2di85N3hmVnA2eXNyUDU2YmFoditmTGw5ZmZlZi8vOSt1dDI3ZG9sU1diT25QbXg2dXZZc1dPU1pNYU1HZXZjbnpWclZpb3FLbEplN3NjREFBQUFBQUFBQUlDU0VEcGtIV1ZsWlh2dXNNTU9YeXgxSGF4aHg4TUdNbWZPbk5UVTFHVC8vZmZQN3J2dm5wVXJWNlpRS0tTc3JDeHQyclJKa3J6MDBrdjV3aGUrVVAvNjcrMjU1NTVwMGFKRm5ucnFxWnh6empsWnNXSkZmdjd6bjljL3I2aW9TSThlUFRKa3lKQmNmLzMxMld1dnZmTG5QLzg1clZxMXlxNjc3cnJKZVRwMDZKQ2pqejQ2UTRZTXlZMDMzcGpLeXNxOC92cnIrY2xQZnBKenpqbW5nZDRaQUFBQUFBQUFBQUFvenZYUC9xN1VKZEFJM1BXZGIyYis3Rm1wcTZ0YlV1cGFXRVB3c0VqOSt2VkxrblRyMWkxVHBrelpaUHZhMnRyY2VPT05tVDE3ZG5iZGRkY01Iank0ZmpmRHozLys4em4xMUZOejZhV1hwbFdyVnZuM2YvLzM5WTdSdkhuekRCa3lKTGZkZGx0KzlhdGZwV1BIanVuWnMyY21UcHhZMzJiSWtDSDU4WTkvbkFzdXVDQkxseTdObm52dW1TRkRoaFE5ejQwMzNwaTc3NzQ3RjE1NFlSWXRXcFRkZHRzdC9mcjFTNTgrZlRiM0xRSUFBQUFBQUFBQUFHQTdVTGJwSm8xWFZWVlZJVWxSUVVDMlhhZWNja3JlZnZ2dEZBcUYvYVpPbmZwYXFlc0JBQUFBS0tXMW40bTkrT0tMMi9SbmV4dXlMYXl2TWRYWW1Hb0JBTmFvcXFwYWtxVDEwcVZMMi96cFQzOTZyOVQxQU5CNEhYVFFRWStYbFpXZFhDZ1VUcDQ2ZGVxWVV0ZlQyS3o5bmRlT2h5VC91K05oYlcxdDU1ZGZmbmw2cWVzaEtTOTFBUUFBQUFBQUFBQUFBTUMyUS9BUUFBQUFBQUFBQUFBQUtKcmdJUUFBQUFBQUFBQUFBRkEwd1VNQUFBQUFBQUFBQUFDZ2FJS0hBQUFBQUFBQUFBQUFRTkVFRDdlU2FkT21wYnE2T3QvKzlyYzMyT2Fzczg1S2RYVjFWcTVjK1FsV0JnQUFBQUFBQUFBQUFGdVA0T0ZXOXNZYmIrVDExMS8veVAwcFU2Yms3YmZmTGtGRkFBQUFBQUFBQUFBQXNQVUlIbTVsMWRYVmVmVFJSejl5LzVGSEhzbEJCeDFVZ29vQUFBQUFBQUFBQUFCZzZ4RTgzTXBPUC8zMC9PWTN2OG5DaFF2cjcvMzFyMy9OK1BIamM5SkpKNjNUZHVYS2xibmxsbHZTczJmUGRPL2VQVmRkZFZYZWYvLzlKUDk3ZFBPVFR6NlpyMzcxcS9uYTE3NldTWk1tNWVHSEgwN1BuajF6N0xISDV2ZS8vMzM5V0t0V3Jjbzk5OXlUcjMvOTZ6bmtrRU55L1BISDUvNzc3MDlkWGQwNjQ0MFpNeVpISFhWVWJydnR0aXhZc0NDSEhucG94bzhmWHovTzh1WEwwNk5IajB5WU1LRWgzeVlBQUFBQUFBQUFBQUMyVVlLSFcxbFZWVlgyM0hQUGpCNDl1djdlWTQ4OWxpT09PQ0lWRlJYcnRCMDhlSEQrKzcvL080OCsrbWllZXVxcExGeTRNTGZmZnZzNmJmNzg1ei9uOGNjZno2R0hIcHFycjc0Nk0yYk15Tml4WTNQa2tVZG02TkNoOWUyR0RCbVMzLzN1ZHhrNmRHakdqeCtmbTIrK09hTkhqODU5OTkyM3puZ1RKMDdNazA4K21mNzkrNmQ5Ky9icDJiTm5ubjc2NmZybnp6MzNYTnEyYlp0RER6MTBhNzR0QUFBQUFBQUFBQUFBZkVvSUhqYUF2bjM3NWxlLytsVnFhMnZ6d1FjZjVJa25ua2pmdm4zWGFiTnc0Y0k4L2ZUVCtjRVBmcENLaW9xMGJkczIzL3ptTi9QY2M4K3QwKzdNTTg5TWl4WXRjdnp4eDJmQmdnWHAxNjlmV3JSb2thOTk3V3Q1KysyM1UxdGJtMFdMRnVXcHA1N0sxVmRmblgzMjJTZE5talJKMTY1ZDA3OS8vNHdhTldxZDhjNDU1NXkwYk5reXJWcTFTcEwwNmRNbnYvdmQ3N0pzMmJJa3laTlBQcGxUVHowMVpXVmxEZmdPQVFBQUFBQUFBQUFBc0sxcVV1b0NQbzJPTys2NDNIWFhYZm5QLy96UExGeTRNTHZ2dm5zT09PQ0FUSnMycmI3TjNMbHpVeWdVUGhKSVROWWNtN3hXMjdadGt5UXRXclJJa25UbzBDRkowcng1OHlSSmJXMXQ1c3laazBLaGtNckt5blhHMldPUFBiSmd3WUw2NDVhVFpMZmRkbHVuVFhWMWRUNzN1Yy9sdDcvOWJhcXJxL1B5eXkvbnBwdHUycExsQXdBQUFBQUFBQUFBOENrbWVOZ0FtalZybGxOUFBUV2pSNC9PL1BuemM4NDU1M3lrVGZ2MjdaTWtZOGVPVGFkT25iWm92bzRkT3laSlpzeVlrZjMzMzcvKy9xeFpzMUpSVVpIeTh2L2QySEo5T3huMjZkTW5ZOGVPelp3NWMzTFVVVWVsWGJ0MlcxUVBBQUFBQUFBQUFBQUFuMTZPV200Z3A1OStlbDU4OGNVc1dMQWd4eDU3N0VlZVYxUlVwS3FxS3JmZGRsdHFhbXBTVzF1YjZkT25aOUtrU1pzOVY0Y09IWEwwMFVkbnlKQWhlZU9OTjFKYlc1dFhYMzAxUC9uSlQ5WWJldng3SjV4d1FsNTk5ZFU4OGNRVE9lMjAwelo3ZmdBQUFBQUFBQUFBQUxZZmRqeHNJR3ZEZ0h2c3NVZWFObTI2M2pZLyt0R1BjdlBOTjZkUG56NVp0V3BWS2lzcmMrbWxsMzZzK1c2ODhjYmNmZmZkdWZEQ0M3Tm8wYUxzdHR0dTZkZXZYL3IwNmJQSnZxMWJ0MDdQbmozeit1dXZwNnFxNm1QTkR3QUFBQUFBQUFBQXdQWkI4SEFyNmRLbFM2Wk1tYkxPdmNHREIyKzBUZnYyN1hQTExiY1VOZDZtWHUrNDQ0NFpPSEJnQmc0Y1dIUjlmMnY2OU9sMk93UUFBQUFBQUFBQUFHQ1RCQSszYzRzWEw4Nnp6ejZiK2ZQbjU2U1RUaXAxT1FBQUFBQUFBQUFBQURSeWdvZmJ1ZU9PT3k2ZE9uWEswS0ZEMDZKRmkxS1hBd0FBQUFBQUFBQUFud296Ly9ocVh2M2RjNW41eDJsWk9HZE9WaTMvSURzMGJab1diVDZUOXJ2c210MzMyejlkai81cU91eTIrenI5cnYvYWtSOFphNGNtVGRLaXpXZlNhZTkvVEplZVI2ZEx6Nk5UVmxhK3lYN2w1ZVhacVhXYjdMSlA1MVFmZjJLK2NGajNyYmxFdG1PQ2g5dTVDUk1tbExvRUFBQUFBQUFBQUFENDFGZzQ1NjhaYzhkdCtaK1hYa3lTbEpXVlpjZFdyZE9tUThlc1dMWXNpOTk5SjR2ZmZTZi84L0xVTEgvLy9SeC80YVhySGFkVnUzWnB0dU5PU1pLVnl6L0lld3ZtNTcxSjgvUEdwRDlreXRnbmM5YmdtOU44cDQ5dU5QYTMvVmF2V3BYMzVzL1BHNU1uNW8zSkUxUGQ2K3M1OGJLQkRiUnl0aWVDaHdBQUFBQUFBQUFBQUZ2QnpGZW41UmZYWFpubDc3K2Z0aFdkY25qZmIrWUxoM1ZQeTgrMHJXL3p3WHRMOHZicnIrV1A0LzR6T3pUWmNIenJ1UDRYWi84amo2cC92V3pKa3J6NHpGUDU3Yy8rdjh4NDlaVTg5ZU9oT2UwSDEyeTYzK0xGK2UzUC9yLzgxOWd4bWZMTVU5bDl2LzF6NExISGJhVVZzNzBTUEFRQUFBQUFBQUFBQU5oQzg5NmVtWWV2dVNJclBsaVdmYnYzU08vdlg1V216WGY4U0x1ZFdyZkpQbDgrTlB0OCtkRFUxZFlXUFg2TE5tM1MvY3l6a2lULzhlRHd2UHE3NTNMY2dJdldDVFd1dDk5blBwT3ZYM0o1NXIwOUkyKzk4bkttUFAyVTRDRmJySHpUVFFBQUFBQUFBQUFBQU5pUVFxR1EwYmZlbEJVZkxNdm51eHlRUGxkZHQ5N1E0ZDhyMzJHSHpaN3JnR08rV2ovbm5EZmVLTHJmRjdzZmtTUjU1My9lM093NTRlOEpIZ0lBQUFBQUFBQUFBR3lCUC8vWHBNeiswK3NwS3l2UDF5KzUvR01GQ292VjRqT2ZxYjlldldwbDBmMTJiTlhxd3o2cnRucE5iSDhFRHdFQUFBQUFBQUFBQUxiQXEvLzVYSkprendNT1RNYzlQdCtnY3kyYU83Zit1bTFGcDZMN0xaZzlLMG5TcmxQeGZXQkRCQThCQUFBQUFBQUFBQUMyd0t6L2ZpMUpzbWZYQXhwOHJnbWpSaVpKMnUreWF5citvYktvUGlzK1dKYVhmdlBySk1rWHUvZG9zTnJZZmpRcGRRRUFBQUFBQUFBQUFBRGJzc1h2MUNSSlduKzJ3M3Fmdno3KzkvbjMrMyt5M21lWGpQaEZVWE1zblBQWGpCLzVhUDVyN0ppVWw1Zm5oSXN1UzFsWjJTYjd6Wi8xZHNZTXV6V0wzMzBuN1hmWk5WODV2VzlSODhIR0NCNENBQUFBQUd5akNvWEMvNVM2QmdBQUFDQ3BYVjJiSkNuZllZZjFQbCt4ZEZrV3pQbnJabzM1NjUvY2xkK09lQ0NGSk12ZmZ6OGZ2TGNrU2JKank1WTU2Zklyc2xmMXdSdnRseVNyVnF6SWV3dm1KMGs2SDNwWVRyeHNZSFpzMVdxejZvRDFFVHdFQUFBQUFOaEdUWjA2dGJqemxBQUFBSUFHdFdPclZ2bmd2U1ZadG1UeGVwOGYrTlhqY3VCWGo2dC8vZXJ2ZnB0ZjNYVGpSc2Q4ZitIQ0pBdVRKTTEzYXBGZC9uR2YvT09YRDgzQko1NlNWdTNhRjlWdnJZTlBQQ1hIWDNocFVUc2tRakVFRHdFQUFBQUFBQUFBQUxaQWg5MTJ6OXV2L3pGLy9kT2Z0dHFZZmE3OFlmWS84cWlQM1cvbEJ4L2t0UmZHNVpuL2UyY21QL2w0VnE5WWtaUC96eFZiclQ2MmIrV2xMZ0FBQUFBQUFBQUFBR0JidHZiWTR6Y21UOHlLWlV0TFhNMGF6WGJhS1FjZWUxeStjZjNnbEplWForcHZuc25VWjU4dWRWbDhTZ2dlQWdBQUFBQUFBQUFBYklHRHZ0WXJPelJwa2hYTGxtYmN3dytWdXB4MS9NT0JWVG1zenplU0pMLyt5Zi9ONG5mZktYRkZmQm9JSGdJQUFBQUFBQUFBQUd5QnoreGNrZTVubnBVa21mQnZ2OHlrTWFOTFhORzZqdnhXdjdUZlpkZXNXTFkwVDk1eGE2bkw0Vk5BOEJBQUFBQUFBQUFBQUdBTEhmSE5mdG12eDVFcEZBcDUrdi8rT1A5NjlmZnpseGYvSzZ0WHJhcHZVMWRYbDdkZi8yTmVmdTQzbjJodFRabzF5NG1YL3A4a3laLy9hM0plZkdic0p6by9uejVOU2wwQUFBQUFBQUFBQUFEQXRxNjh2RHg5cnZwaE9uNSt6N3p3Nk1QNTgzOU55cC8vYTFKMmFOSWtMZHA4SnVWTm1tVHB3Z1hyQkJFNzdySG5KMWJmUHh4WWxZTytkbnltUHZ0MG5oMStUL2I2MHNINVRNZWRQN0g1K1hRUlBBUUFBQUFBQUFBQUFOZ0t5c3JLYytRMys2WHF1Qk15OWRsbjhwY1hKMmZlekJsWnVtaGh5cHMweVU2dDIrU3p1KzJXWGIrd2IvWTVwRnMrdjMvWFQ3UytyLzd6Z0x3eGFVTGVYN2d3WTRiZG1tLzlpMk9YK1hnRUR3RUFBQUFBQUFBQUFMYWlOaDA2NW9peno4a1JaNSt6MlgydmYvWjNIMnZPWXZydDFLcDFCajQ2K21PTkQzK3J2TlFGQUFBQUFBQUFBQUFBQU5zT3dVTUFBQUFBQUFBQUFBQ2dhSUtIQUFBQUFBQUFBQUFBUU5FRUR3RUFBQUFBQUFBQUFJQ2lDUjRDQUFBQUFBQUFBQUFBUld0UzZnSzJocTkrOWF1bExvRUdOSC8rL0ZLWEFBQUFBQUFBQUFBQXdJZTI2ZUJob1ZENFkxbFoyWDZDYVo5K2hVSmhVWkozUzEwSEFBQUFBQUFBQUFEQTltNmJEaDZXbDVjZlZGNWUvdGxTMTBIRG16Tm56dUpaczJaOVVPbzZBQUFBQUFBQUFBQUF0bmZiZFBCd3lwUXBxNUxNTFhVZEFBQUFBQUFBQUFBQXNMMG9MM1VCQUFBQUFBQUFBQUFBd0xaRDhCQUFBQUFBQUFBQUFBQW9tdUFoQUFBQUFBQUFBQUFBVURUQlF3QUFBQUFBQUFBQUFLQm9nb2NBQUFBQUFBQUFBQUJBMFFRUEFRQUFBQUFBQUFBQWdLSUpIZ0lBQUFBQUFBQUFBQUJGRXp3RUFBQUFBQUFBQUFBQWlpWjRDQUFBQUFBQUFBQUFBQlJOOEJBQUFBQUFBQUFBQUFBb211QWhBQUFBQUFBQUFBQUFVTFFtcFM0QUFBQUFBQUFBQUFCZ2ZVWjg3N0pTbDBBak1ILzJyRktYd044UlBBUUFBQUFBQUFBQUFCcVZRcUh3VGxsWjJjNXZ2ZkpTcVV1aDhWaFpXMXU3dU5SRnNJYmdJUUFBQUFBQUFBQUEwS2dzWDc3OHdHYk5tbjJoMUhYUWVOVFYxYzE1OWRWWGEwcGRCMnNJSGdJQUFBQUFBQUFBQUkzSzY2Ky9QaWZKbkZMWEFheGZlYWtMQUFBQUFBQUFBQUFBQUxZZGdvY0FBQUFBQUFBQUFBQkEwUVFQQVFBQUFBQUFBQUFBZ0tJSkhnSUFBQUFBQUFBQUFBQkZFendFQUFBQUFBQUFBQUFBaWlaNENBQUFBQUFBQUFBQUFCUk44QkFBQUFBQUFBQUFBQUFvbXVBaEFBQUFBQUFBQUFBQVVEVEJRd0FBQUFBQUFBQUFBS0JvZ29jQUFBQUFBQUFBQUFCQTBRUVBBUUFBQUFBQUFBQUFnS0lKSGdJQUFBQUFBQUFBQUFCRkV6d0VBQUFBQUFBQUFBQUFpdGFrMUFVQUFBQUFBR3hMQ29YQy81UzZCZ0FBQUFBb0pjRkRBQUFBQUlETk1IWHExTXBTMXdBQUFBQUFwZVNvWlFBQUFBQUFBQUFBQUtCb2dvY0FBQUFBQUFBQUFBQkEwUVFQQVFBQUFBQUFBQUFBZ0tJSkhnSUFBQUFBQUFBQUFBQkZFendFQUFBQUFBQUFBQUFBaWlaNENBQUFBQUFBQUFBQUFCUk44QkFBQUFBQUFBQUFBQUFvbXVBaEFBQUFBQUFBQUFBQVVEVEJRd0FBQUFBQUFBQUFBS0JvZ29jQUFBQUFBQUFBQUFCQTBRUVBBUUFBQUFBQUFBQUFnS0lKSGdJQUFBQUFBQUFBQUFCRkV6d0VBQUFBQUFBQUFBQUFpdGFrMUFVQUFBQUFBTUNuVWFGUUtFdlNMRW56SkUxak13QzJURjJTVlVsV0pGbFpWbFpXS0hFOUFBQUFiTWNFRHdFQUFBQUFvR0UwVGRJeHlXNGZmbTFXMm5MWXhxMU04bTZTV1VuZStmQTFBQUFBbElUZ0lRQUFBQUFBTkl6bVdSTTZuRkRxUXZoVTZaWmtjUVFQQVFBQUtDSEhPZ0FBQUFBQVFNTm9salU3SGNMV1pQZE1BQUFBU2s3d0VBQUFBQUFBR2taNUJNVFkrcHJIMzNjQUFBQW9NYitZQWdBQUFBQUFBQUFBQUVVVFBBUUFBQUFBZ0VadTVzeVorZjczdjUrZVBYdW1XN2R1NmQrL2YyYlBucjFaWTB5Yk5pM1YxZFZadG14WkExVzU1VFpWWTAxTlRVNDU1WlRVMWRWOXJIRlhybHk1TmNyYzRQalYxZFc1N2JiYmtpUjFkWFVaTm14WWV2YnNtU09QUERKMzNubG5Db1hDZXZzUEhUbzB4eHh6VEw3ODVTL243TFBQenJScDA1SWtBd1lNcUIrM01YL2ZBQUFBMlA0SUhnSUFBQUFBUUNNM2J0eTRmT2xMWDhvVFR6eVJzV1BIcGxtelpybm1tbXRLWGRZbnJxS2lJbzgvL25qS3l4dnV6eHN6Wjg1TTc5NjlQMVpJOGZubm44L0FnUU9USkE4OTlGQmVlT0dGUFBMSUkzbnd3UWN6WnN5WVBQSEVFK3Z0MTdWcjE0d2FOU3JQUGZkY3Z2Q0ZMMlRnd0lFcEZBcTU5OTU3TTJMRWlDMVpEZ0FBQURRSXdVTUFBQUFBQUdqa3pqNzc3Snh4eGhscDA2Wk4ycmR2WDc4cjN1YnUvTWVtTFY2OE9ETm56dHppY1VhT0hKbHZmL3ZiNmRTcFV5b3JLOU83ZCsrTUhUdDJ2VzJQT2VhWXRHblRKcTFidDA2dlhyMnlhTkdpRGU2T0NBQUFBSTFCazFJWEFBQUFBQUR3OXc0ODhNQmJTbDBEYkttVFR6NjV4VEhISExQYnhSZGZuQ1JadVhKbDdyampqanp6ekROWnRXcFZldlRva2F1dXVpcXRXclhLeUpFamM4ODk5K1NKSjU1SW16WnQ4dEpMTCtYaWl5L09vNDgrbWwxMzNmVWpPL3d0V0xBZzdkcTFTM2w1ZVM2Ly9QTHN2UFBPK2NFUGZwQWt1ZSsrKy9LclgvMHF2L25OYjFKV1ZwWlhYbmtsRjE5OGNYNzg0eDhuU2FaT25acGh3NFpsOXV6Wk9mamdnM1BqalRlbWJkdTJHMTNMcEVtVGNzY2RkK1F2Zi9sTGR0NTU1MXgxMVZYcDFxMWJralZIQ2ovMDBFTVpOV3BVYW1wcTh0blBmamEzMzM1N3Z2akZMMjcwMmNhODhzb3J1ZlBPTy9QbW0yOW05OTEzenc5LytNTjA2ZElsMDZaTlM3OSsvZkw4ODgrblJZc1dHK3kvWk1tU0RCbzBLT1BIajAvNzl1MXp5aW1uRkwyZWZ2MzZKVW45NnlsVHBteXl6OStiUDM5KzVzNmRteTVkdXRUZjIzZmZmVE55NU1na2E0Nk03dCsvZi83dDMvNnQvcVV0NUE0QUFCU1lTVVJCVkh0YktCUlNVMU9UUng1NUpLZWZmdm9HZDNXODY2Njd2dlVmLy9FZlJ4NTQ0SUhPWG9iR3EzV3BDd0FBZ0lZbWVBZ0FBQUFBTkNZZkpObXB2THo4ZTZVdUJMYlUwcVZMOC9iYmI5ZS9Iang0Y0diTm1wVkhIMzAwelpzM3o1VlhYcG5iYjc4OTExMTNYZnIwNlpObm5ua21Eenp3UUM2NzdMTGNjc3N0dWZEQ0M3UHJycnQrWk56VnExZm40WWNmem1tbm5aWWs2ZEdqUng1NjZLSDY1K1BIajgrS0ZTc3lmZnIwZE83Y09aTW1UY3BoaHgyV0hYYllJVWt5WnN5WURCOCtQS3RYcjg1bGwxMldXMis5TlVPR0RObmtXcTY1NXByc3ZmZmV1ZXV1dTNMVFRUZGx6Smd4U1pKaHc0WmwzTGh4R1RSb1VQYmJiNy9NbkRrek8rMjAweWFmYmN3dmYvbkwzSEhISGRseHh4MXo3YlhYWnZEZ3dYbnNzY2MyMlcrdDY2NjdMa3VYTHEydjhZb3JyaWg2UFNOR2pFaS9mdjB5WWNLRU5HdldyS2crZjIvZXZIbEprdmJ0MjlmZmE5dTJiZDU3NzczVTFkV2xvcUlpbzBlUHJuODJjZUxFWEhEQkJVbVN3dzgvUEpkY2Nza0cxelpyMXF5VGxpNWQycURIVFFOYnhlb1ZLMWFzS25VUkFBRFFVQVFQQVFBQUFJREc1T3RKcWt0ZEJHd043ZHExYTltNWMrZktKTjlhdUhCaG5uNzY2ZnppRjc5SVJVVkZrdVNiMy94bXJyenl5bHgzM1hVcEt5dkxOZGRjazNQUFBUZE5talJKeTVZdGMrYVpaNjUzM0p0dXVpbmw1ZVg1em5lK2t5VHAzcjE3Qmc4ZW5KcWFtalJ2M2p6dnZQTk9ldlhxbFFrVEpxUno1ODZaUEhseVRqNzU1UHIrQXdZTXFBL0VuWHZ1dVJrOGVQQW0xOUt6Wjg4c1g3NDhmL25MWDlLcVZhdk1uajA3cTFldnpnY2ZmSkRISG5zczk5eHpUdzQ0NElBa1NXVmxaWkxrdmZmZTIrQ3pUYm4wMGt1ejg4NDdKMG42OXUyYml5NjZxT2hqcFJjc1dKRGYvLzczK2ZuUGY1NE9IVG9rU2I3NzNlL21vb3N1MnVSNm1qVFo4SjlOTnFkUGJXMXRrcXdURGl3dkwwOVpXZGw2eHo3a2tFTXllZkxrdlBYV1c3bisrdXR6d3cwM2JEQU11czgrKy96OHpUZmZmSFBod29WTE4vMXVBS1ZTVzF2NytsdHZ2Ylc4MUhVQUFFQkRFVHdFQUFBQUFCcU5GMTk4OGJkSmZsdnFPbUJybURKbFNzY2tQWko4YSs3Y3VTa1VDdW5idCs5SDJxMWF0U3BObXpaTlpXVmxqajc2NlB6c1p6L0wvZmZmdjk2UTJyQmh3ekoxNnRRODhNQUQ5YnZ4ZGVqUUlmdnV1MjhtVDU2Y0hYYllJZDI3ZDAvMzd0M3pyLy82cnpucnJMUHl4ei8rTWJmZWVtdG16SmlSSlBXQnZyWFh5NVl0UzExZDNVWjMwTHZycnJzeVpzeVlkTzNhTmMyYk4wK3k1b2psMmJObnA3YTJOcDA3ZC81SW40MDkyNVNPSFR2V1g3ZHMyVEtGUWlHclY2OHVxbTlOVFUyU1pJODk5cWkvMTZwVnE2TFdzekdiMDZkTm16Wkprc1dMRjZkbHk1Wkpra1dMRnFWdDI3WWJmSi9MeTh0VFdWbVo4ODgvUDVkZmZua0dEUnEwM3Jibm5YZmVtUFBPTzI5Y1dWblp1eHN0R0FBQUFCcVE0Q0VBQUFBQUFEU3d0VHNNamgwN05wMDZkVnB2bTFtelptWGN1SEU1K3VpajgrQ0RENmFxcW1xZDUzZmZmWGRlZU9HRkRCOCtmSjBqZkpNMXh5MVBtalFwZFhWMTZkV3JWNnFycTNQMTFWZm5EMy80UXpwMzdsd2ZoRXVTOTk5L1B5MWF0RWlTekpneEl4VVZGUnNOSGM2YU5Tc2pSb3pJeUpFalUxbFptUWtUSnVUWlo1OU5rclJyMXk1Sk1uUG16T3kzMzM3cjlOdllzNGEwTm1UNHpqdnYxRit2RFNNbUcxL1BobXh1bjExMjJTV3RXN2ZPYTYrOWxsMTIyU1ZKOHRwcnIyWC8vZmN2YWcxTm1qUnhsRElBQUFDTm10OWFBUUFBQUFDZ2dWVlVWS1NxcWlxMzNYWmJhbXBxVWx0Ym0rblRwMmZTcEVsSjF1eWNkKzIxMSthTU04N0lkZGRkbCtuVHArZnh4eCt2NzMvZmZmZGwzTGh4dWYvKysrdVBELzViaHg5K2VGNTg4Y1c4K3Vxck9mamdnN1Bqamp1bWE5ZXUrZWxQZjVvZVBYcXMwL2J1dSsvTzBxVkxNMlBHakR6NDRJTTU2YVNUTmxyNzJwMEc1L3ovN2QxdmJKWlgzUWZ3NzEyQkRUY0ord01ZTXh4aFRhclRMbGtySmtCYkpWazFtakFHekd5RU1FbGNaT0FteGpBeHkzUzRpYzQvR3pnV0o4Z0QyTVFRbWFMRGthRFJGMlJqT0JZY0tZS091Q3BreldBcjZycDFwaDI5citjRlVoOEVTbVhBRFR5ZlQ5TDA3am5YT2ZmdlhMM2UzT20zNTd6OGNqbzdPN04yN2RxajF0WFUxSlRGaXhkbno1NDk2ZTN0elFzdnZKRDI5dlorKzg2azBhTkhaK3pZc1ZtMmJGazZPenZUM3Q2ZWxwYVdBYTBuK2ZkdWhUdDI3RWhuWitlQXh2eW5xcXFxVEo0OE9hdFdyVXBIUjBmYTJ0cXlmdjM2NHg2ZjNkYldsazJiTnFXN3V6djc5Ky9QeXBVcjA5emNmT28zQUFBQUFNNEN3VU1BQUFBQUFEZ0x2dld0YjZXcXFpbzMzM3h6Sms2Y21FV0xGcVVvaWlUSjZ0V3JjL0Rnd1h6bU01L0pKWmRja3ZuejUrZmhoeC91MjZsdnhZb1ZhV3RyUzNOemMrcnI2L3UrZW5wNmtpUTFOVFVwbDh1cHFhbnBPNEs1b2FFaHJhMnRhV3hzUEtxTzJ0cmFUSmt5SmJObXpjckVpUk56KysyMzkxdjNtREZqY3V1dHQrYnV1Ky9PYmJmZGxna1RKaHpWdjNqeDR0VFcxbWJldkhscGFHaklva1dMMHQzZGZkSytNK25CQng5TVIwZEhtcHViczNEaHdreWJObTNBNjduNjZxc3piZHEweko4L1A5T25UeC9RbU9PNTg4NDdVMTFkblNsVHBtVGV2SG1aTTJkT3hvOGZuK1R3RG94VHAwNU51VnpPMEtGRDA5TFNrcWFtcHN5WU1TUFYxZFZadUhEaGFid2JBQUFBQUFBQUFBRDh2MVpYVjFmVTFkVVZsYTRET0xtaUtFWVVSVEc5NElMWDJ0cGExTlhWRlYxZFhXZGo3cHVMb2hoUjZlY2JBSUMzNy9ycnIvOUZYVjFkY2YzMTEvZS9EVG5BT1doUXBRc0FBQUFBQUFBcXI3NisvcGkyYTY2NUp1dldyVHNuMyt0czFqdFFqWTJObVRGalJoWXNXSEJhNXBzN2QyN2ZjZHdBQUFCd0xoRThCQUFBQUFDQU02T2NwS2ZTUlF6VTl1M2J6NnYzT3B2MW5reHRiZTBacWVleHh4NDdYbk4zRGo5YkFBQUFVREZWbFM0QUFBQUFBQUF1VUQxSlhxMTBFVnh3WHMxNUZHZ0ZBQURnd21USFF3QUFBQUFBT0RPNms3eVVaSHlTRVVrdXFtdzVuT2U2Y3poMCtOSy9YZ01BQUVERkNCNENBQUFBQU1DWjhWWU9COFU2a3d5T1U0aDRlOG81L0V4MS8rczdBQUFBVkl6Z0lRQUFBQUFBbkFHbFVxbkk0WkNZM2VrQUFBQ0FDNHIvcmdRQUFBQUFBQUFBQUFBR1RQQVFBQUFBQUFBQUFBQUFHRERCUXdBQUFBQUFBQUFBQUdEQUJBOEJBQUFBQUFBQUFBQ0FBUk04QkFBQUFBQUFBQUFBQUFaTThCQUFBQUFBQUFBQUFBQVlNTUZEQUFBQUFBQUFBQUFBWU1BRUR3RUFBQUFBQUFBQUFJQUJFendFQUFBQUFBQUFBQUFBQmt6d0VBQUFBQUFBQUFBQUFCZ3d3VU1BQUFBQUFBQUFBQUJnd0FRUEFRQUFBQUFBQUFBQWdBRVRQQVFBQUFBQUFBQUFBQUFHVFBBUUFBQUFBQUFBQUFBQUdMQkJsUzRBQUFBQUFBQXVGRVZSbEpJTVNYSlJrc0d4QVFBRFYwN3lWcEx1SkQybFVxbW9jRDBBQUFCd1FvS0hBQUFBQUFCdytneE9NaUxKVmYvNlBxU3k1WEFlNlVueWFwS1hrcnp5cjU4QkFBRGduQ1I0Q0FBQUFBQUFwODlGT1J3NjNGcnBRamh2alUveVdnUVBBUUFBT0ljNTRnRUFBQUFBQUU2ZklUbTgweUdjS2p0bEFnQUFjTTRUUEFRQUFBQUFnTk9uS2tKanZEMFh4ZDl2QUFBQU9NZjU0QW9BQUFBQUFBQUFBQUFNbU9BaEFBQUFBQUJVME02ZE8xTmZYNTgzMzN6emhOZnMyN2N2WC9yU2x6SnAwcVNNSHo4K2Q5eHhSOXJiMjA4Njk1TlBQcGtiYjd3eDQ4YU55NDkrOUtQVFdmWXBPZGxhRHh3NGtKdHV1aW5sY3ZtVTV1M3A2VGtkWlo1dy92cjYrbnozdTk5TmtwVEw1U3hac2lTVEprM0tSei82MFR6eXlDTXBpdUs0NHg5KytPSGNjTU1OK2ZDSFA1eVpNMmRtNTg2ZFNaSzVjK2YyemR2Zjd4OEFBQURPTllLSEFBQUFBQUJ3anR1OGVYTSs5S0VQNVlrbm5zakdqUnN6Wk1pUTNIdnZ2ZjJPMmI5L2Y3NzJ0YS9scnJ2dXlqUFBQSk5iYnJubExGVjc2a2FOR3BWZi9PSVhxYW82YzMrKzJMZHZYNlpPblhwS0ljV25ubm9xQ3hZc1NKSzB0TFRrNmFlZnp0cTFhN05xMWFwczJMQWhUenp4eEhISFhYZmRkVm0vZm4xKys5dmY1bjN2ZTE4V0xGaVFvaWp5MkdPUFpjMmFOVzluT1FBQUFGQVJneXBkQUFBQUFBRHczNnV1cmg1UjZScUFZNjFZc2VLS2ozM3NZOFBHakJseld1ZWRPWFBtVVdHOG1UTm41bk9mKzF6SzVmSUpRM29kSFIwcGw4djV5RWMra3NHREIyZnc0TUdudGFiejFXdXZ2Wlo5Ky9hOTdYa2VmL3p4ekowN04rOSs5N3VUSkZPblRzM0dqUnR6MDAwM0hYUHREVGZjMFBmNkU1LzRSSjU4OHNrVVJaRlNxWFRNdFh2MzdoMzJxMS85Nm9ycTZ1cTNYU01BQU9lMlVxbDBhYVZyQURoVmdvY0FBQUFBY0I0YU5tellLNVd1QVRqV3VuWHI4dWMvL3puZi92YTM4OFV2ZmpFalI0N01sNy84NVNUSjh1WEw4OU9mL2pTLy92V3ZVeXFWMHRyYW1ydnV1aXZmKzk3M2tpVFBQLzk4bGl4Wmt2YjI5b3diTnk3MzMzOS9oZzhmbmlUSGhBdi85cmUvNWJMTExrdFZWVlYyN3R5WjJiTm41Nzc3N3N2U3BVdnp5VTkrTWdzV0xNaW5QLzNwSk1uNDhlT1RKTnUzYno5aDNkdTJiY3ZTcFV2ejRvc3ZadVRJa2Jubm5udjZ4cFhMNWJTMHRHVDkrdlU1Y09CQXJyamlpanowMEVONS8vdmYzMjlmZjFwYlcvUElJNCtrcmEwdG8wZVB6bGUvK3RYVTF0YjJyZVdwcDU3S085LzV6aE9PNyt6c3pBTVBQSkF0Vzdiazhzc3ZQeWJzMTk5NlpzK2VmZHo3MHQrWS8zVHc0TUhzMzc4L3RiVzFmVzNYWG50dEhuLzg4U1NIajR5KzQ0NDc4ck9mL2F6dmQxY1VSUTRjT0pDMWE5Zm1VNS82MUFrRG85Ly8vdmYvWi92MjdSazJiRmkvOXhBQUFBQXFTZkFRQUFBQUFNNHZHNU44dU5KRkFNZFhLcFdxQmcwYU5EakpzS2FtcHJTMHRQVDFiZG15SmQzZDNkbXpaMDlxYW1xeWJkdTJUSmd3SWU5NHh6dVNKQnMyYk1pS0ZTdHk2TkNoZk9FTFg4aDN2dk9kTEY2OCtKajNPSFRvVUg3ODR4OW4rdlRwUjdVLysreXorZVV2ZjVtaUtKSWthOWFzeWV6WnM3TjE2OVlNR1RLazM3cTd1cnB5NzczM3BycTZPc3VXTGNzM3Yvbk5iTml3SVVteVpNbVNiTjY4T1E4ODhFQSs4SUVQWk4rK2ZSazZkT2hKKy9xemJ0MjZMRjI2TkJkZmZIRys4cFd2NU90Zi8zcCs4cE9mbkhUY0VmZmRkMSs2dXJyNmFseTRjT0dBMTNPaSs5TGZtUC9VMGRHUkpMbjg4c3Y3Mm9ZUEg1N1hYMzg5NVhJNW8wYU55czkvL3ZPK3ZtZWZmVGJ6NXMxTGtqUTJOdWJ6bi8vOENkYzJhTkNnemxLcDlGYVM4b0J2Q0FBQTU3UFhlM3Q3ZDFhNkNBQUFBQUFBQUtCQ2lxSVlVUlRGOUtJb2lsZGZmYldvcjY4djl1L2ZYL3o5NzM4dlB2N3hqeGZmK01ZM2l0V3JWeGRGVVJTZi9leG5pNDBiTnhhdHJhMUZYVjFkOFplLy9LVTRZdE9tVFVWRFEwTnhQUGZmZjM4eGE5YXNvcnU3dXlpS29tLzhuLzcwcDZPdU85Sis1THFUK2VjLy8xbnMzcjI3K01FUGZsRFUxZFVWYjczMVZ0SFoyVm1NR3pldWVPNjU1NDY1dnIrK0V6bFMwMS8vK3RlK3RxMWJ0eGIxOWZWRmIyOXZYMzlYVjljSjV6aDQ4R0JSVjFkWDdOcTFxNi90bVdlZU9XYXR4MXZQLzYzaGVQZmxaR09PMUxWcjE2NmlycTZ1ZU9PTk4vckc3dGl4bzI4ZHg5UGIyMXU4K09LTHhheFpzNHA3N3Jubm1IdnlmOVo4YzFFVUl5cjlMQU1BQUVCL2pyK1BQd0FBQUFBQThMWmNlZVdWdWZiYWEvUGNjODlsNjlhdGFXaG9TRU5EUTdadTNacWVucDdzMnJVckRRME5mZGVQSERueXFOZHZ2dmxteXVXak43MWJzbVJKbm4vKytTeGR1dlNZWFF5dnV1cXFVNjUxMmJKbG1UeDVjbGF1WEptOWUvY21PWHpFY250N2UzcDdlMU5UVTNQTW1QNzZUbWJFaUgvbjZpNjU1SklVUlpGRGh3NE5hT3lCQXdlU0pPOTk3M3Y3Mmk2OTlOSUJyYWMvLzgyWUk4Y2d2L2JhYTMxdC8vakhQeko4K1BBVEhxRmNWVldWc1dQSFpzNmNPZm5OYjM1ejBub0FBQURnWENaNENBQUFBQUFBWjBoVFUxTzJiZHVXTFZ1MlpOS2tTUmszYmx6KytNYy81bmUvKzExcWFtcjZBbXhKOHNZYmIvUzkzcnQzYjBhTkduVlVpTzNSUngvTjAwOC9uUlVyVmh4MXhPOFJwVkxwbEdwODZhV1hzbWJObWl4ZnZqd1BQZlJRSmsrZTNOZDMyV1dYSlVuMjdkdDN6TGorK3M2a0l5SERWMTU1cGEvdFNCZ3g2WDg5Si9MZmpublBlOTZUZDczclhkbTllM2RmMis3ZHUvUEJEMzV3UUdzWU5HalFDUU9LQUFBQWNEN3dxUllBQUFBQUFNNlF4c2JHL1A3M3Y4OGYvdkNIakJzM0xoZGZmSEd1dSs2NnJGNjlPazFOVFVkZCsraWpqNmFycXl0NzkrN05xbFdyY3VPTk4vYjFMVisrUEpzM2I4NFBmL2pEWEhubGxhZTF4aU03RGI3ODhzdnA3T3pNMnJWcisvcEdqUnFWcHFhbUxGNjhPSHYyN0VsdmIyOWVlT0dGdExlMzk5dDNKbzBlUFRwang0N05zbVhMMHRuWm1mYjI5clMwdEF4b1BjbS9keXZjc1dOSE9qczdCelRtUDFWVlZXWHk1TWxadFdwVk9qbzYwdGJXbHZYcjErZVdXMjQ1NXRxMnRyWnMyclFwM2QzZDJiOS9mMWF1WEpubTV1WlR2d0VBQUFCd0RoQThCQUFBQUFDQU02U21waWJsY2prMU5UVjlSeU0zTkRTa3RiVTFqWTJOUjExYlcxdWJLVk9tWk5hc1daazRjV0p1di8zMnZyNFZLMWFrcmEwdHpjM05xYSt2Ny92cTZlbDUyeldPR1RNbXQ5NTZhKzYrKys3Y2R0dHRtVEJod2xIOWl4Y3ZUbTF0YmViTm01ZUdob1lzV3JRbzNkM2RKKzA3a3g1ODhNRjBkSFNrdWJrNUN4Y3V6TFJwMHdhOG5xdXZ2anJUcGszTC9QbnpNMzM2OUFHTk9aNDc3N3d6MWRYVm1USmxTdWJObTVjNWMrWmsvUGp4U1E3dndEaDE2dFNVeStVTUhUbzBMUzB0YVdwcXlvd1pNMUpkWFoyRkN4ZWV4cnNCQUFBQUFBQUFBQURBZWFzb2loRkZVVXd2dUtDMHRyWVdkWFYxUlZkWDE5bVkrK2FpS0VaVStsa0dBQUNBL2d5cWRBRUFBQUFBQU1DWlYxOWZmMHpiTmRkY2szWHIxcDJUNzNVMjZ4Mm94c2JHekpneEl3c1dMRGd0ODgyZE96ZmJ0bTA3TFhNQkFBREEyVlNxZEFFQUFBQUFBSENoS0lyaWlpUVRrbXlvZEMyY3QyNU04a3lwVkRwWTZVSUFBQURnUktvcVhRQUFBQUFBQUZ4QWVwSzhXdWtpT0srOW1zUFBFUUFBQUp5ejdIZ0lBQUFBQUFDblNWRVVRNUtNVEhKVmtoRkpMcXBzUlp4SHVuTTRkUGhTa2xkS3BaTHdJUUFBQU9jc3dVTUFBQUFBQURoTmlxSW9KUm1TdzRIRHdYSHlFQU5YVHZKV0RnY1FlMHFsVWxIaGVn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Nk4vL0FqalJqQUdqRVdueEFBQUFBRWxGVGtTdVFtQ0MiLAoJIlRoZW1lIiA6ICIiLAoJIlR5cGUiIDogImZsb3ciLAoJIlZlcnNpb24iIDogIiIKfQo="/>
    </extobj>
  </extobjs>
</s:customData>
</file>

<file path=customXml/itemProps177.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9398</Words>
  <Application>WPS 演示</Application>
  <PresentationFormat>宽屏</PresentationFormat>
  <Paragraphs>1329</Paragraphs>
  <Slides>46</Slides>
  <Notes>4</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1</vt:i4>
      </vt:variant>
      <vt:variant>
        <vt:lpstr>幻灯片标题</vt:lpstr>
      </vt:variant>
      <vt:variant>
        <vt:i4>46</vt:i4>
      </vt:variant>
    </vt:vector>
  </HeadingPairs>
  <TitlesOfParts>
    <vt:vector size="57" baseType="lpstr">
      <vt:lpstr>Arial</vt:lpstr>
      <vt:lpstr>宋体</vt:lpstr>
      <vt:lpstr>Wingdings</vt:lpstr>
      <vt:lpstr>Wingdings</vt:lpstr>
      <vt:lpstr>微软雅黑</vt:lpstr>
      <vt:lpstr>Arial Unicode MS</vt:lpstr>
      <vt:lpstr>Calibri</vt:lpstr>
      <vt:lpstr>Cambria Math</vt:lpstr>
      <vt:lpstr>自定义设计方案</vt:lpstr>
      <vt:lpstr>1_自定义设计方案</vt:lpstr>
      <vt:lpstr>Equation.KSEE3</vt:lpstr>
      <vt:lpstr>MVPGPU-SIM Architecture Introduction and Design</vt:lpstr>
      <vt:lpstr>PowerPoint 演示文稿</vt:lpstr>
      <vt:lpstr>uArch comparison with Nvidia</vt:lpstr>
      <vt:lpstr>PowerPoint 演示文稿</vt:lpstr>
      <vt:lpstr>MVPGPU-SIM Architecture</vt:lpstr>
      <vt:lpstr>MVPGPU-SIM Architecture Overview</vt:lpstr>
      <vt:lpstr>SM uArch Overview based on RTL</vt:lpstr>
      <vt:lpstr>SP uArch Overview</vt:lpstr>
      <vt:lpstr>PIPELINE Overview</vt:lpstr>
      <vt:lpstr>PowerPoint 演示文稿</vt:lpstr>
      <vt:lpstr>PowerPoint 演示文稿</vt:lpstr>
      <vt:lpstr>Memory resource comparison</vt:lpstr>
      <vt:lpstr>THDC</vt:lpstr>
      <vt:lpstr>THDC</vt:lpstr>
      <vt:lpstr>THDC-Thread Scheduling Policies </vt:lpstr>
      <vt:lpstr>Data structure design </vt:lpstr>
      <vt:lpstr>Memory hierarchy</vt:lpstr>
      <vt:lpstr>Memory Partition</vt:lpstr>
      <vt:lpstr>Hardware Configuration</vt:lpstr>
      <vt:lpstr>Interconnection Network </vt:lpstr>
      <vt:lpstr>Major performance target</vt:lpstr>
      <vt:lpstr>Processor Performance Equation</vt:lpstr>
      <vt:lpstr>PowerPoint 演示文稿</vt:lpstr>
      <vt:lpstr>Energy and Power</vt:lpstr>
      <vt:lpstr>Are more threads better?</vt:lpstr>
      <vt:lpstr>High Bandwidth Memory </vt:lpstr>
      <vt:lpstr>High Bandwidth Memory</vt:lpstr>
      <vt:lpstr>High Bandwidth Memory</vt:lpstr>
      <vt:lpstr>Benchmark introduction</vt:lpstr>
      <vt:lpstr>Benchmark</vt:lpstr>
      <vt:lpstr>vectorAdd</vt:lpstr>
      <vt:lpstr>ispass2009-benchmarks</vt:lpstr>
      <vt:lpstr>ispass2009-benchmarks</vt:lpstr>
      <vt:lpstr>Quantitative analysis</vt:lpstr>
      <vt:lpstr>ispass2009-benchmarks-mvpgpu</vt:lpstr>
      <vt:lpstr>ispass2009 benchmark try</vt:lpstr>
      <vt:lpstr>BFS analysis</vt:lpstr>
      <vt:lpstr>BFS analysis</vt:lpstr>
      <vt:lpstr>AerialVision</vt:lpstr>
      <vt:lpstr>PyTorch</vt:lpstr>
      <vt:lpstr>Future Architecture</vt:lpstr>
      <vt:lpstr>What improvement we can do</vt:lpstr>
      <vt:lpstr>Bottleneck</vt:lpstr>
      <vt:lpstr>Warp divergence</vt:lpstr>
      <vt:lpstr>Lex&amp;Yacc</vt:lpstr>
      <vt:lpstr>感谢聆听&amp;问题讨论</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刚刚</cp:lastModifiedBy>
  <cp:revision>660</cp:revision>
  <dcterms:created xsi:type="dcterms:W3CDTF">2019-06-19T02:08:00Z</dcterms:created>
  <dcterms:modified xsi:type="dcterms:W3CDTF">2022-12-27T09:32:55Z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2052-11.1.0.12980</vt:lpwstr>
  </property>
  <property fmtid="{D5CDD505-2E9C-101B-9397-08002B2CF9AE}" pid="3" name="ICV">
    <vt:lpwstr>5754832963164880A5A04300DEC3E6BC</vt:lpwstr>
  </property>
</Properties>
</file>