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3" r:id="rId8"/>
    <p:sldId id="259" r:id="rId9"/>
    <p:sldId id="260" r:id="rId10"/>
    <p:sldId id="266" r:id="rId11"/>
    <p:sldId id="261" r:id="rId12"/>
    <p:sldId id="26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22CC-B7A8-436A-A643-7400D0CB8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5DC94-ED6C-8343-A4FC-A8C60AA25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E579-F6BD-A168-8DBE-2C4320F6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5C88-2D91-9315-7B65-24E8365C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D370C-45CA-61F0-72DF-264453CD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AC-7043-A65F-AEFB-98C1A002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228D9-C501-BCE2-FD9F-10970D31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2226C-32DA-0B81-3414-A416C4E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CF5F-52D2-B449-B4FB-9158564C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8035-A5BB-379F-9C75-29CF9B5A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B1D3-73B8-8464-4AD6-58FBE5CB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FD8BC-780C-7E1B-8818-3436C8CD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DB6A0-EC8B-6506-DCB8-447AF0DD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9E853-CDCF-AA28-E060-284E7185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09800-C81C-B6AC-F7FD-2BABE5C7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8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DBBF-6C81-0700-9BCC-E9CB25A1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4EF5-0680-D2B2-90BE-4E3C3688D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365A-74B1-8C2A-175F-813D3A2B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B428-A4E4-B07A-EC85-05E6B930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FFF4-DEE0-3231-8F3C-4DF29E9B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8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9094-99F2-F5B8-8F1B-AB3B5606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E2E16-95F8-6431-F09B-62E3F0F0C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8052-31F3-6B4D-4EE0-795EA589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C3325-CA40-7663-3639-6562F502A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71AB4-50E2-D219-997E-BA733CC4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50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FEAA-8572-975E-6227-313AF25B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BE9CC-8F80-1D6B-8BBD-B792A3A05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10610-9831-A53B-B75C-9B4856442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037C4-1CEC-DDE8-032D-09271D48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BE185-7535-C945-BE62-503832B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EB32-60D0-8287-2243-F337128F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0051-8DA6-0EAD-2CDE-18A6B4C2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467C1-4873-2B7D-40AA-8C8BBFE49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B0F93-6194-83A2-80E1-F0ECF031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A2CE0-F816-B129-F90F-B737EE40F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B18A7B-C827-9B23-EE05-6795EE4FC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F7488-20E8-29EA-25CC-941FBEB75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2B8DE-F519-B9E1-5A83-1FAB1BAE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694C2-E75A-93FA-633B-A83B10C5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18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649F-74CA-9C86-703E-971A9729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89C25-763A-FE81-D3EE-8A4BA4EB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4A615-1956-BA8A-F792-F9D49DD34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07CE3-7A21-486D-1F50-30842BA2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5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0CA22B-60A2-1D8D-6455-0D87EB36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A7B1B-F167-7CA3-14DA-1AC02AA3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9B7C8-8902-6C73-2663-9E0CC74A0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FEAE-6A94-3390-8F09-716E86404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EE2E-BF5C-D98E-F607-3D297009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FB82D-B6BE-DDBB-6CAC-7E0E6A2B2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AFB9C-AEE2-B25B-C8E8-89526175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7669F-6AF4-1ADA-F8C2-52071C04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461F-9EC2-274A-5D3C-12BBED8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0A6D-C81C-C350-8BF5-1EDE8EFE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5F13C-4F33-9F80-419E-89772AF56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54BC-7845-681B-90B1-560C7065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6CE24-5321-11F5-AF4E-2CB18C40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1B5F-2406-416D-FA66-E0A0EE77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09F8-AEC8-D9CD-7D6E-130AE055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3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DD964D-0C38-A12B-1623-93B1FD0C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33169-D8BF-7F05-5C88-5C44F0EB0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7A2FB-7EEB-FBF9-A262-C7B8435F6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4541-C0A0-4D8A-B866-4FD25DF27ECD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FE99-D589-687B-6674-23413B5E5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C483-8346-0051-8047-BFE65D2E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5E414-4F25-44E6-995A-BBE3DE54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3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2116-0D92-E621-4273-752602BB4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Design of ML models from scratch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67B6-4A77-3A96-6B2F-0728A2F80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Guyen Gankhuyag 2024.</a:t>
            </a:r>
          </a:p>
        </p:txBody>
      </p:sp>
    </p:spTree>
    <p:extLst>
      <p:ext uri="{BB962C8B-B14F-4D97-AF65-F5344CB8AC3E}">
        <p14:creationId xmlns:p14="http://schemas.microsoft.com/office/powerpoint/2010/main" val="98818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4A51-5E7E-A4BF-F763-8AD11DCF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vs. manual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E8054-1259-93E3-07E6-109ACF78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Library:</a:t>
            </a:r>
          </a:p>
          <a:p>
            <a:pPr lvl="1"/>
            <a:r>
              <a:rPr lang="en-US" dirty="0"/>
              <a:t>import torch as </a:t>
            </a:r>
            <a:r>
              <a:rPr lang="en-US" dirty="0" err="1"/>
              <a:t>nn</a:t>
            </a:r>
            <a:r>
              <a:rPr lang="en-US" dirty="0"/>
              <a:t>; </a:t>
            </a:r>
            <a:r>
              <a:rPr lang="en-US" dirty="0" err="1"/>
              <a:t>rnn</a:t>
            </a:r>
            <a:r>
              <a:rPr lang="en-US" dirty="0"/>
              <a:t>=</a:t>
            </a:r>
            <a:r>
              <a:rPr lang="en-US" dirty="0" err="1"/>
              <a:t>nn.RNNCell</a:t>
            </a:r>
            <a:r>
              <a:rPr lang="en-US" dirty="0"/>
              <a:t>(…) # torch provided RNN cell.</a:t>
            </a:r>
          </a:p>
          <a:p>
            <a:r>
              <a:rPr lang="en-US" dirty="0"/>
              <a:t>Manual: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common.settings</a:t>
            </a:r>
            <a:r>
              <a:rPr lang="en-US" dirty="0"/>
              <a:t> import *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common.classes</a:t>
            </a:r>
            <a:r>
              <a:rPr lang="en-US" dirty="0"/>
              <a:t> import *</a:t>
            </a:r>
          </a:p>
          <a:p>
            <a:pPr lvl="1"/>
            <a:r>
              <a:rPr lang="en-US" dirty="0" err="1"/>
              <a:t>Rnn_cell_manual</a:t>
            </a:r>
            <a:r>
              <a:rPr lang="en-US" dirty="0"/>
              <a:t>=</a:t>
            </a:r>
            <a:r>
              <a:rPr lang="en-US" dirty="0" err="1"/>
              <a:t>RNNCell</a:t>
            </a:r>
            <a:r>
              <a:rPr lang="en-US" dirty="0"/>
              <a:t>(…):</a:t>
            </a:r>
          </a:p>
          <a:p>
            <a:pPr lvl="2"/>
            <a:r>
              <a:rPr lang="en-US" dirty="0"/>
              <a:t>Init: takes library version of </a:t>
            </a:r>
            <a:r>
              <a:rPr lang="en-US" dirty="0" err="1"/>
              <a:t>nn.rnnCell</a:t>
            </a:r>
            <a:r>
              <a:rPr lang="en-US" dirty="0"/>
              <a:t> as input and clones its internal </a:t>
            </a:r>
            <a:r>
              <a:rPr lang="en-US" dirty="0" err="1"/>
              <a:t>datas</a:t>
            </a:r>
            <a:r>
              <a:rPr lang="en-US" dirty="0"/>
              <a:t>: weight/bias of two linear layers (for the purposes </a:t>
            </a:r>
            <a:r>
              <a:rPr lang="en-US"/>
              <a:t>of comparison)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3192-81B3-7CAA-F9D7-09478589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4CE4D-FDC0-1A0C-BC15-A4966CC4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fed just a single sample [1,4,2] which is a single rectangle to RNN cell.</a:t>
            </a:r>
          </a:p>
          <a:p>
            <a:r>
              <a:rPr lang="en-US" dirty="0"/>
              <a:t>But wait, we only fed 1</a:t>
            </a:r>
            <a:r>
              <a:rPr lang="en-US" baseline="30000" dirty="0"/>
              <a:t>st</a:t>
            </a:r>
            <a:r>
              <a:rPr lang="en-US" dirty="0"/>
              <a:t> corner: </a:t>
            </a:r>
          </a:p>
          <a:p>
            <a:pPr lvl="1"/>
            <a:r>
              <a:rPr lang="en-US" dirty="0"/>
              <a:t>therefore [1,4,2] =&gt; [4,2] =&gt; [:1, 2] =&gt; [1,2]. </a:t>
            </a:r>
          </a:p>
        </p:txBody>
      </p:sp>
    </p:spTree>
    <p:extLst>
      <p:ext uri="{BB962C8B-B14F-4D97-AF65-F5344CB8AC3E}">
        <p14:creationId xmlns:p14="http://schemas.microsoft.com/office/powerpoint/2010/main" val="266010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6A5A-11E1-AFAD-553D-85E5D5E2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feed full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69D2-2DD8-4F15-2CA7-96E93C4E6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 sequence: X=[1,4,2]=[4,2]</a:t>
            </a:r>
          </a:p>
          <a:p>
            <a:r>
              <a:rPr lang="en-US" dirty="0"/>
              <a:t>But we don’t do </a:t>
            </a:r>
            <a:r>
              <a:rPr lang="en-US" dirty="0" err="1"/>
              <a:t>rnn</a:t>
            </a:r>
            <a:r>
              <a:rPr lang="en-US" dirty="0"/>
              <a:t>(X)</a:t>
            </a:r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 (</a:t>
            </a:r>
            <a:r>
              <a:rPr lang="en-US" dirty="0" err="1"/>
              <a:t>X.shape</a:t>
            </a:r>
            <a:r>
              <a:rPr lang="en-US" dirty="0"/>
              <a:t>[0]=4): # iterating over first dim of X which is 4.</a:t>
            </a:r>
          </a:p>
          <a:p>
            <a:pPr lvl="2"/>
            <a:r>
              <a:rPr lang="en-US" dirty="0" err="1"/>
              <a:t>rnn_cell</a:t>
            </a:r>
            <a:r>
              <a:rPr lang="en-US" dirty="0"/>
              <a:t>( X[</a:t>
            </a:r>
            <a:r>
              <a:rPr lang="en-US" dirty="0" err="1"/>
              <a:t>i</a:t>
            </a:r>
            <a:r>
              <a:rPr lang="en-US" dirty="0"/>
              <a:t>] )</a:t>
            </a:r>
          </a:p>
          <a:p>
            <a:r>
              <a:rPr lang="en-US" dirty="0"/>
              <a:t>But this is one at a time.</a:t>
            </a:r>
          </a:p>
          <a:p>
            <a:r>
              <a:rPr lang="en-US" dirty="0"/>
              <a:t>Review back: input:</a:t>
            </a:r>
          </a:p>
          <a:p>
            <a:pPr lvl="1"/>
            <a:r>
              <a:rPr lang="en-US" dirty="0"/>
              <a:t>254, 4, 2=[samples, corners (sequence), coord (features)</a:t>
            </a:r>
          </a:p>
          <a:p>
            <a:pPr lvl="1"/>
            <a:r>
              <a:rPr lang="en-US" dirty="0"/>
              <a:t>254, 4, 2=[4-word sentences, words in a sentence, word meaning)</a:t>
            </a:r>
          </a:p>
        </p:txBody>
      </p:sp>
    </p:spTree>
    <p:extLst>
      <p:ext uri="{BB962C8B-B14F-4D97-AF65-F5344CB8AC3E}">
        <p14:creationId xmlns:p14="http://schemas.microsoft.com/office/powerpoint/2010/main" val="227028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27AB-DAE5-0EA7-388E-2A54A863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BD446-DF2C-C546-4495-FBEA1FC0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31437"/>
            <a:ext cx="8963179" cy="1715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A718A-DE3B-2A49-F331-3F27FCB2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711" y="855171"/>
            <a:ext cx="6686379" cy="372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9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067-7243-6828-C80A-BC27C92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Batch: inputs..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7A68-723C-0CB7-C52C-E306D39C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But why diagram shows [</a:t>
            </a:r>
            <a:r>
              <a:rPr lang="en-US" sz="2400" dirty="0" err="1"/>
              <a:t>batch_size</a:t>
            </a:r>
            <a:r>
              <a:rPr lang="en-US" sz="2400" dirty="0"/>
              <a:t>, </a:t>
            </a:r>
            <a:r>
              <a:rPr lang="en-US" sz="2400" dirty="0" err="1"/>
              <a:t>input_size</a:t>
            </a:r>
            <a:r>
              <a:rPr lang="en-US" sz="2400" dirty="0"/>
              <a:t>=features] when input is: [</a:t>
            </a:r>
            <a:r>
              <a:rPr lang="en-US" sz="2400" dirty="0" err="1"/>
              <a:t>batch_size</a:t>
            </a:r>
            <a:r>
              <a:rPr lang="en-US" sz="2400" dirty="0"/>
              <a:t>, 4, </a:t>
            </a:r>
            <a:r>
              <a:rPr lang="en-US" sz="2400" dirty="0" err="1"/>
              <a:t>input_size</a:t>
            </a:r>
            <a:r>
              <a:rPr lang="en-US" sz="2400" dirty="0"/>
              <a:t>]?</a:t>
            </a:r>
          </a:p>
          <a:p>
            <a:r>
              <a:rPr lang="en-US" sz="2400" dirty="0" err="1"/>
              <a:t>Becaues</a:t>
            </a:r>
            <a:r>
              <a:rPr lang="en-US" sz="2400" dirty="0"/>
              <a:t> we iterate through 4, that is the essence of sequence… (feeding to cell one corner at a time or in case of LLM feeding one word at a time (to predict next word). If we feed all, this is not sequence!</a:t>
            </a:r>
          </a:p>
          <a:p>
            <a:r>
              <a:rPr lang="en-US" sz="2400" dirty="0"/>
              <a:t>In a nutshell (to alleviate the confusion of feeding one word at a time but sending in batches???)…</a:t>
            </a:r>
          </a:p>
          <a:p>
            <a:pPr lvl="1"/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dim: </a:t>
            </a:r>
            <a:r>
              <a:rPr lang="en-US" sz="2000" dirty="0" err="1"/>
              <a:t>Batch_size</a:t>
            </a:r>
            <a:r>
              <a:rPr lang="en-US" sz="2000" dirty="0"/>
              <a:t> = 3 samples (3 rectangles, 3 sentences)</a:t>
            </a:r>
          </a:p>
          <a:p>
            <a:pPr lvl="1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dim: sequence data = 4 (4 corners, one corner at a time, pred. next corner, 4 words in a sentence, one word at a time)</a:t>
            </a:r>
          </a:p>
          <a:p>
            <a:pPr lvl="1"/>
            <a:r>
              <a:rPr lang="en-US" sz="2000" dirty="0"/>
              <a:t>3</a:t>
            </a:r>
            <a:r>
              <a:rPr lang="en-US" sz="2000" baseline="30000" dirty="0"/>
              <a:t>rd</a:t>
            </a:r>
            <a:r>
              <a:rPr lang="en-US" sz="2000" dirty="0"/>
              <a:t> dim: features/</a:t>
            </a:r>
            <a:r>
              <a:rPr lang="en-US" sz="2000" dirty="0" err="1"/>
              <a:t>input_size</a:t>
            </a:r>
            <a:r>
              <a:rPr lang="en-US" sz="2000" dirty="0"/>
              <a:t> = 2 (</a:t>
            </a:r>
            <a:r>
              <a:rPr lang="en-US" sz="2000" dirty="0" err="1"/>
              <a:t>x,y</a:t>
            </a:r>
            <a:r>
              <a:rPr lang="en-US" sz="2000" dirty="0"/>
              <a:t> coord of corners, encoded value of particular word).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026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1067-7243-6828-C80A-BC27C92D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Batch: outputs..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77A68-723C-0CB7-C52C-E306D39C9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batch:</a:t>
            </a:r>
          </a:p>
          <a:p>
            <a:pPr lvl="1"/>
            <a:r>
              <a:rPr lang="en-US" sz="2000" dirty="0"/>
              <a:t>[1, </a:t>
            </a:r>
            <a:r>
              <a:rPr lang="en-US" sz="2000" dirty="0" err="1"/>
              <a:t>input_size</a:t>
            </a:r>
            <a:r>
              <a:rPr lang="en-US" sz="2000" dirty="0"/>
              <a:t>] [</a:t>
            </a:r>
            <a:r>
              <a:rPr lang="en-US" sz="2000" dirty="0" err="1"/>
              <a:t>hidden_size</a:t>
            </a:r>
            <a:r>
              <a:rPr lang="en-US" sz="2000" dirty="0"/>
              <a:t>, </a:t>
            </a:r>
            <a:r>
              <a:rPr lang="en-US" sz="2000" dirty="0" err="1"/>
              <a:t>input_size</a:t>
            </a:r>
            <a:r>
              <a:rPr lang="en-US" sz="2000" dirty="0"/>
              <a:t>]T = [1, </a:t>
            </a:r>
            <a:r>
              <a:rPr lang="en-US" sz="2000" dirty="0" err="1"/>
              <a:t>hidden_size</a:t>
            </a:r>
            <a:r>
              <a:rPr lang="en-US" sz="2000" dirty="0"/>
              <a:t>]</a:t>
            </a:r>
          </a:p>
          <a:p>
            <a:r>
              <a:rPr lang="en-US" sz="2400" dirty="0"/>
              <a:t>Batch (per iteration of sequence)</a:t>
            </a:r>
          </a:p>
          <a:p>
            <a:pPr lvl="1"/>
            <a:r>
              <a:rPr lang="en-US" sz="2000" dirty="0"/>
              <a:t>[3, </a:t>
            </a:r>
            <a:r>
              <a:rPr lang="en-US" sz="2000" dirty="0" err="1"/>
              <a:t>input_size</a:t>
            </a:r>
            <a:r>
              <a:rPr lang="en-US" sz="2000" dirty="0"/>
              <a:t>] [</a:t>
            </a:r>
            <a:r>
              <a:rPr lang="en-US" sz="2000" dirty="0" err="1"/>
              <a:t>hidden_size</a:t>
            </a:r>
            <a:r>
              <a:rPr lang="en-US" sz="2000" dirty="0"/>
              <a:t>, </a:t>
            </a:r>
            <a:r>
              <a:rPr lang="en-US" sz="2000" dirty="0" err="1"/>
              <a:t>input_size</a:t>
            </a:r>
            <a:r>
              <a:rPr lang="en-US" sz="2000" dirty="0"/>
              <a:t>]T = [3, </a:t>
            </a:r>
            <a:r>
              <a:rPr lang="en-US" sz="2000" dirty="0" err="1"/>
              <a:t>hidden_size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What does [3, </a:t>
            </a:r>
            <a:r>
              <a:rPr lang="en-US" sz="2000" dirty="0" err="1"/>
              <a:t>hidden_size</a:t>
            </a:r>
            <a:r>
              <a:rPr lang="en-US" sz="2000" dirty="0"/>
              <a:t>] mean?</a:t>
            </a:r>
          </a:p>
          <a:p>
            <a:pPr lvl="1"/>
            <a:r>
              <a:rPr lang="en-US" sz="2000" dirty="0"/>
              <a:t>State of RNN cell at a particular iteration of corner (word) that helps to predict next corner (word), 3 rectangles at a time (3 sentences at a time).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052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F26C-DE3F-DB65-2F45-4520849F5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about </a:t>
            </a:r>
            <a:r>
              <a:rPr lang="en-US" dirty="0" err="1"/>
              <a:t>batch_first</a:t>
            </a:r>
            <a:r>
              <a:rPr lang="en-US" dirty="0"/>
              <a:t>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80740-5244-F8FE-F79E-6B85C719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Defaut</a:t>
            </a:r>
            <a:r>
              <a:rPr lang="en-US" dirty="0"/>
              <a:t> input at RNN: [L,N,F]=[</a:t>
            </a:r>
            <a:r>
              <a:rPr lang="en-US" dirty="0" err="1"/>
              <a:t>seq.length</a:t>
            </a:r>
            <a:r>
              <a:rPr lang="en-US" dirty="0"/>
              <a:t>, batch, features]</a:t>
            </a:r>
          </a:p>
          <a:p>
            <a:r>
              <a:rPr lang="en-US" dirty="0"/>
              <a:t>Actual input: [batch, </a:t>
            </a:r>
            <a:r>
              <a:rPr lang="en-US" dirty="0" err="1"/>
              <a:t>seq.length</a:t>
            </a:r>
            <a:r>
              <a:rPr lang="en-US" dirty="0"/>
              <a:t>, features] = [N,L,F]</a:t>
            </a:r>
          </a:p>
          <a:p>
            <a:r>
              <a:rPr lang="en-US" dirty="0"/>
              <a:t>Option 1: permute input before feeding into RNN cell:</a:t>
            </a:r>
          </a:p>
          <a:p>
            <a:pPr lvl="1"/>
            <a:r>
              <a:rPr lang="en-US" dirty="0"/>
              <a:t>[N,L,F]-&gt;[L,N,F]</a:t>
            </a:r>
          </a:p>
          <a:p>
            <a:r>
              <a:rPr lang="en-US" dirty="0"/>
              <a:t>Option 2: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batch_first</a:t>
            </a:r>
            <a:r>
              <a:rPr lang="en-US" dirty="0"/>
              <a:t> parameter so that RNN cell accepts input as non-default shape: [N,L,F] = [batch, seq. length</a:t>
            </a:r>
            <a:r>
              <a:rPr lang="en-US"/>
              <a:t>, features]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4604-0E41-932D-7183-DAA59F69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Unique from other training literatures?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8BB8-977F-E1F3-A601-4B8020E8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exercises use none python/pip library (or minimal use).</a:t>
            </a:r>
          </a:p>
          <a:p>
            <a:r>
              <a:rPr lang="en-US" dirty="0"/>
              <a:t>Covers later models: </a:t>
            </a:r>
          </a:p>
          <a:p>
            <a:pPr lvl="1"/>
            <a:r>
              <a:rPr lang="en-US" dirty="0"/>
              <a:t>RNN (recursive) flavors, Transformer. </a:t>
            </a:r>
          </a:p>
          <a:p>
            <a:pPr lvl="1"/>
            <a:endParaRPr lang="en-US" dirty="0"/>
          </a:p>
          <a:p>
            <a:r>
              <a:rPr lang="en-US" dirty="0"/>
              <a:t>Not covered:</a:t>
            </a:r>
          </a:p>
          <a:p>
            <a:pPr lvl="1"/>
            <a:r>
              <a:rPr lang="en-US" dirty="0"/>
              <a:t>CNN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00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47A5-EBF4-98FF-C7C1-1ACEE4E3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accent5">
                    <a:lumMod val="75000"/>
                  </a:schemeClr>
                </a:solidFill>
              </a:rPr>
              <a:t>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AFDC-C298-1CA2-C903-448896078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 cell – consists of 2 linear layers: input, hidden(feedback)</a:t>
            </a:r>
          </a:p>
          <a:p>
            <a:r>
              <a:rPr lang="en-US" dirty="0"/>
              <a:t>RNN layer – contains RNN cell, can specify multiple RNN layers.</a:t>
            </a:r>
          </a:p>
          <a:p>
            <a:pPr lvl="1"/>
            <a:r>
              <a:rPr lang="en-US" dirty="0"/>
              <a:t>Supports more parameters: </a:t>
            </a:r>
            <a:r>
              <a:rPr lang="en-US" dirty="0" err="1"/>
              <a:t>rnn_layers</a:t>
            </a:r>
            <a:r>
              <a:rPr lang="en-US" dirty="0"/>
              <a:t>, bidirectional, </a:t>
            </a:r>
            <a:r>
              <a:rPr lang="en-US" dirty="0" err="1"/>
              <a:t>batch_first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dropout</a:t>
            </a:r>
          </a:p>
          <a:p>
            <a:pPr lvl="1"/>
            <a:r>
              <a:rPr lang="en-US" dirty="0"/>
              <a:t>RNN “vanilla”</a:t>
            </a:r>
          </a:p>
          <a:p>
            <a:pPr lvl="1"/>
            <a:r>
              <a:rPr lang="en-US" dirty="0"/>
              <a:t>RNN bidirectional (limited coverage)</a:t>
            </a:r>
          </a:p>
          <a:p>
            <a:pPr lvl="1"/>
            <a:r>
              <a:rPr lang="en-US" dirty="0"/>
              <a:t>RNN batch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46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0580-E6FF-DA49-008A-CD04B727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(not only RNN, throughout series)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FA214-E81A-0D03-1B94-030FD478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82" y="1690688"/>
            <a:ext cx="8088572" cy="1150375"/>
          </a:xfrm>
          <a:prstGeom prst="rect">
            <a:avLst/>
          </a:prstGeom>
        </p:spPr>
      </p:pic>
      <p:sp>
        <p:nvSpPr>
          <p:cNvPr id="8" name="Parallelogram 7">
            <a:extLst>
              <a:ext uri="{FF2B5EF4-FFF2-40B4-BE49-F238E27FC236}">
                <a16:creationId xmlns:a16="http://schemas.microsoft.com/office/drawing/2014/main" id="{678A24D6-969E-6AAA-E24B-A5C66C88ABC8}"/>
              </a:ext>
            </a:extLst>
          </p:cNvPr>
          <p:cNvSpPr/>
          <p:nvPr/>
        </p:nvSpPr>
        <p:spPr>
          <a:xfrm>
            <a:off x="1684692" y="3242394"/>
            <a:ext cx="1071716" cy="90456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C0526A4F-9A75-6820-8E86-CA9330F84B26}"/>
              </a:ext>
            </a:extLst>
          </p:cNvPr>
          <p:cNvSpPr/>
          <p:nvPr/>
        </p:nvSpPr>
        <p:spPr>
          <a:xfrm>
            <a:off x="3130034" y="3242394"/>
            <a:ext cx="1071716" cy="688258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66D057C7-1FE9-CB54-FBB3-EA06374678D7}"/>
              </a:ext>
            </a:extLst>
          </p:cNvPr>
          <p:cNvSpPr/>
          <p:nvPr/>
        </p:nvSpPr>
        <p:spPr>
          <a:xfrm>
            <a:off x="4772021" y="3242394"/>
            <a:ext cx="1150374" cy="90456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871EB745-DEE8-78BC-E421-638CB4B195FF}"/>
              </a:ext>
            </a:extLst>
          </p:cNvPr>
          <p:cNvSpPr/>
          <p:nvPr/>
        </p:nvSpPr>
        <p:spPr>
          <a:xfrm flipH="1">
            <a:off x="6217363" y="3129784"/>
            <a:ext cx="1366683" cy="1150374"/>
          </a:xfrm>
          <a:prstGeom prst="parallelogram">
            <a:avLst>
              <a:gd name="adj" fmla="val 472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A3A781F4-F7AE-ED69-1189-60E1C1D7B716}"/>
              </a:ext>
            </a:extLst>
          </p:cNvPr>
          <p:cNvSpPr/>
          <p:nvPr/>
        </p:nvSpPr>
        <p:spPr>
          <a:xfrm>
            <a:off x="8095324" y="3262058"/>
            <a:ext cx="1504335" cy="904568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CBD9-7B8A-2481-B086-2CBCDA2D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our data resembles language  problem?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7E86A-9EF7-920F-2423-0BB050A4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0" y="1465672"/>
            <a:ext cx="6742966" cy="5016910"/>
          </a:xfrm>
          <a:prstGeom prst="rect">
            <a:avLst/>
          </a:prstGeom>
        </p:spPr>
      </p:pic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DC769E77-45F5-3992-A328-A3A9D62C1A4E}"/>
              </a:ext>
            </a:extLst>
          </p:cNvPr>
          <p:cNvSpPr/>
          <p:nvPr/>
        </p:nvSpPr>
        <p:spPr>
          <a:xfrm>
            <a:off x="314632" y="3726426"/>
            <a:ext cx="2472936" cy="2766449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Would it helpful to map out mind between “rectangle” interpretation and “language model” interpretation of our data</a:t>
            </a:r>
          </a:p>
        </p:txBody>
      </p:sp>
    </p:spTree>
    <p:extLst>
      <p:ext uri="{BB962C8B-B14F-4D97-AF65-F5344CB8AC3E}">
        <p14:creationId xmlns:p14="http://schemas.microsoft.com/office/powerpoint/2010/main" val="29158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F612-7705-20B4-924B-64FAFF11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Side by side comparison 1. basic non-recursive NN 2. LLM/RNN 3.  </a:t>
            </a:r>
            <a:r>
              <a:rPr lang="en-US" sz="2400"/>
              <a:t>StepbyStep</a:t>
            </a:r>
            <a:endParaRPr lang="en-US" sz="2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8900F05-FE3A-A958-54E5-9B9399E3B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409555"/>
              </p:ext>
            </p:extLst>
          </p:nvPr>
        </p:nvGraphicFramePr>
        <p:xfrm>
          <a:off x="838200" y="1825625"/>
          <a:ext cx="10515598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819">
                  <a:extLst>
                    <a:ext uri="{9D8B030D-6E8A-4147-A177-3AD203B41FA5}">
                      <a16:colId xmlns:a16="http://schemas.microsoft.com/office/drawing/2014/main" val="2603612626"/>
                    </a:ext>
                  </a:extLst>
                </a:gridCol>
                <a:gridCol w="2379407">
                  <a:extLst>
                    <a:ext uri="{9D8B030D-6E8A-4147-A177-3AD203B41FA5}">
                      <a16:colId xmlns:a16="http://schemas.microsoft.com/office/drawing/2014/main" val="508427940"/>
                    </a:ext>
                  </a:extLst>
                </a:gridCol>
                <a:gridCol w="2598173">
                  <a:extLst>
                    <a:ext uri="{9D8B030D-6E8A-4147-A177-3AD203B41FA5}">
                      <a16:colId xmlns:a16="http://schemas.microsoft.com/office/drawing/2014/main" val="29524829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07529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Neural network (</a:t>
                      </a:r>
                      <a:r>
                        <a:rPr lang="en-US" dirty="0" err="1"/>
                        <a:t>I.e.linear</a:t>
                      </a:r>
                      <a:r>
                        <a:rPr lang="en-US" dirty="0"/>
                        <a:t>, non-recursive)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LLM (large language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StepByStep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Housing data entries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Rectangles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Words in a 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corners of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0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Location,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word meaning/encoding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Coordinates of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035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Coord. Of next corner of rectangle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449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02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EFC075-8E53-9741-E853-A659942E2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72390"/>
            <a:ext cx="8115300" cy="671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5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C86-8760-6589-B1ED-0259C477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cell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5939-8CC4-0ADA-04B5-207D7BD5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Containing 2 linear layers:</a:t>
            </a:r>
          </a:p>
          <a:p>
            <a:pPr lvl="1"/>
            <a:r>
              <a:rPr lang="en-US" dirty="0" err="1"/>
              <a:t>Input_layer</a:t>
            </a:r>
            <a:r>
              <a:rPr lang="en-US" dirty="0"/>
              <a:t>: in: [1,input_size=</a:t>
            </a:r>
            <a:r>
              <a:rPr lang="en-US" dirty="0" err="1"/>
              <a:t>n_features</a:t>
            </a:r>
            <a:r>
              <a:rPr lang="en-US" dirty="0"/>
              <a:t>], out: [1, </a:t>
            </a:r>
            <a:r>
              <a:rPr lang="en-US" dirty="0" err="1"/>
              <a:t>hidden_dim</a:t>
            </a:r>
            <a:r>
              <a:rPr lang="en-US" dirty="0"/>
              <a:t>=</a:t>
            </a:r>
            <a:r>
              <a:rPr lang="en-US" dirty="0" err="1"/>
              <a:t>hidden_size</a:t>
            </a:r>
            <a:r>
              <a:rPr lang="en-US" dirty="0"/>
              <a:t>]</a:t>
            </a:r>
          </a:p>
          <a:p>
            <a:pPr lvl="1"/>
            <a:r>
              <a:rPr lang="en-US" dirty="0" err="1"/>
              <a:t>Hidden_layer</a:t>
            </a:r>
            <a:r>
              <a:rPr lang="en-US" dirty="0"/>
              <a:t>: in: [1, </a:t>
            </a:r>
            <a:r>
              <a:rPr lang="en-US" dirty="0" err="1"/>
              <a:t>hidden_dim</a:t>
            </a:r>
            <a:r>
              <a:rPr lang="en-US" dirty="0"/>
              <a:t>], out: [1, </a:t>
            </a:r>
            <a:r>
              <a:rPr lang="en-US" dirty="0" err="1"/>
              <a:t>hidden_dim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Weights [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input_size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What happens in forward() [aka: predict, inference]: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 (&lt;input&gt;, &lt;weights&gt;] </a:t>
            </a:r>
          </a:p>
          <a:p>
            <a:pPr lvl="1"/>
            <a:r>
              <a:rPr lang="en-US" dirty="0"/>
              <a:t>How about dimensions?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( [1, </a:t>
            </a:r>
            <a:r>
              <a:rPr lang="en-US" dirty="0" err="1"/>
              <a:t>input_size</a:t>
            </a:r>
            <a:r>
              <a:rPr lang="en-US" dirty="0"/>
              <a:t>][</a:t>
            </a:r>
            <a:r>
              <a:rPr lang="en-US" dirty="0" err="1"/>
              <a:t>hidden_size</a:t>
            </a:r>
            <a:r>
              <a:rPr lang="en-US" dirty="0"/>
              <a:t>, </a:t>
            </a:r>
            <a:r>
              <a:rPr lang="en-US" dirty="0" err="1"/>
              <a:t>input_size</a:t>
            </a:r>
            <a:r>
              <a:rPr lang="en-US" dirty="0"/>
              <a:t>] ??? But isn’t :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 ( [N,M], [M,K] ) =&gt; [N,K].</a:t>
            </a:r>
          </a:p>
          <a:p>
            <a:pPr lvl="2"/>
            <a:r>
              <a:rPr lang="en-US" dirty="0"/>
              <a:t>Answer (weight is transposed):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( [1, </a:t>
            </a:r>
            <a:r>
              <a:rPr lang="en-US" dirty="0" err="1"/>
              <a:t>input_size</a:t>
            </a:r>
            <a:r>
              <a:rPr lang="en-US" dirty="0"/>
              <a:t>][</a:t>
            </a:r>
            <a:r>
              <a:rPr lang="en-US" dirty="0" err="1"/>
              <a:t>input_size</a:t>
            </a:r>
            <a:r>
              <a:rPr lang="en-US" dirty="0"/>
              <a:t>, </a:t>
            </a:r>
            <a:r>
              <a:rPr lang="en-US" dirty="0" err="1"/>
              <a:t>hidden_size</a:t>
            </a:r>
            <a:r>
              <a:rPr lang="en-US" dirty="0"/>
              <a:t>] =&gt; [1, </a:t>
            </a:r>
            <a:r>
              <a:rPr lang="en-US" dirty="0" err="1"/>
              <a:t>hidden_size</a:t>
            </a:r>
            <a:r>
              <a:rPr lang="en-US" dirty="0"/>
              <a:t>] (output and also feedback to </a:t>
            </a:r>
            <a:r>
              <a:rPr lang="en-US" dirty="0" err="1"/>
              <a:t>hidden_layer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3C86-8760-6589-B1ED-0259C477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 cell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D5939-8CC4-0ADA-04B5-207D7BD5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Hidden_layer</a:t>
            </a:r>
            <a:r>
              <a:rPr lang="en-US" dirty="0"/>
              <a:t> math:</a:t>
            </a:r>
          </a:p>
          <a:p>
            <a:pPr lvl="2"/>
            <a:r>
              <a:rPr lang="en-US" dirty="0"/>
              <a:t>Input: [1, </a:t>
            </a:r>
            <a:r>
              <a:rPr lang="en-US" dirty="0" err="1"/>
              <a:t>hidden_dim</a:t>
            </a:r>
            <a:r>
              <a:rPr lang="en-US" dirty="0"/>
              <a:t>]</a:t>
            </a:r>
          </a:p>
          <a:p>
            <a:pPr lvl="2"/>
            <a:r>
              <a:rPr lang="en-US" dirty="0"/>
              <a:t>Weight: [</a:t>
            </a:r>
            <a:r>
              <a:rPr lang="en-US" dirty="0" err="1"/>
              <a:t>hidden_dim</a:t>
            </a:r>
            <a:r>
              <a:rPr lang="en-US" dirty="0"/>
              <a:t>, </a:t>
            </a:r>
            <a:r>
              <a:rPr lang="en-US" dirty="0" err="1"/>
              <a:t>hidden_dim</a:t>
            </a:r>
            <a:r>
              <a:rPr lang="en-US" dirty="0"/>
              <a:t>]</a:t>
            </a:r>
          </a:p>
          <a:p>
            <a:pPr lvl="2"/>
            <a:r>
              <a:rPr lang="en-US" dirty="0" err="1"/>
              <a:t>Matmul</a:t>
            </a:r>
            <a:r>
              <a:rPr lang="en-US" dirty="0"/>
              <a:t> ( [1, </a:t>
            </a:r>
            <a:r>
              <a:rPr lang="en-US" dirty="0" err="1"/>
              <a:t>hidden_dim</a:t>
            </a:r>
            <a:r>
              <a:rPr lang="en-US" dirty="0"/>
              <a:t>], [</a:t>
            </a:r>
            <a:r>
              <a:rPr lang="en-US" dirty="0" err="1"/>
              <a:t>hidden_dim</a:t>
            </a:r>
            <a:r>
              <a:rPr lang="en-US" dirty="0"/>
              <a:t>, </a:t>
            </a:r>
            <a:r>
              <a:rPr lang="en-US" dirty="0" err="1"/>
              <a:t>hidden_dim</a:t>
            </a:r>
            <a:r>
              <a:rPr lang="en-US" dirty="0"/>
              <a:t>] = [1, </a:t>
            </a:r>
            <a:r>
              <a:rPr lang="en-US" dirty="0" err="1"/>
              <a:t>hidden_dim</a:t>
            </a:r>
            <a:r>
              <a:rPr lang="en-US" dirty="0"/>
              <a:t>]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Output of RNN cell:</a:t>
            </a:r>
          </a:p>
          <a:p>
            <a:pPr lvl="2"/>
            <a:r>
              <a:rPr lang="en-US" dirty="0"/>
              <a:t>Concatenate </a:t>
            </a:r>
            <a:r>
              <a:rPr lang="en-US" dirty="0" err="1"/>
              <a:t>hidden_layer</a:t>
            </a:r>
            <a:r>
              <a:rPr lang="en-US" dirty="0"/>
              <a:t> and </a:t>
            </a:r>
            <a:r>
              <a:rPr lang="en-US" dirty="0" err="1"/>
              <a:t>input_layer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[1, </a:t>
            </a:r>
            <a:r>
              <a:rPr lang="en-US" dirty="0" err="1"/>
              <a:t>hidden_dim</a:t>
            </a:r>
            <a:r>
              <a:rPr lang="en-US" dirty="0"/>
              <a:t>]. What do we about it?? </a:t>
            </a:r>
          </a:p>
        </p:txBody>
      </p:sp>
    </p:spTree>
    <p:extLst>
      <p:ext uri="{BB962C8B-B14F-4D97-AF65-F5344CB8AC3E}">
        <p14:creationId xmlns:p14="http://schemas.microsoft.com/office/powerpoint/2010/main" val="195038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1093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Design of ML models from scratch</vt:lpstr>
      <vt:lpstr>Unique from other training literatures?</vt:lpstr>
      <vt:lpstr>RNN</vt:lpstr>
      <vt:lpstr>Our data (not only RNN, throughout series)</vt:lpstr>
      <vt:lpstr>How our data resembles language  problem?</vt:lpstr>
      <vt:lpstr>Side by side comparison 1. basic non-recursive NN 2. LLM/RNN 3.  StepbyStep</vt:lpstr>
      <vt:lpstr>PowerPoint Presentation</vt:lpstr>
      <vt:lpstr>RNN cell </vt:lpstr>
      <vt:lpstr>RNN cell </vt:lpstr>
      <vt:lpstr>Library vs. manual implementation</vt:lpstr>
      <vt:lpstr>Conclusion</vt:lpstr>
      <vt:lpstr>Now we feed full sequence</vt:lpstr>
      <vt:lpstr>Batch input</vt:lpstr>
      <vt:lpstr>Batch: inputs..</vt:lpstr>
      <vt:lpstr>Batch: outputs..</vt:lpstr>
      <vt:lpstr>Bit about batch_first parameter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Guyen G</dc:creator>
  <cp:lastModifiedBy>Guyen G</cp:lastModifiedBy>
  <cp:revision>75</cp:revision>
  <dcterms:created xsi:type="dcterms:W3CDTF">2024-04-27T23:32:28Z</dcterms:created>
  <dcterms:modified xsi:type="dcterms:W3CDTF">2024-05-04T23:25:12Z</dcterms:modified>
</cp:coreProperties>
</file>