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0" r:id="rId1"/>
    <p:sldMasterId id="2147483667" r:id="rId2"/>
  </p:sldMasterIdLst>
  <p:notesMasterIdLst>
    <p:notesMasterId r:id="rId20"/>
  </p:notesMasterIdLst>
  <p:sldIdLst>
    <p:sldId id="256" r:id="rId3"/>
    <p:sldId id="273" r:id="rId4"/>
    <p:sldId id="258" r:id="rId5"/>
    <p:sldId id="270" r:id="rId6"/>
    <p:sldId id="259" r:id="rId7"/>
    <p:sldId id="262" r:id="rId8"/>
    <p:sldId id="265" r:id="rId9"/>
    <p:sldId id="260" r:id="rId10"/>
    <p:sldId id="263" r:id="rId11"/>
    <p:sldId id="266" r:id="rId12"/>
    <p:sldId id="261" r:id="rId13"/>
    <p:sldId id="264" r:id="rId14"/>
    <p:sldId id="267" r:id="rId15"/>
    <p:sldId id="271" r:id="rId16"/>
    <p:sldId id="272"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3" userDrawn="1">
          <p15:clr>
            <a:srgbClr val="A4A3A4"/>
          </p15:clr>
        </p15:guide>
        <p15:guide id="2" pos="2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EEB21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32" autoAdjust="0"/>
    <p:restoredTop sz="94915"/>
  </p:normalViewPr>
  <p:slideViewPr>
    <p:cSldViewPr snapToGrid="0" snapToObjects="1">
      <p:cViewPr>
        <p:scale>
          <a:sx n="90" d="100"/>
          <a:sy n="90" d="100"/>
        </p:scale>
        <p:origin x="752" y="496"/>
      </p:cViewPr>
      <p:guideLst>
        <p:guide orient="horz" pos="773"/>
        <p:guide pos="24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3CE950-1A87-4344-8106-9309CCBA57B6}" type="datetimeFigureOut">
              <a:rPr lang="en-US" smtClean="0"/>
              <a:t>4/29/17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545EF-A0D6-BB4A-B03A-B421F93CC496}" type="slidenum">
              <a:rPr lang="en-US" smtClean="0"/>
              <a:t>‹#›</a:t>
            </a:fld>
            <a:endParaRPr lang="en-US"/>
          </a:p>
        </p:txBody>
      </p:sp>
    </p:spTree>
    <p:extLst>
      <p:ext uri="{BB962C8B-B14F-4D97-AF65-F5344CB8AC3E}">
        <p14:creationId xmlns:p14="http://schemas.microsoft.com/office/powerpoint/2010/main" val="1510152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a:t>
            </a:r>
            <a:r>
              <a:rPr lang="en-US" baseline="30000" dirty="0" smtClean="0"/>
              <a:t>nd</a:t>
            </a:r>
            <a:r>
              <a:rPr lang="en-US" baseline="0" dirty="0" smtClean="0"/>
              <a:t> transformation takes the longest time. Previously </a:t>
            </a:r>
            <a:r>
              <a:rPr lang="en-US" baseline="0" dirty="0" err="1" smtClean="0"/>
              <a:t>woodie</a:t>
            </a:r>
            <a:r>
              <a:rPr lang="en-US" baseline="0" dirty="0" smtClean="0"/>
              <a:t> choose the ring width to be 2. this time I used 1 for better precision.</a:t>
            </a:r>
            <a:endParaRPr lang="en-US" dirty="0"/>
          </a:p>
        </p:txBody>
      </p:sp>
      <p:sp>
        <p:nvSpPr>
          <p:cNvPr id="4" name="Slide Number Placeholder 3"/>
          <p:cNvSpPr>
            <a:spLocks noGrp="1"/>
          </p:cNvSpPr>
          <p:nvPr>
            <p:ph type="sldNum" sz="quarter" idx="10"/>
          </p:nvPr>
        </p:nvSpPr>
        <p:spPr/>
        <p:txBody>
          <a:bodyPr/>
          <a:lstStyle/>
          <a:p>
            <a:fld id="{D7F545EF-A0D6-BB4A-B03A-B421F93CC496}" type="slidenum">
              <a:rPr lang="en-US" smtClean="0"/>
              <a:t>2</a:t>
            </a:fld>
            <a:endParaRPr lang="en-US"/>
          </a:p>
        </p:txBody>
      </p:sp>
    </p:spTree>
    <p:extLst>
      <p:ext uri="{BB962C8B-B14F-4D97-AF65-F5344CB8AC3E}">
        <p14:creationId xmlns:p14="http://schemas.microsoft.com/office/powerpoint/2010/main" val="1845681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of 43</a:t>
            </a:r>
            <a:r>
              <a:rPr lang="en-US" baseline="0" dirty="0" smtClean="0"/>
              <a:t> 12 and 125 fit with our desired location. And 43 12 has relatively lower % error.</a:t>
            </a:r>
            <a:endParaRPr lang="en-US" dirty="0"/>
          </a:p>
        </p:txBody>
      </p:sp>
      <p:sp>
        <p:nvSpPr>
          <p:cNvPr id="4" name="Slide Number Placeholder 3"/>
          <p:cNvSpPr>
            <a:spLocks noGrp="1"/>
          </p:cNvSpPr>
          <p:nvPr>
            <p:ph type="sldNum" sz="quarter" idx="10"/>
          </p:nvPr>
        </p:nvSpPr>
        <p:spPr/>
        <p:txBody>
          <a:bodyPr/>
          <a:lstStyle/>
          <a:p>
            <a:fld id="{D7F545EF-A0D6-BB4A-B03A-B421F93CC496}" type="slidenum">
              <a:rPr lang="en-US" smtClean="0"/>
              <a:t>11</a:t>
            </a:fld>
            <a:endParaRPr lang="en-US"/>
          </a:p>
        </p:txBody>
      </p:sp>
    </p:spTree>
    <p:extLst>
      <p:ext uri="{BB962C8B-B14F-4D97-AF65-F5344CB8AC3E}">
        <p14:creationId xmlns:p14="http://schemas.microsoft.com/office/powerpoint/2010/main" val="516165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Peak</a:t>
            </a:r>
            <a:r>
              <a:rPr lang="en-US" baseline="0" dirty="0" smtClean="0"/>
              <a:t> C is found with high deviation and when experimental B and C are very close to each other. These two points can be treated as peak B location too if we increase the tolerance of B.</a:t>
            </a:r>
            <a:endParaRPr lang="en-US" dirty="0"/>
          </a:p>
        </p:txBody>
      </p:sp>
      <p:sp>
        <p:nvSpPr>
          <p:cNvPr id="4" name="Slide Number Placeholder 3"/>
          <p:cNvSpPr>
            <a:spLocks noGrp="1"/>
          </p:cNvSpPr>
          <p:nvPr>
            <p:ph type="sldNum" sz="quarter" idx="10"/>
          </p:nvPr>
        </p:nvSpPr>
        <p:spPr/>
        <p:txBody>
          <a:bodyPr/>
          <a:lstStyle/>
          <a:p>
            <a:fld id="{D7F545EF-A0D6-BB4A-B03A-B421F93CC496}" type="slidenum">
              <a:rPr lang="en-US" smtClean="0"/>
              <a:t>12</a:t>
            </a:fld>
            <a:endParaRPr lang="en-US"/>
          </a:p>
        </p:txBody>
      </p:sp>
    </p:spTree>
    <p:extLst>
      <p:ext uri="{BB962C8B-B14F-4D97-AF65-F5344CB8AC3E}">
        <p14:creationId xmlns:p14="http://schemas.microsoft.com/office/powerpoint/2010/main" val="2012237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problem as the previous slide</a:t>
            </a:r>
            <a:endParaRPr lang="en-US" dirty="0"/>
          </a:p>
        </p:txBody>
      </p:sp>
      <p:sp>
        <p:nvSpPr>
          <p:cNvPr id="4" name="Slide Number Placeholder 3"/>
          <p:cNvSpPr>
            <a:spLocks noGrp="1"/>
          </p:cNvSpPr>
          <p:nvPr>
            <p:ph type="sldNum" sz="quarter" idx="10"/>
          </p:nvPr>
        </p:nvSpPr>
        <p:spPr/>
        <p:txBody>
          <a:bodyPr/>
          <a:lstStyle/>
          <a:p>
            <a:fld id="{D7F545EF-A0D6-BB4A-B03A-B421F93CC496}" type="slidenum">
              <a:rPr lang="en-US" smtClean="0"/>
              <a:t>13</a:t>
            </a:fld>
            <a:endParaRPr lang="en-US"/>
          </a:p>
        </p:txBody>
      </p:sp>
    </p:spTree>
    <p:extLst>
      <p:ext uri="{BB962C8B-B14F-4D97-AF65-F5344CB8AC3E}">
        <p14:creationId xmlns:p14="http://schemas.microsoft.com/office/powerpoint/2010/main" val="339843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F545EF-A0D6-BB4A-B03A-B421F93CC496}" type="slidenum">
              <a:rPr lang="en-US" smtClean="0"/>
              <a:t>3</a:t>
            </a:fld>
            <a:endParaRPr lang="en-US"/>
          </a:p>
        </p:txBody>
      </p:sp>
    </p:spTree>
    <p:extLst>
      <p:ext uri="{BB962C8B-B14F-4D97-AF65-F5344CB8AC3E}">
        <p14:creationId xmlns:p14="http://schemas.microsoft.com/office/powerpoint/2010/main" val="643847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Red texts </a:t>
            </a:r>
            <a:r>
              <a:rPr lang="en-US" baseline="0" dirty="0" smtClean="0"/>
              <a:t>are distinct locations that should be easy to find based on crystal maker. 10% and 20% has a highest and second highest peak. This one is 100 data with only 1 highest peak</a:t>
            </a:r>
            <a:endParaRPr lang="en-US" dirty="0" smtClean="0"/>
          </a:p>
          <a:p>
            <a:endParaRPr lang="en-US" dirty="0"/>
          </a:p>
        </p:txBody>
      </p:sp>
      <p:sp>
        <p:nvSpPr>
          <p:cNvPr id="4" name="Slide Number Placeholder 3"/>
          <p:cNvSpPr>
            <a:spLocks noGrp="1"/>
          </p:cNvSpPr>
          <p:nvPr>
            <p:ph type="sldNum" sz="quarter" idx="10"/>
          </p:nvPr>
        </p:nvSpPr>
        <p:spPr/>
        <p:txBody>
          <a:bodyPr/>
          <a:lstStyle/>
          <a:p>
            <a:fld id="{D7F545EF-A0D6-BB4A-B03A-B421F93CC496}" type="slidenum">
              <a:rPr lang="en-US" smtClean="0"/>
              <a:t>4</a:t>
            </a:fld>
            <a:endParaRPr lang="en-US"/>
          </a:p>
        </p:txBody>
      </p:sp>
    </p:spTree>
    <p:extLst>
      <p:ext uri="{BB962C8B-B14F-4D97-AF65-F5344CB8AC3E}">
        <p14:creationId xmlns:p14="http://schemas.microsoft.com/office/powerpoint/2010/main" val="1704847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should be obvious to find. But there are two experimental</a:t>
            </a:r>
            <a:r>
              <a:rPr lang="en-US" baseline="0" dirty="0" smtClean="0"/>
              <a:t> locations. Under 5, no peak A at all.</a:t>
            </a:r>
            <a:endParaRPr lang="en-US" dirty="0"/>
          </a:p>
        </p:txBody>
      </p:sp>
      <p:sp>
        <p:nvSpPr>
          <p:cNvPr id="4" name="Slide Number Placeholder 3"/>
          <p:cNvSpPr>
            <a:spLocks noGrp="1"/>
          </p:cNvSpPr>
          <p:nvPr>
            <p:ph type="sldNum" sz="quarter" idx="10"/>
          </p:nvPr>
        </p:nvSpPr>
        <p:spPr/>
        <p:txBody>
          <a:bodyPr/>
          <a:lstStyle/>
          <a:p>
            <a:fld id="{D7F545EF-A0D6-BB4A-B03A-B421F93CC496}" type="slidenum">
              <a:rPr lang="en-US" smtClean="0"/>
              <a:t>5</a:t>
            </a:fld>
            <a:endParaRPr lang="en-US"/>
          </a:p>
        </p:txBody>
      </p:sp>
    </p:spTree>
    <p:extLst>
      <p:ext uri="{BB962C8B-B14F-4D97-AF65-F5344CB8AC3E}">
        <p14:creationId xmlns:p14="http://schemas.microsoft.com/office/powerpoint/2010/main" val="578142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20% taken into consideration, only 1 point A is found this time. And still we have two reference peaks</a:t>
            </a:r>
            <a:endParaRPr lang="en-US" dirty="0"/>
          </a:p>
        </p:txBody>
      </p:sp>
      <p:sp>
        <p:nvSpPr>
          <p:cNvPr id="4" name="Slide Number Placeholder 3"/>
          <p:cNvSpPr>
            <a:spLocks noGrp="1"/>
          </p:cNvSpPr>
          <p:nvPr>
            <p:ph type="sldNum" sz="quarter" idx="10"/>
          </p:nvPr>
        </p:nvSpPr>
        <p:spPr/>
        <p:txBody>
          <a:bodyPr/>
          <a:lstStyle/>
          <a:p>
            <a:fld id="{D7F545EF-A0D6-BB4A-B03A-B421F93CC496}" type="slidenum">
              <a:rPr lang="en-US" smtClean="0"/>
              <a:t>6</a:t>
            </a:fld>
            <a:endParaRPr lang="en-US"/>
          </a:p>
        </p:txBody>
      </p:sp>
    </p:spTree>
    <p:extLst>
      <p:ext uri="{BB962C8B-B14F-4D97-AF65-F5344CB8AC3E}">
        <p14:creationId xmlns:p14="http://schemas.microsoft.com/office/powerpoint/2010/main" val="1404047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average the whole data, peak B vanished. </a:t>
            </a:r>
            <a:endParaRPr lang="en-US" dirty="0"/>
          </a:p>
        </p:txBody>
      </p:sp>
      <p:sp>
        <p:nvSpPr>
          <p:cNvPr id="4" name="Slide Number Placeholder 3"/>
          <p:cNvSpPr>
            <a:spLocks noGrp="1"/>
          </p:cNvSpPr>
          <p:nvPr>
            <p:ph type="sldNum" sz="quarter" idx="10"/>
          </p:nvPr>
        </p:nvSpPr>
        <p:spPr/>
        <p:txBody>
          <a:bodyPr/>
          <a:lstStyle/>
          <a:p>
            <a:fld id="{D7F545EF-A0D6-BB4A-B03A-B421F93CC496}" type="slidenum">
              <a:rPr lang="en-US" smtClean="0"/>
              <a:t>7</a:t>
            </a:fld>
            <a:endParaRPr lang="en-US"/>
          </a:p>
        </p:txBody>
      </p:sp>
    </p:spTree>
    <p:extLst>
      <p:ext uri="{BB962C8B-B14F-4D97-AF65-F5344CB8AC3E}">
        <p14:creationId xmlns:p14="http://schemas.microsoft.com/office/powerpoint/2010/main" val="469215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only 10% data considered,</a:t>
            </a:r>
            <a:r>
              <a:rPr lang="en-US" baseline="0" dirty="0" smtClean="0"/>
              <a:t> these 4 peaks fit very well.</a:t>
            </a:r>
            <a:endParaRPr lang="en-US" dirty="0"/>
          </a:p>
        </p:txBody>
      </p:sp>
      <p:sp>
        <p:nvSpPr>
          <p:cNvPr id="4" name="Slide Number Placeholder 3"/>
          <p:cNvSpPr>
            <a:spLocks noGrp="1"/>
          </p:cNvSpPr>
          <p:nvPr>
            <p:ph type="sldNum" sz="quarter" idx="10"/>
          </p:nvPr>
        </p:nvSpPr>
        <p:spPr/>
        <p:txBody>
          <a:bodyPr/>
          <a:lstStyle/>
          <a:p>
            <a:fld id="{D7F545EF-A0D6-BB4A-B03A-B421F93CC496}" type="slidenum">
              <a:rPr lang="en-US" smtClean="0"/>
              <a:t>8</a:t>
            </a:fld>
            <a:endParaRPr lang="en-US"/>
          </a:p>
        </p:txBody>
      </p:sp>
    </p:spTree>
    <p:extLst>
      <p:ext uri="{BB962C8B-B14F-4D97-AF65-F5344CB8AC3E}">
        <p14:creationId xmlns:p14="http://schemas.microsoft.com/office/powerpoint/2010/main" val="734516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a:t>
            </a:r>
            <a:r>
              <a:rPr lang="en-US" baseline="0" dirty="0" smtClean="0"/>
              <a:t> peaks are found again. </a:t>
            </a:r>
            <a:endParaRPr lang="en-US" dirty="0"/>
          </a:p>
        </p:txBody>
      </p:sp>
      <p:sp>
        <p:nvSpPr>
          <p:cNvPr id="4" name="Slide Number Placeholder 3"/>
          <p:cNvSpPr>
            <a:spLocks noGrp="1"/>
          </p:cNvSpPr>
          <p:nvPr>
            <p:ph type="sldNum" sz="quarter" idx="10"/>
          </p:nvPr>
        </p:nvSpPr>
        <p:spPr/>
        <p:txBody>
          <a:bodyPr/>
          <a:lstStyle/>
          <a:p>
            <a:fld id="{D7F545EF-A0D6-BB4A-B03A-B421F93CC496}" type="slidenum">
              <a:rPr lang="en-US" smtClean="0"/>
              <a:t>9</a:t>
            </a:fld>
            <a:endParaRPr lang="en-US"/>
          </a:p>
        </p:txBody>
      </p:sp>
    </p:spTree>
    <p:extLst>
      <p:ext uri="{BB962C8B-B14F-4D97-AF65-F5344CB8AC3E}">
        <p14:creationId xmlns:p14="http://schemas.microsoft.com/office/powerpoint/2010/main" val="146222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seems that</a:t>
            </a:r>
            <a:r>
              <a:rPr lang="en-US" baseline="0" dirty="0" smtClean="0"/>
              <a:t> when all the data is taken into consideration, peaks around 60  vanishes and it’s hard to be detected. Is this because of the phase difference of the diffraction image?</a:t>
            </a:r>
            <a:endParaRPr lang="en-US" dirty="0"/>
          </a:p>
        </p:txBody>
      </p:sp>
      <p:sp>
        <p:nvSpPr>
          <p:cNvPr id="4" name="Slide Number Placeholder 3"/>
          <p:cNvSpPr>
            <a:spLocks noGrp="1"/>
          </p:cNvSpPr>
          <p:nvPr>
            <p:ph type="sldNum" sz="quarter" idx="10"/>
          </p:nvPr>
        </p:nvSpPr>
        <p:spPr/>
        <p:txBody>
          <a:bodyPr/>
          <a:lstStyle/>
          <a:p>
            <a:fld id="{D7F545EF-A0D6-BB4A-B03A-B421F93CC496}" type="slidenum">
              <a:rPr lang="en-US" smtClean="0"/>
              <a:t>10</a:t>
            </a:fld>
            <a:endParaRPr lang="en-US"/>
          </a:p>
        </p:txBody>
      </p:sp>
    </p:spTree>
    <p:extLst>
      <p:ext uri="{BB962C8B-B14F-4D97-AF65-F5344CB8AC3E}">
        <p14:creationId xmlns:p14="http://schemas.microsoft.com/office/powerpoint/2010/main" val="120407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67110" y="1557867"/>
            <a:ext cx="6795913" cy="2235200"/>
          </a:xfrm>
        </p:spPr>
        <p:txBody>
          <a:bodyPr anchor="b" anchorCtr="0">
            <a:noAutofit/>
          </a:bodyPr>
          <a:lstStyle>
            <a:lvl1pPr algn="l">
              <a:lnSpc>
                <a:spcPts val="4800"/>
              </a:lnSpc>
              <a:defRPr b="1" cap="all" spc="200">
                <a:solidFill>
                  <a:schemeClr val="tx1">
                    <a:lumMod val="50000"/>
                    <a:lumOff val="50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967109" y="4275667"/>
            <a:ext cx="6795913" cy="1202267"/>
          </a:xfrm>
        </p:spPr>
        <p:txBody>
          <a:bodyPr>
            <a:noAutofit/>
          </a:bodyPr>
          <a:lstStyle>
            <a:lvl1pPr marL="0" indent="0" algn="l">
              <a:lnSpc>
                <a:spcPts val="2800"/>
              </a:lnSpc>
              <a:buNone/>
              <a:defRPr sz="2400" cap="all" spc="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027251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967110" y="1557867"/>
            <a:ext cx="6795913" cy="2235200"/>
          </a:xfrm>
        </p:spPr>
        <p:txBody>
          <a:bodyPr anchor="b" anchorCtr="0">
            <a:noAutofit/>
          </a:bodyPr>
          <a:lstStyle>
            <a:lvl1pPr algn="l">
              <a:lnSpc>
                <a:spcPts val="4800"/>
              </a:lnSpc>
              <a:defRPr b="1" cap="all" spc="200">
                <a:solidFill>
                  <a:schemeClr val="tx1">
                    <a:lumMod val="50000"/>
                    <a:lumOff val="50000"/>
                  </a:schemeClr>
                </a:solidFill>
              </a:defRPr>
            </a:lvl1pPr>
          </a:lstStyle>
          <a:p>
            <a:r>
              <a:rPr lang="en-US" dirty="0" smtClean="0"/>
              <a:t>Click to edit Master title SLIDE</a:t>
            </a:r>
            <a:endParaRPr lang="en-US" dirty="0"/>
          </a:p>
        </p:txBody>
      </p:sp>
      <p:sp>
        <p:nvSpPr>
          <p:cNvPr id="3" name="Subtitle 2"/>
          <p:cNvSpPr>
            <a:spLocks noGrp="1"/>
          </p:cNvSpPr>
          <p:nvPr>
            <p:ph type="subTitle" idx="1"/>
          </p:nvPr>
        </p:nvSpPr>
        <p:spPr>
          <a:xfrm>
            <a:off x="4967109" y="4275667"/>
            <a:ext cx="6795913" cy="1202267"/>
          </a:xfrm>
        </p:spPr>
        <p:txBody>
          <a:bodyPr>
            <a:noAutofit/>
          </a:bodyPr>
          <a:lstStyle>
            <a:lvl1pPr marL="0" indent="0" algn="l">
              <a:lnSpc>
                <a:spcPts val="2800"/>
              </a:lnSpc>
              <a:buNone/>
              <a:defRPr sz="2400" cap="all" spc="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744983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413933"/>
            <a:ext cx="11830756" cy="4749800"/>
          </a:xfrm>
        </p:spPr>
        <p:txBody>
          <a:bodyPr>
            <a:noAutofit/>
          </a:bodyPr>
          <a:lstStyle>
            <a:lvl1pPr marL="0" indent="0">
              <a:spcAft>
                <a:spcPts val="600"/>
              </a:spcAft>
              <a:buFontTx/>
              <a:buNone/>
              <a:defRPr sz="2400"/>
            </a:lvl1pPr>
            <a:lvl2pPr marL="466344" indent="-285750">
              <a:spcAft>
                <a:spcPts val="600"/>
              </a:spcAft>
              <a:buFont typeface="Lucida Grande"/>
              <a:buChar char="•"/>
              <a:defRPr sz="2100"/>
            </a:lvl2pPr>
            <a:lvl3pPr>
              <a:spcAft>
                <a:spcPts val="600"/>
              </a:spcAft>
              <a:defRPr sz="2100"/>
            </a:lvl3pPr>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0923624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1" y="1600200"/>
            <a:ext cx="5588000" cy="4621678"/>
          </a:xfrm>
        </p:spPr>
        <p:txBody>
          <a:bodyPr lIns="274320" rIns="274320"/>
          <a:lstStyle>
            <a:lvl1pPr>
              <a:spcAft>
                <a:spcPts val="600"/>
              </a:spcAft>
              <a:defRPr sz="2400">
                <a:solidFill>
                  <a:schemeClr val="bg1">
                    <a:lumMod val="85000"/>
                    <a:lumOff val="15000"/>
                  </a:schemeClr>
                </a:solidFill>
              </a:defRPr>
            </a:lvl1pPr>
            <a:lvl2pPr>
              <a:spcAft>
                <a:spcPts val="600"/>
              </a:spcAft>
              <a:defRPr sz="1800">
                <a:solidFill>
                  <a:schemeClr val="bg1">
                    <a:lumMod val="85000"/>
                    <a:lumOff val="15000"/>
                  </a:schemeClr>
                </a:solidFil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4" name="Content Placeholder 3"/>
          <p:cNvSpPr>
            <a:spLocks noGrp="1"/>
          </p:cNvSpPr>
          <p:nvPr>
            <p:ph sz="half" idx="2"/>
          </p:nvPr>
        </p:nvSpPr>
        <p:spPr>
          <a:xfrm>
            <a:off x="6084714" y="1600200"/>
            <a:ext cx="5802487" cy="4621678"/>
          </a:xfrm>
        </p:spPr>
        <p:txBody>
          <a:bodyPr lIns="274320" rIns="274320"/>
          <a:lstStyle>
            <a:lvl1pPr>
              <a:spcAft>
                <a:spcPts val="600"/>
              </a:spcAft>
              <a:defRPr sz="2400">
                <a:solidFill>
                  <a:schemeClr val="bg1">
                    <a:lumMod val="85000"/>
                    <a:lumOff val="15000"/>
                  </a:schemeClr>
                </a:solidFill>
              </a:defRPr>
            </a:lvl1pPr>
            <a:lvl2pPr>
              <a:spcAft>
                <a:spcPts val="600"/>
              </a:spcAft>
              <a:defRPr sz="1800">
                <a:solidFill>
                  <a:schemeClr val="bg1">
                    <a:lumMod val="85000"/>
                    <a:lumOff val="15000"/>
                  </a:schemeClr>
                </a:solidFil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1661701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Picture Placeholder 3"/>
          <p:cNvSpPr>
            <a:spLocks noGrp="1"/>
          </p:cNvSpPr>
          <p:nvPr>
            <p:ph type="pic" sz="quarter" idx="10"/>
          </p:nvPr>
        </p:nvSpPr>
        <p:spPr>
          <a:xfrm>
            <a:off x="338666" y="1371600"/>
            <a:ext cx="5621868" cy="2253044"/>
          </a:xfrm>
        </p:spPr>
        <p:txBody>
          <a:bodyPr/>
          <a:lstStyle/>
          <a:p>
            <a:endParaRPr lang="en-US" dirty="0"/>
          </a:p>
        </p:txBody>
      </p:sp>
      <p:sp>
        <p:nvSpPr>
          <p:cNvPr id="4" name="Picture Placeholder 3"/>
          <p:cNvSpPr>
            <a:spLocks noGrp="1"/>
          </p:cNvSpPr>
          <p:nvPr>
            <p:ph type="pic" sz="quarter" idx="11"/>
          </p:nvPr>
        </p:nvSpPr>
        <p:spPr>
          <a:xfrm>
            <a:off x="6208889" y="1371600"/>
            <a:ext cx="5610579" cy="2253044"/>
          </a:xfrm>
        </p:spPr>
        <p:txBody>
          <a:bodyPr/>
          <a:lstStyle/>
          <a:p>
            <a:endParaRPr lang="en-US"/>
          </a:p>
        </p:txBody>
      </p:sp>
      <p:sp>
        <p:nvSpPr>
          <p:cNvPr id="5" name="Picture Placeholder 3"/>
          <p:cNvSpPr>
            <a:spLocks noGrp="1"/>
          </p:cNvSpPr>
          <p:nvPr>
            <p:ph type="pic" sz="quarter" idx="12"/>
          </p:nvPr>
        </p:nvSpPr>
        <p:spPr>
          <a:xfrm>
            <a:off x="338666" y="3784601"/>
            <a:ext cx="5621868" cy="2459799"/>
          </a:xfrm>
        </p:spPr>
        <p:txBody>
          <a:bodyPr/>
          <a:lstStyle/>
          <a:p>
            <a:endParaRPr lang="en-US"/>
          </a:p>
        </p:txBody>
      </p:sp>
      <p:sp>
        <p:nvSpPr>
          <p:cNvPr id="6" name="Picture Placeholder 3"/>
          <p:cNvSpPr>
            <a:spLocks noGrp="1"/>
          </p:cNvSpPr>
          <p:nvPr>
            <p:ph type="pic" sz="quarter" idx="13"/>
          </p:nvPr>
        </p:nvSpPr>
        <p:spPr>
          <a:xfrm>
            <a:off x="6208889" y="3784600"/>
            <a:ext cx="5610579" cy="2459800"/>
          </a:xfrm>
        </p:spPr>
        <p:txBody>
          <a:bodyPr/>
          <a:lstStyle/>
          <a:p>
            <a:endParaRPr lang="en-US"/>
          </a:p>
        </p:txBody>
      </p:sp>
    </p:spTree>
    <p:extLst>
      <p:ext uri="{BB962C8B-B14F-4D97-AF65-F5344CB8AC3E}">
        <p14:creationId xmlns:p14="http://schemas.microsoft.com/office/powerpoint/2010/main" val="172913527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349956" y="1329267"/>
            <a:ext cx="3668888" cy="1400218"/>
          </a:xfrm>
        </p:spPr>
        <p:txBody>
          <a:bodyPr/>
          <a:lstStyle/>
          <a:p>
            <a:endParaRPr lang="en-US"/>
          </a:p>
        </p:txBody>
      </p:sp>
      <p:sp>
        <p:nvSpPr>
          <p:cNvPr id="6" name="Picture Placeholder 3"/>
          <p:cNvSpPr>
            <a:spLocks noGrp="1"/>
          </p:cNvSpPr>
          <p:nvPr>
            <p:ph type="pic" sz="quarter" idx="12"/>
          </p:nvPr>
        </p:nvSpPr>
        <p:spPr>
          <a:xfrm>
            <a:off x="8123701" y="1329267"/>
            <a:ext cx="3740924" cy="1400218"/>
          </a:xfrm>
        </p:spPr>
        <p:txBody>
          <a:bodyPr/>
          <a:lstStyle/>
          <a:p>
            <a:endParaRPr lang="en-US"/>
          </a:p>
        </p:txBody>
      </p:sp>
      <p:sp>
        <p:nvSpPr>
          <p:cNvPr id="7" name="Picture Placeholder 3"/>
          <p:cNvSpPr>
            <a:spLocks noGrp="1"/>
          </p:cNvSpPr>
          <p:nvPr>
            <p:ph type="pic" sz="quarter" idx="13"/>
          </p:nvPr>
        </p:nvSpPr>
        <p:spPr>
          <a:xfrm>
            <a:off x="4176890" y="1329267"/>
            <a:ext cx="3826933" cy="1400218"/>
          </a:xfrm>
        </p:spPr>
        <p:txBody>
          <a:bodyPr/>
          <a:lstStyle/>
          <a:p>
            <a:endParaRPr lang="en-US"/>
          </a:p>
        </p:txBody>
      </p:sp>
      <p:sp>
        <p:nvSpPr>
          <p:cNvPr id="8" name="Picture Placeholder 3"/>
          <p:cNvSpPr>
            <a:spLocks noGrp="1"/>
          </p:cNvSpPr>
          <p:nvPr>
            <p:ph type="pic" sz="quarter" idx="14"/>
          </p:nvPr>
        </p:nvSpPr>
        <p:spPr>
          <a:xfrm>
            <a:off x="349956" y="2946400"/>
            <a:ext cx="3668888" cy="1514524"/>
          </a:xfrm>
        </p:spPr>
        <p:txBody>
          <a:bodyPr/>
          <a:lstStyle/>
          <a:p>
            <a:endParaRPr lang="en-US"/>
          </a:p>
        </p:txBody>
      </p:sp>
      <p:sp>
        <p:nvSpPr>
          <p:cNvPr id="9" name="Picture Placeholder 3"/>
          <p:cNvSpPr>
            <a:spLocks noGrp="1"/>
          </p:cNvSpPr>
          <p:nvPr>
            <p:ph type="pic" sz="quarter" idx="15"/>
          </p:nvPr>
        </p:nvSpPr>
        <p:spPr>
          <a:xfrm>
            <a:off x="8123701" y="2946400"/>
            <a:ext cx="3740924" cy="1514524"/>
          </a:xfrm>
        </p:spPr>
        <p:txBody>
          <a:bodyPr/>
          <a:lstStyle/>
          <a:p>
            <a:endParaRPr lang="en-US"/>
          </a:p>
        </p:txBody>
      </p:sp>
      <p:sp>
        <p:nvSpPr>
          <p:cNvPr id="10" name="Picture Placeholder 3"/>
          <p:cNvSpPr>
            <a:spLocks noGrp="1"/>
          </p:cNvSpPr>
          <p:nvPr>
            <p:ph type="pic" sz="quarter" idx="16"/>
          </p:nvPr>
        </p:nvSpPr>
        <p:spPr>
          <a:xfrm>
            <a:off x="4176890" y="2946400"/>
            <a:ext cx="3826933" cy="1514524"/>
          </a:xfrm>
        </p:spPr>
        <p:txBody>
          <a:bodyPr/>
          <a:lstStyle/>
          <a:p>
            <a:endParaRPr lang="en-US"/>
          </a:p>
        </p:txBody>
      </p:sp>
      <p:sp>
        <p:nvSpPr>
          <p:cNvPr id="11" name="Picture Placeholder 3"/>
          <p:cNvSpPr>
            <a:spLocks noGrp="1"/>
          </p:cNvSpPr>
          <p:nvPr>
            <p:ph type="pic" sz="quarter" idx="17"/>
          </p:nvPr>
        </p:nvSpPr>
        <p:spPr>
          <a:xfrm>
            <a:off x="349956" y="4677839"/>
            <a:ext cx="3668888" cy="1507682"/>
          </a:xfrm>
        </p:spPr>
        <p:txBody>
          <a:bodyPr/>
          <a:lstStyle/>
          <a:p>
            <a:endParaRPr lang="en-US"/>
          </a:p>
        </p:txBody>
      </p:sp>
      <p:sp>
        <p:nvSpPr>
          <p:cNvPr id="12" name="Picture Placeholder 3"/>
          <p:cNvSpPr>
            <a:spLocks noGrp="1"/>
          </p:cNvSpPr>
          <p:nvPr>
            <p:ph type="pic" sz="quarter" idx="18"/>
          </p:nvPr>
        </p:nvSpPr>
        <p:spPr>
          <a:xfrm>
            <a:off x="8123701" y="4677839"/>
            <a:ext cx="3740923" cy="1507682"/>
          </a:xfrm>
        </p:spPr>
        <p:txBody>
          <a:bodyPr/>
          <a:lstStyle/>
          <a:p>
            <a:endParaRPr lang="en-US"/>
          </a:p>
        </p:txBody>
      </p:sp>
      <p:sp>
        <p:nvSpPr>
          <p:cNvPr id="13" name="Picture Placeholder 3"/>
          <p:cNvSpPr>
            <a:spLocks noGrp="1"/>
          </p:cNvSpPr>
          <p:nvPr>
            <p:ph type="pic" sz="quarter" idx="19"/>
          </p:nvPr>
        </p:nvSpPr>
        <p:spPr>
          <a:xfrm>
            <a:off x="4176890" y="4677839"/>
            <a:ext cx="3826933" cy="1507682"/>
          </a:xfrm>
        </p:spPr>
        <p:txBody>
          <a:bodyPr/>
          <a:lstStyle/>
          <a:p>
            <a:endParaRPr lang="en-US"/>
          </a:p>
        </p:txBody>
      </p:sp>
    </p:spTree>
    <p:extLst>
      <p:ext uri="{BB962C8B-B14F-4D97-AF65-F5344CB8AC3E}">
        <p14:creationId xmlns:p14="http://schemas.microsoft.com/office/powerpoint/2010/main" val="3357477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theme" Target="../theme/theme2.xml"/><Relationship Id="rId6" Type="http://schemas.openxmlformats.org/officeDocument/2006/relationships/image" Target="../media/image1.jpg"/><Relationship Id="rId1" Type="http://schemas.openxmlformats.org/officeDocument/2006/relationships/slideLayout" Target="../slideLayouts/slideLayout3.xml"/><Relationship Id="rId2"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81280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12981321"/>
      </p:ext>
    </p:extLst>
  </p:cSld>
  <p:clrMap bg1="lt1" tx1="dk1" bg2="lt2" tx2="dk2" accent1="accent1" accent2="accent2" accent3="accent3" accent4="accent4" accent5="accent5" accent6="accent6" hlink="hlink" folHlink="folHlink"/>
  <p:sldLayoutIdLst>
    <p:sldLayoutId id="2147483681" r:id="rId1"/>
    <p:sldLayoutId id="2147483682" r:id="rId2"/>
  </p:sldLayoutIdLst>
  <p:txStyles>
    <p:titleStyle>
      <a:lvl1pPr algn="l" defTabSz="4572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7687733" cy="991352"/>
          </a:xfrm>
          <a:prstGeom prst="rect">
            <a:avLst/>
          </a:prstGeom>
          <a:solidFill>
            <a:schemeClr val="bg1"/>
          </a:solidFill>
        </p:spPr>
        <p:txBody>
          <a:bodyPr vert="horz" lIns="274320" tIns="45720" rIns="91440" bIns="45720" rtlCol="0" anchor="ctr"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 y="1363133"/>
            <a:ext cx="11899345" cy="4834466"/>
          </a:xfrm>
          <a:prstGeom prst="rect">
            <a:avLst/>
          </a:prstGeom>
        </p:spPr>
        <p:txBody>
          <a:bodyPr vert="horz" lIns="274320" tIns="45720" rIns="274320" bIns="4572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itle 1"/>
          <p:cNvSpPr txBox="1">
            <a:spLocks/>
          </p:cNvSpPr>
          <p:nvPr userDrawn="1"/>
        </p:nvSpPr>
        <p:spPr>
          <a:xfrm>
            <a:off x="11674549" y="6578472"/>
            <a:ext cx="517451" cy="279528"/>
          </a:xfrm>
          <a:prstGeom prst="rect">
            <a:avLst/>
          </a:prstGeom>
        </p:spPr>
        <p:txBody>
          <a:bodyPr vert="horz" lIns="91440" tIns="45720" rIns="91440" bIns="45720" rtlCol="0" anchor="b" anchorCtr="0">
            <a:noAutofit/>
          </a:bodyPr>
          <a:lstStyle>
            <a:lvl1pPr algn="l" defTabSz="457200" rtl="0" eaLnBrk="1" latinLnBrk="0" hangingPunct="1">
              <a:lnSpc>
                <a:spcPts val="4800"/>
              </a:lnSpc>
              <a:spcBef>
                <a:spcPct val="0"/>
              </a:spcBef>
              <a:buNone/>
              <a:defRPr sz="3600" b="1" kern="1200" cap="all" spc="200">
                <a:solidFill>
                  <a:schemeClr val="tx1">
                    <a:lumMod val="50000"/>
                    <a:lumOff val="50000"/>
                  </a:schemeClr>
                </a:solidFill>
                <a:latin typeface="+mj-lt"/>
                <a:ea typeface="+mj-ea"/>
                <a:cs typeface="+mj-cs"/>
              </a:defRPr>
            </a:lvl1pPr>
          </a:lstStyle>
          <a:p>
            <a:pPr algn="r">
              <a:lnSpc>
                <a:spcPct val="100000"/>
              </a:lnSpc>
            </a:pPr>
            <a:fld id="{6BB5E8D2-F167-A04F-83E1-EFEB2DD8909B}" type="slidenum">
              <a:rPr lang="en-US" sz="1100" smtClean="0">
                <a:solidFill>
                  <a:schemeClr val="bg1"/>
                </a:solidFill>
              </a:rPr>
              <a:pPr algn="r">
                <a:lnSpc>
                  <a:spcPct val="100000"/>
                </a:lnSpc>
              </a:pPr>
              <a:t>‹#›</a:t>
            </a:fld>
            <a:endParaRPr lang="en-US" sz="1800" dirty="0">
              <a:solidFill>
                <a:schemeClr val="bg1"/>
              </a:solidFill>
            </a:endParaRPr>
          </a:p>
        </p:txBody>
      </p:sp>
      <p:sp>
        <p:nvSpPr>
          <p:cNvPr id="5" name="TextBox 4"/>
          <p:cNvSpPr txBox="1"/>
          <p:nvPr userDrawn="1"/>
        </p:nvSpPr>
        <p:spPr>
          <a:xfrm>
            <a:off x="0" y="6628289"/>
            <a:ext cx="1148316" cy="261610"/>
          </a:xfrm>
          <a:prstGeom prst="rect">
            <a:avLst/>
          </a:prstGeom>
          <a:noFill/>
        </p:spPr>
        <p:txBody>
          <a:bodyPr wrap="square" rtlCol="0">
            <a:spAutoFit/>
          </a:bodyPr>
          <a:lstStyle/>
          <a:p>
            <a:r>
              <a:rPr lang="en-US" sz="1100" dirty="0" smtClean="0">
                <a:solidFill>
                  <a:schemeClr val="bg1"/>
                </a:solidFill>
              </a:rPr>
              <a:t>11/26/16</a:t>
            </a:r>
            <a:endParaRPr lang="en-US" sz="1100" dirty="0">
              <a:solidFill>
                <a:schemeClr val="bg1"/>
              </a:solidFill>
            </a:endParaRPr>
          </a:p>
        </p:txBody>
      </p:sp>
    </p:spTree>
    <p:extLst>
      <p:ext uri="{BB962C8B-B14F-4D97-AF65-F5344CB8AC3E}">
        <p14:creationId xmlns:p14="http://schemas.microsoft.com/office/powerpoint/2010/main" val="1127784912"/>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Lst>
  <p:timing>
    <p:tnLst>
      <p:par>
        <p:cTn id="1" dur="indefinite" restart="never" nodeType="tmRoot"/>
      </p:par>
    </p:tnLst>
  </p:timing>
  <p:txStyles>
    <p:titleStyle>
      <a:lvl1pPr algn="l" defTabSz="457200" rtl="0" eaLnBrk="1" latinLnBrk="0" hangingPunct="1">
        <a:spcBef>
          <a:spcPct val="0"/>
        </a:spcBef>
        <a:buNone/>
        <a:defRPr sz="2400" kern="1200" cap="all" spc="200">
          <a:solidFill>
            <a:srgbClr val="EEB211"/>
          </a:solidFill>
          <a:latin typeface="Calibri"/>
          <a:ea typeface="+mj-ea"/>
          <a:cs typeface="+mj-cs"/>
        </a:defRPr>
      </a:lvl1pPr>
    </p:titleStyle>
    <p:bodyStyle>
      <a:lvl1pPr marL="0" indent="0" algn="l" defTabSz="457200" rtl="0" eaLnBrk="1" latinLnBrk="0" hangingPunct="1">
        <a:spcBef>
          <a:spcPct val="20000"/>
        </a:spcBef>
        <a:buFont typeface="Arial"/>
        <a:buNone/>
        <a:defRPr sz="3200" kern="1200">
          <a:solidFill>
            <a:srgbClr val="262626"/>
          </a:solidFill>
          <a:latin typeface="+mn-lt"/>
          <a:ea typeface="+mn-ea"/>
          <a:cs typeface="+mn-cs"/>
        </a:defRPr>
      </a:lvl1pPr>
      <a:lvl2pPr marL="466344" indent="-285750" algn="l" defTabSz="457200" rtl="0" eaLnBrk="1" latinLnBrk="0" hangingPunct="1">
        <a:spcBef>
          <a:spcPct val="20000"/>
        </a:spcBef>
        <a:buFont typeface="Arial"/>
        <a:buChar char="•"/>
        <a:defRPr sz="2800" kern="1200">
          <a:solidFill>
            <a:srgbClr val="26262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26262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1"/>
          </a:solidFill>
          <a:latin typeface="Roboto Light"/>
          <a:ea typeface="+mn-ea"/>
          <a:cs typeface="+mn-cs"/>
        </a:defRPr>
      </a:lvl4pPr>
      <a:lvl5pPr marL="2057400" indent="-228600" algn="l" defTabSz="457200" rtl="0" eaLnBrk="1" latinLnBrk="0" hangingPunct="1">
        <a:spcBef>
          <a:spcPct val="20000"/>
        </a:spcBef>
        <a:buFont typeface="Arial"/>
        <a:buChar char="»"/>
        <a:defRPr sz="2000" kern="1200">
          <a:solidFill>
            <a:schemeClr val="bg1"/>
          </a:solidFill>
          <a:latin typeface="Roboto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ITO peak detection</a:t>
            </a:r>
            <a:endParaRPr lang="en-US" dirty="0"/>
          </a:p>
        </p:txBody>
      </p:sp>
      <p:sp>
        <p:nvSpPr>
          <p:cNvPr id="3" name="Subtitle 2"/>
          <p:cNvSpPr>
            <a:spLocks noGrp="1"/>
          </p:cNvSpPr>
          <p:nvPr>
            <p:ph type="subTitle" idx="1"/>
          </p:nvPr>
        </p:nvSpPr>
        <p:spPr/>
        <p:txBody>
          <a:bodyPr/>
          <a:lstStyle/>
          <a:p>
            <a:r>
              <a:rPr lang="en-US" dirty="0" smtClean="0"/>
              <a:t>Ge Gao</a:t>
            </a:r>
            <a:endParaRPr lang="en-US" dirty="0"/>
          </a:p>
        </p:txBody>
      </p:sp>
    </p:spTree>
    <p:extLst>
      <p:ext uri="{BB962C8B-B14F-4D97-AF65-F5344CB8AC3E}">
        <p14:creationId xmlns:p14="http://schemas.microsoft.com/office/powerpoint/2010/main" val="395707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In</a:t>
            </a:r>
            <a:r>
              <a:rPr lang="en-US" cap="none" baseline="-25000" dirty="0"/>
              <a:t>4</a:t>
            </a:r>
            <a:r>
              <a:rPr lang="en-US" cap="none" dirty="0"/>
              <a:t>Sn</a:t>
            </a:r>
            <a:r>
              <a:rPr lang="en-US" cap="none" baseline="-25000" dirty="0"/>
              <a:t>3</a:t>
            </a:r>
            <a:r>
              <a:rPr lang="en-US" cap="none" dirty="0"/>
              <a:t>O</a:t>
            </a:r>
            <a:r>
              <a:rPr lang="en-US" cap="none" baseline="-25000" dirty="0"/>
              <a:t>12</a:t>
            </a:r>
            <a:r>
              <a:rPr lang="en-US" cap="none" dirty="0"/>
              <a:t> </a:t>
            </a:r>
            <a:r>
              <a:rPr lang="en-US" cap="none" dirty="0" smtClean="0"/>
              <a:t>100% </a:t>
            </a:r>
            <a:r>
              <a:rPr lang="en-US" cap="none" dirty="0"/>
              <a:t>DATA</a:t>
            </a:r>
            <a:endParaRPr lang="en-US" dirty="0"/>
          </a:p>
        </p:txBody>
      </p:sp>
      <p:sp>
        <p:nvSpPr>
          <p:cNvPr id="3" name="Content Placeholder 2"/>
          <p:cNvSpPr>
            <a:spLocks noGrp="1"/>
          </p:cNvSpPr>
          <p:nvPr>
            <p:ph sz="half" idx="1"/>
          </p:nvPr>
        </p:nvSpPr>
        <p:spPr/>
        <p:txBody>
          <a:bodyPr/>
          <a:lstStyle/>
          <a:p>
            <a:endParaRPr lang="en-US"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104061" y="1600200"/>
            <a:ext cx="8087939" cy="4621678"/>
          </a:xfrm>
        </p:spPr>
      </p:pic>
      <p:graphicFrame>
        <p:nvGraphicFramePr>
          <p:cNvPr id="5" name="Content Placeholder 4"/>
          <p:cNvGraphicFramePr>
            <a:graphicFrameLocks/>
          </p:cNvGraphicFramePr>
          <p:nvPr>
            <p:extLst>
              <p:ext uri="{D42A27DB-BD31-4B8C-83A1-F6EECF244321}">
                <p14:modId xmlns:p14="http://schemas.microsoft.com/office/powerpoint/2010/main" val="189796754"/>
              </p:ext>
            </p:extLst>
          </p:nvPr>
        </p:nvGraphicFramePr>
        <p:xfrm>
          <a:off x="304801" y="2591271"/>
          <a:ext cx="4202169" cy="2743200"/>
        </p:xfrm>
        <a:graphic>
          <a:graphicData uri="http://schemas.openxmlformats.org/drawingml/2006/table">
            <a:tbl>
              <a:tblPr firstCol="1">
                <a:tableStyleId>{8EC20E35-A176-4012-BC5E-935CFFF8708E}</a:tableStyleId>
              </a:tblPr>
              <a:tblGrid>
                <a:gridCol w="1533582"/>
                <a:gridCol w="763587"/>
                <a:gridCol w="635000"/>
                <a:gridCol w="635000"/>
                <a:gridCol w="635000"/>
              </a:tblGrid>
              <a:tr h="272035">
                <a:tc>
                  <a:txBody>
                    <a:bodyPr/>
                    <a:lstStyle/>
                    <a:p>
                      <a:pPr algn="l" fontAlgn="b"/>
                      <a:r>
                        <a:rPr lang="sk-SK" sz="2000" u="none" strike="noStrike" dirty="0">
                          <a:effectLst/>
                        </a:rPr>
                        <a:t> </a:t>
                      </a:r>
                      <a:endParaRPr lang="sk-SK"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A</a:t>
                      </a:r>
                      <a:endParaRPr lang="en-US" sz="2000" b="0"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u="none" strike="noStrike" dirty="0">
                          <a:effectLst/>
                        </a:rPr>
                        <a:t>B</a:t>
                      </a:r>
                      <a:endParaRPr lang="en-US"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u="none" strike="noStrike" dirty="0">
                          <a:effectLst/>
                        </a:rPr>
                        <a:t>C</a:t>
                      </a:r>
                      <a:endParaRPr lang="en-US"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u="none" strike="noStrike">
                          <a:effectLst/>
                        </a:rPr>
                        <a:t>D</a:t>
                      </a:r>
                      <a:endParaRPr lang="en-US" sz="2000" b="0" i="0" u="none" strike="noStrike">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1088142">
                <a:tc>
                  <a:txBody>
                    <a:bodyPr/>
                    <a:lstStyle/>
                    <a:p>
                      <a:pPr algn="ctr" fontAlgn="b"/>
                      <a:r>
                        <a:rPr lang="en-US" sz="2000" u="none" strike="noStrike" dirty="0">
                          <a:effectLst/>
                        </a:rPr>
                        <a:t>Expected Peak Locations for In4Sn3O12 Phase:</a:t>
                      </a:r>
                      <a:endParaRPr lang="en-US"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nb-NO" sz="2000" b="1" u="none" strike="noStrike" dirty="0">
                          <a:effectLst/>
                        </a:rPr>
                        <a:t>100.42</a:t>
                      </a:r>
                      <a:endParaRPr lang="nb-NO"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fi-FI" sz="2000" b="1" u="none" strike="noStrike" dirty="0">
                          <a:effectLst/>
                        </a:rPr>
                        <a:t>79.70</a:t>
                      </a:r>
                      <a:endParaRPr lang="fi-FI"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u="none" strike="noStrike" dirty="0">
                          <a:effectLst/>
                        </a:rPr>
                        <a:t>76.09</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u="none" strike="noStrike" dirty="0">
                          <a:solidFill>
                            <a:srgbClr val="FF0000"/>
                          </a:solidFill>
                          <a:effectLst/>
                        </a:rPr>
                        <a:t>62.64</a:t>
                      </a:r>
                      <a:endParaRPr lang="hr-HR" sz="2000" b="1" i="0" u="none" strike="noStrike" dirty="0">
                        <a:solidFill>
                          <a:srgbClr val="FF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272035">
                <a:tc>
                  <a:txBody>
                    <a:bodyPr/>
                    <a:lstStyle/>
                    <a:p>
                      <a:pPr algn="ctr" fontAlgn="b"/>
                      <a:r>
                        <a:rPr lang="en-US" sz="2000" b="1" i="0" u="none" strike="noStrike" dirty="0" smtClean="0">
                          <a:solidFill>
                            <a:schemeClr val="tx1"/>
                          </a:solidFill>
                          <a:effectLst/>
                          <a:latin typeface="Calibri" charset="0"/>
                        </a:rPr>
                        <a:t>Experimental</a:t>
                      </a:r>
                      <a:r>
                        <a:rPr lang="en-US" sz="2000" b="1" i="0" u="none" strike="noStrike" baseline="0" dirty="0" smtClean="0">
                          <a:solidFill>
                            <a:schemeClr val="tx1"/>
                          </a:solidFill>
                          <a:effectLst/>
                          <a:latin typeface="Calibri" charset="0"/>
                        </a:rPr>
                        <a:t> locations</a:t>
                      </a:r>
                      <a:endParaRPr lang="en-US" sz="2000" b="1" i="0" u="none" strike="noStrike" dirty="0">
                        <a:solidFill>
                          <a:schemeClr val="tx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nb-NO" sz="2000" b="1" i="0" u="none" strike="noStrike" dirty="0" smtClean="0">
                          <a:solidFill>
                            <a:srgbClr val="000000"/>
                          </a:solidFill>
                          <a:effectLst/>
                          <a:latin typeface="Calibri" charset="0"/>
                        </a:rPr>
                        <a:t>101</a:t>
                      </a:r>
                      <a:endParaRPr lang="nb-NO"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fi-FI" sz="2000" b="1" i="0" u="none" strike="noStrike" dirty="0" smtClean="0">
                          <a:solidFill>
                            <a:srgbClr val="000000"/>
                          </a:solidFill>
                          <a:effectLst/>
                          <a:latin typeface="Calibri" charset="0"/>
                        </a:rPr>
                        <a:t>80</a:t>
                      </a:r>
                      <a:endParaRPr lang="fi-FI"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76</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chemeClr val="bg1"/>
                          </a:solidFill>
                          <a:effectLst/>
                          <a:latin typeface="Calibri" charset="0"/>
                        </a:rPr>
                        <a:t>-</a:t>
                      </a:r>
                      <a:endParaRPr lang="hr-HR" sz="2000" b="1" i="0" u="none" strike="noStrike" dirty="0">
                        <a:solidFill>
                          <a:schemeClr val="bg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272035">
                <a:tc>
                  <a:txBody>
                    <a:bodyPr/>
                    <a:lstStyle/>
                    <a:p>
                      <a:pPr algn="ctr" fontAlgn="b"/>
                      <a:r>
                        <a:rPr lang="en-US" sz="2000" b="1" u="none" strike="noStrike" dirty="0" smtClean="0">
                          <a:effectLst/>
                        </a:rPr>
                        <a:t># detected</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nb-NO" sz="2000" b="1" i="0" u="none" strike="noStrike" dirty="0" smtClean="0">
                          <a:solidFill>
                            <a:srgbClr val="000000"/>
                          </a:solidFill>
                          <a:effectLst/>
                          <a:latin typeface="Calibri" charset="0"/>
                        </a:rPr>
                        <a:t>1</a:t>
                      </a:r>
                      <a:endParaRPr lang="nb-NO"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fi-FI" sz="2000" b="1" i="0" u="none" strike="noStrike" dirty="0" smtClean="0">
                          <a:solidFill>
                            <a:srgbClr val="000000"/>
                          </a:solidFill>
                          <a:effectLst/>
                          <a:latin typeface="Calibri" charset="0"/>
                        </a:rPr>
                        <a:t>1</a:t>
                      </a:r>
                      <a:endParaRPr lang="fi-FI"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1</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chemeClr val="bg1"/>
                          </a:solidFill>
                          <a:effectLst/>
                          <a:latin typeface="Calibri" charset="0"/>
                        </a:rPr>
                        <a:t>0</a:t>
                      </a:r>
                      <a:endParaRPr lang="hr-HR" sz="2000" b="1" i="0" u="none" strike="noStrike" dirty="0">
                        <a:solidFill>
                          <a:schemeClr val="bg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272035">
                <a:tc>
                  <a:txBody>
                    <a:bodyPr/>
                    <a:lstStyle/>
                    <a:p>
                      <a:pPr algn="ctr" fontAlgn="b"/>
                      <a:r>
                        <a:rPr lang="en-US" sz="2000" b="1" u="none" strike="noStrike" dirty="0" smtClean="0">
                          <a:effectLst/>
                        </a:rPr>
                        <a:t>% error</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0.58</a:t>
                      </a:r>
                      <a:endParaRPr lang="hr-HR"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0.38</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chemeClr val="bg1"/>
                          </a:solidFill>
                          <a:effectLst/>
                          <a:latin typeface="Calibri" charset="0"/>
                        </a:rPr>
                        <a:t>0.12</a:t>
                      </a:r>
                      <a:endParaRPr lang="hr-HR" sz="2000" b="1" i="0" u="none" strike="noStrike" dirty="0">
                        <a:solidFill>
                          <a:schemeClr val="bg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b="1" i="0" u="none" strike="noStrike" dirty="0" smtClean="0">
                          <a:solidFill>
                            <a:srgbClr val="000000"/>
                          </a:solidFill>
                          <a:effectLst/>
                          <a:latin typeface="Calibri" charset="0"/>
                        </a:rPr>
                        <a:t>100</a:t>
                      </a:r>
                      <a:endParaRPr lang="mr-IN"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bl>
          </a:graphicData>
        </a:graphic>
      </p:graphicFrame>
      <p:sp>
        <p:nvSpPr>
          <p:cNvPr id="8" name="Rectangle 7"/>
          <p:cNvSpPr/>
          <p:nvPr/>
        </p:nvSpPr>
        <p:spPr>
          <a:xfrm>
            <a:off x="6760396" y="3256908"/>
            <a:ext cx="462337" cy="339047"/>
          </a:xfrm>
          <a:prstGeom prst="rect">
            <a:avLst/>
          </a:prstGeom>
          <a:noFill/>
          <a:ln w="41275">
            <a:solidFill>
              <a:srgbClr val="00B0F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7222733" y="3226623"/>
            <a:ext cx="1251775" cy="369332"/>
          </a:xfrm>
          <a:prstGeom prst="rect">
            <a:avLst/>
          </a:prstGeom>
          <a:noFill/>
        </p:spPr>
        <p:txBody>
          <a:bodyPr wrap="square" rtlCol="0">
            <a:spAutoFit/>
          </a:bodyPr>
          <a:lstStyle/>
          <a:p>
            <a:r>
              <a:rPr lang="en-US" dirty="0" smtClean="0">
                <a:solidFill>
                  <a:srgbClr val="00B0F0"/>
                </a:solidFill>
              </a:rPr>
              <a:t>D is lost</a:t>
            </a:r>
            <a:endParaRPr lang="en-US" dirty="0">
              <a:solidFill>
                <a:srgbClr val="00B0F0"/>
              </a:solidFill>
            </a:endParaRPr>
          </a:p>
        </p:txBody>
      </p:sp>
    </p:spTree>
    <p:extLst>
      <p:ext uri="{BB962C8B-B14F-4D97-AF65-F5344CB8AC3E}">
        <p14:creationId xmlns:p14="http://schemas.microsoft.com/office/powerpoint/2010/main" val="1742046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In</a:t>
            </a:r>
            <a:r>
              <a:rPr lang="en-US" cap="none" baseline="-25000" dirty="0" smtClean="0"/>
              <a:t>2</a:t>
            </a:r>
            <a:r>
              <a:rPr lang="en-US" cap="none" dirty="0" smtClean="0"/>
              <a:t>SnO</a:t>
            </a:r>
            <a:r>
              <a:rPr lang="en-US" cap="none" baseline="-25000" dirty="0" smtClean="0"/>
              <a:t>5</a:t>
            </a:r>
            <a:r>
              <a:rPr lang="en-US" cap="none" dirty="0" smtClean="0"/>
              <a:t> 10% DATA</a:t>
            </a:r>
            <a:endParaRPr lang="en-US" cap="none" dirty="0"/>
          </a:p>
        </p:txBody>
      </p:sp>
      <p:sp>
        <p:nvSpPr>
          <p:cNvPr id="3" name="Content Placeholder 2"/>
          <p:cNvSpPr>
            <a:spLocks noGrp="1"/>
          </p:cNvSpPr>
          <p:nvPr>
            <p:ph sz="half" idx="1"/>
          </p:nvPr>
        </p:nvSpPr>
        <p:spPr/>
        <p:txBody>
          <a:bodyPr/>
          <a:lstStyle/>
          <a:p>
            <a:endParaRPr lang="en-US"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09390" y="1747474"/>
            <a:ext cx="7830210" cy="4474404"/>
          </a:xfrm>
        </p:spPr>
      </p:pic>
      <p:graphicFrame>
        <p:nvGraphicFramePr>
          <p:cNvPr id="5" name="Content Placeholder 4"/>
          <p:cNvGraphicFramePr>
            <a:graphicFrameLocks/>
          </p:cNvGraphicFramePr>
          <p:nvPr>
            <p:extLst>
              <p:ext uri="{D42A27DB-BD31-4B8C-83A1-F6EECF244321}">
                <p14:modId xmlns:p14="http://schemas.microsoft.com/office/powerpoint/2010/main" val="927321959"/>
              </p:ext>
            </p:extLst>
          </p:nvPr>
        </p:nvGraphicFramePr>
        <p:xfrm>
          <a:off x="367424" y="2484157"/>
          <a:ext cx="4311256" cy="2666963"/>
        </p:xfrm>
        <a:graphic>
          <a:graphicData uri="http://schemas.openxmlformats.org/drawingml/2006/table">
            <a:tbl>
              <a:tblPr firstCol="1">
                <a:tableStyleId>{8EC20E35-A176-4012-BC5E-935CFFF8708E}</a:tableStyleId>
              </a:tblPr>
              <a:tblGrid>
                <a:gridCol w="1731152"/>
                <a:gridCol w="635000"/>
                <a:gridCol w="635000"/>
                <a:gridCol w="685264"/>
                <a:gridCol w="624840"/>
              </a:tblGrid>
              <a:tr h="387928">
                <a:tc>
                  <a:txBody>
                    <a:bodyPr/>
                    <a:lstStyle/>
                    <a:p>
                      <a:pPr algn="l" fontAlgn="b"/>
                      <a:r>
                        <a:rPr lang="sk-SK" sz="2000" u="none" strike="noStrike" dirty="0">
                          <a:effectLst/>
                        </a:rPr>
                        <a:t> </a:t>
                      </a:r>
                      <a:endParaRPr lang="sk-SK"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sz="2000" b="1" u="none" strike="noStrike" dirty="0">
                          <a:effectLst/>
                        </a:rPr>
                        <a:t>A</a:t>
                      </a:r>
                      <a:endParaRPr lang="en-US"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b="1" u="none" strike="noStrike" dirty="0">
                          <a:effectLst/>
                        </a:rPr>
                        <a:t>B</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b="1" u="none" strike="noStrike" dirty="0">
                          <a:effectLst/>
                        </a:rPr>
                        <a:t>C</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b="1" u="none" strike="noStrike">
                          <a:effectLst/>
                        </a:rPr>
                        <a:t>D</a:t>
                      </a:r>
                      <a:endParaRPr lang="en-US" sz="2000" b="1" i="0" u="none" strike="noStrike">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661505">
                <a:tc>
                  <a:txBody>
                    <a:bodyPr/>
                    <a:lstStyle/>
                    <a:p>
                      <a:pPr algn="l" fontAlgn="b"/>
                      <a:r>
                        <a:rPr lang="en-US" sz="2000" u="none" strike="noStrike" dirty="0">
                          <a:effectLst/>
                        </a:rPr>
                        <a:t>Expected Peak Locations for In2SnO5 Phase:</a:t>
                      </a:r>
                      <a:endParaRPr lang="en-US"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hr-HR" sz="2000" b="1" u="none" strike="noStrike" dirty="0">
                          <a:effectLst/>
                        </a:rPr>
                        <a:t>99.74</a:t>
                      </a:r>
                      <a:endParaRPr lang="hr-HR"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u="none" strike="noStrike" dirty="0">
                          <a:effectLst/>
                        </a:rPr>
                        <a:t>78.67</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u="none" strike="noStrike" dirty="0">
                          <a:solidFill>
                            <a:srgbClr val="FF0000"/>
                          </a:solidFill>
                          <a:effectLst/>
                        </a:rPr>
                        <a:t>68.63</a:t>
                      </a:r>
                      <a:endParaRPr lang="hr-HR" sz="2000" b="1" i="0" u="none" strike="noStrike" dirty="0">
                        <a:solidFill>
                          <a:srgbClr val="FF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mr-IN" sz="2000" b="1" u="none" strike="noStrike" dirty="0">
                          <a:effectLst/>
                        </a:rPr>
                        <a:t>-</a:t>
                      </a:r>
                      <a:endParaRPr lang="mr-IN"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389275">
                <a:tc>
                  <a:txBody>
                    <a:bodyPr/>
                    <a:lstStyle/>
                    <a:p>
                      <a:pPr algn="ctr" fontAlgn="b"/>
                      <a:r>
                        <a:rPr lang="en-US" sz="2000" b="1" i="0" u="none" strike="noStrike" dirty="0" smtClean="0">
                          <a:solidFill>
                            <a:schemeClr val="tx1"/>
                          </a:solidFill>
                          <a:effectLst/>
                          <a:latin typeface="Calibri" charset="0"/>
                        </a:rPr>
                        <a:t>Experimental locations</a:t>
                      </a:r>
                      <a:endParaRPr lang="en-US" sz="2000" b="1" i="0" u="none" strike="noStrike" dirty="0">
                        <a:solidFill>
                          <a:schemeClr val="tx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nb-NO" sz="2000" b="1" i="0" u="none" strike="noStrike" dirty="0" smtClean="0">
                          <a:solidFill>
                            <a:srgbClr val="000000"/>
                          </a:solidFill>
                          <a:effectLst/>
                          <a:latin typeface="Calibri" charset="0"/>
                        </a:rPr>
                        <a:t>97</a:t>
                      </a:r>
                      <a:endParaRPr lang="nb-NO"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fi-FI" sz="2000" b="1" i="0" u="none" strike="noStrike" dirty="0" smtClean="0">
                          <a:solidFill>
                            <a:srgbClr val="000000"/>
                          </a:solidFill>
                          <a:effectLst/>
                          <a:latin typeface="Calibri" charset="0"/>
                        </a:rPr>
                        <a:t>78</a:t>
                      </a:r>
                      <a:endParaRPr lang="fi-FI"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67</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chemeClr val="bg1"/>
                          </a:solidFill>
                          <a:effectLst/>
                          <a:latin typeface="Calibri" charset="0"/>
                        </a:rPr>
                        <a:t>-</a:t>
                      </a:r>
                      <a:endParaRPr lang="hr-HR" sz="2000" b="1" i="0" u="none" strike="noStrike" dirty="0">
                        <a:solidFill>
                          <a:schemeClr val="bg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389275">
                <a:tc>
                  <a:txBody>
                    <a:bodyPr/>
                    <a:lstStyle/>
                    <a:p>
                      <a:pPr algn="ctr" fontAlgn="b"/>
                      <a:r>
                        <a:rPr lang="en-US" sz="2000" b="1" u="none" strike="noStrike" dirty="0" smtClean="0">
                          <a:effectLst/>
                        </a:rPr>
                        <a:t># detected</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nb-NO" sz="2000" b="1" i="0" u="none" strike="noStrike" dirty="0" smtClean="0">
                          <a:solidFill>
                            <a:srgbClr val="000000"/>
                          </a:solidFill>
                          <a:effectLst/>
                          <a:latin typeface="Calibri" charset="0"/>
                        </a:rPr>
                        <a:t>1</a:t>
                      </a:r>
                      <a:endParaRPr lang="nb-NO"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fi-FI" sz="2000" b="1" i="0" u="none" strike="noStrike" dirty="0" smtClean="0">
                          <a:solidFill>
                            <a:srgbClr val="000000"/>
                          </a:solidFill>
                          <a:effectLst/>
                          <a:latin typeface="Calibri" charset="0"/>
                        </a:rPr>
                        <a:t>1</a:t>
                      </a:r>
                      <a:endParaRPr lang="fi-FI"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1</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chemeClr val="bg1"/>
                          </a:solidFill>
                          <a:effectLst/>
                          <a:latin typeface="Calibri" charset="0"/>
                        </a:rPr>
                        <a:t>-</a:t>
                      </a:r>
                      <a:endParaRPr lang="hr-HR" sz="2000" b="1" i="0" u="none" strike="noStrike" dirty="0">
                        <a:solidFill>
                          <a:schemeClr val="bg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365760">
                <a:tc>
                  <a:txBody>
                    <a:bodyPr/>
                    <a:lstStyle/>
                    <a:p>
                      <a:pPr algn="ctr" fontAlgn="b"/>
                      <a:r>
                        <a:rPr lang="en-US" sz="2000" b="1" u="none" strike="noStrike" dirty="0" smtClean="0">
                          <a:effectLst/>
                        </a:rPr>
                        <a:t>% error</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2.82</a:t>
                      </a:r>
                      <a:endParaRPr lang="hr-HR"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0.85</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chemeClr val="bg1"/>
                          </a:solidFill>
                          <a:effectLst/>
                          <a:latin typeface="Calibri" charset="0"/>
                        </a:rPr>
                        <a:t>2.37</a:t>
                      </a:r>
                      <a:endParaRPr lang="hr-HR" sz="2000" b="1" i="0" u="none" strike="noStrike" dirty="0">
                        <a:solidFill>
                          <a:schemeClr val="bg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b="1" i="0" u="none" strike="noStrike" dirty="0" smtClean="0">
                          <a:solidFill>
                            <a:srgbClr val="000000"/>
                          </a:solidFill>
                          <a:effectLst/>
                          <a:latin typeface="Calibri" charset="0"/>
                        </a:rPr>
                        <a:t>-</a:t>
                      </a:r>
                      <a:endParaRPr lang="mr-IN"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281587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In</a:t>
            </a:r>
            <a:r>
              <a:rPr lang="en-US" cap="none" baseline="-25000" dirty="0"/>
              <a:t>2</a:t>
            </a:r>
            <a:r>
              <a:rPr lang="en-US" cap="none" dirty="0"/>
              <a:t>SnO</a:t>
            </a:r>
            <a:r>
              <a:rPr lang="en-US" cap="none" baseline="-25000" dirty="0"/>
              <a:t>5</a:t>
            </a:r>
            <a:r>
              <a:rPr lang="en-US" cap="none" dirty="0"/>
              <a:t> </a:t>
            </a:r>
            <a:r>
              <a:rPr lang="en-US" cap="none" dirty="0" smtClean="0"/>
              <a:t>20</a:t>
            </a:r>
            <a:r>
              <a:rPr lang="en-US" cap="none" dirty="0"/>
              <a:t>% DATA</a:t>
            </a:r>
            <a:endParaRPr lang="en-US" dirty="0"/>
          </a:p>
        </p:txBody>
      </p:sp>
      <p:sp>
        <p:nvSpPr>
          <p:cNvPr id="3" name="Content Placeholder 2"/>
          <p:cNvSpPr>
            <a:spLocks noGrp="1"/>
          </p:cNvSpPr>
          <p:nvPr>
            <p:ph sz="half" idx="1"/>
          </p:nvPr>
        </p:nvSpPr>
        <p:spPr/>
        <p:txBody>
          <a:bodyPr/>
          <a:lstStyle/>
          <a:p>
            <a:endParaRPr lang="en-US" dirty="0"/>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951662" y="1600200"/>
            <a:ext cx="8087938" cy="4621678"/>
          </a:xfrm>
        </p:spPr>
      </p:pic>
      <p:graphicFrame>
        <p:nvGraphicFramePr>
          <p:cNvPr id="5" name="Content Placeholder 4"/>
          <p:cNvGraphicFramePr>
            <a:graphicFrameLocks/>
          </p:cNvGraphicFramePr>
          <p:nvPr>
            <p:extLst>
              <p:ext uri="{D42A27DB-BD31-4B8C-83A1-F6EECF244321}">
                <p14:modId xmlns:p14="http://schemas.microsoft.com/office/powerpoint/2010/main" val="982992303"/>
              </p:ext>
            </p:extLst>
          </p:nvPr>
        </p:nvGraphicFramePr>
        <p:xfrm>
          <a:off x="304801" y="2516727"/>
          <a:ext cx="4175759" cy="2942830"/>
        </p:xfrm>
        <a:graphic>
          <a:graphicData uri="http://schemas.openxmlformats.org/drawingml/2006/table">
            <a:tbl>
              <a:tblPr firstCol="1">
                <a:tableStyleId>{8EC20E35-A176-4012-BC5E-935CFFF8708E}</a:tableStyleId>
              </a:tblPr>
              <a:tblGrid>
                <a:gridCol w="1870440"/>
                <a:gridCol w="655362"/>
                <a:gridCol w="610945"/>
                <a:gridCol w="610945"/>
                <a:gridCol w="428067"/>
              </a:tblGrid>
              <a:tr h="292461">
                <a:tc>
                  <a:txBody>
                    <a:bodyPr/>
                    <a:lstStyle/>
                    <a:p>
                      <a:pPr algn="l" fontAlgn="b"/>
                      <a:r>
                        <a:rPr lang="sk-SK" sz="2000" u="none" strike="noStrike" dirty="0">
                          <a:effectLst/>
                        </a:rPr>
                        <a:t> </a:t>
                      </a:r>
                      <a:endParaRPr lang="sk-SK"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sz="2000" b="1" u="none" strike="noStrike" dirty="0">
                          <a:effectLst/>
                        </a:rPr>
                        <a:t>A</a:t>
                      </a:r>
                      <a:endParaRPr lang="en-US"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b="1" u="none" strike="noStrike" dirty="0">
                          <a:effectLst/>
                        </a:rPr>
                        <a:t>B</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b="1" u="none" strike="noStrike" dirty="0">
                          <a:effectLst/>
                        </a:rPr>
                        <a:t>C</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b="1" u="none" strike="noStrike">
                          <a:effectLst/>
                        </a:rPr>
                        <a:t>D</a:t>
                      </a:r>
                      <a:endParaRPr lang="en-US" sz="2000" b="1" i="0" u="none" strike="noStrike">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877382">
                <a:tc>
                  <a:txBody>
                    <a:bodyPr/>
                    <a:lstStyle/>
                    <a:p>
                      <a:pPr algn="ctr" fontAlgn="b"/>
                      <a:r>
                        <a:rPr lang="en-US" sz="2000" u="none" strike="noStrike" dirty="0">
                          <a:effectLst/>
                        </a:rPr>
                        <a:t>Expected Peak Locations for In2SnO5 Phase:</a:t>
                      </a:r>
                      <a:endParaRPr lang="en-US"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hr-HR" sz="2000" b="1" u="none" strike="noStrike" dirty="0">
                          <a:effectLst/>
                        </a:rPr>
                        <a:t>99.74</a:t>
                      </a:r>
                      <a:endParaRPr lang="hr-HR"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u="none" strike="noStrike" dirty="0">
                          <a:effectLst/>
                        </a:rPr>
                        <a:t>78.67</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u="none" strike="noStrike" dirty="0">
                          <a:solidFill>
                            <a:srgbClr val="FF0000"/>
                          </a:solidFill>
                          <a:effectLst/>
                        </a:rPr>
                        <a:t>68.63</a:t>
                      </a:r>
                      <a:endParaRPr lang="hr-HR" sz="2000" b="1" i="0" u="none" strike="noStrike" dirty="0">
                        <a:solidFill>
                          <a:srgbClr val="FF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mr-IN" sz="2000" b="1" u="none" strike="noStrike" dirty="0">
                          <a:effectLst/>
                        </a:rPr>
                        <a:t>-</a:t>
                      </a:r>
                      <a:endParaRPr lang="mr-IN"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557015">
                <a:tc>
                  <a:txBody>
                    <a:bodyPr/>
                    <a:lstStyle/>
                    <a:p>
                      <a:pPr algn="ctr" fontAlgn="b"/>
                      <a:r>
                        <a:rPr lang="en-US" sz="2000" b="1" i="0" u="none" strike="noStrike" dirty="0" smtClean="0">
                          <a:solidFill>
                            <a:schemeClr val="tx1"/>
                          </a:solidFill>
                          <a:effectLst/>
                          <a:latin typeface="Calibri" charset="0"/>
                        </a:rPr>
                        <a:t>Experimental locations</a:t>
                      </a:r>
                      <a:endParaRPr lang="en-US" sz="2000" b="1" i="0" u="none" strike="noStrike" dirty="0">
                        <a:solidFill>
                          <a:schemeClr val="tx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nb-NO" sz="2000" b="1" i="0" u="none" strike="noStrike" dirty="0" smtClean="0">
                          <a:solidFill>
                            <a:srgbClr val="000000"/>
                          </a:solidFill>
                          <a:effectLst/>
                          <a:latin typeface="Calibri" charset="0"/>
                        </a:rPr>
                        <a:t>97</a:t>
                      </a:r>
                      <a:endParaRPr lang="nb-NO"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fi-FI" sz="2000" b="1" i="0" u="none" strike="noStrike" dirty="0" smtClean="0">
                          <a:solidFill>
                            <a:srgbClr val="000000"/>
                          </a:solidFill>
                          <a:effectLst/>
                          <a:latin typeface="Calibri" charset="0"/>
                        </a:rPr>
                        <a:t>80</a:t>
                      </a:r>
                      <a:endParaRPr lang="fi-FI"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76</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endParaRPr lang="hr-HR" sz="2000" b="1" i="0" u="none" strike="noStrike" dirty="0">
                        <a:solidFill>
                          <a:schemeClr val="bg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557015">
                <a:tc>
                  <a:txBody>
                    <a:bodyPr/>
                    <a:lstStyle/>
                    <a:p>
                      <a:pPr algn="ctr" fontAlgn="b"/>
                      <a:r>
                        <a:rPr lang="en-US" sz="2000" b="1" u="none" strike="noStrike" dirty="0" smtClean="0">
                          <a:effectLst/>
                        </a:rPr>
                        <a:t># detected</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nb-NO" sz="2000" b="1" i="0" u="none" strike="noStrike" dirty="0" smtClean="0">
                          <a:solidFill>
                            <a:srgbClr val="000000"/>
                          </a:solidFill>
                          <a:effectLst/>
                          <a:latin typeface="Calibri" charset="0"/>
                        </a:rPr>
                        <a:t>2</a:t>
                      </a:r>
                      <a:endParaRPr lang="nb-NO"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fi-FI" sz="2000" b="1" i="0" u="none" strike="noStrike" dirty="0" smtClean="0">
                          <a:solidFill>
                            <a:srgbClr val="000000"/>
                          </a:solidFill>
                          <a:effectLst/>
                          <a:latin typeface="Calibri" charset="0"/>
                        </a:rPr>
                        <a:t>1</a:t>
                      </a:r>
                      <a:endParaRPr lang="fi-FI"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1</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chemeClr val="bg1"/>
                          </a:solidFill>
                          <a:effectLst/>
                          <a:latin typeface="Calibri" charset="0"/>
                        </a:rPr>
                        <a:t>-</a:t>
                      </a:r>
                      <a:endParaRPr lang="hr-HR" sz="2000" b="1" i="0" u="none" strike="noStrike" dirty="0">
                        <a:solidFill>
                          <a:schemeClr val="bg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557015">
                <a:tc>
                  <a:txBody>
                    <a:bodyPr/>
                    <a:lstStyle/>
                    <a:p>
                      <a:pPr algn="ctr" fontAlgn="b"/>
                      <a:r>
                        <a:rPr lang="en-US" sz="2000" b="1" u="none" strike="noStrike" dirty="0" smtClean="0">
                          <a:effectLst/>
                        </a:rPr>
                        <a:t>% error</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2.75</a:t>
                      </a:r>
                      <a:endParaRPr lang="hr-HR"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1.69</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chemeClr val="bg1"/>
                          </a:solidFill>
                          <a:effectLst/>
                          <a:latin typeface="Calibri" charset="0"/>
                        </a:rPr>
                        <a:t>10.74</a:t>
                      </a:r>
                      <a:endParaRPr lang="hr-HR" sz="2000" b="1" i="0" u="none" strike="noStrike" dirty="0">
                        <a:solidFill>
                          <a:schemeClr val="bg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b="1" i="0" u="none" strike="noStrike" dirty="0" smtClean="0">
                          <a:solidFill>
                            <a:schemeClr val="bg1"/>
                          </a:solidFill>
                          <a:effectLst/>
                          <a:latin typeface="Calibri" charset="0"/>
                        </a:rPr>
                        <a:t>-</a:t>
                      </a:r>
                      <a:endParaRPr lang="mr-IN" sz="2000" b="1" i="0" u="none" strike="noStrike" dirty="0">
                        <a:solidFill>
                          <a:schemeClr val="bg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61638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In</a:t>
            </a:r>
            <a:r>
              <a:rPr lang="en-US" cap="none" baseline="-25000" dirty="0"/>
              <a:t>2</a:t>
            </a:r>
            <a:r>
              <a:rPr lang="en-US" cap="none" dirty="0"/>
              <a:t>SnO</a:t>
            </a:r>
            <a:r>
              <a:rPr lang="en-US" cap="none" baseline="-25000" dirty="0"/>
              <a:t>5</a:t>
            </a:r>
            <a:r>
              <a:rPr lang="en-US" cap="none" dirty="0"/>
              <a:t> </a:t>
            </a:r>
            <a:r>
              <a:rPr lang="en-US" cap="none" dirty="0" smtClean="0"/>
              <a:t>100% </a:t>
            </a:r>
            <a:r>
              <a:rPr lang="en-US" cap="none" dirty="0"/>
              <a:t>DATA</a:t>
            </a:r>
            <a:endParaRPr lang="en-US" dirty="0"/>
          </a:p>
        </p:txBody>
      </p:sp>
      <p:sp>
        <p:nvSpPr>
          <p:cNvPr id="3" name="Content Placeholder 2"/>
          <p:cNvSpPr>
            <a:spLocks noGrp="1"/>
          </p:cNvSpPr>
          <p:nvPr>
            <p:ph sz="half" idx="1"/>
          </p:nvPr>
        </p:nvSpPr>
        <p:spPr/>
        <p:txBody>
          <a:bodyPr/>
          <a:lstStyle/>
          <a:p>
            <a:endParaRPr lang="en-US" dirty="0"/>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104061" y="1600200"/>
            <a:ext cx="8087939" cy="4621678"/>
          </a:xfrm>
        </p:spPr>
      </p:pic>
      <p:graphicFrame>
        <p:nvGraphicFramePr>
          <p:cNvPr id="5" name="Content Placeholder 4"/>
          <p:cNvGraphicFramePr>
            <a:graphicFrameLocks/>
          </p:cNvGraphicFramePr>
          <p:nvPr>
            <p:extLst>
              <p:ext uri="{D42A27DB-BD31-4B8C-83A1-F6EECF244321}">
                <p14:modId xmlns:p14="http://schemas.microsoft.com/office/powerpoint/2010/main" val="243291406"/>
              </p:ext>
            </p:extLst>
          </p:nvPr>
        </p:nvGraphicFramePr>
        <p:xfrm>
          <a:off x="367424" y="2484157"/>
          <a:ext cx="4235056" cy="2666963"/>
        </p:xfrm>
        <a:graphic>
          <a:graphicData uri="http://schemas.openxmlformats.org/drawingml/2006/table">
            <a:tbl>
              <a:tblPr firstCol="1">
                <a:tableStyleId>{8EC20E35-A176-4012-BC5E-935CFFF8708E}</a:tableStyleId>
              </a:tblPr>
              <a:tblGrid>
                <a:gridCol w="1731152"/>
                <a:gridCol w="635000"/>
                <a:gridCol w="635000"/>
                <a:gridCol w="635000"/>
                <a:gridCol w="598904"/>
              </a:tblGrid>
              <a:tr h="387928">
                <a:tc>
                  <a:txBody>
                    <a:bodyPr/>
                    <a:lstStyle/>
                    <a:p>
                      <a:pPr algn="l" fontAlgn="b"/>
                      <a:r>
                        <a:rPr lang="sk-SK" sz="2000" u="none" strike="noStrike" dirty="0">
                          <a:effectLst/>
                        </a:rPr>
                        <a:t> </a:t>
                      </a:r>
                      <a:endParaRPr lang="sk-SK"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A</a:t>
                      </a:r>
                      <a:endParaRPr lang="en-US" sz="2000" b="0"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u="none" strike="noStrike" dirty="0">
                          <a:effectLst/>
                        </a:rPr>
                        <a:t>B</a:t>
                      </a:r>
                      <a:endParaRPr lang="en-US"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u="none" strike="noStrike" dirty="0">
                          <a:effectLst/>
                        </a:rPr>
                        <a:t>C</a:t>
                      </a:r>
                      <a:endParaRPr lang="en-US"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u="none" strike="noStrike">
                          <a:effectLst/>
                        </a:rPr>
                        <a:t>D</a:t>
                      </a:r>
                      <a:endParaRPr lang="en-US" sz="2000" b="0" i="0" u="none" strike="noStrike">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661505">
                <a:tc>
                  <a:txBody>
                    <a:bodyPr/>
                    <a:lstStyle/>
                    <a:p>
                      <a:pPr algn="l" fontAlgn="b"/>
                      <a:r>
                        <a:rPr lang="en-US" sz="2000" u="none" strike="noStrike" dirty="0">
                          <a:effectLst/>
                        </a:rPr>
                        <a:t>Expected Peak Locations for In2SnO5 Phase:</a:t>
                      </a:r>
                      <a:endParaRPr lang="en-US"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hr-HR" sz="2000" b="1" u="none" strike="noStrike" dirty="0">
                          <a:effectLst/>
                        </a:rPr>
                        <a:t>99.74</a:t>
                      </a:r>
                      <a:endParaRPr lang="hr-HR"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u="none" strike="noStrike" dirty="0">
                          <a:effectLst/>
                        </a:rPr>
                        <a:t>78.67</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u="none" strike="noStrike" dirty="0">
                          <a:solidFill>
                            <a:srgbClr val="FF0000"/>
                          </a:solidFill>
                          <a:effectLst/>
                        </a:rPr>
                        <a:t>68.63</a:t>
                      </a:r>
                      <a:endParaRPr lang="hr-HR" sz="2000" b="1" i="0" u="none" strike="noStrike" dirty="0">
                        <a:solidFill>
                          <a:srgbClr val="FF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mr-IN" sz="2000" b="1" u="none" strike="noStrike" dirty="0">
                          <a:effectLst/>
                        </a:rPr>
                        <a:t>-</a:t>
                      </a:r>
                      <a:endParaRPr lang="mr-IN"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389275">
                <a:tc>
                  <a:txBody>
                    <a:bodyPr/>
                    <a:lstStyle/>
                    <a:p>
                      <a:pPr algn="ctr" fontAlgn="b"/>
                      <a:r>
                        <a:rPr lang="en-US" sz="2000" b="1" i="0" u="none" strike="noStrike" baseline="0" dirty="0" smtClean="0">
                          <a:solidFill>
                            <a:schemeClr val="tx1"/>
                          </a:solidFill>
                          <a:effectLst/>
                          <a:latin typeface="Calibri" charset="0"/>
                        </a:rPr>
                        <a:t>Experimental locations</a:t>
                      </a:r>
                      <a:endParaRPr lang="en-US" sz="2000" b="1" i="0" u="none" strike="noStrike" dirty="0">
                        <a:solidFill>
                          <a:schemeClr val="tx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nb-NO" sz="2000" b="1" i="0" u="none" strike="noStrike" dirty="0" smtClean="0">
                          <a:solidFill>
                            <a:srgbClr val="000000"/>
                          </a:solidFill>
                          <a:effectLst/>
                          <a:latin typeface="Calibri" charset="0"/>
                        </a:rPr>
                        <a:t>101</a:t>
                      </a:r>
                      <a:endParaRPr lang="nb-NO"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fi-FI" sz="2000" b="1" i="0" u="none" strike="noStrike" dirty="0" smtClean="0">
                          <a:solidFill>
                            <a:srgbClr val="000000"/>
                          </a:solidFill>
                          <a:effectLst/>
                          <a:latin typeface="Calibri" charset="0"/>
                        </a:rPr>
                        <a:t>80</a:t>
                      </a:r>
                      <a:endParaRPr lang="fi-FI"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76</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chemeClr val="bg1"/>
                          </a:solidFill>
                          <a:effectLst/>
                          <a:latin typeface="Calibri" charset="0"/>
                        </a:rPr>
                        <a:t>-</a:t>
                      </a:r>
                      <a:endParaRPr lang="hr-HR" sz="2000" b="1" i="0" u="none" strike="noStrike" dirty="0">
                        <a:solidFill>
                          <a:schemeClr val="bg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389275">
                <a:tc>
                  <a:txBody>
                    <a:bodyPr/>
                    <a:lstStyle/>
                    <a:p>
                      <a:pPr algn="ctr" fontAlgn="b"/>
                      <a:r>
                        <a:rPr lang="en-US" sz="2000" b="1" u="none" strike="noStrike" dirty="0" smtClean="0">
                          <a:effectLst/>
                        </a:rPr>
                        <a:t># detected</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nb-NO" sz="2000" b="1" i="0" u="none" strike="noStrike" dirty="0" smtClean="0">
                          <a:solidFill>
                            <a:srgbClr val="000000"/>
                          </a:solidFill>
                          <a:effectLst/>
                          <a:latin typeface="Calibri" charset="0"/>
                        </a:rPr>
                        <a:t>1</a:t>
                      </a:r>
                      <a:endParaRPr lang="nb-NO"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fi-FI" sz="2000" b="1" i="0" u="none" strike="noStrike" dirty="0" smtClean="0">
                          <a:solidFill>
                            <a:srgbClr val="000000"/>
                          </a:solidFill>
                          <a:effectLst/>
                          <a:latin typeface="Calibri" charset="0"/>
                        </a:rPr>
                        <a:t>1</a:t>
                      </a:r>
                      <a:endParaRPr lang="fi-FI"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1</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chemeClr val="bg1"/>
                          </a:solidFill>
                          <a:effectLst/>
                          <a:latin typeface="Calibri" charset="0"/>
                        </a:rPr>
                        <a:t>-</a:t>
                      </a:r>
                      <a:endParaRPr lang="hr-HR" sz="2000" b="1" i="0" u="none" strike="noStrike" dirty="0">
                        <a:solidFill>
                          <a:schemeClr val="bg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365760">
                <a:tc>
                  <a:txBody>
                    <a:bodyPr/>
                    <a:lstStyle/>
                    <a:p>
                      <a:pPr algn="ctr" fontAlgn="b"/>
                      <a:r>
                        <a:rPr lang="en-US" sz="2000" b="1" u="none" strike="noStrike" dirty="0" smtClean="0">
                          <a:effectLst/>
                        </a:rPr>
                        <a:t>% error</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1.26</a:t>
                      </a:r>
                      <a:endParaRPr lang="hr-HR"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1.69</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chemeClr val="bg1"/>
                          </a:solidFill>
                          <a:effectLst/>
                          <a:latin typeface="Calibri" charset="0"/>
                        </a:rPr>
                        <a:t>10.74</a:t>
                      </a:r>
                      <a:endParaRPr lang="hr-HR" sz="2000" b="1" i="0" u="none" strike="noStrike" dirty="0">
                        <a:solidFill>
                          <a:schemeClr val="bg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b="1" i="0" u="none" strike="noStrike" dirty="0" smtClean="0">
                          <a:solidFill>
                            <a:srgbClr val="000000"/>
                          </a:solidFill>
                          <a:effectLst/>
                          <a:latin typeface="Calibri" charset="0"/>
                        </a:rPr>
                        <a:t>-</a:t>
                      </a:r>
                      <a:endParaRPr lang="mr-IN"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34226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conclusions</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r>
              <a:rPr lang="en-US" dirty="0" smtClean="0"/>
              <a:t>This experimental atomic structure might be In</a:t>
            </a:r>
            <a:r>
              <a:rPr lang="en-US" baseline="-25000" dirty="0" smtClean="0"/>
              <a:t>4</a:t>
            </a:r>
            <a:r>
              <a:rPr lang="en-US" dirty="0" smtClean="0"/>
              <a:t>Sn3O</a:t>
            </a:r>
            <a:r>
              <a:rPr lang="en-US" baseline="-25000" dirty="0" smtClean="0"/>
              <a:t>12</a:t>
            </a:r>
            <a:r>
              <a:rPr lang="en-US" dirty="0"/>
              <a:t> </a:t>
            </a:r>
            <a:r>
              <a:rPr lang="en-US" dirty="0" smtClean="0"/>
              <a:t>or In</a:t>
            </a:r>
            <a:r>
              <a:rPr lang="en-US" baseline="-25000" dirty="0" smtClean="0"/>
              <a:t>2</a:t>
            </a:r>
            <a:r>
              <a:rPr lang="en-US" dirty="0" smtClean="0"/>
              <a:t>SnO</a:t>
            </a:r>
            <a:r>
              <a:rPr lang="en-US" baseline="-25000" dirty="0" smtClean="0"/>
              <a:t>5</a:t>
            </a:r>
            <a:r>
              <a:rPr lang="en-US" dirty="0" smtClean="0"/>
              <a:t>. </a:t>
            </a:r>
          </a:p>
          <a:p>
            <a:pPr marL="342900" indent="-342900">
              <a:buFont typeface="Arial" charset="0"/>
              <a:buChar char="•"/>
            </a:pPr>
            <a:r>
              <a:rPr lang="en-US" dirty="0" smtClean="0"/>
              <a:t>In</a:t>
            </a:r>
            <a:r>
              <a:rPr lang="en-US" baseline="-25000" dirty="0" smtClean="0"/>
              <a:t>4</a:t>
            </a:r>
            <a:r>
              <a:rPr lang="en-US" dirty="0" smtClean="0"/>
              <a:t>Sn3O</a:t>
            </a:r>
            <a:r>
              <a:rPr lang="en-US" baseline="-25000" dirty="0" smtClean="0"/>
              <a:t>12</a:t>
            </a:r>
            <a:r>
              <a:rPr lang="en-US" dirty="0" smtClean="0"/>
              <a:t> has more peak fittings even though peak D vanished. </a:t>
            </a:r>
          </a:p>
          <a:p>
            <a:pPr marL="342900" indent="-342900">
              <a:buFont typeface="Arial" charset="0"/>
              <a:buChar char="•"/>
            </a:pPr>
            <a:r>
              <a:rPr lang="en-US" dirty="0" smtClean="0"/>
              <a:t>In</a:t>
            </a:r>
            <a:r>
              <a:rPr lang="en-US" baseline="-25000" dirty="0" smtClean="0"/>
              <a:t>2</a:t>
            </a:r>
            <a:r>
              <a:rPr lang="en-US" dirty="0" smtClean="0"/>
              <a:t>SnO</a:t>
            </a:r>
            <a:r>
              <a:rPr lang="en-US" baseline="-25000" dirty="0" smtClean="0"/>
              <a:t>5</a:t>
            </a:r>
            <a:r>
              <a:rPr lang="en-US" dirty="0" smtClean="0"/>
              <a:t> has the lowest deviation compared to expected locations from Crystal maker Simulation. </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282218463"/>
              </p:ext>
            </p:extLst>
          </p:nvPr>
        </p:nvGraphicFramePr>
        <p:xfrm>
          <a:off x="617784" y="2040123"/>
          <a:ext cx="5290453" cy="2715499"/>
        </p:xfrm>
        <a:graphic>
          <a:graphicData uri="http://schemas.openxmlformats.org/drawingml/2006/table">
            <a:tbl>
              <a:tblPr firstCol="1">
                <a:tableStyleId>{8EC20E35-A176-4012-BC5E-935CFFF8708E}</a:tableStyleId>
              </a:tblPr>
              <a:tblGrid>
                <a:gridCol w="3938270"/>
                <a:gridCol w="1352183"/>
              </a:tblGrid>
              <a:tr h="387928">
                <a:tc>
                  <a:txBody>
                    <a:bodyPr/>
                    <a:lstStyle/>
                    <a:p>
                      <a:pPr algn="l" fontAlgn="b"/>
                      <a:r>
                        <a:rPr lang="sk-SK" sz="2000" u="none" strike="noStrike" dirty="0">
                          <a:effectLst/>
                        </a:rPr>
                        <a:t> </a:t>
                      </a:r>
                      <a:endParaRPr lang="sk-SK"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sz="2000" b="0" i="0" u="none" strike="noStrike" dirty="0" smtClean="0">
                          <a:solidFill>
                            <a:schemeClr val="dk1"/>
                          </a:solidFill>
                          <a:effectLst/>
                          <a:latin typeface="+mn-lt"/>
                        </a:rPr>
                        <a:t>%Error</a:t>
                      </a:r>
                      <a:endParaRPr lang="en-US" sz="2000" b="0"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775857">
                <a:tc>
                  <a:txBody>
                    <a:bodyPr/>
                    <a:lstStyle/>
                    <a:p>
                      <a:pPr algn="l" fontAlgn="b"/>
                      <a:r>
                        <a:rPr lang="en-US" sz="2000" u="none" strike="noStrike" dirty="0" smtClean="0">
                          <a:effectLst/>
                        </a:rPr>
                        <a:t>Peak </a:t>
                      </a:r>
                      <a:r>
                        <a:rPr lang="en-US" sz="2000" u="none" strike="noStrike" dirty="0">
                          <a:effectLst/>
                        </a:rPr>
                        <a:t>Locations for In2O3 Phase:</a:t>
                      </a:r>
                      <a:endParaRPr lang="en-US"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nb-NO" sz="2000" u="none" strike="noStrike" dirty="0" smtClean="0">
                          <a:solidFill>
                            <a:schemeClr val="bg1"/>
                          </a:solidFill>
                          <a:effectLst/>
                        </a:rPr>
                        <a:t>20.65</a:t>
                      </a:r>
                      <a:endParaRPr lang="nb-NO" sz="2000" b="0" i="0" u="none" strike="noStrike" dirty="0">
                        <a:solidFill>
                          <a:schemeClr val="bg1"/>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775857">
                <a:tc>
                  <a:txBody>
                    <a:bodyPr/>
                    <a:lstStyle/>
                    <a:p>
                      <a:pPr algn="l" fontAlgn="b"/>
                      <a:r>
                        <a:rPr lang="en-US" sz="2000" u="none" strike="noStrike" dirty="0" smtClean="0">
                          <a:effectLst/>
                        </a:rPr>
                        <a:t>Peak </a:t>
                      </a:r>
                      <a:r>
                        <a:rPr lang="en-US" sz="2000" u="none" strike="noStrike" dirty="0">
                          <a:effectLst/>
                        </a:rPr>
                        <a:t>Locations for In4Sn3O12 Phase:</a:t>
                      </a:r>
                      <a:endParaRPr lang="en-US"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nb-NO" sz="2000" b="0" i="0" u="none" strike="noStrike" dirty="0" smtClean="0">
                          <a:solidFill>
                            <a:srgbClr val="000000"/>
                          </a:solidFill>
                          <a:effectLst/>
                          <a:latin typeface="Calibri" charset="0"/>
                        </a:rPr>
                        <a:t>9.61</a:t>
                      </a:r>
                      <a:endParaRPr lang="nb-NO" sz="2000" b="0"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775857">
                <a:tc>
                  <a:txBody>
                    <a:bodyPr/>
                    <a:lstStyle/>
                    <a:p>
                      <a:pPr algn="l" fontAlgn="b"/>
                      <a:r>
                        <a:rPr lang="en-US" sz="2000" u="none" strike="noStrike" dirty="0" smtClean="0">
                          <a:effectLst/>
                        </a:rPr>
                        <a:t>Peak </a:t>
                      </a:r>
                      <a:r>
                        <a:rPr lang="en-US" sz="2000" u="none" strike="noStrike" dirty="0">
                          <a:effectLst/>
                        </a:rPr>
                        <a:t>Locations for In2SnO5 Phase:</a:t>
                      </a:r>
                      <a:endParaRPr lang="en-US"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u="none" strike="noStrike" dirty="0" smtClean="0">
                          <a:effectLst/>
                        </a:rPr>
                        <a:t>3.88</a:t>
                      </a:r>
                      <a:endParaRPr lang="hr-HR" sz="2000" b="0"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80337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Q&amp;a</a:t>
            </a:r>
            <a:endParaRPr lang="en-US" dirty="0"/>
          </a:p>
        </p:txBody>
      </p:sp>
      <p:sp>
        <p:nvSpPr>
          <p:cNvPr id="3" name="Content Placeholder 2"/>
          <p:cNvSpPr>
            <a:spLocks noGrp="1"/>
          </p:cNvSpPr>
          <p:nvPr>
            <p:ph sz="half" idx="1"/>
          </p:nvPr>
        </p:nvSpPr>
        <p:spPr/>
        <p:txBody>
          <a:bodyPr/>
          <a:lstStyle/>
          <a:p>
            <a:pPr marL="342900" indent="-342900">
              <a:buFont typeface="Arial" charset="0"/>
              <a:buChar char="•"/>
            </a:pPr>
            <a:r>
              <a:rPr lang="en-US" dirty="0" smtClean="0"/>
              <a:t>What factors cause peak variation? Why does some peak vanish over time? Experiment noise or data processing method?</a:t>
            </a:r>
          </a:p>
          <a:p>
            <a:pPr marL="342900" indent="-342900">
              <a:buFont typeface="Arial" charset="0"/>
              <a:buChar char="•"/>
            </a:pPr>
            <a:r>
              <a:rPr lang="en-US" dirty="0" smtClean="0"/>
              <a:t>Is there any other possible atomic structure? </a:t>
            </a:r>
          </a:p>
          <a:p>
            <a:pPr marL="342900" indent="-342900">
              <a:buFont typeface="Arial" charset="0"/>
              <a:buChar char="•"/>
            </a:pPr>
            <a:r>
              <a:rPr lang="en-US" dirty="0" smtClean="0"/>
              <a:t>Magnitude of average intensity is helpful for curve fitting with crystal makers. Is it possible to stabilize the intensity and do some curve fitting? Or maybe more distinct expected location can be provided for analysis. </a:t>
            </a:r>
          </a:p>
        </p:txBody>
      </p:sp>
      <p:sp>
        <p:nvSpPr>
          <p:cNvPr id="4" name="Content Placeholder 3"/>
          <p:cNvSpPr>
            <a:spLocks noGrp="1"/>
          </p:cNvSpPr>
          <p:nvPr>
            <p:ph sz="half" idx="2"/>
          </p:nvPr>
        </p:nvSpPr>
        <p:spPr/>
        <p:txBody>
          <a:bodyPr/>
          <a:lstStyle/>
          <a:p>
            <a:endParaRPr lang="en-US" dirty="0"/>
          </a:p>
        </p:txBody>
      </p:sp>
    </p:spTree>
    <p:extLst>
      <p:ext uri="{BB962C8B-B14F-4D97-AF65-F5344CB8AC3E}">
        <p14:creationId xmlns:p14="http://schemas.microsoft.com/office/powerpoint/2010/main" val="1845837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5900" y="1818935"/>
            <a:ext cx="5676900" cy="3243942"/>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92800" y="1818935"/>
            <a:ext cx="5802312" cy="3315606"/>
          </a:xfrm>
        </p:spPr>
      </p:pic>
    </p:spTree>
    <p:extLst>
      <p:ext uri="{BB962C8B-B14F-4D97-AF65-F5344CB8AC3E}">
        <p14:creationId xmlns:p14="http://schemas.microsoft.com/office/powerpoint/2010/main" val="2132560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548349798"/>
              </p:ext>
            </p:extLst>
          </p:nvPr>
        </p:nvGraphicFramePr>
        <p:xfrm>
          <a:off x="304801" y="343086"/>
          <a:ext cx="8276978" cy="6086290"/>
        </p:xfrm>
        <a:graphic>
          <a:graphicData uri="http://schemas.openxmlformats.org/drawingml/2006/table">
            <a:tbl>
              <a:tblPr firstCol="1">
                <a:tableStyleId>{8EC20E35-A176-4012-BC5E-935CFFF8708E}</a:tableStyleId>
              </a:tblPr>
              <a:tblGrid>
                <a:gridCol w="4138490"/>
                <a:gridCol w="1034622"/>
                <a:gridCol w="1034622"/>
                <a:gridCol w="1034622"/>
                <a:gridCol w="1034622"/>
              </a:tblGrid>
              <a:tr h="1071164">
                <a:tc>
                  <a:txBody>
                    <a:bodyPr/>
                    <a:lstStyle/>
                    <a:p>
                      <a:pPr algn="l" fontAlgn="b"/>
                      <a:r>
                        <a:rPr lang="en-US" sz="2000" u="none" strike="noStrike" dirty="0">
                          <a:effectLst/>
                        </a:rPr>
                        <a:t>Input Highest (or Second Highest) Intensity Pixel Radii Here</a:t>
                      </a:r>
                      <a:endParaRPr lang="en-US"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gridSpan="4">
                  <a:txBody>
                    <a:bodyPr/>
                    <a:lstStyle/>
                    <a:p>
                      <a:pPr algn="ctr" fontAlgn="ctr"/>
                      <a:r>
                        <a:rPr lang="fi-FI" sz="2000" u="none" strike="noStrike" dirty="0" smtClean="0">
                          <a:effectLst/>
                        </a:rPr>
                        <a:t>101.</a:t>
                      </a:r>
                      <a:r>
                        <a:rPr lang="en-US" altLang="zh-CN" sz="2000" u="none" strike="noStrike" dirty="0" smtClean="0">
                          <a:effectLst/>
                        </a:rPr>
                        <a:t>50</a:t>
                      </a:r>
                      <a:endParaRPr lang="fi-FI" sz="2000" b="0"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385778">
                <a:tc>
                  <a:txBody>
                    <a:bodyPr/>
                    <a:lstStyle/>
                    <a:p>
                      <a:pPr algn="l" fontAlgn="b"/>
                      <a:r>
                        <a:rPr lang="sk-SK" sz="2000" u="none" strike="noStrike" dirty="0">
                          <a:effectLst/>
                        </a:rPr>
                        <a:t> </a:t>
                      </a:r>
                      <a:endParaRPr lang="sk-SK"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A</a:t>
                      </a:r>
                      <a:endParaRPr lang="en-US" sz="2000" b="0"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u="none" strike="noStrike" dirty="0">
                          <a:effectLst/>
                        </a:rPr>
                        <a:t>B</a:t>
                      </a:r>
                      <a:endParaRPr lang="en-US"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u="none" strike="noStrike" dirty="0">
                          <a:effectLst/>
                        </a:rPr>
                        <a:t>C</a:t>
                      </a:r>
                      <a:endParaRPr lang="en-US"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u="none" strike="noStrike">
                          <a:effectLst/>
                        </a:rPr>
                        <a:t>D</a:t>
                      </a:r>
                      <a:endParaRPr lang="en-US" sz="2000" b="0" i="0" u="none" strike="noStrike">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771558">
                <a:tc>
                  <a:txBody>
                    <a:bodyPr/>
                    <a:lstStyle/>
                    <a:p>
                      <a:pPr algn="l" fontAlgn="b"/>
                      <a:r>
                        <a:rPr lang="en-US" sz="2000" u="none" strike="noStrike" dirty="0">
                          <a:effectLst/>
                        </a:rPr>
                        <a:t>Expected Peak Locations for In2O3 Phase:</a:t>
                      </a:r>
                      <a:endParaRPr lang="en-US"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nb-NO" sz="2000" u="none" strike="noStrike" dirty="0">
                          <a:solidFill>
                            <a:srgbClr val="FF0000"/>
                          </a:solidFill>
                          <a:effectLst/>
                        </a:rPr>
                        <a:t>71.77</a:t>
                      </a:r>
                      <a:endParaRPr lang="nb-NO" sz="2000" b="0" i="0" u="none" strike="noStrike" dirty="0">
                        <a:solidFill>
                          <a:srgbClr val="FF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u="none" strike="noStrike" dirty="0">
                          <a:effectLst/>
                        </a:rPr>
                        <a:t>58.60</a:t>
                      </a:r>
                      <a:endParaRPr lang="hr-HR"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mr-IN" sz="2000" u="none" strike="noStrike" dirty="0">
                          <a:effectLst/>
                        </a:rPr>
                        <a:t>-</a:t>
                      </a:r>
                      <a:endParaRPr lang="mr-IN"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mr-IN" sz="2000" u="none" strike="noStrike" dirty="0">
                          <a:effectLst/>
                        </a:rPr>
                        <a:t>-</a:t>
                      </a:r>
                      <a:endParaRPr lang="mr-IN"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771558">
                <a:tc>
                  <a:txBody>
                    <a:bodyPr/>
                    <a:lstStyle/>
                    <a:p>
                      <a:pPr algn="l" fontAlgn="b"/>
                      <a:r>
                        <a:rPr lang="en-US" sz="2000" b="0" i="0" u="none" strike="noStrike" dirty="0" smtClean="0">
                          <a:solidFill>
                            <a:schemeClr val="tx1"/>
                          </a:solidFill>
                          <a:effectLst/>
                          <a:latin typeface="Calibri" charset="0"/>
                        </a:rPr>
                        <a:t>Detection range</a:t>
                      </a:r>
                      <a:endParaRPr lang="en-US" sz="2000" b="0" i="0" u="none" strike="noStrike" dirty="0">
                        <a:solidFill>
                          <a:schemeClr val="tx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nb-NO" sz="2000" b="0" i="0" u="none" strike="noStrike" dirty="0" smtClean="0">
                          <a:solidFill>
                            <a:srgbClr val="FF0000"/>
                          </a:solidFill>
                          <a:effectLst/>
                          <a:latin typeface="Calibri" charset="0"/>
                        </a:rPr>
                        <a:t>70~74</a:t>
                      </a:r>
                      <a:endParaRPr lang="nb-NO" sz="2000" b="0" i="0" u="none" strike="noStrike" dirty="0">
                        <a:solidFill>
                          <a:srgbClr val="FF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0" i="0" u="none" strike="noStrike" dirty="0" smtClean="0">
                          <a:solidFill>
                            <a:srgbClr val="000000"/>
                          </a:solidFill>
                          <a:effectLst/>
                          <a:latin typeface="Calibri" charset="0"/>
                        </a:rPr>
                        <a:t>57~61</a:t>
                      </a:r>
                      <a:endParaRPr lang="hr-HR"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endParaRPr lang="mr-IN"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endParaRPr lang="mr-IN"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771558">
                <a:tc>
                  <a:txBody>
                    <a:bodyPr/>
                    <a:lstStyle/>
                    <a:p>
                      <a:pPr algn="l" fontAlgn="b"/>
                      <a:r>
                        <a:rPr lang="en-US" sz="2000" u="none" strike="noStrike" dirty="0">
                          <a:effectLst/>
                        </a:rPr>
                        <a:t>Expected Peak Locations for In4Sn3O12 Phase:</a:t>
                      </a:r>
                      <a:endParaRPr lang="en-US"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nb-NO" sz="2000" u="none" strike="noStrike" dirty="0">
                          <a:effectLst/>
                        </a:rPr>
                        <a:t>100.42</a:t>
                      </a:r>
                      <a:endParaRPr lang="nb-NO" sz="2000" b="0"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fi-FI" sz="2000" u="none" strike="noStrike" dirty="0">
                          <a:effectLst/>
                        </a:rPr>
                        <a:t>79.70</a:t>
                      </a:r>
                      <a:endParaRPr lang="fi-FI"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u="none" strike="noStrike" dirty="0">
                          <a:effectLst/>
                        </a:rPr>
                        <a:t>76.09</a:t>
                      </a:r>
                      <a:endParaRPr lang="hr-HR"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u="none" strike="noStrike" dirty="0">
                          <a:solidFill>
                            <a:srgbClr val="FF0000"/>
                          </a:solidFill>
                          <a:effectLst/>
                        </a:rPr>
                        <a:t>62.64</a:t>
                      </a:r>
                      <a:endParaRPr lang="hr-HR" sz="2000" b="0" i="0" u="none" strike="noStrike" dirty="0">
                        <a:solidFill>
                          <a:srgbClr val="FF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771558">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2000" b="0" i="0" u="none" strike="noStrike" dirty="0" smtClean="0">
                          <a:solidFill>
                            <a:schemeClr val="tx1"/>
                          </a:solidFill>
                          <a:effectLst/>
                          <a:latin typeface="Calibri" charset="0"/>
                        </a:rPr>
                        <a:t>Detection range</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nb-NO" sz="2000" b="0" i="0" u="none" strike="noStrike" dirty="0" smtClean="0">
                          <a:solidFill>
                            <a:srgbClr val="000000"/>
                          </a:solidFill>
                          <a:effectLst/>
                          <a:latin typeface="Calibri" charset="0"/>
                        </a:rPr>
                        <a:t>98~102</a:t>
                      </a:r>
                      <a:endParaRPr lang="nb-NO" sz="2000" b="0"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fi-FI" sz="2000" b="0" i="0" u="none" strike="noStrike" dirty="0" smtClean="0">
                          <a:solidFill>
                            <a:srgbClr val="000000"/>
                          </a:solidFill>
                          <a:effectLst/>
                          <a:latin typeface="Calibri" charset="0"/>
                        </a:rPr>
                        <a:t>78~82</a:t>
                      </a:r>
                      <a:endParaRPr lang="fi-FI"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0" i="0" u="none" strike="noStrike" dirty="0" smtClean="0">
                          <a:solidFill>
                            <a:srgbClr val="000000"/>
                          </a:solidFill>
                          <a:effectLst/>
                          <a:latin typeface="Calibri" charset="0"/>
                        </a:rPr>
                        <a:t>74~78</a:t>
                      </a:r>
                      <a:endParaRPr lang="hr-HR"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0" i="0" u="none" strike="noStrike" dirty="0" smtClean="0">
                          <a:solidFill>
                            <a:srgbClr val="FF0000"/>
                          </a:solidFill>
                          <a:effectLst/>
                          <a:latin typeface="Calibri" charset="0"/>
                        </a:rPr>
                        <a:t>61~65</a:t>
                      </a:r>
                      <a:endParaRPr lang="hr-HR" sz="2000" b="0" i="0" u="none" strike="noStrike" dirty="0">
                        <a:solidFill>
                          <a:srgbClr val="FF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771558">
                <a:tc>
                  <a:txBody>
                    <a:bodyPr/>
                    <a:lstStyle/>
                    <a:p>
                      <a:pPr algn="l" fontAlgn="b"/>
                      <a:r>
                        <a:rPr lang="en-US" sz="2000" u="none" strike="noStrike" dirty="0">
                          <a:effectLst/>
                        </a:rPr>
                        <a:t>Expected Peak Locations for In2SnO5 Phase:</a:t>
                      </a:r>
                      <a:endParaRPr lang="en-US"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hr-HR" sz="2000" u="none" strike="noStrike" dirty="0">
                          <a:effectLst/>
                        </a:rPr>
                        <a:t>99.74</a:t>
                      </a:r>
                      <a:endParaRPr lang="hr-HR" sz="2000" b="0"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u="none" strike="noStrike" dirty="0">
                          <a:effectLst/>
                        </a:rPr>
                        <a:t>78.67</a:t>
                      </a:r>
                      <a:endParaRPr lang="hr-HR"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u="none" strike="noStrike" dirty="0">
                          <a:solidFill>
                            <a:srgbClr val="FF0000"/>
                          </a:solidFill>
                          <a:effectLst/>
                        </a:rPr>
                        <a:t>68.63</a:t>
                      </a:r>
                      <a:endParaRPr lang="hr-HR" sz="2000" b="0" i="0" u="none" strike="noStrike" dirty="0">
                        <a:solidFill>
                          <a:srgbClr val="FF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mr-IN" sz="2000" u="none" strike="noStrike" dirty="0">
                          <a:effectLst/>
                        </a:rPr>
                        <a:t>-</a:t>
                      </a:r>
                      <a:endParaRPr lang="mr-IN"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771558">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2000" b="0" i="0" u="none" strike="noStrike" dirty="0" smtClean="0">
                          <a:solidFill>
                            <a:schemeClr val="tx1"/>
                          </a:solidFill>
                          <a:effectLst/>
                          <a:latin typeface="Calibri" charset="0"/>
                        </a:rPr>
                        <a:t>Detection range</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0" i="0" u="none" strike="noStrike" dirty="0" smtClean="0">
                          <a:solidFill>
                            <a:srgbClr val="000000"/>
                          </a:solidFill>
                          <a:effectLst/>
                          <a:latin typeface="Calibri" charset="0"/>
                        </a:rPr>
                        <a:t>98~102</a:t>
                      </a:r>
                      <a:endParaRPr lang="hr-HR" sz="2000" b="0"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0" i="0" u="none" strike="noStrike" dirty="0" smtClean="0">
                          <a:solidFill>
                            <a:srgbClr val="000000"/>
                          </a:solidFill>
                          <a:effectLst/>
                          <a:latin typeface="Calibri" charset="0"/>
                        </a:rPr>
                        <a:t>77~81</a:t>
                      </a:r>
                      <a:endParaRPr lang="hr-HR"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0" i="0" u="none" strike="noStrike" dirty="0" smtClean="0">
                          <a:solidFill>
                            <a:srgbClr val="FF0000"/>
                          </a:solidFill>
                          <a:effectLst/>
                          <a:latin typeface="Calibri" charset="0"/>
                        </a:rPr>
                        <a:t>67~71</a:t>
                      </a:r>
                      <a:endParaRPr lang="hr-HR" sz="2000" b="0" i="0" u="none" strike="noStrike" dirty="0">
                        <a:solidFill>
                          <a:srgbClr val="FF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endParaRPr lang="mr-IN"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60686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processing</a:t>
            </a:r>
            <a:endParaRPr lang="en-US" dirty="0"/>
          </a:p>
        </p:txBody>
      </p:sp>
      <p:sp>
        <p:nvSpPr>
          <p:cNvPr id="3" name="Content Placeholder 2"/>
          <p:cNvSpPr>
            <a:spLocks noGrp="1"/>
          </p:cNvSpPr>
          <p:nvPr>
            <p:ph sz="half" idx="1"/>
          </p:nvPr>
        </p:nvSpPr>
        <p:spPr/>
        <p:txBody>
          <a:bodyPr/>
          <a:lstStyle/>
          <a:p>
            <a:pPr marL="342900" indent="-342900">
              <a:buFont typeface="Arial" charset="0"/>
              <a:buChar char="•"/>
            </a:pPr>
            <a:r>
              <a:rPr lang="en-US" dirty="0" smtClean="0"/>
              <a:t>Totally there are 2792 TIF images over 50 seconds. And they have been converted to a 3D array.</a:t>
            </a:r>
          </a:p>
          <a:p>
            <a:pPr marL="342900" indent="-342900">
              <a:buFont typeface="Arial" charset="0"/>
              <a:buChar char="•"/>
            </a:pPr>
            <a:r>
              <a:rPr lang="en-US" dirty="0" smtClean="0"/>
              <a:t>Transform this 3D array into polar coordinates with a ring width of 1 pixel and the radius range is from 0 to 500 pixels. Then take the mean intensity value of the ring located on the same radii. </a:t>
            </a:r>
          </a:p>
          <a:p>
            <a:pPr marL="342900" indent="-342900">
              <a:buFont typeface="Arial" charset="0"/>
              <a:buChar char="•"/>
            </a:pPr>
            <a:r>
              <a:rPr lang="en-US" dirty="0" smtClean="0"/>
              <a:t>Finally take mean value of the radius intensity with respect to time.</a:t>
            </a:r>
          </a:p>
        </p:txBody>
      </p:sp>
      <p:sp>
        <p:nvSpPr>
          <p:cNvPr id="4" name="Content Placeholder 3"/>
          <p:cNvSpPr>
            <a:spLocks noGrp="1"/>
          </p:cNvSpPr>
          <p:nvPr>
            <p:ph sz="half" idx="2"/>
          </p:nvPr>
        </p:nvSpPr>
        <p:spPr>
          <a:xfrm>
            <a:off x="6143625" y="1600200"/>
            <a:ext cx="5643563" cy="4650253"/>
          </a:xfrm>
        </p:spPr>
        <p:txBody>
          <a:bodyPr/>
          <a:lstStyle/>
          <a:p>
            <a:pPr marL="342900" indent="-342900">
              <a:buFont typeface="Arial" charset="0"/>
              <a:buChar char="•"/>
            </a:pPr>
            <a:r>
              <a:rPr lang="en-US" dirty="0" smtClean="0"/>
              <a:t>Evenly select 10%, 20% of images for future analysis. </a:t>
            </a:r>
          </a:p>
          <a:p>
            <a:endParaRPr lang="en-US" dirty="0" smtClean="0"/>
          </a:p>
          <a:p>
            <a:r>
              <a:rPr lang="en-US" dirty="0" smtClean="0"/>
              <a:t>	10% -&gt; 279 </a:t>
            </a:r>
            <a:r>
              <a:rPr lang="en-US" dirty="0" err="1" smtClean="0"/>
              <a:t>imgs</a:t>
            </a:r>
            <a:endParaRPr lang="en-US" dirty="0" smtClean="0"/>
          </a:p>
          <a:p>
            <a:r>
              <a:rPr lang="en-US" dirty="0" smtClean="0"/>
              <a:t>	20% -&gt; 558 </a:t>
            </a:r>
            <a:r>
              <a:rPr lang="en-US" dirty="0" err="1" smtClean="0"/>
              <a:t>imgs</a:t>
            </a:r>
            <a:endParaRPr lang="en-US" dirty="0" smtClean="0"/>
          </a:p>
          <a:p>
            <a:r>
              <a:rPr lang="en-US" dirty="0" smtClean="0"/>
              <a:t>	100% -&gt; 2792 </a:t>
            </a:r>
            <a:r>
              <a:rPr lang="en-US" dirty="0" err="1" smtClean="0"/>
              <a:t>imgs</a:t>
            </a:r>
            <a:endParaRPr lang="en-US" dirty="0"/>
          </a:p>
        </p:txBody>
      </p:sp>
    </p:spTree>
    <p:extLst>
      <p:ext uri="{BB962C8B-B14F-4D97-AF65-F5344CB8AC3E}">
        <p14:creationId xmlns:p14="http://schemas.microsoft.com/office/powerpoint/2010/main" val="13377408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1924" y="1432560"/>
            <a:ext cx="7860076" cy="4491472"/>
          </a:xfrm>
        </p:spPr>
      </p:pic>
      <p:sp>
        <p:nvSpPr>
          <p:cNvPr id="3" name="Title 2"/>
          <p:cNvSpPr>
            <a:spLocks noGrp="1"/>
          </p:cNvSpPr>
          <p:nvPr>
            <p:ph type="title"/>
          </p:nvPr>
        </p:nvSpPr>
        <p:spPr/>
        <p:txBody>
          <a:bodyPr/>
          <a:lstStyle/>
          <a:p>
            <a:r>
              <a:rPr lang="en-US" dirty="0" smtClean="0"/>
              <a:t>Reference peak and possible peak locations</a:t>
            </a:r>
            <a:endParaRPr lang="en-US" dirty="0"/>
          </a:p>
        </p:txBody>
      </p:sp>
      <p:sp>
        <p:nvSpPr>
          <p:cNvPr id="7" name="Content Placeholder 2"/>
          <p:cNvSpPr txBox="1">
            <a:spLocks/>
          </p:cNvSpPr>
          <p:nvPr/>
        </p:nvSpPr>
        <p:spPr>
          <a:xfrm>
            <a:off x="328674" y="1743562"/>
            <a:ext cx="4343399" cy="4621678"/>
          </a:xfrm>
          <a:prstGeom prst="rect">
            <a:avLst/>
          </a:prstGeom>
        </p:spPr>
        <p:txBody>
          <a:bodyPr vert="horz" lIns="274320" tIns="45720" rIns="274320" bIns="45720" rtlCol="0">
            <a:noAutofit/>
          </a:bodyPr>
          <a:lstStyle>
            <a:lvl1pPr marL="0" indent="0" algn="l" defTabSz="457200" rtl="0" eaLnBrk="1" latinLnBrk="0" hangingPunct="1">
              <a:spcBef>
                <a:spcPct val="20000"/>
              </a:spcBef>
              <a:spcAft>
                <a:spcPts val="600"/>
              </a:spcAft>
              <a:buFontTx/>
              <a:buNone/>
              <a:defRPr sz="2400" kern="1200">
                <a:solidFill>
                  <a:srgbClr val="262626"/>
                </a:solidFill>
                <a:latin typeface="+mn-lt"/>
                <a:ea typeface="+mn-ea"/>
                <a:cs typeface="+mn-cs"/>
              </a:defRPr>
            </a:lvl1pPr>
            <a:lvl2pPr marL="466344" indent="-285750" algn="l" defTabSz="457200" rtl="0" eaLnBrk="1" latinLnBrk="0" hangingPunct="1">
              <a:spcBef>
                <a:spcPct val="20000"/>
              </a:spcBef>
              <a:spcAft>
                <a:spcPts val="600"/>
              </a:spcAft>
              <a:buFont typeface="Lucida Grande"/>
              <a:buChar char="•"/>
              <a:defRPr sz="2100" kern="1200">
                <a:solidFill>
                  <a:srgbClr val="262626"/>
                </a:solidFill>
                <a:latin typeface="+mn-lt"/>
                <a:ea typeface="+mn-ea"/>
                <a:cs typeface="+mn-cs"/>
              </a:defRPr>
            </a:lvl2pPr>
            <a:lvl3pPr marL="1143000" indent="-228600" algn="l" defTabSz="457200" rtl="0" eaLnBrk="1" latinLnBrk="0" hangingPunct="1">
              <a:spcBef>
                <a:spcPct val="20000"/>
              </a:spcBef>
              <a:spcAft>
                <a:spcPts val="600"/>
              </a:spcAft>
              <a:buFont typeface="Arial"/>
              <a:buChar char="•"/>
              <a:defRPr sz="2100" kern="1200">
                <a:solidFill>
                  <a:srgbClr val="262626"/>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bg1"/>
                </a:solidFill>
                <a:latin typeface="Roboto Light"/>
                <a:ea typeface="+mn-ea"/>
                <a:cs typeface="+mn-cs"/>
              </a:defRPr>
            </a:lvl4pPr>
            <a:lvl5pPr marL="2057400" indent="-228600" algn="l" defTabSz="457200" rtl="0" eaLnBrk="1" latinLnBrk="0" hangingPunct="1">
              <a:spcBef>
                <a:spcPct val="20000"/>
              </a:spcBef>
              <a:buFont typeface="Arial"/>
              <a:buChar char="»"/>
              <a:defRPr sz="2400" kern="1200">
                <a:solidFill>
                  <a:schemeClr val="bg1"/>
                </a:solidFill>
                <a:latin typeface="Roboto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charset="0"/>
              <a:buChar char="•"/>
            </a:pPr>
            <a:r>
              <a:rPr lang="en-US" dirty="0" smtClean="0"/>
              <a:t>All local maxima are found using MATLAB built-in function </a:t>
            </a:r>
            <a:r>
              <a:rPr lang="en-US" dirty="0" err="1" smtClean="0"/>
              <a:t>findpeak</a:t>
            </a:r>
            <a:r>
              <a:rPr lang="en-US" dirty="0" smtClean="0"/>
              <a:t>() </a:t>
            </a:r>
          </a:p>
          <a:p>
            <a:pPr marL="342900" indent="-342900">
              <a:buFont typeface="Arial" charset="0"/>
              <a:buChar char="•"/>
            </a:pPr>
            <a:r>
              <a:rPr lang="en-US" dirty="0" smtClean="0"/>
              <a:t>The highest peak is the reference peak to find other peak locations from Crystal Maker Simulation.</a:t>
            </a:r>
            <a:endParaRPr lang="en-US" dirty="0"/>
          </a:p>
        </p:txBody>
      </p:sp>
    </p:spTree>
    <p:extLst>
      <p:ext uri="{BB962C8B-B14F-4D97-AF65-F5344CB8AC3E}">
        <p14:creationId xmlns:p14="http://schemas.microsoft.com/office/powerpoint/2010/main" val="639209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Peak detection</a:t>
            </a:r>
            <a:endParaRPr lang="en-US" dirty="0"/>
          </a:p>
        </p:txBody>
      </p:sp>
      <p:sp>
        <p:nvSpPr>
          <p:cNvPr id="3" name="Content Placeholder 2"/>
          <p:cNvSpPr>
            <a:spLocks noGrp="1"/>
          </p:cNvSpPr>
          <p:nvPr>
            <p:ph sz="half" idx="1"/>
          </p:nvPr>
        </p:nvSpPr>
        <p:spPr>
          <a:xfrm>
            <a:off x="206376" y="1105276"/>
            <a:ext cx="5394324" cy="2433992"/>
          </a:xfrm>
        </p:spPr>
        <p:txBody>
          <a:bodyPr/>
          <a:lstStyle/>
          <a:p>
            <a:r>
              <a:rPr lang="en-US" dirty="0" smtClean="0"/>
              <a:t>We only focus on radius range from 0 to 200 pixels. </a:t>
            </a:r>
          </a:p>
          <a:p>
            <a:r>
              <a:rPr lang="en-US" dirty="0"/>
              <a:t>10% -&gt; </a:t>
            </a:r>
            <a:r>
              <a:rPr lang="en-US" dirty="0" smtClean="0"/>
              <a:t>93 peaks</a:t>
            </a:r>
            <a:endParaRPr lang="en-US" dirty="0"/>
          </a:p>
          <a:p>
            <a:r>
              <a:rPr lang="en-US" dirty="0"/>
              <a:t>20% -&gt; </a:t>
            </a:r>
            <a:r>
              <a:rPr lang="en-US" dirty="0" smtClean="0"/>
              <a:t>84 peaks</a:t>
            </a:r>
          </a:p>
          <a:p>
            <a:r>
              <a:rPr lang="en-US" dirty="0" smtClean="0"/>
              <a:t>100</a:t>
            </a:r>
            <a:r>
              <a:rPr lang="en-US" dirty="0"/>
              <a:t>% </a:t>
            </a:r>
            <a:r>
              <a:rPr lang="en-US" dirty="0" smtClean="0"/>
              <a:t>-&gt;87 peaks</a:t>
            </a:r>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814978"/>
            <a:ext cx="7712077" cy="4406900"/>
          </a:xfr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576" y="3539268"/>
            <a:ext cx="4365624" cy="2913460"/>
          </a:xfrm>
          <a:prstGeom prst="rect">
            <a:avLst/>
          </a:prstGeom>
        </p:spPr>
      </p:pic>
    </p:spTree>
    <p:extLst>
      <p:ext uri="{BB962C8B-B14F-4D97-AF65-F5344CB8AC3E}">
        <p14:creationId xmlns:p14="http://schemas.microsoft.com/office/powerpoint/2010/main" val="1891277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In</a:t>
            </a:r>
            <a:r>
              <a:rPr lang="en-US" cap="none" baseline="-25000" dirty="0" smtClean="0"/>
              <a:t>2</a:t>
            </a:r>
            <a:r>
              <a:rPr lang="en-US" cap="none" dirty="0" smtClean="0"/>
              <a:t>O</a:t>
            </a:r>
            <a:r>
              <a:rPr lang="en-US" cap="none" baseline="-25000" dirty="0" smtClean="0"/>
              <a:t>3</a:t>
            </a:r>
            <a:r>
              <a:rPr lang="en-US" cap="none" dirty="0" smtClean="0"/>
              <a:t> 10% DATA</a:t>
            </a:r>
            <a:endParaRPr lang="en-US" cap="none"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843866" y="1948264"/>
            <a:ext cx="8148209" cy="4656118"/>
          </a:xfrm>
        </p:spPr>
      </p:pic>
      <p:sp>
        <p:nvSpPr>
          <p:cNvPr id="9" name="Content Placeholder 8"/>
          <p:cNvSpPr>
            <a:spLocks noGrp="1"/>
          </p:cNvSpPr>
          <p:nvPr>
            <p:ph sz="half" idx="1"/>
          </p:nvPr>
        </p:nvSpPr>
        <p:spPr>
          <a:xfrm>
            <a:off x="0" y="996866"/>
            <a:ext cx="7238999" cy="4621678"/>
          </a:xfrm>
        </p:spPr>
        <p:txBody>
          <a:bodyPr/>
          <a:lstStyle/>
          <a:p>
            <a:r>
              <a:rPr lang="en-US" dirty="0" smtClean="0"/>
              <a:t>Manually set up the tolerance for the individual peak detection and slowly increase the tolerance till we find at least one peak within our expected location.</a:t>
            </a:r>
            <a:endParaRPr lang="en-US" dirty="0"/>
          </a:p>
        </p:txBody>
      </p:sp>
      <p:graphicFrame>
        <p:nvGraphicFramePr>
          <p:cNvPr id="11" name="Content Placeholder 4"/>
          <p:cNvGraphicFramePr>
            <a:graphicFrameLocks/>
          </p:cNvGraphicFramePr>
          <p:nvPr>
            <p:extLst>
              <p:ext uri="{D42A27DB-BD31-4B8C-83A1-F6EECF244321}">
                <p14:modId xmlns:p14="http://schemas.microsoft.com/office/powerpoint/2010/main" val="2075645455"/>
              </p:ext>
            </p:extLst>
          </p:nvPr>
        </p:nvGraphicFramePr>
        <p:xfrm>
          <a:off x="133351" y="2492504"/>
          <a:ext cx="4251959" cy="2914839"/>
        </p:xfrm>
        <a:graphic>
          <a:graphicData uri="http://schemas.openxmlformats.org/drawingml/2006/table">
            <a:tbl>
              <a:tblPr firstCol="1">
                <a:tableStyleId>{8EC20E35-A176-4012-BC5E-935CFFF8708E}</a:tableStyleId>
              </a:tblPr>
              <a:tblGrid>
                <a:gridCol w="1692613"/>
                <a:gridCol w="717723"/>
                <a:gridCol w="717723"/>
                <a:gridCol w="499060"/>
                <a:gridCol w="624840"/>
              </a:tblGrid>
              <a:tr h="351402">
                <a:tc>
                  <a:txBody>
                    <a:bodyPr/>
                    <a:lstStyle/>
                    <a:p>
                      <a:pPr algn="l" fontAlgn="b"/>
                      <a:r>
                        <a:rPr lang="sk-SK" sz="2000" b="1" u="none" strike="noStrike" dirty="0">
                          <a:effectLst/>
                        </a:rPr>
                        <a:t> </a:t>
                      </a:r>
                      <a:endParaRPr lang="sk-SK"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sz="2000" b="1" u="none" strike="noStrike" dirty="0">
                          <a:effectLst/>
                        </a:rPr>
                        <a:t>A</a:t>
                      </a:r>
                      <a:endParaRPr lang="en-US"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b="1" u="none" strike="noStrike" dirty="0">
                          <a:effectLst/>
                        </a:rPr>
                        <a:t>B</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b="1" u="none" strike="noStrike" dirty="0">
                          <a:effectLst/>
                        </a:rPr>
                        <a:t>C</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b="1" u="none" strike="noStrike" dirty="0">
                          <a:effectLst/>
                        </a:rPr>
                        <a:t>D</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1007807">
                <a:tc>
                  <a:txBody>
                    <a:bodyPr/>
                    <a:lstStyle/>
                    <a:p>
                      <a:pPr algn="ctr" fontAlgn="b"/>
                      <a:r>
                        <a:rPr lang="en-US" sz="2000" b="1" u="none" strike="noStrike" dirty="0">
                          <a:effectLst/>
                        </a:rPr>
                        <a:t>Expected Peak Locations for In2O3 Phase:</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nb-NO" sz="2000" b="1" u="none" strike="noStrike" dirty="0">
                          <a:solidFill>
                            <a:srgbClr val="FF0000"/>
                          </a:solidFill>
                          <a:effectLst/>
                        </a:rPr>
                        <a:t>71.77</a:t>
                      </a:r>
                      <a:endParaRPr lang="nb-NO" sz="2000" b="1" i="0" u="none" strike="noStrike" dirty="0">
                        <a:solidFill>
                          <a:srgbClr val="FF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u="none" strike="noStrike" dirty="0">
                          <a:effectLst/>
                        </a:rPr>
                        <a:t>58.60</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mr-IN" sz="2000" b="1" u="none" strike="noStrike" dirty="0">
                          <a:effectLst/>
                        </a:rPr>
                        <a:t>-</a:t>
                      </a:r>
                      <a:endParaRPr lang="mr-IN"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mr-IN" sz="2000" b="1" u="none" strike="noStrike" dirty="0">
                          <a:effectLst/>
                        </a:rPr>
                        <a:t>-</a:t>
                      </a:r>
                      <a:endParaRPr lang="mr-IN"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442454">
                <a:tc>
                  <a:txBody>
                    <a:bodyPr/>
                    <a:lstStyle/>
                    <a:p>
                      <a:pPr algn="ctr" fontAlgn="b"/>
                      <a:r>
                        <a:rPr lang="en-US" sz="2000" b="1" i="0" u="none" strike="noStrike" dirty="0" smtClean="0">
                          <a:solidFill>
                            <a:schemeClr val="tx1"/>
                          </a:solidFill>
                          <a:effectLst/>
                          <a:latin typeface="Calibri" charset="0"/>
                        </a:rPr>
                        <a:t>Experimental locations</a:t>
                      </a:r>
                      <a:endParaRPr lang="en-US" sz="2000" b="1" i="0" u="none" strike="noStrike" dirty="0">
                        <a:solidFill>
                          <a:schemeClr val="tx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nb-NO" sz="2000" b="1" i="0" u="none" strike="noStrike" dirty="0" smtClean="0">
                          <a:solidFill>
                            <a:srgbClr val="000000"/>
                          </a:solidFill>
                          <a:effectLst/>
                          <a:latin typeface="Calibri" charset="0"/>
                        </a:rPr>
                        <a:t>67,76</a:t>
                      </a:r>
                      <a:endParaRPr lang="nb-NO"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fi-FI" sz="2000" b="1" i="0" u="none" strike="noStrike" dirty="0" smtClean="0">
                          <a:solidFill>
                            <a:srgbClr val="000000"/>
                          </a:solidFill>
                          <a:effectLst/>
                          <a:latin typeface="Calibri" charset="0"/>
                        </a:rPr>
                        <a:t>60</a:t>
                      </a:r>
                      <a:endParaRPr lang="fi-FI"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chemeClr val="bg1"/>
                          </a:solidFill>
                          <a:effectLst/>
                          <a:latin typeface="Calibri" charset="0"/>
                        </a:rPr>
                        <a:t>-</a:t>
                      </a:r>
                      <a:endParaRPr lang="hr-HR" sz="2000" b="1" i="0" u="none" strike="noStrike" dirty="0">
                        <a:solidFill>
                          <a:schemeClr val="bg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442454">
                <a:tc>
                  <a:txBody>
                    <a:bodyPr/>
                    <a:lstStyle/>
                    <a:p>
                      <a:pPr algn="ctr" fontAlgn="b"/>
                      <a:r>
                        <a:rPr lang="en-US" sz="2000" b="1" u="none" strike="noStrike" dirty="0" smtClean="0">
                          <a:effectLst/>
                        </a:rPr>
                        <a:t># detected</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nb-NO" sz="2000" b="1" i="0" u="none" strike="noStrike" dirty="0" smtClean="0">
                          <a:solidFill>
                            <a:srgbClr val="000000"/>
                          </a:solidFill>
                          <a:effectLst/>
                          <a:latin typeface="Calibri" charset="0"/>
                        </a:rPr>
                        <a:t>2</a:t>
                      </a:r>
                      <a:endParaRPr lang="nb-NO"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fi-FI" sz="2000" b="1" i="0" u="none" strike="noStrike" dirty="0" smtClean="0">
                          <a:solidFill>
                            <a:srgbClr val="000000"/>
                          </a:solidFill>
                          <a:effectLst/>
                          <a:latin typeface="Calibri" charset="0"/>
                        </a:rPr>
                        <a:t>1</a:t>
                      </a:r>
                      <a:endParaRPr lang="fi-FI"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chemeClr val="bg1"/>
                          </a:solidFill>
                          <a:effectLst/>
                          <a:latin typeface="Calibri" charset="0"/>
                        </a:rPr>
                        <a:t>-</a:t>
                      </a:r>
                      <a:endParaRPr lang="hr-HR" sz="2000" b="1" i="0" u="none" strike="noStrike" dirty="0">
                        <a:solidFill>
                          <a:schemeClr val="bg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503576">
                <a:tc>
                  <a:txBody>
                    <a:bodyPr/>
                    <a:lstStyle/>
                    <a:p>
                      <a:pPr algn="ctr" fontAlgn="b"/>
                      <a:r>
                        <a:rPr lang="en-US" sz="2000" b="1" u="none" strike="noStrike" dirty="0" smtClean="0">
                          <a:effectLst/>
                        </a:rPr>
                        <a:t>% error</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7.34</a:t>
                      </a:r>
                      <a:endParaRPr lang="hr-HR"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2.39</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chemeClr val="bg1"/>
                          </a:solidFill>
                          <a:effectLst/>
                          <a:latin typeface="Calibri" charset="0"/>
                        </a:rPr>
                        <a:t>-</a:t>
                      </a:r>
                      <a:endParaRPr lang="hr-HR" sz="2000" b="1" i="0" u="none" strike="noStrike" dirty="0">
                        <a:solidFill>
                          <a:schemeClr val="bg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b="1" i="0" u="none" strike="noStrike" dirty="0" smtClean="0">
                          <a:solidFill>
                            <a:schemeClr val="bg1"/>
                          </a:solidFill>
                          <a:effectLst/>
                          <a:latin typeface="Calibri" charset="0"/>
                        </a:rPr>
                        <a:t>-</a:t>
                      </a:r>
                      <a:endParaRPr lang="mr-IN" sz="2000" b="1" i="0" u="none" strike="noStrike" dirty="0">
                        <a:solidFill>
                          <a:schemeClr val="bg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372244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In</a:t>
            </a:r>
            <a:r>
              <a:rPr lang="en-US" cap="none" baseline="-25000" dirty="0"/>
              <a:t>2</a:t>
            </a:r>
            <a:r>
              <a:rPr lang="en-US" cap="none" dirty="0"/>
              <a:t>O</a:t>
            </a:r>
            <a:r>
              <a:rPr lang="en-US" cap="none" baseline="-25000" dirty="0"/>
              <a:t>3</a:t>
            </a:r>
            <a:r>
              <a:rPr lang="en-US" cap="none" dirty="0"/>
              <a:t> </a:t>
            </a:r>
            <a:r>
              <a:rPr lang="en-US" cap="none" dirty="0" smtClean="0"/>
              <a:t>20</a:t>
            </a:r>
            <a:r>
              <a:rPr lang="en-US" cap="none" dirty="0"/>
              <a:t>% DATA</a:t>
            </a:r>
            <a:endParaRPr lang="en-US" dirty="0"/>
          </a:p>
        </p:txBody>
      </p:sp>
      <p:sp>
        <p:nvSpPr>
          <p:cNvPr id="3" name="Content Placeholder 2"/>
          <p:cNvSpPr>
            <a:spLocks noGrp="1"/>
          </p:cNvSpPr>
          <p:nvPr>
            <p:ph sz="half" idx="1"/>
          </p:nvPr>
        </p:nvSpPr>
        <p:spPr/>
        <p:txBody>
          <a:bodyPr/>
          <a:lstStyle/>
          <a:p>
            <a:endParaRPr lang="en-US"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104061" y="1600200"/>
            <a:ext cx="8087939" cy="4621678"/>
          </a:xfrm>
        </p:spPr>
      </p:pic>
      <p:graphicFrame>
        <p:nvGraphicFramePr>
          <p:cNvPr id="5" name="Content Placeholder 4"/>
          <p:cNvGraphicFramePr>
            <a:graphicFrameLocks/>
          </p:cNvGraphicFramePr>
          <p:nvPr>
            <p:extLst>
              <p:ext uri="{D42A27DB-BD31-4B8C-83A1-F6EECF244321}">
                <p14:modId xmlns:p14="http://schemas.microsoft.com/office/powerpoint/2010/main" val="53859961"/>
              </p:ext>
            </p:extLst>
          </p:nvPr>
        </p:nvGraphicFramePr>
        <p:xfrm>
          <a:off x="304801" y="2461849"/>
          <a:ext cx="4251959" cy="2750231"/>
        </p:xfrm>
        <a:graphic>
          <a:graphicData uri="http://schemas.openxmlformats.org/drawingml/2006/table">
            <a:tbl>
              <a:tblPr firstCol="1">
                <a:tableStyleId>{8EC20E35-A176-4012-BC5E-935CFFF8708E}</a:tableStyleId>
              </a:tblPr>
              <a:tblGrid>
                <a:gridCol w="1541321"/>
                <a:gridCol w="660240"/>
                <a:gridCol w="720857"/>
                <a:gridCol w="643741"/>
                <a:gridCol w="685800"/>
              </a:tblGrid>
              <a:tr h="297936">
                <a:tc>
                  <a:txBody>
                    <a:bodyPr/>
                    <a:lstStyle/>
                    <a:p>
                      <a:pPr algn="l" fontAlgn="b"/>
                      <a:r>
                        <a:rPr lang="sk-SK" sz="2000" b="1" u="none" strike="noStrike" dirty="0">
                          <a:effectLst/>
                        </a:rPr>
                        <a:t> </a:t>
                      </a:r>
                      <a:endParaRPr lang="sk-SK"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sz="2000" b="1" u="none" strike="noStrike" dirty="0">
                          <a:effectLst/>
                        </a:rPr>
                        <a:t>A</a:t>
                      </a:r>
                      <a:endParaRPr lang="en-US"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b="1" u="none" strike="noStrike" dirty="0">
                          <a:effectLst/>
                        </a:rPr>
                        <a:t>B</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b="1" u="none" strike="noStrike" dirty="0">
                          <a:effectLst/>
                        </a:rPr>
                        <a:t>C</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b="1" u="none" strike="noStrike">
                          <a:effectLst/>
                        </a:rPr>
                        <a:t>D</a:t>
                      </a:r>
                      <a:endParaRPr lang="en-US" sz="2000" b="1" i="0" u="none" strike="noStrike">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894792">
                <a:tc>
                  <a:txBody>
                    <a:bodyPr/>
                    <a:lstStyle/>
                    <a:p>
                      <a:pPr algn="ctr" fontAlgn="b"/>
                      <a:r>
                        <a:rPr lang="en-US" sz="2000" b="1" u="none" strike="noStrike" dirty="0">
                          <a:effectLst/>
                        </a:rPr>
                        <a:t>Expected Peak Locations for In2O3 Phase:</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nb-NO" sz="2000" b="1" u="none" strike="noStrike" dirty="0">
                          <a:solidFill>
                            <a:srgbClr val="FF0000"/>
                          </a:solidFill>
                          <a:effectLst/>
                        </a:rPr>
                        <a:t>71.77</a:t>
                      </a:r>
                      <a:endParaRPr lang="nb-NO" sz="2000" b="1" i="0" u="none" strike="noStrike" dirty="0">
                        <a:solidFill>
                          <a:srgbClr val="FF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u="none" strike="noStrike" dirty="0">
                          <a:effectLst/>
                        </a:rPr>
                        <a:t>58.60</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mr-IN" sz="2000" b="1" u="none" strike="noStrike" dirty="0">
                          <a:effectLst/>
                        </a:rPr>
                        <a:t>-</a:t>
                      </a:r>
                      <a:endParaRPr lang="mr-IN"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mr-IN" sz="2000" b="1" u="none" strike="noStrike" dirty="0">
                          <a:effectLst/>
                        </a:rPr>
                        <a:t>-</a:t>
                      </a:r>
                      <a:endParaRPr lang="mr-IN"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509951">
                <a:tc>
                  <a:txBody>
                    <a:bodyPr/>
                    <a:lstStyle/>
                    <a:p>
                      <a:pPr algn="ctr" fontAlgn="b"/>
                      <a:r>
                        <a:rPr lang="en-US" sz="2000" b="1" i="0" u="none" strike="noStrike" dirty="0" smtClean="0">
                          <a:solidFill>
                            <a:schemeClr val="tx1"/>
                          </a:solidFill>
                          <a:effectLst/>
                          <a:latin typeface="Calibri" charset="0"/>
                        </a:rPr>
                        <a:t>Experimental locations</a:t>
                      </a:r>
                      <a:endParaRPr lang="en-US" sz="2000" b="1" i="0" u="none" strike="noStrike" dirty="0">
                        <a:solidFill>
                          <a:schemeClr val="tx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nb-NO" sz="2000" b="1" i="0" u="none" strike="noStrike" dirty="0" smtClean="0">
                          <a:solidFill>
                            <a:srgbClr val="000000"/>
                          </a:solidFill>
                          <a:effectLst/>
                          <a:latin typeface="Calibri" charset="0"/>
                        </a:rPr>
                        <a:t>76</a:t>
                      </a:r>
                      <a:endParaRPr lang="nb-NO"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fi-FI" sz="2000" b="1" i="0" u="none" strike="noStrike" dirty="0" smtClean="0">
                          <a:solidFill>
                            <a:srgbClr val="000000"/>
                          </a:solidFill>
                          <a:effectLst/>
                          <a:latin typeface="Calibri" charset="0"/>
                        </a:rPr>
                        <a:t>60</a:t>
                      </a:r>
                      <a:endParaRPr lang="fi-FI"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chemeClr val="bg1"/>
                          </a:solidFill>
                          <a:effectLst/>
                          <a:latin typeface="Calibri" charset="0"/>
                        </a:rPr>
                        <a:t>-</a:t>
                      </a:r>
                      <a:endParaRPr lang="hr-HR" sz="2000" b="1" i="0" u="none" strike="noStrike" dirty="0">
                        <a:solidFill>
                          <a:schemeClr val="bg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509951">
                <a:tc>
                  <a:txBody>
                    <a:bodyPr/>
                    <a:lstStyle/>
                    <a:p>
                      <a:pPr algn="ctr" fontAlgn="b"/>
                      <a:r>
                        <a:rPr lang="en-US" sz="2000" b="1" u="none" strike="noStrike" dirty="0" smtClean="0">
                          <a:effectLst/>
                        </a:rPr>
                        <a:t># detected</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nb-NO" sz="2000" b="1" i="0" u="none" strike="noStrike" dirty="0" smtClean="0">
                          <a:solidFill>
                            <a:srgbClr val="000000"/>
                          </a:solidFill>
                          <a:effectLst/>
                          <a:latin typeface="Calibri" charset="0"/>
                        </a:rPr>
                        <a:t>1</a:t>
                      </a:r>
                      <a:endParaRPr lang="nb-NO"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fi-FI" sz="2000" b="1" i="0" u="none" strike="noStrike" dirty="0" smtClean="0">
                          <a:solidFill>
                            <a:srgbClr val="000000"/>
                          </a:solidFill>
                          <a:effectLst/>
                          <a:latin typeface="Calibri" charset="0"/>
                        </a:rPr>
                        <a:t>1</a:t>
                      </a:r>
                      <a:endParaRPr lang="fi-FI"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chemeClr val="bg1"/>
                          </a:solidFill>
                          <a:effectLst/>
                          <a:latin typeface="Calibri" charset="0"/>
                        </a:rPr>
                        <a:t>-</a:t>
                      </a:r>
                      <a:endParaRPr lang="hr-HR" sz="2000" b="1" i="0" u="none" strike="noStrike" dirty="0">
                        <a:solidFill>
                          <a:schemeClr val="bg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411480">
                <a:tc>
                  <a:txBody>
                    <a:bodyPr/>
                    <a:lstStyle/>
                    <a:p>
                      <a:pPr algn="ctr" fontAlgn="b"/>
                      <a:r>
                        <a:rPr lang="en-US" sz="2000" b="1" u="none" strike="noStrike" dirty="0" smtClean="0">
                          <a:effectLst/>
                        </a:rPr>
                        <a:t>% error</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5.89</a:t>
                      </a:r>
                      <a:endParaRPr lang="hr-HR"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2.38</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chemeClr val="bg1"/>
                          </a:solidFill>
                          <a:effectLst/>
                          <a:latin typeface="Calibri" charset="0"/>
                        </a:rPr>
                        <a:t>-</a:t>
                      </a:r>
                      <a:endParaRPr lang="hr-HR" sz="2000" b="1" i="0" u="none" strike="noStrike" dirty="0">
                        <a:solidFill>
                          <a:schemeClr val="bg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b="1" i="0" u="none" strike="noStrike" dirty="0" smtClean="0">
                          <a:solidFill>
                            <a:schemeClr val="bg1"/>
                          </a:solidFill>
                          <a:effectLst/>
                          <a:latin typeface="Calibri" charset="0"/>
                        </a:rPr>
                        <a:t>-</a:t>
                      </a:r>
                      <a:endParaRPr lang="mr-IN" sz="2000" b="1" i="0" u="none" strike="noStrike" dirty="0">
                        <a:solidFill>
                          <a:schemeClr val="bg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26775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In</a:t>
            </a:r>
            <a:r>
              <a:rPr lang="en-US" cap="none" baseline="-25000" dirty="0"/>
              <a:t>2</a:t>
            </a:r>
            <a:r>
              <a:rPr lang="en-US" cap="none" dirty="0"/>
              <a:t>O</a:t>
            </a:r>
            <a:r>
              <a:rPr lang="en-US" cap="none" baseline="-25000" dirty="0"/>
              <a:t>3</a:t>
            </a:r>
            <a:r>
              <a:rPr lang="en-US" cap="none" dirty="0"/>
              <a:t> </a:t>
            </a:r>
            <a:r>
              <a:rPr lang="en-US" cap="none" dirty="0" smtClean="0"/>
              <a:t>100% </a:t>
            </a:r>
            <a:r>
              <a:rPr lang="en-US" cap="none" dirty="0"/>
              <a:t>DATA</a:t>
            </a:r>
            <a:endParaRPr lang="en-US" dirty="0"/>
          </a:p>
        </p:txBody>
      </p:sp>
      <p:sp>
        <p:nvSpPr>
          <p:cNvPr id="3" name="Content Placeholder 2"/>
          <p:cNvSpPr>
            <a:spLocks noGrp="1"/>
          </p:cNvSpPr>
          <p:nvPr>
            <p:ph sz="half" idx="1"/>
          </p:nvPr>
        </p:nvSpPr>
        <p:spPr/>
        <p:txBody>
          <a:bodyPr/>
          <a:lstStyle/>
          <a:p>
            <a:endParaRPr lang="en-US"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968388" y="1600200"/>
            <a:ext cx="8087938" cy="4621678"/>
          </a:xfrm>
        </p:spPr>
      </p:pic>
      <p:graphicFrame>
        <p:nvGraphicFramePr>
          <p:cNvPr id="5" name="Content Placeholder 4"/>
          <p:cNvGraphicFramePr>
            <a:graphicFrameLocks/>
          </p:cNvGraphicFramePr>
          <p:nvPr>
            <p:extLst>
              <p:ext uri="{D42A27DB-BD31-4B8C-83A1-F6EECF244321}">
                <p14:modId xmlns:p14="http://schemas.microsoft.com/office/powerpoint/2010/main" val="467963831"/>
              </p:ext>
            </p:extLst>
          </p:nvPr>
        </p:nvGraphicFramePr>
        <p:xfrm>
          <a:off x="304801" y="2549792"/>
          <a:ext cx="4008119" cy="2787829"/>
        </p:xfrm>
        <a:graphic>
          <a:graphicData uri="http://schemas.openxmlformats.org/drawingml/2006/table">
            <a:tbl>
              <a:tblPr firstCol="1">
                <a:tableStyleId>{8EC20E35-A176-4012-BC5E-935CFFF8708E}</a:tableStyleId>
              </a:tblPr>
              <a:tblGrid>
                <a:gridCol w="1679347"/>
                <a:gridCol w="639763"/>
                <a:gridCol w="639763"/>
                <a:gridCol w="515846"/>
                <a:gridCol w="533400"/>
              </a:tblGrid>
              <a:tr h="318833">
                <a:tc>
                  <a:txBody>
                    <a:bodyPr/>
                    <a:lstStyle/>
                    <a:p>
                      <a:pPr algn="l" fontAlgn="b"/>
                      <a:r>
                        <a:rPr lang="sk-SK" sz="2000" b="1" u="none" strike="noStrike" dirty="0">
                          <a:effectLst/>
                        </a:rPr>
                        <a:t> </a:t>
                      </a:r>
                      <a:endParaRPr lang="sk-SK"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sz="2000" b="1" u="none" strike="noStrike" dirty="0">
                          <a:effectLst/>
                        </a:rPr>
                        <a:t>A</a:t>
                      </a:r>
                      <a:endParaRPr lang="en-US"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b="1" u="none" strike="noStrike" dirty="0">
                          <a:effectLst/>
                        </a:rPr>
                        <a:t>B</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b="1" u="none" strike="noStrike" dirty="0">
                          <a:effectLst/>
                        </a:rPr>
                        <a:t>C</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b="1" u="none" strike="noStrike" dirty="0">
                          <a:effectLst/>
                        </a:rPr>
                        <a:t>D</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514655">
                <a:tc>
                  <a:txBody>
                    <a:bodyPr/>
                    <a:lstStyle/>
                    <a:p>
                      <a:pPr algn="ctr" fontAlgn="b"/>
                      <a:r>
                        <a:rPr lang="en-US" sz="2000" b="1" u="none" strike="noStrike" dirty="0">
                          <a:effectLst/>
                        </a:rPr>
                        <a:t>Expected Peak Locations for In2O3 Phase:</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nb-NO" sz="2000" b="1" u="none" strike="noStrike" dirty="0">
                          <a:solidFill>
                            <a:srgbClr val="FF0000"/>
                          </a:solidFill>
                          <a:effectLst/>
                        </a:rPr>
                        <a:t>71.77</a:t>
                      </a:r>
                      <a:endParaRPr lang="nb-NO" sz="2000" b="1" i="0" u="none" strike="noStrike" dirty="0">
                        <a:solidFill>
                          <a:srgbClr val="FF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u="none" strike="noStrike" dirty="0">
                          <a:effectLst/>
                        </a:rPr>
                        <a:t>58.60</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mr-IN" sz="2000" b="1" u="none" strike="noStrike" dirty="0">
                          <a:effectLst/>
                        </a:rPr>
                        <a:t>-</a:t>
                      </a:r>
                      <a:endParaRPr lang="mr-IN"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mr-IN" sz="2000" b="1" u="none" strike="noStrike" dirty="0">
                          <a:effectLst/>
                        </a:rPr>
                        <a:t>-</a:t>
                      </a:r>
                      <a:endParaRPr lang="mr-IN"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401446">
                <a:tc>
                  <a:txBody>
                    <a:bodyPr/>
                    <a:lstStyle/>
                    <a:p>
                      <a:pPr algn="ctr" fontAlgn="b"/>
                      <a:r>
                        <a:rPr lang="en-US" sz="2000" b="1" i="0" u="none" strike="noStrike" dirty="0" smtClean="0">
                          <a:solidFill>
                            <a:schemeClr val="tx1"/>
                          </a:solidFill>
                          <a:effectLst/>
                          <a:latin typeface="Calibri" charset="0"/>
                        </a:rPr>
                        <a:t>Experimental</a:t>
                      </a:r>
                      <a:r>
                        <a:rPr lang="en-US" sz="2000" b="1" i="0" u="none" strike="noStrike" baseline="0" dirty="0" smtClean="0">
                          <a:solidFill>
                            <a:schemeClr val="tx1"/>
                          </a:solidFill>
                          <a:effectLst/>
                          <a:latin typeface="Calibri" charset="0"/>
                        </a:rPr>
                        <a:t> locations</a:t>
                      </a:r>
                      <a:endParaRPr lang="en-US" sz="2000" b="1" i="0" u="none" strike="noStrike" dirty="0">
                        <a:solidFill>
                          <a:schemeClr val="tx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nb-NO" sz="2000" b="1" i="0" u="none" strike="noStrike" dirty="0" smtClean="0">
                          <a:solidFill>
                            <a:srgbClr val="000000"/>
                          </a:solidFill>
                          <a:effectLst/>
                          <a:latin typeface="Calibri" charset="0"/>
                        </a:rPr>
                        <a:t>76</a:t>
                      </a:r>
                      <a:endParaRPr lang="nb-NO"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fi-FI" sz="2000" b="1" i="0" u="none" strike="noStrike" dirty="0" smtClean="0">
                          <a:solidFill>
                            <a:srgbClr val="000000"/>
                          </a:solidFill>
                          <a:effectLst/>
                          <a:latin typeface="Calibri" charset="0"/>
                        </a:rPr>
                        <a:t>-</a:t>
                      </a:r>
                      <a:endParaRPr lang="fi-FI"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chemeClr val="bg1"/>
                          </a:solidFill>
                          <a:effectLst/>
                          <a:latin typeface="Calibri" charset="0"/>
                        </a:rPr>
                        <a:t>-</a:t>
                      </a:r>
                      <a:endParaRPr lang="hr-HR" sz="2000" b="1" i="0" u="none" strike="noStrike" dirty="0">
                        <a:solidFill>
                          <a:schemeClr val="bg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401446">
                <a:tc>
                  <a:txBody>
                    <a:bodyPr/>
                    <a:lstStyle/>
                    <a:p>
                      <a:pPr algn="ctr" fontAlgn="b"/>
                      <a:r>
                        <a:rPr lang="en-US" sz="2000" b="1" u="none" strike="noStrike" dirty="0" smtClean="0">
                          <a:effectLst/>
                        </a:rPr>
                        <a:t># detected</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nb-NO" sz="2000" b="1" i="0" u="none" strike="noStrike" dirty="0" smtClean="0">
                          <a:solidFill>
                            <a:srgbClr val="000000"/>
                          </a:solidFill>
                          <a:effectLst/>
                          <a:latin typeface="Calibri" charset="0"/>
                        </a:rPr>
                        <a:t>1</a:t>
                      </a:r>
                      <a:endParaRPr lang="nb-NO"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fi-FI" sz="2000" b="1" i="0" u="none" strike="noStrike" dirty="0" smtClean="0">
                          <a:solidFill>
                            <a:srgbClr val="000000"/>
                          </a:solidFill>
                          <a:effectLst/>
                          <a:latin typeface="Calibri" charset="0"/>
                        </a:rPr>
                        <a:t>0</a:t>
                      </a:r>
                      <a:endParaRPr lang="fi-FI"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chemeClr val="bg1"/>
                          </a:solidFill>
                          <a:effectLst/>
                          <a:latin typeface="Calibri" charset="0"/>
                        </a:rPr>
                        <a:t>-</a:t>
                      </a:r>
                      <a:endParaRPr lang="hr-HR" sz="2000" b="1" i="0" u="none" strike="noStrike" dirty="0">
                        <a:solidFill>
                          <a:schemeClr val="bg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543550">
                <a:tc>
                  <a:txBody>
                    <a:bodyPr/>
                    <a:lstStyle/>
                    <a:p>
                      <a:pPr algn="ctr" fontAlgn="b"/>
                      <a:r>
                        <a:rPr lang="en-US" sz="2000" b="1" u="none" strike="noStrike" dirty="0" smtClean="0">
                          <a:effectLst/>
                        </a:rPr>
                        <a:t>% error</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5.89</a:t>
                      </a:r>
                      <a:endParaRPr lang="hr-HR"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100</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chemeClr val="bg1"/>
                          </a:solidFill>
                          <a:effectLst/>
                          <a:latin typeface="Calibri" charset="0"/>
                        </a:rPr>
                        <a:t>-</a:t>
                      </a:r>
                      <a:endParaRPr lang="hr-HR" sz="2000" b="1" i="0" u="none" strike="noStrike" dirty="0">
                        <a:solidFill>
                          <a:schemeClr val="bg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b="1" i="0" u="none" strike="noStrike" dirty="0" smtClean="0">
                          <a:solidFill>
                            <a:schemeClr val="bg1"/>
                          </a:solidFill>
                          <a:effectLst/>
                          <a:latin typeface="Calibri" charset="0"/>
                        </a:rPr>
                        <a:t>-</a:t>
                      </a:r>
                      <a:endParaRPr lang="mr-IN" sz="2000" b="1" i="0" u="none" strike="noStrike" dirty="0">
                        <a:solidFill>
                          <a:schemeClr val="bg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bl>
          </a:graphicData>
        </a:graphic>
      </p:graphicFrame>
      <p:sp>
        <p:nvSpPr>
          <p:cNvPr id="7" name="Rectangle 6"/>
          <p:cNvSpPr/>
          <p:nvPr/>
        </p:nvSpPr>
        <p:spPr>
          <a:xfrm>
            <a:off x="6659880" y="3581400"/>
            <a:ext cx="335280" cy="304800"/>
          </a:xfrm>
          <a:prstGeom prst="rect">
            <a:avLst/>
          </a:prstGeom>
          <a:noFill/>
          <a:ln w="41275">
            <a:solidFill>
              <a:srgbClr val="7030A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7053128" y="3364468"/>
            <a:ext cx="1251775" cy="369332"/>
          </a:xfrm>
          <a:prstGeom prst="rect">
            <a:avLst/>
          </a:prstGeom>
          <a:noFill/>
        </p:spPr>
        <p:txBody>
          <a:bodyPr wrap="square" rtlCol="0">
            <a:spAutoFit/>
          </a:bodyPr>
          <a:lstStyle/>
          <a:p>
            <a:r>
              <a:rPr lang="en-US" smtClean="0">
                <a:solidFill>
                  <a:schemeClr val="accent4">
                    <a:lumMod val="75000"/>
                  </a:schemeClr>
                </a:solidFill>
              </a:rPr>
              <a:t>B is missing</a:t>
            </a:r>
            <a:endParaRPr lang="en-US" dirty="0">
              <a:solidFill>
                <a:schemeClr val="accent4">
                  <a:lumMod val="75000"/>
                </a:schemeClr>
              </a:solidFill>
            </a:endParaRPr>
          </a:p>
        </p:txBody>
      </p:sp>
    </p:spTree>
    <p:extLst>
      <p:ext uri="{BB962C8B-B14F-4D97-AF65-F5344CB8AC3E}">
        <p14:creationId xmlns:p14="http://schemas.microsoft.com/office/powerpoint/2010/main" val="883291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In</a:t>
            </a:r>
            <a:r>
              <a:rPr lang="en-US" cap="none" baseline="-25000" dirty="0" smtClean="0"/>
              <a:t>4</a:t>
            </a:r>
            <a:r>
              <a:rPr lang="en-US" cap="none" dirty="0" smtClean="0"/>
              <a:t>Sn</a:t>
            </a:r>
            <a:r>
              <a:rPr lang="en-US" cap="none" baseline="-25000" dirty="0" smtClean="0"/>
              <a:t>3</a:t>
            </a:r>
            <a:r>
              <a:rPr lang="en-US" cap="none" dirty="0" smtClean="0"/>
              <a:t>O</a:t>
            </a:r>
            <a:r>
              <a:rPr lang="en-US" cap="none" baseline="-25000" dirty="0" smtClean="0"/>
              <a:t>12</a:t>
            </a:r>
            <a:r>
              <a:rPr lang="en-US" cap="none" dirty="0" smtClean="0"/>
              <a:t> 10% DATA</a:t>
            </a:r>
            <a:endParaRPr lang="en-US" cap="none" dirty="0"/>
          </a:p>
        </p:txBody>
      </p:sp>
      <p:sp>
        <p:nvSpPr>
          <p:cNvPr id="3" name="Content Placeholder 2"/>
          <p:cNvSpPr>
            <a:spLocks noGrp="1"/>
          </p:cNvSpPr>
          <p:nvPr>
            <p:ph sz="half" idx="1"/>
          </p:nvPr>
        </p:nvSpPr>
        <p:spPr/>
        <p:txBody>
          <a:bodyPr/>
          <a:lstStyle/>
          <a:p>
            <a:endParaRPr lang="en-US"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104062" y="1600200"/>
            <a:ext cx="8087938" cy="4621678"/>
          </a:xfrm>
        </p:spPr>
      </p:pic>
      <p:graphicFrame>
        <p:nvGraphicFramePr>
          <p:cNvPr id="5" name="Content Placeholder 4"/>
          <p:cNvGraphicFramePr>
            <a:graphicFrameLocks/>
          </p:cNvGraphicFramePr>
          <p:nvPr>
            <p:extLst>
              <p:ext uri="{D42A27DB-BD31-4B8C-83A1-F6EECF244321}">
                <p14:modId xmlns:p14="http://schemas.microsoft.com/office/powerpoint/2010/main" val="475786559"/>
              </p:ext>
            </p:extLst>
          </p:nvPr>
        </p:nvGraphicFramePr>
        <p:xfrm>
          <a:off x="304801" y="2530311"/>
          <a:ext cx="4344986" cy="2743200"/>
        </p:xfrm>
        <a:graphic>
          <a:graphicData uri="http://schemas.openxmlformats.org/drawingml/2006/table">
            <a:tbl>
              <a:tblPr firstCol="1">
                <a:tableStyleId>{8EC20E35-A176-4012-BC5E-935CFFF8708E}</a:tableStyleId>
              </a:tblPr>
              <a:tblGrid>
                <a:gridCol w="1676399"/>
                <a:gridCol w="763587"/>
                <a:gridCol w="635000"/>
                <a:gridCol w="635000"/>
                <a:gridCol w="635000"/>
              </a:tblGrid>
              <a:tr h="272035">
                <a:tc>
                  <a:txBody>
                    <a:bodyPr/>
                    <a:lstStyle/>
                    <a:p>
                      <a:pPr algn="l" fontAlgn="b"/>
                      <a:r>
                        <a:rPr lang="sk-SK" sz="2000" u="none" strike="noStrike" dirty="0">
                          <a:effectLst/>
                        </a:rPr>
                        <a:t> </a:t>
                      </a:r>
                      <a:endParaRPr lang="sk-SK"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sz="2000" b="1" u="none" strike="noStrike" dirty="0">
                          <a:effectLst/>
                        </a:rPr>
                        <a:t>A</a:t>
                      </a:r>
                      <a:endParaRPr lang="en-US"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b="1" u="none" strike="noStrike" dirty="0">
                          <a:effectLst/>
                        </a:rPr>
                        <a:t>B</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b="1" u="none" strike="noStrike" dirty="0">
                          <a:effectLst/>
                        </a:rPr>
                        <a:t>C</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b="1" u="none" strike="noStrike">
                          <a:effectLst/>
                        </a:rPr>
                        <a:t>D</a:t>
                      </a:r>
                      <a:endParaRPr lang="en-US" sz="2000" b="1" i="0" u="none" strike="noStrike">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1088142">
                <a:tc>
                  <a:txBody>
                    <a:bodyPr/>
                    <a:lstStyle/>
                    <a:p>
                      <a:pPr algn="ctr" fontAlgn="b"/>
                      <a:r>
                        <a:rPr lang="en-US" sz="2000" u="none" strike="noStrike" dirty="0">
                          <a:effectLst/>
                        </a:rPr>
                        <a:t>Expected Peak Locations for In4Sn3O12 Phase:</a:t>
                      </a:r>
                      <a:endParaRPr lang="en-US"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nb-NO" sz="2000" b="1" u="none" strike="noStrike" dirty="0">
                          <a:effectLst/>
                        </a:rPr>
                        <a:t>100.42</a:t>
                      </a:r>
                      <a:endParaRPr lang="nb-NO"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fi-FI" sz="2000" b="1" u="none" strike="noStrike" dirty="0">
                          <a:effectLst/>
                        </a:rPr>
                        <a:t>79.70</a:t>
                      </a:r>
                      <a:endParaRPr lang="fi-FI"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u="none" strike="noStrike" dirty="0">
                          <a:effectLst/>
                        </a:rPr>
                        <a:t>76.09</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u="none" strike="noStrike" dirty="0">
                          <a:solidFill>
                            <a:srgbClr val="FF0000"/>
                          </a:solidFill>
                          <a:effectLst/>
                        </a:rPr>
                        <a:t>62.64</a:t>
                      </a:r>
                      <a:endParaRPr lang="hr-HR" sz="2000" b="1" i="0" u="none" strike="noStrike" dirty="0">
                        <a:solidFill>
                          <a:srgbClr val="FF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272035">
                <a:tc>
                  <a:txBody>
                    <a:bodyPr/>
                    <a:lstStyle/>
                    <a:p>
                      <a:pPr algn="ctr" fontAlgn="b"/>
                      <a:r>
                        <a:rPr lang="en-US" sz="2000" b="1" i="0" u="none" strike="noStrike" dirty="0" smtClean="0">
                          <a:solidFill>
                            <a:schemeClr val="tx1"/>
                          </a:solidFill>
                          <a:effectLst/>
                          <a:latin typeface="Calibri" charset="0"/>
                        </a:rPr>
                        <a:t>Experimental locations</a:t>
                      </a:r>
                      <a:endParaRPr lang="en-US" sz="2000" b="1" i="0" u="none" strike="noStrike" dirty="0">
                        <a:solidFill>
                          <a:schemeClr val="tx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nb-NO" sz="2000" b="1" i="0" u="none" strike="noStrike" dirty="0" smtClean="0">
                          <a:solidFill>
                            <a:srgbClr val="000000"/>
                          </a:solidFill>
                          <a:effectLst/>
                          <a:latin typeface="Calibri" charset="0"/>
                        </a:rPr>
                        <a:t>97,104</a:t>
                      </a:r>
                      <a:endParaRPr lang="nb-NO"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fi-FI" sz="2000" b="1" i="0" u="none" strike="noStrike" dirty="0" smtClean="0">
                          <a:solidFill>
                            <a:srgbClr val="000000"/>
                          </a:solidFill>
                          <a:effectLst/>
                          <a:latin typeface="Calibri" charset="0"/>
                        </a:rPr>
                        <a:t>80</a:t>
                      </a:r>
                      <a:endParaRPr lang="fi-FI"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76</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chemeClr val="bg1"/>
                          </a:solidFill>
                          <a:effectLst/>
                          <a:latin typeface="Calibri" charset="0"/>
                        </a:rPr>
                        <a:t>64</a:t>
                      </a:r>
                      <a:endParaRPr lang="hr-HR" sz="2000" b="1" i="0" u="none" strike="noStrike" dirty="0">
                        <a:solidFill>
                          <a:schemeClr val="bg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272035">
                <a:tc>
                  <a:txBody>
                    <a:bodyPr/>
                    <a:lstStyle/>
                    <a:p>
                      <a:pPr algn="ctr" fontAlgn="b"/>
                      <a:r>
                        <a:rPr lang="en-US" sz="2000" b="1" u="none" strike="noStrike" dirty="0" smtClean="0">
                          <a:effectLst/>
                        </a:rPr>
                        <a:t># detected</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nb-NO" sz="2000" b="1" i="0" u="none" strike="noStrike" dirty="0" smtClean="0">
                          <a:solidFill>
                            <a:srgbClr val="000000"/>
                          </a:solidFill>
                          <a:effectLst/>
                          <a:latin typeface="Calibri" charset="0"/>
                        </a:rPr>
                        <a:t>2</a:t>
                      </a:r>
                      <a:endParaRPr lang="nb-NO"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fi-FI" sz="2000" b="1" i="0" u="none" strike="noStrike" dirty="0" smtClean="0">
                          <a:solidFill>
                            <a:srgbClr val="000000"/>
                          </a:solidFill>
                          <a:effectLst/>
                          <a:latin typeface="Calibri" charset="0"/>
                        </a:rPr>
                        <a:t>1</a:t>
                      </a:r>
                      <a:endParaRPr lang="fi-FI"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1</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chemeClr val="bg1"/>
                          </a:solidFill>
                          <a:effectLst/>
                          <a:latin typeface="Calibri" charset="0"/>
                        </a:rPr>
                        <a:t>1</a:t>
                      </a:r>
                      <a:endParaRPr lang="hr-HR" sz="2000" b="1" i="0" u="none" strike="noStrike" dirty="0">
                        <a:solidFill>
                          <a:schemeClr val="bg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272035">
                <a:tc>
                  <a:txBody>
                    <a:bodyPr/>
                    <a:lstStyle/>
                    <a:p>
                      <a:pPr algn="ctr" fontAlgn="b"/>
                      <a:r>
                        <a:rPr lang="en-US" sz="2000" b="1" u="none" strike="noStrike" dirty="0" smtClean="0">
                          <a:effectLst/>
                        </a:rPr>
                        <a:t>% error</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3.5</a:t>
                      </a:r>
                      <a:endParaRPr lang="hr-HR"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0.37</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chemeClr val="bg1"/>
                          </a:solidFill>
                          <a:effectLst/>
                          <a:latin typeface="Calibri" charset="0"/>
                        </a:rPr>
                        <a:t>0.11</a:t>
                      </a:r>
                      <a:endParaRPr lang="hr-HR" sz="2000" b="1" i="0" u="none" strike="noStrike" dirty="0">
                        <a:solidFill>
                          <a:schemeClr val="bg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b="1" i="0" u="none" strike="noStrike" dirty="0" smtClean="0">
                          <a:solidFill>
                            <a:srgbClr val="000000"/>
                          </a:solidFill>
                          <a:effectLst/>
                          <a:latin typeface="Calibri" charset="0"/>
                        </a:rPr>
                        <a:t>2.17</a:t>
                      </a:r>
                      <a:endParaRPr lang="mr-IN"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76468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In</a:t>
            </a:r>
            <a:r>
              <a:rPr lang="en-US" cap="none" baseline="-25000" dirty="0"/>
              <a:t>4</a:t>
            </a:r>
            <a:r>
              <a:rPr lang="en-US" cap="none" dirty="0"/>
              <a:t>Sn</a:t>
            </a:r>
            <a:r>
              <a:rPr lang="en-US" cap="none" baseline="-25000" dirty="0"/>
              <a:t>3</a:t>
            </a:r>
            <a:r>
              <a:rPr lang="en-US" cap="none" dirty="0"/>
              <a:t>O</a:t>
            </a:r>
            <a:r>
              <a:rPr lang="en-US" cap="none" baseline="-25000" dirty="0"/>
              <a:t>12</a:t>
            </a:r>
            <a:r>
              <a:rPr lang="en-US" cap="none" dirty="0"/>
              <a:t> </a:t>
            </a:r>
            <a:r>
              <a:rPr lang="en-US" cap="none" dirty="0" smtClean="0"/>
              <a:t>20% </a:t>
            </a:r>
            <a:r>
              <a:rPr lang="en-US" cap="none" dirty="0"/>
              <a:t>DATA</a:t>
            </a:r>
            <a:endParaRPr lang="en-US" dirty="0"/>
          </a:p>
        </p:txBody>
      </p:sp>
      <p:sp>
        <p:nvSpPr>
          <p:cNvPr id="3" name="Content Placeholder 2"/>
          <p:cNvSpPr>
            <a:spLocks noGrp="1"/>
          </p:cNvSpPr>
          <p:nvPr>
            <p:ph sz="half" idx="1"/>
          </p:nvPr>
        </p:nvSpPr>
        <p:spPr/>
        <p:txBody>
          <a:bodyPr/>
          <a:lstStyle/>
          <a:p>
            <a:endParaRPr lang="en-US"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104061" y="1600200"/>
            <a:ext cx="8087939" cy="4621678"/>
          </a:xfrm>
        </p:spPr>
      </p:pic>
      <p:graphicFrame>
        <p:nvGraphicFramePr>
          <p:cNvPr id="5" name="Content Placeholder 4"/>
          <p:cNvGraphicFramePr>
            <a:graphicFrameLocks/>
          </p:cNvGraphicFramePr>
          <p:nvPr>
            <p:extLst>
              <p:ext uri="{D42A27DB-BD31-4B8C-83A1-F6EECF244321}">
                <p14:modId xmlns:p14="http://schemas.microsoft.com/office/powerpoint/2010/main" val="1307225678"/>
              </p:ext>
            </p:extLst>
          </p:nvPr>
        </p:nvGraphicFramePr>
        <p:xfrm>
          <a:off x="182880" y="2289042"/>
          <a:ext cx="4419600" cy="3243993"/>
        </p:xfrm>
        <a:graphic>
          <a:graphicData uri="http://schemas.openxmlformats.org/drawingml/2006/table">
            <a:tbl>
              <a:tblPr firstCol="1">
                <a:tableStyleId>{8EC20E35-A176-4012-BC5E-935CFFF8708E}</a:tableStyleId>
              </a:tblPr>
              <a:tblGrid>
                <a:gridCol w="1637686"/>
                <a:gridCol w="726149"/>
                <a:gridCol w="685255"/>
                <a:gridCol w="685255"/>
                <a:gridCol w="685255"/>
              </a:tblGrid>
              <a:tr h="396000">
                <a:tc>
                  <a:txBody>
                    <a:bodyPr/>
                    <a:lstStyle/>
                    <a:p>
                      <a:pPr algn="l" fontAlgn="b"/>
                      <a:r>
                        <a:rPr lang="sk-SK" sz="2000" u="none" strike="noStrike" dirty="0">
                          <a:effectLst/>
                        </a:rPr>
                        <a:t> </a:t>
                      </a:r>
                      <a:endParaRPr lang="sk-SK"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sz="2000" b="1" u="none" strike="noStrike" dirty="0">
                          <a:effectLst/>
                        </a:rPr>
                        <a:t>A</a:t>
                      </a:r>
                      <a:endParaRPr lang="en-US"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b="1" u="none" strike="noStrike" dirty="0">
                          <a:effectLst/>
                        </a:rPr>
                        <a:t>B</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b="1" u="none" strike="noStrike" dirty="0">
                          <a:effectLst/>
                        </a:rPr>
                        <a:t>C</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b="1" u="none" strike="noStrike">
                          <a:effectLst/>
                        </a:rPr>
                        <a:t>D</a:t>
                      </a:r>
                      <a:endParaRPr lang="en-US" sz="2000" b="1" i="0" u="none" strike="noStrike">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1251982">
                <a:tc>
                  <a:txBody>
                    <a:bodyPr/>
                    <a:lstStyle/>
                    <a:p>
                      <a:pPr algn="ctr" fontAlgn="b"/>
                      <a:r>
                        <a:rPr lang="en-US" sz="2000" u="none" strike="noStrike" dirty="0">
                          <a:effectLst/>
                        </a:rPr>
                        <a:t>Expected Peak Locations for In4Sn3O12 Phase:</a:t>
                      </a:r>
                      <a:endParaRPr lang="en-US" sz="2000" b="0"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nb-NO" sz="2000" b="1" u="none" strike="noStrike" dirty="0">
                          <a:effectLst/>
                        </a:rPr>
                        <a:t>100.42</a:t>
                      </a:r>
                      <a:endParaRPr lang="nb-NO"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fi-FI" sz="2000" b="1" u="none" strike="noStrike" dirty="0">
                          <a:effectLst/>
                        </a:rPr>
                        <a:t>79.70</a:t>
                      </a:r>
                      <a:endParaRPr lang="fi-FI"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u="none" strike="noStrike" dirty="0">
                          <a:effectLst/>
                        </a:rPr>
                        <a:t>76.09</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u="none" strike="noStrike" dirty="0">
                          <a:solidFill>
                            <a:srgbClr val="FF0000"/>
                          </a:solidFill>
                          <a:effectLst/>
                        </a:rPr>
                        <a:t>62.64</a:t>
                      </a:r>
                      <a:endParaRPr lang="hr-HR" sz="2000" b="1" i="0" u="none" strike="noStrike" dirty="0">
                        <a:solidFill>
                          <a:srgbClr val="FF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364127">
                <a:tc>
                  <a:txBody>
                    <a:bodyPr/>
                    <a:lstStyle/>
                    <a:p>
                      <a:pPr algn="ctr" fontAlgn="b"/>
                      <a:r>
                        <a:rPr lang="en-US" sz="2000" b="1" i="0" u="none" strike="noStrike" dirty="0" smtClean="0">
                          <a:solidFill>
                            <a:schemeClr val="tx1"/>
                          </a:solidFill>
                          <a:effectLst/>
                          <a:latin typeface="Calibri" charset="0"/>
                        </a:rPr>
                        <a:t>Experimental locations</a:t>
                      </a:r>
                      <a:endParaRPr lang="en-US" sz="2000" b="1" i="0" u="none" strike="noStrike" dirty="0">
                        <a:solidFill>
                          <a:schemeClr val="tx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nb-NO" sz="2000" b="1" i="0" u="none" strike="noStrike" dirty="0" smtClean="0">
                          <a:solidFill>
                            <a:srgbClr val="000000"/>
                          </a:solidFill>
                          <a:effectLst/>
                          <a:latin typeface="Calibri" charset="0"/>
                        </a:rPr>
                        <a:t>97,104</a:t>
                      </a:r>
                      <a:endParaRPr lang="nb-NO"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fi-FI" sz="2000" b="1" i="0" u="none" strike="noStrike" dirty="0" smtClean="0">
                          <a:solidFill>
                            <a:srgbClr val="000000"/>
                          </a:solidFill>
                          <a:effectLst/>
                          <a:latin typeface="Calibri" charset="0"/>
                        </a:rPr>
                        <a:t>80</a:t>
                      </a:r>
                      <a:endParaRPr lang="fi-FI"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76</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chemeClr val="bg1"/>
                          </a:solidFill>
                          <a:effectLst/>
                          <a:latin typeface="Calibri" charset="0"/>
                        </a:rPr>
                        <a:t>60</a:t>
                      </a:r>
                      <a:endParaRPr lang="hr-HR" sz="2000" b="1" i="0" u="none" strike="noStrike" dirty="0">
                        <a:solidFill>
                          <a:schemeClr val="bg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364127">
                <a:tc>
                  <a:txBody>
                    <a:bodyPr/>
                    <a:lstStyle/>
                    <a:p>
                      <a:pPr algn="ctr" fontAlgn="b"/>
                      <a:r>
                        <a:rPr lang="en-US" sz="2000" b="1" u="none" strike="noStrike" dirty="0" smtClean="0">
                          <a:effectLst/>
                        </a:rPr>
                        <a:t># detected</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nb-NO" sz="2000" b="1" i="0" u="none" strike="noStrike" dirty="0" smtClean="0">
                          <a:solidFill>
                            <a:srgbClr val="000000"/>
                          </a:solidFill>
                          <a:effectLst/>
                          <a:latin typeface="Calibri" charset="0"/>
                        </a:rPr>
                        <a:t>2</a:t>
                      </a:r>
                      <a:endParaRPr lang="nb-NO"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fi-FI" sz="2000" b="1" i="0" u="none" strike="noStrike" dirty="0" smtClean="0">
                          <a:solidFill>
                            <a:srgbClr val="000000"/>
                          </a:solidFill>
                          <a:effectLst/>
                          <a:latin typeface="Calibri" charset="0"/>
                        </a:rPr>
                        <a:t>1</a:t>
                      </a:r>
                      <a:endParaRPr lang="fi-FI"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1</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chemeClr val="bg1"/>
                          </a:solidFill>
                          <a:effectLst/>
                          <a:latin typeface="Calibri" charset="0"/>
                        </a:rPr>
                        <a:t>1</a:t>
                      </a:r>
                      <a:endParaRPr lang="hr-HR" sz="2000" b="1" i="0" u="none" strike="noStrike" dirty="0">
                        <a:solidFill>
                          <a:schemeClr val="bg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622284">
                <a:tc>
                  <a:txBody>
                    <a:bodyPr/>
                    <a:lstStyle/>
                    <a:p>
                      <a:pPr algn="ctr" fontAlgn="b"/>
                      <a:r>
                        <a:rPr lang="en-US" sz="2000" b="1" u="none" strike="noStrike" dirty="0" smtClean="0">
                          <a:effectLst/>
                        </a:rPr>
                        <a:t>% error</a:t>
                      </a:r>
                      <a:endParaRPr lang="en-US"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3.49</a:t>
                      </a:r>
                      <a:endParaRPr lang="hr-HR" sz="2000" b="1" i="0" u="none" strike="noStrike" dirty="0">
                        <a:solidFill>
                          <a:srgbClr val="000000"/>
                        </a:solidFill>
                        <a:effectLst/>
                        <a:latin typeface="Calibri" charset="0"/>
                      </a:endParaRPr>
                    </a:p>
                  </a:txBody>
                  <a:tcPr marL="0" marR="0" marT="0" marB="0"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rgbClr val="000000"/>
                          </a:solidFill>
                          <a:effectLst/>
                          <a:latin typeface="Calibri" charset="0"/>
                        </a:rPr>
                        <a:t>0.37</a:t>
                      </a:r>
                      <a:endParaRPr lang="hr-HR"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hr-HR" sz="2000" b="1" i="0" u="none" strike="noStrike" dirty="0" smtClean="0">
                          <a:solidFill>
                            <a:schemeClr val="bg1"/>
                          </a:solidFill>
                          <a:effectLst/>
                          <a:latin typeface="Calibri" charset="0"/>
                        </a:rPr>
                        <a:t>0.12</a:t>
                      </a:r>
                      <a:endParaRPr lang="hr-HR" sz="2000" b="1" i="0" u="none" strike="noStrike" dirty="0">
                        <a:solidFill>
                          <a:schemeClr val="bg1"/>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ctr"/>
                      <a:r>
                        <a:rPr lang="en-US" sz="2000" b="1" i="0" u="none" strike="noStrike" dirty="0" smtClean="0">
                          <a:solidFill>
                            <a:srgbClr val="000000"/>
                          </a:solidFill>
                          <a:effectLst/>
                          <a:latin typeface="Calibri" charset="0"/>
                        </a:rPr>
                        <a:t>4.12</a:t>
                      </a:r>
                      <a:endParaRPr lang="mr-IN" sz="2000" b="1" i="0" u="none" strike="noStrike" dirty="0">
                        <a:solidFill>
                          <a:srgbClr val="000000"/>
                        </a:solidFill>
                        <a:effectLst/>
                        <a:latin typeface="Calibri"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095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White 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2015_editable_slide_template</Template>
  <TotalTime>2104</TotalTime>
  <Words>970</Words>
  <Application>Microsoft Macintosh PowerPoint</Application>
  <PresentationFormat>Widescreen</PresentationFormat>
  <Paragraphs>329</Paragraphs>
  <Slides>17</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Calibri</vt:lpstr>
      <vt:lpstr>Lucida Grande</vt:lpstr>
      <vt:lpstr>Mangal</vt:lpstr>
      <vt:lpstr>Roboto Light</vt:lpstr>
      <vt:lpstr>宋体</vt:lpstr>
      <vt:lpstr>Arial</vt:lpstr>
      <vt:lpstr>Custom Design</vt:lpstr>
      <vt:lpstr>White Main</vt:lpstr>
      <vt:lpstr>ITO peak detection</vt:lpstr>
      <vt:lpstr>Data processing</vt:lpstr>
      <vt:lpstr>Reference peak and possible peak locations</vt:lpstr>
      <vt:lpstr>Peak detection</vt:lpstr>
      <vt:lpstr>In2O3 10% DATA</vt:lpstr>
      <vt:lpstr>In2O3 20% DATA</vt:lpstr>
      <vt:lpstr>In2O3 100% DATA</vt:lpstr>
      <vt:lpstr>In4Sn3O12 10% DATA</vt:lpstr>
      <vt:lpstr>In4Sn3O12 20% DATA</vt:lpstr>
      <vt:lpstr>In4Sn3O12 100% DATA</vt:lpstr>
      <vt:lpstr>In2SnO5 10% DATA</vt:lpstr>
      <vt:lpstr>In2SnO5 20% DATA</vt:lpstr>
      <vt:lpstr>In2SnO5 100% DATA</vt:lpstr>
      <vt:lpstr>Results and conclusions</vt:lpstr>
      <vt:lpstr>Q&amp;a</vt:lpstr>
      <vt:lpstr>Backup slides</vt:lpstr>
      <vt:lpstr>PowerPoint Presentation</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Gao, Ge</cp:lastModifiedBy>
  <cp:revision>227</cp:revision>
  <dcterms:created xsi:type="dcterms:W3CDTF">2016-03-09T16:46:53Z</dcterms:created>
  <dcterms:modified xsi:type="dcterms:W3CDTF">2017-04-30T03:23:49Z</dcterms:modified>
</cp:coreProperties>
</file>