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134577" rtl="0" fontAlgn="base">
      <a:spcBef>
        <a:spcPct val="0"/>
      </a:spcBef>
      <a:spcAft>
        <a:spcPct val="0"/>
      </a:spcAft>
      <a:defRPr sz="6154" kern="1200">
        <a:solidFill>
          <a:schemeClr val="tx1"/>
        </a:solidFill>
        <a:latin typeface="Calibri" charset="0"/>
        <a:ea typeface="Arial" charset="0"/>
        <a:cs typeface="Arial" charset="0"/>
      </a:defRPr>
    </a:lvl1pPr>
    <a:lvl2pPr marL="1566678" indent="-1215000" algn="l" defTabSz="3134577" rtl="0" fontAlgn="base">
      <a:spcBef>
        <a:spcPct val="0"/>
      </a:spcBef>
      <a:spcAft>
        <a:spcPct val="0"/>
      </a:spcAft>
      <a:defRPr sz="6154" kern="1200">
        <a:solidFill>
          <a:schemeClr val="tx1"/>
        </a:solidFill>
        <a:latin typeface="Calibri" charset="0"/>
        <a:ea typeface="Arial" charset="0"/>
        <a:cs typeface="Arial" charset="0"/>
      </a:defRPr>
    </a:lvl2pPr>
    <a:lvl3pPr marL="3134577" indent="-2431220" algn="l" defTabSz="3134577" rtl="0" fontAlgn="base">
      <a:spcBef>
        <a:spcPct val="0"/>
      </a:spcBef>
      <a:spcAft>
        <a:spcPct val="0"/>
      </a:spcAft>
      <a:defRPr sz="6154" kern="1200">
        <a:solidFill>
          <a:schemeClr val="tx1"/>
        </a:solidFill>
        <a:latin typeface="Calibri" charset="0"/>
        <a:ea typeface="Arial" charset="0"/>
        <a:cs typeface="Arial" charset="0"/>
      </a:defRPr>
    </a:lvl3pPr>
    <a:lvl4pPr marL="4701254" indent="-3646220" algn="l" defTabSz="3134577" rtl="0" fontAlgn="base">
      <a:spcBef>
        <a:spcPct val="0"/>
      </a:spcBef>
      <a:spcAft>
        <a:spcPct val="0"/>
      </a:spcAft>
      <a:defRPr sz="6154" kern="1200">
        <a:solidFill>
          <a:schemeClr val="tx1"/>
        </a:solidFill>
        <a:latin typeface="Calibri" charset="0"/>
        <a:ea typeface="Arial" charset="0"/>
        <a:cs typeface="Arial" charset="0"/>
      </a:defRPr>
    </a:lvl4pPr>
    <a:lvl5pPr marL="6269153" indent="-4862440" algn="l" defTabSz="3134577" rtl="0" fontAlgn="base">
      <a:spcBef>
        <a:spcPct val="0"/>
      </a:spcBef>
      <a:spcAft>
        <a:spcPct val="0"/>
      </a:spcAft>
      <a:defRPr sz="6154" kern="1200">
        <a:solidFill>
          <a:schemeClr val="tx1"/>
        </a:solidFill>
        <a:latin typeface="Calibri" charset="0"/>
        <a:ea typeface="Arial" charset="0"/>
        <a:cs typeface="Arial" charset="0"/>
      </a:defRPr>
    </a:lvl5pPr>
    <a:lvl6pPr marL="1758391" algn="l" defTabSz="703356" rtl="0" eaLnBrk="1" latinLnBrk="0" hangingPunct="1">
      <a:defRPr sz="6154" kern="1200">
        <a:solidFill>
          <a:schemeClr val="tx1"/>
        </a:solidFill>
        <a:latin typeface="Calibri" charset="0"/>
        <a:ea typeface="Arial" charset="0"/>
        <a:cs typeface="Arial" charset="0"/>
      </a:defRPr>
    </a:lvl6pPr>
    <a:lvl7pPr marL="2110069" algn="l" defTabSz="703356" rtl="0" eaLnBrk="1" latinLnBrk="0" hangingPunct="1">
      <a:defRPr sz="6154" kern="1200">
        <a:solidFill>
          <a:schemeClr val="tx1"/>
        </a:solidFill>
        <a:latin typeface="Calibri" charset="0"/>
        <a:ea typeface="Arial" charset="0"/>
        <a:cs typeface="Arial" charset="0"/>
      </a:defRPr>
    </a:lvl7pPr>
    <a:lvl8pPr marL="2461748" algn="l" defTabSz="703356" rtl="0" eaLnBrk="1" latinLnBrk="0" hangingPunct="1">
      <a:defRPr sz="6154" kern="1200">
        <a:solidFill>
          <a:schemeClr val="tx1"/>
        </a:solidFill>
        <a:latin typeface="Calibri" charset="0"/>
        <a:ea typeface="Arial" charset="0"/>
        <a:cs typeface="Arial" charset="0"/>
      </a:defRPr>
    </a:lvl8pPr>
    <a:lvl9pPr marL="2813426" algn="l" defTabSz="703356" rtl="0" eaLnBrk="1" latinLnBrk="0" hangingPunct="1">
      <a:defRPr sz="6154" kern="1200">
        <a:solidFill>
          <a:schemeClr val="tx1"/>
        </a:solidFill>
        <a:latin typeface="Calibri" charset="0"/>
        <a:ea typeface="Arial" charset="0"/>
        <a:cs typeface="Arial" charset="0"/>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06"/>
    <p:restoredTop sz="78629"/>
  </p:normalViewPr>
  <p:slideViewPr>
    <p:cSldViewPr>
      <p:cViewPr>
        <p:scale>
          <a:sx n="38" d="100"/>
          <a:sy n="38" d="100"/>
        </p:scale>
        <p:origin x="3432" y="26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B09D2-CFBE-EC46-BF10-DD483719E2F7}" type="datetimeFigureOut">
              <a:rPr lang="en-US" smtClean="0"/>
              <a:t>12/9/19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62412-0E88-B344-8942-39A5A9972990}" type="slidenum">
              <a:rPr lang="en-US" smtClean="0"/>
              <a:t>‹#›</a:t>
            </a:fld>
            <a:endParaRPr lang="en-US"/>
          </a:p>
        </p:txBody>
      </p:sp>
    </p:spTree>
    <p:extLst>
      <p:ext uri="{BB962C8B-B14F-4D97-AF65-F5344CB8AC3E}">
        <p14:creationId xmlns:p14="http://schemas.microsoft.com/office/powerpoint/2010/main" val="149755808"/>
      </p:ext>
    </p:extLst>
  </p:cSld>
  <p:clrMap bg1="lt1" tx1="dk1" bg2="lt2" tx2="dk2" accent1="accent1" accent2="accent2" accent3="accent3" accent4="accent4" accent5="accent5" accent6="accent6" hlink="hlink" folHlink="folHlink"/>
  <p:notesStyle>
    <a:lvl1pPr marL="0" algn="l" defTabSz="703356" rtl="0" eaLnBrk="1" latinLnBrk="0" hangingPunct="1">
      <a:defRPr sz="923" kern="1200">
        <a:solidFill>
          <a:schemeClr val="tx1"/>
        </a:solidFill>
        <a:latin typeface="+mn-lt"/>
        <a:ea typeface="+mn-ea"/>
        <a:cs typeface="+mn-cs"/>
      </a:defRPr>
    </a:lvl1pPr>
    <a:lvl2pPr marL="351678" algn="l" defTabSz="703356" rtl="0" eaLnBrk="1" latinLnBrk="0" hangingPunct="1">
      <a:defRPr sz="923" kern="1200">
        <a:solidFill>
          <a:schemeClr val="tx1"/>
        </a:solidFill>
        <a:latin typeface="+mn-lt"/>
        <a:ea typeface="+mn-ea"/>
        <a:cs typeface="+mn-cs"/>
      </a:defRPr>
    </a:lvl2pPr>
    <a:lvl3pPr marL="703356" algn="l" defTabSz="703356" rtl="0" eaLnBrk="1" latinLnBrk="0" hangingPunct="1">
      <a:defRPr sz="923" kern="1200">
        <a:solidFill>
          <a:schemeClr val="tx1"/>
        </a:solidFill>
        <a:latin typeface="+mn-lt"/>
        <a:ea typeface="+mn-ea"/>
        <a:cs typeface="+mn-cs"/>
      </a:defRPr>
    </a:lvl3pPr>
    <a:lvl4pPr marL="1055035" algn="l" defTabSz="703356" rtl="0" eaLnBrk="1" latinLnBrk="0" hangingPunct="1">
      <a:defRPr sz="923" kern="1200">
        <a:solidFill>
          <a:schemeClr val="tx1"/>
        </a:solidFill>
        <a:latin typeface="+mn-lt"/>
        <a:ea typeface="+mn-ea"/>
        <a:cs typeface="+mn-cs"/>
      </a:defRPr>
    </a:lvl4pPr>
    <a:lvl5pPr marL="1406713" algn="l" defTabSz="703356" rtl="0" eaLnBrk="1" latinLnBrk="0" hangingPunct="1">
      <a:defRPr sz="923" kern="1200">
        <a:solidFill>
          <a:schemeClr val="tx1"/>
        </a:solidFill>
        <a:latin typeface="+mn-lt"/>
        <a:ea typeface="+mn-ea"/>
        <a:cs typeface="+mn-cs"/>
      </a:defRPr>
    </a:lvl5pPr>
    <a:lvl6pPr marL="1758391" algn="l" defTabSz="703356" rtl="0" eaLnBrk="1" latinLnBrk="0" hangingPunct="1">
      <a:defRPr sz="923" kern="1200">
        <a:solidFill>
          <a:schemeClr val="tx1"/>
        </a:solidFill>
        <a:latin typeface="+mn-lt"/>
        <a:ea typeface="+mn-ea"/>
        <a:cs typeface="+mn-cs"/>
      </a:defRPr>
    </a:lvl6pPr>
    <a:lvl7pPr marL="2110069" algn="l" defTabSz="703356" rtl="0" eaLnBrk="1" latinLnBrk="0" hangingPunct="1">
      <a:defRPr sz="923" kern="1200">
        <a:solidFill>
          <a:schemeClr val="tx1"/>
        </a:solidFill>
        <a:latin typeface="+mn-lt"/>
        <a:ea typeface="+mn-ea"/>
        <a:cs typeface="+mn-cs"/>
      </a:defRPr>
    </a:lvl7pPr>
    <a:lvl8pPr marL="2461748" algn="l" defTabSz="703356" rtl="0" eaLnBrk="1" latinLnBrk="0" hangingPunct="1">
      <a:defRPr sz="923" kern="1200">
        <a:solidFill>
          <a:schemeClr val="tx1"/>
        </a:solidFill>
        <a:latin typeface="+mn-lt"/>
        <a:ea typeface="+mn-ea"/>
        <a:cs typeface="+mn-cs"/>
      </a:defRPr>
    </a:lvl8pPr>
    <a:lvl9pPr marL="2813426" algn="l" defTabSz="703356" rtl="0" eaLnBrk="1" latinLnBrk="0" hangingPunct="1">
      <a:defRPr sz="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a:t>
            </a:r>
          </a:p>
          <a:p>
            <a:endParaRPr lang="en-US" baseline="0" dirty="0" smtClean="0"/>
          </a:p>
          <a:p>
            <a:r>
              <a:rPr lang="en-US" baseline="0" dirty="0" smtClean="0"/>
              <a:t>Hello and Welcome. </a:t>
            </a:r>
          </a:p>
          <a:p>
            <a:endParaRPr lang="en-US" baseline="0" dirty="0" smtClean="0"/>
          </a:p>
          <a:p>
            <a:pPr marL="0" marR="0" indent="0" algn="l" defTabSz="703356" rtl="0" eaLnBrk="1" fontAlgn="auto" latinLnBrk="0" hangingPunct="1">
              <a:lnSpc>
                <a:spcPct val="100000"/>
              </a:lnSpc>
              <a:spcBef>
                <a:spcPts val="0"/>
              </a:spcBef>
              <a:spcAft>
                <a:spcPts val="0"/>
              </a:spcAft>
              <a:buClrTx/>
              <a:buSzTx/>
              <a:buFontTx/>
              <a:buNone/>
              <a:tabLst/>
              <a:defRPr/>
            </a:pPr>
            <a:r>
              <a:rPr lang="en-US" dirty="0" smtClean="0"/>
              <a:t>Today we’re going to </a:t>
            </a:r>
            <a:r>
              <a:rPr lang="en-US" smtClean="0"/>
              <a:t>talk about a </a:t>
            </a:r>
            <a:r>
              <a:rPr lang="en-US" baseline="0" smtClean="0"/>
              <a:t>deep </a:t>
            </a:r>
            <a:r>
              <a:rPr lang="en-US" baseline="0" dirty="0" smtClean="0"/>
              <a:t>Q-network for making invest decisions. </a:t>
            </a:r>
            <a:endParaRPr lang="en-US" baseline="0" dirty="0" smtClean="0"/>
          </a:p>
          <a:p>
            <a:endParaRPr lang="en-US" baseline="0" dirty="0" smtClean="0"/>
          </a:p>
          <a:p>
            <a:r>
              <a:rPr lang="en-US" baseline="0" dirty="0" smtClean="0"/>
              <a:t>The motivation of this project mostly come from my working experience and observation of how algorithm has transformed the world of investing. </a:t>
            </a:r>
          </a:p>
          <a:p>
            <a:endParaRPr lang="en-US" baseline="0" dirty="0" smtClean="0"/>
          </a:p>
          <a:p>
            <a:r>
              <a:rPr lang="en-US" baseline="0" dirty="0" smtClean="0"/>
              <a:t>In terms of the algorithm itself, </a:t>
            </a:r>
            <a:r>
              <a:rPr lang="en-US" baseline="0" dirty="0" smtClean="0"/>
              <a:t>we </a:t>
            </a:r>
            <a:r>
              <a:rPr lang="en-US" baseline="0" dirty="0" smtClean="0"/>
              <a:t>would start with the Q-agent which observes the past 20-day price history as input to a 3-layer fully connect NN with </a:t>
            </a:r>
            <a:r>
              <a:rPr lang="en-US" baseline="0" dirty="0" err="1" smtClean="0"/>
              <a:t>ReLu</a:t>
            </a:r>
            <a:r>
              <a:rPr lang="en-US" baseline="0" dirty="0" smtClean="0"/>
              <a:t> activation in the hidden layers and Hard Sigmoid in the output layer. The NN then spits out probabilities of 5 actions for each stock. The Action space is defined as selling 1000, 100 shares, hold, buying 100 and 1000 shares, respectively. The reward of such action is evaluated based on each stock’s contribution to the overall portfolio return since inception. There’s a few nuances with respect to the reward function. Long only or long-short. Long only means you can only buy stock, can’t short them. There’s also cash borrow restrictions dictating if you can borrow cash to buy stocks. Also trading restrictions on min max number of shares you can hold in each stock. Lastly we’ve considered a fixed transaction cost for each trade. </a:t>
            </a:r>
          </a:p>
          <a:p>
            <a:endParaRPr lang="en-US" baseline="0" dirty="0" smtClean="0"/>
          </a:p>
          <a:p>
            <a:r>
              <a:rPr lang="en-US" baseline="0" dirty="0" smtClean="0"/>
              <a:t>Training steps are pretty typical, where at each time step, you get a current state, run through NN to predict a best action, then get a reward, save all these in the memory, then train the network by experience replay and augment Q function output with reward</a:t>
            </a:r>
            <a:endParaRPr lang="en-US" baseline="0" dirty="0" smtClean="0"/>
          </a:p>
          <a:p>
            <a:endParaRPr lang="en-US" baseline="0" dirty="0" smtClean="0"/>
          </a:p>
          <a:p>
            <a:r>
              <a:rPr lang="en-US" baseline="0" dirty="0" smtClean="0"/>
              <a:t>In the results section, upper left graph would be the training progress, we can see portfolio value goes up as it trains more with less variability toward the end of the training. In terms of average rewards distribution, we could see most of the rewards are positive. Next middle upper graph shows the performance of our model. It actually returns like 40 times the initial wealth. This is a multitude better than a simple equally weighted strategy or single stock buy and hold strategy you could hope for. Bottom middle plot is the trades it generates (caveat this is a long-only portfolio and no cash borrow allowed). The right two plots are the trades generated for a long-short strategy and allows cash borrows. As you can see clearly when the </a:t>
            </a:r>
            <a:r>
              <a:rPr lang="en-US" baseline="0" dirty="0" err="1" smtClean="0"/>
              <a:t>algo</a:t>
            </a:r>
            <a:r>
              <a:rPr lang="en-US" baseline="0" dirty="0" smtClean="0"/>
              <a:t> directs the portfolio to reduce long positions, it also adds short positions to profit on market downturns. </a:t>
            </a:r>
          </a:p>
          <a:p>
            <a:endParaRPr lang="en-US" baseline="0" dirty="0" smtClean="0"/>
          </a:p>
          <a:p>
            <a:r>
              <a:rPr lang="en-US" baseline="0" dirty="0" smtClean="0"/>
              <a:t>In the future I’d like to 1) test this framework in bear markets as the training and testing all happened in the recent decade of longest running bull market. 2) It might be interesting to use other metrics other than portfolio returns, such as </a:t>
            </a:r>
            <a:r>
              <a:rPr lang="en-US" baseline="0" dirty="0" err="1" smtClean="0"/>
              <a:t>sharpe</a:t>
            </a:r>
            <a:r>
              <a:rPr lang="en-US" baseline="0" dirty="0" smtClean="0"/>
              <a:t> ratio, max drawdown to consider the risk of such strategy. I’d also like to use other deep reinforcement learning approaches such as attention mechanism or policy gradients for a similar task. </a:t>
            </a:r>
          </a:p>
          <a:p>
            <a:endParaRPr lang="en-US" baseline="0" dirty="0" smtClean="0"/>
          </a:p>
          <a:p>
            <a:r>
              <a:rPr lang="en-US" baseline="0" dirty="0" smtClean="0"/>
              <a:t>That’s it and thank you for viewing. </a:t>
            </a:r>
          </a:p>
        </p:txBody>
      </p:sp>
      <p:sp>
        <p:nvSpPr>
          <p:cNvPr id="4" name="Slide Number Placeholder 3"/>
          <p:cNvSpPr>
            <a:spLocks noGrp="1"/>
          </p:cNvSpPr>
          <p:nvPr>
            <p:ph type="sldNum" sz="quarter" idx="10"/>
          </p:nvPr>
        </p:nvSpPr>
        <p:spPr/>
        <p:txBody>
          <a:bodyPr/>
          <a:lstStyle/>
          <a:p>
            <a:fld id="{1E962412-0E88-B344-8942-39A5A9972990}" type="slidenum">
              <a:rPr lang="en-US" smtClean="0"/>
              <a:t>1</a:t>
            </a:fld>
            <a:endParaRPr lang="en-US"/>
          </a:p>
        </p:txBody>
      </p:sp>
    </p:spTree>
    <p:extLst>
      <p:ext uri="{BB962C8B-B14F-4D97-AF65-F5344CB8AC3E}">
        <p14:creationId xmlns:p14="http://schemas.microsoft.com/office/powerpoint/2010/main" val="9503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592" indent="0" algn="ctr">
              <a:buNone/>
              <a:defRPr>
                <a:solidFill>
                  <a:schemeClr val="tx1">
                    <a:tint val="75000"/>
                  </a:schemeClr>
                </a:solidFill>
              </a:defRPr>
            </a:lvl2pPr>
            <a:lvl3pPr marL="2717184" indent="0" algn="ctr">
              <a:buNone/>
              <a:defRPr>
                <a:solidFill>
                  <a:schemeClr val="tx1">
                    <a:tint val="75000"/>
                  </a:schemeClr>
                </a:solidFill>
              </a:defRPr>
            </a:lvl3pPr>
            <a:lvl4pPr marL="4075776" indent="0" algn="ctr">
              <a:buNone/>
              <a:defRPr>
                <a:solidFill>
                  <a:schemeClr val="tx1">
                    <a:tint val="75000"/>
                  </a:schemeClr>
                </a:solidFill>
              </a:defRPr>
            </a:lvl4pPr>
            <a:lvl5pPr marL="5434368" indent="0" algn="ctr">
              <a:buNone/>
              <a:defRPr>
                <a:solidFill>
                  <a:schemeClr val="tx1">
                    <a:tint val="75000"/>
                  </a:schemeClr>
                </a:solidFill>
              </a:defRPr>
            </a:lvl5pPr>
            <a:lvl6pPr marL="6792960" indent="0" algn="ctr">
              <a:buNone/>
              <a:defRPr>
                <a:solidFill>
                  <a:schemeClr val="tx1">
                    <a:tint val="75000"/>
                  </a:schemeClr>
                </a:solidFill>
              </a:defRPr>
            </a:lvl6pPr>
            <a:lvl7pPr marL="8151552" indent="0" algn="ctr">
              <a:buNone/>
              <a:defRPr>
                <a:solidFill>
                  <a:schemeClr val="tx1">
                    <a:tint val="75000"/>
                  </a:schemeClr>
                </a:solidFill>
              </a:defRPr>
            </a:lvl7pPr>
            <a:lvl8pPr marL="9510144" indent="0" algn="ctr">
              <a:buNone/>
              <a:defRPr>
                <a:solidFill>
                  <a:schemeClr val="tx1">
                    <a:tint val="75000"/>
                  </a:schemeClr>
                </a:solidFill>
              </a:defRPr>
            </a:lvl8pPr>
            <a:lvl9pPr marL="108687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3E74F04-329A-EC44-81A5-84ECB74E4B04}" type="datetimeFigureOut">
              <a:rPr lang="en-US"/>
              <a:pPr>
                <a:defRPr/>
              </a:pPr>
              <a:t>12/9/19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9B2345C-0C1E-4A46-B539-CAF497DF2602}" type="slidenum">
              <a:rPr lang="en-US" altLang="en-US"/>
              <a:pPr/>
              <a:t>‹#›</a:t>
            </a:fld>
            <a:endParaRPr lang="en-US" altLang="en-US"/>
          </a:p>
        </p:txBody>
      </p:sp>
    </p:spTree>
    <p:extLst>
      <p:ext uri="{BB962C8B-B14F-4D97-AF65-F5344CB8AC3E}">
        <p14:creationId xmlns:p14="http://schemas.microsoft.com/office/powerpoint/2010/main" val="154090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4959F8-FBCD-FF48-9ADC-74A01844C1F3}" type="datetimeFigureOut">
              <a:rPr lang="en-US"/>
              <a:pPr>
                <a:defRPr/>
              </a:pPr>
              <a:t>12/9/19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25249B8-3B82-DB40-9AE7-58327EA2A578}" type="slidenum">
              <a:rPr lang="en-US" altLang="en-US"/>
              <a:pPr/>
              <a:t>‹#›</a:t>
            </a:fld>
            <a:endParaRPr lang="en-US" altLang="en-US"/>
          </a:p>
        </p:txBody>
      </p:sp>
    </p:spTree>
    <p:extLst>
      <p:ext uri="{BB962C8B-B14F-4D97-AF65-F5344CB8AC3E}">
        <p14:creationId xmlns:p14="http://schemas.microsoft.com/office/powerpoint/2010/main" val="130562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7"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0"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82C5958-AFB5-E447-B38C-5D0BAA88E3E6}" type="datetimeFigureOut">
              <a:rPr lang="en-US"/>
              <a:pPr>
                <a:defRPr/>
              </a:pPr>
              <a:t>12/9/19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B7E5F11-469A-9C49-B712-8726A7652804}" type="slidenum">
              <a:rPr lang="en-US" altLang="en-US"/>
              <a:pPr/>
              <a:t>‹#›</a:t>
            </a:fld>
            <a:endParaRPr lang="en-US" altLang="en-US"/>
          </a:p>
        </p:txBody>
      </p:sp>
    </p:spTree>
    <p:extLst>
      <p:ext uri="{BB962C8B-B14F-4D97-AF65-F5344CB8AC3E}">
        <p14:creationId xmlns:p14="http://schemas.microsoft.com/office/powerpoint/2010/main" val="71920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CE800B-C2A8-624C-8A31-453F887BA186}" type="datetimeFigureOut">
              <a:rPr lang="en-US"/>
              <a:pPr>
                <a:defRPr/>
              </a:pPr>
              <a:t>12/9/19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B217BE8-5ACD-174F-B6AC-5BC427889935}" type="slidenum">
              <a:rPr lang="en-US" altLang="en-US"/>
              <a:pPr/>
              <a:t>‹#›</a:t>
            </a:fld>
            <a:endParaRPr lang="en-US" altLang="en-US"/>
          </a:p>
        </p:txBody>
      </p:sp>
    </p:spTree>
    <p:extLst>
      <p:ext uri="{BB962C8B-B14F-4D97-AF65-F5344CB8AC3E}">
        <p14:creationId xmlns:p14="http://schemas.microsoft.com/office/powerpoint/2010/main" val="153920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1867"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5934">
                <a:solidFill>
                  <a:schemeClr val="tx1">
                    <a:tint val="75000"/>
                  </a:schemeClr>
                </a:solidFill>
              </a:defRPr>
            </a:lvl1pPr>
            <a:lvl2pPr marL="1358592" indent="0">
              <a:buNone/>
              <a:defRPr sz="5334">
                <a:solidFill>
                  <a:schemeClr val="tx1">
                    <a:tint val="75000"/>
                  </a:schemeClr>
                </a:solidFill>
              </a:defRPr>
            </a:lvl2pPr>
            <a:lvl3pPr marL="2717184" indent="0">
              <a:buNone/>
              <a:defRPr sz="4734">
                <a:solidFill>
                  <a:schemeClr val="tx1">
                    <a:tint val="75000"/>
                  </a:schemeClr>
                </a:solidFill>
              </a:defRPr>
            </a:lvl3pPr>
            <a:lvl4pPr marL="4075776" indent="0">
              <a:buNone/>
              <a:defRPr sz="4134">
                <a:solidFill>
                  <a:schemeClr val="tx1">
                    <a:tint val="75000"/>
                  </a:schemeClr>
                </a:solidFill>
              </a:defRPr>
            </a:lvl4pPr>
            <a:lvl5pPr marL="5434368" indent="0">
              <a:buNone/>
              <a:defRPr sz="4134">
                <a:solidFill>
                  <a:schemeClr val="tx1">
                    <a:tint val="75000"/>
                  </a:schemeClr>
                </a:solidFill>
              </a:defRPr>
            </a:lvl5pPr>
            <a:lvl6pPr marL="6792960" indent="0">
              <a:buNone/>
              <a:defRPr sz="4134">
                <a:solidFill>
                  <a:schemeClr val="tx1">
                    <a:tint val="75000"/>
                  </a:schemeClr>
                </a:solidFill>
              </a:defRPr>
            </a:lvl6pPr>
            <a:lvl7pPr marL="8151552" indent="0">
              <a:buNone/>
              <a:defRPr sz="4134">
                <a:solidFill>
                  <a:schemeClr val="tx1">
                    <a:tint val="75000"/>
                  </a:schemeClr>
                </a:solidFill>
              </a:defRPr>
            </a:lvl7pPr>
            <a:lvl8pPr marL="9510144" indent="0">
              <a:buNone/>
              <a:defRPr sz="4134">
                <a:solidFill>
                  <a:schemeClr val="tx1">
                    <a:tint val="75000"/>
                  </a:schemeClr>
                </a:solidFill>
              </a:defRPr>
            </a:lvl8pPr>
            <a:lvl9pPr marL="10868736" indent="0">
              <a:buNone/>
              <a:defRPr sz="413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264A0CC-CB2C-7044-A32C-595B9F48738E}" type="datetimeFigureOut">
              <a:rPr lang="en-US"/>
              <a:pPr>
                <a:defRPr/>
              </a:pPr>
              <a:t>12/9/19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B526AF-A515-754A-9724-7273FD00F8EA}" type="slidenum">
              <a:rPr lang="en-US" altLang="en-US"/>
              <a:pPr/>
              <a:t>‹#›</a:t>
            </a:fld>
            <a:endParaRPr lang="en-US" altLang="en-US"/>
          </a:p>
        </p:txBody>
      </p:sp>
    </p:spTree>
    <p:extLst>
      <p:ext uri="{BB962C8B-B14F-4D97-AF65-F5344CB8AC3E}">
        <p14:creationId xmlns:p14="http://schemas.microsoft.com/office/powerpoint/2010/main" val="82686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2"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2"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248F9A0-0E00-8C41-9377-44C0A65EF840}" type="datetimeFigureOut">
              <a:rPr lang="en-US"/>
              <a:pPr>
                <a:defRPr/>
              </a:pPr>
              <a:t>12/9/19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4D06D61-D950-FA4E-98EA-C28D8F1AE4E0}" type="slidenum">
              <a:rPr lang="en-US" altLang="en-US"/>
              <a:pPr/>
              <a:t>‹#›</a:t>
            </a:fld>
            <a:endParaRPr lang="en-US" altLang="en-US"/>
          </a:p>
        </p:txBody>
      </p:sp>
    </p:spTree>
    <p:extLst>
      <p:ext uri="{BB962C8B-B14F-4D97-AF65-F5344CB8AC3E}">
        <p14:creationId xmlns:p14="http://schemas.microsoft.com/office/powerpoint/2010/main" val="67192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7134" b="1"/>
            </a:lvl1pPr>
            <a:lvl2pPr marL="1358592" indent="0">
              <a:buNone/>
              <a:defRPr sz="5934" b="1"/>
            </a:lvl2pPr>
            <a:lvl3pPr marL="2717184" indent="0">
              <a:buNone/>
              <a:defRPr sz="5334" b="1"/>
            </a:lvl3pPr>
            <a:lvl4pPr marL="4075776" indent="0">
              <a:buNone/>
              <a:defRPr sz="4734" b="1"/>
            </a:lvl4pPr>
            <a:lvl5pPr marL="5434368" indent="0">
              <a:buNone/>
              <a:defRPr sz="4734" b="1"/>
            </a:lvl5pPr>
            <a:lvl6pPr marL="6792960" indent="0">
              <a:buNone/>
              <a:defRPr sz="4734" b="1"/>
            </a:lvl6pPr>
            <a:lvl7pPr marL="8151552" indent="0">
              <a:buNone/>
              <a:defRPr sz="4734" b="1"/>
            </a:lvl7pPr>
            <a:lvl8pPr marL="9510144" indent="0">
              <a:buNone/>
              <a:defRPr sz="4734" b="1"/>
            </a:lvl8pPr>
            <a:lvl9pPr marL="10868736" indent="0">
              <a:buNone/>
              <a:defRPr sz="4734"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7134" b="1"/>
            </a:lvl1pPr>
            <a:lvl2pPr marL="1358592" indent="0">
              <a:buNone/>
              <a:defRPr sz="5934" b="1"/>
            </a:lvl2pPr>
            <a:lvl3pPr marL="2717184" indent="0">
              <a:buNone/>
              <a:defRPr sz="5334" b="1"/>
            </a:lvl3pPr>
            <a:lvl4pPr marL="4075776" indent="0">
              <a:buNone/>
              <a:defRPr sz="4734" b="1"/>
            </a:lvl4pPr>
            <a:lvl5pPr marL="5434368" indent="0">
              <a:buNone/>
              <a:defRPr sz="4734" b="1"/>
            </a:lvl5pPr>
            <a:lvl6pPr marL="6792960" indent="0">
              <a:buNone/>
              <a:defRPr sz="4734" b="1"/>
            </a:lvl6pPr>
            <a:lvl7pPr marL="8151552" indent="0">
              <a:buNone/>
              <a:defRPr sz="4734" b="1"/>
            </a:lvl7pPr>
            <a:lvl8pPr marL="9510144" indent="0">
              <a:buNone/>
              <a:defRPr sz="4734" b="1"/>
            </a:lvl8pPr>
            <a:lvl9pPr marL="10868736" indent="0">
              <a:buNone/>
              <a:defRPr sz="4734"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ADFEBC0-E9E4-BA4F-B23A-7266F4634FFF}" type="datetimeFigureOut">
              <a:rPr lang="en-US"/>
              <a:pPr>
                <a:defRPr/>
              </a:pPr>
              <a:t>12/9/19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8F91F9F-CA59-9645-A9C2-82CECE85F3CB}" type="slidenum">
              <a:rPr lang="en-US" altLang="en-US"/>
              <a:pPr/>
              <a:t>‹#›</a:t>
            </a:fld>
            <a:endParaRPr lang="en-US" altLang="en-US"/>
          </a:p>
        </p:txBody>
      </p:sp>
    </p:spTree>
    <p:extLst>
      <p:ext uri="{BB962C8B-B14F-4D97-AF65-F5344CB8AC3E}">
        <p14:creationId xmlns:p14="http://schemas.microsoft.com/office/powerpoint/2010/main" val="163397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C9E5A9B-DCA9-004A-A571-9FBFC73E918E}" type="datetimeFigureOut">
              <a:rPr lang="en-US"/>
              <a:pPr>
                <a:defRPr/>
              </a:pPr>
              <a:t>12/9/19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E1D7EC3-BD6E-6346-B336-E54440457410}" type="slidenum">
              <a:rPr lang="en-US" altLang="en-US"/>
              <a:pPr/>
              <a:t>‹#›</a:t>
            </a:fld>
            <a:endParaRPr lang="en-US" altLang="en-US"/>
          </a:p>
        </p:txBody>
      </p:sp>
    </p:spTree>
    <p:extLst>
      <p:ext uri="{BB962C8B-B14F-4D97-AF65-F5344CB8AC3E}">
        <p14:creationId xmlns:p14="http://schemas.microsoft.com/office/powerpoint/2010/main" val="15763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26E7C4-C9AE-9243-82D6-158EC3CD6E01}" type="datetimeFigureOut">
              <a:rPr lang="en-US"/>
              <a:pPr>
                <a:defRPr/>
              </a:pPr>
              <a:t>12/9/19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2C517C3-558D-914E-AE0D-FEFCDE3143B4}" type="slidenum">
              <a:rPr lang="en-US" altLang="en-US"/>
              <a:pPr/>
              <a:t>‹#›</a:t>
            </a:fld>
            <a:endParaRPr lang="en-US" altLang="en-US"/>
          </a:p>
        </p:txBody>
      </p:sp>
    </p:spTree>
    <p:extLst>
      <p:ext uri="{BB962C8B-B14F-4D97-AF65-F5344CB8AC3E}">
        <p14:creationId xmlns:p14="http://schemas.microsoft.com/office/powerpoint/2010/main" val="153404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5934"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134"/>
            </a:lvl1pPr>
            <a:lvl2pPr marL="1358592" indent="0">
              <a:buNone/>
              <a:defRPr sz="3534"/>
            </a:lvl2pPr>
            <a:lvl3pPr marL="2717184" indent="0">
              <a:buNone/>
              <a:defRPr sz="3000"/>
            </a:lvl3pPr>
            <a:lvl4pPr marL="4075776" indent="0">
              <a:buNone/>
              <a:defRPr sz="2667"/>
            </a:lvl4pPr>
            <a:lvl5pPr marL="5434368" indent="0">
              <a:buNone/>
              <a:defRPr sz="2667"/>
            </a:lvl5pPr>
            <a:lvl6pPr marL="6792960" indent="0">
              <a:buNone/>
              <a:defRPr sz="2667"/>
            </a:lvl6pPr>
            <a:lvl7pPr marL="8151552" indent="0">
              <a:buNone/>
              <a:defRPr sz="2667"/>
            </a:lvl7pPr>
            <a:lvl8pPr marL="9510144" indent="0">
              <a:buNone/>
              <a:defRPr sz="2667"/>
            </a:lvl8pPr>
            <a:lvl9pPr marL="10868736"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9E407E-E32A-0044-9D9A-36D9F93F5DDC}" type="datetimeFigureOut">
              <a:rPr lang="en-US"/>
              <a:pPr>
                <a:defRPr/>
              </a:pPr>
              <a:t>12/9/19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A07011B-667F-384C-ADDE-B0295427FEFB}" type="slidenum">
              <a:rPr lang="en-US" altLang="en-US"/>
              <a:pPr/>
              <a:t>‹#›</a:t>
            </a:fld>
            <a:endParaRPr lang="en-US" altLang="en-US"/>
          </a:p>
        </p:txBody>
      </p:sp>
    </p:spTree>
    <p:extLst>
      <p:ext uri="{BB962C8B-B14F-4D97-AF65-F5344CB8AC3E}">
        <p14:creationId xmlns:p14="http://schemas.microsoft.com/office/powerpoint/2010/main" val="208903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5934"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9534"/>
            </a:lvl1pPr>
            <a:lvl2pPr marL="1358592" indent="0">
              <a:buNone/>
              <a:defRPr sz="8334"/>
            </a:lvl2pPr>
            <a:lvl3pPr marL="2717184" indent="0">
              <a:buNone/>
              <a:defRPr sz="7134"/>
            </a:lvl3pPr>
            <a:lvl4pPr marL="4075776" indent="0">
              <a:buNone/>
              <a:defRPr sz="5934"/>
            </a:lvl4pPr>
            <a:lvl5pPr marL="5434368" indent="0">
              <a:buNone/>
              <a:defRPr sz="5934"/>
            </a:lvl5pPr>
            <a:lvl6pPr marL="6792960" indent="0">
              <a:buNone/>
              <a:defRPr sz="5934"/>
            </a:lvl6pPr>
            <a:lvl7pPr marL="8151552" indent="0">
              <a:buNone/>
              <a:defRPr sz="5934"/>
            </a:lvl7pPr>
            <a:lvl8pPr marL="9510144" indent="0">
              <a:buNone/>
              <a:defRPr sz="5934"/>
            </a:lvl8pPr>
            <a:lvl9pPr marL="10868736" indent="0">
              <a:buNone/>
              <a:defRPr sz="5934"/>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134"/>
            </a:lvl1pPr>
            <a:lvl2pPr marL="1358592" indent="0">
              <a:buNone/>
              <a:defRPr sz="3534"/>
            </a:lvl2pPr>
            <a:lvl3pPr marL="2717184" indent="0">
              <a:buNone/>
              <a:defRPr sz="3000"/>
            </a:lvl3pPr>
            <a:lvl4pPr marL="4075776" indent="0">
              <a:buNone/>
              <a:defRPr sz="2667"/>
            </a:lvl4pPr>
            <a:lvl5pPr marL="5434368" indent="0">
              <a:buNone/>
              <a:defRPr sz="2667"/>
            </a:lvl5pPr>
            <a:lvl6pPr marL="6792960" indent="0">
              <a:buNone/>
              <a:defRPr sz="2667"/>
            </a:lvl6pPr>
            <a:lvl7pPr marL="8151552" indent="0">
              <a:buNone/>
              <a:defRPr sz="2667"/>
            </a:lvl7pPr>
            <a:lvl8pPr marL="9510144" indent="0">
              <a:buNone/>
              <a:defRPr sz="2667"/>
            </a:lvl8pPr>
            <a:lvl9pPr marL="10868736"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7A4087-40CD-8141-AEF1-664CC42F9CD2}" type="datetimeFigureOut">
              <a:rPr lang="en-US"/>
              <a:pPr>
                <a:defRPr/>
              </a:pPr>
              <a:t>12/9/19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5E3B6A-C09F-9340-9BF3-412ADC3E2573}" type="slidenum">
              <a:rPr lang="en-US" altLang="en-US"/>
              <a:pPr/>
              <a:t>‹#›</a:t>
            </a:fld>
            <a:endParaRPr lang="en-US" altLang="en-US"/>
          </a:p>
        </p:txBody>
      </p:sp>
    </p:spTree>
    <p:extLst>
      <p:ext uri="{BB962C8B-B14F-4D97-AF65-F5344CB8AC3E}">
        <p14:creationId xmlns:p14="http://schemas.microsoft.com/office/powerpoint/2010/main" val="1131636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465"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465" y="20340109"/>
            <a:ext cx="7679871" cy="1168400"/>
          </a:xfrm>
          <a:prstGeom prst="rect">
            <a:avLst/>
          </a:prstGeom>
        </p:spPr>
        <p:txBody>
          <a:bodyPr vert="horz" lIns="407557" tIns="203779" rIns="407557" bIns="203779" rtlCol="0" anchor="ctr"/>
          <a:lstStyle>
            <a:lvl1pPr algn="l" defTabSz="2717184" fontAlgn="auto">
              <a:spcBef>
                <a:spcPts val="0"/>
              </a:spcBef>
              <a:spcAft>
                <a:spcPts val="0"/>
              </a:spcAft>
              <a:defRPr sz="3534" smtClean="0">
                <a:solidFill>
                  <a:schemeClr val="tx1">
                    <a:tint val="75000"/>
                  </a:schemeClr>
                </a:solidFill>
                <a:latin typeface="+mn-lt"/>
                <a:ea typeface="+mn-ea"/>
                <a:cs typeface="+mn-cs"/>
              </a:defRPr>
            </a:lvl1pPr>
          </a:lstStyle>
          <a:p>
            <a:pPr>
              <a:defRPr/>
            </a:pPr>
            <a:fld id="{A3B2A153-B82A-2A48-BE1D-CFB696767978}" type="datetimeFigureOut">
              <a:rPr lang="en-US"/>
              <a:pPr>
                <a:defRPr/>
              </a:pPr>
              <a:t>12/9/19</a:t>
            </a:fld>
            <a:endParaRPr lang="en-US"/>
          </a:p>
        </p:txBody>
      </p:sp>
      <p:sp>
        <p:nvSpPr>
          <p:cNvPr id="5" name="Footer Placeholder 4"/>
          <p:cNvSpPr>
            <a:spLocks noGrp="1"/>
          </p:cNvSpPr>
          <p:nvPr>
            <p:ph type="ftr" sz="quarter" idx="3"/>
          </p:nvPr>
        </p:nvSpPr>
        <p:spPr>
          <a:xfrm>
            <a:off x="11247665" y="20340109"/>
            <a:ext cx="10423071" cy="1168400"/>
          </a:xfrm>
          <a:prstGeom prst="rect">
            <a:avLst/>
          </a:prstGeom>
        </p:spPr>
        <p:txBody>
          <a:bodyPr vert="horz" lIns="407557" tIns="203779" rIns="407557" bIns="203779" rtlCol="0" anchor="ctr"/>
          <a:lstStyle>
            <a:lvl1pPr algn="ctr" defTabSz="2717184" fontAlgn="auto">
              <a:spcBef>
                <a:spcPts val="0"/>
              </a:spcBef>
              <a:spcAft>
                <a:spcPts val="0"/>
              </a:spcAft>
              <a:defRPr sz="3534">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3592065" y="20340109"/>
            <a:ext cx="7679871" cy="1168400"/>
          </a:xfrm>
          <a:prstGeom prst="rect">
            <a:avLst/>
          </a:prstGeom>
        </p:spPr>
        <p:txBody>
          <a:bodyPr vert="horz" wrap="square" lIns="407557" tIns="203779" rIns="407557" bIns="203779" numCol="1" anchor="ctr" anchorCtr="0" compatLnSpc="1">
            <a:prstTxWarp prst="textNoShape">
              <a:avLst/>
            </a:prstTxWarp>
          </a:bodyPr>
          <a:lstStyle>
            <a:lvl1pPr algn="r">
              <a:defRPr sz="3534">
                <a:solidFill>
                  <a:srgbClr val="898989"/>
                </a:solidFill>
              </a:defRPr>
            </a:lvl1pPr>
          </a:lstStyle>
          <a:p>
            <a:fld id="{39F39432-7595-6848-88E2-14494B0233A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878" rtl="0" fontAlgn="base">
        <a:spcBef>
          <a:spcPct val="0"/>
        </a:spcBef>
        <a:spcAft>
          <a:spcPct val="0"/>
        </a:spcAft>
        <a:defRPr sz="13067" kern="1200">
          <a:solidFill>
            <a:schemeClr val="tx1"/>
          </a:solidFill>
          <a:latin typeface="+mj-lt"/>
          <a:ea typeface="+mj-ea"/>
          <a:cs typeface="+mj-cs"/>
        </a:defRPr>
      </a:lvl1pPr>
      <a:lvl2pPr algn="ctr" defTabSz="2716878" rtl="0" fontAlgn="base">
        <a:spcBef>
          <a:spcPct val="0"/>
        </a:spcBef>
        <a:spcAft>
          <a:spcPct val="0"/>
        </a:spcAft>
        <a:defRPr sz="13067">
          <a:solidFill>
            <a:schemeClr val="tx1"/>
          </a:solidFill>
          <a:latin typeface="Calibri" charset="0"/>
        </a:defRPr>
      </a:lvl2pPr>
      <a:lvl3pPr algn="ctr" defTabSz="2716878" rtl="0" fontAlgn="base">
        <a:spcBef>
          <a:spcPct val="0"/>
        </a:spcBef>
        <a:spcAft>
          <a:spcPct val="0"/>
        </a:spcAft>
        <a:defRPr sz="13067">
          <a:solidFill>
            <a:schemeClr val="tx1"/>
          </a:solidFill>
          <a:latin typeface="Calibri" charset="0"/>
        </a:defRPr>
      </a:lvl3pPr>
      <a:lvl4pPr algn="ctr" defTabSz="2716878" rtl="0" fontAlgn="base">
        <a:spcBef>
          <a:spcPct val="0"/>
        </a:spcBef>
        <a:spcAft>
          <a:spcPct val="0"/>
        </a:spcAft>
        <a:defRPr sz="13067">
          <a:solidFill>
            <a:schemeClr val="tx1"/>
          </a:solidFill>
          <a:latin typeface="Calibri" charset="0"/>
        </a:defRPr>
      </a:lvl4pPr>
      <a:lvl5pPr algn="ctr" defTabSz="2716878" rtl="0" fontAlgn="base">
        <a:spcBef>
          <a:spcPct val="0"/>
        </a:spcBef>
        <a:spcAft>
          <a:spcPct val="0"/>
        </a:spcAft>
        <a:defRPr sz="13067">
          <a:solidFill>
            <a:schemeClr val="tx1"/>
          </a:solidFill>
          <a:latin typeface="Calibri" charset="0"/>
        </a:defRPr>
      </a:lvl5pPr>
      <a:lvl6pPr marL="304815" algn="ctr" defTabSz="2716878" rtl="0" fontAlgn="base">
        <a:spcBef>
          <a:spcPct val="0"/>
        </a:spcBef>
        <a:spcAft>
          <a:spcPct val="0"/>
        </a:spcAft>
        <a:defRPr sz="13067">
          <a:solidFill>
            <a:schemeClr val="tx1"/>
          </a:solidFill>
          <a:latin typeface="Calibri" charset="0"/>
        </a:defRPr>
      </a:lvl6pPr>
      <a:lvl7pPr marL="609630" algn="ctr" defTabSz="2716878" rtl="0" fontAlgn="base">
        <a:spcBef>
          <a:spcPct val="0"/>
        </a:spcBef>
        <a:spcAft>
          <a:spcPct val="0"/>
        </a:spcAft>
        <a:defRPr sz="13067">
          <a:solidFill>
            <a:schemeClr val="tx1"/>
          </a:solidFill>
          <a:latin typeface="Calibri" charset="0"/>
        </a:defRPr>
      </a:lvl7pPr>
      <a:lvl8pPr marL="914446" algn="ctr" defTabSz="2716878" rtl="0" fontAlgn="base">
        <a:spcBef>
          <a:spcPct val="0"/>
        </a:spcBef>
        <a:spcAft>
          <a:spcPct val="0"/>
        </a:spcAft>
        <a:defRPr sz="13067">
          <a:solidFill>
            <a:schemeClr val="tx1"/>
          </a:solidFill>
          <a:latin typeface="Calibri" charset="0"/>
        </a:defRPr>
      </a:lvl8pPr>
      <a:lvl9pPr marL="1219261" algn="ctr" defTabSz="2716878" rtl="0" fontAlgn="base">
        <a:spcBef>
          <a:spcPct val="0"/>
        </a:spcBef>
        <a:spcAft>
          <a:spcPct val="0"/>
        </a:spcAft>
        <a:defRPr sz="13067">
          <a:solidFill>
            <a:schemeClr val="tx1"/>
          </a:solidFill>
          <a:latin typeface="Calibri" charset="0"/>
        </a:defRPr>
      </a:lvl9pPr>
    </p:titleStyle>
    <p:bodyStyle>
      <a:lvl1pPr marL="1018168" indent="-1018168" algn="l" defTabSz="2716878" rtl="0" fontAlgn="base">
        <a:spcBef>
          <a:spcPct val="20000"/>
        </a:spcBef>
        <a:spcAft>
          <a:spcPct val="0"/>
        </a:spcAft>
        <a:buFont typeface="Arial" charset="0"/>
        <a:buChar char="•"/>
        <a:defRPr sz="9534" kern="1200">
          <a:solidFill>
            <a:schemeClr val="tx1"/>
          </a:solidFill>
          <a:latin typeface="+mn-lt"/>
          <a:ea typeface="+mn-ea"/>
          <a:cs typeface="+mn-cs"/>
        </a:defRPr>
      </a:lvl1pPr>
      <a:lvl2pPr marL="2206736" indent="-848826" algn="l" defTabSz="2716878" rtl="0" fontAlgn="base">
        <a:spcBef>
          <a:spcPct val="20000"/>
        </a:spcBef>
        <a:spcAft>
          <a:spcPct val="0"/>
        </a:spcAft>
        <a:buFont typeface="Arial" charset="0"/>
        <a:buChar char="–"/>
        <a:defRPr sz="8334" kern="1200">
          <a:solidFill>
            <a:schemeClr val="tx1"/>
          </a:solidFill>
          <a:latin typeface="+mn-lt"/>
          <a:ea typeface="+mn-ea"/>
          <a:cs typeface="+mn-cs"/>
        </a:defRPr>
      </a:lvl2pPr>
      <a:lvl3pPr marL="3396362" indent="-678426" algn="l" defTabSz="2716878" rtl="0" fontAlgn="base">
        <a:spcBef>
          <a:spcPct val="20000"/>
        </a:spcBef>
        <a:spcAft>
          <a:spcPct val="0"/>
        </a:spcAft>
        <a:buFont typeface="Arial" charset="0"/>
        <a:buChar char="•"/>
        <a:defRPr sz="7134" kern="1200">
          <a:solidFill>
            <a:schemeClr val="tx1"/>
          </a:solidFill>
          <a:latin typeface="+mn-lt"/>
          <a:ea typeface="+mn-ea"/>
          <a:cs typeface="+mn-cs"/>
        </a:defRPr>
      </a:lvl3pPr>
      <a:lvl4pPr marL="4754271" indent="-678426" algn="l" defTabSz="2716878" rtl="0" fontAlgn="base">
        <a:spcBef>
          <a:spcPct val="20000"/>
        </a:spcBef>
        <a:spcAft>
          <a:spcPct val="0"/>
        </a:spcAft>
        <a:buFont typeface="Arial" charset="0"/>
        <a:buChar char="–"/>
        <a:defRPr sz="5934" kern="1200">
          <a:solidFill>
            <a:schemeClr val="tx1"/>
          </a:solidFill>
          <a:latin typeface="+mn-lt"/>
          <a:ea typeface="+mn-ea"/>
          <a:cs typeface="+mn-cs"/>
        </a:defRPr>
      </a:lvl4pPr>
      <a:lvl5pPr marL="6113239" indent="-678426" algn="l" defTabSz="2716878" rtl="0" fontAlgn="base">
        <a:spcBef>
          <a:spcPct val="20000"/>
        </a:spcBef>
        <a:spcAft>
          <a:spcPct val="0"/>
        </a:spcAft>
        <a:buFont typeface="Arial" charset="0"/>
        <a:buChar char="»"/>
        <a:defRPr sz="5934" kern="1200">
          <a:solidFill>
            <a:schemeClr val="tx1"/>
          </a:solidFill>
          <a:latin typeface="+mn-lt"/>
          <a:ea typeface="+mn-ea"/>
          <a:cs typeface="+mn-cs"/>
        </a:defRPr>
      </a:lvl5pPr>
      <a:lvl6pPr marL="7472256"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0848"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440"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032"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184" rtl="0" eaLnBrk="1" latinLnBrk="0" hangingPunct="1">
        <a:defRPr sz="5334" kern="1200">
          <a:solidFill>
            <a:schemeClr val="tx1"/>
          </a:solidFill>
          <a:latin typeface="+mn-lt"/>
          <a:ea typeface="+mn-ea"/>
          <a:cs typeface="+mn-cs"/>
        </a:defRPr>
      </a:lvl1pPr>
      <a:lvl2pPr marL="1358592" algn="l" defTabSz="2717184" rtl="0" eaLnBrk="1" latinLnBrk="0" hangingPunct="1">
        <a:defRPr sz="5334" kern="1200">
          <a:solidFill>
            <a:schemeClr val="tx1"/>
          </a:solidFill>
          <a:latin typeface="+mn-lt"/>
          <a:ea typeface="+mn-ea"/>
          <a:cs typeface="+mn-cs"/>
        </a:defRPr>
      </a:lvl2pPr>
      <a:lvl3pPr marL="2717184" algn="l" defTabSz="2717184" rtl="0" eaLnBrk="1" latinLnBrk="0" hangingPunct="1">
        <a:defRPr sz="5334" kern="1200">
          <a:solidFill>
            <a:schemeClr val="tx1"/>
          </a:solidFill>
          <a:latin typeface="+mn-lt"/>
          <a:ea typeface="+mn-ea"/>
          <a:cs typeface="+mn-cs"/>
        </a:defRPr>
      </a:lvl3pPr>
      <a:lvl4pPr marL="4075776" algn="l" defTabSz="2717184" rtl="0" eaLnBrk="1" latinLnBrk="0" hangingPunct="1">
        <a:defRPr sz="5334" kern="1200">
          <a:solidFill>
            <a:schemeClr val="tx1"/>
          </a:solidFill>
          <a:latin typeface="+mn-lt"/>
          <a:ea typeface="+mn-ea"/>
          <a:cs typeface="+mn-cs"/>
        </a:defRPr>
      </a:lvl4pPr>
      <a:lvl5pPr marL="5434368" algn="l" defTabSz="2717184" rtl="0" eaLnBrk="1" latinLnBrk="0" hangingPunct="1">
        <a:defRPr sz="5334" kern="1200">
          <a:solidFill>
            <a:schemeClr val="tx1"/>
          </a:solidFill>
          <a:latin typeface="+mn-lt"/>
          <a:ea typeface="+mn-ea"/>
          <a:cs typeface="+mn-cs"/>
        </a:defRPr>
      </a:lvl5pPr>
      <a:lvl6pPr marL="6792960" algn="l" defTabSz="2717184" rtl="0" eaLnBrk="1" latinLnBrk="0" hangingPunct="1">
        <a:defRPr sz="5334" kern="1200">
          <a:solidFill>
            <a:schemeClr val="tx1"/>
          </a:solidFill>
          <a:latin typeface="+mn-lt"/>
          <a:ea typeface="+mn-ea"/>
          <a:cs typeface="+mn-cs"/>
        </a:defRPr>
      </a:lvl6pPr>
      <a:lvl7pPr marL="8151552" algn="l" defTabSz="2717184" rtl="0" eaLnBrk="1" latinLnBrk="0" hangingPunct="1">
        <a:defRPr sz="5334" kern="1200">
          <a:solidFill>
            <a:schemeClr val="tx1"/>
          </a:solidFill>
          <a:latin typeface="+mn-lt"/>
          <a:ea typeface="+mn-ea"/>
          <a:cs typeface="+mn-cs"/>
        </a:defRPr>
      </a:lvl7pPr>
      <a:lvl8pPr marL="9510144" algn="l" defTabSz="2717184" rtl="0" eaLnBrk="1" latinLnBrk="0" hangingPunct="1">
        <a:defRPr sz="5334" kern="1200">
          <a:solidFill>
            <a:schemeClr val="tx1"/>
          </a:solidFill>
          <a:latin typeface="+mn-lt"/>
          <a:ea typeface="+mn-ea"/>
          <a:cs typeface="+mn-cs"/>
        </a:defRPr>
      </a:lvl8pPr>
      <a:lvl9pPr marL="10868736" algn="l" defTabSz="2717184"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hyperlink" Target="https://youtu.be/OfwSZlaAims"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hyperlink" Target="mailto:shengao@stanford.edu"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685800"/>
            <a:ext cx="3218392" cy="32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490601" y="1147510"/>
            <a:ext cx="14693253" cy="923330"/>
          </a:xfrm>
          <a:prstGeom prst="rect">
            <a:avLst/>
          </a:prstGeom>
          <a:noFill/>
        </p:spPr>
        <p:txBody>
          <a:bodyPr wrap="none" rtlCol="0">
            <a:spAutoFit/>
          </a:bodyPr>
          <a:lstStyle/>
          <a:p>
            <a:r>
              <a:rPr lang="en-US" sz="5400" dirty="0" smtClean="0"/>
              <a:t>Deep </a:t>
            </a:r>
            <a:r>
              <a:rPr lang="en-US" sz="5400" dirty="0"/>
              <a:t>Q-Networks For Multi-Asset Trading Decisions</a:t>
            </a:r>
          </a:p>
        </p:txBody>
      </p:sp>
      <p:sp>
        <p:nvSpPr>
          <p:cNvPr id="5" name="TextBox 4"/>
          <p:cNvSpPr txBox="1"/>
          <p:nvPr/>
        </p:nvSpPr>
        <p:spPr>
          <a:xfrm>
            <a:off x="11674204" y="2232512"/>
            <a:ext cx="7672421" cy="723724"/>
          </a:xfrm>
          <a:prstGeom prst="rect">
            <a:avLst/>
          </a:prstGeom>
          <a:noFill/>
        </p:spPr>
        <p:txBody>
          <a:bodyPr wrap="none" rtlCol="0">
            <a:spAutoFit/>
          </a:bodyPr>
          <a:lstStyle/>
          <a:p>
            <a:r>
              <a:rPr lang="en-US" sz="4103" dirty="0"/>
              <a:t>Shen </a:t>
            </a:r>
            <a:r>
              <a:rPr lang="en-US" sz="4103" dirty="0" smtClean="0"/>
              <a:t>Gao | </a:t>
            </a:r>
            <a:r>
              <a:rPr lang="en-US" sz="4103" dirty="0" smtClean="0">
                <a:hlinkClick r:id="rId4"/>
              </a:rPr>
              <a:t>shengao@stanford.edu</a:t>
            </a:r>
            <a:endParaRPr lang="en-US" sz="4103" dirty="0" smtClean="0"/>
          </a:p>
        </p:txBody>
      </p:sp>
      <p:sp>
        <p:nvSpPr>
          <p:cNvPr id="3" name="TextBox 2"/>
          <p:cNvSpPr txBox="1"/>
          <p:nvPr/>
        </p:nvSpPr>
        <p:spPr>
          <a:xfrm>
            <a:off x="1269202" y="4219655"/>
            <a:ext cx="6858000"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Motivation</a:t>
            </a:r>
            <a:endParaRPr lang="en-US" sz="3200" dirty="0">
              <a:solidFill>
                <a:schemeClr val="bg1"/>
              </a:solidFill>
            </a:endParaRPr>
          </a:p>
        </p:txBody>
      </p:sp>
      <p:sp>
        <p:nvSpPr>
          <p:cNvPr id="8" name="TextBox 7"/>
          <p:cNvSpPr txBox="1"/>
          <p:nvPr/>
        </p:nvSpPr>
        <p:spPr>
          <a:xfrm>
            <a:off x="8652415" y="4219655"/>
            <a:ext cx="6858000"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Dataset and Feature</a:t>
            </a:r>
            <a:endParaRPr lang="en-US" sz="3200" dirty="0">
              <a:solidFill>
                <a:schemeClr val="bg1"/>
              </a:solidFill>
            </a:endParaRPr>
          </a:p>
        </p:txBody>
      </p:sp>
      <p:sp>
        <p:nvSpPr>
          <p:cNvPr id="4" name="TextBox 3"/>
          <p:cNvSpPr txBox="1"/>
          <p:nvPr/>
        </p:nvSpPr>
        <p:spPr>
          <a:xfrm>
            <a:off x="1269202" y="4874967"/>
            <a:ext cx="6781800" cy="3785652"/>
          </a:xfrm>
          <a:prstGeom prst="rect">
            <a:avLst/>
          </a:prstGeom>
          <a:noFill/>
        </p:spPr>
        <p:txBody>
          <a:bodyPr wrap="square" rtlCol="0">
            <a:spAutoFit/>
          </a:bodyPr>
          <a:lstStyle/>
          <a:p>
            <a:pPr marL="342900" indent="-342900">
              <a:buFont typeface="Arial" charset="0"/>
              <a:buChar char="•"/>
            </a:pPr>
            <a:r>
              <a:rPr lang="en-US" sz="2400" dirty="0" smtClean="0"/>
              <a:t>Computers are replacing highly paid traders on Wall Street. Trading in its essence is a decision making process in an environment of information flow. </a:t>
            </a:r>
          </a:p>
          <a:p>
            <a:pPr marL="342900" indent="-342900">
              <a:buFont typeface="Arial" charset="0"/>
              <a:buChar char="•"/>
            </a:pPr>
            <a:r>
              <a:rPr lang="en-US" sz="2400" dirty="0" smtClean="0"/>
              <a:t>Unlike many other problems, financial data is very fluid. Relationships and patterns are short-lived and hard to generalize in particular. </a:t>
            </a:r>
            <a:endParaRPr lang="en-US" sz="2400" dirty="0" smtClean="0"/>
          </a:p>
          <a:p>
            <a:pPr marL="342900" indent="-342900">
              <a:buFont typeface="Arial" charset="0"/>
              <a:buChar char="•"/>
            </a:pPr>
            <a:r>
              <a:rPr lang="en-US" sz="2400" dirty="0" smtClean="0"/>
              <a:t>Deep Q-Network (DQN) by definition trains an agent that acts upon observation of sequential information. Promising for trading problems. </a:t>
            </a:r>
          </a:p>
        </p:txBody>
      </p:sp>
      <p:sp>
        <p:nvSpPr>
          <p:cNvPr id="13" name="TextBox 12"/>
          <p:cNvSpPr txBox="1"/>
          <p:nvPr/>
        </p:nvSpPr>
        <p:spPr>
          <a:xfrm>
            <a:off x="1294602" y="9145231"/>
            <a:ext cx="6858000"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References</a:t>
            </a:r>
            <a:endParaRPr lang="en-US" sz="3200" dirty="0">
              <a:solidFill>
                <a:schemeClr val="bg1"/>
              </a:solidFill>
            </a:endParaRPr>
          </a:p>
        </p:txBody>
      </p:sp>
      <p:sp>
        <p:nvSpPr>
          <p:cNvPr id="14" name="TextBox 13"/>
          <p:cNvSpPr txBox="1"/>
          <p:nvPr/>
        </p:nvSpPr>
        <p:spPr>
          <a:xfrm>
            <a:off x="8652415" y="5053002"/>
            <a:ext cx="6781800" cy="4154984"/>
          </a:xfrm>
          <a:prstGeom prst="rect">
            <a:avLst/>
          </a:prstGeom>
          <a:noFill/>
        </p:spPr>
        <p:txBody>
          <a:bodyPr wrap="square" rtlCol="0">
            <a:spAutoFit/>
          </a:bodyPr>
          <a:lstStyle/>
          <a:p>
            <a:pPr marL="342900" indent="-342900">
              <a:buFont typeface="Arial" charset="0"/>
              <a:buChar char="•"/>
            </a:pPr>
            <a:r>
              <a:rPr lang="en-US" sz="2400" dirty="0" smtClean="0">
                <a:ea typeface="Calibri" charset="0"/>
                <a:cs typeface="Calibri" charset="0"/>
              </a:rPr>
              <a:t>Daily adjusted close price time series for 8 stocks from alpha-vantage API: Tesla, Google, Morgan Stanley, IBM, Coca Cola, Chevron, Home Depot, </a:t>
            </a:r>
            <a:r>
              <a:rPr lang="en-US" sz="2400" dirty="0" err="1" smtClean="0">
                <a:ea typeface="Calibri" charset="0"/>
                <a:cs typeface="Calibri" charset="0"/>
              </a:rPr>
              <a:t>Mcdonald’s</a:t>
            </a:r>
            <a:endParaRPr lang="en-US" sz="2400" dirty="0" smtClean="0">
              <a:ea typeface="Calibri" charset="0"/>
              <a:cs typeface="Calibri" charset="0"/>
            </a:endParaRPr>
          </a:p>
          <a:p>
            <a:pPr marL="342900" indent="-342900">
              <a:buFont typeface="Arial" charset="0"/>
              <a:buChar char="•"/>
            </a:pPr>
            <a:r>
              <a:rPr lang="en-US" sz="2400" dirty="0" smtClean="0">
                <a:ea typeface="Calibri" charset="0"/>
                <a:cs typeface="Calibri" charset="0"/>
              </a:rPr>
              <a:t>Training </a:t>
            </a:r>
            <a:r>
              <a:rPr lang="en-US" sz="2400" dirty="0" smtClean="0">
                <a:ea typeface="Calibri" charset="0"/>
                <a:cs typeface="Calibri" charset="0"/>
              </a:rPr>
              <a:t>set: </a:t>
            </a:r>
            <a:r>
              <a:rPr lang="mr-IN" sz="2400" dirty="0" smtClean="0">
                <a:ea typeface="Calibri" charset="0"/>
                <a:cs typeface="Calibri" charset="0"/>
              </a:rPr>
              <a:t>2010/06/29</a:t>
            </a:r>
            <a:r>
              <a:rPr lang="en-US" sz="2400" dirty="0">
                <a:ea typeface="Calibri" charset="0"/>
                <a:cs typeface="Calibri" charset="0"/>
              </a:rPr>
              <a:t> </a:t>
            </a:r>
            <a:r>
              <a:rPr lang="mr-IN" sz="2400" dirty="0" smtClean="0">
                <a:ea typeface="Calibri" charset="0"/>
                <a:cs typeface="Calibri" charset="0"/>
              </a:rPr>
              <a:t>–</a:t>
            </a:r>
            <a:r>
              <a:rPr lang="en-US" sz="2400" dirty="0" smtClean="0">
                <a:ea typeface="Calibri" charset="0"/>
                <a:cs typeface="Calibri" charset="0"/>
              </a:rPr>
              <a:t> 2016/</a:t>
            </a:r>
            <a:r>
              <a:rPr lang="en-US" sz="2400" dirty="0" smtClean="0">
                <a:ea typeface="Calibri" charset="0"/>
                <a:cs typeface="Calibri" charset="0"/>
              </a:rPr>
              <a:t>6/13</a:t>
            </a:r>
          </a:p>
          <a:p>
            <a:pPr marL="342900" indent="-342900">
              <a:buFont typeface="Arial" charset="0"/>
              <a:buChar char="•"/>
            </a:pPr>
            <a:r>
              <a:rPr lang="en-US" sz="2400" dirty="0" smtClean="0">
                <a:ea typeface="Calibri" charset="0"/>
                <a:cs typeface="Calibri" charset="0"/>
              </a:rPr>
              <a:t>Testing set: 2016/6/14 </a:t>
            </a:r>
            <a:r>
              <a:rPr lang="mr-IN" sz="2400" dirty="0" smtClean="0">
                <a:ea typeface="Calibri" charset="0"/>
                <a:cs typeface="Calibri" charset="0"/>
              </a:rPr>
              <a:t>–</a:t>
            </a:r>
            <a:r>
              <a:rPr lang="en-US" sz="2400" dirty="0" smtClean="0">
                <a:ea typeface="Calibri" charset="0"/>
                <a:cs typeface="Calibri" charset="0"/>
              </a:rPr>
              <a:t> 2019/12/01</a:t>
            </a:r>
          </a:p>
          <a:p>
            <a:pPr marL="342900" indent="-342900">
              <a:buFont typeface="Arial" charset="0"/>
              <a:buChar char="•"/>
            </a:pPr>
            <a:r>
              <a:rPr lang="en-US" sz="2400" dirty="0" smtClean="0">
                <a:ea typeface="Calibri" charset="0"/>
                <a:cs typeface="Calibri" charset="0"/>
              </a:rPr>
              <a:t>Reward is not directly evaluated on the raw time series, but rather using exponentially weighted average price for reduced noise in volatility. </a:t>
            </a:r>
            <a:endParaRPr lang="en-US" sz="2400" dirty="0" smtClean="0">
              <a:ea typeface="Calibri" charset="0"/>
              <a:cs typeface="Calibri" charset="0"/>
            </a:endParaRPr>
          </a:p>
          <a:p>
            <a:endParaRPr lang="en-US" sz="2400" dirty="0" smtClean="0">
              <a:ea typeface="Calibri" charset="0"/>
              <a:cs typeface="Calibri" charset="0"/>
            </a:endParaRPr>
          </a:p>
          <a:p>
            <a:endParaRPr lang="en-US" sz="2400" dirty="0">
              <a:ea typeface="Calibri" charset="0"/>
              <a:cs typeface="Calibri" charset="0"/>
            </a:endParaRPr>
          </a:p>
        </p:txBody>
      </p:sp>
      <p:sp>
        <p:nvSpPr>
          <p:cNvPr id="7" name="AutoShape 5" descr="data:image/png;base64,iVBORw0KGgoAAAANSUhEUgAAAekAAAE9CAYAAAAvYZquAAAABHNCSVQICAgIfAhkiAAAAAlwSFlzAAALEgAACxIB0t1+/AAAADh0RVh0U29mdHdhcmUAbWF0cGxvdGxpYiB2ZXJzaW9uMy4xLjEsIGh0dHA6Ly9tYXRwbG90bGliLm9yZy8QZhcZAAAgAElEQVR4nOydd3iUVdbAfzeNJBACJECA0IuhR6qiKIKilKUpUiyoLCjiriufbdVV1IUVu6uuig0VARXFAoogTRClBAGpUgQMPQECpJf7/XHfyTuTTJKZZFI5v+fJc+t7585Acuace+45SmuNIAiCIAgVD7/y3oAgCIIgCO4RIS0IgiAIFRQR0oIgCIJQQREhLQiCIAgVFBHSgiAIglBBESEtCIIgCBWUgPLeQF4iIyN1s2bNynsbgiAIglBmxMXFJWit6+btr3BCulmzZmzcuLG8tyEIgiAIZYZS6qC7fjF3C4IgCEIFRYS0IAiCIFRQREgLgiAIQgWlwp1JuyMzM5P4+HjS0tLKeysVkuDgYKKjowkMDCzvrQiCIAg+pFII6fj4eMLCwmjWrBlKqfLeToVCa01iYiLx8fE0b968vLcjCIIg+BCvzd1KqfuUUtuVUtuUUnOVUsFKqeZKqXVKqT1KqU+UUkHW3GpWe6813qw4m0xLSyMiIkIEtBuUUkRERIiVQRAEoQrilZBWSjUC/g5001p3APyB0cAM4CWtdWvgNDDeemQ8cFpr3Qp4yZpXLERAF4x8NoIgCFWT4jiOBQAhSqkAIBQ4CvQF5lvjHwDDrPpQq4013k9VQomSmJhIbGwssbGxREVF0ahRo9z2k08+Sfv27enUqROxsbGsW7cOgD59+hR43/vee++lUaNG5OTklOXbEARBECoZXp1Ja60PK6WeBw4BqcASIA44o7XOsqbFA42seiPgT+vZLKVUEhABJDivq5SaCEwEaNKkSfHeSSkSERHB5s2bAZg6dSo1atTg/vvv5+eff2bKlCls2rSJatWqkZCQQEZGRqFr5eTksGDBAho3bsyPP/5Inz59yuAdCIIgCJURb83dtTHacXOgIVAdGOBmqnY8UsiY3aH1TK11N611t7p180VFq7AcPXqUyMhIqlWrBkBkZCQNGzYs9JkVK1bQoUMHJk2axNy5c8tim4IgCII79i6D7Kyi55Uj3pq7rwb+0Fqf1FpnAl8AvYBalvkbIBo4YtXjgcYA1ng4cKrEu64g9O/fnz///JM2bdpw9913s2rVqiKfmTt3LmPGjGH48OEsXLiQzMzMMtipIAiC4MLRrTB7BHz/z/LeSaF4ewXrEHCJUioUY+7uB2wEVgA3APOAccBX1vyvrfbP1vhyrXU+TdobnvxmOzuOnC3JEvlo17AmT/ylvdfP1ahRg7i4OFavXs2KFSsYNWoUzzzzDLfddpvb+RkZGXz77be89NJLhIWF0bNnT5YsWcKgQYNK+A4EQRAEr0i35Miub2Hgc75d+/h2CKoOtZuVeClvz6TXKaXmA5uALOBXYCawCJinlPq31feu9ci7wEdKqb0YDXp0iXdcwfD396dPnz706dOHjh078sEHHxQopBcvXkxSUhIdO3YEICUlhdDQUBHSgiAIpUn6efDzh8AQuy/1jCmzC/cjKhZv9DLl1KQSL+V1MBOt9RPAE3m69wM93MxNA0YWb2vuKY7GW1rs3r0bPz8/WrduDcDmzZtp2rRpgfPnzp3LO++8w5gxYwBITk6mefPmucJaEARBKAX+0wjCG8N92+y+NEtI6+z887WGhD1Qt433r+XjWzsSu7sEnD9/nnHjxtGuXTs6derEjh07mDp1au74oEGDiI6OJjo6mpEjR/L999+7aM3Vq1fn8ssv55tvvimH3QuCIFwAOE5Yk/6EfSvsfocmneNGSK+fCa93h/hipE0+f8yur3nJ++fzUCnCglYknIVw165dWbt2rdt5K1eu9Gi9L774wge7EgRBEPKx+gVY5XTe/NEwGPo/iHsfWvQxfe6E9L7lpjx3LP9YURz7za7/MBUuv8/7NZwQIS0IgiBUTX79GLJSXfu+utuUdVqaMjPZaNvOcbbSLKeyamHev+axrXY9qqP3z+dBzN2CIAhC1aQwIbt1nil1DmSmuI45zqtzPLwie/YIfHwj7F9lzrJrRkP1elC/5EJaNGlBEAShanHuGGSlQ0CwZ/PTz5srU7ntc6bMSvfs+RfbmnLP96Zs2RdOH/SJ57gIaUEQBKHqkJ0JL1xk6vXaG0GdlQbVatp3o3NRgIa0JAirb3d7KqTTzsKJnfn7I9sY7doHQlrM3YIgCELVwXFHGeDEdmh1NdRsBKM/zj93+FumdJxTO3AI86KE9IK74L3++fsj24B/IOSUPOSoaNKCIAhC1SA7ExJ+d+2r08IW0EFhkHHOHovuZsr4Da7PaOuuc1Zawa8VvxF2L3I/FtES/INEky5rjh8/ztixY2nRogVdu3bl0ksvZcGCBQCsWbOGHj16EBMTQ0xMDDNnznR5dubMmbljPXr0YM2aNbljWVlZPPLII7Ru3To3Bea0adNyx2vUqFE2b1AQBKEyc+qP/H3th9v1gCBTNr4ExnxihOnFN0OYU2KkLCfBWpiQ/SNProYxn8DEVXDVY9D0MvALlDPpskRrzbBhwxg3bhxz5swB4ODBg3z99dccO3aMsWPH8uWXX9KlSxcSEhK49tpradSoEYMGDWLhwoW89dZbrFmzhsjISDZt2sSwYcNYv349UVFRPPbYYxw7dozffvuN4OBgzp07xwsvvFDO71gQBKGSkbDblOGNTfASgJBa9rhfoClHzITaVnTIoDD7DBogxSmTcmGa9L4VoPxg5Aew/GloeLE5124Ya8b9A41mXxBpSeBfDQILd24TTdpDli9fTlBQEHfddVduX9OmTfnb3/7G66+/zm233UaXLl0Ak7Ly2Wef5ZlnngFgxowZPPfcc0RGRgLQpUsXxo0bx+uvv05KSgpvv/02r776KsHB5h8rLCzMJWiKIAiC4AF7loDyh+uesfuCnYT0jR9CmwHmjNpBtRqQcd6OTJbsJKQzCxDSaWfhwGpo3R/aDYF7Nrg6noFl7i5ASKeegf92gVkDi3xLIqQ9ZPv27blC2N1Y165dXfq6devG9u3bixzfu3cvTZo0ISysGJfmBUEQBEN8HGz60Jwz12xg9weH2/UmPWHsPPB3MiJXCwM0PFkLNr4Hb/W2x/LenwYjzE/uMvWutxW8H/8gyC7A8ez4dqOxH44z0c0ykgtcpvKZu7972DXsmi+I6ggDnil6nhOTJ09mzZo1BAUFER0djXKOVmPhrs+B1trt+Pvvv88rr7xCYmIia9eupXHjxl7tSxAE4YJkyWOmTD5p348OCjPZrwojyMnnZ/3brmOZeaKVLfo/+O0z+Mt/TTu8kL/Pv39nyrNHoGZDoz1Xqwl+fpB8wp730XBo1tv9Gogm7THt27dn06ZNue3XX3+dZcuWcfLkSdq3b8/Gja6B2OPi4mjXrh0A7dq1Iy4uzmV806ZNtGvXjlatWnHo0CHOnTNnIrfffjubN28mPDyc7Gw3MWUFQRCE/Dg8sv0CIczSpPv9q+jnnM+sHSZvB5l5NNwN75iz5KObTTu0TtHrnz5gnpnRFFZON31L8ySSPLC6wMcrnybtpcbrK/r27csjjzzCG2+8waRJkwCTDxqMVt2zZ09GjBhBbGwsiYmJPPTQQzz++OMAPPjggzz00EMsXryYiIgINm/ezKxZs1i3bh2hoaGMHz+ee+65h7feeovg4GCys7PJyCiFHKeCIAhVnWueNMLz8VPGsasoajidJedNW5lXk/YLNKFCD1sKW0ghQrrr7SaRR1Y6nDtu+n6dDX0fgzMHi96X4yU9nnmBo5Tiyy+/ZNWqVTRv3pwePXowbtw4ZsyYQYMGDZg9ezYTJkwgJiaGXr16cccdd/CXv/wFgCFDhnDHHXfQq1cvYmJimDBhArNnz6ZBA/Ntb9q0aTRo0IAOHTpw8cUX07t3b8aNG0fDhuZaQEpKSm7Ky+joaF588cVy+xwEQRAqHKmnzTFot/Fw0QDT5+fvmjSjIKrXs+vOd6wDQyEjBRL2wqzBxgO8unH+JX6DGS/MM7v7eFOmn7PN2+eOwqn9pt7vcY/emtJ51ftyplu3bjqv6Xjnzp20bdu2nHZUOZDPSBCEC5bfv4c5N8KtX0OLK717NjMVpkXl768ZDREtzDnyroX5xyNaw98KyTd9+gC80hmGvm7OyD8f7zo+fCZsmQv7V0DDLqg7V8ZprbvlXUY0aUEQBKFy47g2VauJ988GhsBN8/P3h9Q2Atxx1p2XOs0LX7daTVOmnYUjv+YfD64JN7wHU3bBxBUFLlP5zqQFQRAEwRlHABKHOdpb3AUtCa0NyYkQUoADr/Nda3cE1zLXv07uMmbuGvXh/HF7vFpNjxzPRJMWBEEQKjcpieZeclAxQyi7czALqW28uwvSpIv6QuDnB1GdTJas8yfMVd+IVvZ4cE2PtiZCWhAEQajcZCQbAe2Jo5g72lyXvy+4luXdXYDfVmhE0euG1DKadMIe46B240eu63uAmLsFQRCEyk12htGki4tzwJOHDhrt+cfnjHd3RopxErvhPXN+/ePzsHVe4devHFQLt9NehkdDvbYQ3R2aXAq1PAtU5ZWQVkpdBHzi1NUCeBz40OpvBhwAbtRan1YmpNYrwEAgBbhNa70JQRAEQfAV2ZklE9JgNOOURDu4SWCIMXenJBrh2qCT6b90shmLGVT0ms5XtFr2NZr+X3/waltembu11ru11rFa61igK0bwLgAeBpZprVsDy6w2wACgtfUzEXjDq91VIJRS3HLLLbntrKws6taty+DBgwGTxnLw4MF07tyZdu3aMXBg0YHTBUEQBB+QlW6noSwud/4I45fa7cBQo1En7HY1bTfoBH952STmKIqkw3a9cY9ibaskZ9L9gH1a64PAUOADq/8DYJhVHwp8qA2/ALWUUg3yL1XxqV69Otu2bSM11USgWbp0KY0a2d59jz/+ONdccw1btmxhx44duRmwBEEQhFKmpOZuMOZoZ0EaVN2u95hQvDWbX2HKKTuLjiFeACUR0qOBuVa9vtb6KIBVOkK4NAL+dHom3uqrlAwYMIBFixYBMHfuXMaMGZM7dvToUaKjo3PbnTp1KvP9CYIgVHi0Nue9544XPdcTfp1tgo34B/pmPQfth5tS+UP99sVbo+dd8M94k2CjmBRLSCulgoAhwGdFTXXTl89VTik1USm1USm18eTJk8XZUpkwevRo5s2bR1paGlu3bqVnz565Y5MnT2b8+PFcddVVTJs2jSNHjpTjTgVBECooiXth+b/h5Q6+We+ryab0r+ab9RyERcHEVSZXdHHx87NSYRaf4np3DwA2aa0dX4WOK6UaaK2PWuZsRx6ueMDZhS0ayCe9tNYzgZlgwoIW9sIz1s9g16ldxdy2e2LqxPBQj4eKnNepUycOHDjA3Llz8505X3vttezfv5/Fixfz3XffcfHFF7Nt2zbq1q3r070KgiBUahxm6ewMOPgzNL3UtHNy4OPrTX7l+/dAjXoFr+Hg1B/51/UlDWN9v6aXFNfcPQbb1A3wNTDOqo8DvnLqv1UZLgGSHGbxysqQIUO4//77XUzdDurUqcPYsWP56KOP6N69Oz/++GM57FAQBKEC45xpypF4Qmt4o5cR0AA7vsr/nDsOrrXrvjZ3VxC81qSVUqHANcCdTt3PAJ8qpcYDh4CRVv+3mOtXezGe4LeXaLfgkcZbmtxxxx2Eh4fTsWNHVq5cmdu/fPlyLrnkEkJDQzl37hz79u2jSZNixJEVBEGoyjgndcqw8jWnnYGTO+1+DwN9kJJo1wN8bO6uIHgtpLXWKUBEnr5EjLd33rkamFzs3VVAoqOjuffee/P1x8XFcc899xAQEEBOTg5//etf6d69eznsUBAEoQKT46RJO4R0Zp7Y2elJnq218xu7Lpr0hc358+fz9fXp04c+ffoA8MADD/DAAw+U8a4EQRAqGc6xsDOsv6tZ5morf3kFvrkX0jwQ0jnZEL/ebqviXXGq6EjsbkEQBKHscBHSeTTp4HDjpe2JkD57uOg5VQAR0oIgCELZ4ew4ln7enFEf/Mm0A0JMKM2s9KLXSdhjyi6Wz3JB2aoqOSKkBUEQhLIjr7l733L49n7TDgyGgOD8+Z3P/Alzx0Calazi5//B7BGm3rSXKYubprKCI0JaEARBKDvyOo6lnrbbASHGS/v4dvjpv3b/0n/B7m9hwzumHfe+PdbhBuh9P/T/d+nuu5wQIS0IgiCUHc5XsBL3wufj7bZDk47fYARzsnXF6nCcKZc96bpWiz7gHwD9/gXVPcjvXAkRIS0IgiCUHc5n0se2uo5Vq+l639nhHHbmkOu8tLNGgx5bVGTqyo8IaQ+pUcOcdxw4cICQkBBiY2Pp3LkzvXr1Yvfu3QCsXLkSpRTvvvtu7nO//vorSimef/75ctm3IAhChaIgB69bvoQ6zV1jcJ89bHJF5yUtCWo2KHl6ykqACOli0LJlSzZv3syWLVsYN24c06dPzx3r2LEjn3zySW573rx5dO7cuTy2KQiCUPFwPpN2MPhlaHmVqQcE2/3JJ23P75A6pjz4s7lX7WlUskqOCOkScvbsWWrXrp3bbtKkCWlpaRw/fhytNYsXL2bAgAHluENBEIQKhEOTju4ONaLg4UPQ9TZ73NncnZwAHw4zdYf39vvXmTI4vNS3WhGQiGPFYN++fcTGxnLu3DlSUlJYt26dy/gNN9zAZ599xsUXX0yXLl2oVq1qxpQVBEHwGseZ9DVP2dennHHWpFMSoVYTOHMQxs4zSTj8AiAn64LRpCudkD42fTrpO32bqrJa2xiiHnnE4/kOczfAJ598wsSJE1m8eHHu+I033sioUaPYtWsXY8aMYe3atQUtJQiCcGHh0KRVAYZcZ0165zcm+Ub3CVC/PcQMhl0LzdgFokmLubuEDBkyJF9KyqioKAIDA1m6dCn9+uXLOyIIgnDhkuMQ0gXE2nbWpM8cNE5iYfVN21kwh4gmXSHxRuMtC9asWUPLli3z9T/11FOcOHECf/+qGfRdEAShWHijSTtoO8SUzkK6Rj3f7quCUumEdEXAcSattSYoKIh33nkn35xevdyctQiCIFzoOIS0nxdCOqK1KR1COjQCajX1/d4qICKkPcSRqrJZs2akpqa6neOcutKZqVOnluLOBEEQKhEOxzFvNGmHQHcI6YAQUMr3e6uAyJm0IAiCUHZoL86k83KBOIs5I0JaEARBKDtyiqFJO6hW0/f7qeCIuVsQBEEoO3LPpIvQpHvcCf2fdg0j6tCkM1NKb38VDBHSgiAIQtlRlHe3X6A9L69W3aCTKWPHls7eKiAipAVBEISyo0ghbfXnZOUfCw6Hh/+EwNDS2VsFRIS0IAiCUHYUdSZd3br/fPaI+/HgC+tcWhzHPMSRqhLg22+/pXXr1hw6ZHKczpw5k5iYGGJiYujRowdr1qwpr20KgrD6BXi2Bbx3Hcy7yX3WJaH8KEqTjupoyvBGZbOfCo7XmrRSqhbwDtAB0MAdwG7gE6AZcAC4UWt9WimlgFeAgUAKcJvWepNPdl5OLFu2jL/97W8sWbKEJk2asHDhQt566y3WrFlDZGQkmzZtYtiwYaxfv56oqKjy3q4gXDhoDZvnwMZZJjHDoZ9N/85vTF7iLrdCtbBy3aKAfU+6IMexOs3hr8uhXtuy21MFpjia9CvAYq11DNAZ2Ak8DCzTWrcGllltgAFAa+tnIvBGiXdcjqxevZoJEyawaNGi3FCgM2bM4LnnniMyMhKALl26MG7cOF5//fXy3KogXHgc+gW+uhuSDrn2fzYOvn8EljxWuq+/7GmYGg47vvL8me8fLf19VTSK0qQBortC0IVz7lwYXglppVRN4ArgXQCtdYbW+gwwFPjAmvYBYCUAZSjwoTb8AtRSSjXwyc7LmPT0dIYOHcqXX35JTExMbv/27dvp2rWry9xu3bqxffv2st6iIFzY7F5k1x0mU2eObSvd11/9vCk/vbXweSd2weJHTKKJn1+Dta+W7r4qGrln0pLXwBO8NXe3AE4C7yulOgNxwL1Afa31UQCt9VGllCPyeSPgT6fn462+o8Xd8OpPfyfhz/PFfdwtkY1r0PvGNoXOCQwMpFevXrz77ru88sorhc7VWqMukJB1glAh0Bp+nQ21m8PNn0N4NJw5BNu+gJXTzZzDG828svjd/H0JtOlv6jk5cGIHRHUw7Q+HwPnjcMkke/7eH6DV1aW/r4pAVropA4LKdx+VBG/N3QFAF+ANrfXFQDK2adsd7n4bdL5JSk1USm1USm08efKkl1sqG/z8/Pj000/ZsGED06dPz+1v164dcXFxLnM3bdpEu3btynqLgnDhsvs7SD0N1SMhoqW5XxvZGnpMcJ2Xerp0Xv+P1a7tOSPNFwKAHQvgzctgyyemff64KY84uefMvr509lURST9nyiDxD/AEbzXpeCBea73Oas/HCOnjSqkGlhbdADjhNL+x0/PRQD6/eq31TGAmQLdu3fIJcWeK0nhLk9DQUBYuXEjv3r2pX78+48eP58EHH+Shhx5i8eLFREREsHnzZmbNmsW6deuKXlAQhJJx8ndY+woEW7mFL73HdTyktmv79AEIreOb1049DTOaQafRsHWe6bvyIVg1w9TTz5nrQvHWl/gFE6FFH/v5osziVZWMc+aes7/cAPYErz4lrfUxpdSfSqmLtNa7gX7ADutnHPCMVTo8J74G7lFKzQN6AkkOs3hlpU6dOixevJgrrriCyMhIhg4dyuHDh+nVqxdKKcLCwpg9ezYNGlTKo3dBqFx8fgcc+81utxvqOp7XtJ2c4LvXXv+2KR0CGoz23P/fxhksLckI6TMH7fHPbit4vV3fQlgUNOriuz1WRNLPQVCNoucJQPGCmfwN+FgpFQTsB27HmM0/VUqNBw4BI62532KuX+3FXMG6vcQ7LiccqSoBGjduzB9//JHbnjRpEpMmTXL3mCAIpUFmGqQk5D88c3fe3PRyOHcUTu2D1FO+ef0dX8OKafn705KgvnXUlX7WCKRdC6FZb/MF4dBaqFEf+jwMC+8z8/yrQXY6zBtj2o+dKDzJRGUncV/hma4EF7wW0lrrzUA3N0P93MzVwORi7EsQBKFg5twIB9aYM2gHwwq44Xn7Ikg5Bc82h4TfffP6DpN2XtLP2UkgNrwDYQ1NPTgcajeFkzshujtEdbafGfQCfO1kpv94JIz72jf79JTTB8yXhZqlbAHMyYYDqyG8Sem+ThVCIo4JglC5OLIZ/lhlgmI4nLAAajYs+BnHmbWvrjuFRkC99jDgWdf+iBZQzRLSG9+D+A2mfu10aNzT1CNbQ8NYU+/1d+hyC/T9l73GH6t8s0dPSTkFr3SGNy61+7KzjFe6r3E47sUM9P3aVRQ5uRcEoXIx80r3/TULCSPp5wcNOsOJnd691tmjEFQ9f7zo5ASo1dhoxQBdbzeZmRp2cf3isOd7U9ZuCmGjITsDOo810bb+lWhH3Wo/HNa8BBm+vV7qEetnmtLZ8/3pCOg8Boa/6dvXSrGOGxyfm1AkokkLglA5yM6EuFkFjxemSQO0usaYWzNTbWFRFC/GwDNNzBm4g8R9cGI7xG80Tl6PnYS/vAyNexiP5YL2ERAE3f9qR9LyD7DP0CNawsgP3D9X2hz51a4f22a0aIAtc/PPjY+DNy6zr1F5S0qiKfN63QsFIkJaEITKwc+vwzf3mvq10/OPB1Uv/PnqkcZEPi3KnE8XheOeMxq+vd+YhP/cYAs1hyd53qAcSkG/J+x2k15FvxZAq34QEGJM6WVJslNsihM7Cr9LvmwqHN8Gh4p5xdThuOera3AXACKkBUGoHJw/Yddr1Ae/QLvdZVzRz1ev69r+fIKtNbrDWdv+9SPjXPXxDZBkBVHs93jBz/aeAo8cgYcOwu3fFr03MMK9xwTISHbt/9+l8PGNnq1RHFJOQfMrTD39rB3e1B0ODbi4QWEcz4WIkPYUEdJecOzYMUaPHk3Lli1p164dAwcORCnF7t27Xeb94x//4Nlnn+WLL76gXz/b6X3NmjXExsaSlVXIHwZBEPKTfs7VM1trO0FD7WYw+OWi13D2BAf47VOYOwp2LXI///yx/H1pSbD9S4hoDSG1Cn+9oOpmjjdhSENqQ1YaZKTYfSd2mLPt0wcLfq4kpJyCOi1M/dAvsM7pHDr1jOvcUOsz3LfMs7Wz0uGHqfb99FwhXcRnJ+QiQtpDtNYMHz6cPn36sG/fPnbs2MH06dPp06cP8+bZwQxycnKYP38+o0aNYsSIEQQHBzNnzhyysrK4++67+d///kdAgPjrCYLHrHwG/hMNe5eaIBj12kOLK83dYjAarp8Hf8ryatJgYmbPG+t+/jlLSNdwTjmr4ehm6DDCm3fgOQ4zsMMsfMYpo9cbl8GXPr7RmpwA6Unmiw7Ab59Z+7BM7h8Nd52fYykYOxd65v297QvjELfK8oJPPW0Sa1SrWfhzQi4ipD1kxYoVBAYGctddd+X2xcbG8sorr7gI6R9//JFmzZrRtGlTAF599VUee+wxnnjiCbp3706vXh6eTwmCAAl7YOV/7Ha9tnD3WqhRr+BnCiLMyzvADi/tRlaWu+ge9ljdi7x/fU9wmIEdGufXf7PHMs7B5tlwNl9k5eLjuCKW99x85CxTOscXB2MOd+wlzUnL/uNH2LPU1LMy7P7fF5ty/0pTpp7x3rpwgSNC2kO2bduWLyUlQKdOnfDz82PLli0AzJs3jzFjxuSOt2jRglGjRvHaa68xY0YBARAEQXBP4l7XtiPNoTMNL/ZsrdA6MGlt/vjeBeEQhvWs1LSOc1vIo137EMeZb8opE+50/0oTZMSZHws5M/YWh9NYzYbg7+QA1/Ryu+4sdM85HQHEb7TrH/zFnNdPrQXT6sPhTcYKsONLM56w27yn1NPi2e0llc7uumLWTE4c3O/TNes1bcFVt00s9vNjxoxh3rx5tG/fnq+++oqnnnoqdywnJ4cffviBGjVqcPDgQSIjIwtZSRAEFxznsP+320T56naHPRbeBJIOwU3zPV+vfnuI9PAZFlgAACAASURBVDBJT8IeEzGsy61wcC3EDLKdqmrU9/w1vcHZ3P3hEFOPHWuiqyXuMYL05G5zjSwrrfgCb8s88yXEodGGRsCUnfBcS7j8PnN8MOwN+HKSEbaRrcy80wfNuXRKgsn09fgp19jkaOMv8PZVdtfFN5s0ood+gR1fVf3Y5D6m0gnp8qJ9+/bMn+/+j8GYMWPo378/V155JZ06daJePdsU9/rrr9OhQweefvppJk+ezM8//yy5pgXBU84cNBmTatSHwS+5jt25ypyp5nUIK4rAUM/mJe410cFqN4M7LLPtzdYZa63GhT5abBzmbudEHOGN4Pp3TDjNw3GwfYG5RgZw61eumbU8ZcGdpuw02lz7Cgo1P48etzXqOi1N+ZplQbzxQxMDvVU/c5YP8JQHXtpRnYHZdmxyidvtFZVOSJdE4y0Jffv25ZFHHuHtt99mwgSTo3bDhg2kpKRw5ZVXEhERwcMPP8w//vGP3GeOHTvGiy++yPr166lbty5vv/0277zzTu7zgiAUwN5lRquM3wi1mro/wwytU7z7toFuhETcLOh6m2vfuaP5BWCrfuantHDWjCPbGI/2y+4zgU8axsJ3D7nOP/Jr8YS0g63zXONoO382Do9vB47Umh2uN5HT/vjRs9fIqznnvWImFIqcSXuIUooFCxawdOlSWrZsSfv27Zk6dSoNG5roQmPGjGHXrl0MH257Q06ZMoUHH3yQunWNV+nLL7/MtGnTOHXKR5l4BKEqkpMNs0fAzD4Qv954cvuS2m4CmSxxip29bzksfcI4jpWWWbsgnIXk+ePG1O6cd7mX5UhWLdxcQfthKvzwpD1+aB0sfsQpEAvm2tj7A000MYCkeNfXLCipRkEWijot4bJ7XfvuiYN/JZggM73vt/vrtYd67VznlvVnWsmpdJp0edKwYUM+/fRTt2P33Xcf9913n0vfnDlzXNqNGzfmwIEDpbU9QaganNjh2m7uYyFdN8Z9/9d/h4sGmrvTDiJa+va1PeH6d+Hz8Ua45j0/D4+GqUlGCD9lXZP66WW4+gkTuvS9/qav550mXjgY0/TBn2DuaBj+lm3qdqAK0NWUgt7/Z8z9jvzYYMKf5o2BXruZ+TJx6WTjaBYaYebVa2vM6MHh5pghZhBc8WBxP5kLEtGkBUGoOGQkw/Htrn0RrXz7Gv4BRtC1Hw497jT3dtPPwqYPXAU0QOv+vn1tT4h2ygRcv4P7OUrZoVF1jnEES9xjj+9aaNeTDlvlnzBroB0xbaDlBFctrOC99HvcaPOT1rq+trP2feOHrtp+QBBcerd5H45QrfdtN2sMegHCRJP2BhHSgiBUDA5vgukN82t6dT30xvaWkbNg4LNw3X8KnhNaDrcxnK93RXUseN4ldswGFtzpasbet9yuO+4256XTjdBmAAx8rug9hUe7toNrQbfxcPtiO4Z5YVQLk3jdxUTM3YIgVAy2f2HX67QwDkpNLyv91y3sjNSTSGa+xvlc2hvP9ePWmfNFA01gkXPHICyq4IxVweEwdp77MXfcssBcSQOjTQ9+0fNnhWIjmrQgCBWD0wdMGRphrhz1fQxaXlXoIz7BnSAMDIXYm0v/tUvK5VPs+pHNJulItzsgJ9MOBONOSI//wfvXatnXDuwilBmiSQuCUDE49Qe0uQ7GflK2r+uI6R0YCplWYoubP4emlSCE79VPmEhoHw0z17FqNrTDnzqiiTkcvsAI8dFzoHH3st+rUCxEkxYEoezQ2pyXzr7BeAFrDStnwC9vGnNtraZlv6eI1tDnnzDW6eZGnXLw6nZmzCcwbmHR88AIZoCzhyG8sW0ZcGSecj6Tbj8M2pSDM5xQbERIe0iNGjVc2rNmzeKee0wM4KlTp9KoUSNiY2Np3bo1I0aMYMeOHe6WEYQLm/l3mMxKe5fCgonmKs/K6bDYCtLhyMZUlvj5QZ+HoXlvqN/ROEWVtwfyRdeZ/XhC7ebgZxlFw6PtDFYpiaZMTrTnZqX7bo9CmSBC2kfcd999bN68mT179jBq1Cj69u3LyZMny3tbglCxcHYO277AJGZwpvv4st1PXsYvgSmV7At2QJDtER4eDf6B5ouGQ5NOPmFHMnNk1xIqDV4LaaXUAaXUb0qpzUqpjVZfHaXUUqXUHqusbfUrpdR/lVJ7lVJblVIXRGT1UaNG0b9//3zBTARByEOKJUi63GqCXARUK3x+aRMUat/trUxkWqE2wxuZsrqVBOPoFnM23epqExjlyocKXkOokBTXcewqrXWCU/thYJnW+hml1MNW+yFgANDa+ukJvGGVlY7U1FRiY2Nz26dOnWLIkCEFzu/SpQu7du0qi60JQuXg14/tevcJJqiGI9/wdc9UTuFYUXA4h4VbiT/8Ao2lYq91X7rr7dCsDK6zCT7HV97dQ4E+Vv0DYCVGSA8FPtRaa+AXpVQtpVQDrfXR4r7QmW/2kXHEtwHagxpWp9ZfCncUCQkJYfPmzbntWbNmsXHjxgLna+fYuYIgwFd3m7LjjTDoedj6mRHSl98nArqk6BxTOoKONL0UTu6EdEt4i4CutBTnTFoDS5RScUopR0qq+g7Ba5WOXI2NgD+dno23+qo8v/76K23bti3vbQhCxSFmsCmv+qcpO95gkjJcPbW8dlT1qGn9eR3kFGikw/XlsxfBJxRHk75Ma31EKVUPWKqUKsym6y5xcj4V0xL2EwGaNGmS7wFnitJ4KwKff/45S5Ys4YUXXijvrQhCxaFGPXMn2ZECUSnj5CSUnNAI480dXNO0nVN79p9WPnsSfILXQlprfcQqTyilFgA9gOMOM7ZSqgFwwpoeDzhnR48GjrhZcyYwE6Bbt26V0k780ksvMXv2bJKTk+nQoQPLly/PTVEpCAKQk2VfFRJ8y52r4WyeP623fAm7FhWcilKoFChvzk6VUtUBP631Oau+FHgK6AckOjmO1dFaP6iUGgTcAwzEOIz9V2vdo7DX6Natm8571rtz504xHReBfEZChefLu+GPH+G+beW9E0GocCil4rTW3fL2e/u1tj6wQBlTSgAwR2u9WCm1AfhUKTUeOASMtOZ/ixHQe4EU4PZi7l8QhMpOThb4+Zf3LgShUuGVkNZa7wc6u+lPxGjTefs1MLnYuxMEoeog5m5B8BqJOCYIQtkgQloQvEaEtCAIZUNONigxdwuCN4iQFgShbJAzaUHwGhHSgiCUDTnZYu4WBC8RIe0hSiluueWW3HZWVhZ169Zl8ODBuX3fffcd3bp1o23btsTExHD//fcDkspSEAA5kxaEYiBC2kOqV6/Otm3bSE1NBWDp0qU0amRHON22bRv33HMPs2fPZufOnWzbto0WLVrkjksqS6HSkZFsfnyFCGlB8BoR0l4wYMAAFi1aBMDcuXMZM2ZM7tizzz7Lo48+SkxMDAABAQHcfffdbteRVJZChefcMZjeCGZfD75KFpOTLWfSguAlIqS9YPTo0cybN4+0tDS2bt1Kz5521s1t27bRtWtXj9eSVJZCmaI1LJgE+1d5Nn/7AkDDoZ9hzxLf7EE0aUHwmkr3G/Pdd99x7Ngxn64ZFRXFgAEDipzXqVMnDhw4wNy5cxk4cGCJXlNSWQplSkYybJljfu5cDQ06FT4/fiP4B0F2Bsy5Ef62CYJqQPJJiOpQvD2IkBYErxFN2kuGDBnC/fff72LqBmjfvj1xcXEeryOpLIUyJe2MXV8x3XVMa9j2OZz6w7QPrYNt8yHyInvOsqfgwyHw5mX2PHdkpcO/o+B/vfKbyUVIC4LXVLrfGE803tLkjjvuIDw8nI4dO7Jy5crc/gceeIARI0Zw+eWX06ZNG3Jycnj55ZeZMmVKvjUklaVQ5qQ6CemkeNex49th/h3Q+BIY/z0ctr5sDn8D3rzc1OM3wNnDpr59AfTO//+afcthw7uQlQontkNaEoTUMmPJCXBsKyTs8e37EoQqTqUT0uVNdHQ09957b77+Tp068fLLLzNmzBhSUlJQSjFo0KDccUllKZQrDk26Tktb2AIsfQJST5n60S1GmK+fCaGRENURbv7cOI85P7PsSWjVDxo4hfHXGmbfADrb7ju52+Q4btkXjv1m+rJSS+f9CUIVxatUlWWBpKosHvIZCYWy8X1Y+A+IvRk2z4abv4Aml8J0p1zDgaHQrDfs+R4adYUJy03/5jnw5SRT7zkJ1r0BHUfC9e/Yzx74CWYV4Kcx8HkIDocvJkC7oXDjh6XzHgWhElNQqko5kxaEqo7WRkADdB9vytkj4NR+13mZKUZAA/T/t93fcSQ0vQx6TIQBz0C38bDzG8jOtM3o3z5gyr9vNl8AqtW0n0/43Wjp/kEw/C3fvz9BqMKIkBaEqs7KZ0wZHA5RTl7dX0x0P3/0XGjay277B8Lt38LA50w7ujtkpRntekZTI+wT90DzK6BOc2MKH/Kq7SS27XOjjbe6GgJDfP/+BKEKI0JaEKo6jnvOk9eDfwBc8aBpn9huyu4T4J9OzmRtrit8vXrWscpvn5ly4RRzVavLOHtO+2HweKLRnFMSzbn3Je6D+wiCUDCVxnFMa41Sqry3USGpaH4FQgUi5RQc2WTqYVGmvOoRiGwDX/wVUDDoedM//gfjYOZXxHf3uk5Xs1Cwf4WpRrbOP7dxD/d1QRA8olII6eDgYBITE4mIiBBBnQetNYmJiQQHB5f3VoSKiONOc/2Odp9SRtM9uhnaDrH7G3f3bM3AEIi9yQQ2Qdnn2HVa5p9bq6ldD6jm1dYFQagkQjo6Opr4+HhJSFEAwcHBREdHl/c2hIpI0iFTDn/Ttd8/EK6dVvx1h/3PlEv+ZQvpajXyz/Pzh5EfGM1dEASvqRRCOjAwkObNm5f3NgSh/PltPkS0hIYXezbfEbgkvJS+xPV7AsIaQK0mBc9pP6x0XlsQLgAqhZAWBMHic+sKVYfr4Yb3ip6fFA9BYcazuzTwD4BLxSFMEEoL8e4WhMpCWpJd3/a5SSdZGDnZEDfLaNHiyyEIlRIR0oJQWXCYrvs8YgKD/Ph84fPj3jf3mVNPl/7eBEEoFYpl7lZK+QMbgcNa68FKqebAPKAOsAm4RWudoZSqBnwIdAUSgVFa6wM+2bkgXGg4hHTLvuaO84a3jQC+aACcPwHd7oBAy8s/YQ8s+j9THyFRvgShslJcTfpeYKdTewbwkta6NXAasA7OGA+c1lq3Al6y5gmC4A07F5qwms5OYM2vMPVt88059ff/hDUv2s84Ym0DtOhTVjsVBMHHeC2klVLRwCDgHautgL7AfGvKB4DDnXOo1cYa76fkorMgeMcnN8FbV8CWeSYmdo160G44xAw2cbUdnNhhyrQkk1pSEIRKT3E06ZeBB4Ecqx0BnNFaZ1nteKCRVW8E/AlgjSdZ8wVB8ATnPNDx600QET9/qB4Boz+Gof+zx5MOG2exBXeZdo36knFKECo5XglppdRg4ITWOs65281U7cGY87oTlVIblVIbJWCJIFhkpcMfP7r2dR7t2g4IgotvNvUjm+CpOrD7W9OevM6khhQEodLirePYZcAQpdRAIBioidGsaymlAixtORo4Ys2PBxoD8UqpACAcOJV3Ua31TGAmmHzSxXkjglDl+OZe2DLX1G/+Ao5vc81i5WDo69CkF3yV575yUFjp71EQhFLFK01aa/1PrXW01roZMBpYrrW+CVgB3GBNGwd8ZdW/ttpY48u1ZIMQhMLJyYaVM2wB3e8Jk/7xsnsLTn5Rv33+Pn+JVSQIlR1f3ZN+CJiilNqLOXN+1+p/F4iw+qcAD/vo9QShfNm3HI79Vjpr718JK6ebeu//g95Tin6mbgxEtIIBz5XOngRBKBeK/VVba70SWGnV9wP58tBprdOAkXn7BaFSs3Oh8bgOCIbHjvt+/ewMu971Ns+eCQyGv1muIt894PMtCYJQPog9TBC8IXGfEdBgonmlnIIDa6DtX3wTejPllDl7dlBY4oqC+MdvkH6u5HsRBKHcESEtCJ6SdhbevNy171krO9vNX5hz45KgNfw31o7RPXFV8dYpjmAXBKFCIrG7BcFTdnwJmSlw6T0waa3rWEm06MxUSE4woT0dAvquNdAwtvhrCoJQJRAhLQiecvqgKa9+0jhpNehsjxX30sLmOTAtCp5raYKVANw0H6I6lmyvgiBUCURIC4KnnNoH4U3M1aaAanDnj3bEr6z04q3pHGP70C+mDKldsn0KglBlECEtCJ6QsBe2L4Bml7n2N+pqyqw0z9fS2mSvSjvr2v/za6YMql78fQqCUKUQIS0InrB3qSkvu9e1PyDIlJ5q0gfXwpO1YEYzk2oSYHieVJJBNYq9TUEQqhYipAXBE/Yth5qNoF5b1/4AK3+zp5q0c3aqjbNM2WkU9Pq73S+atCAIFiKkBaEw/lgNC6fAniXQOF+8Hich7aEmnRQP/tUgpA4kHYLq9YxnuHPQEtGkBUGwECEtCIXxwWDYaEW5vebp/OMB1UxZmCZ9+iAc3WICjKyfCcHhMOwNM5ZmpaKMaOm0ZlDJ9y0IQpVAgpkIQkHkvVZVq3H+OZ6Yuz8YDGcOQYs+pt1jIrTuD+2H22kmAf7vdzj9R0l2LAhCFUM0aUFwx7Ft8NYVdrvp5e7n+flDaAScOwq/fw+f3AKpZ+xxrY2ABpM4o3pduPIBk81q5CxodbU9N6w+NLnE1+9EEIRKjGjSguCM1iZV5OwRcN5KnnHdDOh4Q8HP1GoKcbNg00egs6F2M+hvmcbPHnGd2/zK0ti1IAhVFBHSguDMnBuNk5gD5QcXDYDqkQU/EzMQjmwyAhpg1yJbSB/51ZTjfzAOYu7yPguCIBSACGnB9xxaB4c3wqWTy3sn3rH2VVcBXb0uPLC36Od63w81omDbfGP63va5yZa18j/w22dmTlQHCAwpnX0LglBlESEt+J73+puyy61QLax89+IN62eastNo47Xd7Q7PnlMKutxifja8a4T0q11c54iAFgShGIjjmFB6HN1S/GdTT8P3j0JGsu/2UxjZmeYO8+VTYMRbMOS/xctCVatp/r7Lp5R8f4IgXJCIJi34lvTzdv3wJmhWgFd0YWgNL7YzaSGz0qDbeJg7Gv66DGrU9d1enTl/HHROyXMxhzdybY9bCM17l2xNQRAuWESTLg7ZWZCTU967qJg4YlwDJP1pPidvP6vVzxsBDbDhHfhsHJw5CHt/8N0+nTkcBy91MPWaDUu2Vr22cOvX0LKvadd2o1kLgiB4iAjp4vDvurBgYnnvouKRcgo+uw0CQ40DVeppmH8bPB3h+Ro5ObD83659Cb+b0j/QVzu1Xisb9q2Az24HNPgF5I/NXRxaXAmj58C9W0qumQuCcEFzYQvp7Czvn8lMNWbR3z5zjUiltblus/Y1c7Z5oaA1JCcYM/frPU3fgBlGOG37AnZ8ZT4vT9n+hSmveAAeOwkNnRywUk+7f+b37yErw/u9718BHw0zWnpUR3jshO+EamCIuS8tCIJQAi5cIf3LG/CfaNj4vnfPnfnTrjuHcIybBTP7wJJHYfk0X+yweMTHwdmjZfNauxaZtIvPtYT/NILkE6Y/9mbwC7TvDUP+EJvOHN5kf7E5sNqUl91rYlgPfd2el3wy/7NHt5q7zd/e7/3+z5+w65dMNtHDBEEQKhBeCWmlVLBSar1SaotSartS6kmrv7lSap1Sao9S6hOlVJDVX81q77XGm/n+LXjI/pWw9VP49FZ4KgIWPwxZqfD9I5CR4tkaJ3fDfKdrOf+9GA79YoTMwn/Y/eV13eZwHLzTFz7/a+msn3bWaMcOgbvyP/nnTFhuQl42ynMFKTvT/Zp7lsLbV8Gbl5uMU3GzoN0w++pW/XYmEAgYjT0nx3wRcVhBzh0z5b7l3r2XrHQ48JOpP7AfOo/27nlBEIQywFvv7nSgr9b6vFIqEFijlPoOmAK8pLWep5R6ExgPvGGVp7XWrZRSo4EZwCgf7t9zPhyav6//NKP5HvsNmvQs/PmsDHjdSlXoFwA5lpB471p7ziWTYdOHJmvSoZ9h9MdQp4Vv9u8Jmz4y5cE1Rij68gx3yb9g7X9NvUY9Eznr+HZ7vM110PcxYzYGuO4ZkzVq/Vuw5DHzhSggyHyR+Ppekwnq4Br7+dTT5gsTwCWTXF+7cXeo3dyYtZv2gs/Hm9c59ps9J+lPY1pv5+bf2R1fTIQdX5p6aB1z11kQBKGC4ZUmrQ2OOzaB1o8G+gLzrf4PgGFWfajVxhrvp1Q5/zVsfgXc8D5MWAFtLAFbUOah7CwjYHYutM2pF98Cjx4zGYycGfE2XDvNrA9wYofRtMuKnByjlTp4vYgvHd6QuM8W0AAH1kDifnPWPGq2OTse+4ktoMEIvYAgO0tUZpr5ebsvHP/NVUCHWR7Vx7aaNdwlmTj9B5yNt/8dnAW0g09v9dyT3CGgIy8SAS0IQoXF6zNppZS/UmozcAJYCuwDzmitHV5Y8YDjsmgj4E8AazwJ8MLV18dUrwtjP4MOI4w5tlYToxXvW248k53RGn5fbEJFfnITbLK+awx6wWioI2dBzGDTd/270OlG88d+zBy48iF7nYKcnXzNu9cYIRZS27RP7YPflxT+TFEc+RXmjHI18YM5B06yMjvVblZ4/mOH6T8r1ezJgZ9lxLloIEz6CYIs83Z4AY5bI94xZd7PU+X5L+zwBHdHcqLx6AaoXs/s4davCp4vCIJQzngtpLXW2VrrWCAa6AG4u7Pi8BJyp6Lk8yBSSk1USm1USm08edKNc1BJcWhX3SdAYLDdH1ANGnSGrZ/As83hxfZGOP/xIzzfxghnZ7qMM884uOYpE03qogGu83r9HZr0MvVv7nUdO3sUNr5XuCOVt2htYmUDdLwRakabuuOLhbfsWgTfPWQc4X5fDEc322M1ouCPVXD6gGmHu8mx7IyzJu0QoHeuhscTYWoSjJlrzM0P7jce3YNfcr9Op5HmvQGM+8b8WwD8KxEmrYUa9U173hj3z6clwXMtYNlT5igg+aSJuV2zQeH7FwRBKEeK7d2ttT4DrAQuAWoppRzn29GAIz9fPNAYwBoPB/KorKC1nqm17qa17la3bilElMpON6U7jc/5XuzZeHPu+dEI21O5y63GvH3Fg0YoOxPREq5+AoKqu/ZXqwE3fWrqO74yAiI5wWiks6+HhfcZk7GvyLLeX2AoXD0VRloe68W9AjRvLKx707WvdX9jPejzMGSchx+mmv6QWoWv5dCkE/dAwh5AQUSr/PMCgsyZdlj9gtca8ircs9EcKQx+CR45apzU6reHv1tfJE7td3+17s/1pvzpZesLhoZaRXzBEARBKGe89e6uq5SqZdVDgKuBncAKwJFwdxzgsCF+bbWxxpdr7UsV0kMyU00ZEJx/rF471/aKaZCTCZPXw33bYdBLRtD0fbRogeRMtTAYM8/Uj++Alc+YxAsnLGer2SNM+9g2799PXhxfQq56FIJCobHl4BZXDE26oLvjLa4y5/DeOsLVjTHlJzebzzayjdljcQgMhsjWpu7n77pOUKjxNQATPOW1Hubc+q0r4PRB1zP1ta+aMrJN8fYhCIJQRnirSTcAViiltgIbgKVa64XAQ8AUpdRezJnzu9b8d4EIq38K8LBvtu0lDk3T2VTtoMdE+OtymLjKtI9tNWfXkW0gPBr8SxDePLo7BIQYrfTX2a5j2RlGs/54ZPHXd+AI5JH3/WWc8z7JRfpZuz7ibRhuZYaKGWTKxk4Oab09uJsc0dJYIxz0/3fBc0uKc5zwhN0mctnRLeZK2sG1UNeymmz6AJQ/1O9QensRhAJIy8wmJ6fsdRWhcuKtd/dWrfXFWutOWusOWuunrP79WuseWutWWuuRWut0qz/NareyxveXxpsokqw0U7rTpP0DIbqra8ajTqN84/FbPRJa9TOexFmpcOk9MDKPdnvuiPtnvcGhSfs7mfN7/d2Ub13h3VoOIT30f8YZrvMoc3bsiEEdGGx7cUd382zNCEv77XobtOnv3X68oUY91/bvi00Zv95cmet2h312PXpO8TV6QSgmvx46Tcy/FvPf5XvKeytCJeHCiDhWmCbtjksn++61u91u1y++BdoPg7GfwvilxrvcYQ4uCe7en3OiCMf9aU9Is4R0YXmgHU5xysMIXRffbDJZXXZv0XNLypRd5vN1dx4f3shYTCathYuuK/29CEIehv9vLQAv/7CHlbtPFDG7avHnqRTSMs3tivGzNvDvhTvKeUeVgwtESBeiSbujpJmQnInuYdcd57ltrjXnxk162dmeSkK2Ze521qSd42Wvn+n5Wo7Qm6F1Cp5zzVPGcavV1Z6tGVoHBr9YNoFdajYwn+/A5037+nehQSwMeNZc96rZwDiaCUI5UL+m/UX6tvc3cCChjPKllzNnUjLo/ewKbn3XOHAu23WCd9YUEJ9CcOHCyCftqSZ944f2PVpfEVzTaHYNu+T3Lg8MMVeTSkLCXstrGtf35/w+Mgr4Q3DoFzh7xDiEOcz7J3aasjANPzDYmI4rMq2vgYcPmchmHW8oer4glAENwkM4fjY9t30gMZlmkdULeaJqcDTJ/J1bf+BUrjYteEbVF9Jaw8+WN69/EULa05CS3tLmWvf9gaG25/mCu4ymH93NBFa57O+erf1aV7vu/P4aOkU7O3fMfA5nj8DOr43ZPTvDDmmqFLTsZ75Q7FtuQnBWj/T8/VVUgsPLeweC4MLZ1EwGdWrApCtbMvjVNReMwEo8b2epO3ImNd94elY21QIkwY07qraQ3r/SNWa3w/mpohAYYszd+5bDlrmmL866RtR5dH5HqLzkTc/orKk37w3/97tJqbnkUZPxaf4d8Ocv5o62cxCSz24zZ7h3/mgClVx6T0nfmSAIbjiTmkl4SCChQUYgpWV6kca1kvLa8j28vdo2bceftoV0SkYWmw6e4eZ31/Hl5MuIbezFNdcLhKoppM+fhC8nGXOug0ePlV92qoIIDDHpHNe5OTN+vjVcNMgE2hgjxwAAIABJREFU+Fg5HQa+kD/Qx66Fru20JNd2WH1odpmpH1htR/zK+xyYAB+n9hsv6LwZrARBKDFn0zI5lZxBdO0QQiwhfSo5A6015Z3SoLTYfiSJ55e4huqdNDsut97u8e9z63tPnC9USCelZpKdo6lTvZAwxOVIelY2ry3fy8QrWhAW7LvkRlXTcWzLHNi71NwTBhOpqqIJaIBGlqn69++gww3w6HET5tLB7kUmIcXOb4xpOm8cGOcsVABNLs3/Gg6NedWzkJon2FvbIa7tzZY2X70IDV4QBI/IztF8suEQW+PPcNVzKwFoG1WTkEAjpJ9auIMP1h4AQGtdpczfWmv++UX+RDjJGeY9BgW4ip/gQD+ysnNIzcj/GcQdPEXnJ5fQ5emlvLlqX77xisDXm4/w6vK9/HeZb6/XVT0hrTUsfdzUW10NnUa7BtOoSDS/0mRhql4XrnrEOGT5B7iaorMs09DpP2DWINcsT6f2mfPjB/aZu8zuzpEd57IJu03Z/98mwMolk02Yz3pOns5brQhp1UshNKsgXGBk52jGvbeehz7/jSGv/URicgb1wqpxZZu6BAfa56+fxcUDMPuXg8T8azErCrmatXZfAmv3JpT63n3Bit0n2BpvrHsNwoO56iL778rTwzpwXfsol/mpGdk8OH8rbR9fTN7AlO+tOZBbf+a7XaW36RKQmW32nJicUcRM76hc5u6kwyYudmEOQdsXmDIwFG7+vGz2VVz8/ODunwFl6g7GfW0iZKUkwsGfYcAM+OUNWPcGbJple1Yn7jMRvQpz8vIPBL9AE+r0ooHQ62/mx8H4JWbste729auwKPdrCUIlYufRs1xUPww/v/IxJcefTmHN3gRCg/xJsbTDORMuwc9PUc0pe5u/tb8Vu83v3/RFO7nqIvfWrLFvrwNg3sRLuKRF+SUULIxth5N4Y9U+aoUYk+89V7Xi//q3YeXvJ1mx+yQBfopbLmnK+j+MZa9H8zqs/8N4fX/x62EAjp9NJyrcvjJ78pzxiI+JCmN/QjLZOTr3c6sopGSYkMpnUzM5lJhCdO0Qn/zfqzya9Lnj8FI7eKZJ4aEud39nyrt8mMCiNPHzdxXQYO4TX3yzCf4xdp5xeLvqn2Zs4X2QesZo1In7oE7Lol8jJ9OUbdwE8KhWw6S3DLV+4WNvNn2CUEk5lpTG8P/9xIBXVnP1i6vKbR8rLaH71FATftZPQQvrupXzGfTW+CQOJiZzINFclXTn/Qy4mIH3n6x496szsnI4eS6d+XHxLNp6lI/XHSKyRhD3X3sRSika1zZHjtNHmIiFDvk1pLOJS5HqZOrfn3A+t56Uksn6A6cYFtuQv/ZuQUZWDgcTK977P2F9kfhh5wmueG4FLR75lmYPL+Lb346WaN2KLaSd7/qecIpO88sbBT+TFA9NLzMaZlUiOBzajzD1De+YzyMz2fWqVYFYvw2FeYuftExI7YeVaJuCUN58s+UIvx46A8D+hORyO+d94mvjM3JR/TB++Wc/Vj1wlYtm9e64bgyLNQJq2Os/sf9kMoH+ipQCYntf+syy3PpPexPYf/J8vjnlQdzBU+w4cpZXlv1O92k/MMs6Ywdo39C2eraqF8aWx/tzYzdznPfwgBgGd2rAUOszSM2wj/JOJ2eyYvcJDiQkc8/cTQDc0LUxF9U3kRB//L0UUhqXEMdd8Lw8uiD/ubw3VFxz90+vmHSIE5bDvJvsqGFgris16w0X35T/uXNHoJGHMaUrGyPfhz/XwfKn4civpq9pLw8etH7h3aWIdNDmOhPr2tMoYoJQQdlz4pxL+0BiMjFRNct0D5nZtsCJqBHkYrp10K9tfRrWCuHLzUc4nWKsXW3qh7H9yFnSsrIJDXL983zGmgOw6LejLN5+jI2PXk3tcvR2zsjK4YY3f87n0wpwU88mjO3ZxKUvPNT2em4QHsJrY81NkiB/P86k2me5v+xP5KNfDua2O0WHc1mriNwra1O/2UF6Vg53XllxlLFjSe4tIOfSskjNyM716PeWiqlJ5+QY5y+dA3PHwtnD5nwW7PjPX91tTODOnD1qzq2rcp5gR/SwXQuhZiMT/7sohs+EppcXLqRHfgAPHfRNYhFBKEfOp7umW913ouxNo6cs56ExPRrTsFbBN0vaNqjJ/LvsWxmNa5ukL8npRvvfceQs328/xsYDp6gZHMC4S5vm3rHOztH8+ufp0noLHnHNS6tcBPTMW8yNlRdGdmba8I4umnRhRNYIYu1e+2bL6j2umvJH43uilHIRdP+pYA5kR5PSGH5xIz7+a08+n9SL+65uw39GdCQrR7OvBFaPiimkkw7ZdUeWqLCGJrxmvydMLGaAI5vsefFx8GKMOX9t4JTRqqpx1aN2vcmlngnVzqPg9kWFzw0M9i5ftiBUUNIzcwgPCWTxP3oDMHnOJqZ8upnTPva6/WrzYWb+6P460PGzxvJ3ZZuirzN2a1Yn90pWtHVu63BCGvjf1dz5URw3vPkzZ9OyaFgrhHdutS2Fx5LS8y9YRmRl53Aw0eQeeHxwO1Y/eBX920dx4JlBXN812qu1rmhTl93HbQvIgUTXnAbhIbYGPqhTg9y643MqLlvjzzB3/aGiJxaC1pqcHM3xs2lEhQdzWatIujatzb1Xt6ZtA2PBuf8zL1MGO1ExhbQjfrSDm7+A/9tpwmv6+cMtlgf3KSvzZcop+Ph6U+96u3sHqapCz4lwy5em7pGpWxAuLNKzcmhVr4aLifuLTYd5epFvsi6dT8+i49TvuXfeZqZ/u4sT5/KfRb7/0wHAXD3yhC/u7kX/dvXpGG00z+T0bM6lZeabN6JLNL1aRbLzKfM3ztlEXNbMtszRr4yO5Y7Lm9O4TvFTv97U044G2STPOusf6efSnuRk4i7oHDgvH/1ykO/yOHClZWYz5LWf3N7l9pQ3V+2j+T+/5ejZNDKzdb5/7/YNzf/Bc2kFf5k4ee7/2Tvv8KjKtA/fZ/pMkikpk0oIKZDQexEQUDoq6tqw4rpY1t5Xxf7Z+1p21bWtvaBiQToCioD0Ggik9zbJ9HrO98ckk4QkEDq6c18XF5lT35lMzvO+T/k9noP2Fz81jfSBIh2ZbX9JaE3BEqstnwbrol8fDi4L9LsIzn45uCr8M5M+PtjdaeClJ3skYcKccgR1oNs/2hbtqDwm1/9ha3mbh25zeVBryiwuItUK+qd0zd2bk6jnrSuHEhsZ1N//Lb+Ofo8sbndcXFRwv1YlR62QtYlTnyj8AZFSi5NHvg9OesZ3Ui52OPRJ0nPd6el8MmdEKMauUsj4+a7xmPVtn+d9kw188rcRAFRb23/2bl+ARlfbz+XBb3dww8ebkCSJBdsrOPf1X/lxW4vR9geOTJ71teX7AFiyM/jdSjhgrEq5jGl9E0IhigMpqHUw7ImlfPBbYaf3ODWNdPXuoBHuDEEI9juu2h5sTNFc3zvmthMzvpONIAQ7O52KKmphwpxkPH4xZKQ/bnqYQ1Dpyub2sWRXFXurbJ2dflCW51bxjwNWXoW1bV2zkiSRW2nlrP6Jhy33aWxKrHqi1aq/2TAfSHSEii82lBx0FXascfsCZD7wE2OeWQEEW2+2dkUfKTKZwH3TczgtI5bops8gyaDptENYs+GutLZN1qqxech+cCHTX1kd2tbaGJ//rzV8ur6YLSUN3NnKBX1gHkOXx930622esHSUfxAXpabG3nFYYm1+MA6/Oq9zgZpTz0jXF0DltmAZVebEYBy6I2a+Efy/WSXrsnnhPsFhwoTB4xNDHZVGZ8by9Pn9mJgT1L0vqHUw578bmPzSqiO69stLWyQfl905DoCvNpawZn9tyD393KI9WN1+jLrDz7pu1qVubXdFUeKOST1Dq8dmLh2eSoPTx5cbS0Lb1uXXcf8324+b4a48wL38eFMN+LHE1PS5RWo6Lz7qFq1FLhPYX+3gke928vqK4Iq2rKnGvKzBFSq9e3t1fui8zcUNbC1paHe9g7mjO0OSJKwHnJfckZGOVNPg9OHxty8FbPbCBP5Q7m53Q7ARRPq4oGJYZ20e08e1fd29A93qMGHC/M/h8QdQK1sebZcMT+W2iVlA0A19NDS7ox+f2YeMuEgGpBhYsaeGS99ex62fbSGvysYbPweTyTqKKR8KUyvDPr5JRtMbELnlzCxOy2yrLHjjhEySjVqW5wZlRCVJ4p552/hkXTG/HCfp0IZWbuSJOfFM7nPs1Qmb3d0Rqs6NtFohJz02ghV7qnl/TSHPLQrKHrdOJGs22F6/yJnZZt6dHUy4s7r9DOluYv39Z3LNmB4AFNc7OVwOjIePyYztsBwutskT0rpd55JdVYx7bgW5lVag7ed6IKeekW4m/hAzNLkyqFl9zRKY/SOo/vyN08OECXNovK3c3c001ynP21R2VNf2+AMM7W7iilFpAAxo1bVpeW41k1qt0EdnHn5Pdo1SzjVjevDqrEGhGuLWOt+tkckEBnQzsKcy6Lqfv6U8lG19zQe/t9O/hqAn4a1V+zvc1xUqmgzfA9NzeOHCAUd0jUPR7E2I7cTN30zPhGBNeWtaC9fk1zj42wcb2FVhJTpCxelZLdrhRq0Ss17DeYOSAfhm8+F/L7a0WpFrlXI+OsDT0Uxc08SuedVcanHy9483UlTnZMH2YCy7toO8hmZOXTETU9qhj4mIPbhudZgwYf7nCMak2xq26KYV6tLdLdoK6wvqGdrdxGX/Wce1p6czvlcc5Y3uDl2WzdgPcGNnmttL6P778iGclhmD/gjbFT54Vu/Qz/dM7cWknPhOj03Qa1mwvRK3L8DLS4MtIfUaBVa3n4JaB+lxLeMLiBITnv8ZgO4xEYzKiGFftZ3BqaYujUuSJG74OFj2emaOuY0wybGkOckqJyHqoMdltfrsNU2ek9aqZXP+uyH0s1GnRCGXccGQFL7aWBqKdfdNNjCgm5HdFW2NfVf4ZV8tESo5n107inhD5xOK5pyCZiPdHM9vTVknUrBwKq6kY7LgzIe6ZqTDhAkTphWiKGFz+4lQt11/yGQCs09La7Ptojd/I7/WwW/5dVz30UY+WFPI6KeXHzSpzO7xt4mVXjo8latGtZQPjcmMZWrfhCM20Afy9/GZZMV3bqyas5gfnr+TwjonN4zP4J3ZwwAoPcC1X2ppcek++O0Ornn/d85/Y02XZVOtrhZX8oFlUseSmQOTmTsjh2tPP7iaWHPoAcDtE/nbBxv4Lb+9mz9Ko+Cs/kHp0eE9ogGYNbxFBGpcViy7K6yHnTy2Oq+GURmx9EsxYI7qvKKo2Ui/tHRvGw/GYzP7cNfknrw3exjmg3gNTj0jrY6EsXeGla/ChAlz2NTYPXgDIsnG9g/N3kntpUGblaD8AZGFTWU0Ra2END5ZV8w3m0tDr+0eP5GtYqUKuYxHZ/Yl9/GpXDcunRcvPj4u4M64ZHhQXbE5tpkarSO+yWC8sHhPm4Skkvqg0b5wSArVNg+/FwbVyjoqIWtNo9PHwh2VVDXVg79yyUAU8uNnOqIjVPxtbHq7ftMHcsGQFG4+IzMUV166u4qP1gaFSab3a4mVb3locigsceGQFHY+OqWNB2RIWjSiBL/tr6Or2D1+SupdDEo9tABUTGTQ87Kz3BoSaZnRL5ErRnbnpjOymJBtZtU9Ezo9/7A+aUEQugmCsEIQhN2CIOwUBOHWpu3RgiAsEQQhr+l/U9N2QRCEfwqCsE8QhG2CIAw+nPuFCRMmzOHw9qpgJm+yqb3LukcH5TzFTQ9NUYK1+cHWic1qYV6/yP3fbOf2z7fy6fpiPlxbhMMTaLdKh2Dc+L5pOQddUR0PhqVF0zdZz9amvs0mnRKzPrgq21rayOe/t2R+lzStpM/IblvXvK6pZWRn3PnlVq7/aGMoI76zkrATjUYp587JvTirlQJZM82dtXon6tu0tBQEod3vr9nQzvnvhjaa6wfjoW93AHRJwKV16KU53HD9uIw25Xmd5R3A4a+k/cCdkiTlACOBGwVB6A38A1gmSVIWsKzpNcA0IKvp37XAQdpXhQkTJszR0VyPOrZVklAzHRnp3ZXtY5HNbuId5Y2hbfd9vZ0Hv93Rzt19KnB9KwUuo06FRinnh5vHoFXKebMpSeyKd9aFlLX6JrcVWLnry62driLdvgAr91a32dbrIO73k8GgVBMPn92bs5sMM0C/lKDhndS783h+M61DE9d8cGhDnVdlC/W9Tu+kjvtAVt09gahW35secV1PdD4sIy1JUoUkSZuafrYBu4FkYCbwQdNhHwDN/Q5nAv+VgqwFjIIgtJ/2hAkTJsxRUlTnYP6WoNa/sgN3bGykmt8fmEj+k9NZ848zgKBcaGu6x+hCSTwbCoMrzAMf9IO74OI8kUzr2/JIjW8S+eibbMDlC1BU5+ST9cVtxDLi9e1X+7PeXsvOpklJldXNj9sq2F9j591fC/AFJF65ZCCzT0vjL4NTiIk8NVbSrbl6dDAjfsEtY9nzf1NJNmr55d4J3HJmVpfOf+OyoJN31d4aRj21DK+/c0N9zQctCWl9OgihdERqjI4tD01mRr9EzFFqIjvwxnTGEU8JBUFIAwYB64B4SZIqIGjIBUFo9qckAyWtTitt2nZ0XbDDhAkT5gCu/e/GQx7T7KpNMmqZ1DueJbvadtJL0Guoaqp/3VBooXuMjrevHEqpxclbq/LxixLjerZfpZ9MWrtzW2tHP3x2bx79fhf/XNYiwHJW/0RUChnPXziAJIOGHnERjHpqOQB3fL6Vt64cwrjnfgaCruK+yUEjNLVvAjMHJp+Ad3N0tM47SDF1PbnN2Eo1rdbuZU+lLaSjfiDN2efr7z/zsBTl5DKB1y87/IjvEUX/BUGIBOYBt0mSdLDc9Y7eQbsCPUEQrhUEYYMgCBtqak69Zt5hwoQ5tflwbVGbLkpdoV8rt+/gVCO3TcwiQq3A6fNTXOdk8a4qBjYlHKWYdDw2sy9PntfvsKU+TwSj0mOAtrHN8wcFO1FVWT3ERqq4dEQqT57fDwgmXZ2WGUuiQRuS9fSLIv9e2dLVS5Qk6h0+chL17Ura/myMyojh3dlDQ5/FrLfXMuaZ5e2OkySJ8gYXl49Mbacpfrw4bCMtCIKSoIH+WJKkr5s2VzW7sZv+bw5ilAKtmzunAOUHXlOSpLckSRoqSdLQuLhTa5YaJkyYI+PFJXu54p11XU7GORqW76469EEH0Fwre+/UbL7++2hum9gTrUqO0xtg3qZgRndrV/KpzPt/HcbWhye32abXtjhKB3Yz8uR5/TosDfvp1rFM6RPP/hoHn65vcXxaXT4sTi+m41QPfSohCAJnZMezYe5EjDoldo+/XQkbwHdby7G6/fSIbV8ff7w43OxuAXgH2C1J0outdn0HXNX081XA/Fbbr2zK8h4JNDa7xcOECfPnxe0L8M9leazOq6X8IEINx4pau5dxPeP47NqR/HTr2C6dc3b/RP59+RCuPT09tE2rlJNf4+CVJhfx1L7HXvbyeKBWyNs1uhAEgTObMrkPNtlIMmq5ZFhL3bA5Ss1DZ/WmvNHNxiJLSAHsfwGlXNYmGax1DfneKhu3frYF6HrC2LHgcGPSo4ErgO2CIGxp2nY/8DTwhSAI1wDFwIVN+xYA04F9gBO4+qhHHCZMmFOeFbktGcE1Ng/dY47vQ63K6qZ3op6RTW7friAIQjsj3Lql4M1nZB6z8Z0s/nPVUPyi1GEiXWvG94rj/unZPLkglxsnZLZJiOqovvzPzKBUE5uKg5Kf9Q5vqLPVglb9qDtSmjteHJaRliTpFzqOMwOceeAGKSivcuMRjCtMmDB/UDYW1YfkIwFu/2ILD0zP4fEfdnPWgETum5ZzTO5jdfvYVW6lzu6l1u4hXn/0WcfNSViXjUjl9ok9j/p6JxtBEFDKDx1DFwSBa0/P4Jox6chlAtam5iDxejV/Hd3jeA/zlOKuyb1I0Gt4YsHuNka6sNYBwLWnp3epPvpYcWoV/IUJE+YPT3M97oRecazYU0NJvYvrPwoa7TdX5nPPlOw2GclHwqZiC+e/sabNtnjD0Sfy7KsOKpCNzoxFdpRj/CPS/HvRa5Ss+ccZxEWpD7kK/7OhVclDAid1jpbOVeWNboanRXP/9GMzyewq/1uffpgwYY47zYpOr17acbmJxelFkiReWZrH9tLGDo85FB83yT+2JuEYZNv2Tgy6dod271rTiT8zSUbt/5yBbqa55WRzC8tVe2tYX1BP95gTt4Ju5n/zNxAmTJjjRq3dw7kDk9oJNjS3BXx9xT42FFl4aelenl2Ue0T32Fxsabetf8rRi4zcObkXq++ZcMLKa8KcmsQ0GekHm+Q/m4Vt/j7hxOcphI10mDB/QGw//0zD19/gyQtmIfvrut4c4FhjcXi54/MtrNkfVLWqt3uJjgjGh1vrKjcrd733ayEfrCkEwB84/L7G20obyG+KDwLMv3E0T5/f75hoSqsUshMabwxzanJgpnxFo5uYCFWH0rLHm3BMOkyYPxje0jJKr7+h3XbTpZfi3LwZuV5PymuvIo9qr7Hc3CovUFeHTK9Hpjq68ppd5Vam/3M1AF9vLuO9q4fh8AZCnX9eu3QwGwqXUWl1M61VJnVzM4vmPsCHw/KmzHGVQobXLzKgmzHU5ShMmGOBIAhcPjKVBdsrWbOvli83lnYpAe94EDbSYU5pRKcTQas9ZVSeJEmi6qmncP6+Ad2wocj1Bjx5eaS88vIJuX/jjz9Sfs+9ACjMZvzVLaVOlk8+Cf1c+8a/iL/3npZxBwI41vxGyZw5ba4X/+BcjOefjyCXIxyBwX70+51tXl/93u8AbWJ33908GqvL3+Z3WNvUCONIlKwqGtzERqr4/YGJSIe/EA8TpksYtSoanN5Qh7Gh3aNPyjjCRjrMKYW3tBREEetPC7EtXYp7+3YSHnuUiJEjsS5cRMycv9E4b17w579eTcRppx33MTk3b6b87ntAFJFF6PDk7QPAs3t36BgpEECQH510ouh2U/PSy/gt9YgOJ3E3/h11djaCLLjadOfmUvnwI6h79iTx0UfQ9u+P6HYj2u0gl2P58CNkUVFUP/MM9pUrMd9zN7aFCym7/Y5O71n1+P9R9fj/AZDyxhtEndF5X9sDqba6WV9Yz6zh3eiTZGBuU/zuh5vHtKmzNUdpMDct6t+dPZS/vt/SoMAvHr6VXVdQR+8kA4IgHFXbeUmSwO9HUP75FbXCHD4GrRJRIlSO9u7sYSdlHGEjHeaUwbZ8BaU33wyBQJvtlQ89HPpZtNmoe/ttANy7d5P42KNEnn76MXnQSpKEdcECFCZTyPj7LRZKb/g7UiCAbvBg7CtXouyeSsb331P98ivUv/tu8LjaWpTxh26LdzCc69ZR/8EHodf2ZcuQRUWhMJvx7m/RVE55+SVU3bsDINNokGmCSU5xt9wMgLe4CNvCRVh/XED5XXeFzhNUKpJeeB7d4MHIoqKouP8BrD/8ENpv+ejDdkbavWcPiuhopEAARXx8m9XwpuIGJAkuGtqN1Ggd//2tkH/OGkR2QufiF2dkx/PZtSO55K21AHj8gU6P7QhRlCisc4b6BR8O3pISRIcDQaXGk5dH2a23ApDy73+hycqi5tXXiLv9NhTmoErX4XpvRI+HirkPYlu0iPgHHsB08UWhfZIk4dq4EX9tHar0HqjS0nDv3EnDF18iqFWYb78duaHjhg5hTg6GJjnU4jonKoUMrerk6JeHjXSYk4bk9+Pavh3Xpk1UP/c8AMqUFCJGjUTdsxemSy7GX1dH/oyzEB3BRKG6t99G3TuHpKeeoujKqyi98SYADBf8BfMddyA3GEIr2qrnnsO1eQvx9/0Dbb9+HY7BV12NfcXPVD//PKKtpUGDduBAuv3nbUquvY6A3U73/36AbvBgvKWlCEoVgkpF/D13EzFqFCVz5uAtLCLQ0ICvooKo8eMP+r6dGzeizswEQcC6cCHGc88FhQJvUREAPb6bj6+4mIq5DxJoaMDbalzxDzwQMtCdITcYCDQ2Ylu8GIC4224l5tprQyvyZpKff46kp5/CtXUrjfO/o+GLLyj4ywUYL7oIb34+kRMmUDx7duh4QaVCO2YMtjvm0icjgbymhhbZCXq0KjmLbx+HOzeXglvnEH/vvegGd1yCNTI9hi+vH8UTP+5uI7vYGZ+sK+bbzWV8ft1IXE3H6w6j1V8zhRdeRKChod321vF99949BOotKOLiSPvs00N6RyRJQhAEKp94EsuHH4a2Vz78MLLICPSTJmFfs4aal1/Bk9t5JnvDZ58TffXViE4npktnoenV67DfX5hjS3PyWGGdo10i2YlEkE6xoM7QoUOlDRs2HPrAMKcEosOBt7gYTU7XCvwlUUS025FFRlL9wgvUv/NuaJ+gUpH21ZdoerZVehIdDiRJovKhh7GtWEHSs8+gnzSJgM1Gw7x5VD/9TOhYdVYmxgsvourJJ0PbZJGRyPRRiDY7Ka+8jG7YMEpvuhl17xzq/v0mSBKCSkXUxIkISiWN331H62Bn7I03EnfzTR2+H7/FQt6oti73qEmTSHn1nwRsNsruuBN5VBTxcx+g9vU3sHz8cei9St6gUIIiKRGxoRHR5UKZlETG0iVtVnGSKGL96ScUMTFEjBx5yM+47r33qX4m+Jnozz6b5OeePeQ53uJi9k+e0un+yHHjsK9cCcC8jNMZees1LLNrWLijks0PBRs7WBcuouy220Ln6M86i8THHkWm6zhb+q/v/061zc0PN3estb2+oJ6r3l2PyxdA4/dwi76OHtt/4xXTUB6tWkHv22886ITIsW49jl9/JWrSJDx791DxwNw2+xOfeALLJ5/g3rmzkytAwsMPETlhAu5du/BXVWE477yQ58JbWkrhrFkEalp6NWuHDCHltVfbfSeQydANHox+5jnYl68g0NhIxGmnYTzvXMruvgfXpk1tDs/6bQ0KU7hW+2SyLr+Oi5s8PiN6RPP5daOO6/2sNxRDAAAgAElEQVQEQdgoSdLQdtvDRjrMgYheL4JC0W7ldSCe/Hzyp88AIOm5ZzGcfXaHx1mXLKHuP//BvWNnO1e2umdPjBdcgDIlBU3fPijN5g6v0Ywkiu3G5S0uxvLZ5yHXc2u0Awfi2rIl9Fo3aiTx991HwTkzW44ZNAjz3XejGzwICBpey0cf0/jtt+iGDiXh8ccOmgVdPOdaHKtXt9kWNWkStiVLOj1HmZKCrzTYaUkRF4e/pgZ1Tg7JLzyPOj290/O6QuP8+ZTf+w8Astb8iiK6awkvvqpqLB99iHPzZvAHkJtMRM+ejSotDWW8GcnnY9P4Sejqgh2nPsiZSoM6ktdeuxVBo6Xossvw7NmDYeZMGucHe+zIoqJI//47qp55BttPC0lfsAB1elBm8uZPN7OzuI4fp5mxLlqEMiGR6CsuB8AfEBn42BLsHj8DavJ4+tc3241X07s3Pb6e12r8VdS9+SaevXm49+5FtLbvoms47zzibr8t9D3zVVfjKyvDm1+AfuoUnJu3IPm8VD/9TMiz0RpBpSJi1CjUvXNw79qFY+UqlElJyIwGEh96CO3AgUCwRK55hR535x1EnXEG6oyMDj93SZIINDRQ/fTTNM7/LrT9cHMEwhxb9lTamPLyKgDumtyTm87IOq73CxvpMF3CX1tL3tjTMV16KQkPzsW1fQeCWoXzt9/w7NuPr6yMxKeeQrQ2Ujjr0mDSEsHVasw1fyXmmmtw5+WhSk5GbjTiLS0lf/qM0KoRIGbO3xA9HtTpGURNmXzMVgySKLJ/4iR85eUkPPIwkWecgSI6msZvv8W6cBGanJxQPBtA0GpJeuZp9JMnH+SqXbivJNH49dfIo6OJGD2amhdeoP6D/wIQcdpp6M85m8Zv56NMTCTh4YdAJkNQKmn4/HN0w4cftVE+kIDNRskNNxB3441EjDp2s3+7x8+UB75iVMEGZhSsIcHZXlAk4eGHMM2ahSRJFF1+Ba6NG9vsj7vtVqImT8a6cCHvRvVlwD8forutpc1k7JNPsSg6m/RusVz69jqy64t4bvXrKCQREYHVyf0ZVbETmcGAwlJH948/QjdkCAG7g+LZs3HvCCavyXQ6dCNGEH3VlRTPDvb1iX9wLtGXXdbl9+v47TdsS5fhWLcWbZ++SIFAmxg+gKZvX3p89WWH5wfsDiSPG0VM15t+AFQ98yz1770HQE7u7kMcfeIJNDTgLSpC1aMHot2OdcECBLUG3dAhXfaoefLzkUVGHnJSfjJxev30fmgRAKvvmXDc6+fDRvpPjq+igpJrr0M/YwYxf7sGQXH4MTtvaRn7J04Mve7+4X8puuLKdscpzGYiRo2kcf53pM37CkGhoGDmue2OS3r+eUS7ncpHHqH7Rx+izs5GHnl8u8f4qqsRGxtRZ7Wf9QYaGtg7ssVoZe/ccdQZ2Z1R+/bbyKOiMF1yyXG5/sngteV5PL94LwDKgJ+c+kL+dWYCni8+w5Obi+myy4h/4P6Qp0MKBLAuXEj5nS3Ja8ZLLqbhs8/bXLc4ysyoJ+dSdvMtANRqDOwzJhMQZIyu2IGIQPFzbzPqzGFc/f7vbC+s5d/jzSTf8VdkERHEzJlD4/z5eAsKSHj4IXRDh6Lq0SP0N+AtKgK5AlVK8lG9fykQwLVtG+rMTBq/+QZ/bR2Gc88NeQaOFZIksXfYcORGI5lLO/fGnAwCdgd5Y8Ygud2dHmO+9170M6YjKJXIjUYkpxNZRFAERBJFLJ9+StXj/0fkmWfS7fXXTtTQj4gr3lnH6rxa9j85/aj15g9F2Ej/yal5/XVqXw1+4RXx8ZjvuRvDjBldOlcSRZzr19P4zbchN2VnxN5yM7X/fDX0unmmX3rLraFEpY7I3rH9iCYOxxrnps3Uf/ABplmziBg54mQP5w/FUz/t5s2V+aHXWeZIltwx7pDnVb/yCrrBQyi/7z4CtbVt9r3TZwbzMsex+h9nol+3uk1Mu5mHRl7Dx/+5A5VCxiPf7eT9NYU8f+EAptj2tUn6Mpx3HklPPdnu/D8iFQ8/gm3xYnr+tubQB58gJL+fkutvwPHLL222m668Av3UqZRcf0OHIQaA2JtvwjDzXBq/mx96fiji48la+fPxHvZR4fIGqLF5SD0Bmt2dGemT/9QMc8SIDgflc+ei7dcf19atAJj/cS81L71M+Z13ITcYiRwzutPzJUnCW1BIxf33h+K2UZMmoj/nnNCqJnr27OBq5a9XI3q9yA0GGr78Cn9FBdGtMn9T/vkKri1bkBuNqNLS8BQUUHH/A3iLi4mZ87dTwkAD6AYPCsWew3Sd/TV2ftja0k/3mjE9uHREapfONTeVOhnPP5+6t97CfPfdRF95BSVWH189twKAh+bv5N3ZU/j6nQW888kKlAE/z+3+AvPkM3nnzltRKYKr87um9EKjlHNW/0Q0yhR6rltLwfl/QTdsGIlP/N8xftcnD4U5joDFguh0BvMwFAoknw/RbidgtaHp1RPJ68W6ZAmRY8ci1x9+z2frosVUPvYY8ffcjWFmS46Gr7KSmpdeIvqqq1CmpiJardhX/0Llw8FSSEVSIplLl7bLDem1fh2i2x0s7VuwAAiGHUSnk9pXXwstIiCYB+LavBl/fT2uLVuIHDPmiMR0jjdalfyEGOiDEV5JnyKITie2JUuImjQJ66LFRIw+DUVs7EGTt8rvvbdNoolmQH96fP453qIi9k+ZCgTjv+49e0h+8UUavvoqWJJ0/30ozGbKbrkF25Klba6Z+v776IYNpe6dd1Gn9yCqlfu7Gb/FguOXX9DPmHHI5LIwfw7S/vFjm9eFT3fNS9MaSZII1NWhiI0NbfMFRO75ahtLd1ex/ZEpvPHzPp5duIcFt4yld9LhG54/C7Zlyyi98aaQkQNAEEJVB6rMDHzFJaFcD/30acTddhvl99+PaLWh6tGDhIcf6jBpUPJ6sXz5ZUjEpjWZy5ZScuNNBy0X6zF/Pppenffalvx+vCUlqHv0CL0uvfEmfBUVyPV6Ym+5GW9REZUPPhQ6J/KMM9BPn46mV0/k0dGHHcc/FegoqbUzfFXVVD3xBJ68PBTx8einTSP6kovD7u5TEUmSqH/vfaqfbV8mIzcaiZoyBUVsLLE33Rgqy5Ekifp336P6uecwXXYZmpxsvMUlGC+8AFW3bgDszm6bwBEz52/Uvf0fIJjklfTss5T+/e+h/fFz5yI3GDCcfdbxeqth/kC4vAGu+eB37pjUk95J+lACzfr7z0Qpl4Va+R0LXlqyl1eW5bH/yem8tGQvb/y8j/1PTj9lpGBPBgG7nYLzzsdXUoI6Jwd/VRWCWo0yIQFfWRn+6mrU2dko4uJClQWaPn3alZPJTSZMs2ahHTgAVY8elFx7Hd6CguDxfftivutOSq67Hsnj6XQspssuQzd8OLZFi4iaPAn91KlH/f4kr5eSG2/CV1oaGk9ozAYDPb6bf0hxoIDdjuT1drl64Xhi/+VXSm+5hcixY9GNGE7t628QNXkShnPOQaZWo87Kouqpp/EU5BN3001UPf0M7u3b21yj957csJE+Hkh+P/ZVq2n85huir7oS9+5coqZMRh4RgWPtWuwrV5Hw6COhB457717c27Yh0+lwbd8RyuKUGwzIDIZgWY4oounfH39VFf6qYOarqkcPVBnpyFQq7KtWI9rtRIweTbd/vdGhm6jxxx/bJOw0o8rMwLsvqF4lqFTEPzgXf00NsTfc8D/9UAzTlpV7a7jq3fXE69W8ecVQzn39V968YghT+iQc+uTD5N1fCnjsh128cslAbv0sGHY5kpX6nw0pEABBQJDJDrpKc6xdFxKdib7qKqJnX0Xx1X/FW1jY6bVVmRmkffZZKJHTb7FQfs+9IYPfa/MmBLkc0etDHnl8Oz+JXi/2n3+m7p13UKdn0Pj995guupCY664LGWopEEC020OqbN7i4mB1icOB4eyzMF54Idr+/Y/rOA9EEkWqnnwKy0cftdoqABIyY3ckvxsCPhADRE2bhHuPF1/RGiRnMC8j/r5/YLrsMpAk6t57n7jrrg0b6WOJt7SMurffpuHzzw95rP7ss0l89BGKLr8C965dbXfK5cgiI8lcvAiZXt9GS1iSJPw1NTR+/Q01L7c0cJDpdGgHDybhwbkHVZ/KGzcef1UVym7d8JWUoBs6lJR//4v9U6cRqK3F8JfzSXriiSP7AML8afEFRLIe+AmAnvGRVDS6sbn9rLx7PN1jjv0Du9nF3Zqwke46UiDA/kmT8ZWXk/b5Z2gHDMBfW4tt2XJkGnWoZr6Z7G1bQanscFJuX70aTd++J1VIpeT6G7D//HOH+0yXX45+xnQqHpiLN78liVE7YADd3vw3cmP7bmjeMjvW5cXIlDI0fWLR9o2BgITkDeAptqFO0yPTHF7OjCRJ1L7xRijOLjP1IOqsexFtAoIygOTr/HqevT8hSE6Ml92AOt2IbkAcglwWzu4+loheL4UXXoRnT/DBEnvLzRjOmYlr82bsK1e2q6UEQKEAvx9VZgbx992HIjYWf3U1Eaed1qUyIMnrxVdZifP3DURNmtilRBHR60Xyeql85FGsP/xAj2+/QZOdjehyYVu+HP3kyeHmAmHa8eFvhTw4v63bNNMcyZLbTz8u3pYF2yv4+8ctilsfXjOcsVlxx/w+f2a8xcV49u7tOIekrg7JH8C1dQtRZ5553MoOjxW1b71NzYsvHvK4qKlTSX7pRSrmzqVx3tcISiXJr7yC6LCjnzoVQanEV+2k+tXNSD6x0+so4rTEXdcfeWTXQjiu7TsovPBCZPpktCNno0rLwF8fAH+LLRU0gLcWmSmFQJ0bt+RiX3Q9yQ0GTFL7MtTYOf3QZprCRvpYUfHQwzR88QX6GTMwnHdemwxqSZKCWZiNjch0Ovw1NeyfOg2ApOeeOykxX39tLd6iInRDhpzwe4f5Y7E6r4Yr3lkPQEyEijqHF51Kztr7z0SvOT4TOkmSWLm3hk1FFsx6DZePPLg2eZg/N+49eyiYeS7KpCREr5fYa6/FNOsSHGvWYPnsc+wrViDT68lcshi5wUDtv/9NzcuvtLlG5LhxpPz7X1Q+8xP+eg2e7V+i6jkNmbbFQxCwlhCozkWZMQFFdAT6M1KJGBYM54guP6LHj8KoCR3vt3lwbdpLxQMPouwxDmXyUAStHJlWicKopnGUhtK6crwuL/WNwX7pKckp7Ni+g+raakQxOFEYkJjNhNQRRA5PoO6zPfhKghr43Z45PWykjwZ/TQ0N877GX12F5Ysvkev1ZCz86ZArWkmSKLvtdvRTp6CfNu0EjTZMmCPjse938e6vBYxMj2ZnmRWbx8/i20+nZ3zUyR5amP8h3Lm5qHr0QKZWH/JYf10DDT9uxPrTegSZiCK+H4LKhL96NwpzDoH6Hajiy5G83mA1jCAHmQICXkBClX026uygpLH55mwUJiNFr6/HYXPQ6+YxKGK1VD7+NN6qTORRLTkZHqWfxulRSCqB3Nxc8vLyOh2j0WgkIyODjU0KfIMHD6Zv3750796dmspqti/8ncl/mxmuk24mYLNR9dTT2BYvRpnaDdNFF1P56KPohg9HmZSEt7AQ0e1GEReLv7IKyettk4Qh0+lIffedLrmcBUEg5ZWXD3lcmDAnil/yatlXbWP26PZKWUt3BxMV/3PVMAY/FlS7ij6GmdxhwhwM5+ZqbKtKibmi9yENtDvPQsP8/fhrXYAKVfcxwR1yAQISCnOwwiX52StRGIO5FNGzZ2NduAhFvBl1ega6EcOpefU/eMuDp1Y+uxqP1sB89e84BA8XzFOQfnoGAecY5FEg+T0IKj/ClHTmrf0W5yJnaDxpaWlccMEFiKKIKIrk5eXhdrtJTk4mNTUVhULBlClTeOONN9i0aRObNm1CLpcTCBy8E9xhraQFQXgXOAuoliSpb9O2aOBzIA0oBC6SJMkiBINXrwDTAScwW5KkTR1dtzXHYyXt2r6DykcfRR5tInLcuFB9oHbAADyFhYiNjZ2eqzCbUWWkoxs6FGVyMoqYGHTDh3dphhcmzKlIc81z/pPTkbWSOiypdzL22aC4SOHTM7j7y618ubH0hEgi/pGw1lSz7/ffyDn9DNQ6HWJARK5QEPD7Wfj6izTWVDHy/IvJGPLHVLSTJAnJEzjsZKojvZev3IFnfwOCRk7D1/sA0A2JR9PThFyvQhahRHT6sP9WQcTQeGRaBY2LCvHkBduOyiKVGKakoR0Qh7/OjTJeh7/BTdWzG9DkGIm9qqVNrd1ux+fzUVRURFlZGdu3b8fr9XJGYgrReQnUKBxsVORjlbkAiPZrSZS0uGVKkuJMlEU4KK2qwuv1olQqOffcc4mKisLr9ZKeno6sC3XSZWVl7NmzB7/fj81mIzExkW7dupGamnr07m5BEE4H7MB/WxnpZ4F6SZKeFgThH4BJkqR7BUGYDtxM0EiPAF6RJOmQ39pjZaRFpxP7zz9T+69/4cnb126/+e67ib56Nr6mDkoRY8bg2rQRZVIS+unTEdTqUz7BIkyYI6HZSD95Xj8uGpqCKMHfP97E/ho7BbUObpqQyV1TeuELiNjd/mNaE/1Hp6aogC//by4uayMKlRq/z9umrWlr/vLA40QYTWgjoyjYupGawgLK9+5GoVJzxtXXYU47to1VjoSGnwpw59ZDQEKZHIlra01on35iKvIYLc5NVShMGvSTuyPTKpE8fmS6lvwE0RNAcvuRG4ILF8kvIihajJUUEBHkwdcBu5eG7/NBkpBpFbh21SHafKFj5TEaRIcPyX3oPuPqLCMxs7JBLiDroL+43+JGFqWktr4Oi8XCkiVLqD1AlrYzxi9fQWXOcHITO65m0Gq1XH755SQnH50efGuOWXa3IAhpwA+tjPQeYLwkSRWCICQCP0uS1EsQhDebfv70wOMOdv2DGWm/xYJz3ToixozttHbPX1tLxcOPYF+2LLTNfPfd6EaMoGHeV0RNnEjEyJFhAxzmf5Yxzyyn1OJiSHcTG4ssjEyPZm1+MNGlW7SWVXdPaJfF7fN6UKr+nN4jv89Hxd7dWCor8DgdKFQq3HYbWcNGoVBrMMYn4HW72LLoR9Z+/TmCIDDhqjlU5u/DYalj3+/BnsNyhYJpN91FfI8M3rl1zkHvqVCqMMQnoI8zk9qnP4Onz0R2gp5JkiTh3FSNJ78R58aqQ59wAIJKjvmmgUg+Ecs3efhKmzrhRSiQmzT4q5zoBpmR61V4iqyhFS8KoU0GdDO6ofGo0wzITWrU3fXYVpViXdy2TagiXheaBHj2WtD2iyXmshbBpqKiIpYuXYrBYEAQBIqLi9FoNGg0GopatRzt3bs3BoOBqKgoMjIyMJvNFBUV8dNPP1HVpEkxcfFSYurrsA8Zy9b0fphFPTFSCbbThzJ06FDUajUajQblMa6MOZ5GukGSJGOr/RZJkkyCIPwAPC1J0i9N25cB90qS1M4CC4JwLXAtQGpq6pB969ZR9cQT2JYsJWbOHNS9emH9/vtQ03lVejqanBwM584kcuxYAnY73vx8al57DdfmLYg2G/KYGCLHjMF48UXoBg8+rPcYJsyfEae1kdxfV/Lp10uwiEq26vtTo25b6vTWFUOY3CcBSZKo3LeXnSuXsXVJUIc5qWcO/c6cQt/x7ct8ACyV5ezfsI7cX1chCDBo2jlkjz4dmezQxqe6MJ9NC+YTm5pGUs9sirZtwdwjHZVWx86Vy9i5chkqjQat3sA5d9x/zFaha+d9xq9ffHTQYyJN0TgaG5BEkbjUNGbePReDua2oi9flRKVt0Xjev3Ed37/4FOa0DLr3H0h8ehaJWb3Q6vUUbdvC6k/ep6aordLWJY8+S3J273b3L83diUqjRac3oDMY8Xs9lO7eSY+BQw5Lljdg8+KrdFD7zo4226Mv6YXcqMa6uAjtgDgiRyQGa4sXF6KI06HJjkamlmNdVozkC+DZ33l4sB0yAXWmEc/elramhhnpaHOiEb0BAo0eNL2iEVqFU/wNbqpf34pxRg/U6Ubk+raeHH+DG3mEEkHZ8r16/fXXqakJegG0Wi0ulyu0b8KECSQlJREIBOjZs+dBXdJBV78HX2kpqowM7L/mY/nvCyQ+MhdlUlLX3/cRcDKM9I/AUwcY6XskSdrYwWVDDEhKkr5ISGzRq22F3GhE1b07ru3bQey47k03fDgxc+agHTgAeVQ4IzXMnxdJkqgpKkChUhOdFHS72evriDBFIwgCLpuVVR+/R01RAfVlpfg87dsLBgg+sLoNPY1RF15GWlo3Gqur+GTunTgbgyugxMxeeN0uGirLCfj9qLRaknr1ZsiMc7HWVLNl0Q9o9QZKd21HPCAJxtwjg3PuuA99XDxlu3dSsHUjDks9jsYGEtIz2bJ4ASk5fcjftAEx4O/0vUYYTciVKqw1wdVOr9NOJ+DzcdZt9yBXHHpFI0kSXpeTHSuWULxzG267ncaqChwNFrr16U9ydm+Se/XG63KiiYxC9PvZt2EtoijiaLCgVGvoO+5Mug8YfExqxUUxQMXePST27MWWRT+y4v23QvtGnn8xoy++goItG/n18w+pym8brlOo1Pi9HvqMm8ioCy5pM2FoKCxHXgcyQY5teQn6iakgE7B8tRfJ2/LMlBlURP4lFZ3Z1KbMqCs4NlZh+TLYsjT6kl5o+8QiKGUEHD5kOgWSJ4B7jwVFrBaZToHCpEHyBUAhO+Z19pIksWPHDubNm8ewYcOYNm0aMpmMQCDA2rVriY+PJzMz85je83jxh3F399VopS/T0kh99x0EpZLqF14k+uqrUaWloe6ZhSAIBKxWJK+XfWdODGnOKpOTSXr6KXTDhh3W+wkT5lQj4Pd1aHgcDRby1v9G5b49VBcVUF9WQsAXjOfp48ykZPdh1+oVZAwdydhLr+L7F5+irrQYgJScvpTu3sFa81g26HrTTyxlXPGP7e6hUKqCcVZBYOysq0jJ6UNiVnbw787vY+viBRRt30Lp7h14W61WdAYjqX0HMPqiy9GbzQgI5K5ZxcI3XkIMBNDqDbiswRWYXKkMjRtAJpeT2ncA46+cAwJU7tuLTCZj+/LFlO3ZzSWPPkNiVi8guKr8+qlH8Llb7j3qglmcduFlOK2NbFu6kL3rfgVRRK5SUVdags/tQqFSI0kiAZ8PQ3wCjVWVAERGx/DXl95EqTk8Q3Wsaayu4qfXX6AsN6hIOHjaOWz66bs2x6Tk9KWhqgJBJiO2W3cKNgedktOvuZOeo0az5T/fEF916NWe5rJkvn37SRz19cz6v+eJSel20ImOGAjQWF3Jyo/ew2COx1ZXA3UBRv/9agxxZlw2K5qoqGMSDhFFEYfDQdQhFliVlZX8+OOPlJSUhLZNmzaNESNOrWQ9f9P3XK5QdDhB8ft8lO/ZTUJGJmpdxHEz0s8Bda0Sx6IlSbpHEIQZwE20JI79U5Kk4Ye6/sDuadLyxx8n+sorDjkWye/HuXETysQEVKlda5sXJszhIEkSpbu288tnH1JfXorX5UKhUuF1OYmMiWXq9bchSSIpOX1RHEWrPZ/Xw+/z51G4bRMVe4MdiGK7dScQCOCyWXHbWvr0RhhNiKJIfHomEUYT1uoqyvbsareKVWq09B0/kWEz/0KRS8lZr7b0AZ5/42jsbi9DEnXUFhdSX1HKkrdeIzophe4DBtF3/KSDupR9HjebF/6AtbaGfhMmEZ/e8WqldPcO1n79OdWF+QyZcS6DpsxAqdFSU1RAweYN9J0wCZ3e0KnbtqMJiyRJ+H1e1n/zBWu/DsryRsbEYq9rSQoyJSYR8Ptx2+14XU4EmYzs006nz7iJpPYbgKPBQnXhfhLSs9AZgo5Ar9dLIBBg69atWCwWtFotsbGxSJJEcXExKSkpZGVlUVFRgc1mQ6fTYTQa0ev1yGQyVMeg1WJDZQXv3nYdkhRc9U6+7hayeo3EL/chqxLxFllR9zRRs2Uf9WvzUcpUGFQtIYtadxkWQx0pjnRcARtagxGtW8uisveIyUmjYucenP4Wd7UkyJBSM4jv2ZuJ06aTkJDAt88+htXnx5yQSMBuI3/T78GJGyABkkKJzO9rOl9AUqjwp6QzYNAgJv/lIhQdtKUNBALI5XK8Xi8bN25EpVKRkZGBx+Nh2bJleL1eFAoFpaWluN1uLrjgAnr27IlKpaKhoYFVq1ZhsVjo1asXtbW1bNu2Db/fT1ZWFmazGZfLxdixYzE0aXufbDxOJ7999Qm7Vi3HZbMSm5qGXKGkKj+PITNm0lhdTWnuTuQKBQ5LMB/kri9+PCbZ3Z8C44FYoAp4GPgW+AJIBYqBCyVJqm8qwXoNmEqwBOvqjuLRB3KqipmE+fPicTop2LKBwi2bqC7YR2RMLEqNFo/DTtG2zQAo1RoSMnuCJFGel4tMrmizmjPEJ9B77ATMPTJJ7dOvTXzyQGpLirCUl5Gc04fcX1eh1KjZ+MO31JUWo4mIxJiQSOX+PJQaLabEJARBoCo/OK4p191C9/6D2s3KxUCA0uIitmzdxq7NG+mfmszAydPJLyrG7XZz+7JGtPjQCH7UEXq+v2sqGnVboyKKgVD82O/3k5ubi8lkIj4+vsMH76lAxb49fPLAnUAwdtx/4jTMPTJIGzAYuUJBY2Mj9fX1dO/eHZlMhiRJOBwOlEol69atY8uWLURHR1NVVYXNZjuqsRgMBs4+++wjcq8GAgFkooC/wU1R3lZy169ixIDzIM+NJ7/FqIpI2AQXFsGBQ3CjV2rwNFrIVAdbR7qmCGSOO43vX3ya/A3rCUh+ZIIcUWqZwHXr05/BZ52HTKlk8fffU+lt2Sf4vEjKlu+F4HEj83sJ6CKJ0GhxtOqWpZLJ8B4QdhTEAGq5HKNOg8kcj1uEgqbELaPRSENDQ4fvPyIiAofDgUajwe1uH5Y5kJiYGC6//HJMJ1FjHKB01w4UKlXw2UCw6cbedWtY8Opz7SbN7RAEIo0mYlPTSMjIYrgrvSkAACAASURBVMwlV4YVx8IcPnZLPdooPfLDeEjvXfsLtSXFpA0YTHRqGlarlbi4OARBoPn71mx4CrduwmltDLbfLCvBUlGOIc7MxDk3ERUdQ2NNFbHd2spEioEADVWVoThsVxDFAHWlJcR2647DUs/v383D63ZRV1pMRV5Qg10TpcdojqehqhK3veWBPWTGuQyaejYGc9vWeeu++YIti3/EnJZO/qbfQ9tNiUnMevx5tFF66kqLcVobkcnk5K5ZSeHWTTRUto/4RJiimXr9raQN7Fi6VRQDCAQ7Im3bto38/HwEQUChUNDQ0HBQtaOOkMvl9OvXj4qKCjQaDY2NjXTv3p2CggKsVmubYw0GA8OGDaOwsBCXy0Xv3r0ZMGAAkZEtGsRer5fc3FzKy8spKirCZDIhk8kYOXIkKSkpQHAFLAgCfr+f0tJSCgsLkSSJuro6JEnCYrEgSRJxcXHo9Xr69+/P/v37sVqtuN1uBEHAaDQSFxeH3+8nPj6e2NhY3DYre7ZvI8KcgMfjob6+PjSpWLJkSWiMOp0Ok8lEWVlZaFtcXBw2mw1BEMjJyUGn05GWlkZKSkroM/Z4PCQlJWGxWNi/fz9ZWVlERUXhcDgoKSnB4XAgimJITSo1NZXIyEiGDx+OXq/H5XJRXVCOs9KKdV8t0VoDyUPSsUX5KPllL/uqCqiWWYkT9WgkJaNUOXSbkEPjD/kEEKnu5mW/qwyL3EGdw4Lf3zZ2r1Eo0OzYiC8micg+fWhobKRbt244HQ5suduJ9Do4984HeO/JRxDMSchMcTgcDiD4dxgbE0NOUjyrtrXotUeoVagEaHB70Wg0yBUK7HZ7u+9RREQEvXv3pmdWFltX/0xReQVOu52ANqL5i4vM40LURiATBGRyOeeddx5KpZKSkhKqq6uZOnUqJpMJX5Nr+Ndff+XnAxpsDBs2jBEjRuByuSguLmbw4MFotdp248lbv4a1X3/Oefc+TKTp4C0sj6ZioaGygl+/+IjcNatAkogwmlBHRFJf1uJ+HzPrKkace2HwO15ajM/jxhifiBgI4LI2Epua1uaa4QYbpwAep5PCrRsp2LyBhqpKBk6eTmq/gfz21afY6+tIzu7N0LPOO6xrWmuDGY0Bn5fvXngSbZSe8VfNIa57j6NK0gj4faz44D9sXfwjPQYOwd5gwVZbw7n3PERyr5bSB3uDhf0FBUiCjA1rfqW0uqnOUgwgBAKhWblMDNAzqyd79u9HLokIXjd+mQJJLkcmBhAFGQqfB63bgdflQu6yE9BG4o1NRFCpGTFiBMnxZswx0cx76VkabTYmnHs+gydO6zSeuGvVciyV5QyaejY/vf4ihVs2EpeaRkN1VZtVsDEhkdMvvZqMYSOQyeRIkoQY8ONxOPD7fOhjD97sQRJFNi/6EWdjA+u+OXhXtNS+/UnMysaUmMzqTz8g+7SxdO8/mMTMXmgiI5EkifLycvbs2YPJZCIiIoLU1FTy8vLYu3cvtbW1VFRUdKhUNHz4cLKzs1Gr1SxcuJCYmBjS09OJjIzk5U8XUOnV8Oglo9m4cSP79rXXDmhm4MCBGI1GtFotpaWlbG/qe6tSqTAajVRXVyOXy4mJicHn89HQ0IBarW6zAmo9IYuLiwsdJ5PJQhrGBxIbG4vX6203SYCggXV2lEwql6PT6Q66Co6KisJoNFJSUkJUVBQ5OTnIZDKysrLIyMhAFEUEQTjqpCabzca3336L3W4PlfMcKdFiJErk2CP9OJwOFAoFqampmM3m0D+A5cuXk9+qGxRAt27d2sRqVUol3lY5AABKpZLExES0Wi3jx48nMTERt9tNbUU5iampyOXBSU6bSXVVFQ6Hg/T0g2fWB/w+CnftoCI/H0+jBb/LwY4VwcmSQqkiKjaWSFMM6UOG061PfwI+H0k9s0Pn19bW8tprr3HWWWeRnZ3dZjLYEW67nYDfh0wu58v/m0tNYfDzGHn+xVhrqjH3yKRy/1669x9E3/ETWfL2axRu3YS1ppqYlFQuefRZNIe4BxBqF9pQVck7t/wNgLSBQ6gtKsDv94dCUob4BC5+5GmiomMPec3WhI30CaRyfx77N65DEAQyhoxAb45nyZuvkrd+zSHPTe07gG69+2Ewx1O4bTOSJOGyWZl511xkchkymRy3w45Kq2XLogWseP/NTq7Tn3PvffiIZop2Sz2fP3JvmxVfQKVBUihRCvD3V98mf88efvruW+xeP1Lre0giIKBRKRHtVgSXA5khGpcogSADmQzB70MSBFSSSHpWTxQRkeTm5rZbIRwKwe9DW7SHtKyeRMXEYq2tZsDEafi9XtZ9+0WHK1a5So25z0ByzpiE0uMmLqUb8T0yOr2HKIpYLBbKy8vJz8/HarUSERHB2LFjqaurY+/evVitVqZNm0ZMTAySJFG4dRM/f/A29eWlxKamEZeahsEcT+awUcSnZ+JwOFCr1cjlchoaGqisrKShoQGn08nmzZs7XLFA0FAplUr69evHhAkT8Pv9IaOnPoQC3ognl3J6VhzPXTgAgIqKCioqKoiNjSU1NRWn00lVVRVJSUntrlVUVIRKpSIhIQFBEKipqWH9+vXU1NQQCARCqknDhw8PuZUDgQAul4t169axe/dubDYbJpMJjUZDREQEOTk5ZGRkoFKpQiUxzUaysbExFHe02+1MmTIFs9mM3++nrKwMm82G1+vF4/GwdetW6uvrMZlMDBgwgOTkZEwmE16vl8bGRuLj44mIiEAQBERR7JIi1LGgeZXtdDoJbGlAmeci6S99USTo2LdsG7nV+aQbU8g+fQC6bkZ0Oh2iX2Tn7p2sXraS6oZalAolaT3SGDRoEBkZGR3+jkVR5LvvvmPLli0olUruvvtuVCoVdXV1aLVaCgoK2L59O7m5wTyH888/n5ycHORy+Qn7LADqy8tYO+9Tdv/yc4f757z+LvpYc+h1s6LXwSZOqz55n/2/r6W+vLTN9tZJil1l8nW30O+MyS33dzlRqNXIZHIq9+3l4wfuAGDW48/z6YN3ATDmkiv/v703D7PjKA/13+r17GfmzL6PRrtlybIlW5YXMLbBZglLgGDIwpLAJRduwk3Ici83kASS8EvgBsIlIQmEJIQlAYLN4hiMMd7wgmQJa7OkGa2jkebMevZzeqvfH31mNCOdWWSP5DHq93nmmT7d1dX1dVfVV8tXX7HtDb+EbVXQNJ1CZpLsyDDta9bXfMZCBEr6EvHjf/1Hdn7vnprXWletYdXW69l8x2sYGzzO1z7yB0jP45Zfezebbr+Dr3/0Q9NDr+cytewCACGmvRw19fZhhMIkGpvY8po3oBkGX/uj36NcyLPtDW+h64qNDB/tp2PdBnY98H0m83nKg8e56vY7GTywl2RzKy/51XehKCoC2HnvPfz4376IG4ogu1ZS0QxwHOQMRwuq6+BWW9pqIYc+mUa4Lnge7//054hOGeKUigihoIdCnOk/xO4H7qNjzRWsv/ElCEWZNYRu2zbHjh0jFArheR579+5l/fr1dHZ08N2/+Sv69+6Bjl6UWJzOnl6u3LiRu+++B8fzEFWjFuE6aPkMWm4S4TkoXasIxePkjh5m3bYb6LnmOu655+y3aW1tZfPmzeTzeQzDYP369ZimydjYGKdPn2Z4eJh9+/bNajzouj49LDeTrq4u3vSmN1Eul9F1nUQs5g+nhcLTfnx37NhBOp2eHmo0TZPKjDk+gJUrV7Ju3Tp6e3vJ5/Nks1lGR0dJpVJs3LjxOc0NVxyXdX90H79922o+cPuaC75/KVisgpSuRKjnOFIZLVHeN4q0PYSuIAwVvSOG3hpFMc5fg+2VHQo7hqn0+64mo9e2YnTF8fI2Wio0Pew+6x7LRahi2jPWdHqkxMtZWCdyeGUXozeBky7iFWy8kkP50AR6c4TI1c2gCqyjGZyshSw7aKkw2R+fRJYclLhO2//etujeerlcxjTNRYcfHR1F0zTqauynPCVHPp9f0Gr6YuM6DqqmkR1N8/R/fYed3/0WABteehuRZB1CUbj2tW8kFJ2/Z3vgkQe59/99EvDtRVzHxnNdki2tvO2jnyA7kuYbf/5HrLzmOsKJBB3rr+Tbn/iz6fuve/2bCcXiCOChf/snUh1dtK9ZT0NnF2ODJ6Z7/nOx4uqt/MLv/K8ldfATKOklxrFtJoYGOfzU4wzseJLxoUE006Scy7Li6q1c+9o3UikUuOcTvp/wl7393VzzqtfNiuPcyqKUzzFy7CiZ9BnGTp2kubeP7g2bOLl/D0/d/XVGT/oGGIqq4bkOa294Ca983/+ctn49evQohw4dYuPGjXz1f74HAE83cKIJ7PpmvFDVmMnzUAtZhPRw4vW+0gcilSJlydlwQCgUmvbQoygK2dE06dOnwXNZVZ/gbX/4YVzHYff3v0eqvYMVV5+Xxy4aQ0NDPP744+zZswfD0EklEpwZHZv3HkVR6OvrQ9d1Dhw4MH1uriHYRCLB1q1baWtrY8WKFWiaxokTJzh8+DCdnZ309fXxwAMP8MQTT0zfYxgGN954I4VCgZ07d04PS5umyYoVK3Bdl1gsxjPPPEN9fT0vf/nLaWtrm37eUnNkJM+tn3yIT7xpE6/rTFF8ZgRhqBjtfkVo9CamlZ2UEq9gk390COtEFs/2EJpAb4rgFW0qx7IIUyV+Uwex7bWX+1gncwhDQW+p7RVwyl+z1hBCCWnkHh4k9+OTiJCGm6mgNYaRZRetMeQbTc1VRWmC6NZWkq/oQYQ07NMFnHSR3KOnsE/lEWZVpsrZaQE15budVJMmse1tmKvqGP7rneD58Rmdccy+JGrcwB4qUD48gTs5oyElmJUeJabj5c9vtE0/L2mSuL0bsy+J1nD+HOrljJSS7Mgw3/nrj89aC26EI/zmP36Z04cO+F7ZZvSwp/jyh34Hq1TibR/7JEYohFAUxgZPkmhqQjdD0/HPrF/tcpnje3YTisbovOLK6fNP/9d35hyRnOKmu34N3TQ59ORPuOr2O1l/88uer/jnESjp58jk8BkOPfEodqWCXSkzdvI4mZE0EzOGWOrb2rHKZXTTZN0NL+H6N751upfoWBbqAsM2czG1m8rM3pPrOIyOjZEeOsUTO3YyOTmJpmkUi8WaPbyZRDSVbdu385PHH6fizG15GIlEWL16NRs2bGDNmtk9Lykl93zizxjY8QS/8vFPzztUfKmwLAshBLqu88gjj3D8+HFCoRBbtmzBMAzOnDmDaZokk0k6OjqmlfLAwACpVIpUKsWzzz5LOp3GMAzi8ThdXV3TDZOFkFJy6tSpaUOoJ554Yrq33NraSnt7O2vXrqWrq4tI5GwDyHEcVFVdcgcP57LriUF+cPez3GWEUa3ajRFhqCTv7KXw9PC0m0etJYIaN3AnK9WdhmYTv7ULvTWKPVwktLYeIQSFp4cpPO5PM+hdfq9Nb47gjBRBFahJk9Luqt2CItBbItinC6AK9NYoWipE5cgkXsFBhDSUsErk6mZi2/xGjHQ83EwFr+j3lsvP+stXREid5e859pJO6l61Aq/iMHnPAGrCRGiCyokciq5QOjAO3tm6T0kYhFbXU3pmBGmffUd6R4zI1c0YVVlyD57E6I4TvqIBJaqjxHScdJHKsSwIX1aj2+9tu3kLoyuBYgYuiOejmJnke5/5BF3rr6RSKrLjO//Jptvv5Jkf3gfAHb/5AVRd54Ev/C29m64hfWyAidND3PJr72bLq1+3QOwL49g29332/3Lw8Uemz73s7e/mxL5n6Nl0NfWt7fRs3HxB3t2eC4GSnoNSPkc4dnYIKJfN8rOfPEp691MMH+mf9ro0k/Y166lv66ChqxszHGHjbXc8r4p26htks1kKhQL79+9ndHSU/v5+HMehqalpeolCoVCYNqCZMn7RNA3P82hra2Pt2rUcPXqU++67bzr+l91yCx1tbaxa6zuEmOrhbdiwgWcf+REHn3qccDiCFYrwhve8j8Qi1hralfJ0izVgNlJKyuUylUplzuHH54NbsJG2h5o0pvOdm6ngWS7ZHxyncjSDtDyUiAZS4mYsPCTEDMJtUWI3dqA1hhn5+5/hlRxCK+soHzzrtjGyuYn4rd3ozWcbFF7RH95VkybS9jjz1zvxslbN9KlJAyVugAShCKxT+VkKESC6rRWhKZQPTqC3RUm9Ze2sTRkWS2HHMLkHT6DEDKLX+Z63lKg+3WiY8x1mKxSfGQXXI7ypCa3ez8tu3sLNWv6uTKY/VH6xG1EBZ5FS8s+/+99nWUnPxfu+8LVFGXxdCKcOHiDV0TlLJ1wqfu6VdKFQIBwOT/d8ppb0PPWdb1G2LMYKJYbTwyixBKamUfEkFQko6vQcryIEnpQgBFohSyJskmptJ9XWQaKpidV9fRgCki1tlEolpJTEqha5Uw4OTNMkHA4zNDREoVAgl8uxdu1a+vr6GBkZIZ1OMzo6im3blMtlDhw4gGVZGIYx3fsCf9nL6tWriUQiDA0NUS6XpxX2ihUrsCyLtWvXzrlO0PM89u/fP20kEvDiwLNcvJyFWh9CKML/XbRREyblQxNk7j2Kk/YbaWoqhJYKYaeL5ylMrSWC3hbFmajw3aEJPmsXuef3b6ErdVbxStcDRVS9+FUo/HQYc3UdZvfCQ+7SdikPZLBO5tBbozjpItJyib+0c9YOSeD7jJaOh1pn4hUdlEht70sBAQBP3v11Hv3qv1Df1sEvfeQvePjLX6Shs5vNr3gVJ/ftYeLMkD+HnVgejkuWihe9krbKJQZ2PMmZdJrVV13N0OlhjFiMTCbDvr17SI/43oYMAbYnUTwX6dh45ox5ICn9jVg8iVLxl/ko8TosRUPLjiFVHcOz6dhwFaczuZpWtucuyG9paWFsbGxey2QhBIlEgsw5+1abponnedi2zaZNm2hra8MwDHp7e2loaLjQVxewzJCepHI0g32mgNAUtMYwZm9ylmGUrPYw3ZxFcecw+Z8M+XOcojrfmZs9haHEDSKbGkFTKO1Kg674xlC2h9mTIHJN8/RccMVxeeroOL/6hacAeOaPX0EitLQ79wQELDWFyQm+8n9+l5f+yrtYc/1NL3RyLhkvKiX94IMP8tCPf8yRI0cYn5jA0FTMQoaCVGYZNU3jOqjlIlJRUaQHjo1mhojWp2jt6KR71Wrq6+vp6e7GDIUYPXmcUjZD5xUb/aUZrotVKpEdTaObJvVtvpOMKYOfQqHA8PAwu3btYnR0lHK5zLXXXksul+P48eOoqkpbWxubN2+mUqkwPDyM53msW7cOTdN47LHHqFQqdHR00N7eTktLC4qiXPJlEAFLgz1aIvuDYyAEyZf3UD44jpv3Nxewhwp4JQdnvIyXt/CKsxtvwlRBQmh1HUrCoPDkaYSmTG9+YK6qI7Q2hTWYQ5YdhKGiRDQKT/q+pjs+duOih4V/5fNP8mj/WVeZR/78VShK0IMNCFiOvGiUdE9Pj3zPu99dNYKqrq2tEo9GaKirQ7UrhPA4vvNJPMsipKncfNevsmLzVhJNTQihgJQXbaK/1hKOgJ8PpCuRtou0PaQrsc8UkBWH3COn8EoOSHDHF3ZbCCB0heRr+lDjBkpIpXxoEutkFjtdwsv5w9NGTwK9PYreEkFrCBNaXXv6wjqZQ4Q19MaFLYQ9T/LGz/2EXSf8EZ8PvWo977ixF10NGoQBAcuVuZT0snPIa1sWbm6Sbk1Sn0jgWBW2veEttK294rxNtivFAsVshniq8fzNDS6iEg0U9IsP6fpOVs4danZGS9NLY8oHx5n4z8NzLqkx19SjmCrapiZC6+pxMxXKhyeJ39yBGjco7RsjvKkRN2cjdAU1oiP0s4rR7DtrRDb97FRoUT3jKeviBeWUko9+b/+0gv7xB2+ht7H2UqiAgIDlz7JT0jFT5+b1a7j5l9+Jps8/f2ZGopiRoAL6eUJ60l9mM1FGWh5excErOnhFG+tEDoTAK9o4YyWM9hih9Q3Tm9K7BRvpeJQPjDF598DZSFWB0FVk2cHoivtreDti2IN5Kkcy/h64nkSWXZSYTuLOXoQAEdYQuoqiK+hdcbTk+Y4LIledXcMZvbZqXWwuXKyEImZZTz8fnjo6zp9+dx9/8toNfOTb+9h7KstNqxr50q9fFzQoAwJe5Cw7JZ1obOZl73jPC52MgIuMdDyswRxe0Z+/dUZLOCPFszv+1JiFUWK6byUc1VFifs+1uHsEVIHZk6ByPAvu7Bu1xjDS8RCGgmgMIXQFa6hAZSADChgrkkjHQ0sYGD0Jwhsbp5fjvJBIKXniyDjtdSEMTSFiaCTDfqM1U7IZzpZZ0+L3rv/h4SPsPZXljX/3OADtyRB/+yvXBAo6IGAJscoOiiqQEiZOFzixf5zMSAlFwPjpAhNninieRDdUonUmnie55hXdOLaHVXLIpEvYlkvHmjrqWqJkR0tUig4Tpws49tx+K5adkn4hsRwPXX3+jvYvV6SU00qycjSDm7UoH5rAHsz5BlBxAy9r4VUc3InK+REkDbxrmomHNB4Zy/Po0ARD2Qp/eGMfq9Y3Yq6sm/Vt3LxFZSDDxN39WCdzRK9tRVouasIgcVvPrKHmmQxnyyQMlZChIS6xIZXnyVnGWzPtG6SU/P3DR7h71ykODefOXVrMwY/dyff3DfMH33iGku3ye3esJWZq/PCAv5lDayLEXdd1vWCuPy83pJTYFRdVU/A8iRCgKAJlkXP/nidxLBfH8rArLhNnChx9ZpTcaIn2NfW0rEjQtS5FpeTg2h7FbIXcWJnBgxNMDpfIjZVINoXpubKB9Te1kxstM366gFV2iNaZjBzPEW8IYZddMiNFejc10dQdm1YyZkTHtT1GB3O4jqR3YwPh+Px7Ynuuh1Bm15FW2bfV0AwFRVVwPZeTuZOMlHynNZZrsSK5gsZwI4ZqcGz0JP1j/RTJs6l1I0Y5QnFIEkkYJFJh9JCGGZ5fNdmWy+CzE+THywgBZ45mQUIkaWCEz94/fDTL+OkCQoBteWi6ghAwOVwklgpRmKzQ2BmjbVWdP7plqJRyFqWcRbnoYJUcrLJDdrSMVTp/BY+iCsyoTiSus2prC47lUik6nB6YpFJwuP+f9k+HFYpAepKDT5yZFYceUpHu3LZhy85w7IXwOGa7Hv/tSzv50bNpruqq4yu/sY2wrqIogrF8hWRYR7uMjW4sx8N2Pe7ZPcQXHzvKb9++mpu6U/zsoeMceybNlr4UXY1R8o+emuWtaQo1FUJrDOPlLYSh4kR1BooVfjyWgwaTCV2hTdP48uFhJmu0KCOGym/dtpr1bf763WOjBU6OF3nbtm5sV7K6IQKS8/w4Syn53ENHGM1X+L071hLSVc5kylz/Fw/w6k1tfPZt1yz6HZQsF1NTLsg6+tkzWRQh+NGzaR4+NILjSp4+MUF3Q4T2ZBjH83hmMMPt61voaYjwk4Exdh6foClu0hw3uXVdM6P5Cl99arZjh2u66xjJVzg5XiLqwaaGOL96bTdXNMXIjpbo35FGSjCjGkZIw664ICWVkoNjeYTjBvGUSWNnDIQgEjfwPEljV4xy3p5u+ZcLNnbFJVZvopsqQhGomoIZ1kg2h9H02uvv7YrrV4ZzvCspJVbZpZS1sCsuUkpc26OUt/FciVX209ncE0dKyI2XmDhdRHqS5p4EZlTD8yShiE5jV2yWwljIqHOqN6TpKq7jsf/RISaGi/7IjZR40ldEqqqgaAJVVfCqytguu+iGQm6iwthgnlLenl5CN0U4rtPal6S5J06sPoTnSdLHc4wc93dIKmSsacXsOrW9v4XjOqXq0jtFEXjnPEMogsbOGEZYY2wkQ3ncQxgSaT3/BqcS9dB0FUUohGMGVtGhUnDwpERGLGRWByGRwkNKkEgUR0NQdaojHCpaiUwojZAK8UoKkORC4xT1HA1OC7FcE6pUp8OrcrZClqrLyi3NRMMhVF0hHDcQiiB9PItuqGRGSqSPZ3HO8Z6nGX5jyXNmv6+6lgihqIbrSgxTJT9RwYxoGGGNeCrEqUMTZEfPGoMqiiBSZ2BGdMo5C9VQ6VpXTyRpkh0pkWgKU9cSpnt9A2Zk7ob+sT2jmGGNaL2JGfafJyWMnsxRmKyQbI5gRjQiCQPH8jBC2ovDuvtSKmnH9fjOM0P8154z/GD/7K3lehoitCRCPHV0nP9x6yp+9xVrp695RRurOp8pTBWt3sTNWriZCvZICa0hNO2ZSdouRmccJaxRPjyBM1pGjel4lguOh2d5KGENNeobGQlTrVoWeyimxogpGBAeHSvq2NDuL96XtoubsymeyDI5lMcIa9R1JXByFpbnkVyTQl2gRTwf0vUo7RvDOp5lYrzEV0+NszLr0IWCAIaRtKLQyeyGiwhrvtcnKTF7k+jNEZS4jmJq5CsOjw+M8ekHDrH3lF9hNUQNMiUbp1oJqYrgDVd3ENIVDp7J8eev38jTx8b5g7v3AqBLMCS0OwpxKdCkwBKSV17TgajT+eeHjvLqbZ38+i0reXDXafYNjLPj8BgOknZXYa1hMuw4FF0PW0j6mqJ0Tko8x8NVBUVdgKkQSxoYMZ2XXNeB60oKBYvP/+AwbsmltzPBls46CpZDSypCstpyjyZNPBU+dvd+DmeKpB0Ho+SSchVC0ncNXR81yBcs4gmTEekyWLJodxXQBAXXY0XU5JYrWrhlXRNWySV9IocA6rti/Mv3DmG40GzotIYMHMdjIltB5Guvz2/oiOG5viJQVAVFFRgh3wWpVXYZO1V7p63FIgQkmsJEkyZ6SMW1/WflJ/zenh5SicQNWvoSROIGxZxFYdKiMFkhP1nBqcw9vHeh6WhdmUQIvxI3whoda+rJj5cp5iyskoNjeyiKwLFcXEciFEEoqk0rQj3kN8gR4Ln+cKVf2Xu4rh9eN1V0Q8GuuESSBk1dcaJJEyOs4bkSz5NYFZvjh0Yo5y3KYzNcjqqCht4I4/YoFbNAURQoiyK2qDBYPkk8EqUpdNoGgQAAHXxJREFU3ogVLnAyfIi3bHwz9flWfvaNNK5wYDRM/6rHOUE/OX2CQnwcYUgSRoJT+VP0jG9g1egWVKmhbchj1gn2H+1nSD9GxI3RlmylpOfYmLmJYrbCWHmMvDaJJ1xc4TAWHUKVKhvO3EzX5DrGIkM4io3umpT1PCU9h5CCqFVH0cjiKg4KChJJSAlhRrRqHpCEZZSomyRSShIWYcw6BUdxGDmVQSuFqKglwitc+jq6sUoOE9ksdqRIKTXOM4P7iFp16KeT9I1tRgoPIc/WMa5uYWgGqZYYzT1xKi0TuM0FDo0d4uY115Mup9k3so8jo8fYd/IgfdFVmAmFWDLMoYlDHM0cZUvLFl7e83IiWoQb2m9gpDTCqrpVyLKCqimU8zahmI4RuvSDzC+aJViXSklLKfngv+/mm7uHALiqM8l/vvcG/u0fd1I4kaNVCtpRiAEqAkNXyWh+r7JzDhfZUhfYMQ8jI/xauVYYARVdAUUQrlr/lgs2StFGkaBI8JA4QqBJWVWLcAIXqQg6PYWF/Ie5SJ4NK9zwW1vITJZxHj+Dbnl4YyUcU8UO6whPop3KodoeblhDCWvQGKJwJEOiUjvxaVWSaIvhDRfRbcnevijpnhj/8sN+mhSF7qY4TsZ3xNHZECHjuDgJjXX1Ub696xTpikOdrhJWFLZ21/P6jW1ICcW8DbrAtjycjEW5YJMbLzM+VKBSdFBNBcVUsbPz+yafDwlMaJKoUAipir/rkQeDqosdUSmVHeKeICSF/5/zW8ceZ7/HpUDVFdwZIxOqrtDQHiUU1XFdiaYrtK+um65UPM8jVh9CUQWtK+b3xjR8NEt2tER9WxTP9ciOlpk4U6C+NUoopmOGtennCwWssotVclAUQbloM3GmyMRQgUKmgl3x8FyPSMIgWmdOpy8/XiZ9PItVdgnHdSJJAy0OyVSEWF0II6xSUUuM2MPk3RwDpUNknQwRPUKT2YIYCXM8f4xEl4EdLZAr5xCTYeycx5HMEXr0lWz1bkbNhf0edKNF5YSK63qIhMOYGGZMpknoScpeiRFrmJaGJiIySlI20JxqINUZZkf0QUzVpOSUWJHwh2UzVoawFiZdTDMwOUDFrbBndA+KUDiRPYFEois6rnQxVZPGcCMnczP2cHbCbOAainqO4/IwZXzf56pQaY40M1GeoDvRzer61ZzOn+Zk7iS2ZzNZqeGGONrOmtQa+pJ9xI04E+UJKm6FsdIYm5s38+Y1b+b+4/fjSY83rPb3oz9TOMNgbpD7jt3HgbEDFJ0i/ZP9NEeauarpKl694tUkzATZSpaR0gjPjj9L0S5iqAa3dd9GxspwpnCGiBYhqkepM+tYk1qD4zn0JHpQhDJrr+ml5JM//ST37Pg+WXMUKTxiVh1tdS0cLO33nfwIBU1oWF5tt7QA61LrsF2bsltGV3Rsz6bOrGPf2L7zwobUEL+x8Td418Z3oSsvnLOfF42SXnPFJnlw38+mh5/S5RHGTw8zbk+SzpxBi5ncvOqlxJwwiqEhbY/ycJbJ42nSE2eIFA0SpQjeYMlfdiNBMVXUhhBuwcErOYiIhjVZRnfBkxJXV/DCOkbeQkhwVUFWeJSFIO/YFG0HU0hM1cUWLkPaGIPqCMe1McLSH/7Jiwpl6RKz61A9lQaZQHHi2EKyqqmeiKaSLSkMDUpijokhZ6vaswpAQlURaAKiKjTqCnEV2lVfQfdbHiUkORtyru9FLaIIpkZ5egxBbw2n/nZ1OM+sDs9MOnL6uSEFQopgxPYYdyUSOFHx8PDjzrhyVrsjEtcp5p670pwLPaQSiurE6k3qWyLEG8IUcxbFTIVkU4RonUGqPUaqLYqnwvhkmS98/zCZMyXuekkPj/5smNPpAuE6k+2bWtiypgFsSbwhRPQc6+x/f+oEf/Cfe6Z/f+HtW6k4HvmyzTNHJrAzFjuPjDPhurz3jtXcdVMvv/w3j9FcH+bqlSkOnMjQfyrL+ESZlKcQMlS2rUjx8u4GhIBQVKeuOUIsFcJ1/Pkw3VQp5W0mh4tk0iUSTSFi9SHsskMoZuDYrj/UqgqSzWEqRYfcWJlUexTNUJfMGUnFreB6Lj888UMSRoLGcCOr61djqmff0ZHJIzxw4gFO5U8BfmVccSpsbt6MoRqkQinqzDoawg0MTA7w8ODD7BndQ/9EP9e2Xsu1rdeioBLWwuwaeZonTj/BeHl8zjSFtTDt0XaOZI4gZ1gOCgQRPYKpmjSFm8hZOSpuBduzyVrZOeOL63E2NW1ipDSCKlR6Ej3sHtmN5Vqz0mEoBo50EAhceX4PPxVKoQqVDY0bkFLSEetAEQqjpVGaIk2Ml8eZLE+yNrWW7ng3USPKgyceZLw8Tn2onpZIC43hRra3b2dNvW8vMNewfNkp8+TpJ5msTLKybiUr61YS1i6v3bPKTpn/OPgf3NZzGzE9RkgLYaomY6UxHhp8iEcGHyGiR7i+7Xpao63Yns2Tp5+kN9HL1pattMfaUZXaXZlMJcOPTvyIgckB6kP1NIYbuf/4/Tw0+BAA77zyndzQfgOu59IQbqAv2Yehnh2VPDh+kB3DO2gMN6IIhZyVI6SGuK7tOsbL43TFuxguDHPfsft47NRjpItpokaUNfVr6Ip3UbALHBo/RLqUpuSUCGthrmu9jlu7buXGzhtfHEp6U9s6+e13/j2aN/cccIEKUWrv41mSDkVcMp6k5IHmqegI4oqCIqDsgS7AlpB1JYqApCpQ8YfOxj2XXVYBT7jYikVJz00Pu9SXWzGd+QtMRTjYio0QHmU9jyIV6stNSDwyoREyoVGyodHqEJJCWS+geTohJ4qrO6REE7FYGE9EaIrGiZajaK5O3Erh4mA7UFYkDZpJMTZJXbdBd7wHtwiD3nEmtRFW6Ks5+V+T3GBLPCn5uuFxIm9xQLhkVEkLChLIJHVe3tfIk0+fIepJ1rgqm65uY8PqFHbFRTdUFNUfBlRU4c8BSRgbylOYtGjujaPpKqGoRqXo0NQdp6EjhhCQL9n8ry/t4siRDL/zC+u4oj2BZ0uMsIZm+N/WCGkI4fcQpSdRVIVw/LntGPZcqTgujx4e5fq+BqKLWDp1MclbeY5mjqIIhf3j+7FcC8dzGMz5O67d3HkzrdFWxsvjWK7FRHmCbW3bCGthEkYCIcR0wYeq//ry+HTFsiu9i6H8EM2RZg5OHKTkzN7ZKqbH6Ip30RnvZFd6F6Ml31tZWAsTUkNkrSwxI0amMtu97RQhNcQVDVfQGe/k/uP3z4o/psfY3LyZmzpuomAXKNpFVEVFV3Q2Nm6kM95JU7iJiB7B9mwmyhNIKUmFUuhq7d5N0S5ycOIg+0b3EdWjdMY7GSmOYHs2q+tXs7Z+7ZyV9a70Lr478F16Ej28cc0bcaWLJjT2j+3Hkx5JM0nJKdER66Ap0nRhHzLgRYXt2XzlwFf41M5P4cjZ00eaotGX7KNoFxkrj51XZs4lrsdxpEPJKVFn1rG9bTuTlUn2je2bblCmQilW16+mIdTAydxJDk0couJW2PuOvS8OJb26dbX8p1/+HBVXJan65gjjjkQA5arv7TpV4ElB3vN/F6XDYZFj0tWpKDaOMYGnFXAUi4rwcAQ4ik1Zz1IOpUEquKrG7etvAC3H8YmTDGuDDFtDNEYauar5Kra0bGEwP8jK5Eq6E92oQqU73k0571CWHvfuPc2rN7ahCMHh4TynJop4wLMjOcYKNr93x1paEiHGCxbffGI3I0XIuEU29xpc3ZVCCMFwcZix0hgHJw5iqiYFu8CxzDGenXh2zoqwFnEjzrbWbfzo5I/wpN/f7Uv28c41/41X9tzOQKbM3z88wEvXNHHHhlYeeDYNwG3rmqcVk+N6jBcsmhOzlx/1T/SzIrlizspuPjJFm31DGW5Y1QhAupjm3iP34kiHdal1NEeaSYVSaEIjrIfRhMaRzBEeH3qc/sl+EkaCLS1b2Na2jYi+NGuKlwODuUGyVhZPevRP9pOzcmStLN86/C2Gi8MLR1CDtmgbjucwUhohpsdoDDcyVh4jZ+Wmw6RCKb9nWRyhO95NX10fES1CwS6QMBM8eupRKm6F4cIwvclermu9jqubr2Zj40YAHM9BEQpnimco2v7wqeVa5Kwcq+tXs7l583RP3JMeZaeMRDJeGqcuVEfcuPQ7CwUELBbbs7n/2P0MZAbojnezK72Lbx7+JgAbGjbgSpe19Wt567q3cmD8ABJJd7wbUzXZM7oHgWDP6B5UofJLa3+JDQ0bphuYU3rW9uxZPXM4O3pyS/ctLw4l3dG+Wr72rj9jxIuztbeB6zc0sWJlPceyJdatqOOj3zvADw8Ms31FiuFshV+8ppOmhMn2lQ1VC1yVPacypKI67XVhFCEoWr4Faa7ssK4tjqkt712hpJRYnl/55a08J3Mn2Tu6F1e6VNwKIc1XpFEtSkSP8JOhn9A/2Y+u6Hzgmg8wmB/k4099fDq+27pv49V9r+bA2AFGSiOsSK5gW+s2+if72dKyhc5453QmmqhMMFIc4YnTT/DgyQfZObyTVCjFK3peQVe8i+3t21ldvxrw572+tP9LqIrKeze9F4Dh4jCO5zAwOcDR7FF+euanHMscw/KsBRsepmpScc9fmqUrOnVmHfWhemJ6jI5YBx4eN7bfyPb27TSGGxf1Th3PmbNXNhPHc3A8B8uzuO/ofTx48kEOTRyiM9ZJb7KXkBoib+cZzA0yUhphvDzO2vq1mKrJ6cJpkmaS69uuJ27EUYTCSHEERSiMlcfYnd7Nseyxms9tibTw9g1vp86soyfRQ1O4iZgRI6yF+c7Ad5BIwlqYVCg1rRyHCkOoQmXP6B7CWpiWSAt7RvdwLHuMjY0bWZ9az9rUWjY3byZhLLy7VUBAwFks12Lv6F6uarrqOXVULoQXzZz05mu2yNd95F+4Y0Mr21c21Bz6PHetacD57Bvdx13fu2tRYTWhnTfMMx/bWrfRGGnke0e+t6jw17ddT1u0jeZIM69d+VqiepSjmaOMl8cZK48xWhpld3o3XfEutrRs4crGK4kbcXRFZ9/oPn5w/Ac8MvgIXYku0sU0FadCzs5RckoIBJubN7OybiWq8AvReHmcgl2gYBfIVDLUh+op2AUGJge4uvlqXOkS1aNsa93G0exRxkvjHJ48PN2IKNiFWXOiES3C9vbtjJXGGJgcwJEOSTNJe9Sf+0oaScbL4zieQ8ktcXTy6Kz3OWW4EjfiXNFwBde3XU9fsg+BoDHcSNJM0hxpnm58BQQEXH68oEpaCHEn8GlABT4vpfz4XGFfiHXSP69IKXGkQ9EucmjiECuSKwhrYe49ei+26w+73N1/N0cyR8hZOQSCO3vv5IqGK7iy8Uquar4KgJyVI6pH2Tm8kweOP8Cjpx7ldOE0K+tW8uHtH2ZgcoCh/BDpYpqueBdRPcrKupWsS61DIKgL1S2Q0gun4lY4OH6Qx4Ye4/7j9zNRniBv5Sm7/nrHKcXXHGkmXUwT0SKsqlvF4cnDOJ5DuphmtDRKTI9hqAZXNl5Jd7wbgJgRw1RNVKFyZeOVbG3ZOt1Y9KSHYH6HN1O99oyVQRMaSTPpz3kqge+ggICA2rxgSloIoQKHgJcDg8BPgbdKKffXCh8o6UvL1PefMnZY7JCoJz0UsfwcvJScEmWnTH2o9m5SU3jSI1PJkDSTy1KOgICAy4sXches64B+KeWRakK+BrwOqKmkAy4tUz1CXejoxuLXCC5XxRbWwotasqIIZUFFHhAQEPBCcylq2g5gpl/Dweq5gICAgICAgHm4FEq61uTdrDF2IcR7hBA7hBA7RkZGLkGSAgICAgIClj+XQkkPAl0zfncCQzMDSCn/QUq5VUq5takpcBwQEBAQEBAAl0ZJ/xRYLYRYIYQwgLuAb1+C5wYEBAQEBLyoueiGY1JKRwjxfuD7+Euw/klKeb6X84CAgICAgIBZXJKFm1LKe4F7L8WzAgICAgICfl5YnutoAgICAgICAgIlHRAQEBAQsFwJlHRAQEBAQMAyJVDSAQEBAQEBy5RltwuWECIHHHyh03EJaQRGX+hEXCIuJ1nh8pL3cpIVLi95LydZ4YWTt0dKeZ6jkOW4Lc/BWk7Gf14RQuy4XOS9nGSFy0vey0lWuLzkvZxkheUnbzDcHRAQEBAQsEwJlHRAQEBAQMAyZTkq6X94oRNwibmc5L2cZIXLS97LSVa4vOS9nGSFZSbvsjMcCwgICAgICPBZjj3pgICAgICAAAAp5bx/+NtMPggcAPYBv109nwLuBw5X/9dXz68DHgcqwAfPietO/OVV/cAfzvPMt1fjPQy8fcZ5A38o4hDwLPDGGvdGgO9Vr+8DPj7jWg/wAPAM8GOg8yLL+09AGti7wDue970AnwHy89z/Z8DJc8MA7wX2ALuBR4ErLoasc8VzIbIC76+ek0DjPPd/AfhZ9Rt+A4hVz5vAv1fjeBLovVjf9gLlrZkHgDdX7/WArfPcP284oBvI18h7SyVrCHiq+s73AX/yHMrtW6rfax/wl/Pcv6WaX/uBv+HsSN9Hq/fvBn4AtF/Mclu9rgK7gO9ejHpqgXI7bz21lLICxzhbR+y4iHXUXN/236vP3l1Ny+6L+W2BOvx649lqfNsvUj315er9e/HrAH0x+a5mXAsGgDbgmupxvJrxrgD+cirxwB8C/1/1uBm4tpoBZxZ2FRgA+qqZ+GecozRmvPgj1f/11eOpl/8nwMeqx0qtl4SvpF82o7A8Aryy+vvrVAsTcCvwpYslb/XaS4BrmEdJL/RegK3Al5i/AFxfTfe5hT0x4/i1wH0X6dvWjOdCZAWuBnrxC+p8mX+mTP93Rjr/O/C56vFdwL9fxLy8KHnnywPAemAtfiU8n5KeNxzwTfx8fW7eWypZBWcbQjp+A+j6xZZboAE4ATRVw/0LcNscsj4FbK8+8784W25nfvPfmvrOF6vcVq//DvAV5lDSc8krF1lPLVBu562nllJWFihvC5Xb6vXF1FE1v+05YT4JfPhifttq/vuN6rEB1F2IvCy+nnpVVVYBfBX4zcXku1p/Cw53SylPSymfrh7n8FsfHcDrqgJPCf76api0lPKngH1OVNcB/VLKI1JKC/haNY5zuQO4X0o5LqWcwG8h3Vm99i7gL6rP8aSU5y04l1IWpZQPVo8t4Gmgs3r5CvwWKvgts/Oev4TyIqV8GBivIeNM5nwvQggV+Cvg9+eLQEr5hJTydI3z2Rk/o/itvyWXdZ54Fi2rlHKXlPLYfHLOlEkIIYDwDJlmpvkbwG3VMC+kvHPmASnlASnlgk575gsnhHg9vnI4b+vXJZRVSinz1Z969W9WPqoyV7ntAw5JKUeq4X4IvLGGLG34yvhx6ddm/zojbfPm46WUt5qWTuDVwOdryLmQvLCIeqp6rWa5ZYF6aillXSTPq46a79vOCCOAX8JXaLNYKnmFEAn8RvMXquEsKeXkhch7AfXUvdWyI/EbKJ3zpW0+LmhOWgjRi9+SeBJomcpg1f/NC9zegT+0M8UgtSu2muGEEHXV3x8VQjwthPi6EKJlgfTWAb/A2Qz/M85WEG8A4kKIhnnu7+W5y7tY5nsv7we+PUdBXhRCiPcJIQbwW52/NU+4XpZA1nPiOZfF5oGFnvFF4Az+0NFnzo1bSukAGfxe3GLSebHkvWgIIaLAH+D32hYK28vzkFUIoQohduMP298vpbyQb9sPrBNC9AohNPyKtGuO+wdr3D+Vhj8TQpwEfhn48ALp7eX5fdtP4Ssdb54wS1ZP1WDR9dQSyCqBHwghdgoh3jNHmOdbR837bavcDAxLKQ/Pl9jnKW8fMAJ8UQixSwjx+Wo5qpXe511PVdOrA78K3Pdc7ocLUNJCiBj+0NoHzmnZLjqKGudqtcjnCqfht0Yek1Jegz+u/4k5H+ZXCF8F/kZKeaR6+oPAS4UQu4CXAqcAZ477n6+8i6WmvEKIdvz5yM/UuL5opJSflVKuxK/Q/0/NBCyRrIuIZ7F5YF6klO8E2vFb1G+50LgvobwXkz8B/npGL7cmS5FGKaUrpdyMX/6uE0JcWetRtW+VE8Bv4s89PoI/TFirzM37/aSUH5JSduHP9b1/rrQ+X3mFEK8B0lLKnQsFnSO9F1RPzcGi6qklyn83VtP5SuB9QoiX1AjzfOuoxZTNt1KjFz0rkucvr4Y/9fR3UsqrgQL+MPl5j6px7oLrqSp/CzwspXzkOd6/OCVdbQ18E/iylPI/q6eHq8MYU8MZ6QWiGWR2C7oTGBJCbBNC7K7+vXaucMAYUAS+VT3/deCaqVZ+9e9PZ9z3D8BhKeWnpk5IKYeklL9Y/UAfqp7LXCR5ayKE6JqR3vfOI+/VwCqgXwhxDIgIIfrnkXchvsY5Q0zV9CyJrLXiuQBZ54v3+9X7Zw09Sild/Ip/qscxHXe1gZakxjDzJZb3ghFCfLF6/70LBN0G/GU1b3wA+N9CiFnKa6nzcXVo8MfAnRdQbpFSfkdKuU1KuR3fmOZwjXw8yNlpqVn3n8NXqDFcvoTy3gi8tvpevwbcKoT4t4tYT53HYuqppfq2Usqpb5Supvm6i1BHzfttq+X1F/HLc02WUAcNzhgJ+gb+t7ko9ZQQ4iNAE759w3NHLjBpjd+q+FfgU+ec/ytmT9r/5TnX/5jZBiga/vzZCs5Oxm+o8bwUcBTfGKO+epyqXvsacGv1+B3A1+dI88fwP6hyzvnGqXP4E/d/erHknXG+l/kNxxb7XuY0ypgrDLB6xvEvcI715hJ+25rxPBdZmccgo/qcVTOOPwF8ovr7fcw2HPuPi5iXFyXvYvIACxiOLSZcrby3hLI2UTWuwbcBeAR4TY00zFdum6v/6/GteNfMIcdP8Y2ppoyLXlUjH/8P4BsX69uec+0W5jcce1711Iy4zi2389ZTS/hto0B8xvFPgDtrpO9511FzfdvqtTuBh+a5d8m+bTX/rp1x/a+ei7wsbDj2G9X3GV5smZ0zrgUDwE34Xf2pJRC78S3XGvDneg9X/09l0Fb8lkgWmKweJ6rXXoVvmTcAfGieZ74Lfy6rH3jnjPM9wMPVtDwAdNe4t7Oa3gMz0jtlzfemanoP4RuFmBdZ3q8Cp/GNBAaBX59D3gXfC/MXgL+sxu9V//9x9fyn8Y2KduMboJyb0ZZE1rniuRBZ8efLB/GH9YaAz9e4VwEew1/KsRd/6HPqXYfwey39+IYafRfr216gvDXzAP5c4yD+Uoxh4Ptz3L9gOGpXRksl6yb8pUjPVN/5eda3iyi3XwX2V//umuf+rdVnDAD/j7PLdL5ZPf8M8B2g42KW2xlx3sL8S7Cecz21QLmdt55awm/bh6+AppbXzVcnP986qua3rV77Z+C989y7lHXyZmBHNa67qVrkL2U9VQ3nVO+dSu+HF5vvzv0LPI4FBAQEBAQsUwKPYwEBAQEBAcuUQEkHBAQEBAQsUwIlHRAQEBAQsEwJlHRAQEBAQMAyJVDSAQEBAQEBy5RASQcEXGYIIf5YCPHBea6/XghxxaVMU0BAQG0CJR0QEHAur8ff5CEgIOAFJlgnHRBwGSCE+BDwa/gbB4wAO/E3IXkPvlelfvyNADYD361ey3DWBedn8b2PFYF3SymfvZTpDwi4XAmUdEDAzzlCiC34Xp224bs8fBr4HPBFKeVYNczH8Hch+owQ4p/xPW19o3rtAXyPUIeFENuAv5BS3nrpJQkIuPzQXugEBAQEXHRuBr4lpSwCCCG+XT1/ZVU51wEx4Pvn3ljdeegG4Ovi7Pbc5kVPcUBAABAo6YCAy4VaQ2b/DLxeSvkzIcQ78H1Vn4sCTEp/q8qAgIBLTGA4FhDw88/DwBuEEGEhRBx/RzSAOHC6ug3gL88In6teQ/r79h4VQrwZQPhcdemSHhBweRPMSQcEXAbMMBw7jr/zzn78Te9/v3puD/62he8QQtwI/CP+zltvwt+l6e+ANkAHvialvJC9zAMCAp4jgZIOCAgICAhYpgTD3QEBAQEBAcuUQEkHBAQEBAQsUwIlHRAQEBAQsEwJlHRAQEBAQMAyJVDSAQEBAQEBy5RASQcEBAQEBCxTAiUdEBAQEBCwTAmUdEBAQEBAwDLl/wffHNM555ViAQ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9415" y="8476924"/>
            <a:ext cx="7357813" cy="4804891"/>
          </a:xfrm>
          <a:prstGeom prst="rect">
            <a:avLst/>
          </a:prstGeom>
        </p:spPr>
      </p:pic>
      <p:grpSp>
        <p:nvGrpSpPr>
          <p:cNvPr id="2061" name="Group 2060"/>
          <p:cNvGrpSpPr/>
          <p:nvPr/>
        </p:nvGrpSpPr>
        <p:grpSpPr>
          <a:xfrm>
            <a:off x="34823400" y="16361741"/>
            <a:ext cx="9181133" cy="4971481"/>
            <a:chOff x="11747905" y="6590638"/>
            <a:chExt cx="9472828" cy="5129431"/>
          </a:xfrm>
        </p:grpSpPr>
        <p:sp>
          <p:nvSpPr>
            <p:cNvPr id="20" name="Rounded Rectangle 19"/>
            <p:cNvSpPr/>
            <p:nvPr/>
          </p:nvSpPr>
          <p:spPr>
            <a:xfrm>
              <a:off x="11747905" y="7470533"/>
              <a:ext cx="4863696" cy="357846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Rounded Rectangle 23"/>
            <p:cNvSpPr/>
            <p:nvPr/>
          </p:nvSpPr>
          <p:spPr>
            <a:xfrm>
              <a:off x="17978596" y="7527896"/>
              <a:ext cx="3242137" cy="357846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Environment</a:t>
              </a:r>
              <a:endParaRPr lang="en-US" sz="4000" dirty="0">
                <a:solidFill>
                  <a:schemeClr val="tx1"/>
                </a:solidFill>
              </a:endParaRPr>
            </a:p>
          </p:txBody>
        </p:sp>
        <p:sp>
          <p:nvSpPr>
            <p:cNvPr id="21" name="TextBox 20"/>
            <p:cNvSpPr txBox="1"/>
            <p:nvPr/>
          </p:nvSpPr>
          <p:spPr>
            <a:xfrm>
              <a:off x="11963400" y="7616559"/>
              <a:ext cx="1443916" cy="602914"/>
            </a:xfrm>
            <a:prstGeom prst="rect">
              <a:avLst/>
            </a:prstGeom>
            <a:noFill/>
          </p:spPr>
          <p:txBody>
            <a:bodyPr wrap="square" rtlCol="0">
              <a:spAutoFit/>
            </a:bodyPr>
            <a:lstStyle/>
            <a:p>
              <a:r>
                <a:rPr lang="en-US" sz="3200" dirty="0" smtClean="0"/>
                <a:t>Agent</a:t>
              </a:r>
              <a:endParaRPr lang="en-US" sz="3200" dirty="0"/>
            </a:p>
          </p:txBody>
        </p:sp>
        <p:grpSp>
          <p:nvGrpSpPr>
            <p:cNvPr id="25" name="Group 24"/>
            <p:cNvGrpSpPr/>
            <p:nvPr/>
          </p:nvGrpSpPr>
          <p:grpSpPr>
            <a:xfrm>
              <a:off x="11963400" y="8947440"/>
              <a:ext cx="1587785" cy="1143000"/>
              <a:chOff x="17418131" y="11049000"/>
              <a:chExt cx="1587785" cy="1143000"/>
            </a:xfrm>
          </p:grpSpPr>
          <p:sp>
            <p:nvSpPr>
              <p:cNvPr id="26" name="Rounded Rectangle 25"/>
              <p:cNvSpPr/>
              <p:nvPr/>
            </p:nvSpPr>
            <p:spPr>
              <a:xfrm>
                <a:off x="17418131" y="11049000"/>
                <a:ext cx="1479469" cy="11430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extBox 22"/>
              <p:cNvSpPr txBox="1"/>
              <p:nvPr/>
            </p:nvSpPr>
            <p:spPr>
              <a:xfrm>
                <a:off x="17653446" y="11328112"/>
                <a:ext cx="1352470" cy="584775"/>
              </a:xfrm>
              <a:prstGeom prst="rect">
                <a:avLst/>
              </a:prstGeom>
              <a:noFill/>
            </p:spPr>
            <p:txBody>
              <a:bodyPr wrap="square" rtlCol="0">
                <a:spAutoFit/>
              </a:bodyPr>
              <a:lstStyle/>
              <a:p>
                <a:r>
                  <a:rPr lang="en-US" sz="3200" dirty="0" smtClean="0"/>
                  <a:t>State</a:t>
                </a:r>
                <a:endParaRPr lang="en-US" sz="3200" dirty="0"/>
              </a:p>
            </p:txBody>
          </p:sp>
        </p:grpSp>
        <p:cxnSp>
          <p:nvCxnSpPr>
            <p:cNvPr id="28" name="Straight Arrow Connector 27"/>
            <p:cNvCxnSpPr>
              <a:stCxn id="26" idx="3"/>
              <a:endCxn id="30" idx="1"/>
            </p:cNvCxnSpPr>
            <p:nvPr/>
          </p:nvCxnSpPr>
          <p:spPr>
            <a:xfrm flipV="1">
              <a:off x="13442869" y="9493540"/>
              <a:ext cx="519691" cy="25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3804941" y="8128433"/>
              <a:ext cx="2514600" cy="2727404"/>
              <a:chOff x="14097000" y="7863244"/>
              <a:chExt cx="2514600" cy="2727404"/>
            </a:xfrm>
          </p:grpSpPr>
          <p:sp>
            <p:nvSpPr>
              <p:cNvPr id="30" name="Rounded Rectangle 29"/>
              <p:cNvSpPr/>
              <p:nvPr/>
            </p:nvSpPr>
            <p:spPr>
              <a:xfrm>
                <a:off x="14254619" y="7897469"/>
                <a:ext cx="540075" cy="2661764"/>
              </a:xfrm>
              <a:prstGeom prst="roundRect">
                <a:avLst/>
              </a:prstGeom>
              <a:solidFill>
                <a:schemeClr val="accent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2" name="Rounded Rectangle 31"/>
              <p:cNvSpPr/>
              <p:nvPr/>
            </p:nvSpPr>
            <p:spPr>
              <a:xfrm>
                <a:off x="15066370" y="7887140"/>
                <a:ext cx="555244" cy="2703508"/>
              </a:xfrm>
              <a:prstGeom prst="roundRect">
                <a:avLst/>
              </a:prstGeom>
              <a:solidFill>
                <a:schemeClr val="accent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Rounded Rectangle 32"/>
              <p:cNvSpPr/>
              <p:nvPr/>
            </p:nvSpPr>
            <p:spPr>
              <a:xfrm>
                <a:off x="15878119" y="7897469"/>
                <a:ext cx="540075" cy="2661764"/>
              </a:xfrm>
              <a:prstGeom prst="roundRect">
                <a:avLst/>
              </a:prstGeom>
              <a:solidFill>
                <a:schemeClr val="accent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9" name="Rounded Rectangle 38"/>
              <p:cNvSpPr/>
              <p:nvPr/>
            </p:nvSpPr>
            <p:spPr>
              <a:xfrm>
                <a:off x="14097000" y="7863244"/>
                <a:ext cx="2514600" cy="272740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2"/>
                  </a:solidFill>
                </a:endParaRPr>
              </a:p>
            </p:txBody>
          </p:sp>
        </p:grpSp>
        <p:cxnSp>
          <p:nvCxnSpPr>
            <p:cNvPr id="41" name="Straight Arrow Connector 40"/>
            <p:cNvCxnSpPr>
              <a:stCxn id="39" idx="3"/>
            </p:cNvCxnSpPr>
            <p:nvPr/>
          </p:nvCxnSpPr>
          <p:spPr>
            <a:xfrm>
              <a:off x="16319541" y="9492135"/>
              <a:ext cx="1659054" cy="268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027836" y="7527896"/>
              <a:ext cx="2068809" cy="584775"/>
            </a:xfrm>
            <a:prstGeom prst="rect">
              <a:avLst/>
            </a:prstGeom>
            <a:noFill/>
          </p:spPr>
          <p:txBody>
            <a:bodyPr wrap="square" rtlCol="0">
              <a:spAutoFit/>
            </a:bodyPr>
            <a:lstStyle/>
            <a:p>
              <a:r>
                <a:rPr lang="en-US" sz="3200" smtClean="0"/>
                <a:t>MLP Layers</a:t>
              </a:r>
              <a:endParaRPr lang="en-US" sz="3200" dirty="0"/>
            </a:p>
          </p:txBody>
        </p:sp>
        <p:sp>
          <p:nvSpPr>
            <p:cNvPr id="44" name="TextBox 43"/>
            <p:cNvSpPr txBox="1"/>
            <p:nvPr/>
          </p:nvSpPr>
          <p:spPr>
            <a:xfrm>
              <a:off x="16681612" y="8926806"/>
              <a:ext cx="1296983" cy="1077218"/>
            </a:xfrm>
            <a:prstGeom prst="rect">
              <a:avLst/>
            </a:prstGeom>
            <a:noFill/>
          </p:spPr>
          <p:txBody>
            <a:bodyPr wrap="square" rtlCol="0">
              <a:spAutoFit/>
            </a:bodyPr>
            <a:lstStyle/>
            <a:p>
              <a:r>
                <a:rPr lang="en-US" sz="3200" dirty="0" smtClean="0"/>
                <a:t>Take Action</a:t>
              </a:r>
              <a:endParaRPr lang="en-US" sz="3200" dirty="0"/>
            </a:p>
          </p:txBody>
        </p:sp>
        <p:cxnSp>
          <p:nvCxnSpPr>
            <p:cNvPr id="2049" name="Elbow Connector 2048"/>
            <p:cNvCxnSpPr>
              <a:stCxn id="24" idx="2"/>
            </p:cNvCxnSpPr>
            <p:nvPr/>
          </p:nvCxnSpPr>
          <p:spPr>
            <a:xfrm rot="5400000">
              <a:off x="15993999" y="7815500"/>
              <a:ext cx="314802" cy="689653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053" name="Elbow Connector 2052"/>
            <p:cNvCxnSpPr>
              <a:stCxn id="24" idx="0"/>
            </p:cNvCxnSpPr>
            <p:nvPr/>
          </p:nvCxnSpPr>
          <p:spPr>
            <a:xfrm rot="16200000" flipV="1">
              <a:off x="15842031" y="3770261"/>
              <a:ext cx="618739" cy="689653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endCxn id="26" idx="2"/>
            </p:cNvCxnSpPr>
            <p:nvPr/>
          </p:nvCxnSpPr>
          <p:spPr>
            <a:xfrm flipV="1">
              <a:off x="12703134" y="10090440"/>
              <a:ext cx="1" cy="1363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p:nvPr/>
          </p:nvCxnSpPr>
          <p:spPr>
            <a:xfrm>
              <a:off x="12703134" y="6909156"/>
              <a:ext cx="0" cy="835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5451035" y="6590638"/>
              <a:ext cx="1663971" cy="584775"/>
            </a:xfrm>
            <a:prstGeom prst="rect">
              <a:avLst/>
            </a:prstGeom>
            <a:noFill/>
          </p:spPr>
          <p:txBody>
            <a:bodyPr wrap="square" rtlCol="0">
              <a:spAutoFit/>
            </a:bodyPr>
            <a:lstStyle/>
            <a:p>
              <a:r>
                <a:rPr lang="en-US" sz="3200" dirty="0" smtClean="0"/>
                <a:t>Reward</a:t>
              </a:r>
              <a:endParaRPr lang="en-US" sz="3200" dirty="0"/>
            </a:p>
          </p:txBody>
        </p:sp>
        <p:sp>
          <p:nvSpPr>
            <p:cNvPr id="78" name="TextBox 77"/>
            <p:cNvSpPr txBox="1"/>
            <p:nvPr/>
          </p:nvSpPr>
          <p:spPr>
            <a:xfrm>
              <a:off x="15451035" y="11135294"/>
              <a:ext cx="3080317" cy="584775"/>
            </a:xfrm>
            <a:prstGeom prst="rect">
              <a:avLst/>
            </a:prstGeom>
            <a:noFill/>
          </p:spPr>
          <p:txBody>
            <a:bodyPr wrap="square" rtlCol="0">
              <a:spAutoFit/>
            </a:bodyPr>
            <a:lstStyle/>
            <a:p>
              <a:r>
                <a:rPr lang="en-US" sz="3200" smtClean="0"/>
                <a:t>Observe State</a:t>
              </a:r>
              <a:endParaRPr lang="en-US" sz="3200" dirty="0"/>
            </a:p>
          </p:txBody>
        </p:sp>
      </p:grpSp>
      <p:grpSp>
        <p:nvGrpSpPr>
          <p:cNvPr id="2082" name="Group 2081"/>
          <p:cNvGrpSpPr/>
          <p:nvPr/>
        </p:nvGrpSpPr>
        <p:grpSpPr>
          <a:xfrm>
            <a:off x="15941658" y="4218343"/>
            <a:ext cx="16233601" cy="8886435"/>
            <a:chOff x="8697598" y="4219655"/>
            <a:chExt cx="16233601" cy="8886435"/>
          </a:xfrm>
        </p:grpSpPr>
        <p:sp>
          <p:nvSpPr>
            <p:cNvPr id="10" name="TextBox 9"/>
            <p:cNvSpPr txBox="1"/>
            <p:nvPr/>
          </p:nvSpPr>
          <p:spPr>
            <a:xfrm>
              <a:off x="8749907" y="4219655"/>
              <a:ext cx="15366190"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Method</a:t>
              </a:r>
              <a:endParaRPr lang="en-US" sz="3200" dirty="0">
                <a:solidFill>
                  <a:schemeClr val="bg1"/>
                </a:solidFill>
              </a:endParaRPr>
            </a:p>
          </p:txBody>
        </p:sp>
        <p:pic>
          <p:nvPicPr>
            <p:cNvPr id="2062" name="Picture 20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7598" y="5098695"/>
              <a:ext cx="9445533" cy="7286859"/>
            </a:xfrm>
            <a:prstGeom prst="rect">
              <a:avLst/>
            </a:prstGeom>
          </p:spPr>
        </p:pic>
        <p:pic>
          <p:nvPicPr>
            <p:cNvPr id="2065" name="Picture 20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61997" y="4964177"/>
              <a:ext cx="6419165" cy="3397377"/>
            </a:xfrm>
            <a:prstGeom prst="rect">
              <a:avLst/>
            </a:prstGeom>
          </p:spPr>
        </p:pic>
        <p:grpSp>
          <p:nvGrpSpPr>
            <p:cNvPr id="2081" name="Group 2080"/>
            <p:cNvGrpSpPr/>
            <p:nvPr/>
          </p:nvGrpSpPr>
          <p:grpSpPr>
            <a:xfrm>
              <a:off x="18708199" y="8581775"/>
              <a:ext cx="6223000" cy="4524315"/>
              <a:chOff x="8720475" y="8783490"/>
              <a:chExt cx="6223000" cy="4524315"/>
            </a:xfrm>
          </p:grpSpPr>
          <p:grpSp>
            <p:nvGrpSpPr>
              <p:cNvPr id="2064" name="Group 2063"/>
              <p:cNvGrpSpPr/>
              <p:nvPr/>
            </p:nvGrpSpPr>
            <p:grpSpPr>
              <a:xfrm>
                <a:off x="8720475" y="8783490"/>
                <a:ext cx="6160237" cy="4524315"/>
                <a:chOff x="8743964" y="5362184"/>
                <a:chExt cx="6160237" cy="4524315"/>
              </a:xfrm>
            </p:grpSpPr>
            <p:sp>
              <p:nvSpPr>
                <p:cNvPr id="22" name="TextBox 21"/>
                <p:cNvSpPr txBox="1"/>
                <p:nvPr/>
              </p:nvSpPr>
              <p:spPr>
                <a:xfrm>
                  <a:off x="8743964" y="5362184"/>
                  <a:ext cx="6144410" cy="4524315"/>
                </a:xfrm>
                <a:prstGeom prst="rect">
                  <a:avLst/>
                </a:prstGeom>
                <a:noFill/>
              </p:spPr>
              <p:txBody>
                <a:bodyPr wrap="square" rtlCol="0">
                  <a:spAutoFit/>
                </a:bodyPr>
                <a:lstStyle/>
                <a:p>
                  <a:r>
                    <a:rPr lang="en-US" sz="2400" dirty="0" smtClean="0"/>
                    <a:t>State Space (S): (20-day lookback time series, 8 stocks). State is normalized by window mean and standard deviation.</a:t>
                  </a:r>
                </a:p>
                <a:p>
                  <a:r>
                    <a:rPr lang="en-US" sz="2400" dirty="0" smtClean="0"/>
                    <a:t>Action Space (A): {-1000, 100, 0, 100, 1000}, 8 stocks)</a:t>
                  </a:r>
                </a:p>
                <a:p>
                  <a:r>
                    <a:rPr lang="en-US" sz="2400" dirty="0" smtClean="0"/>
                    <a:t>Reward Function:</a:t>
                  </a:r>
                </a:p>
                <a:p>
                  <a:endParaRPr lang="en-US" sz="2400" dirty="0" smtClean="0"/>
                </a:p>
                <a:p>
                  <a:endParaRPr lang="en-US" sz="2400" dirty="0"/>
                </a:p>
                <a:p>
                  <a:endParaRPr lang="en-US" sz="2400" dirty="0" smtClean="0"/>
                </a:p>
                <a:p>
                  <a:r>
                    <a:rPr lang="en-US" sz="2400" dirty="0" smtClean="0"/>
                    <a:t>Reward is normalized by initial cash. For long only strategy, allocate cash by buy cost across assets. Negative reward is penalized 10% more. </a:t>
                  </a:r>
                  <a:endParaRPr lang="en-US" sz="2400" dirty="0"/>
                </a:p>
              </p:txBody>
            </p:sp>
            <p:pic>
              <p:nvPicPr>
                <p:cNvPr id="2063" name="Picture 20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35452" y="7257813"/>
                  <a:ext cx="3768749" cy="499936"/>
                </a:xfrm>
                <a:prstGeom prst="rect">
                  <a:avLst/>
                </a:prstGeom>
              </p:spPr>
            </p:pic>
          </p:grpSp>
          <p:pic>
            <p:nvPicPr>
              <p:cNvPr id="2066" name="Picture 20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0475" y="11082396"/>
                <a:ext cx="6223000" cy="1016000"/>
              </a:xfrm>
              <a:prstGeom prst="rect">
                <a:avLst/>
              </a:prstGeom>
            </p:spPr>
          </p:pic>
        </p:grpSp>
      </p:grpSp>
      <p:grpSp>
        <p:nvGrpSpPr>
          <p:cNvPr id="2080" name="Group 2079"/>
          <p:cNvGrpSpPr/>
          <p:nvPr/>
        </p:nvGrpSpPr>
        <p:grpSpPr>
          <a:xfrm>
            <a:off x="1015610" y="13326311"/>
            <a:ext cx="23100487" cy="7885437"/>
            <a:chOff x="8496314" y="13279857"/>
            <a:chExt cx="23100487" cy="7885437"/>
          </a:xfrm>
        </p:grpSpPr>
        <p:sp>
          <p:nvSpPr>
            <p:cNvPr id="11" name="TextBox 10"/>
            <p:cNvSpPr txBox="1"/>
            <p:nvPr/>
          </p:nvSpPr>
          <p:spPr>
            <a:xfrm>
              <a:off x="8749906" y="13279857"/>
              <a:ext cx="22846895"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Results</a:t>
              </a:r>
              <a:endParaRPr lang="en-US" sz="3200" dirty="0">
                <a:solidFill>
                  <a:schemeClr val="bg1"/>
                </a:solidFill>
              </a:endParaRPr>
            </a:p>
          </p:txBody>
        </p:sp>
        <p:pic>
          <p:nvPicPr>
            <p:cNvPr id="2067" name="Picture 20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4402" y="14262132"/>
              <a:ext cx="5181600" cy="3454400"/>
            </a:xfrm>
            <a:prstGeom prst="rect">
              <a:avLst/>
            </a:prstGeom>
          </p:spPr>
        </p:pic>
        <p:pic>
          <p:nvPicPr>
            <p:cNvPr id="2068" name="Picture 20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96314" y="17516879"/>
              <a:ext cx="5281579" cy="3521053"/>
            </a:xfrm>
            <a:prstGeom prst="rect">
              <a:avLst/>
            </a:prstGeom>
          </p:spPr>
        </p:pic>
        <p:pic>
          <p:nvPicPr>
            <p:cNvPr id="2070" name="Picture 20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22345" y="14276713"/>
              <a:ext cx="5159728" cy="3439819"/>
            </a:xfrm>
            <a:prstGeom prst="rect">
              <a:avLst/>
            </a:prstGeom>
          </p:spPr>
        </p:pic>
        <p:pic>
          <p:nvPicPr>
            <p:cNvPr id="2071" name="Picture 207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232602" y="17478455"/>
              <a:ext cx="5339215" cy="3559477"/>
            </a:xfrm>
            <a:prstGeom prst="rect">
              <a:avLst/>
            </a:prstGeom>
          </p:spPr>
        </p:pic>
        <p:pic>
          <p:nvPicPr>
            <p:cNvPr id="2074" name="Picture 207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033203" y="14262132"/>
              <a:ext cx="5486400" cy="3657600"/>
            </a:xfrm>
            <a:prstGeom prst="rect">
              <a:avLst/>
            </a:prstGeom>
          </p:spPr>
        </p:pic>
        <p:pic>
          <p:nvPicPr>
            <p:cNvPr id="2075" name="Picture 207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058603" y="17524627"/>
              <a:ext cx="5461000" cy="3640667"/>
            </a:xfrm>
            <a:prstGeom prst="rect">
              <a:avLst/>
            </a:prstGeom>
          </p:spPr>
        </p:pic>
        <p:sp>
          <p:nvSpPr>
            <p:cNvPr id="2078" name="TextBox 2077"/>
            <p:cNvSpPr txBox="1"/>
            <p:nvPr/>
          </p:nvSpPr>
          <p:spPr>
            <a:xfrm>
              <a:off x="23220016" y="18478602"/>
              <a:ext cx="8319146" cy="2246769"/>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lang="en-US" sz="2000" dirty="0" smtClean="0"/>
                <a:t>Fig top to bottom, then left to right:</a:t>
              </a:r>
            </a:p>
            <a:p>
              <a:pPr marL="457200" indent="-457200">
                <a:buAutoNum type="arabicParenR"/>
              </a:pPr>
              <a:r>
                <a:rPr lang="en-US" sz="2000" dirty="0" smtClean="0"/>
                <a:t>Portfolio value over training set (model metric)</a:t>
              </a:r>
            </a:p>
            <a:p>
              <a:pPr marL="457200" indent="-457200">
                <a:buAutoNum type="arabicParenR"/>
              </a:pPr>
              <a:r>
                <a:rPr lang="en-US" sz="2000" dirty="0" smtClean="0"/>
                <a:t>Average reward distribution (training set)</a:t>
              </a:r>
            </a:p>
            <a:p>
              <a:pPr marL="457200" indent="-457200">
                <a:buAutoNum type="arabicParenR"/>
              </a:pPr>
              <a:r>
                <a:rPr lang="en-US" sz="2000" dirty="0" smtClean="0"/>
                <a:t>Portfolio value over test period, compared with simple hold strategy</a:t>
              </a:r>
            </a:p>
            <a:p>
              <a:pPr marL="457200" indent="-457200">
                <a:buAutoNum type="arabicParenR"/>
              </a:pPr>
              <a:r>
                <a:rPr lang="en-US" sz="2000" dirty="0" smtClean="0"/>
                <a:t>Long only strategy trades over time (color for assets)</a:t>
              </a:r>
            </a:p>
            <a:p>
              <a:pPr marL="457200" indent="-457200">
                <a:buAutoNum type="arabicParenR"/>
              </a:pPr>
              <a:r>
                <a:rPr lang="en-US" sz="2000" dirty="0" smtClean="0"/>
                <a:t>Long-short strategy buy trades over time (color for assets)</a:t>
              </a:r>
            </a:p>
            <a:p>
              <a:pPr marL="457200" indent="-457200">
                <a:buFontTx/>
                <a:buAutoNum type="arabicParenR"/>
              </a:pPr>
              <a:r>
                <a:rPr lang="en-US" sz="2000" dirty="0" smtClean="0"/>
                <a:t>Long-short strategy sell trades over time (color for assets)</a:t>
              </a:r>
            </a:p>
          </p:txBody>
        </p:sp>
        <p:sp>
          <p:nvSpPr>
            <p:cNvPr id="97" name="TextBox 96"/>
            <p:cNvSpPr txBox="1"/>
            <p:nvPr/>
          </p:nvSpPr>
          <p:spPr>
            <a:xfrm>
              <a:off x="23220016" y="14276713"/>
              <a:ext cx="8319146" cy="452431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Model performs greatly and outperforms simple buy and hold strategy by orders of magnitude. </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Judging from Fig 2, the DQN seems to have learned a strategy that makes money most of the time and lose money occasionally. It’s surprisingly good considering both transaction costs and risk aversion further penalizes rewards. </a:t>
              </a:r>
              <a:endParaRPr lang="en-US" sz="2400" dirty="0"/>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DQN network tends to </a:t>
              </a:r>
              <a:r>
                <a:rPr lang="en-US" sz="2400" dirty="0" err="1" smtClean="0"/>
                <a:t>overfit</a:t>
              </a:r>
              <a:r>
                <a:rPr lang="en-US" sz="2400" dirty="0" smtClean="0"/>
                <a:t> to training environment. We use experience replay and random exploration to reduce it. </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When short trade and cash borrow </a:t>
              </a:r>
              <a:r>
                <a:rPr lang="en-US" sz="2400" dirty="0" smtClean="0"/>
                <a:t>is allowed in Fig 5&amp;6, the model seems to take full advantage of the extra leverage to deliver outsized gains. </a:t>
              </a:r>
              <a:endParaRPr lang="en-US" sz="2400" dirty="0" smtClean="0"/>
            </a:p>
            <a:p>
              <a:pPr marL="457200" marR="0" lvl="0" indent="-457200" defTabSz="914400" eaLnBrk="1" fontAlgn="auto" latinLnBrk="0" hangingPunct="1">
                <a:lnSpc>
                  <a:spcPct val="100000"/>
                </a:lnSpc>
                <a:spcBef>
                  <a:spcPts val="0"/>
                </a:spcBef>
                <a:spcAft>
                  <a:spcPts val="0"/>
                </a:spcAft>
                <a:buClrTx/>
                <a:buSzTx/>
                <a:buFontTx/>
                <a:buNone/>
                <a:tabLst/>
                <a:defRPr/>
              </a:pPr>
              <a:endParaRPr lang="en-US" sz="2400" dirty="0" smtClean="0"/>
            </a:p>
          </p:txBody>
        </p:sp>
      </p:grpSp>
      <p:grpSp>
        <p:nvGrpSpPr>
          <p:cNvPr id="2079" name="Group 2078"/>
          <p:cNvGrpSpPr/>
          <p:nvPr/>
        </p:nvGrpSpPr>
        <p:grpSpPr>
          <a:xfrm>
            <a:off x="24672623" y="13326311"/>
            <a:ext cx="6879292" cy="6854014"/>
            <a:chOff x="27311640" y="2274106"/>
            <a:chExt cx="6879292" cy="6854014"/>
          </a:xfrm>
        </p:grpSpPr>
        <p:sp>
          <p:nvSpPr>
            <p:cNvPr id="12" name="TextBox 11"/>
            <p:cNvSpPr txBox="1"/>
            <p:nvPr/>
          </p:nvSpPr>
          <p:spPr>
            <a:xfrm>
              <a:off x="27332932" y="2274106"/>
              <a:ext cx="6858000" cy="58477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chemeClr val="bg1"/>
                  </a:solidFill>
                </a:rPr>
                <a:t>Discussion &amp; Future Work</a:t>
              </a:r>
              <a:endParaRPr lang="en-US" sz="3200" dirty="0">
                <a:solidFill>
                  <a:schemeClr val="bg1"/>
                </a:solidFill>
              </a:endParaRPr>
            </a:p>
          </p:txBody>
        </p:sp>
        <p:sp>
          <p:nvSpPr>
            <p:cNvPr id="98" name="TextBox 97"/>
            <p:cNvSpPr txBox="1"/>
            <p:nvPr/>
          </p:nvSpPr>
          <p:spPr>
            <a:xfrm>
              <a:off x="27311640" y="3126477"/>
              <a:ext cx="6879291" cy="6001643"/>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Further tests needed to show if the strategy is robust in a bear market condition since data is drawn from last decade of bull market. </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It’s interesting to use other metrics to assess model performance, such as Sharpe Ratio, Max Drawdown, etc. </a:t>
              </a:r>
              <a:endParaRPr lang="en-US" sz="2400" dirty="0"/>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There might be survivorship bias as the stocks selected for testing are all well-known large cap stocks. It’s interesting to test against worse-performing assets, assets significantly affected by random events and other asset classes. </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Test other neural network structure other than MLPs, such as GRU, LSTM, attention layers, etc.</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Explore other deep reinforcement learning frameworks such as double q-learning, policy gradient, etc.</a:t>
              </a:r>
            </a:p>
          </p:txBody>
        </p:sp>
      </p:grpSp>
      <p:sp>
        <p:nvSpPr>
          <p:cNvPr id="2083" name="Rectangle 2082"/>
          <p:cNvSpPr/>
          <p:nvPr/>
        </p:nvSpPr>
        <p:spPr>
          <a:xfrm>
            <a:off x="1269203" y="9850111"/>
            <a:ext cx="7646198" cy="2862322"/>
          </a:xfrm>
          <a:prstGeom prst="rect">
            <a:avLst/>
          </a:prstGeom>
        </p:spPr>
        <p:txBody>
          <a:bodyPr wrap="square">
            <a:spAutoFit/>
          </a:bodyPr>
          <a:lstStyle/>
          <a:p>
            <a:r>
              <a:rPr lang="en-US" sz="1500" b="0" i="0" dirty="0" smtClean="0">
                <a:effectLst/>
                <a:latin typeface="Arial" charset="0"/>
              </a:rPr>
              <a:t>[1] </a:t>
            </a:r>
            <a:r>
              <a:rPr lang="en-US" sz="1500" b="0" i="0" dirty="0" err="1" smtClean="0">
                <a:effectLst/>
                <a:latin typeface="Arial" charset="0"/>
              </a:rPr>
              <a:t>Kavukcuoglu</a:t>
            </a:r>
            <a:r>
              <a:rPr lang="en-US" sz="1500" b="0" i="0" dirty="0" smtClean="0">
                <a:effectLst/>
                <a:latin typeface="Arial" charset="0"/>
              </a:rPr>
              <a:t> K. Silver D. et al </a:t>
            </a:r>
            <a:r>
              <a:rPr lang="en-US" sz="1500" b="0" i="0" dirty="0" err="1" smtClean="0">
                <a:effectLst/>
                <a:latin typeface="Arial" charset="0"/>
              </a:rPr>
              <a:t>Mnih</a:t>
            </a:r>
            <a:r>
              <a:rPr lang="en-US" sz="1500" b="0" i="0" dirty="0" smtClean="0">
                <a:effectLst/>
                <a:latin typeface="Arial" charset="0"/>
              </a:rPr>
              <a:t>, V. Human-level control through deep reinforcement</a:t>
            </a:r>
          </a:p>
          <a:p>
            <a:r>
              <a:rPr lang="en-US" sz="1500" b="0" i="0" dirty="0" smtClean="0">
                <a:effectLst/>
                <a:latin typeface="Arial" charset="0"/>
              </a:rPr>
              <a:t>learning. Nature, 518:529–533, 01 2015.</a:t>
            </a:r>
          </a:p>
          <a:p>
            <a:r>
              <a:rPr lang="en-US" sz="1500" b="0" i="0" dirty="0" smtClean="0">
                <a:effectLst/>
                <a:latin typeface="Arial" charset="0"/>
              </a:rPr>
              <a:t>[2] Gordon Ritter. Machine learning for trading. SSRN Electronic Journal, 01 2017.</a:t>
            </a:r>
          </a:p>
          <a:p>
            <a:r>
              <a:rPr lang="en-US" sz="1500" b="0" i="0" dirty="0" smtClean="0">
                <a:effectLst/>
                <a:latin typeface="Arial" charset="0"/>
              </a:rPr>
              <a:t>[3] Xiang Gao. Deep reinforcement learning for time series: playing idealized trading games. </a:t>
            </a:r>
            <a:r>
              <a:rPr lang="en-US" sz="1500" b="0" i="0" dirty="0" err="1" smtClean="0">
                <a:effectLst/>
                <a:latin typeface="Arial" charset="0"/>
              </a:rPr>
              <a:t>Arxiv</a:t>
            </a:r>
            <a:r>
              <a:rPr lang="en-US" sz="1500" b="0" i="0" dirty="0" smtClean="0">
                <a:effectLst/>
                <a:latin typeface="Arial" charset="0"/>
              </a:rPr>
              <a:t> Quant, 03 2018. </a:t>
            </a:r>
          </a:p>
          <a:p>
            <a:r>
              <a:rPr lang="en-US" sz="1500" b="0" i="0" dirty="0" smtClean="0">
                <a:effectLst/>
                <a:latin typeface="Arial" charset="0"/>
              </a:rPr>
              <a:t>[4] </a:t>
            </a:r>
            <a:r>
              <a:rPr lang="en-US" sz="1500" b="0" i="0" dirty="0" err="1" smtClean="0">
                <a:effectLst/>
                <a:latin typeface="Arial" charset="0"/>
              </a:rPr>
              <a:t>Chien</a:t>
            </a:r>
            <a:r>
              <a:rPr lang="en-US" sz="1500" b="0" i="0" dirty="0" smtClean="0">
                <a:effectLst/>
                <a:latin typeface="Arial" charset="0"/>
              </a:rPr>
              <a:t> Huang. Financial Trading as a Game: A Deep Reinforcement Learning Approach , 07 2018.</a:t>
            </a:r>
          </a:p>
          <a:p>
            <a:r>
              <a:rPr lang="en-US" sz="1500" b="0" i="0" dirty="0" smtClean="0">
                <a:effectLst/>
                <a:latin typeface="Arial" charset="0"/>
              </a:rPr>
              <a:t>[5] Yang Wang, et el</a:t>
            </a:r>
            <a:r>
              <a:rPr lang="en-US" sz="1500" dirty="0" smtClean="0">
                <a:latin typeface="Arial" charset="0"/>
              </a:rPr>
              <a:t>. </a:t>
            </a:r>
            <a:r>
              <a:rPr lang="en-US" sz="1500" b="0" i="0" dirty="0" smtClean="0">
                <a:effectLst/>
                <a:latin typeface="Arial" charset="0"/>
              </a:rPr>
              <a:t>Q-trading, CSLT Technical Report, 01 2017.</a:t>
            </a:r>
          </a:p>
          <a:p>
            <a:r>
              <a:rPr lang="en-US" sz="1500" b="0" i="0" dirty="0" smtClean="0">
                <a:effectLst/>
                <a:latin typeface="Arial" charset="0"/>
              </a:rPr>
              <a:t>[6] </a:t>
            </a:r>
            <a:r>
              <a:rPr lang="en-US" sz="1500" b="0" i="0" dirty="0" err="1" smtClean="0">
                <a:effectLst/>
                <a:latin typeface="Arial" charset="0"/>
              </a:rPr>
              <a:t>Taewook</a:t>
            </a:r>
            <a:r>
              <a:rPr lang="en-US" sz="1500" b="0" i="0" dirty="0" smtClean="0">
                <a:effectLst/>
                <a:latin typeface="Arial" charset="0"/>
              </a:rPr>
              <a:t> Kim and Ha Kim. Optimizing the pairs-trading strategy using deep reinforcement learning with trading and stop-loss boundaries. Complexity, 2019:1–20, 11 2019.</a:t>
            </a:r>
            <a:endParaRPr lang="en-US" sz="1500" b="0" i="0" dirty="0">
              <a:effectLst/>
              <a:latin typeface="Arial" charset="0"/>
            </a:endParaRPr>
          </a:p>
        </p:txBody>
      </p:sp>
      <p:sp>
        <p:nvSpPr>
          <p:cNvPr id="2085" name="TextBox 2084"/>
          <p:cNvSpPr txBox="1"/>
          <p:nvPr/>
        </p:nvSpPr>
        <p:spPr>
          <a:xfrm>
            <a:off x="11283469" y="3065408"/>
            <a:ext cx="8911685" cy="1138773"/>
          </a:xfrm>
          <a:prstGeom prst="rect">
            <a:avLst/>
          </a:prstGeom>
          <a:noFill/>
        </p:spPr>
        <p:txBody>
          <a:bodyPr wrap="square" rtlCol="0">
            <a:spAutoFit/>
          </a:bodyPr>
          <a:lstStyle/>
          <a:p>
            <a:r>
              <a:rPr lang="en-US" sz="3600" dirty="0" smtClean="0"/>
              <a:t>Presentation Link </a:t>
            </a:r>
            <a:r>
              <a:rPr lang="en-US" sz="3200" dirty="0" smtClean="0">
                <a:hlinkClick r:id="rId16"/>
              </a:rPr>
              <a:t>https://youtu.be/OfwSZlaAims</a:t>
            </a:r>
            <a:endParaRPr lang="en-US" sz="3200" dirty="0" smtClean="0"/>
          </a:p>
          <a:p>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2518</TotalTime>
  <Words>1199</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Microsoft Office User</cp:lastModifiedBy>
  <cp:revision>37</cp:revision>
  <cp:lastPrinted>2019-12-09T14:12:04Z</cp:lastPrinted>
  <dcterms:created xsi:type="dcterms:W3CDTF">2014-07-14T23:05:16Z</dcterms:created>
  <dcterms:modified xsi:type="dcterms:W3CDTF">2019-12-11T04:50:17Z</dcterms:modified>
</cp:coreProperties>
</file>