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256" r:id="rId3"/>
    <p:sldId id="257" r:id="rId4"/>
    <p:sldId id="387" r:id="rId5"/>
    <p:sldId id="388" r:id="rId6"/>
    <p:sldId id="389" r:id="rId7"/>
    <p:sldId id="395" r:id="rId8"/>
    <p:sldId id="407" r:id="rId9"/>
    <p:sldId id="417" r:id="rId10"/>
    <p:sldId id="401" r:id="rId11"/>
    <p:sldId id="396" r:id="rId12"/>
    <p:sldId id="397" r:id="rId13"/>
    <p:sldId id="425" r:id="rId14"/>
    <p:sldId id="430" r:id="rId15"/>
    <p:sldId id="398" r:id="rId16"/>
    <p:sldId id="415" r:id="rId17"/>
    <p:sldId id="435" r:id="rId18"/>
    <p:sldId id="438" r:id="rId19"/>
    <p:sldId id="439" r:id="rId20"/>
    <p:sldId id="442" r:id="rId21"/>
    <p:sldId id="443" r:id="rId22"/>
    <p:sldId id="400" r:id="rId23"/>
    <p:sldId id="454" r:id="rId24"/>
    <p:sldId id="455" r:id="rId25"/>
    <p:sldId id="448" r:id="rId26"/>
    <p:sldId id="450" r:id="rId27"/>
    <p:sldId id="390" r:id="rId28"/>
    <p:sldId id="463" r:id="rId29"/>
    <p:sldId id="464" r:id="rId30"/>
    <p:sldId id="465" r:id="rId31"/>
    <p:sldId id="466" r:id="rId32"/>
    <p:sldId id="467" r:id="rId33"/>
    <p:sldId id="462" r:id="rId34"/>
    <p:sldId id="468" r:id="rId35"/>
    <p:sldId id="469" r:id="rId36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92" y="-78"/>
      </p:cViewPr>
      <p:guideLst>
        <p:guide orient="horz" pos="219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notesMaster" Target="notesMasters/notesMaster1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223" name="Shape 22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 panose="020F0502020204030204"/>
      </a:defRPr>
    </a:lvl1pPr>
    <a:lvl2pPr indent="228600" latinLnBrk="0">
      <a:defRPr sz="1200">
        <a:latin typeface="+mj-lt"/>
        <a:ea typeface="+mj-ea"/>
        <a:cs typeface="+mj-cs"/>
        <a:sym typeface="Calibri" panose="020F0502020204030204"/>
      </a:defRPr>
    </a:lvl2pPr>
    <a:lvl3pPr indent="457200" latinLnBrk="0">
      <a:defRPr sz="1200">
        <a:latin typeface="+mj-lt"/>
        <a:ea typeface="+mj-ea"/>
        <a:cs typeface="+mj-cs"/>
        <a:sym typeface="Calibri" panose="020F0502020204030204"/>
      </a:defRPr>
    </a:lvl3pPr>
    <a:lvl4pPr indent="685800" latinLnBrk="0">
      <a:defRPr sz="1200">
        <a:latin typeface="+mj-lt"/>
        <a:ea typeface="+mj-ea"/>
        <a:cs typeface="+mj-cs"/>
        <a:sym typeface="Calibri" panose="020F0502020204030204"/>
      </a:defRPr>
    </a:lvl4pPr>
    <a:lvl5pPr indent="914400" latinLnBrk="0">
      <a:defRPr sz="1200">
        <a:latin typeface="+mj-lt"/>
        <a:ea typeface="+mj-ea"/>
        <a:cs typeface="+mj-cs"/>
        <a:sym typeface="Calibri" panose="020F0502020204030204"/>
      </a:defRPr>
    </a:lvl5pPr>
    <a:lvl6pPr indent="1143000" latinLnBrk="0">
      <a:defRPr sz="1200">
        <a:latin typeface="+mj-lt"/>
        <a:ea typeface="+mj-ea"/>
        <a:cs typeface="+mj-cs"/>
        <a:sym typeface="Calibri" panose="020F0502020204030204"/>
      </a:defRPr>
    </a:lvl6pPr>
    <a:lvl7pPr indent="1371600" latinLnBrk="0">
      <a:defRPr sz="1200">
        <a:latin typeface="+mj-lt"/>
        <a:ea typeface="+mj-ea"/>
        <a:cs typeface="+mj-cs"/>
        <a:sym typeface="Calibri" panose="020F0502020204030204"/>
      </a:defRPr>
    </a:lvl7pPr>
    <a:lvl8pPr indent="1600200" latinLnBrk="0">
      <a:defRPr sz="1200">
        <a:latin typeface="+mj-lt"/>
        <a:ea typeface="+mj-ea"/>
        <a:cs typeface="+mj-cs"/>
        <a:sym typeface="Calibri" panose="020F0502020204030204"/>
      </a:defRPr>
    </a:lvl8pPr>
    <a:lvl9pPr indent="1828800" latinLnBrk="0">
      <a:defRPr sz="1200">
        <a:latin typeface="+mj-lt"/>
        <a:ea typeface="+mj-ea"/>
        <a:cs typeface="+mj-cs"/>
        <a:sym typeface="Calibri" panose="020F050202020403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0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9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18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7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36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45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54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63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72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7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88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97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06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5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32F92FB2-1D41-4D93-814C-1164181635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39D3E-47CA-408B-A5B6-C1F734FF6B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6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5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7" Type="http://schemas.openxmlformats.org/officeDocument/2006/relationships/theme" Target="../theme/theme1.xml"/><Relationship Id="rId26" Type="http://schemas.openxmlformats.org/officeDocument/2006/relationships/image" Target="../media/image1.jpeg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457200" y="274635"/>
            <a:ext cx="8229600" cy="114300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13150" y="6406787"/>
            <a:ext cx="273652" cy="264251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ransition spd="med"/>
  <p:txStyles>
    <p:titleStyle>
      <a:lvl1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914400" marR="0" indent="-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91440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91440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91440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L="783590" marR="0" indent="-32639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 panose="020B0604020202020204"/>
        <a:buNone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 panose="020B0604020202020204"/>
        <a:buNone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 panose="020B0604020202020204"/>
        <a:buNone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 panose="020B0604020202020204"/>
        <a:buNone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9" Type="http://schemas.openxmlformats.org/officeDocument/2006/relationships/slideLayout" Target="../slideLayouts/slideLayout9.xml"/><Relationship Id="rId28" Type="http://schemas.openxmlformats.org/officeDocument/2006/relationships/tags" Target="../tags/tag28.xml"/><Relationship Id="rId27" Type="http://schemas.openxmlformats.org/officeDocument/2006/relationships/tags" Target="../tags/tag27.xml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itle"/>
          <p:cNvSpPr txBox="1">
            <a:spLocks noGrp="1"/>
          </p:cNvSpPr>
          <p:nvPr>
            <p:ph type="title" idx="4294967295"/>
          </p:nvPr>
        </p:nvSpPr>
        <p:spPr>
          <a:xfrm>
            <a:off x="-1016635" y="22923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485773"/>
            <a:ext cx="8229600" cy="1143005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/>
              <a:t>git</a:t>
            </a:r>
            <a:r>
              <a:rPr lang="zh-CN" altLang="en-US"/>
              <a:t>入门与实践</a:t>
            </a:r>
            <a:endParaRPr lang="zh-CN" altLang="en-US"/>
          </a:p>
        </p:txBody>
      </p:sp>
      <p:sp>
        <p:nvSpPr>
          <p:cNvPr id="228" name="下载安装…"/>
          <p:cNvSpPr txBox="1">
            <a:spLocks noGrp="1"/>
          </p:cNvSpPr>
          <p:nvPr>
            <p:ph type="body" idx="4294967295"/>
          </p:nvPr>
        </p:nvSpPr>
        <p:spPr>
          <a:xfrm>
            <a:off x="457200" y="1260792"/>
            <a:ext cx="8229600" cy="54244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dirty="0"/>
              <a:t>查看功能</a:t>
            </a:r>
            <a:r>
              <a:rPr lang="en-US" altLang="zh-CN" dirty="0"/>
              <a:t>up up!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git status </a:t>
            </a:r>
            <a:r>
              <a:rPr lang="zh-CN" altLang="en-US" dirty="0" err="1">
                <a:sym typeface="+mn-ea"/>
              </a:rPr>
              <a:t>打印文件状态（未追踪、已修改、已暂存）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git status -s  = git status --short </a:t>
            </a:r>
            <a:r>
              <a:rPr lang="zh-CN" altLang="en-US" dirty="0" err="1">
                <a:sym typeface="+mn-ea"/>
              </a:rPr>
              <a:t>简化文件状态打印内容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 err="1">
              <a:sym typeface="+mn-ea"/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 err="1"/>
          </a:p>
          <a:p>
            <a:pPr marL="0" lvl="2" indent="457200">
              <a:lnSpc>
                <a:spcPct val="9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 err="1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/>
          </a:p>
        </p:txBody>
      </p:sp>
      <p:pic>
        <p:nvPicPr>
          <p:cNvPr id="2" name="图片 1" descr="short符号图解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4405" y="3210560"/>
            <a:ext cx="6661785" cy="33312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485773"/>
            <a:ext cx="8229600" cy="1143005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/>
              <a:t>git</a:t>
            </a:r>
            <a:r>
              <a:rPr lang="zh-CN" altLang="en-US"/>
              <a:t>入门与实践</a:t>
            </a:r>
            <a:endParaRPr lang="zh-CN" altLang="en-US"/>
          </a:p>
        </p:txBody>
      </p:sp>
      <p:sp>
        <p:nvSpPr>
          <p:cNvPr id="228" name="下载安装…"/>
          <p:cNvSpPr txBox="1">
            <a:spLocks noGrp="1"/>
          </p:cNvSpPr>
          <p:nvPr>
            <p:ph type="body" idx="4294967295"/>
          </p:nvPr>
        </p:nvSpPr>
        <p:spPr>
          <a:xfrm>
            <a:off x="472440" y="1260792"/>
            <a:ext cx="8229600" cy="542448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dirty="0"/>
              <a:t>查看功能</a:t>
            </a:r>
            <a:r>
              <a:rPr lang="en-US" altLang="zh-CN" dirty="0"/>
              <a:t>up up!</a:t>
            </a:r>
            <a:endParaRPr lang="en-US" altLang="zh-CN"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git diff - </a:t>
            </a:r>
            <a:r>
              <a:rPr lang="zh-CN" altLang="en-US" dirty="0" err="1">
                <a:sym typeface="+mn-ea"/>
              </a:rPr>
              <a:t>查看当前文件的修改（主要看工作区文件）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git diff  --&lt;&gt; </a:t>
            </a:r>
            <a:r>
              <a:rPr lang="zh-CN" altLang="en-US" dirty="0" err="1">
                <a:sym typeface="+mn-ea"/>
              </a:rPr>
              <a:t>查看暂存区和提交区域之间的差异</a:t>
            </a:r>
            <a:endParaRPr lang="en-US" altLang="zh-CN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             --staged  </a:t>
            </a:r>
            <a:endParaRPr lang="en-US" altLang="zh-CN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git log - </a:t>
            </a:r>
            <a:r>
              <a:rPr lang="zh-CN" altLang="en-US" dirty="0" err="1">
                <a:sym typeface="+mn-ea"/>
              </a:rPr>
              <a:t>查看日志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git log -p </a:t>
            </a:r>
            <a:r>
              <a:rPr lang="zh-CN" altLang="en-US" dirty="0" err="1">
                <a:sym typeface="+mn-ea"/>
              </a:rPr>
              <a:t>查看详细信息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git log -2 </a:t>
            </a:r>
            <a:r>
              <a:rPr lang="zh-CN" altLang="en-US" dirty="0" err="1">
                <a:sym typeface="+mn-ea"/>
              </a:rPr>
              <a:t>查看最近的</a:t>
            </a:r>
            <a:r>
              <a:rPr lang="en-US" altLang="zh-CN" dirty="0" err="1">
                <a:sym typeface="+mn-ea"/>
              </a:rPr>
              <a:t>n</a:t>
            </a:r>
            <a:r>
              <a:rPr lang="zh-CN" altLang="en-US" dirty="0" err="1">
                <a:sym typeface="+mn-ea"/>
              </a:rPr>
              <a:t>条信息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git log --stat </a:t>
            </a:r>
            <a:r>
              <a:rPr lang="zh-CN" altLang="en-US" dirty="0" err="1">
                <a:sym typeface="+mn-ea"/>
              </a:rPr>
              <a:t>列出所有被修改的文件，以及简略的统计信息</a:t>
            </a:r>
            <a:endParaRPr lang="zh-CN" altLang="en-US" dirty="0" err="1"/>
          </a:p>
          <a:p>
            <a:pPr marL="0" lvl="2" indent="457200">
              <a:lnSpc>
                <a:spcPct val="9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 err="1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485773"/>
            <a:ext cx="8229600" cy="1143005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/>
              <a:t>git</a:t>
            </a:r>
            <a:r>
              <a:rPr lang="zh-CN" altLang="en-US"/>
              <a:t>入门与实践</a:t>
            </a:r>
            <a:endParaRPr lang="zh-CN" altLang="en-US"/>
          </a:p>
        </p:txBody>
      </p:sp>
      <p:sp>
        <p:nvSpPr>
          <p:cNvPr id="228" name="下载安装…"/>
          <p:cNvSpPr txBox="1">
            <a:spLocks noGrp="1"/>
          </p:cNvSpPr>
          <p:nvPr>
            <p:ph type="body" idx="4294967295"/>
          </p:nvPr>
        </p:nvSpPr>
        <p:spPr>
          <a:xfrm>
            <a:off x="472440" y="1260792"/>
            <a:ext cx="8229600" cy="54244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dirty="0"/>
              <a:t>查看功能</a:t>
            </a:r>
            <a:r>
              <a:rPr lang="en-US" altLang="zh-CN" dirty="0"/>
              <a:t>up up!</a:t>
            </a:r>
            <a:endParaRPr lang="en-US" altLang="zh-CN"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git log --pretty </a:t>
            </a:r>
            <a:r>
              <a:rPr lang="zh-CN" altLang="en-US" dirty="0" err="1">
                <a:sym typeface="+mn-ea"/>
              </a:rPr>
              <a:t>设置打印内容的格式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- oneline </a:t>
            </a:r>
            <a:r>
              <a:rPr lang="zh-CN" altLang="en-US" dirty="0" err="1">
                <a:sym typeface="+mn-ea"/>
              </a:rPr>
              <a:t>哈希和描述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- short </a:t>
            </a:r>
            <a:r>
              <a:rPr lang="zh-CN" altLang="en-US" dirty="0" err="1">
                <a:sym typeface="+mn-ea"/>
              </a:rPr>
              <a:t>哈希、作者、描述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- full </a:t>
            </a:r>
            <a:r>
              <a:rPr lang="zh-CN" altLang="en-US" dirty="0" err="1">
                <a:sym typeface="+mn-ea"/>
              </a:rPr>
              <a:t>哈希、作者、提交者、描述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- fuller </a:t>
            </a:r>
            <a:r>
              <a:rPr lang="zh-CN" altLang="en-US" dirty="0" err="1">
                <a:sym typeface="+mn-ea"/>
              </a:rPr>
              <a:t>哈希、作者、日期、提交者、提交日期、描述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- format - </a:t>
            </a:r>
            <a:r>
              <a:rPr lang="zh-CN" altLang="en-US" dirty="0" err="1">
                <a:sym typeface="+mn-ea"/>
              </a:rPr>
              <a:t>定制要显示的记录格式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** </a:t>
            </a:r>
            <a:r>
              <a:rPr lang="zh-CN" altLang="en-US" dirty="0" err="1">
                <a:sym typeface="+mn-ea"/>
              </a:rPr>
              <a:t>此处的作者：实际修改的人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        </a:t>
            </a:r>
            <a:r>
              <a:rPr lang="zh-CN" altLang="en-US" dirty="0" err="1">
                <a:sym typeface="+mn-ea"/>
              </a:rPr>
              <a:t>提交者：最后将此工作成果提交到仓库的人</a:t>
            </a:r>
            <a:endParaRPr lang="en-US" altLang="zh-CN" dirty="0" err="1">
              <a:sym typeface="+mn-ea"/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 err="1"/>
          </a:p>
          <a:p>
            <a:pPr marL="0" lvl="2" indent="457200">
              <a:lnSpc>
                <a:spcPct val="9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 err="1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485773"/>
            <a:ext cx="8229600" cy="1143005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/>
              <a:t>git</a:t>
            </a:r>
            <a:r>
              <a:rPr lang="zh-CN" altLang="en-US"/>
              <a:t>入门与实践</a:t>
            </a:r>
            <a:endParaRPr lang="zh-CN" altLang="en-US"/>
          </a:p>
        </p:txBody>
      </p:sp>
      <p:sp>
        <p:nvSpPr>
          <p:cNvPr id="228" name="下载安装…"/>
          <p:cNvSpPr txBox="1">
            <a:spLocks noGrp="1"/>
          </p:cNvSpPr>
          <p:nvPr>
            <p:ph type="body" idx="4294967295"/>
          </p:nvPr>
        </p:nvSpPr>
        <p:spPr>
          <a:xfrm>
            <a:off x="472440" y="1260792"/>
            <a:ext cx="8229600" cy="54244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dirty="0"/>
              <a:t>format</a:t>
            </a:r>
            <a:r>
              <a:rPr lang="zh-CN" altLang="en-US" dirty="0"/>
              <a:t>的常用选项</a:t>
            </a:r>
            <a:endParaRPr lang="en-US" altLang="zh-CN"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 err="1">
              <a:sym typeface="+mn-ea"/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 err="1"/>
          </a:p>
          <a:p>
            <a:pPr marL="0" lvl="2" indent="457200">
              <a:lnSpc>
                <a:spcPct val="9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 err="1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/>
          </a:p>
        </p:txBody>
      </p:sp>
      <p:pic>
        <p:nvPicPr>
          <p:cNvPr id="2" name="图片 1" descr="微信截图_2018081419114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8830" y="2051685"/>
            <a:ext cx="4182110" cy="44011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485773"/>
            <a:ext cx="8229600" cy="1143005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/>
              <a:t>git</a:t>
            </a:r>
            <a:r>
              <a:rPr lang="zh-CN" altLang="en-US"/>
              <a:t>入门与实践</a:t>
            </a:r>
            <a:endParaRPr lang="zh-CN" altLang="en-US"/>
          </a:p>
        </p:txBody>
      </p:sp>
      <p:sp>
        <p:nvSpPr>
          <p:cNvPr id="228" name="下载安装…"/>
          <p:cNvSpPr txBox="1">
            <a:spLocks noGrp="1"/>
          </p:cNvSpPr>
          <p:nvPr>
            <p:ph type="body" idx="4294967295"/>
          </p:nvPr>
        </p:nvSpPr>
        <p:spPr>
          <a:xfrm>
            <a:off x="457200" y="1260792"/>
            <a:ext cx="8229600" cy="54244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dirty="0"/>
              <a:t>什么是</a:t>
            </a:r>
            <a:r>
              <a:rPr lang="en-US" altLang="zh-CN" dirty="0"/>
              <a:t>HEAD</a:t>
            </a:r>
            <a:r>
              <a:rPr lang="zh-CN" altLang="en-US" dirty="0"/>
              <a:t>？</a:t>
            </a:r>
            <a:r>
              <a:rPr lang="en-US" altLang="zh-CN" dirty="0"/>
              <a:t>! </a:t>
            </a:r>
            <a:r>
              <a:rPr lang="zh-CN" altLang="en-US" dirty="0"/>
              <a:t>什么是</a:t>
            </a:r>
            <a:r>
              <a:rPr lang="en-US" altLang="zh-CN" dirty="0"/>
              <a:t>master</a:t>
            </a:r>
            <a:r>
              <a:rPr lang="zh-CN" altLang="en-US" dirty="0"/>
              <a:t>？！</a:t>
            </a:r>
            <a:endParaRPr lang="en-US" altLang="zh-CN"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b="1" dirty="0" err="1">
                <a:sym typeface="+mn-ea"/>
              </a:rPr>
              <a:t>提交对象：</a:t>
            </a:r>
            <a:endParaRPr lang="zh-CN" altLang="en-US" b="1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b="1" dirty="0" err="1">
                <a:sym typeface="+mn-ea"/>
              </a:rPr>
              <a:t>	</a:t>
            </a:r>
            <a:r>
              <a:rPr lang="en-US" altLang="zh-CN" dirty="0" err="1">
                <a:sym typeface="+mn-ea"/>
              </a:rPr>
              <a:t>Git </a:t>
            </a:r>
            <a:r>
              <a:rPr lang="zh-CN" altLang="en-US" dirty="0" err="1">
                <a:sym typeface="+mn-ea"/>
              </a:rPr>
              <a:t>保存的并不是文件的变化或者差异，而是一系列的不同时刻的文件快照。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</a:t>
            </a:r>
            <a:r>
              <a:rPr lang="zh-CN" altLang="en-US" dirty="0" err="1">
                <a:sym typeface="+mn-ea"/>
              </a:rPr>
              <a:t>提交操作时</a:t>
            </a:r>
            <a:r>
              <a:rPr lang="en-US" altLang="zh-CN" dirty="0" err="1">
                <a:sym typeface="+mn-ea"/>
              </a:rPr>
              <a:t>Git</a:t>
            </a:r>
            <a:r>
              <a:rPr lang="zh-CN" altLang="en-US" dirty="0" err="1">
                <a:sym typeface="+mn-ea"/>
              </a:rPr>
              <a:t>会保存一个提交对象，该对象中包含一个指向暂存内容快照的指针、作者姓名、邮箱、父对象指针以及提交输入信息。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* </a:t>
            </a:r>
            <a:r>
              <a:rPr lang="zh-CN" altLang="en-US" dirty="0" err="1">
                <a:sym typeface="+mn-ea"/>
              </a:rPr>
              <a:t>首次提交的对象没有父对象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* </a:t>
            </a:r>
            <a:r>
              <a:rPr lang="zh-CN" altLang="en-US" dirty="0" err="1">
                <a:sym typeface="+mn-ea"/>
              </a:rPr>
              <a:t>普通的提交有一个父对象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* </a:t>
            </a:r>
            <a:r>
              <a:rPr lang="zh-CN" altLang="en-US" dirty="0" err="1">
                <a:sym typeface="+mn-ea"/>
              </a:rPr>
              <a:t>多个分支合并的有多个父对象</a:t>
            </a:r>
            <a:endParaRPr lang="en-US" altLang="zh-CN" dirty="0" err="1">
              <a:sym typeface="+mn-ea"/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 err="1"/>
          </a:p>
          <a:p>
            <a:pPr marL="0" lvl="2" indent="457200">
              <a:lnSpc>
                <a:spcPct val="9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 err="1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485773"/>
            <a:ext cx="8229600" cy="1143005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/>
              <a:t>git</a:t>
            </a:r>
            <a:r>
              <a:rPr lang="zh-CN" altLang="en-US"/>
              <a:t>入门与实践</a:t>
            </a:r>
            <a:endParaRPr lang="zh-CN" altLang="en-US"/>
          </a:p>
        </p:txBody>
      </p:sp>
      <p:sp>
        <p:nvSpPr>
          <p:cNvPr id="228" name="下载安装…"/>
          <p:cNvSpPr txBox="1">
            <a:spLocks noGrp="1"/>
          </p:cNvSpPr>
          <p:nvPr>
            <p:ph type="body" idx="4294967295"/>
          </p:nvPr>
        </p:nvSpPr>
        <p:spPr>
          <a:xfrm>
            <a:off x="457200" y="1260792"/>
            <a:ext cx="8229600" cy="54244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dirty="0"/>
              <a:t>什么是</a:t>
            </a:r>
            <a:r>
              <a:rPr lang="en-US" altLang="zh-CN" dirty="0"/>
              <a:t>HEAD</a:t>
            </a:r>
            <a:r>
              <a:rPr lang="zh-CN" altLang="en-US" dirty="0"/>
              <a:t>？</a:t>
            </a:r>
            <a:r>
              <a:rPr lang="en-US" altLang="zh-CN" dirty="0"/>
              <a:t>! </a:t>
            </a:r>
            <a:r>
              <a:rPr lang="zh-CN" altLang="en-US" dirty="0"/>
              <a:t>什么是</a:t>
            </a:r>
            <a:r>
              <a:rPr lang="en-US" altLang="zh-CN" dirty="0"/>
              <a:t>master</a:t>
            </a:r>
            <a:r>
              <a:rPr lang="zh-CN" altLang="en-US" dirty="0"/>
              <a:t>？！</a:t>
            </a:r>
            <a:endParaRPr lang="en-US" altLang="zh-CN"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b="1" dirty="0" err="1">
                <a:sym typeface="+mn-ea"/>
              </a:rPr>
              <a:t>master</a:t>
            </a:r>
            <a:r>
              <a:rPr lang="zh-CN" altLang="en-US" b="1" dirty="0" err="1">
                <a:sym typeface="+mn-ea"/>
              </a:rPr>
              <a:t>分支：</a:t>
            </a:r>
            <a:endParaRPr lang="zh-CN" altLang="en-US" b="1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b="1" dirty="0" err="1">
                <a:sym typeface="+mn-ea"/>
              </a:rPr>
              <a:t>	</a:t>
            </a:r>
            <a:r>
              <a:rPr lang="en-US" altLang="zh-CN" dirty="0" err="1">
                <a:sym typeface="+mn-ea"/>
              </a:rPr>
              <a:t>Git </a:t>
            </a:r>
            <a:r>
              <a:rPr lang="zh-CN" altLang="en-US" dirty="0" err="1">
                <a:sym typeface="+mn-ea"/>
              </a:rPr>
              <a:t>的分支本质上仅仅是指向提交对象的可变指针。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Git</a:t>
            </a:r>
            <a:r>
              <a:rPr lang="zh-CN" altLang="en-US" dirty="0" err="1">
                <a:sym typeface="+mn-ea"/>
              </a:rPr>
              <a:t>默认分支名：</a:t>
            </a:r>
            <a:r>
              <a:rPr lang="en-US" altLang="zh-CN" dirty="0" err="1">
                <a:sym typeface="+mn-ea"/>
              </a:rPr>
              <a:t>master</a:t>
            </a:r>
            <a:r>
              <a:rPr lang="zh-CN" altLang="en-US" dirty="0" err="1">
                <a:sym typeface="+mn-ea"/>
              </a:rPr>
              <a:t>，它会在每一次的提交中自动前移。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** Git</a:t>
            </a:r>
            <a:r>
              <a:rPr lang="zh-CN" altLang="en-US" dirty="0" err="1">
                <a:sym typeface="+mn-ea"/>
              </a:rPr>
              <a:t>的分支 </a:t>
            </a:r>
            <a:r>
              <a:rPr lang="en-US" altLang="zh-CN" dirty="0" err="1">
                <a:sym typeface="+mn-ea"/>
              </a:rPr>
              <a:t>master</a:t>
            </a:r>
            <a:r>
              <a:rPr lang="zh-CN" altLang="en-US" dirty="0" err="1">
                <a:sym typeface="+mn-ea"/>
              </a:rPr>
              <a:t>并不是一个特殊分支，它和其他的分支完全没有区别，之所以每个分支都是有</a:t>
            </a:r>
            <a:r>
              <a:rPr lang="en-US" altLang="zh-CN" dirty="0" err="1">
                <a:sym typeface="+mn-ea"/>
              </a:rPr>
              <a:t>master</a:t>
            </a:r>
            <a:r>
              <a:rPr lang="zh-CN" altLang="en-US" dirty="0" err="1">
                <a:sym typeface="+mn-ea"/>
              </a:rPr>
              <a:t>是</a:t>
            </a:r>
            <a:r>
              <a:rPr lang="en-US" altLang="zh-CN" dirty="0" err="1">
                <a:sym typeface="+mn-ea"/>
              </a:rPr>
              <a:t>git init</a:t>
            </a:r>
            <a:r>
              <a:rPr lang="zh-CN" altLang="en-US" dirty="0" err="1">
                <a:sym typeface="+mn-ea"/>
              </a:rPr>
              <a:t>命令默认创建，而大部分人又懒得去更改。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</a:t>
            </a:r>
            <a:endParaRPr lang="en-US" altLang="zh-CN" dirty="0" err="1">
              <a:sym typeface="+mn-ea"/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 err="1"/>
          </a:p>
          <a:p>
            <a:pPr marL="0" lvl="2" indent="457200">
              <a:lnSpc>
                <a:spcPct val="9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 err="1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485773"/>
            <a:ext cx="8229600" cy="1143005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/>
              <a:t>git</a:t>
            </a:r>
            <a:r>
              <a:rPr lang="zh-CN" altLang="en-US"/>
              <a:t>入门与实践</a:t>
            </a:r>
            <a:endParaRPr lang="zh-CN" altLang="en-US"/>
          </a:p>
        </p:txBody>
      </p:sp>
      <p:sp>
        <p:nvSpPr>
          <p:cNvPr id="228" name="下载安装…"/>
          <p:cNvSpPr txBox="1">
            <a:spLocks noGrp="1"/>
          </p:cNvSpPr>
          <p:nvPr>
            <p:ph type="body" idx="4294967295"/>
          </p:nvPr>
        </p:nvSpPr>
        <p:spPr>
          <a:xfrm>
            <a:off x="457200" y="1260792"/>
            <a:ext cx="8229600" cy="542448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/>
              <a:t>git</a:t>
            </a:r>
            <a:r>
              <a:rPr lang="zh-CN" altLang="en-US" dirty="0"/>
              <a:t>进阶阶段</a:t>
            </a:r>
            <a:endParaRPr lang="zh-CN" altLang="en-US"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/>
              <a:t>	</a:t>
            </a:r>
            <a:endParaRPr lang="en-US" altLang="zh-CN" dirty="0"/>
          </a:p>
          <a:p>
            <a:pPr marL="0" indent="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/>
              <a:t>     </a:t>
            </a:r>
            <a:r>
              <a:rPr lang="zh-CN" b="0" dirty="0"/>
              <a:t>某天完成了项目的一次开发后，准备开始二次开发，但是如果直接在一次开发</a:t>
            </a:r>
            <a:r>
              <a:rPr lang="zh-CN" altLang="en-US" b="0" dirty="0"/>
              <a:t>的基础上更改，我们的文件就是 </a:t>
            </a:r>
            <a:r>
              <a:rPr lang="en-US" altLang="zh-CN" b="0" dirty="0"/>
              <a:t>1+2</a:t>
            </a:r>
            <a:r>
              <a:rPr lang="zh-CN" altLang="en-US" b="0" dirty="0"/>
              <a:t>，管理起来相当不方便</a:t>
            </a:r>
            <a:endParaRPr lang="en-US" altLang="zh-CN"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b="1" dirty="0" err="1">
                <a:sym typeface="+mn-ea"/>
              </a:rPr>
              <a:t>分支的操作：</a:t>
            </a:r>
            <a:endParaRPr lang="zh-CN" altLang="en-US" b="1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b="1" dirty="0" err="1">
                <a:sym typeface="+mn-ea"/>
              </a:rPr>
              <a:t>	</a:t>
            </a:r>
            <a:r>
              <a:rPr lang="zh-CN" altLang="en-US" dirty="0" err="1">
                <a:sym typeface="+mn-ea"/>
              </a:rPr>
              <a:t>创建分支：</a:t>
            </a:r>
            <a:r>
              <a:rPr lang="en-US" altLang="zh-CN" dirty="0" err="1">
                <a:sym typeface="+mn-ea"/>
              </a:rPr>
              <a:t>git branch </a:t>
            </a:r>
            <a:r>
              <a:rPr lang="zh-CN" altLang="en-US" dirty="0" err="1">
                <a:sym typeface="+mn-ea"/>
              </a:rPr>
              <a:t>分支名称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</a:t>
            </a: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  <a:sym typeface="+mn-ea"/>
              </a:rPr>
              <a:t>* </a:t>
            </a:r>
            <a:r>
              <a:rPr lang="zh-CN" altLang="en-US" dirty="0" err="1">
                <a:solidFill>
                  <a:schemeClr val="accent2">
                    <a:lumMod val="75000"/>
                  </a:schemeClr>
                </a:solidFill>
                <a:sym typeface="+mn-ea"/>
              </a:rPr>
              <a:t>创建出来的分支，并不会改变我们当前所在的位置</a:t>
            </a:r>
            <a:endParaRPr lang="zh-CN" altLang="en-US" dirty="0" err="1">
              <a:solidFill>
                <a:schemeClr val="accent2">
                  <a:lumMod val="75000"/>
                </a:schemeClr>
              </a:solidFill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</a:t>
            </a:r>
            <a:r>
              <a:rPr lang="zh-CN" altLang="en-US" dirty="0" err="1">
                <a:sym typeface="+mn-ea"/>
              </a:rPr>
              <a:t>切换分支：</a:t>
            </a:r>
            <a:r>
              <a:rPr lang="en-US" altLang="zh-CN" dirty="0" err="1">
                <a:sym typeface="+mn-ea"/>
              </a:rPr>
              <a:t>git checkout </a:t>
            </a:r>
            <a:r>
              <a:rPr lang="zh-CN" altLang="en-US" dirty="0" err="1">
                <a:sym typeface="+mn-ea"/>
              </a:rPr>
              <a:t>分支名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* </a:t>
            </a:r>
            <a:r>
              <a:rPr lang="zh-CN" altLang="en-US" dirty="0" err="1">
                <a:sym typeface="+mn-ea"/>
              </a:rPr>
              <a:t>将</a:t>
            </a:r>
            <a:r>
              <a:rPr lang="en-US" altLang="zh-CN" dirty="0" err="1">
                <a:sym typeface="+mn-ea"/>
              </a:rPr>
              <a:t>HEAD</a:t>
            </a:r>
            <a:r>
              <a:rPr lang="zh-CN" altLang="en-US" dirty="0" err="1">
                <a:sym typeface="+mn-ea"/>
              </a:rPr>
              <a:t>指向切换的分支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* </a:t>
            </a:r>
            <a:r>
              <a:rPr lang="zh-CN" altLang="en-US" dirty="0" err="1">
                <a:sym typeface="+mn-ea"/>
              </a:rPr>
              <a:t>将工作目录恢复成当前分支的快照</a:t>
            </a:r>
            <a:endParaRPr lang="en-US" altLang="zh-CN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</a:t>
            </a:r>
            <a:r>
              <a:rPr lang="zh-CN" altLang="en-US" dirty="0" err="1">
                <a:sym typeface="+mn-ea"/>
              </a:rPr>
              <a:t>简写命令：</a:t>
            </a:r>
            <a:r>
              <a:rPr lang="en-US" altLang="zh-CN" dirty="0" err="1">
                <a:sym typeface="+mn-ea"/>
              </a:rPr>
              <a:t>git checkout -b </a:t>
            </a:r>
            <a:r>
              <a:rPr lang="zh-CN" altLang="en-US" dirty="0" err="1">
                <a:sym typeface="+mn-ea"/>
              </a:rPr>
              <a:t>分支名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 err="1">
              <a:sym typeface="+mn-ea"/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 err="1"/>
          </a:p>
          <a:p>
            <a:pPr marL="0" lvl="2" indent="457200">
              <a:lnSpc>
                <a:spcPct val="9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 err="1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485773"/>
            <a:ext cx="8229600" cy="1143005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/>
              <a:t>git</a:t>
            </a:r>
            <a:r>
              <a:rPr lang="zh-CN" altLang="en-US"/>
              <a:t>入门与实践</a:t>
            </a:r>
            <a:endParaRPr lang="zh-CN" altLang="en-US"/>
          </a:p>
        </p:txBody>
      </p:sp>
      <p:sp>
        <p:nvSpPr>
          <p:cNvPr id="228" name="下载安装…"/>
          <p:cNvSpPr txBox="1">
            <a:spLocks noGrp="1"/>
          </p:cNvSpPr>
          <p:nvPr>
            <p:ph type="body" idx="4294967295"/>
          </p:nvPr>
        </p:nvSpPr>
        <p:spPr>
          <a:xfrm>
            <a:off x="457200" y="1260792"/>
            <a:ext cx="8229600" cy="5424488"/>
          </a:xfrm>
          <a:prstGeom prst="rect">
            <a:avLst/>
          </a:prstGeom>
        </p:spPr>
        <p:txBody>
          <a:bodyPr>
            <a:normAutofit lnSpcReduction="20000"/>
          </a:bodyPr>
          <a:lstStyle/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/>
              <a:t>git</a:t>
            </a:r>
            <a:r>
              <a:rPr lang="zh-CN" altLang="en-US" dirty="0"/>
              <a:t>进阶阶段</a:t>
            </a:r>
            <a:endParaRPr lang="en-US" altLang="zh-CN"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b="1" dirty="0" err="1">
                <a:sym typeface="+mn-ea"/>
              </a:rPr>
              <a:t>HEAD</a:t>
            </a:r>
            <a:r>
              <a:rPr lang="zh-CN" altLang="en-US" b="1" dirty="0" err="1">
                <a:sym typeface="+mn-ea"/>
              </a:rPr>
              <a:t>：</a:t>
            </a:r>
            <a:endParaRPr lang="zh-CN" altLang="en-US" b="1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b="1" dirty="0" err="1">
                <a:sym typeface="+mn-ea"/>
              </a:rPr>
              <a:t>	</a:t>
            </a:r>
            <a:r>
              <a:rPr lang="en-US" dirty="0" err="1">
                <a:sym typeface="+mn-ea"/>
              </a:rPr>
              <a:t>HEAD</a:t>
            </a:r>
            <a:r>
              <a:rPr lang="zh-CN" altLang="en-US" dirty="0" err="1">
                <a:sym typeface="+mn-ea"/>
              </a:rPr>
              <a:t>是一个特殊指针，该指针指向当前所在分支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  <a:sym typeface="+mn-ea"/>
              </a:rPr>
              <a:t>	* HEAD</a:t>
            </a:r>
            <a:r>
              <a:rPr lang="zh-CN" altLang="en-US" dirty="0" err="1">
                <a:solidFill>
                  <a:schemeClr val="accent2">
                    <a:lumMod val="75000"/>
                  </a:schemeClr>
                </a:solidFill>
                <a:sym typeface="+mn-ea"/>
              </a:rPr>
              <a:t>是唯一的</a:t>
            </a:r>
            <a:endParaRPr lang="zh-CN" altLang="en-US" dirty="0" err="1">
              <a:solidFill>
                <a:schemeClr val="accent2">
                  <a:lumMod val="75000"/>
                </a:schemeClr>
              </a:solidFill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 err="1">
              <a:solidFill>
                <a:schemeClr val="accent2">
                  <a:lumMod val="75000"/>
                </a:schemeClr>
              </a:solidFill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</a:t>
            </a:r>
            <a:r>
              <a:rPr lang="zh-CN" altLang="en-US" dirty="0" err="1">
                <a:solidFill>
                  <a:srgbClr val="3F3F3F"/>
                </a:solidFill>
                <a:sym typeface="+mn-ea"/>
              </a:rPr>
              <a:t>查看命令：</a:t>
            </a:r>
            <a:endParaRPr lang="zh-CN" altLang="en-US" dirty="0" err="1">
              <a:solidFill>
                <a:srgbClr val="3F3F3F"/>
              </a:solidFill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olidFill>
                  <a:srgbClr val="3F3F3F"/>
                </a:solidFill>
                <a:sym typeface="+mn-ea"/>
              </a:rPr>
              <a:t>	git log --oneline --decorate </a:t>
            </a:r>
            <a:r>
              <a:rPr lang="zh-CN" altLang="en-US" dirty="0" err="1">
                <a:solidFill>
                  <a:srgbClr val="3F3F3F"/>
                </a:solidFill>
                <a:sym typeface="+mn-ea"/>
              </a:rPr>
              <a:t>查看分支指向</a:t>
            </a:r>
            <a:r>
              <a:rPr lang="en-US" altLang="zh-CN" dirty="0" err="1">
                <a:solidFill>
                  <a:srgbClr val="3F3F3F"/>
                </a:solidFill>
                <a:sym typeface="+mn-ea"/>
              </a:rPr>
              <a:t>+</a:t>
            </a:r>
            <a:r>
              <a:rPr lang="zh-CN" altLang="en-US" dirty="0" err="1">
                <a:solidFill>
                  <a:srgbClr val="3F3F3F"/>
                </a:solidFill>
                <a:sym typeface="+mn-ea"/>
              </a:rPr>
              <a:t>哈希</a:t>
            </a:r>
            <a:endParaRPr lang="zh-CN" altLang="en-US" dirty="0" err="1">
              <a:solidFill>
                <a:srgbClr val="3F3F3F"/>
              </a:solidFill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olidFill>
                  <a:srgbClr val="3F3F3F"/>
                </a:solidFill>
                <a:sym typeface="+mn-ea"/>
              </a:rPr>
              <a:t>	git log --oneline --decorate --all --graph</a:t>
            </a:r>
            <a:endParaRPr lang="en-US" altLang="zh-CN" dirty="0" err="1">
              <a:solidFill>
                <a:srgbClr val="3F3F3F"/>
              </a:solidFill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  <a:sym typeface="+mn-ea"/>
              </a:rPr>
              <a:t>	</a:t>
            </a:r>
            <a:r>
              <a:rPr lang="zh-CN" altLang="en-US" dirty="0" err="1">
                <a:solidFill>
                  <a:schemeClr val="accent2">
                    <a:lumMod val="75000"/>
                  </a:schemeClr>
                </a:solidFill>
                <a:sym typeface="+mn-ea"/>
              </a:rPr>
              <a:t>查看命令的完美组合</a:t>
            </a: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  <a:sym typeface="+mn-ea"/>
              </a:rPr>
              <a:t>~</a:t>
            </a:r>
            <a:r>
              <a:rPr lang="zh-CN" altLang="en-US" dirty="0" err="1">
                <a:solidFill>
                  <a:schemeClr val="accent2">
                    <a:lumMod val="75000"/>
                  </a:schemeClr>
                </a:solidFill>
                <a:sym typeface="+mn-ea"/>
              </a:rPr>
              <a:t>包含了 所有分支的提交，以树形图形式展现</a:t>
            </a:r>
            <a:endParaRPr lang="zh-CN" altLang="en-US" dirty="0" err="1">
              <a:solidFill>
                <a:schemeClr val="accent2">
                  <a:lumMod val="75000"/>
                </a:schemeClr>
              </a:solidFill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</a:t>
            </a:r>
            <a:endParaRPr lang="en-US" altLang="zh-CN" dirty="0" err="1">
              <a:sym typeface="+mn-ea"/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 err="1"/>
          </a:p>
          <a:p>
            <a:pPr marL="0" lvl="2" indent="457200">
              <a:lnSpc>
                <a:spcPct val="9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 err="1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485773"/>
            <a:ext cx="8229600" cy="1143005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/>
              <a:t>git</a:t>
            </a:r>
            <a:r>
              <a:rPr lang="zh-CN" altLang="en-US"/>
              <a:t>入门与实践</a:t>
            </a:r>
            <a:endParaRPr lang="zh-CN" altLang="en-US"/>
          </a:p>
        </p:txBody>
      </p:sp>
      <p:sp>
        <p:nvSpPr>
          <p:cNvPr id="228" name="下载安装…"/>
          <p:cNvSpPr txBox="1">
            <a:spLocks noGrp="1"/>
          </p:cNvSpPr>
          <p:nvPr>
            <p:ph type="body" idx="4294967295"/>
          </p:nvPr>
        </p:nvSpPr>
        <p:spPr>
          <a:xfrm>
            <a:off x="457200" y="1260792"/>
            <a:ext cx="8229600" cy="5424488"/>
          </a:xfrm>
          <a:prstGeom prst="rect">
            <a:avLst/>
          </a:prstGeom>
        </p:spPr>
        <p:txBody>
          <a:bodyPr>
            <a:normAutofit lnSpcReduction="20000"/>
          </a:bodyPr>
          <a:lstStyle/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/>
              <a:t>git</a:t>
            </a:r>
            <a:r>
              <a:rPr lang="zh-CN" altLang="en-US" dirty="0"/>
              <a:t>进阶阶段</a:t>
            </a:r>
            <a:endParaRPr lang="en-US" altLang="zh-CN"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b="1" dirty="0" err="1">
                <a:sym typeface="+mn-ea"/>
              </a:rPr>
              <a:t>合并分支：</a:t>
            </a:r>
            <a:endParaRPr lang="zh-CN" altLang="en-US" b="1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b="1" dirty="0" err="1">
                <a:sym typeface="+mn-ea"/>
              </a:rPr>
              <a:t>	</a:t>
            </a:r>
            <a:r>
              <a:rPr lang="en-US" altLang="zh-CN" dirty="0" err="1">
                <a:sym typeface="+mn-ea"/>
              </a:rPr>
              <a:t>git merge </a:t>
            </a:r>
            <a:r>
              <a:rPr lang="zh-CN" altLang="en-US" dirty="0" err="1">
                <a:sym typeface="+mn-ea"/>
              </a:rPr>
              <a:t>目标分支 </a:t>
            </a:r>
            <a:r>
              <a:rPr lang="en-US" altLang="zh-CN" dirty="0" err="1">
                <a:sym typeface="+mn-ea"/>
              </a:rPr>
              <a:t>- </a:t>
            </a:r>
            <a:r>
              <a:rPr lang="zh-CN" altLang="en-US" dirty="0" err="1">
                <a:sym typeface="+mn-ea"/>
              </a:rPr>
              <a:t>将目标分支的内容合并到当前分支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  <a:sym typeface="+mn-ea"/>
              </a:rPr>
              <a:t>	</a:t>
            </a:r>
            <a:r>
              <a:rPr lang="zh-CN" altLang="en-US" dirty="0" err="1">
                <a:solidFill>
                  <a:srgbClr val="3F3F3F"/>
                </a:solidFill>
                <a:sym typeface="+mn-ea"/>
              </a:rPr>
              <a:t>快速前移</a:t>
            </a:r>
            <a:endParaRPr lang="zh-CN" altLang="en-US" dirty="0" err="1">
              <a:solidFill>
                <a:srgbClr val="3F3F3F"/>
              </a:solidFill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olidFill>
                  <a:srgbClr val="3F3F3F"/>
                </a:solidFill>
                <a:sym typeface="+mn-ea"/>
              </a:rPr>
              <a:t>	       </a:t>
            </a:r>
            <a:r>
              <a:rPr lang="zh-CN" altLang="en-US" dirty="0" err="1">
                <a:solidFill>
                  <a:srgbClr val="3F3F3F"/>
                </a:solidFill>
                <a:sym typeface="+mn-ea"/>
              </a:rPr>
              <a:t>当</a:t>
            </a:r>
            <a:r>
              <a:rPr lang="en-US" altLang="zh-CN" dirty="0" err="1">
                <a:solidFill>
                  <a:srgbClr val="3F3F3F"/>
                </a:solidFill>
                <a:sym typeface="+mn-ea"/>
              </a:rPr>
              <a:t>master</a:t>
            </a:r>
            <a:r>
              <a:rPr lang="zh-CN" altLang="en-US" dirty="0" err="1">
                <a:solidFill>
                  <a:srgbClr val="3F3F3F"/>
                </a:solidFill>
                <a:sym typeface="+mn-ea"/>
              </a:rPr>
              <a:t>和</a:t>
            </a:r>
            <a:r>
              <a:rPr lang="en-US" altLang="zh-CN" dirty="0" err="1">
                <a:solidFill>
                  <a:srgbClr val="3F3F3F"/>
                </a:solidFill>
                <a:sym typeface="+mn-ea"/>
              </a:rPr>
              <a:t>branch</a:t>
            </a:r>
            <a:r>
              <a:rPr lang="zh-CN" altLang="en-US" dirty="0" err="1">
                <a:solidFill>
                  <a:srgbClr val="3F3F3F"/>
                </a:solidFill>
                <a:sym typeface="+mn-ea"/>
              </a:rPr>
              <a:t>没有形成分叉，依旧是处于一条路径线，当</a:t>
            </a:r>
            <a:r>
              <a:rPr lang="en-US" altLang="zh-CN" dirty="0" err="1">
                <a:solidFill>
                  <a:srgbClr val="3F3F3F"/>
                </a:solidFill>
                <a:sym typeface="+mn-ea"/>
              </a:rPr>
              <a:t>HEAD</a:t>
            </a:r>
            <a:r>
              <a:rPr lang="zh-CN" altLang="en-US" dirty="0" err="1">
                <a:solidFill>
                  <a:srgbClr val="3F3F3F"/>
                </a:solidFill>
                <a:sym typeface="+mn-ea"/>
              </a:rPr>
              <a:t>落后于所要合并的分支，将会形成快速前移</a:t>
            </a:r>
            <a:endParaRPr lang="zh-CN" altLang="en-US" dirty="0" err="1">
              <a:solidFill>
                <a:srgbClr val="3F3F3F"/>
              </a:solidFill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  <a:sym typeface="+mn-ea"/>
              </a:rPr>
              <a:t>		</a:t>
            </a:r>
            <a:endParaRPr lang="en-US" altLang="zh-CN" dirty="0" err="1">
              <a:solidFill>
                <a:schemeClr val="accent2">
                  <a:lumMod val="75000"/>
                </a:schemeClr>
              </a:solidFill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  <a:sym typeface="+mn-ea"/>
              </a:rPr>
              <a:t>	       --no-ff </a:t>
            </a:r>
            <a:r>
              <a:rPr lang="zh-CN" altLang="en-US" dirty="0" err="1">
                <a:solidFill>
                  <a:schemeClr val="accent2">
                    <a:lumMod val="75000"/>
                  </a:schemeClr>
                </a:solidFill>
                <a:sym typeface="+mn-ea"/>
              </a:rPr>
              <a:t>禁止快速前移（可以</a:t>
            </a: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  <a:sym typeface="+mn-ea"/>
              </a:rPr>
              <a:t>commit</a:t>
            </a:r>
            <a:r>
              <a:rPr lang="zh-CN" altLang="en-US" dirty="0" err="1">
                <a:solidFill>
                  <a:schemeClr val="accent2">
                    <a:lumMod val="75000"/>
                  </a:schemeClr>
                </a:solidFill>
                <a:sym typeface="+mn-ea"/>
              </a:rPr>
              <a:t>记录描述为合并操作）</a:t>
            </a:r>
            <a:endParaRPr lang="zh-CN" altLang="en-US" dirty="0" err="1">
              <a:solidFill>
                <a:schemeClr val="accent2">
                  <a:lumMod val="75000"/>
                </a:schemeClr>
              </a:solidFill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</a:t>
            </a:r>
            <a:endParaRPr lang="en-US" altLang="zh-CN" dirty="0" err="1">
              <a:sym typeface="+mn-ea"/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 err="1"/>
          </a:p>
          <a:p>
            <a:pPr marL="0" lvl="2" indent="457200">
              <a:lnSpc>
                <a:spcPct val="9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 err="1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485773"/>
            <a:ext cx="8229600" cy="1143005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/>
              <a:t>git</a:t>
            </a:r>
            <a:r>
              <a:rPr lang="zh-CN" altLang="en-US"/>
              <a:t>入门与实践</a:t>
            </a:r>
            <a:endParaRPr lang="zh-CN" altLang="en-US"/>
          </a:p>
        </p:txBody>
      </p:sp>
      <p:sp>
        <p:nvSpPr>
          <p:cNvPr id="228" name="下载安装…"/>
          <p:cNvSpPr txBox="1">
            <a:spLocks noGrp="1"/>
          </p:cNvSpPr>
          <p:nvPr>
            <p:ph type="body" idx="4294967295"/>
          </p:nvPr>
        </p:nvSpPr>
        <p:spPr>
          <a:xfrm>
            <a:off x="457200" y="1260792"/>
            <a:ext cx="8229600" cy="5424488"/>
          </a:xfrm>
          <a:prstGeom prst="rect">
            <a:avLst/>
          </a:prstGeom>
        </p:spPr>
        <p:txBody>
          <a:bodyPr>
            <a:normAutofit lnSpcReduction="20000"/>
          </a:bodyPr>
          <a:lstStyle/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/>
              <a:t>git</a:t>
            </a:r>
            <a:r>
              <a:rPr lang="zh-CN" altLang="en-US" dirty="0"/>
              <a:t>进阶阶段</a:t>
            </a:r>
            <a:endParaRPr lang="en-US" altLang="zh-CN"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b="1" dirty="0" err="1">
                <a:sym typeface="+mn-ea"/>
              </a:rPr>
              <a:t>分支冲突：</a:t>
            </a:r>
            <a:endParaRPr lang="zh-CN" altLang="en-US" b="1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b="1" dirty="0" err="1">
                <a:sym typeface="+mn-ea"/>
              </a:rPr>
              <a:t>	</a:t>
            </a:r>
            <a:r>
              <a:rPr lang="zh-CN" altLang="en-US" dirty="0" err="1">
                <a:sym typeface="+mn-ea"/>
              </a:rPr>
              <a:t>如何判断是否会引起冲突：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</a:t>
            </a:r>
            <a:r>
              <a:rPr lang="en-US" altLang="zh-CN" dirty="0" err="1">
                <a:latin typeface="Calibri" panose="020F0502020204030204" charset="0"/>
                <a:sym typeface="+mn-ea"/>
              </a:rPr>
              <a:t> master </a:t>
            </a:r>
            <a:r>
              <a:rPr lang="zh-CN" altLang="en-US" dirty="0" err="1">
                <a:latin typeface="Calibri" panose="020F0502020204030204" charset="0"/>
                <a:sym typeface="+mn-ea"/>
              </a:rPr>
              <a:t>和 </a:t>
            </a:r>
            <a:r>
              <a:rPr lang="en-US" altLang="zh-CN" dirty="0" err="1">
                <a:latin typeface="Calibri" panose="020F0502020204030204" charset="0"/>
                <a:sym typeface="+mn-ea"/>
              </a:rPr>
              <a:t>branch1 </a:t>
            </a:r>
            <a:r>
              <a:rPr lang="zh-CN" altLang="en-US" dirty="0" err="1">
                <a:latin typeface="Calibri" panose="020F0502020204030204" charset="0"/>
                <a:sym typeface="+mn-ea"/>
              </a:rPr>
              <a:t>处于同一条</a:t>
            </a:r>
            <a:r>
              <a:rPr lang="en-US" altLang="zh-CN" dirty="0" err="1">
                <a:latin typeface="Calibri" panose="020F0502020204030204" charset="0"/>
                <a:sym typeface="+mn-ea"/>
              </a:rPr>
              <a:t>commit</a:t>
            </a:r>
            <a:r>
              <a:rPr lang="zh-CN" altLang="en-US" dirty="0" err="1">
                <a:latin typeface="Calibri" panose="020F0502020204030204" charset="0"/>
                <a:sym typeface="+mn-ea"/>
              </a:rPr>
              <a:t>路径上（直接级祖先关系）</a:t>
            </a:r>
            <a:endParaRPr lang="zh-CN" altLang="en-US" dirty="0" err="1">
              <a:latin typeface="Calibri" panose="020F0502020204030204" charset="0"/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latin typeface="Calibri" panose="020F0502020204030204" charset="0"/>
                <a:sym typeface="+mn-ea"/>
              </a:rPr>
              <a:t>	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charset="0"/>
              </a:rPr>
              <a:t> </a:t>
            </a:r>
            <a:r>
              <a:rPr lang="en-US" altLang="zh-CN" dirty="0" err="1">
                <a:latin typeface="Calibri" panose="020F0502020204030204" charset="0"/>
                <a:sym typeface="Wingdings" panose="05000000000000000000" charset="0"/>
              </a:rPr>
              <a:t>master 和 branch1 </a:t>
            </a:r>
            <a:r>
              <a:rPr lang="zh-CN" altLang="en-US" dirty="0" err="1">
                <a:latin typeface="Calibri" panose="020F0502020204030204" charset="0"/>
                <a:sym typeface="Wingdings" panose="05000000000000000000" charset="0"/>
              </a:rPr>
              <a:t>直接进行合并，不会引起冲突</a:t>
            </a:r>
            <a:endParaRPr lang="zh-CN" altLang="en-US" dirty="0" err="1">
              <a:latin typeface="Calibri" panose="020F0502020204030204" charset="0"/>
              <a:sym typeface="Wingdings" panose="05000000000000000000" charset="0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latin typeface="Calibri" panose="020F0502020204030204" charset="0"/>
                <a:sym typeface="Wingdings" panose="05000000000000000000" charset="0"/>
              </a:rPr>
              <a:t>	  </a:t>
            </a:r>
            <a:endParaRPr lang="en-US" altLang="zh-CN" dirty="0" err="1">
              <a:latin typeface="Calibri" panose="020F0502020204030204" charset="0"/>
              <a:sym typeface="Wingdings" panose="05000000000000000000" charset="0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latin typeface="Calibri" panose="020F0502020204030204" charset="0"/>
                <a:sym typeface="Wingdings" panose="05000000000000000000" charset="0"/>
              </a:rPr>
              <a:t>	     ① </a:t>
            </a:r>
            <a:r>
              <a:rPr lang="zh-CN" altLang="en-US" dirty="0" err="1">
                <a:latin typeface="Calibri" panose="020F0502020204030204" charset="0"/>
                <a:sym typeface="Wingdings" panose="05000000000000000000" charset="0"/>
              </a:rPr>
              <a:t>分析 </a:t>
            </a:r>
            <a:r>
              <a:rPr lang="en-US" altLang="zh-CN" dirty="0" err="1">
                <a:latin typeface="Calibri" panose="020F0502020204030204" charset="0"/>
                <a:sym typeface="Wingdings" panose="05000000000000000000" charset="0"/>
              </a:rPr>
              <a:t>master </a:t>
            </a:r>
            <a:r>
              <a:rPr lang="zh-CN" altLang="en-US" dirty="0" err="1">
                <a:latin typeface="Calibri" panose="020F0502020204030204" charset="0"/>
                <a:sym typeface="Wingdings" panose="05000000000000000000" charset="0"/>
              </a:rPr>
              <a:t>和 </a:t>
            </a:r>
            <a:r>
              <a:rPr lang="en-US" altLang="zh-CN" dirty="0" err="1">
                <a:latin typeface="Calibri" panose="020F0502020204030204" charset="0"/>
                <a:sym typeface="Wingdings" panose="05000000000000000000" charset="0"/>
              </a:rPr>
              <a:t>branch1</a:t>
            </a:r>
            <a:r>
              <a:rPr lang="zh-CN" altLang="en-US" dirty="0" err="1">
                <a:latin typeface="Calibri" panose="020F0502020204030204" charset="0"/>
                <a:sym typeface="Wingdings" panose="05000000000000000000" charset="0"/>
              </a:rPr>
              <a:t>中的修改是否一致，如果一致合并将会成为一次空合并（因为内容完全一致，没有合并的需要）</a:t>
            </a:r>
            <a:endParaRPr lang="en-US" altLang="zh-CN" dirty="0" err="1">
              <a:latin typeface="Calibri" panose="020F0502020204030204" charset="0"/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  <a:sym typeface="+mn-ea"/>
              </a:rPr>
              <a:t>	    </a:t>
            </a:r>
            <a:r>
              <a:rPr lang="en-US" altLang="zh-CN" dirty="0" err="1">
                <a:latin typeface="Calibri" panose="020F0502020204030204" charset="0"/>
                <a:sym typeface="+mn-ea"/>
              </a:rPr>
              <a:t>② </a:t>
            </a:r>
            <a:r>
              <a:rPr lang="zh-CN" altLang="en-US" dirty="0" err="1">
                <a:latin typeface="Calibri" panose="020F0502020204030204" charset="0"/>
                <a:sym typeface="+mn-ea"/>
              </a:rPr>
              <a:t>如果不一致，是否修改的同一个文件内容，如果是，</a:t>
            </a:r>
            <a:r>
              <a:rPr lang="zh-CN" altLang="en-US" dirty="0" err="1">
                <a:solidFill>
                  <a:srgbClr val="FF0000"/>
                </a:solidFill>
                <a:latin typeface="Calibri" panose="020F0502020204030204" charset="0"/>
                <a:sym typeface="+mn-ea"/>
              </a:rPr>
              <a:t>产生冲突</a:t>
            </a:r>
            <a:endParaRPr lang="zh-CN" altLang="en-US" dirty="0" err="1">
              <a:solidFill>
                <a:srgbClr val="FF0000"/>
              </a:solidFill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</a:t>
            </a:r>
            <a:endParaRPr lang="en-US" altLang="zh-CN" dirty="0" err="1">
              <a:sym typeface="+mn-ea"/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 err="1"/>
          </a:p>
          <a:p>
            <a:pPr marL="0" lvl="2" indent="457200">
              <a:lnSpc>
                <a:spcPct val="9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 err="1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485773"/>
            <a:ext cx="8229600" cy="1143005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/>
              <a:t>git</a:t>
            </a:r>
            <a:r>
              <a:rPr lang="zh-CN" altLang="en-US"/>
              <a:t>入门与实践</a:t>
            </a:r>
            <a:endParaRPr lang="zh-CN" altLang="en-US"/>
          </a:p>
        </p:txBody>
      </p:sp>
      <p:sp>
        <p:nvSpPr>
          <p:cNvPr id="228" name="下载安装…"/>
          <p:cNvSpPr txBox="1">
            <a:spLocks noGrp="1"/>
          </p:cNvSpPr>
          <p:nvPr>
            <p:ph type="body" idx="4294967295"/>
          </p:nvPr>
        </p:nvSpPr>
        <p:spPr>
          <a:xfrm>
            <a:off x="457200" y="1268412"/>
            <a:ext cx="8229600" cy="54244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dirty="0"/>
              <a:t>什么是</a:t>
            </a:r>
            <a:r>
              <a:rPr lang="en-US" altLang="zh-CN" dirty="0"/>
              <a:t>git</a:t>
            </a:r>
            <a:r>
              <a:rPr lang="zh-CN" altLang="en-US" dirty="0"/>
              <a:t>？</a:t>
            </a:r>
            <a:endParaRPr dirty="0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/>
              <a:t>Git is a free and open source distributed version control system</a:t>
            </a:r>
            <a:r>
              <a:rPr lang="zh-CN" altLang="en-US" dirty="0" err="1"/>
              <a:t>。</a:t>
            </a:r>
            <a:endParaRPr lang="zh-CN" altLang="en-US" dirty="0" err="1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/>
              <a:t>git</a:t>
            </a:r>
            <a:r>
              <a:rPr lang="zh-CN" altLang="en-US" dirty="0" err="1"/>
              <a:t>是一个免费并且开源的分布式版本控制系统。</a:t>
            </a:r>
            <a:endParaRPr lang="zh-CN" altLang="en-US" dirty="0" err="1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 err="1"/>
              <a:t>官网：https://git-scm.com/</a:t>
            </a:r>
            <a:endParaRPr lang="zh-CN" altLang="en-US" dirty="0" err="1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000"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sz="2000" dirty="0" err="1">
              <a:sym typeface="+mn-ea"/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sz="2000" dirty="0"/>
              <a:t>版本控制系统</a:t>
            </a:r>
            <a:endParaRPr lang="zh-CN" altLang="en-US" dirty="0" err="1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/>
              <a:t>	- </a:t>
            </a:r>
            <a:r>
              <a:rPr lang="zh-CN" altLang="en-US" dirty="0" err="1"/>
              <a:t>保留文件所有的修改历史记录，可以方便地撤销之前对文件的修改操作。</a:t>
            </a:r>
            <a:endParaRPr lang="zh-CN" altLang="en-US" dirty="0" err="1"/>
          </a:p>
          <a:p>
            <a:pPr marL="0" lvl="2" indent="457200">
              <a:lnSpc>
                <a:spcPct val="9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 err="1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485773"/>
            <a:ext cx="8229600" cy="1143005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/>
              <a:t>git</a:t>
            </a:r>
            <a:r>
              <a:rPr lang="zh-CN" altLang="en-US"/>
              <a:t>入门与实践</a:t>
            </a:r>
            <a:endParaRPr lang="zh-CN" altLang="en-US"/>
          </a:p>
        </p:txBody>
      </p:sp>
      <p:sp>
        <p:nvSpPr>
          <p:cNvPr id="228" name="下载安装…"/>
          <p:cNvSpPr txBox="1">
            <a:spLocks noGrp="1"/>
          </p:cNvSpPr>
          <p:nvPr>
            <p:ph type="body" idx="4294967295"/>
          </p:nvPr>
        </p:nvSpPr>
        <p:spPr>
          <a:xfrm>
            <a:off x="464820" y="1260792"/>
            <a:ext cx="8229600" cy="5424488"/>
          </a:xfrm>
          <a:prstGeom prst="rect">
            <a:avLst/>
          </a:prstGeom>
        </p:spPr>
        <p:txBody>
          <a:bodyPr>
            <a:normAutofit fontScale="90000" lnSpcReduction="20000"/>
          </a:bodyPr>
          <a:lstStyle/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/>
              <a:t>git</a:t>
            </a:r>
            <a:r>
              <a:rPr lang="zh-CN" altLang="en-US" dirty="0"/>
              <a:t>进阶阶段</a:t>
            </a:r>
            <a:endParaRPr lang="en-US" altLang="zh-CN"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b="1" dirty="0" err="1">
                <a:sym typeface="+mn-ea"/>
              </a:rPr>
              <a:t>解决分支冲突：</a:t>
            </a:r>
            <a:endParaRPr lang="en-US" altLang="zh-CN" dirty="0" err="1">
              <a:latin typeface="Calibri" panose="020F0502020204030204" charset="0"/>
              <a:sym typeface="Wingdings" panose="05000000000000000000" charset="0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latin typeface="Calibri" panose="020F0502020204030204" charset="0"/>
                <a:sym typeface="Wingdings" panose="05000000000000000000" charset="0"/>
              </a:rPr>
              <a:t>	     ① </a:t>
            </a:r>
            <a:r>
              <a:rPr lang="zh-CN" altLang="en-US" dirty="0" err="1">
                <a:latin typeface="Calibri" panose="020F0502020204030204" charset="0"/>
                <a:sym typeface="Wingdings" panose="05000000000000000000" charset="0"/>
              </a:rPr>
              <a:t>手动解决冲突部分</a:t>
            </a:r>
            <a:endParaRPr lang="en-US" altLang="zh-CN" dirty="0" err="1">
              <a:latin typeface="Calibri" panose="020F0502020204030204" charset="0"/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  <a:sym typeface="+mn-ea"/>
              </a:rPr>
              <a:t>	    </a:t>
            </a:r>
            <a:r>
              <a:rPr lang="en-US" altLang="zh-CN" dirty="0" err="1">
                <a:latin typeface="Calibri" panose="020F0502020204030204" charset="0"/>
                <a:sym typeface="+mn-ea"/>
              </a:rPr>
              <a:t>② </a:t>
            </a:r>
            <a:r>
              <a:rPr lang="zh-CN" altLang="en-US" dirty="0" err="1">
                <a:latin typeface="Calibri" panose="020F0502020204030204" charset="0"/>
                <a:sym typeface="+mn-ea"/>
              </a:rPr>
              <a:t>解决完成后再次提交，会以这次提交内容为准</a:t>
            </a:r>
            <a:endParaRPr lang="zh-CN" altLang="en-US" b="1" dirty="0" err="1">
              <a:latin typeface="Calibri" panose="020F0502020204030204" charset="0"/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b="1" dirty="0" err="1">
                <a:sym typeface="+mn-ea"/>
              </a:rPr>
              <a:t>删除分支：</a:t>
            </a:r>
            <a:endParaRPr lang="en-US" altLang="zh-CN" b="1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b="1" dirty="0" err="1">
                <a:sym typeface="+mn-ea"/>
              </a:rPr>
              <a:t>	   </a:t>
            </a:r>
            <a:r>
              <a:rPr lang="en-US" altLang="zh-CN" dirty="0" err="1">
                <a:sym typeface="+mn-ea"/>
              </a:rPr>
              <a:t> </a:t>
            </a:r>
            <a:r>
              <a:rPr lang="zh-CN" altLang="en-US" dirty="0" err="1">
                <a:sym typeface="+mn-ea"/>
              </a:rPr>
              <a:t>合并完成后，分支就没有任何的后期用途了，这时候我们需要手动删除分支，以防止自己词穷的时候出现重复命名分支的情况。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     git branch -d </a:t>
            </a:r>
            <a:r>
              <a:rPr lang="zh-CN" altLang="en-US" dirty="0" err="1">
                <a:sym typeface="+mn-ea"/>
              </a:rPr>
              <a:t>分支名称 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    </a:t>
            </a:r>
            <a:r>
              <a:rPr lang="zh-CN" altLang="en-US" dirty="0" err="1">
                <a:sym typeface="+mn-ea"/>
              </a:rPr>
              <a:t>如果你的分支，从未合并：</a:t>
            </a:r>
            <a:r>
              <a:rPr lang="en-US" altLang="zh-CN" dirty="0" err="1">
                <a:sym typeface="+mn-ea"/>
              </a:rPr>
              <a:t>git branch -D </a:t>
            </a:r>
            <a:r>
              <a:rPr lang="zh-CN" altLang="en-US" dirty="0" err="1">
                <a:sym typeface="+mn-ea"/>
              </a:rPr>
              <a:t>分支名称</a:t>
            </a:r>
            <a:endParaRPr lang="zh-CN" altLang="en-US" b="1" dirty="0" err="1"/>
          </a:p>
          <a:p>
            <a:pPr marL="0" lvl="2" indent="457200">
              <a:lnSpc>
                <a:spcPct val="9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/>
              <a:t>		</a:t>
            </a:r>
            <a:endParaRPr lang="en-US" altLang="zh-CN" dirty="0" err="1"/>
          </a:p>
          <a:p>
            <a:pPr marL="0" lvl="2" indent="457200">
              <a:lnSpc>
                <a:spcPct val="9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/>
              <a:t>		</a:t>
            </a:r>
            <a:r>
              <a:rPr lang="en-US" altLang="zh-CN" dirty="0" err="1">
                <a:solidFill>
                  <a:srgbClr val="FF0000"/>
                </a:solidFill>
              </a:rPr>
              <a:t>* HEAD</a:t>
            </a:r>
            <a:r>
              <a:rPr lang="zh-CN" altLang="en-US" dirty="0" err="1">
                <a:solidFill>
                  <a:srgbClr val="FF0000"/>
                </a:solidFill>
              </a:rPr>
              <a:t>所指向的分支，无法删除</a:t>
            </a:r>
            <a:endParaRPr lang="zh-CN" altLang="en-US" dirty="0" err="1">
              <a:solidFill>
                <a:srgbClr val="FF0000"/>
              </a:solidFill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b="1" dirty="0" err="1">
                <a:latin typeface="Calibri" panose="020F0502020204030204" charset="0"/>
                <a:sym typeface="+mn-ea"/>
              </a:rPr>
              <a:t>取消合并：</a:t>
            </a:r>
            <a:endParaRPr lang="zh-CN" altLang="en-US" b="1" dirty="0" err="1">
              <a:latin typeface="Calibri" panose="020F0502020204030204" charset="0"/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b="1" dirty="0" err="1">
                <a:latin typeface="Calibri" panose="020F0502020204030204" charset="0"/>
                <a:sym typeface="+mn-ea"/>
              </a:rPr>
              <a:t>	     </a:t>
            </a:r>
            <a:r>
              <a:rPr lang="en-US" altLang="zh-CN" dirty="0" err="1">
                <a:latin typeface="Calibri" panose="020F0502020204030204" charset="0"/>
                <a:sym typeface="+mn-ea"/>
              </a:rPr>
              <a:t>  git merge --abort</a:t>
            </a:r>
            <a:endParaRPr lang="en-US" altLang="zh-CN" dirty="0" err="1">
              <a:latin typeface="Calibri" panose="020F0502020204030204" charset="0"/>
              <a:sym typeface="+mn-ea"/>
            </a:endParaRPr>
          </a:p>
          <a:p>
            <a:pPr marL="0" lvl="2" indent="457200">
              <a:lnSpc>
                <a:spcPct val="9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 err="1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 err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485773"/>
            <a:ext cx="8229600" cy="1143005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/>
              <a:t>git</a:t>
            </a:r>
            <a:r>
              <a:rPr lang="zh-CN" altLang="en-US"/>
              <a:t>入门与实践</a:t>
            </a:r>
            <a:endParaRPr lang="zh-CN" altLang="en-US"/>
          </a:p>
        </p:txBody>
      </p:sp>
      <p:sp>
        <p:nvSpPr>
          <p:cNvPr id="228" name="下载安装…"/>
          <p:cNvSpPr txBox="1">
            <a:spLocks noGrp="1"/>
          </p:cNvSpPr>
          <p:nvPr>
            <p:ph type="body" idx="4294967295"/>
          </p:nvPr>
        </p:nvSpPr>
        <p:spPr>
          <a:xfrm>
            <a:off x="457200" y="1268412"/>
            <a:ext cx="8229600" cy="5424488"/>
          </a:xfrm>
          <a:prstGeom prst="rect">
            <a:avLst/>
          </a:prstGeom>
        </p:spPr>
        <p:txBody>
          <a:bodyPr>
            <a:normAutofit fontScale="90000" lnSpcReduction="20000"/>
          </a:bodyPr>
          <a:lstStyle/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/>
              <a:t>git</a:t>
            </a:r>
            <a:r>
              <a:rPr lang="zh-CN" altLang="en-US" dirty="0"/>
              <a:t>进阶阶段</a:t>
            </a:r>
            <a:endParaRPr lang="zh-CN"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 err="1">
              <a:sym typeface="+mn-ea"/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 err="1">
                <a:sym typeface="+mn-ea"/>
              </a:rPr>
              <a:t>       撤销大集合：</a:t>
            </a:r>
            <a:endParaRPr lang="zh-CN" altLang="en-US" dirty="0" err="1">
              <a:sym typeface="+mn-ea"/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 err="1">
                <a:sym typeface="+mn-ea"/>
              </a:rPr>
              <a:t>撤销上一次提交信息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git commit --amend </a:t>
            </a:r>
            <a:endParaRPr lang="en-US" altLang="zh-CN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1. </a:t>
            </a:r>
            <a:r>
              <a:rPr lang="zh-CN" altLang="en-US" dirty="0" err="1">
                <a:sym typeface="+mn-ea"/>
              </a:rPr>
              <a:t>修改提交信息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2. </a:t>
            </a:r>
            <a:r>
              <a:rPr lang="zh-CN" altLang="en-US" dirty="0" err="1">
                <a:sym typeface="+mn-ea"/>
              </a:rPr>
              <a:t>修正紧挨着的一次的提交与本次提交合并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 err="1">
                <a:sym typeface="+mn-ea"/>
              </a:rPr>
              <a:t>取消暂存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git reset HEAD &lt;file&gt;</a:t>
            </a:r>
            <a:endParaRPr lang="en-US" altLang="zh-CN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 err="1">
                <a:sym typeface="+mn-ea"/>
              </a:rPr>
              <a:t>撤销对文件的修改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git checkout -- &lt;file&gt;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</a:t>
            </a:r>
            <a:endParaRPr lang="zh-CN" altLang="en-US" dirty="0" err="1"/>
          </a:p>
          <a:p>
            <a:pPr marL="0" lvl="2" indent="457200">
              <a:lnSpc>
                <a:spcPct val="9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 err="1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485773"/>
            <a:ext cx="8229600" cy="1143005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/>
              <a:t>git</a:t>
            </a:r>
            <a:r>
              <a:rPr lang="zh-CN" altLang="en-US"/>
              <a:t>入门与实践</a:t>
            </a:r>
            <a:endParaRPr lang="zh-CN" altLang="en-US"/>
          </a:p>
        </p:txBody>
      </p:sp>
      <p:sp>
        <p:nvSpPr>
          <p:cNvPr id="228" name="下载安装…"/>
          <p:cNvSpPr txBox="1">
            <a:spLocks noGrp="1"/>
          </p:cNvSpPr>
          <p:nvPr>
            <p:ph type="body" idx="4294967295"/>
          </p:nvPr>
        </p:nvSpPr>
        <p:spPr>
          <a:xfrm>
            <a:off x="457200" y="1268412"/>
            <a:ext cx="8229600" cy="5424488"/>
          </a:xfrm>
          <a:prstGeom prst="rect">
            <a:avLst/>
          </a:prstGeom>
        </p:spPr>
        <p:txBody>
          <a:bodyPr>
            <a:normAutofit fontScale="80000"/>
          </a:bodyPr>
          <a:lstStyle/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/>
              <a:t>git</a:t>
            </a:r>
            <a:r>
              <a:rPr lang="zh-CN" altLang="en-US" dirty="0"/>
              <a:t>进阶阶段</a:t>
            </a:r>
            <a:endParaRPr lang="zh-CN"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 err="1">
              <a:sym typeface="+mn-ea"/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 err="1">
                <a:sym typeface="+mn-ea"/>
              </a:rPr>
              <a:t>       </a:t>
            </a:r>
            <a:r>
              <a:rPr lang="en-US" altLang="zh-CN" dirty="0" err="1">
                <a:sym typeface="+mn-ea"/>
              </a:rPr>
              <a:t>Reset</a:t>
            </a:r>
            <a:r>
              <a:rPr lang="zh-CN" altLang="en-US" dirty="0" err="1">
                <a:sym typeface="+mn-ea"/>
              </a:rPr>
              <a:t>的本质：</a:t>
            </a:r>
            <a:endParaRPr lang="zh-CN" altLang="en-US" dirty="0" err="1">
              <a:sym typeface="+mn-ea"/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 err="1">
                <a:sym typeface="+mn-ea"/>
              </a:rPr>
              <a:t>可以用来撤销</a:t>
            </a:r>
            <a:r>
              <a:rPr lang="en-US" altLang="zh-CN" dirty="0" err="1">
                <a:sym typeface="+mn-ea"/>
              </a:rPr>
              <a:t>commit</a:t>
            </a:r>
            <a:r>
              <a:rPr lang="zh-CN" altLang="en-US" dirty="0" err="1">
                <a:sym typeface="+mn-ea"/>
              </a:rPr>
              <a:t>，但实质行为上并不是撤销操作，而是移动</a:t>
            </a:r>
            <a:r>
              <a:rPr lang="en-US" altLang="zh-CN" dirty="0" err="1">
                <a:sym typeface="+mn-ea"/>
              </a:rPr>
              <a:t>HEAD</a:t>
            </a:r>
            <a:r>
              <a:rPr lang="zh-CN" altLang="en-US" dirty="0" err="1">
                <a:sym typeface="+mn-ea"/>
              </a:rPr>
              <a:t>并且带上所指向的分支，重置</a:t>
            </a:r>
            <a:r>
              <a:rPr lang="en-US" altLang="zh-CN" dirty="0" err="1">
                <a:sym typeface="+mn-ea"/>
              </a:rPr>
              <a:t>HEAD</a:t>
            </a:r>
            <a:r>
              <a:rPr lang="zh-CN" altLang="en-US" dirty="0" err="1">
                <a:sym typeface="+mn-ea"/>
              </a:rPr>
              <a:t>及分支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 err="1">
                <a:sym typeface="+mn-ea"/>
              </a:rPr>
              <a:t>即在</a:t>
            </a:r>
            <a:r>
              <a:rPr lang="en-US" altLang="zh-CN" dirty="0" err="1">
                <a:sym typeface="+mn-ea"/>
              </a:rPr>
              <a:t>HEAD</a:t>
            </a:r>
            <a:r>
              <a:rPr lang="zh-CN" altLang="en-US" dirty="0" err="1">
                <a:sym typeface="+mn-ea"/>
              </a:rPr>
              <a:t>之后的提交，因为当前不在任何分支上，就不会出现在工作目录中，起到撤销效果。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** </a:t>
            </a:r>
            <a:r>
              <a:rPr lang="zh-CN" altLang="en-US" dirty="0" err="1">
                <a:solidFill>
                  <a:srgbClr val="FF0000"/>
                </a:solidFill>
                <a:sym typeface="+mn-ea"/>
              </a:rPr>
              <a:t>该提交并未丢失，可以通过哈希找回。</a:t>
            </a:r>
            <a:endParaRPr lang="zh-CN" altLang="en-US" dirty="0" err="1">
              <a:solidFill>
                <a:srgbClr val="FF0000"/>
              </a:solidFill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 err="1">
                <a:sym typeface="+mn-ea"/>
              </a:rPr>
              <a:t>查看历史提交记录：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git reflog 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</a:t>
            </a:r>
            <a:endParaRPr lang="zh-CN" altLang="en-US" dirty="0" err="1"/>
          </a:p>
          <a:p>
            <a:pPr marL="0" lvl="2" indent="457200">
              <a:lnSpc>
                <a:spcPct val="9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 err="1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485773"/>
            <a:ext cx="8229600" cy="1143005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/>
              <a:t>git</a:t>
            </a:r>
            <a:r>
              <a:rPr lang="zh-CN" altLang="en-US"/>
              <a:t>入门与实践</a:t>
            </a:r>
            <a:endParaRPr lang="zh-CN" altLang="en-US"/>
          </a:p>
        </p:txBody>
      </p:sp>
      <p:sp>
        <p:nvSpPr>
          <p:cNvPr id="228" name="下载安装…"/>
          <p:cNvSpPr txBox="1">
            <a:spLocks noGrp="1"/>
          </p:cNvSpPr>
          <p:nvPr>
            <p:ph type="body" idx="4294967295"/>
          </p:nvPr>
        </p:nvSpPr>
        <p:spPr>
          <a:xfrm>
            <a:off x="457200" y="1268412"/>
            <a:ext cx="8229600" cy="5424488"/>
          </a:xfrm>
          <a:prstGeom prst="rect">
            <a:avLst/>
          </a:prstGeom>
        </p:spPr>
        <p:txBody>
          <a:bodyPr>
            <a:normAutofit fontScale="90000" lnSpcReduction="10000"/>
          </a:bodyPr>
          <a:lstStyle/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/>
              <a:t>git</a:t>
            </a:r>
            <a:r>
              <a:rPr lang="zh-CN" altLang="en-US" dirty="0"/>
              <a:t>进阶阶段</a:t>
            </a:r>
            <a:endParaRPr lang="zh-CN"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 err="1">
              <a:sym typeface="+mn-ea"/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 err="1">
                <a:sym typeface="+mn-ea"/>
              </a:rPr>
              <a:t>       </a:t>
            </a:r>
            <a:r>
              <a:rPr lang="en-US" altLang="zh-CN" dirty="0" err="1">
                <a:sym typeface="+mn-ea"/>
              </a:rPr>
              <a:t>Reset</a:t>
            </a:r>
            <a:r>
              <a:rPr lang="zh-CN" altLang="en-US" dirty="0" err="1">
                <a:sym typeface="+mn-ea"/>
              </a:rPr>
              <a:t>的本质：</a:t>
            </a:r>
            <a:endParaRPr lang="zh-CN" altLang="en-US" dirty="0" err="1">
              <a:sym typeface="+mn-ea"/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</a:t>
            </a:r>
            <a:endParaRPr lang="en-US" altLang="zh-CN" dirty="0" err="1">
              <a:sym typeface="+mn-ea"/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</a:t>
            </a:r>
            <a:r>
              <a:rPr lang="zh-CN" altLang="en-US" b="0" dirty="0" err="1">
                <a:sym typeface="+mn-ea"/>
              </a:rPr>
              <a:t>重置工作目录，丢失暂存：</a:t>
            </a:r>
            <a:endParaRPr lang="en-US" altLang="zh-CN" b="0" dirty="0" err="1">
              <a:sym typeface="+mn-ea"/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	</a:t>
            </a:r>
            <a:r>
              <a:rPr lang="en-US" altLang="zh-CN" b="0" dirty="0" err="1">
                <a:sym typeface="+mn-ea"/>
              </a:rPr>
              <a:t>git reset --hard (</a:t>
            </a:r>
            <a:r>
              <a:rPr lang="zh-CN" altLang="en-US" b="0" dirty="0" err="1">
                <a:sym typeface="+mn-ea"/>
              </a:rPr>
              <a:t>尽量避免使用</a:t>
            </a:r>
            <a:r>
              <a:rPr lang="en-US" altLang="zh-CN" b="0" dirty="0" err="1">
                <a:sym typeface="+mn-ea"/>
              </a:rPr>
              <a:t>)</a:t>
            </a:r>
            <a:endParaRPr lang="en-US" altLang="zh-CN" b="0" dirty="0" err="1">
              <a:sym typeface="+mn-ea"/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b="0" dirty="0" err="1">
              <a:sym typeface="+mn-ea"/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b="0" dirty="0" err="1">
                <a:sym typeface="+mn-ea"/>
              </a:rPr>
              <a:t>	</a:t>
            </a:r>
            <a:r>
              <a:rPr lang="zh-CN" altLang="en-US" b="0" dirty="0" err="1">
                <a:sym typeface="+mn-ea"/>
              </a:rPr>
              <a:t>保留工作目录，与原分支差异将放到暂存区</a:t>
            </a:r>
            <a:endParaRPr lang="zh-CN" altLang="en-US" b="0" dirty="0" err="1">
              <a:sym typeface="+mn-ea"/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b="0" dirty="0" err="1">
                <a:sym typeface="+mn-ea"/>
              </a:rPr>
              <a:t>		git reset --soft</a:t>
            </a:r>
            <a:endParaRPr lang="en-US" altLang="zh-CN" b="0" dirty="0" err="1">
              <a:sym typeface="+mn-ea"/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b="0" dirty="0" err="1">
              <a:sym typeface="+mn-ea"/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b="0" dirty="0" err="1">
                <a:sym typeface="+mn-ea"/>
              </a:rPr>
              <a:t>	</a:t>
            </a:r>
            <a:r>
              <a:rPr lang="zh-CN" altLang="en-US" b="0" dirty="0" err="1">
                <a:sym typeface="+mn-ea"/>
              </a:rPr>
              <a:t>保留工作目录，并且清空暂存区</a:t>
            </a:r>
            <a:endParaRPr lang="zh-CN" altLang="en-US" b="0" dirty="0" err="1">
              <a:sym typeface="+mn-ea"/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b="0" dirty="0" err="1">
                <a:sym typeface="+mn-ea"/>
              </a:rPr>
              <a:t>		git reset --mixed(</a:t>
            </a:r>
            <a:r>
              <a:rPr lang="zh-CN" altLang="en-US" b="0" dirty="0" err="1">
                <a:sym typeface="+mn-ea"/>
              </a:rPr>
              <a:t>默认</a:t>
            </a:r>
            <a:r>
              <a:rPr lang="en-US" altLang="zh-CN" b="0" dirty="0" err="1">
                <a:sym typeface="+mn-ea"/>
              </a:rPr>
              <a:t>) </a:t>
            </a:r>
            <a:endParaRPr lang="en-US" altLang="zh-CN" b="0" dirty="0" err="1">
              <a:sym typeface="+mn-ea"/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b="1" dirty="0" err="1">
                <a:sym typeface="+mn-ea"/>
              </a:rPr>
              <a:t>checkout</a:t>
            </a:r>
            <a:r>
              <a:rPr lang="zh-CN" altLang="en-US" b="1" dirty="0" err="1">
                <a:sym typeface="+mn-ea"/>
              </a:rPr>
              <a:t>的本质：</a:t>
            </a:r>
            <a:endParaRPr lang="zh-CN" altLang="en-US" b="1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b="1" dirty="0" err="1">
                <a:sym typeface="+mn-ea"/>
              </a:rPr>
              <a:t>	</a:t>
            </a:r>
            <a:r>
              <a:rPr lang="zh-CN" altLang="en-US" dirty="0" err="1">
                <a:sym typeface="+mn-ea"/>
              </a:rPr>
              <a:t>签出指定</a:t>
            </a:r>
            <a:r>
              <a:rPr lang="en-US" altLang="zh-CN" dirty="0" err="1">
                <a:sym typeface="+mn-ea"/>
              </a:rPr>
              <a:t>commit</a:t>
            </a:r>
            <a:r>
              <a:rPr lang="zh-CN" altLang="en-US" dirty="0" err="1">
                <a:sym typeface="+mn-ea"/>
              </a:rPr>
              <a:t>，只会改变</a:t>
            </a:r>
            <a:r>
              <a:rPr lang="en-US" altLang="zh-CN" dirty="0" err="1">
                <a:sym typeface="+mn-ea"/>
              </a:rPr>
              <a:t>HEAD</a:t>
            </a:r>
            <a:r>
              <a:rPr lang="zh-CN" altLang="en-US" dirty="0" err="1">
                <a:sym typeface="+mn-ea"/>
              </a:rPr>
              <a:t>指向，并不会影响分支指向</a:t>
            </a:r>
            <a:endParaRPr lang="zh-CN" altLang="en-US" b="1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</a:t>
            </a:r>
            <a:endParaRPr lang="zh-CN" altLang="en-US" dirty="0" err="1"/>
          </a:p>
          <a:p>
            <a:pPr marL="0" lvl="2" indent="457200">
              <a:lnSpc>
                <a:spcPct val="9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 err="1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485773"/>
            <a:ext cx="8229600" cy="1143005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/>
              <a:t>git</a:t>
            </a:r>
            <a:r>
              <a:rPr lang="zh-CN" altLang="en-US"/>
              <a:t>入门与实践</a:t>
            </a:r>
            <a:endParaRPr lang="zh-CN" altLang="en-US"/>
          </a:p>
        </p:txBody>
      </p:sp>
      <p:sp>
        <p:nvSpPr>
          <p:cNvPr id="228" name="下载安装…"/>
          <p:cNvSpPr txBox="1">
            <a:spLocks noGrp="1"/>
          </p:cNvSpPr>
          <p:nvPr>
            <p:ph type="body" idx="4294967295"/>
          </p:nvPr>
        </p:nvSpPr>
        <p:spPr>
          <a:xfrm>
            <a:off x="457200" y="1260792"/>
            <a:ext cx="8229600" cy="5424488"/>
          </a:xfrm>
          <a:prstGeom prst="rect">
            <a:avLst/>
          </a:prstGeom>
        </p:spPr>
        <p:txBody>
          <a:bodyPr>
            <a:normAutofit fontScale="90000" lnSpcReduction="20000"/>
          </a:bodyPr>
          <a:lstStyle/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/>
              <a:t>git</a:t>
            </a:r>
            <a:r>
              <a:rPr lang="zh-CN" altLang="en-US" dirty="0"/>
              <a:t>进阶阶段</a:t>
            </a:r>
            <a:endParaRPr lang="en-US" altLang="zh-CN"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b="1" dirty="0" err="1">
                <a:sym typeface="+mn-ea"/>
              </a:rPr>
              <a:t>存储：</a:t>
            </a:r>
            <a:endParaRPr lang="zh-CN" altLang="en-US" b="1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b="1" dirty="0" err="1">
                <a:sym typeface="+mn-ea"/>
              </a:rPr>
              <a:t> </a:t>
            </a:r>
            <a:r>
              <a:rPr lang="en-US" altLang="zh-CN" b="1" dirty="0" err="1">
                <a:sym typeface="+mn-ea"/>
              </a:rPr>
              <a:t>	</a:t>
            </a:r>
            <a:r>
              <a:rPr lang="zh-CN" altLang="en-US" dirty="0" err="1">
                <a:latin typeface="Calibri" panose="020F0502020204030204" charset="0"/>
                <a:sym typeface="Wingdings" panose="05000000000000000000" charset="0"/>
              </a:rPr>
              <a:t>当在一个分支中向暂存区添加内容，切换到另一个分支时，提交</a:t>
            </a:r>
            <a:r>
              <a:rPr lang="en-US" altLang="zh-CN" dirty="0" err="1">
                <a:latin typeface="Calibri" panose="020F0502020204030204" charset="0"/>
                <a:sym typeface="Wingdings" panose="05000000000000000000" charset="0"/>
              </a:rPr>
              <a:t>commit</a:t>
            </a:r>
            <a:r>
              <a:rPr lang="zh-CN" altLang="en-US" dirty="0" err="1">
                <a:latin typeface="Calibri" panose="020F0502020204030204" charset="0"/>
                <a:sym typeface="Wingdings" panose="05000000000000000000" charset="0"/>
              </a:rPr>
              <a:t>会带上另一分支中的暂存内容。</a:t>
            </a:r>
            <a:endParaRPr lang="zh-CN" altLang="en-US" dirty="0" err="1">
              <a:latin typeface="Calibri" panose="020F0502020204030204" charset="0"/>
              <a:sym typeface="Wingdings" panose="05000000000000000000" charset="0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 err="1">
              <a:latin typeface="Calibri" panose="020F0502020204030204" charset="0"/>
              <a:sym typeface="Wingdings" panose="05000000000000000000" charset="0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latin typeface="Calibri" panose="020F0502020204030204" charset="0"/>
                <a:sym typeface="Wingdings" panose="05000000000000000000" charset="0"/>
              </a:rPr>
              <a:t>	git stash </a:t>
            </a:r>
            <a:r>
              <a:rPr lang="zh-CN" altLang="en-US" dirty="0" err="1">
                <a:latin typeface="Calibri" panose="020F0502020204030204" charset="0"/>
                <a:sym typeface="Wingdings" panose="05000000000000000000" charset="0"/>
              </a:rPr>
              <a:t>存储暂存区及工作目录修改文件</a:t>
            </a:r>
            <a:endParaRPr lang="zh-CN" altLang="en-US" dirty="0" err="1">
              <a:latin typeface="Calibri" panose="020F0502020204030204" charset="0"/>
              <a:sym typeface="Wingdings" panose="05000000000000000000" charset="0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latin typeface="Calibri" panose="020F0502020204030204" charset="0"/>
                <a:sym typeface="Wingdings" panose="05000000000000000000" charset="0"/>
              </a:rPr>
              <a:t>	git stash -u </a:t>
            </a:r>
            <a:r>
              <a:rPr lang="zh-CN" altLang="en-US" dirty="0" err="1">
                <a:latin typeface="Calibri" panose="020F0502020204030204" charset="0"/>
                <a:sym typeface="Wingdings" panose="05000000000000000000" charset="0"/>
              </a:rPr>
              <a:t>在上面的基础上带上未追踪文件</a:t>
            </a:r>
            <a:endParaRPr lang="zh-CN" altLang="en-US" dirty="0" err="1">
              <a:latin typeface="Calibri" panose="020F0502020204030204" charset="0"/>
              <a:sym typeface="Wingdings" panose="05000000000000000000" charset="0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latin typeface="Calibri" panose="020F0502020204030204" charset="0"/>
                <a:sym typeface="Wingdings" panose="05000000000000000000" charset="0"/>
              </a:rPr>
              <a:t>	git stash list </a:t>
            </a:r>
            <a:r>
              <a:rPr lang="zh-CN" altLang="en-US" dirty="0" err="1">
                <a:latin typeface="Calibri" panose="020F0502020204030204" charset="0"/>
                <a:sym typeface="Wingdings" panose="05000000000000000000" charset="0"/>
              </a:rPr>
              <a:t>打印所有存储内容</a:t>
            </a:r>
            <a:endParaRPr lang="zh-CN" altLang="en-US" dirty="0" err="1">
              <a:latin typeface="Calibri" panose="020F0502020204030204" charset="0"/>
              <a:sym typeface="Wingdings" panose="05000000000000000000" charset="0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latin typeface="Calibri" panose="020F0502020204030204" charset="0"/>
                <a:sym typeface="Wingdings" panose="05000000000000000000" charset="0"/>
              </a:rPr>
              <a:t>	git stash apply &lt;stashName&gt; </a:t>
            </a:r>
            <a:r>
              <a:rPr lang="zh-CN" altLang="en-US" dirty="0" err="1">
                <a:latin typeface="Calibri" panose="020F0502020204030204" charset="0"/>
                <a:sym typeface="Wingdings" panose="05000000000000000000" charset="0"/>
              </a:rPr>
              <a:t>将存储内容重新应用（默认不保留已暂存内容）</a:t>
            </a:r>
            <a:endParaRPr lang="zh-CN" altLang="en-US" dirty="0" err="1">
              <a:latin typeface="Calibri" panose="020F0502020204030204" charset="0"/>
              <a:sym typeface="Wingdings" panose="05000000000000000000" charset="0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latin typeface="Calibri" panose="020F0502020204030204" charset="0"/>
                <a:sym typeface="Wingdings" panose="05000000000000000000" charset="0"/>
              </a:rPr>
              <a:t>	git stash apply --index </a:t>
            </a:r>
            <a:r>
              <a:rPr lang="zh-CN" altLang="en-US" dirty="0" err="1">
                <a:latin typeface="Calibri" panose="020F0502020204030204" charset="0"/>
                <a:sym typeface="Wingdings" panose="05000000000000000000" charset="0"/>
              </a:rPr>
              <a:t>将原暂存依旧以暂存进行取出</a:t>
            </a:r>
            <a:endParaRPr lang="zh-CN" altLang="en-US" dirty="0" err="1">
              <a:latin typeface="Calibri" panose="020F0502020204030204" charset="0"/>
              <a:sym typeface="Wingdings" panose="05000000000000000000" charset="0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latin typeface="Calibri" panose="020F0502020204030204" charset="0"/>
                <a:sym typeface="Wingdings" panose="05000000000000000000" charset="0"/>
              </a:rPr>
              <a:t>	git stash drop </a:t>
            </a:r>
            <a:r>
              <a:rPr lang="zh-CN" altLang="en-US" dirty="0" err="1">
                <a:latin typeface="Calibri" panose="020F0502020204030204" charset="0"/>
                <a:sym typeface="Wingdings" panose="05000000000000000000" charset="0"/>
              </a:rPr>
              <a:t>移除存储</a:t>
            </a:r>
            <a:endParaRPr lang="en-US" altLang="zh-CN" dirty="0" err="1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 err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485773"/>
            <a:ext cx="8229600" cy="1143005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/>
              <a:t>git</a:t>
            </a:r>
            <a:r>
              <a:rPr lang="zh-CN" altLang="en-US"/>
              <a:t>入门与实践</a:t>
            </a:r>
            <a:endParaRPr lang="zh-CN" altLang="en-US"/>
          </a:p>
        </p:txBody>
      </p:sp>
      <p:sp>
        <p:nvSpPr>
          <p:cNvPr id="228" name="下载安装…"/>
          <p:cNvSpPr txBox="1">
            <a:spLocks noGrp="1"/>
          </p:cNvSpPr>
          <p:nvPr>
            <p:ph type="body" idx="4294967295"/>
          </p:nvPr>
        </p:nvSpPr>
        <p:spPr>
          <a:xfrm>
            <a:off x="457200" y="1260792"/>
            <a:ext cx="8229600" cy="54244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/>
              <a:t>git</a:t>
            </a:r>
            <a:r>
              <a:rPr lang="zh-CN" altLang="en-US" dirty="0"/>
              <a:t>进阶阶段</a:t>
            </a:r>
            <a:endParaRPr lang="en-US" altLang="zh-CN"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b="1" dirty="0" err="1">
                <a:sym typeface="+mn-ea"/>
              </a:rPr>
              <a:t>rebase</a:t>
            </a:r>
            <a:r>
              <a:rPr lang="zh-CN" altLang="en-US" b="1" dirty="0" err="1">
                <a:sym typeface="+mn-ea"/>
              </a:rPr>
              <a:t>变基 ：</a:t>
            </a:r>
            <a:endParaRPr lang="en-US" altLang="zh-CN" dirty="0" err="1">
              <a:latin typeface="Calibri" panose="020F0502020204030204" charset="0"/>
              <a:sym typeface="Wingdings" panose="05000000000000000000" charset="0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latin typeface="Calibri" panose="020F0502020204030204" charset="0"/>
                <a:sym typeface="Wingdings" panose="05000000000000000000" charset="0"/>
              </a:rPr>
              <a:t>	     </a:t>
            </a:r>
            <a:r>
              <a:rPr lang="zh-CN" altLang="en-US" dirty="0" err="1">
                <a:latin typeface="Calibri" panose="020F0502020204030204" charset="0"/>
                <a:sym typeface="Wingdings" panose="05000000000000000000" charset="0"/>
              </a:rPr>
              <a:t>和</a:t>
            </a:r>
            <a:r>
              <a:rPr lang="en-US" altLang="zh-CN" dirty="0" err="1">
                <a:latin typeface="Calibri" panose="020F0502020204030204" charset="0"/>
                <a:sym typeface="Wingdings" panose="05000000000000000000" charset="0"/>
              </a:rPr>
              <a:t>merge</a:t>
            </a:r>
            <a:r>
              <a:rPr lang="zh-CN" altLang="en-US" dirty="0" err="1">
                <a:latin typeface="Calibri" panose="020F0502020204030204" charset="0"/>
                <a:sym typeface="Wingdings" panose="05000000000000000000" charset="0"/>
              </a:rPr>
              <a:t>同样都是进行合并操作的。</a:t>
            </a:r>
            <a:endParaRPr lang="zh-CN" altLang="en-US" dirty="0" err="1">
              <a:latin typeface="Calibri" panose="020F0502020204030204" charset="0"/>
              <a:sym typeface="Wingdings" panose="05000000000000000000" charset="0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latin typeface="Calibri" panose="020F0502020204030204" charset="0"/>
                <a:sym typeface="Wingdings" panose="05000000000000000000" charset="0"/>
              </a:rPr>
              <a:t>	     </a:t>
            </a:r>
            <a:r>
              <a:rPr lang="zh-CN" altLang="en-US" dirty="0" err="1">
                <a:latin typeface="Calibri" panose="020F0502020204030204" charset="0"/>
                <a:sym typeface="Wingdings" panose="05000000000000000000" charset="0"/>
              </a:rPr>
              <a:t>将一个分支的内容都移至另一个分支上</a:t>
            </a:r>
            <a:endParaRPr lang="zh-CN" altLang="en-US" dirty="0" err="1">
              <a:latin typeface="Calibri" panose="020F0502020204030204" charset="0"/>
              <a:sym typeface="Wingdings" panose="05000000000000000000" charset="0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latin typeface="Calibri" panose="020F0502020204030204" charset="0"/>
                <a:sym typeface="Wingdings" panose="05000000000000000000" charset="0"/>
              </a:rPr>
              <a:t>	</a:t>
            </a:r>
            <a:r>
              <a:rPr lang="zh-CN" altLang="en-US" dirty="0" err="1">
                <a:latin typeface="Calibri" panose="020F0502020204030204" charset="0"/>
                <a:sym typeface="Wingdings" panose="05000000000000000000" charset="0"/>
              </a:rPr>
              <a:t>工作流程：</a:t>
            </a:r>
            <a:endParaRPr lang="zh-CN" altLang="en-US" dirty="0" err="1">
              <a:latin typeface="Calibri" panose="020F0502020204030204" charset="0"/>
              <a:sym typeface="Wingdings" panose="05000000000000000000" charset="0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latin typeface="Calibri" panose="020F0502020204030204" charset="0"/>
                <a:sym typeface="Wingdings" panose="05000000000000000000" charset="0"/>
              </a:rPr>
              <a:t>		1. </a:t>
            </a:r>
            <a:r>
              <a:rPr lang="zh-CN" altLang="en-US" dirty="0" err="1">
                <a:latin typeface="Calibri" panose="020F0502020204030204" charset="0"/>
                <a:sym typeface="Wingdings" panose="05000000000000000000" charset="0"/>
              </a:rPr>
              <a:t>首先找到两个分支的共同祖先</a:t>
            </a:r>
            <a:endParaRPr lang="zh-CN" altLang="en-US" dirty="0" err="1">
              <a:latin typeface="Calibri" panose="020F0502020204030204" charset="0"/>
              <a:sym typeface="Wingdings" panose="05000000000000000000" charset="0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latin typeface="Calibri" panose="020F0502020204030204" charset="0"/>
                <a:sym typeface="Wingdings" panose="05000000000000000000" charset="0"/>
              </a:rPr>
              <a:t>		2. </a:t>
            </a:r>
            <a:r>
              <a:rPr lang="zh-CN" altLang="en-US" dirty="0" err="1">
                <a:latin typeface="Calibri" panose="020F0502020204030204" charset="0"/>
                <a:sym typeface="Wingdings" panose="05000000000000000000" charset="0"/>
              </a:rPr>
              <a:t>然后对比当前分支与祖先的历次提交，进行提取相应修改，并保存为临时文件，将当前分支指向目标基底，最后将之前存为临时文件的修改依序应用</a:t>
            </a:r>
            <a:endParaRPr lang="en-US" altLang="zh-CN" dirty="0" err="1">
              <a:latin typeface="Calibri" panose="020F0502020204030204" charset="0"/>
              <a:sym typeface="+mn-ea"/>
            </a:endParaRPr>
          </a:p>
          <a:p>
            <a:pPr marL="0" lvl="2" indent="457200">
              <a:lnSpc>
                <a:spcPct val="9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 err="1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 err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485773"/>
            <a:ext cx="8229600" cy="1143005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/>
              <a:t>git</a:t>
            </a:r>
            <a:r>
              <a:rPr lang="zh-CN" altLang="en-US"/>
              <a:t>入门与实践</a:t>
            </a:r>
            <a:endParaRPr lang="zh-CN" altLang="en-US"/>
          </a:p>
        </p:txBody>
      </p:sp>
      <p:sp>
        <p:nvSpPr>
          <p:cNvPr id="228" name="下载安装…"/>
          <p:cNvSpPr txBox="1">
            <a:spLocks noGrp="1"/>
          </p:cNvSpPr>
          <p:nvPr>
            <p:ph type="body" idx="4294967295"/>
          </p:nvPr>
        </p:nvSpPr>
        <p:spPr>
          <a:xfrm>
            <a:off x="457200" y="1268412"/>
            <a:ext cx="8229600" cy="54244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/>
              <a:t>别名</a:t>
            </a:r>
            <a:endParaRPr dirty="0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 err="1">
                <a:sym typeface="+mn-ea"/>
              </a:rPr>
              <a:t>有时候觉得常用的命令字母多了点</a:t>
            </a:r>
            <a:r>
              <a:rPr lang="zh-CN" altLang="en-US" dirty="0" err="1">
                <a:sym typeface="+mn-ea"/>
              </a:rPr>
              <a:t>，例如：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git checkout</a:t>
            </a:r>
            <a:endParaRPr lang="en-US" altLang="zh-CN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 err="1">
                <a:sym typeface="+mn-ea"/>
              </a:rPr>
              <a:t>我们输入的时候，会花费很长的时间，那不如给它取个别名吧</a:t>
            </a:r>
            <a:r>
              <a:rPr lang="en-US" altLang="zh-CN" dirty="0" err="1">
                <a:sym typeface="+mn-ea"/>
              </a:rPr>
              <a:t>~</a:t>
            </a:r>
            <a:endParaRPr lang="en-US" altLang="zh-CN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</a:t>
            </a:r>
            <a:r>
              <a:rPr lang="zh-CN" altLang="en-US" dirty="0" err="1">
                <a:sym typeface="+mn-ea"/>
              </a:rPr>
              <a:t>git config --global alias.</a:t>
            </a:r>
            <a:r>
              <a:rPr lang="en-US" altLang="zh-CN" dirty="0" err="1">
                <a:sym typeface="+mn-ea"/>
              </a:rPr>
              <a:t>co checkout</a:t>
            </a:r>
            <a:endParaRPr lang="en-US" altLang="zh-CN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** </a:t>
            </a:r>
            <a:r>
              <a:rPr lang="zh-CN" altLang="en-US" dirty="0" err="1">
                <a:solidFill>
                  <a:srgbClr val="FF0000"/>
                </a:solidFill>
                <a:sym typeface="+mn-ea"/>
              </a:rPr>
              <a:t>不是任何东西都可以取别名的，还需要熟悉命名规则，建议可以观看下命令行相关的视频：</a:t>
            </a:r>
            <a:endParaRPr lang="zh-CN" altLang="en-US" dirty="0" err="1">
              <a:solidFill>
                <a:srgbClr val="FF0000"/>
              </a:solidFill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 err="1">
              <a:sym typeface="+mn-ea"/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/>
              <a:t>	</a:t>
            </a:r>
            <a:r>
              <a:rPr lang="zh-CN" altLang="en-US" dirty="0" err="1"/>
              <a:t>https://study.miaov.com/study/show/chapter/504</a:t>
            </a:r>
            <a:endParaRPr lang="zh-CN" altLang="en-US" dirty="0" err="1"/>
          </a:p>
          <a:p>
            <a:pPr marL="0" lvl="2" indent="457200">
              <a:lnSpc>
                <a:spcPct val="9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 err="1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485773"/>
            <a:ext cx="8229600" cy="1143005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/>
              <a:t>git</a:t>
            </a:r>
            <a:r>
              <a:rPr lang="zh-CN" altLang="en-US"/>
              <a:t>入门与实践</a:t>
            </a:r>
            <a:endParaRPr lang="zh-CN" altLang="en-US"/>
          </a:p>
        </p:txBody>
      </p:sp>
      <p:sp>
        <p:nvSpPr>
          <p:cNvPr id="228" name="下载安装…"/>
          <p:cNvSpPr txBox="1">
            <a:spLocks noGrp="1"/>
          </p:cNvSpPr>
          <p:nvPr>
            <p:ph type="body" idx="4294967295"/>
          </p:nvPr>
        </p:nvSpPr>
        <p:spPr>
          <a:xfrm>
            <a:off x="457200" y="1268412"/>
            <a:ext cx="8229600" cy="5424488"/>
          </a:xfrm>
          <a:prstGeom prst="rect">
            <a:avLst/>
          </a:prstGeom>
        </p:spPr>
        <p:txBody>
          <a:bodyPr>
            <a:normAutofit lnSpcReduction="20000"/>
          </a:bodyPr>
          <a:lstStyle/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dirty="0"/>
              <a:t>多人合作模式</a:t>
            </a:r>
            <a:endParaRPr lang="zh-CN"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dirty="0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 err="1">
                <a:sym typeface="+mn-ea"/>
              </a:rPr>
              <a:t>以防万一，我们把本地的仓库不小心删除，所以我们需要一个可以备份的地方，这个地方可以是我们的网盘，也可以是</a:t>
            </a:r>
            <a:r>
              <a:rPr lang="en-US" altLang="zh-CN" dirty="0" err="1">
                <a:sym typeface="+mn-ea"/>
              </a:rPr>
              <a:t>u</a:t>
            </a:r>
            <a:r>
              <a:rPr lang="zh-CN" altLang="en-US" dirty="0" err="1">
                <a:sym typeface="+mn-ea"/>
              </a:rPr>
              <a:t>盘，或者是类似于我们今天要用到的</a:t>
            </a:r>
            <a:r>
              <a:rPr lang="en-US" altLang="zh-CN" dirty="0" err="1">
                <a:sym typeface="+mn-ea"/>
              </a:rPr>
              <a:t>github</a:t>
            </a:r>
            <a:r>
              <a:rPr lang="zh-CN" altLang="en-US" dirty="0" err="1">
                <a:sym typeface="+mn-ea"/>
              </a:rPr>
              <a:t>。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 err="1">
                <a:sym typeface="+mn-ea"/>
              </a:rPr>
              <a:t>但是</a:t>
            </a:r>
            <a:r>
              <a:rPr lang="en-US" altLang="zh-CN" dirty="0" err="1">
                <a:sym typeface="+mn-ea"/>
              </a:rPr>
              <a:t>u</a:t>
            </a:r>
            <a:r>
              <a:rPr lang="zh-CN" altLang="en-US" dirty="0" err="1">
                <a:sym typeface="+mn-ea"/>
              </a:rPr>
              <a:t>盘或网盘这类的存储方式虽然可以保存备份，却不能适用于多人的开发，如果我们想要多人的开发，就需要有一个中央仓库，可以给团队开发中的每个人下载并且使用。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 err="1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 err="1"/>
              <a:t>中央仓库：存储每个成员的提交对象，共享提交对象给每个成员。</a:t>
            </a:r>
            <a:endParaRPr lang="zh-CN" altLang="en-US" dirty="0" err="1"/>
          </a:p>
          <a:p>
            <a:pPr marL="0" lvl="2" indent="457200">
              <a:lnSpc>
                <a:spcPct val="9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 err="1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485773"/>
            <a:ext cx="8229600" cy="1143005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/>
              <a:t>git</a:t>
            </a:r>
            <a:r>
              <a:rPr lang="zh-CN" altLang="en-US"/>
              <a:t>入门与实践</a:t>
            </a:r>
            <a:endParaRPr lang="zh-CN" altLang="en-US"/>
          </a:p>
        </p:txBody>
      </p:sp>
      <p:sp>
        <p:nvSpPr>
          <p:cNvPr id="228" name="下载安装…"/>
          <p:cNvSpPr txBox="1">
            <a:spLocks noGrp="1"/>
          </p:cNvSpPr>
          <p:nvPr>
            <p:ph type="body" idx="4294967295"/>
          </p:nvPr>
        </p:nvSpPr>
        <p:spPr>
          <a:xfrm>
            <a:off x="457200" y="1268412"/>
            <a:ext cx="8229600" cy="5424488"/>
          </a:xfrm>
          <a:prstGeom prst="rect">
            <a:avLst/>
          </a:prstGeom>
        </p:spPr>
        <p:txBody>
          <a:bodyPr>
            <a:normAutofit lnSpcReduction="20000"/>
          </a:bodyPr>
          <a:lstStyle/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dirty="0"/>
              <a:t>多人合作模式</a:t>
            </a:r>
            <a:endParaRPr lang="zh-CN"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dirty="0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 err="1"/>
              <a:t>分布式版本控制系统：</a:t>
            </a:r>
            <a:endParaRPr lang="zh-CN" altLang="en-US" dirty="0" err="1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 err="1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/>
              <a:t>	</a:t>
            </a:r>
            <a:r>
              <a:rPr lang="zh-CN" altLang="en-US" dirty="0" err="1"/>
              <a:t>分布在每个成员的电脑上，都有一个本地仓库，任何一个电脑的本地仓库不小心丢失，都可以从成员处找回，或者可以从中央仓库进行下载共享，保存历史纪录的任务分配到了每个开发成员的身上，中央仓库只需要整合共享。</a:t>
            </a:r>
            <a:endParaRPr lang="zh-CN" altLang="en-US" dirty="0" err="1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 err="1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/>
              <a:t>github</a:t>
            </a:r>
            <a:r>
              <a:rPr lang="zh-CN" altLang="en-US" dirty="0" err="1"/>
              <a:t>：https://github.com/</a:t>
            </a:r>
            <a:endParaRPr lang="zh-CN" altLang="en-US" dirty="0" err="1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 err="1"/>
              <a:t>需要注册账号</a:t>
            </a:r>
            <a:endParaRPr lang="zh-CN" altLang="en-US" dirty="0" err="1"/>
          </a:p>
          <a:p>
            <a:pPr marL="0" lvl="2" indent="457200">
              <a:lnSpc>
                <a:spcPct val="9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 err="1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485773"/>
            <a:ext cx="8229600" cy="1143005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/>
              <a:t>git</a:t>
            </a:r>
            <a:r>
              <a:rPr lang="zh-CN" altLang="en-US"/>
              <a:t>入门与实践</a:t>
            </a:r>
            <a:endParaRPr lang="zh-CN" altLang="en-US"/>
          </a:p>
        </p:txBody>
      </p:sp>
      <p:sp>
        <p:nvSpPr>
          <p:cNvPr id="228" name="下载安装…"/>
          <p:cNvSpPr txBox="1">
            <a:spLocks noGrp="1"/>
          </p:cNvSpPr>
          <p:nvPr>
            <p:ph type="body" idx="4294967295"/>
          </p:nvPr>
        </p:nvSpPr>
        <p:spPr>
          <a:xfrm>
            <a:off x="457200" y="1268412"/>
            <a:ext cx="8229600" cy="5424488"/>
          </a:xfrm>
          <a:prstGeom prst="rect">
            <a:avLst/>
          </a:prstGeom>
        </p:spPr>
        <p:txBody>
          <a:bodyPr>
            <a:normAutofit fontScale="80000"/>
          </a:bodyPr>
          <a:lstStyle/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tag</a:t>
            </a:r>
            <a:r>
              <a:rPr lang="zh-CN" altLang="en-US" dirty="0" err="1">
                <a:sym typeface="+mn-ea"/>
              </a:rPr>
              <a:t>标签</a:t>
            </a:r>
            <a:endParaRPr lang="zh-CN"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dirty="0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 err="1"/>
              <a:t>我们经常看到下载的软件分为</a:t>
            </a:r>
            <a:r>
              <a:rPr lang="en-US" altLang="zh-CN" dirty="0" err="1"/>
              <a:t>“xx</a:t>
            </a:r>
            <a:r>
              <a:rPr lang="zh-CN" altLang="en-US" dirty="0" err="1"/>
              <a:t>版本</a:t>
            </a:r>
            <a:r>
              <a:rPr lang="en-US" altLang="zh-CN" dirty="0" err="1"/>
              <a:t>”</a:t>
            </a:r>
            <a:r>
              <a:rPr lang="zh-CN" altLang="en-US" dirty="0" err="1"/>
              <a:t>，这个</a:t>
            </a:r>
            <a:r>
              <a:rPr lang="en-US" altLang="zh-CN" dirty="0" err="1"/>
              <a:t>“xx</a:t>
            </a:r>
            <a:r>
              <a:rPr lang="zh-CN" altLang="en-US" dirty="0" err="1"/>
              <a:t>版本</a:t>
            </a:r>
            <a:r>
              <a:rPr lang="en-US" altLang="zh-CN" dirty="0" err="1"/>
              <a:t>”</a:t>
            </a:r>
            <a:r>
              <a:rPr lang="zh-CN" altLang="en-US" dirty="0" err="1"/>
              <a:t>其实就是我们说的标签，该标签指向一个</a:t>
            </a:r>
            <a:r>
              <a:rPr lang="en-US" altLang="zh-CN" dirty="0" err="1"/>
              <a:t>commit</a:t>
            </a:r>
            <a:r>
              <a:rPr lang="zh-CN" altLang="en-US" dirty="0" err="1"/>
              <a:t>对象，虽然我们也可以用这个</a:t>
            </a:r>
            <a:r>
              <a:rPr lang="en-US" altLang="zh-CN" dirty="0" err="1"/>
              <a:t>commit</a:t>
            </a:r>
            <a:r>
              <a:rPr lang="zh-CN" altLang="en-US" dirty="0" err="1"/>
              <a:t>对象进行版本的表述，但是由于哈希太长，并且没有规律，所以我们使用标签的方式，进行版本标注。</a:t>
            </a:r>
            <a:endParaRPr lang="en-US" altLang="zh-CN" dirty="0" err="1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 err="1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 err="1"/>
              <a:t>设置标签</a:t>
            </a:r>
            <a:endParaRPr lang="zh-CN" altLang="en-US" dirty="0" err="1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/>
              <a:t>	git tag v1.0 </a:t>
            </a:r>
            <a:r>
              <a:rPr lang="zh-CN" altLang="en-US" dirty="0" err="1"/>
              <a:t>（默认在最新的</a:t>
            </a:r>
            <a:r>
              <a:rPr lang="en-US" altLang="zh-CN" dirty="0" err="1"/>
              <a:t>commit</a:t>
            </a:r>
            <a:r>
              <a:rPr lang="zh-CN" altLang="en-US" dirty="0" err="1"/>
              <a:t>提交上</a:t>
            </a:r>
            <a:r>
              <a:rPr lang="zh-CN" altLang="en-US" dirty="0" err="1"/>
              <a:t>）</a:t>
            </a:r>
            <a:endParaRPr lang="en-US" altLang="zh-CN" dirty="0" err="1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 err="1"/>
              <a:t>查看标签</a:t>
            </a:r>
            <a:endParaRPr lang="zh-CN" altLang="en-US" dirty="0" err="1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/>
              <a:t>	git tag</a:t>
            </a:r>
            <a:endParaRPr lang="en-US" altLang="zh-CN" dirty="0" err="1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 err="1">
                <a:sym typeface="+mn-ea"/>
              </a:rPr>
              <a:t>给指定</a:t>
            </a:r>
            <a:r>
              <a:rPr lang="en-US" altLang="zh-CN" dirty="0" err="1">
                <a:sym typeface="+mn-ea"/>
              </a:rPr>
              <a:t>commit</a:t>
            </a:r>
            <a:r>
              <a:rPr lang="zh-CN" altLang="en-US" dirty="0" err="1">
                <a:sym typeface="+mn-ea"/>
              </a:rPr>
              <a:t>添加标签：</a:t>
            </a:r>
            <a:endParaRPr lang="zh-CN" altLang="en-US" dirty="0" err="1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git tag v0.1 1094adb</a:t>
            </a:r>
            <a:endParaRPr lang="en-US" altLang="zh-CN" dirty="0" err="1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485773"/>
            <a:ext cx="8229600" cy="1143005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/>
              <a:t>git</a:t>
            </a:r>
            <a:r>
              <a:rPr lang="zh-CN" altLang="en-US"/>
              <a:t>入门与实践</a:t>
            </a:r>
            <a:endParaRPr lang="zh-CN" altLang="en-US"/>
          </a:p>
        </p:txBody>
      </p:sp>
      <p:sp>
        <p:nvSpPr>
          <p:cNvPr id="228" name="下载安装…"/>
          <p:cNvSpPr txBox="1">
            <a:spLocks noGrp="1"/>
          </p:cNvSpPr>
          <p:nvPr>
            <p:ph type="body" idx="4294967295"/>
          </p:nvPr>
        </p:nvSpPr>
        <p:spPr>
          <a:xfrm>
            <a:off x="457200" y="1268412"/>
            <a:ext cx="8229600" cy="542448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dirty="0"/>
              <a:t>安装</a:t>
            </a:r>
            <a:endParaRPr dirty="0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 err="1"/>
              <a:t>官网：https://git-scm.com/</a:t>
            </a:r>
            <a:endParaRPr lang="zh-CN" altLang="en-US" dirty="0" err="1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000"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sz="2000" dirty="0" err="1">
              <a:sym typeface="+mn-ea"/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/>
              <a:t>windows</a:t>
            </a:r>
            <a:endParaRPr lang="zh-CN" altLang="en-US" dirty="0" err="1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/>
              <a:t>- </a:t>
            </a:r>
            <a:r>
              <a:rPr lang="zh-CN" altLang="en-US" dirty="0" err="1"/>
              <a:t>下载安装有一堆的选项。</a:t>
            </a:r>
            <a:endParaRPr lang="zh-CN" altLang="en-US" dirty="0" err="1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 err="1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>
                <a:sym typeface="+mn-ea"/>
              </a:rPr>
              <a:t>mac</a:t>
            </a:r>
            <a:endParaRPr lang="zh-CN" sz="2000"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sz="2000" dirty="0" err="1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 err="1">
                <a:sym typeface="+mn-ea"/>
              </a:rPr>
              <a:t>- </a:t>
            </a:r>
            <a:r>
              <a:rPr lang="zh-CN" altLang="en-US" sz="2000" dirty="0" err="1">
                <a:sym typeface="+mn-ea"/>
              </a:rPr>
              <a:t>下载无选项，直接安装，可以通过命令行进行操作。</a:t>
            </a:r>
            <a:endParaRPr lang="zh-CN" altLang="en-US" dirty="0" err="1"/>
          </a:p>
          <a:p>
            <a:pPr marL="0" lvl="2" indent="457200">
              <a:lnSpc>
                <a:spcPct val="9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 err="1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485773"/>
            <a:ext cx="8229600" cy="1143005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/>
              <a:t>git</a:t>
            </a:r>
            <a:r>
              <a:rPr lang="zh-CN" altLang="en-US"/>
              <a:t>入门与实践</a:t>
            </a:r>
            <a:endParaRPr lang="zh-CN" altLang="en-US"/>
          </a:p>
        </p:txBody>
      </p:sp>
      <p:sp>
        <p:nvSpPr>
          <p:cNvPr id="228" name="下载安装…"/>
          <p:cNvSpPr txBox="1">
            <a:spLocks noGrp="1"/>
          </p:cNvSpPr>
          <p:nvPr>
            <p:ph type="body" idx="4294967295"/>
          </p:nvPr>
        </p:nvSpPr>
        <p:spPr>
          <a:xfrm>
            <a:off x="457200" y="1268412"/>
            <a:ext cx="8229600" cy="54244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tag</a:t>
            </a:r>
            <a:r>
              <a:rPr lang="zh-CN" altLang="en-US" dirty="0" err="1">
                <a:sym typeface="+mn-ea"/>
              </a:rPr>
              <a:t>标签</a:t>
            </a:r>
            <a:endParaRPr lang="zh-CN"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 err="1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 err="1">
                <a:sym typeface="+mn-ea"/>
              </a:rPr>
              <a:t>添加带有说明的标签：</a:t>
            </a:r>
            <a:endParaRPr lang="zh-CN" altLang="en-US" dirty="0" err="1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git tag -a v0.1 -m "</a:t>
            </a:r>
            <a:r>
              <a:rPr lang="zh-CN" altLang="en-US" dirty="0" err="1">
                <a:sym typeface="+mn-ea"/>
              </a:rPr>
              <a:t>描述信息</a:t>
            </a:r>
            <a:r>
              <a:rPr lang="en-US" altLang="zh-CN" dirty="0" err="1">
                <a:sym typeface="+mn-ea"/>
              </a:rPr>
              <a:t>" 1094adb</a:t>
            </a:r>
            <a:endParaRPr lang="en-US" altLang="zh-CN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 err="1"/>
              <a:t>删除标签：</a:t>
            </a:r>
            <a:endParaRPr lang="zh-CN" altLang="en-US" dirty="0" err="1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/>
              <a:t>	git tag -d v1.0</a:t>
            </a:r>
            <a:endParaRPr lang="en-US" altLang="zh-CN" dirty="0" err="1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 err="1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 err="1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485773"/>
            <a:ext cx="8229600" cy="1143005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/>
              <a:t>git</a:t>
            </a:r>
            <a:r>
              <a:rPr lang="zh-CN" altLang="en-US"/>
              <a:t>入门与实践</a:t>
            </a:r>
            <a:endParaRPr lang="zh-CN" altLang="en-US"/>
          </a:p>
        </p:txBody>
      </p:sp>
      <p:sp>
        <p:nvSpPr>
          <p:cNvPr id="228" name="下载安装…"/>
          <p:cNvSpPr txBox="1">
            <a:spLocks noGrp="1"/>
          </p:cNvSpPr>
          <p:nvPr>
            <p:ph type="body" idx="4294967295"/>
          </p:nvPr>
        </p:nvSpPr>
        <p:spPr>
          <a:xfrm>
            <a:off x="457200" y="1268412"/>
            <a:ext cx="8229600" cy="54244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 err="1">
                <a:sym typeface="+mn-ea"/>
              </a:rPr>
              <a:t>远程仓库</a:t>
            </a:r>
            <a:endParaRPr lang="zh-CN"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 err="1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 err="1"/>
              <a:t>创建远程仓库，仓库的名称默认</a:t>
            </a:r>
            <a:r>
              <a:rPr lang="en-US" altLang="zh-CN" dirty="0" err="1"/>
              <a:t>origin</a:t>
            </a:r>
            <a:r>
              <a:rPr lang="zh-CN" altLang="en-US" dirty="0" err="1"/>
              <a:t>，</a:t>
            </a:r>
            <a:r>
              <a:rPr lang="en-US" altLang="zh-CN" dirty="0" err="1"/>
              <a:t>origin</a:t>
            </a:r>
            <a:r>
              <a:rPr lang="zh-CN" altLang="en-US" dirty="0" err="1"/>
              <a:t>中有单独的</a:t>
            </a:r>
            <a:r>
              <a:rPr lang="en-US" altLang="zh-CN" dirty="0" err="1"/>
              <a:t>master</a:t>
            </a:r>
            <a:r>
              <a:rPr lang="zh-CN" altLang="en-US" dirty="0" err="1"/>
              <a:t>和</a:t>
            </a:r>
            <a:r>
              <a:rPr lang="en-US" altLang="zh-CN" dirty="0" err="1"/>
              <a:t>HEAD</a:t>
            </a:r>
            <a:r>
              <a:rPr lang="zh-CN" altLang="en-US" dirty="0" err="1"/>
              <a:t>指针，和本地仓库的</a:t>
            </a:r>
            <a:r>
              <a:rPr lang="en-US" altLang="zh-CN" dirty="0" err="1"/>
              <a:t>HEAD</a:t>
            </a:r>
            <a:r>
              <a:rPr lang="zh-CN" altLang="en-US" dirty="0" err="1"/>
              <a:t>或</a:t>
            </a:r>
            <a:r>
              <a:rPr lang="en-US" altLang="zh-CN" dirty="0" err="1"/>
              <a:t>master</a:t>
            </a:r>
            <a:r>
              <a:rPr lang="zh-CN" altLang="en-US" dirty="0" err="1"/>
              <a:t>并非一致。</a:t>
            </a:r>
            <a:endParaRPr lang="zh-CN" altLang="en-US" dirty="0" err="1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 err="1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/>
              <a:t>git push </a:t>
            </a:r>
            <a:r>
              <a:rPr lang="zh-CN" altLang="en-US" dirty="0" err="1"/>
              <a:t>提交远程仓库</a:t>
            </a:r>
            <a:endParaRPr lang="zh-CN" altLang="en-US" dirty="0" err="1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/>
              <a:t>git clone </a:t>
            </a:r>
            <a:r>
              <a:rPr lang="zh-CN" altLang="en-US" dirty="0" err="1"/>
              <a:t>克隆项目到本地</a:t>
            </a:r>
            <a:endParaRPr lang="zh-CN" altLang="en-US" dirty="0" err="1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/>
              <a:t>git pull </a:t>
            </a:r>
            <a:r>
              <a:rPr lang="zh-CN" altLang="en-US" dirty="0" err="1"/>
              <a:t>拉取</a:t>
            </a:r>
            <a:endParaRPr lang="zh-CN" altLang="en-US" dirty="0" err="1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 err="1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 err="1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 err="1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 err="1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485773"/>
            <a:ext cx="8229600" cy="1143005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/>
              <a:t>git</a:t>
            </a:r>
            <a:r>
              <a:rPr lang="zh-CN" altLang="en-US"/>
              <a:t>入门与实践</a:t>
            </a:r>
            <a:endParaRPr lang="zh-CN" altLang="en-US"/>
          </a:p>
        </p:txBody>
      </p:sp>
      <p:sp>
        <p:nvSpPr>
          <p:cNvPr id="228" name="下载安装…"/>
          <p:cNvSpPr txBox="1">
            <a:spLocks noGrp="1"/>
          </p:cNvSpPr>
          <p:nvPr>
            <p:ph type="body" idx="4294967295"/>
          </p:nvPr>
        </p:nvSpPr>
        <p:spPr>
          <a:xfrm>
            <a:off x="457200" y="1268412"/>
            <a:ext cx="8229600" cy="54244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/>
              <a:t>配置忽略文件</a:t>
            </a:r>
            <a:endParaRPr dirty="0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 err="1">
                <a:sym typeface="+mn-ea"/>
              </a:rPr>
              <a:t>我们会发现，</a:t>
            </a:r>
            <a:r>
              <a:rPr lang="zh-CN" dirty="0" err="1">
                <a:sym typeface="+mn-ea"/>
              </a:rPr>
              <a:t>有些时候我就是不希望</a:t>
            </a:r>
            <a:r>
              <a:rPr lang="en-US" altLang="zh-CN" dirty="0" err="1">
                <a:sym typeface="+mn-ea"/>
              </a:rPr>
              <a:t>git</a:t>
            </a:r>
            <a:r>
              <a:rPr lang="zh-CN" altLang="en-US" dirty="0" err="1">
                <a:sym typeface="+mn-ea"/>
              </a:rPr>
              <a:t>管理文件夹中的某个文件，每一次查看状态总是告诉我未追踪，很麻烦</a:t>
            </a:r>
            <a:r>
              <a:rPr lang="en-US" altLang="zh-CN" dirty="0" err="1">
                <a:sym typeface="+mn-ea"/>
              </a:rPr>
              <a:t>~</a:t>
            </a:r>
            <a:endParaRPr lang="en-US" altLang="zh-CN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.gitignore </a:t>
            </a:r>
            <a:r>
              <a:rPr lang="zh-CN" altLang="en-US" dirty="0" err="1">
                <a:sym typeface="+mn-ea"/>
              </a:rPr>
              <a:t>文件，列出忽略文本模式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 err="1">
              <a:sym typeface="+mn-ea"/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 err="1"/>
          </a:p>
          <a:p>
            <a:pPr marL="0" lvl="2" indent="457200">
              <a:lnSpc>
                <a:spcPct val="9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 err="1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/>
          </a:p>
        </p:txBody>
      </p:sp>
      <p:grpSp>
        <p:nvGrpSpPr>
          <p:cNvPr id="123" name="组合 122"/>
          <p:cNvGrpSpPr/>
          <p:nvPr>
            <p:custDataLst>
              <p:tags r:id="rId1"/>
            </p:custDataLst>
          </p:nvPr>
        </p:nvGrpSpPr>
        <p:grpSpPr>
          <a:xfrm>
            <a:off x="982345" y="3631606"/>
            <a:ext cx="3905885" cy="490646"/>
            <a:chOff x="1524000" y="2135189"/>
            <a:chExt cx="5143500" cy="646111"/>
          </a:xfrm>
        </p:grpSpPr>
        <p:sp>
          <p:nvSpPr>
            <p:cNvPr id="124" name="KSO_Shape"/>
            <p:cNvSpPr/>
            <p:nvPr>
              <p:custDataLst>
                <p:tags r:id="rId2"/>
              </p:custDataLst>
            </p:nvPr>
          </p:nvSpPr>
          <p:spPr bwMode="auto">
            <a:xfrm>
              <a:off x="1524000" y="2147889"/>
              <a:ext cx="419100" cy="412814"/>
            </a:xfrm>
            <a:custGeom>
              <a:avLst/>
              <a:gdLst>
                <a:gd name="T0" fmla="*/ 351815 w 2443615"/>
                <a:gd name="T1" fmla="*/ 127711 h 2406492"/>
                <a:gd name="T2" fmla="*/ 127265 w 2443615"/>
                <a:gd name="T3" fmla="*/ 352436 h 2406492"/>
                <a:gd name="T4" fmla="*/ 351815 w 2443615"/>
                <a:gd name="T5" fmla="*/ 577161 h 2406492"/>
                <a:gd name="T6" fmla="*/ 576364 w 2443615"/>
                <a:gd name="T7" fmla="*/ 352436 h 2406492"/>
                <a:gd name="T8" fmla="*/ 351815 w 2443615"/>
                <a:gd name="T9" fmla="*/ 127711 h 2406492"/>
                <a:gd name="T10" fmla="*/ 323002 w 2443615"/>
                <a:gd name="T11" fmla="*/ 0 h 2406492"/>
                <a:gd name="T12" fmla="*/ 380627 w 2443615"/>
                <a:gd name="T13" fmla="*/ 0 h 2406492"/>
                <a:gd name="T14" fmla="*/ 393151 w 2443615"/>
                <a:gd name="T15" fmla="*/ 71092 h 2406492"/>
                <a:gd name="T16" fmla="*/ 500853 w 2443615"/>
                <a:gd name="T17" fmla="*/ 110323 h 2406492"/>
                <a:gd name="T18" fmla="*/ 556109 w 2443615"/>
                <a:gd name="T19" fmla="*/ 63920 h 2406492"/>
                <a:gd name="T20" fmla="*/ 600251 w 2443615"/>
                <a:gd name="T21" fmla="*/ 100990 h 2406492"/>
                <a:gd name="T22" fmla="*/ 564182 w 2443615"/>
                <a:gd name="T23" fmla="*/ 163505 h 2406492"/>
                <a:gd name="T24" fmla="*/ 621490 w 2443615"/>
                <a:gd name="T25" fmla="*/ 262842 h 2406492"/>
                <a:gd name="T26" fmla="*/ 693623 w 2443615"/>
                <a:gd name="T27" fmla="*/ 262840 h 2406492"/>
                <a:gd name="T28" fmla="*/ 703629 w 2443615"/>
                <a:gd name="T29" fmla="*/ 319633 h 2406492"/>
                <a:gd name="T30" fmla="*/ 635846 w 2443615"/>
                <a:gd name="T31" fmla="*/ 344321 h 2406492"/>
                <a:gd name="T32" fmla="*/ 615944 w 2443615"/>
                <a:gd name="T33" fmla="*/ 457282 h 2406492"/>
                <a:gd name="T34" fmla="*/ 671201 w 2443615"/>
                <a:gd name="T35" fmla="*/ 503683 h 2406492"/>
                <a:gd name="T36" fmla="*/ 642389 w 2443615"/>
                <a:gd name="T37" fmla="*/ 553626 h 2406492"/>
                <a:gd name="T38" fmla="*/ 574608 w 2443615"/>
                <a:gd name="T39" fmla="*/ 528934 h 2406492"/>
                <a:gd name="T40" fmla="*/ 486808 w 2443615"/>
                <a:gd name="T41" fmla="*/ 602665 h 2406492"/>
                <a:gd name="T42" fmla="*/ 499336 w 2443615"/>
                <a:gd name="T43" fmla="*/ 673756 h 2406492"/>
                <a:gd name="T44" fmla="*/ 445187 w 2443615"/>
                <a:gd name="T45" fmla="*/ 693480 h 2406492"/>
                <a:gd name="T46" fmla="*/ 409122 w 2443615"/>
                <a:gd name="T47" fmla="*/ 630963 h 2406492"/>
                <a:gd name="T48" fmla="*/ 294507 w 2443615"/>
                <a:gd name="T49" fmla="*/ 630963 h 2406492"/>
                <a:gd name="T50" fmla="*/ 258443 w 2443615"/>
                <a:gd name="T51" fmla="*/ 693480 h 2406492"/>
                <a:gd name="T52" fmla="*/ 204294 w 2443615"/>
                <a:gd name="T53" fmla="*/ 673756 h 2406492"/>
                <a:gd name="T54" fmla="*/ 216821 w 2443615"/>
                <a:gd name="T55" fmla="*/ 602665 h 2406492"/>
                <a:gd name="T56" fmla="*/ 129022 w 2443615"/>
                <a:gd name="T57" fmla="*/ 528934 h 2406492"/>
                <a:gd name="T58" fmla="*/ 61240 w 2443615"/>
                <a:gd name="T59" fmla="*/ 553626 h 2406492"/>
                <a:gd name="T60" fmla="*/ 32428 w 2443615"/>
                <a:gd name="T61" fmla="*/ 503683 h 2406492"/>
                <a:gd name="T62" fmla="*/ 87685 w 2443615"/>
                <a:gd name="T63" fmla="*/ 457282 h 2406492"/>
                <a:gd name="T64" fmla="*/ 67783 w 2443615"/>
                <a:gd name="T65" fmla="*/ 344321 h 2406492"/>
                <a:gd name="T66" fmla="*/ 0 w 2443615"/>
                <a:gd name="T67" fmla="*/ 319633 h 2406492"/>
                <a:gd name="T68" fmla="*/ 10006 w 2443615"/>
                <a:gd name="T69" fmla="*/ 262840 h 2406492"/>
                <a:gd name="T70" fmla="*/ 82138 w 2443615"/>
                <a:gd name="T71" fmla="*/ 262842 h 2406492"/>
                <a:gd name="T72" fmla="*/ 139446 w 2443615"/>
                <a:gd name="T73" fmla="*/ 163505 h 2406492"/>
                <a:gd name="T74" fmla="*/ 103378 w 2443615"/>
                <a:gd name="T75" fmla="*/ 100990 h 2406492"/>
                <a:gd name="T76" fmla="*/ 147520 w 2443615"/>
                <a:gd name="T77" fmla="*/ 63920 h 2406492"/>
                <a:gd name="T78" fmla="*/ 202776 w 2443615"/>
                <a:gd name="T79" fmla="*/ 110323 h 2406492"/>
                <a:gd name="T80" fmla="*/ 310478 w 2443615"/>
                <a:gd name="T81" fmla="*/ 71092 h 240649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443615" h="2406492">
                  <a:moveTo>
                    <a:pt x="1221807" y="443178"/>
                  </a:moveTo>
                  <a:cubicBezTo>
                    <a:pt x="791117" y="443178"/>
                    <a:pt x="441973" y="792322"/>
                    <a:pt x="441973" y="1223012"/>
                  </a:cubicBezTo>
                  <a:cubicBezTo>
                    <a:pt x="441973" y="1653702"/>
                    <a:pt x="791117" y="2002846"/>
                    <a:pt x="1221807" y="2002846"/>
                  </a:cubicBezTo>
                  <a:cubicBezTo>
                    <a:pt x="1652497" y="2002846"/>
                    <a:pt x="2001641" y="1653702"/>
                    <a:pt x="2001641" y="1223012"/>
                  </a:cubicBezTo>
                  <a:cubicBezTo>
                    <a:pt x="2001641" y="792322"/>
                    <a:pt x="1652497" y="443178"/>
                    <a:pt x="1221807" y="443178"/>
                  </a:cubicBezTo>
                  <a:close/>
                  <a:moveTo>
                    <a:pt x="1121747" y="0"/>
                  </a:moveTo>
                  <a:lnTo>
                    <a:pt x="1321868" y="0"/>
                  </a:lnTo>
                  <a:lnTo>
                    <a:pt x="1365362" y="246702"/>
                  </a:lnTo>
                  <a:cubicBezTo>
                    <a:pt x="1497994" y="266203"/>
                    <a:pt x="1625261" y="312525"/>
                    <a:pt x="1739400" y="382840"/>
                  </a:cubicBezTo>
                  <a:lnTo>
                    <a:pt x="1931295" y="221813"/>
                  </a:lnTo>
                  <a:lnTo>
                    <a:pt x="2084596" y="350449"/>
                  </a:lnTo>
                  <a:lnTo>
                    <a:pt x="1959337" y="567390"/>
                  </a:lnTo>
                  <a:cubicBezTo>
                    <a:pt x="2048403" y="667584"/>
                    <a:pt x="2116120" y="784874"/>
                    <a:pt x="2158357" y="912104"/>
                  </a:cubicBezTo>
                  <a:lnTo>
                    <a:pt x="2408865" y="912098"/>
                  </a:lnTo>
                  <a:lnTo>
                    <a:pt x="2443615" y="1109179"/>
                  </a:lnTo>
                  <a:lnTo>
                    <a:pt x="2208214" y="1194851"/>
                  </a:lnTo>
                  <a:cubicBezTo>
                    <a:pt x="2212040" y="1328854"/>
                    <a:pt x="2188522" y="1462233"/>
                    <a:pt x="2139095" y="1586846"/>
                  </a:cubicBezTo>
                  <a:lnTo>
                    <a:pt x="2330998" y="1747864"/>
                  </a:lnTo>
                  <a:lnTo>
                    <a:pt x="2230938" y="1921175"/>
                  </a:lnTo>
                  <a:lnTo>
                    <a:pt x="1995541" y="1835490"/>
                  </a:lnTo>
                  <a:cubicBezTo>
                    <a:pt x="1912336" y="1940602"/>
                    <a:pt x="1808586" y="2027658"/>
                    <a:pt x="1690623" y="2091346"/>
                  </a:cubicBezTo>
                  <a:lnTo>
                    <a:pt x="1734130" y="2338046"/>
                  </a:lnTo>
                  <a:lnTo>
                    <a:pt x="1546077" y="2406492"/>
                  </a:lnTo>
                  <a:lnTo>
                    <a:pt x="1420828" y="2189544"/>
                  </a:lnTo>
                  <a:cubicBezTo>
                    <a:pt x="1289525" y="2216580"/>
                    <a:pt x="1154089" y="2216580"/>
                    <a:pt x="1022786" y="2189544"/>
                  </a:cubicBezTo>
                  <a:lnTo>
                    <a:pt x="897539" y="2406492"/>
                  </a:lnTo>
                  <a:lnTo>
                    <a:pt x="709486" y="2338046"/>
                  </a:lnTo>
                  <a:lnTo>
                    <a:pt x="752993" y="2091346"/>
                  </a:lnTo>
                  <a:cubicBezTo>
                    <a:pt x="635030" y="2027658"/>
                    <a:pt x="531280" y="1940601"/>
                    <a:pt x="448076" y="1835490"/>
                  </a:cubicBezTo>
                  <a:lnTo>
                    <a:pt x="212678" y="1921175"/>
                  </a:lnTo>
                  <a:lnTo>
                    <a:pt x="112617" y="1747864"/>
                  </a:lnTo>
                  <a:lnTo>
                    <a:pt x="304520" y="1586846"/>
                  </a:lnTo>
                  <a:cubicBezTo>
                    <a:pt x="255094" y="1462233"/>
                    <a:pt x="231575" y="1328854"/>
                    <a:pt x="235401" y="1194851"/>
                  </a:cubicBezTo>
                  <a:lnTo>
                    <a:pt x="0" y="1109179"/>
                  </a:lnTo>
                  <a:lnTo>
                    <a:pt x="34750" y="912098"/>
                  </a:lnTo>
                  <a:lnTo>
                    <a:pt x="285257" y="912104"/>
                  </a:lnTo>
                  <a:cubicBezTo>
                    <a:pt x="327494" y="784874"/>
                    <a:pt x="395211" y="667583"/>
                    <a:pt x="484278" y="567390"/>
                  </a:cubicBezTo>
                  <a:lnTo>
                    <a:pt x="359019" y="350449"/>
                  </a:lnTo>
                  <a:lnTo>
                    <a:pt x="512321" y="221813"/>
                  </a:lnTo>
                  <a:lnTo>
                    <a:pt x="704216" y="382840"/>
                  </a:lnTo>
                  <a:cubicBezTo>
                    <a:pt x="818353" y="312525"/>
                    <a:pt x="945621" y="266204"/>
                    <a:pt x="1078253" y="246702"/>
                  </a:cubicBezTo>
                  <a:lnTo>
                    <a:pt x="1121747" y="0"/>
                  </a:lnTo>
                  <a:close/>
                </a:path>
              </a:pathLst>
            </a:custGeom>
            <a:solidFill>
              <a:srgbClr val="F07F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lIns="501445" tIns="575655" rIns="501445" bIns="614746" anchor="ctr">
              <a:normAutofit fontScale="25000" lnSpcReduction="20000"/>
            </a:bodyPr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5" name="矩形 124"/>
            <p:cNvSpPr/>
            <p:nvPr>
              <p:custDataLst>
                <p:tags r:id="rId3"/>
              </p:custDataLst>
            </p:nvPr>
          </p:nvSpPr>
          <p:spPr>
            <a:xfrm>
              <a:off x="2019300" y="2413001"/>
              <a:ext cx="4572000" cy="368299"/>
            </a:xfrm>
            <a:prstGeom prst="rect">
              <a:avLst/>
            </a:prstGeom>
          </p:spPr>
          <p:txBody>
            <a:bodyPr anchor="t" anchorCtr="0">
              <a:normAutofit fontScale="40000"/>
            </a:bodyPr>
            <a:p>
              <a:r>
                <a:rPr lang="zh-CN" altLang="en-US">
                  <a:solidFill>
                    <a:srgbClr val="000000"/>
                  </a:solidFill>
                  <a:ea typeface="宋体" panose="02010600030101010101" pitchFamily="2" charset="-122"/>
                </a:rPr>
                <a:t>该行都会被忽略</a:t>
              </a: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6" name="矩形 125"/>
            <p:cNvSpPr/>
            <p:nvPr>
              <p:custDataLst>
                <p:tags r:id="rId4"/>
              </p:custDataLst>
            </p:nvPr>
          </p:nvSpPr>
          <p:spPr>
            <a:xfrm>
              <a:off x="2095500" y="2135189"/>
              <a:ext cx="4572000" cy="315911"/>
            </a:xfrm>
            <a:prstGeom prst="rect">
              <a:avLst/>
            </a:prstGeom>
          </p:spPr>
          <p:txBody>
            <a:bodyPr lIns="0" tIns="0" rIns="0" bIns="0" anchor="ctr" anchorCtr="0">
              <a:normAutofit fontScale="50000"/>
            </a:bodyPr>
            <a:p>
              <a:r>
                <a:rPr lang="en-US" altLang="zh-CN">
                  <a:solidFill>
                    <a:srgbClr val="F07F09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rPr>
                <a:t>#</a:t>
              </a:r>
              <a:endParaRPr lang="en-US" altLang="zh-CN">
                <a:solidFill>
                  <a:srgbClr val="F07F09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grpSp>
        <p:nvGrpSpPr>
          <p:cNvPr id="127" name="组合 126"/>
          <p:cNvGrpSpPr/>
          <p:nvPr>
            <p:custDataLst>
              <p:tags r:id="rId5"/>
            </p:custDataLst>
          </p:nvPr>
        </p:nvGrpSpPr>
        <p:grpSpPr>
          <a:xfrm>
            <a:off x="982345" y="4243708"/>
            <a:ext cx="3905885" cy="490646"/>
            <a:chOff x="1524000" y="2135189"/>
            <a:chExt cx="5143500" cy="646111"/>
          </a:xfrm>
        </p:grpSpPr>
        <p:sp>
          <p:nvSpPr>
            <p:cNvPr id="128" name="KSO_Shape"/>
            <p:cNvSpPr/>
            <p:nvPr>
              <p:custDataLst>
                <p:tags r:id="rId6"/>
              </p:custDataLst>
            </p:nvPr>
          </p:nvSpPr>
          <p:spPr bwMode="auto">
            <a:xfrm>
              <a:off x="1524000" y="2147889"/>
              <a:ext cx="419100" cy="412814"/>
            </a:xfrm>
            <a:custGeom>
              <a:avLst/>
              <a:gdLst>
                <a:gd name="T0" fmla="*/ 351815 w 2443615"/>
                <a:gd name="T1" fmla="*/ 127711 h 2406492"/>
                <a:gd name="T2" fmla="*/ 127265 w 2443615"/>
                <a:gd name="T3" fmla="*/ 352436 h 2406492"/>
                <a:gd name="T4" fmla="*/ 351815 w 2443615"/>
                <a:gd name="T5" fmla="*/ 577161 h 2406492"/>
                <a:gd name="T6" fmla="*/ 576364 w 2443615"/>
                <a:gd name="T7" fmla="*/ 352436 h 2406492"/>
                <a:gd name="T8" fmla="*/ 351815 w 2443615"/>
                <a:gd name="T9" fmla="*/ 127711 h 2406492"/>
                <a:gd name="T10" fmla="*/ 323002 w 2443615"/>
                <a:gd name="T11" fmla="*/ 0 h 2406492"/>
                <a:gd name="T12" fmla="*/ 380627 w 2443615"/>
                <a:gd name="T13" fmla="*/ 0 h 2406492"/>
                <a:gd name="T14" fmla="*/ 393151 w 2443615"/>
                <a:gd name="T15" fmla="*/ 71092 h 2406492"/>
                <a:gd name="T16" fmla="*/ 500853 w 2443615"/>
                <a:gd name="T17" fmla="*/ 110323 h 2406492"/>
                <a:gd name="T18" fmla="*/ 556109 w 2443615"/>
                <a:gd name="T19" fmla="*/ 63920 h 2406492"/>
                <a:gd name="T20" fmla="*/ 600251 w 2443615"/>
                <a:gd name="T21" fmla="*/ 100990 h 2406492"/>
                <a:gd name="T22" fmla="*/ 564182 w 2443615"/>
                <a:gd name="T23" fmla="*/ 163505 h 2406492"/>
                <a:gd name="T24" fmla="*/ 621490 w 2443615"/>
                <a:gd name="T25" fmla="*/ 262842 h 2406492"/>
                <a:gd name="T26" fmla="*/ 693623 w 2443615"/>
                <a:gd name="T27" fmla="*/ 262840 h 2406492"/>
                <a:gd name="T28" fmla="*/ 703629 w 2443615"/>
                <a:gd name="T29" fmla="*/ 319633 h 2406492"/>
                <a:gd name="T30" fmla="*/ 635846 w 2443615"/>
                <a:gd name="T31" fmla="*/ 344321 h 2406492"/>
                <a:gd name="T32" fmla="*/ 615944 w 2443615"/>
                <a:gd name="T33" fmla="*/ 457282 h 2406492"/>
                <a:gd name="T34" fmla="*/ 671201 w 2443615"/>
                <a:gd name="T35" fmla="*/ 503683 h 2406492"/>
                <a:gd name="T36" fmla="*/ 642389 w 2443615"/>
                <a:gd name="T37" fmla="*/ 553626 h 2406492"/>
                <a:gd name="T38" fmla="*/ 574608 w 2443615"/>
                <a:gd name="T39" fmla="*/ 528934 h 2406492"/>
                <a:gd name="T40" fmla="*/ 486808 w 2443615"/>
                <a:gd name="T41" fmla="*/ 602665 h 2406492"/>
                <a:gd name="T42" fmla="*/ 499336 w 2443615"/>
                <a:gd name="T43" fmla="*/ 673756 h 2406492"/>
                <a:gd name="T44" fmla="*/ 445187 w 2443615"/>
                <a:gd name="T45" fmla="*/ 693480 h 2406492"/>
                <a:gd name="T46" fmla="*/ 409122 w 2443615"/>
                <a:gd name="T47" fmla="*/ 630963 h 2406492"/>
                <a:gd name="T48" fmla="*/ 294507 w 2443615"/>
                <a:gd name="T49" fmla="*/ 630963 h 2406492"/>
                <a:gd name="T50" fmla="*/ 258443 w 2443615"/>
                <a:gd name="T51" fmla="*/ 693480 h 2406492"/>
                <a:gd name="T52" fmla="*/ 204294 w 2443615"/>
                <a:gd name="T53" fmla="*/ 673756 h 2406492"/>
                <a:gd name="T54" fmla="*/ 216821 w 2443615"/>
                <a:gd name="T55" fmla="*/ 602665 h 2406492"/>
                <a:gd name="T56" fmla="*/ 129022 w 2443615"/>
                <a:gd name="T57" fmla="*/ 528934 h 2406492"/>
                <a:gd name="T58" fmla="*/ 61240 w 2443615"/>
                <a:gd name="T59" fmla="*/ 553626 h 2406492"/>
                <a:gd name="T60" fmla="*/ 32428 w 2443615"/>
                <a:gd name="T61" fmla="*/ 503683 h 2406492"/>
                <a:gd name="T62" fmla="*/ 87685 w 2443615"/>
                <a:gd name="T63" fmla="*/ 457282 h 2406492"/>
                <a:gd name="T64" fmla="*/ 67783 w 2443615"/>
                <a:gd name="T65" fmla="*/ 344321 h 2406492"/>
                <a:gd name="T66" fmla="*/ 0 w 2443615"/>
                <a:gd name="T67" fmla="*/ 319633 h 2406492"/>
                <a:gd name="T68" fmla="*/ 10006 w 2443615"/>
                <a:gd name="T69" fmla="*/ 262840 h 2406492"/>
                <a:gd name="T70" fmla="*/ 82138 w 2443615"/>
                <a:gd name="T71" fmla="*/ 262842 h 2406492"/>
                <a:gd name="T72" fmla="*/ 139446 w 2443615"/>
                <a:gd name="T73" fmla="*/ 163505 h 2406492"/>
                <a:gd name="T74" fmla="*/ 103378 w 2443615"/>
                <a:gd name="T75" fmla="*/ 100990 h 2406492"/>
                <a:gd name="T76" fmla="*/ 147520 w 2443615"/>
                <a:gd name="T77" fmla="*/ 63920 h 2406492"/>
                <a:gd name="T78" fmla="*/ 202776 w 2443615"/>
                <a:gd name="T79" fmla="*/ 110323 h 2406492"/>
                <a:gd name="T80" fmla="*/ 310478 w 2443615"/>
                <a:gd name="T81" fmla="*/ 71092 h 240649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443615" h="2406492">
                  <a:moveTo>
                    <a:pt x="1221807" y="443178"/>
                  </a:moveTo>
                  <a:cubicBezTo>
                    <a:pt x="791117" y="443178"/>
                    <a:pt x="441973" y="792322"/>
                    <a:pt x="441973" y="1223012"/>
                  </a:cubicBezTo>
                  <a:cubicBezTo>
                    <a:pt x="441973" y="1653702"/>
                    <a:pt x="791117" y="2002846"/>
                    <a:pt x="1221807" y="2002846"/>
                  </a:cubicBezTo>
                  <a:cubicBezTo>
                    <a:pt x="1652497" y="2002846"/>
                    <a:pt x="2001641" y="1653702"/>
                    <a:pt x="2001641" y="1223012"/>
                  </a:cubicBezTo>
                  <a:cubicBezTo>
                    <a:pt x="2001641" y="792322"/>
                    <a:pt x="1652497" y="443178"/>
                    <a:pt x="1221807" y="443178"/>
                  </a:cubicBezTo>
                  <a:close/>
                  <a:moveTo>
                    <a:pt x="1121747" y="0"/>
                  </a:moveTo>
                  <a:lnTo>
                    <a:pt x="1321868" y="0"/>
                  </a:lnTo>
                  <a:lnTo>
                    <a:pt x="1365362" y="246702"/>
                  </a:lnTo>
                  <a:cubicBezTo>
                    <a:pt x="1497994" y="266203"/>
                    <a:pt x="1625261" y="312525"/>
                    <a:pt x="1739400" y="382840"/>
                  </a:cubicBezTo>
                  <a:lnTo>
                    <a:pt x="1931295" y="221813"/>
                  </a:lnTo>
                  <a:lnTo>
                    <a:pt x="2084596" y="350449"/>
                  </a:lnTo>
                  <a:lnTo>
                    <a:pt x="1959337" y="567390"/>
                  </a:lnTo>
                  <a:cubicBezTo>
                    <a:pt x="2048403" y="667584"/>
                    <a:pt x="2116120" y="784874"/>
                    <a:pt x="2158357" y="912104"/>
                  </a:cubicBezTo>
                  <a:lnTo>
                    <a:pt x="2408865" y="912098"/>
                  </a:lnTo>
                  <a:lnTo>
                    <a:pt x="2443615" y="1109179"/>
                  </a:lnTo>
                  <a:lnTo>
                    <a:pt x="2208214" y="1194851"/>
                  </a:lnTo>
                  <a:cubicBezTo>
                    <a:pt x="2212040" y="1328854"/>
                    <a:pt x="2188522" y="1462233"/>
                    <a:pt x="2139095" y="1586846"/>
                  </a:cubicBezTo>
                  <a:lnTo>
                    <a:pt x="2330998" y="1747864"/>
                  </a:lnTo>
                  <a:lnTo>
                    <a:pt x="2230938" y="1921175"/>
                  </a:lnTo>
                  <a:lnTo>
                    <a:pt x="1995541" y="1835490"/>
                  </a:lnTo>
                  <a:cubicBezTo>
                    <a:pt x="1912336" y="1940602"/>
                    <a:pt x="1808586" y="2027658"/>
                    <a:pt x="1690623" y="2091346"/>
                  </a:cubicBezTo>
                  <a:lnTo>
                    <a:pt x="1734130" y="2338046"/>
                  </a:lnTo>
                  <a:lnTo>
                    <a:pt x="1546077" y="2406492"/>
                  </a:lnTo>
                  <a:lnTo>
                    <a:pt x="1420828" y="2189544"/>
                  </a:lnTo>
                  <a:cubicBezTo>
                    <a:pt x="1289525" y="2216580"/>
                    <a:pt x="1154089" y="2216580"/>
                    <a:pt x="1022786" y="2189544"/>
                  </a:cubicBezTo>
                  <a:lnTo>
                    <a:pt x="897539" y="2406492"/>
                  </a:lnTo>
                  <a:lnTo>
                    <a:pt x="709486" y="2338046"/>
                  </a:lnTo>
                  <a:lnTo>
                    <a:pt x="752993" y="2091346"/>
                  </a:lnTo>
                  <a:cubicBezTo>
                    <a:pt x="635030" y="2027658"/>
                    <a:pt x="531280" y="1940601"/>
                    <a:pt x="448076" y="1835490"/>
                  </a:cubicBezTo>
                  <a:lnTo>
                    <a:pt x="212678" y="1921175"/>
                  </a:lnTo>
                  <a:lnTo>
                    <a:pt x="112617" y="1747864"/>
                  </a:lnTo>
                  <a:lnTo>
                    <a:pt x="304520" y="1586846"/>
                  </a:lnTo>
                  <a:cubicBezTo>
                    <a:pt x="255094" y="1462233"/>
                    <a:pt x="231575" y="1328854"/>
                    <a:pt x="235401" y="1194851"/>
                  </a:cubicBezTo>
                  <a:lnTo>
                    <a:pt x="0" y="1109179"/>
                  </a:lnTo>
                  <a:lnTo>
                    <a:pt x="34750" y="912098"/>
                  </a:lnTo>
                  <a:lnTo>
                    <a:pt x="285257" y="912104"/>
                  </a:lnTo>
                  <a:cubicBezTo>
                    <a:pt x="327494" y="784874"/>
                    <a:pt x="395211" y="667583"/>
                    <a:pt x="484278" y="567390"/>
                  </a:cubicBezTo>
                  <a:lnTo>
                    <a:pt x="359019" y="350449"/>
                  </a:lnTo>
                  <a:lnTo>
                    <a:pt x="512321" y="221813"/>
                  </a:lnTo>
                  <a:lnTo>
                    <a:pt x="704216" y="382840"/>
                  </a:lnTo>
                  <a:cubicBezTo>
                    <a:pt x="818353" y="312525"/>
                    <a:pt x="945621" y="266204"/>
                    <a:pt x="1078253" y="246702"/>
                  </a:cubicBezTo>
                  <a:lnTo>
                    <a:pt x="1121747" y="0"/>
                  </a:lnTo>
                  <a:close/>
                </a:path>
              </a:pathLst>
            </a:custGeom>
            <a:solidFill>
              <a:srgbClr val="F07F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lIns="501445" tIns="575655" rIns="501445" bIns="614746" anchor="ctr">
              <a:normAutofit fontScale="25000" lnSpcReduction="20000"/>
            </a:bodyPr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9" name="矩形 128"/>
            <p:cNvSpPr/>
            <p:nvPr>
              <p:custDataLst>
                <p:tags r:id="rId7"/>
              </p:custDataLst>
            </p:nvPr>
          </p:nvSpPr>
          <p:spPr>
            <a:xfrm>
              <a:off x="2019300" y="2413001"/>
              <a:ext cx="4572000" cy="368299"/>
            </a:xfrm>
            <a:prstGeom prst="rect">
              <a:avLst/>
            </a:prstGeom>
          </p:spPr>
          <p:txBody>
            <a:bodyPr anchor="t" anchorCtr="0">
              <a:normAutofit fontScale="40000"/>
            </a:bodyPr>
            <a:p>
              <a:r>
                <a:rPr lang="zh-CN" altLang="en-US">
                  <a:solidFill>
                    <a:srgbClr val="000000"/>
                  </a:solidFill>
                  <a:ea typeface="宋体" panose="02010600030101010101" pitchFamily="2" charset="-122"/>
                </a:rPr>
                <a:t>匹配零个或多个任意字符</a:t>
              </a: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0" name="矩形 129"/>
            <p:cNvSpPr/>
            <p:nvPr>
              <p:custDataLst>
                <p:tags r:id="rId8"/>
              </p:custDataLst>
            </p:nvPr>
          </p:nvSpPr>
          <p:spPr>
            <a:xfrm>
              <a:off x="2095500" y="2135189"/>
              <a:ext cx="4572000" cy="315911"/>
            </a:xfrm>
            <a:prstGeom prst="rect">
              <a:avLst/>
            </a:prstGeom>
          </p:spPr>
          <p:txBody>
            <a:bodyPr lIns="0" tIns="0" rIns="0" bIns="0" anchor="ctr" anchorCtr="0">
              <a:normAutofit fontScale="50000"/>
            </a:bodyPr>
            <a:p>
              <a:r>
                <a:rPr lang="en-US" altLang="zh-CN">
                  <a:solidFill>
                    <a:srgbClr val="F07F09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rPr>
                <a:t>*</a:t>
              </a:r>
              <a:endParaRPr lang="en-US" altLang="zh-CN">
                <a:solidFill>
                  <a:srgbClr val="F07F09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grpSp>
        <p:nvGrpSpPr>
          <p:cNvPr id="131" name="组合 130"/>
          <p:cNvGrpSpPr/>
          <p:nvPr>
            <p:custDataLst>
              <p:tags r:id="rId9"/>
            </p:custDataLst>
          </p:nvPr>
        </p:nvGrpSpPr>
        <p:grpSpPr>
          <a:xfrm>
            <a:off x="982345" y="4855811"/>
            <a:ext cx="3905885" cy="490646"/>
            <a:chOff x="1524000" y="2135189"/>
            <a:chExt cx="5143500" cy="646111"/>
          </a:xfrm>
        </p:grpSpPr>
        <p:sp>
          <p:nvSpPr>
            <p:cNvPr id="132" name="KSO_Shape"/>
            <p:cNvSpPr/>
            <p:nvPr>
              <p:custDataLst>
                <p:tags r:id="rId10"/>
              </p:custDataLst>
            </p:nvPr>
          </p:nvSpPr>
          <p:spPr bwMode="auto">
            <a:xfrm>
              <a:off x="1524000" y="2147889"/>
              <a:ext cx="419100" cy="412814"/>
            </a:xfrm>
            <a:custGeom>
              <a:avLst/>
              <a:gdLst>
                <a:gd name="T0" fmla="*/ 351815 w 2443615"/>
                <a:gd name="T1" fmla="*/ 127711 h 2406492"/>
                <a:gd name="T2" fmla="*/ 127265 w 2443615"/>
                <a:gd name="T3" fmla="*/ 352436 h 2406492"/>
                <a:gd name="T4" fmla="*/ 351815 w 2443615"/>
                <a:gd name="T5" fmla="*/ 577161 h 2406492"/>
                <a:gd name="T6" fmla="*/ 576364 w 2443615"/>
                <a:gd name="T7" fmla="*/ 352436 h 2406492"/>
                <a:gd name="T8" fmla="*/ 351815 w 2443615"/>
                <a:gd name="T9" fmla="*/ 127711 h 2406492"/>
                <a:gd name="T10" fmla="*/ 323002 w 2443615"/>
                <a:gd name="T11" fmla="*/ 0 h 2406492"/>
                <a:gd name="T12" fmla="*/ 380627 w 2443615"/>
                <a:gd name="T13" fmla="*/ 0 h 2406492"/>
                <a:gd name="T14" fmla="*/ 393151 w 2443615"/>
                <a:gd name="T15" fmla="*/ 71092 h 2406492"/>
                <a:gd name="T16" fmla="*/ 500853 w 2443615"/>
                <a:gd name="T17" fmla="*/ 110323 h 2406492"/>
                <a:gd name="T18" fmla="*/ 556109 w 2443615"/>
                <a:gd name="T19" fmla="*/ 63920 h 2406492"/>
                <a:gd name="T20" fmla="*/ 600251 w 2443615"/>
                <a:gd name="T21" fmla="*/ 100990 h 2406492"/>
                <a:gd name="T22" fmla="*/ 564182 w 2443615"/>
                <a:gd name="T23" fmla="*/ 163505 h 2406492"/>
                <a:gd name="T24" fmla="*/ 621490 w 2443615"/>
                <a:gd name="T25" fmla="*/ 262842 h 2406492"/>
                <a:gd name="T26" fmla="*/ 693623 w 2443615"/>
                <a:gd name="T27" fmla="*/ 262840 h 2406492"/>
                <a:gd name="T28" fmla="*/ 703629 w 2443615"/>
                <a:gd name="T29" fmla="*/ 319633 h 2406492"/>
                <a:gd name="T30" fmla="*/ 635846 w 2443615"/>
                <a:gd name="T31" fmla="*/ 344321 h 2406492"/>
                <a:gd name="T32" fmla="*/ 615944 w 2443615"/>
                <a:gd name="T33" fmla="*/ 457282 h 2406492"/>
                <a:gd name="T34" fmla="*/ 671201 w 2443615"/>
                <a:gd name="T35" fmla="*/ 503683 h 2406492"/>
                <a:gd name="T36" fmla="*/ 642389 w 2443615"/>
                <a:gd name="T37" fmla="*/ 553626 h 2406492"/>
                <a:gd name="T38" fmla="*/ 574608 w 2443615"/>
                <a:gd name="T39" fmla="*/ 528934 h 2406492"/>
                <a:gd name="T40" fmla="*/ 486808 w 2443615"/>
                <a:gd name="T41" fmla="*/ 602665 h 2406492"/>
                <a:gd name="T42" fmla="*/ 499336 w 2443615"/>
                <a:gd name="T43" fmla="*/ 673756 h 2406492"/>
                <a:gd name="T44" fmla="*/ 445187 w 2443615"/>
                <a:gd name="T45" fmla="*/ 693480 h 2406492"/>
                <a:gd name="T46" fmla="*/ 409122 w 2443615"/>
                <a:gd name="T47" fmla="*/ 630963 h 2406492"/>
                <a:gd name="T48" fmla="*/ 294507 w 2443615"/>
                <a:gd name="T49" fmla="*/ 630963 h 2406492"/>
                <a:gd name="T50" fmla="*/ 258443 w 2443615"/>
                <a:gd name="T51" fmla="*/ 693480 h 2406492"/>
                <a:gd name="T52" fmla="*/ 204294 w 2443615"/>
                <a:gd name="T53" fmla="*/ 673756 h 2406492"/>
                <a:gd name="T54" fmla="*/ 216821 w 2443615"/>
                <a:gd name="T55" fmla="*/ 602665 h 2406492"/>
                <a:gd name="T56" fmla="*/ 129022 w 2443615"/>
                <a:gd name="T57" fmla="*/ 528934 h 2406492"/>
                <a:gd name="T58" fmla="*/ 61240 w 2443615"/>
                <a:gd name="T59" fmla="*/ 553626 h 2406492"/>
                <a:gd name="T60" fmla="*/ 32428 w 2443615"/>
                <a:gd name="T61" fmla="*/ 503683 h 2406492"/>
                <a:gd name="T62" fmla="*/ 87685 w 2443615"/>
                <a:gd name="T63" fmla="*/ 457282 h 2406492"/>
                <a:gd name="T64" fmla="*/ 67783 w 2443615"/>
                <a:gd name="T65" fmla="*/ 344321 h 2406492"/>
                <a:gd name="T66" fmla="*/ 0 w 2443615"/>
                <a:gd name="T67" fmla="*/ 319633 h 2406492"/>
                <a:gd name="T68" fmla="*/ 10006 w 2443615"/>
                <a:gd name="T69" fmla="*/ 262840 h 2406492"/>
                <a:gd name="T70" fmla="*/ 82138 w 2443615"/>
                <a:gd name="T71" fmla="*/ 262842 h 2406492"/>
                <a:gd name="T72" fmla="*/ 139446 w 2443615"/>
                <a:gd name="T73" fmla="*/ 163505 h 2406492"/>
                <a:gd name="T74" fmla="*/ 103378 w 2443615"/>
                <a:gd name="T75" fmla="*/ 100990 h 2406492"/>
                <a:gd name="T76" fmla="*/ 147520 w 2443615"/>
                <a:gd name="T77" fmla="*/ 63920 h 2406492"/>
                <a:gd name="T78" fmla="*/ 202776 w 2443615"/>
                <a:gd name="T79" fmla="*/ 110323 h 2406492"/>
                <a:gd name="T80" fmla="*/ 310478 w 2443615"/>
                <a:gd name="T81" fmla="*/ 71092 h 240649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443615" h="2406492">
                  <a:moveTo>
                    <a:pt x="1221807" y="443178"/>
                  </a:moveTo>
                  <a:cubicBezTo>
                    <a:pt x="791117" y="443178"/>
                    <a:pt x="441973" y="792322"/>
                    <a:pt x="441973" y="1223012"/>
                  </a:cubicBezTo>
                  <a:cubicBezTo>
                    <a:pt x="441973" y="1653702"/>
                    <a:pt x="791117" y="2002846"/>
                    <a:pt x="1221807" y="2002846"/>
                  </a:cubicBezTo>
                  <a:cubicBezTo>
                    <a:pt x="1652497" y="2002846"/>
                    <a:pt x="2001641" y="1653702"/>
                    <a:pt x="2001641" y="1223012"/>
                  </a:cubicBezTo>
                  <a:cubicBezTo>
                    <a:pt x="2001641" y="792322"/>
                    <a:pt x="1652497" y="443178"/>
                    <a:pt x="1221807" y="443178"/>
                  </a:cubicBezTo>
                  <a:close/>
                  <a:moveTo>
                    <a:pt x="1121747" y="0"/>
                  </a:moveTo>
                  <a:lnTo>
                    <a:pt x="1321868" y="0"/>
                  </a:lnTo>
                  <a:lnTo>
                    <a:pt x="1365362" y="246702"/>
                  </a:lnTo>
                  <a:cubicBezTo>
                    <a:pt x="1497994" y="266203"/>
                    <a:pt x="1625261" y="312525"/>
                    <a:pt x="1739400" y="382840"/>
                  </a:cubicBezTo>
                  <a:lnTo>
                    <a:pt x="1931295" y="221813"/>
                  </a:lnTo>
                  <a:lnTo>
                    <a:pt x="2084596" y="350449"/>
                  </a:lnTo>
                  <a:lnTo>
                    <a:pt x="1959337" y="567390"/>
                  </a:lnTo>
                  <a:cubicBezTo>
                    <a:pt x="2048403" y="667584"/>
                    <a:pt x="2116120" y="784874"/>
                    <a:pt x="2158357" y="912104"/>
                  </a:cubicBezTo>
                  <a:lnTo>
                    <a:pt x="2408865" y="912098"/>
                  </a:lnTo>
                  <a:lnTo>
                    <a:pt x="2443615" y="1109179"/>
                  </a:lnTo>
                  <a:lnTo>
                    <a:pt x="2208214" y="1194851"/>
                  </a:lnTo>
                  <a:cubicBezTo>
                    <a:pt x="2212040" y="1328854"/>
                    <a:pt x="2188522" y="1462233"/>
                    <a:pt x="2139095" y="1586846"/>
                  </a:cubicBezTo>
                  <a:lnTo>
                    <a:pt x="2330998" y="1747864"/>
                  </a:lnTo>
                  <a:lnTo>
                    <a:pt x="2230938" y="1921175"/>
                  </a:lnTo>
                  <a:lnTo>
                    <a:pt x="1995541" y="1835490"/>
                  </a:lnTo>
                  <a:cubicBezTo>
                    <a:pt x="1912336" y="1940602"/>
                    <a:pt x="1808586" y="2027658"/>
                    <a:pt x="1690623" y="2091346"/>
                  </a:cubicBezTo>
                  <a:lnTo>
                    <a:pt x="1734130" y="2338046"/>
                  </a:lnTo>
                  <a:lnTo>
                    <a:pt x="1546077" y="2406492"/>
                  </a:lnTo>
                  <a:lnTo>
                    <a:pt x="1420828" y="2189544"/>
                  </a:lnTo>
                  <a:cubicBezTo>
                    <a:pt x="1289525" y="2216580"/>
                    <a:pt x="1154089" y="2216580"/>
                    <a:pt x="1022786" y="2189544"/>
                  </a:cubicBezTo>
                  <a:lnTo>
                    <a:pt x="897539" y="2406492"/>
                  </a:lnTo>
                  <a:lnTo>
                    <a:pt x="709486" y="2338046"/>
                  </a:lnTo>
                  <a:lnTo>
                    <a:pt x="752993" y="2091346"/>
                  </a:lnTo>
                  <a:cubicBezTo>
                    <a:pt x="635030" y="2027658"/>
                    <a:pt x="531280" y="1940601"/>
                    <a:pt x="448076" y="1835490"/>
                  </a:cubicBezTo>
                  <a:lnTo>
                    <a:pt x="212678" y="1921175"/>
                  </a:lnTo>
                  <a:lnTo>
                    <a:pt x="112617" y="1747864"/>
                  </a:lnTo>
                  <a:lnTo>
                    <a:pt x="304520" y="1586846"/>
                  </a:lnTo>
                  <a:cubicBezTo>
                    <a:pt x="255094" y="1462233"/>
                    <a:pt x="231575" y="1328854"/>
                    <a:pt x="235401" y="1194851"/>
                  </a:cubicBezTo>
                  <a:lnTo>
                    <a:pt x="0" y="1109179"/>
                  </a:lnTo>
                  <a:lnTo>
                    <a:pt x="34750" y="912098"/>
                  </a:lnTo>
                  <a:lnTo>
                    <a:pt x="285257" y="912104"/>
                  </a:lnTo>
                  <a:cubicBezTo>
                    <a:pt x="327494" y="784874"/>
                    <a:pt x="395211" y="667583"/>
                    <a:pt x="484278" y="567390"/>
                  </a:cubicBezTo>
                  <a:lnTo>
                    <a:pt x="359019" y="350449"/>
                  </a:lnTo>
                  <a:lnTo>
                    <a:pt x="512321" y="221813"/>
                  </a:lnTo>
                  <a:lnTo>
                    <a:pt x="704216" y="382840"/>
                  </a:lnTo>
                  <a:cubicBezTo>
                    <a:pt x="818353" y="312525"/>
                    <a:pt x="945621" y="266204"/>
                    <a:pt x="1078253" y="246702"/>
                  </a:cubicBezTo>
                  <a:lnTo>
                    <a:pt x="1121747" y="0"/>
                  </a:lnTo>
                  <a:close/>
                </a:path>
              </a:pathLst>
            </a:custGeom>
            <a:solidFill>
              <a:srgbClr val="F07F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lIns="501445" tIns="575655" rIns="501445" bIns="614746" anchor="ctr">
              <a:normAutofit fontScale="25000" lnSpcReduction="20000"/>
            </a:bodyPr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3" name="矩形 132"/>
            <p:cNvSpPr/>
            <p:nvPr>
              <p:custDataLst>
                <p:tags r:id="rId11"/>
              </p:custDataLst>
            </p:nvPr>
          </p:nvSpPr>
          <p:spPr>
            <a:xfrm>
              <a:off x="2019300" y="2413001"/>
              <a:ext cx="4572000" cy="368299"/>
            </a:xfrm>
            <a:prstGeom prst="rect">
              <a:avLst/>
            </a:prstGeom>
          </p:spPr>
          <p:txBody>
            <a:bodyPr anchor="t" anchorCtr="0">
              <a:normAutofit fontScale="40000"/>
            </a:bodyPr>
            <a:p>
              <a:r>
                <a:rPr lang="zh-CN" altLang="en-US">
                  <a:solidFill>
                    <a:srgbClr val="000000"/>
                  </a:solidFill>
                  <a:ea typeface="宋体" panose="02010600030101010101" pitchFamily="2" charset="-122"/>
                </a:rPr>
                <a:t>匹配任意一个在方括号内的字符</a:t>
              </a: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4" name="矩形 133"/>
            <p:cNvSpPr/>
            <p:nvPr>
              <p:custDataLst>
                <p:tags r:id="rId12"/>
              </p:custDataLst>
            </p:nvPr>
          </p:nvSpPr>
          <p:spPr>
            <a:xfrm>
              <a:off x="2095500" y="2135189"/>
              <a:ext cx="4572000" cy="315911"/>
            </a:xfrm>
            <a:prstGeom prst="rect">
              <a:avLst/>
            </a:prstGeom>
          </p:spPr>
          <p:txBody>
            <a:bodyPr lIns="0" tIns="0" rIns="0" bIns="0" anchor="ctr" anchorCtr="0">
              <a:normAutofit fontScale="50000"/>
            </a:bodyPr>
            <a:p>
              <a:r>
                <a:rPr lang="en-US" altLang="zh-CN">
                  <a:solidFill>
                    <a:srgbClr val="F07F09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rPr>
                <a:t>[abc]</a:t>
              </a:r>
              <a:endParaRPr lang="en-US" altLang="zh-CN">
                <a:solidFill>
                  <a:srgbClr val="F07F09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grpSp>
        <p:nvGrpSpPr>
          <p:cNvPr id="135" name="组合 134"/>
          <p:cNvGrpSpPr/>
          <p:nvPr>
            <p:custDataLst>
              <p:tags r:id="rId13"/>
            </p:custDataLst>
          </p:nvPr>
        </p:nvGrpSpPr>
        <p:grpSpPr>
          <a:xfrm>
            <a:off x="982345" y="5467914"/>
            <a:ext cx="3905885" cy="490646"/>
            <a:chOff x="1524000" y="2135189"/>
            <a:chExt cx="5143500" cy="646111"/>
          </a:xfrm>
        </p:grpSpPr>
        <p:sp>
          <p:nvSpPr>
            <p:cNvPr id="136" name="KSO_Shape"/>
            <p:cNvSpPr/>
            <p:nvPr>
              <p:custDataLst>
                <p:tags r:id="rId14"/>
              </p:custDataLst>
            </p:nvPr>
          </p:nvSpPr>
          <p:spPr bwMode="auto">
            <a:xfrm>
              <a:off x="1524000" y="2147889"/>
              <a:ext cx="419100" cy="412814"/>
            </a:xfrm>
            <a:custGeom>
              <a:avLst/>
              <a:gdLst>
                <a:gd name="T0" fmla="*/ 351815 w 2443615"/>
                <a:gd name="T1" fmla="*/ 127711 h 2406492"/>
                <a:gd name="T2" fmla="*/ 127265 w 2443615"/>
                <a:gd name="T3" fmla="*/ 352436 h 2406492"/>
                <a:gd name="T4" fmla="*/ 351815 w 2443615"/>
                <a:gd name="T5" fmla="*/ 577161 h 2406492"/>
                <a:gd name="T6" fmla="*/ 576364 w 2443615"/>
                <a:gd name="T7" fmla="*/ 352436 h 2406492"/>
                <a:gd name="T8" fmla="*/ 351815 w 2443615"/>
                <a:gd name="T9" fmla="*/ 127711 h 2406492"/>
                <a:gd name="T10" fmla="*/ 323002 w 2443615"/>
                <a:gd name="T11" fmla="*/ 0 h 2406492"/>
                <a:gd name="T12" fmla="*/ 380627 w 2443615"/>
                <a:gd name="T13" fmla="*/ 0 h 2406492"/>
                <a:gd name="T14" fmla="*/ 393151 w 2443615"/>
                <a:gd name="T15" fmla="*/ 71092 h 2406492"/>
                <a:gd name="T16" fmla="*/ 500853 w 2443615"/>
                <a:gd name="T17" fmla="*/ 110323 h 2406492"/>
                <a:gd name="T18" fmla="*/ 556109 w 2443615"/>
                <a:gd name="T19" fmla="*/ 63920 h 2406492"/>
                <a:gd name="T20" fmla="*/ 600251 w 2443615"/>
                <a:gd name="T21" fmla="*/ 100990 h 2406492"/>
                <a:gd name="T22" fmla="*/ 564182 w 2443615"/>
                <a:gd name="T23" fmla="*/ 163505 h 2406492"/>
                <a:gd name="T24" fmla="*/ 621490 w 2443615"/>
                <a:gd name="T25" fmla="*/ 262842 h 2406492"/>
                <a:gd name="T26" fmla="*/ 693623 w 2443615"/>
                <a:gd name="T27" fmla="*/ 262840 h 2406492"/>
                <a:gd name="T28" fmla="*/ 703629 w 2443615"/>
                <a:gd name="T29" fmla="*/ 319633 h 2406492"/>
                <a:gd name="T30" fmla="*/ 635846 w 2443615"/>
                <a:gd name="T31" fmla="*/ 344321 h 2406492"/>
                <a:gd name="T32" fmla="*/ 615944 w 2443615"/>
                <a:gd name="T33" fmla="*/ 457282 h 2406492"/>
                <a:gd name="T34" fmla="*/ 671201 w 2443615"/>
                <a:gd name="T35" fmla="*/ 503683 h 2406492"/>
                <a:gd name="T36" fmla="*/ 642389 w 2443615"/>
                <a:gd name="T37" fmla="*/ 553626 h 2406492"/>
                <a:gd name="T38" fmla="*/ 574608 w 2443615"/>
                <a:gd name="T39" fmla="*/ 528934 h 2406492"/>
                <a:gd name="T40" fmla="*/ 486808 w 2443615"/>
                <a:gd name="T41" fmla="*/ 602665 h 2406492"/>
                <a:gd name="T42" fmla="*/ 499336 w 2443615"/>
                <a:gd name="T43" fmla="*/ 673756 h 2406492"/>
                <a:gd name="T44" fmla="*/ 445187 w 2443615"/>
                <a:gd name="T45" fmla="*/ 693480 h 2406492"/>
                <a:gd name="T46" fmla="*/ 409122 w 2443615"/>
                <a:gd name="T47" fmla="*/ 630963 h 2406492"/>
                <a:gd name="T48" fmla="*/ 294507 w 2443615"/>
                <a:gd name="T49" fmla="*/ 630963 h 2406492"/>
                <a:gd name="T50" fmla="*/ 258443 w 2443615"/>
                <a:gd name="T51" fmla="*/ 693480 h 2406492"/>
                <a:gd name="T52" fmla="*/ 204294 w 2443615"/>
                <a:gd name="T53" fmla="*/ 673756 h 2406492"/>
                <a:gd name="T54" fmla="*/ 216821 w 2443615"/>
                <a:gd name="T55" fmla="*/ 602665 h 2406492"/>
                <a:gd name="T56" fmla="*/ 129022 w 2443615"/>
                <a:gd name="T57" fmla="*/ 528934 h 2406492"/>
                <a:gd name="T58" fmla="*/ 61240 w 2443615"/>
                <a:gd name="T59" fmla="*/ 553626 h 2406492"/>
                <a:gd name="T60" fmla="*/ 32428 w 2443615"/>
                <a:gd name="T61" fmla="*/ 503683 h 2406492"/>
                <a:gd name="T62" fmla="*/ 87685 w 2443615"/>
                <a:gd name="T63" fmla="*/ 457282 h 2406492"/>
                <a:gd name="T64" fmla="*/ 67783 w 2443615"/>
                <a:gd name="T65" fmla="*/ 344321 h 2406492"/>
                <a:gd name="T66" fmla="*/ 0 w 2443615"/>
                <a:gd name="T67" fmla="*/ 319633 h 2406492"/>
                <a:gd name="T68" fmla="*/ 10006 w 2443615"/>
                <a:gd name="T69" fmla="*/ 262840 h 2406492"/>
                <a:gd name="T70" fmla="*/ 82138 w 2443615"/>
                <a:gd name="T71" fmla="*/ 262842 h 2406492"/>
                <a:gd name="T72" fmla="*/ 139446 w 2443615"/>
                <a:gd name="T73" fmla="*/ 163505 h 2406492"/>
                <a:gd name="T74" fmla="*/ 103378 w 2443615"/>
                <a:gd name="T75" fmla="*/ 100990 h 2406492"/>
                <a:gd name="T76" fmla="*/ 147520 w 2443615"/>
                <a:gd name="T77" fmla="*/ 63920 h 2406492"/>
                <a:gd name="T78" fmla="*/ 202776 w 2443615"/>
                <a:gd name="T79" fmla="*/ 110323 h 2406492"/>
                <a:gd name="T80" fmla="*/ 310478 w 2443615"/>
                <a:gd name="T81" fmla="*/ 71092 h 240649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443615" h="2406492">
                  <a:moveTo>
                    <a:pt x="1221807" y="443178"/>
                  </a:moveTo>
                  <a:cubicBezTo>
                    <a:pt x="791117" y="443178"/>
                    <a:pt x="441973" y="792322"/>
                    <a:pt x="441973" y="1223012"/>
                  </a:cubicBezTo>
                  <a:cubicBezTo>
                    <a:pt x="441973" y="1653702"/>
                    <a:pt x="791117" y="2002846"/>
                    <a:pt x="1221807" y="2002846"/>
                  </a:cubicBezTo>
                  <a:cubicBezTo>
                    <a:pt x="1652497" y="2002846"/>
                    <a:pt x="2001641" y="1653702"/>
                    <a:pt x="2001641" y="1223012"/>
                  </a:cubicBezTo>
                  <a:cubicBezTo>
                    <a:pt x="2001641" y="792322"/>
                    <a:pt x="1652497" y="443178"/>
                    <a:pt x="1221807" y="443178"/>
                  </a:cubicBezTo>
                  <a:close/>
                  <a:moveTo>
                    <a:pt x="1121747" y="0"/>
                  </a:moveTo>
                  <a:lnTo>
                    <a:pt x="1321868" y="0"/>
                  </a:lnTo>
                  <a:lnTo>
                    <a:pt x="1365362" y="246702"/>
                  </a:lnTo>
                  <a:cubicBezTo>
                    <a:pt x="1497994" y="266203"/>
                    <a:pt x="1625261" y="312525"/>
                    <a:pt x="1739400" y="382840"/>
                  </a:cubicBezTo>
                  <a:lnTo>
                    <a:pt x="1931295" y="221813"/>
                  </a:lnTo>
                  <a:lnTo>
                    <a:pt x="2084596" y="350449"/>
                  </a:lnTo>
                  <a:lnTo>
                    <a:pt x="1959337" y="567390"/>
                  </a:lnTo>
                  <a:cubicBezTo>
                    <a:pt x="2048403" y="667584"/>
                    <a:pt x="2116120" y="784874"/>
                    <a:pt x="2158357" y="912104"/>
                  </a:cubicBezTo>
                  <a:lnTo>
                    <a:pt x="2408865" y="912098"/>
                  </a:lnTo>
                  <a:lnTo>
                    <a:pt x="2443615" y="1109179"/>
                  </a:lnTo>
                  <a:lnTo>
                    <a:pt x="2208214" y="1194851"/>
                  </a:lnTo>
                  <a:cubicBezTo>
                    <a:pt x="2212040" y="1328854"/>
                    <a:pt x="2188522" y="1462233"/>
                    <a:pt x="2139095" y="1586846"/>
                  </a:cubicBezTo>
                  <a:lnTo>
                    <a:pt x="2330998" y="1747864"/>
                  </a:lnTo>
                  <a:lnTo>
                    <a:pt x="2230938" y="1921175"/>
                  </a:lnTo>
                  <a:lnTo>
                    <a:pt x="1995541" y="1835490"/>
                  </a:lnTo>
                  <a:cubicBezTo>
                    <a:pt x="1912336" y="1940602"/>
                    <a:pt x="1808586" y="2027658"/>
                    <a:pt x="1690623" y="2091346"/>
                  </a:cubicBezTo>
                  <a:lnTo>
                    <a:pt x="1734130" y="2338046"/>
                  </a:lnTo>
                  <a:lnTo>
                    <a:pt x="1546077" y="2406492"/>
                  </a:lnTo>
                  <a:lnTo>
                    <a:pt x="1420828" y="2189544"/>
                  </a:lnTo>
                  <a:cubicBezTo>
                    <a:pt x="1289525" y="2216580"/>
                    <a:pt x="1154089" y="2216580"/>
                    <a:pt x="1022786" y="2189544"/>
                  </a:cubicBezTo>
                  <a:lnTo>
                    <a:pt x="897539" y="2406492"/>
                  </a:lnTo>
                  <a:lnTo>
                    <a:pt x="709486" y="2338046"/>
                  </a:lnTo>
                  <a:lnTo>
                    <a:pt x="752993" y="2091346"/>
                  </a:lnTo>
                  <a:cubicBezTo>
                    <a:pt x="635030" y="2027658"/>
                    <a:pt x="531280" y="1940601"/>
                    <a:pt x="448076" y="1835490"/>
                  </a:cubicBezTo>
                  <a:lnTo>
                    <a:pt x="212678" y="1921175"/>
                  </a:lnTo>
                  <a:lnTo>
                    <a:pt x="112617" y="1747864"/>
                  </a:lnTo>
                  <a:lnTo>
                    <a:pt x="304520" y="1586846"/>
                  </a:lnTo>
                  <a:cubicBezTo>
                    <a:pt x="255094" y="1462233"/>
                    <a:pt x="231575" y="1328854"/>
                    <a:pt x="235401" y="1194851"/>
                  </a:cubicBezTo>
                  <a:lnTo>
                    <a:pt x="0" y="1109179"/>
                  </a:lnTo>
                  <a:lnTo>
                    <a:pt x="34750" y="912098"/>
                  </a:lnTo>
                  <a:lnTo>
                    <a:pt x="285257" y="912104"/>
                  </a:lnTo>
                  <a:cubicBezTo>
                    <a:pt x="327494" y="784874"/>
                    <a:pt x="395211" y="667583"/>
                    <a:pt x="484278" y="567390"/>
                  </a:cubicBezTo>
                  <a:lnTo>
                    <a:pt x="359019" y="350449"/>
                  </a:lnTo>
                  <a:lnTo>
                    <a:pt x="512321" y="221813"/>
                  </a:lnTo>
                  <a:lnTo>
                    <a:pt x="704216" y="382840"/>
                  </a:lnTo>
                  <a:cubicBezTo>
                    <a:pt x="818353" y="312525"/>
                    <a:pt x="945621" y="266204"/>
                    <a:pt x="1078253" y="246702"/>
                  </a:cubicBezTo>
                  <a:lnTo>
                    <a:pt x="1121747" y="0"/>
                  </a:lnTo>
                  <a:close/>
                </a:path>
              </a:pathLst>
            </a:custGeom>
            <a:solidFill>
              <a:srgbClr val="F07F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lIns="501445" tIns="575655" rIns="501445" bIns="614746" anchor="ctr">
              <a:normAutofit fontScale="25000" lnSpcReduction="20000"/>
            </a:bodyPr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7" name="矩形 136"/>
            <p:cNvSpPr/>
            <p:nvPr>
              <p:custDataLst>
                <p:tags r:id="rId15"/>
              </p:custDataLst>
            </p:nvPr>
          </p:nvSpPr>
          <p:spPr>
            <a:xfrm>
              <a:off x="2019300" y="2413001"/>
              <a:ext cx="4572000" cy="368299"/>
            </a:xfrm>
            <a:prstGeom prst="rect">
              <a:avLst/>
            </a:prstGeom>
          </p:spPr>
          <p:txBody>
            <a:bodyPr anchor="t" anchorCtr="0">
              <a:normAutofit fontScale="40000"/>
            </a:bodyPr>
            <a:p>
              <a:r>
                <a:rPr lang="zh-CN" altLang="en-US">
                  <a:solidFill>
                    <a:srgbClr val="000000"/>
                  </a:solidFill>
                  <a:ea typeface="宋体" panose="02010600030101010101" pitchFamily="2" charset="-122"/>
                </a:rPr>
                <a:t>只匹配一个任意字符</a:t>
              </a: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8" name="矩形 137"/>
            <p:cNvSpPr/>
            <p:nvPr>
              <p:custDataLst>
                <p:tags r:id="rId16"/>
              </p:custDataLst>
            </p:nvPr>
          </p:nvSpPr>
          <p:spPr>
            <a:xfrm>
              <a:off x="2095500" y="2135189"/>
              <a:ext cx="4572000" cy="315911"/>
            </a:xfrm>
            <a:prstGeom prst="rect">
              <a:avLst/>
            </a:prstGeom>
          </p:spPr>
          <p:txBody>
            <a:bodyPr lIns="0" tIns="0" rIns="0" bIns="0" anchor="ctr" anchorCtr="0">
              <a:normAutofit fontScale="50000"/>
            </a:bodyPr>
            <a:p>
              <a:r>
                <a:rPr lang="zh-CN" altLang="en-US">
                  <a:solidFill>
                    <a:srgbClr val="F07F09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rPr>
                <a:t>？</a:t>
              </a:r>
              <a:endParaRPr lang="zh-CN" altLang="en-US">
                <a:solidFill>
                  <a:srgbClr val="F07F09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grpSp>
        <p:nvGrpSpPr>
          <p:cNvPr id="139" name="组合 138"/>
          <p:cNvGrpSpPr/>
          <p:nvPr>
            <p:custDataLst>
              <p:tags r:id="rId17"/>
            </p:custDataLst>
          </p:nvPr>
        </p:nvGrpSpPr>
        <p:grpSpPr>
          <a:xfrm>
            <a:off x="4673600" y="4865261"/>
            <a:ext cx="3905885" cy="490646"/>
            <a:chOff x="1524000" y="2135189"/>
            <a:chExt cx="5143500" cy="646111"/>
          </a:xfrm>
        </p:grpSpPr>
        <p:sp>
          <p:nvSpPr>
            <p:cNvPr id="140" name="KSO_Shape"/>
            <p:cNvSpPr/>
            <p:nvPr>
              <p:custDataLst>
                <p:tags r:id="rId18"/>
              </p:custDataLst>
            </p:nvPr>
          </p:nvSpPr>
          <p:spPr bwMode="auto">
            <a:xfrm>
              <a:off x="1524000" y="2147889"/>
              <a:ext cx="419100" cy="412814"/>
            </a:xfrm>
            <a:custGeom>
              <a:avLst/>
              <a:gdLst>
                <a:gd name="T0" fmla="*/ 351815 w 2443615"/>
                <a:gd name="T1" fmla="*/ 127711 h 2406492"/>
                <a:gd name="T2" fmla="*/ 127265 w 2443615"/>
                <a:gd name="T3" fmla="*/ 352436 h 2406492"/>
                <a:gd name="T4" fmla="*/ 351815 w 2443615"/>
                <a:gd name="T5" fmla="*/ 577161 h 2406492"/>
                <a:gd name="T6" fmla="*/ 576364 w 2443615"/>
                <a:gd name="T7" fmla="*/ 352436 h 2406492"/>
                <a:gd name="T8" fmla="*/ 351815 w 2443615"/>
                <a:gd name="T9" fmla="*/ 127711 h 2406492"/>
                <a:gd name="T10" fmla="*/ 323002 w 2443615"/>
                <a:gd name="T11" fmla="*/ 0 h 2406492"/>
                <a:gd name="T12" fmla="*/ 380627 w 2443615"/>
                <a:gd name="T13" fmla="*/ 0 h 2406492"/>
                <a:gd name="T14" fmla="*/ 393151 w 2443615"/>
                <a:gd name="T15" fmla="*/ 71092 h 2406492"/>
                <a:gd name="T16" fmla="*/ 500853 w 2443615"/>
                <a:gd name="T17" fmla="*/ 110323 h 2406492"/>
                <a:gd name="T18" fmla="*/ 556109 w 2443615"/>
                <a:gd name="T19" fmla="*/ 63920 h 2406492"/>
                <a:gd name="T20" fmla="*/ 600251 w 2443615"/>
                <a:gd name="T21" fmla="*/ 100990 h 2406492"/>
                <a:gd name="T22" fmla="*/ 564182 w 2443615"/>
                <a:gd name="T23" fmla="*/ 163505 h 2406492"/>
                <a:gd name="T24" fmla="*/ 621490 w 2443615"/>
                <a:gd name="T25" fmla="*/ 262842 h 2406492"/>
                <a:gd name="T26" fmla="*/ 693623 w 2443615"/>
                <a:gd name="T27" fmla="*/ 262840 h 2406492"/>
                <a:gd name="T28" fmla="*/ 703629 w 2443615"/>
                <a:gd name="T29" fmla="*/ 319633 h 2406492"/>
                <a:gd name="T30" fmla="*/ 635846 w 2443615"/>
                <a:gd name="T31" fmla="*/ 344321 h 2406492"/>
                <a:gd name="T32" fmla="*/ 615944 w 2443615"/>
                <a:gd name="T33" fmla="*/ 457282 h 2406492"/>
                <a:gd name="T34" fmla="*/ 671201 w 2443615"/>
                <a:gd name="T35" fmla="*/ 503683 h 2406492"/>
                <a:gd name="T36" fmla="*/ 642389 w 2443615"/>
                <a:gd name="T37" fmla="*/ 553626 h 2406492"/>
                <a:gd name="T38" fmla="*/ 574608 w 2443615"/>
                <a:gd name="T39" fmla="*/ 528934 h 2406492"/>
                <a:gd name="T40" fmla="*/ 486808 w 2443615"/>
                <a:gd name="T41" fmla="*/ 602665 h 2406492"/>
                <a:gd name="T42" fmla="*/ 499336 w 2443615"/>
                <a:gd name="T43" fmla="*/ 673756 h 2406492"/>
                <a:gd name="T44" fmla="*/ 445187 w 2443615"/>
                <a:gd name="T45" fmla="*/ 693480 h 2406492"/>
                <a:gd name="T46" fmla="*/ 409122 w 2443615"/>
                <a:gd name="T47" fmla="*/ 630963 h 2406492"/>
                <a:gd name="T48" fmla="*/ 294507 w 2443615"/>
                <a:gd name="T49" fmla="*/ 630963 h 2406492"/>
                <a:gd name="T50" fmla="*/ 258443 w 2443615"/>
                <a:gd name="T51" fmla="*/ 693480 h 2406492"/>
                <a:gd name="T52" fmla="*/ 204294 w 2443615"/>
                <a:gd name="T53" fmla="*/ 673756 h 2406492"/>
                <a:gd name="T54" fmla="*/ 216821 w 2443615"/>
                <a:gd name="T55" fmla="*/ 602665 h 2406492"/>
                <a:gd name="T56" fmla="*/ 129022 w 2443615"/>
                <a:gd name="T57" fmla="*/ 528934 h 2406492"/>
                <a:gd name="T58" fmla="*/ 61240 w 2443615"/>
                <a:gd name="T59" fmla="*/ 553626 h 2406492"/>
                <a:gd name="T60" fmla="*/ 32428 w 2443615"/>
                <a:gd name="T61" fmla="*/ 503683 h 2406492"/>
                <a:gd name="T62" fmla="*/ 87685 w 2443615"/>
                <a:gd name="T63" fmla="*/ 457282 h 2406492"/>
                <a:gd name="T64" fmla="*/ 67783 w 2443615"/>
                <a:gd name="T65" fmla="*/ 344321 h 2406492"/>
                <a:gd name="T66" fmla="*/ 0 w 2443615"/>
                <a:gd name="T67" fmla="*/ 319633 h 2406492"/>
                <a:gd name="T68" fmla="*/ 10006 w 2443615"/>
                <a:gd name="T69" fmla="*/ 262840 h 2406492"/>
                <a:gd name="T70" fmla="*/ 82138 w 2443615"/>
                <a:gd name="T71" fmla="*/ 262842 h 2406492"/>
                <a:gd name="T72" fmla="*/ 139446 w 2443615"/>
                <a:gd name="T73" fmla="*/ 163505 h 2406492"/>
                <a:gd name="T74" fmla="*/ 103378 w 2443615"/>
                <a:gd name="T75" fmla="*/ 100990 h 2406492"/>
                <a:gd name="T76" fmla="*/ 147520 w 2443615"/>
                <a:gd name="T77" fmla="*/ 63920 h 2406492"/>
                <a:gd name="T78" fmla="*/ 202776 w 2443615"/>
                <a:gd name="T79" fmla="*/ 110323 h 2406492"/>
                <a:gd name="T80" fmla="*/ 310478 w 2443615"/>
                <a:gd name="T81" fmla="*/ 71092 h 240649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443615" h="2406492">
                  <a:moveTo>
                    <a:pt x="1221807" y="443178"/>
                  </a:moveTo>
                  <a:cubicBezTo>
                    <a:pt x="791117" y="443178"/>
                    <a:pt x="441973" y="792322"/>
                    <a:pt x="441973" y="1223012"/>
                  </a:cubicBezTo>
                  <a:cubicBezTo>
                    <a:pt x="441973" y="1653702"/>
                    <a:pt x="791117" y="2002846"/>
                    <a:pt x="1221807" y="2002846"/>
                  </a:cubicBezTo>
                  <a:cubicBezTo>
                    <a:pt x="1652497" y="2002846"/>
                    <a:pt x="2001641" y="1653702"/>
                    <a:pt x="2001641" y="1223012"/>
                  </a:cubicBezTo>
                  <a:cubicBezTo>
                    <a:pt x="2001641" y="792322"/>
                    <a:pt x="1652497" y="443178"/>
                    <a:pt x="1221807" y="443178"/>
                  </a:cubicBezTo>
                  <a:close/>
                  <a:moveTo>
                    <a:pt x="1121747" y="0"/>
                  </a:moveTo>
                  <a:lnTo>
                    <a:pt x="1321868" y="0"/>
                  </a:lnTo>
                  <a:lnTo>
                    <a:pt x="1365362" y="246702"/>
                  </a:lnTo>
                  <a:cubicBezTo>
                    <a:pt x="1497994" y="266203"/>
                    <a:pt x="1625261" y="312525"/>
                    <a:pt x="1739400" y="382840"/>
                  </a:cubicBezTo>
                  <a:lnTo>
                    <a:pt x="1931295" y="221813"/>
                  </a:lnTo>
                  <a:lnTo>
                    <a:pt x="2084596" y="350449"/>
                  </a:lnTo>
                  <a:lnTo>
                    <a:pt x="1959337" y="567390"/>
                  </a:lnTo>
                  <a:cubicBezTo>
                    <a:pt x="2048403" y="667584"/>
                    <a:pt x="2116120" y="784874"/>
                    <a:pt x="2158357" y="912104"/>
                  </a:cubicBezTo>
                  <a:lnTo>
                    <a:pt x="2408865" y="912098"/>
                  </a:lnTo>
                  <a:lnTo>
                    <a:pt x="2443615" y="1109179"/>
                  </a:lnTo>
                  <a:lnTo>
                    <a:pt x="2208214" y="1194851"/>
                  </a:lnTo>
                  <a:cubicBezTo>
                    <a:pt x="2212040" y="1328854"/>
                    <a:pt x="2188522" y="1462233"/>
                    <a:pt x="2139095" y="1586846"/>
                  </a:cubicBezTo>
                  <a:lnTo>
                    <a:pt x="2330998" y="1747864"/>
                  </a:lnTo>
                  <a:lnTo>
                    <a:pt x="2230938" y="1921175"/>
                  </a:lnTo>
                  <a:lnTo>
                    <a:pt x="1995541" y="1835490"/>
                  </a:lnTo>
                  <a:cubicBezTo>
                    <a:pt x="1912336" y="1940602"/>
                    <a:pt x="1808586" y="2027658"/>
                    <a:pt x="1690623" y="2091346"/>
                  </a:cubicBezTo>
                  <a:lnTo>
                    <a:pt x="1734130" y="2338046"/>
                  </a:lnTo>
                  <a:lnTo>
                    <a:pt x="1546077" y="2406492"/>
                  </a:lnTo>
                  <a:lnTo>
                    <a:pt x="1420828" y="2189544"/>
                  </a:lnTo>
                  <a:cubicBezTo>
                    <a:pt x="1289525" y="2216580"/>
                    <a:pt x="1154089" y="2216580"/>
                    <a:pt x="1022786" y="2189544"/>
                  </a:cubicBezTo>
                  <a:lnTo>
                    <a:pt x="897539" y="2406492"/>
                  </a:lnTo>
                  <a:lnTo>
                    <a:pt x="709486" y="2338046"/>
                  </a:lnTo>
                  <a:lnTo>
                    <a:pt x="752993" y="2091346"/>
                  </a:lnTo>
                  <a:cubicBezTo>
                    <a:pt x="635030" y="2027658"/>
                    <a:pt x="531280" y="1940601"/>
                    <a:pt x="448076" y="1835490"/>
                  </a:cubicBezTo>
                  <a:lnTo>
                    <a:pt x="212678" y="1921175"/>
                  </a:lnTo>
                  <a:lnTo>
                    <a:pt x="112617" y="1747864"/>
                  </a:lnTo>
                  <a:lnTo>
                    <a:pt x="304520" y="1586846"/>
                  </a:lnTo>
                  <a:cubicBezTo>
                    <a:pt x="255094" y="1462233"/>
                    <a:pt x="231575" y="1328854"/>
                    <a:pt x="235401" y="1194851"/>
                  </a:cubicBezTo>
                  <a:lnTo>
                    <a:pt x="0" y="1109179"/>
                  </a:lnTo>
                  <a:lnTo>
                    <a:pt x="34750" y="912098"/>
                  </a:lnTo>
                  <a:lnTo>
                    <a:pt x="285257" y="912104"/>
                  </a:lnTo>
                  <a:cubicBezTo>
                    <a:pt x="327494" y="784874"/>
                    <a:pt x="395211" y="667583"/>
                    <a:pt x="484278" y="567390"/>
                  </a:cubicBezTo>
                  <a:lnTo>
                    <a:pt x="359019" y="350449"/>
                  </a:lnTo>
                  <a:lnTo>
                    <a:pt x="512321" y="221813"/>
                  </a:lnTo>
                  <a:lnTo>
                    <a:pt x="704216" y="382840"/>
                  </a:lnTo>
                  <a:cubicBezTo>
                    <a:pt x="818353" y="312525"/>
                    <a:pt x="945621" y="266204"/>
                    <a:pt x="1078253" y="246702"/>
                  </a:cubicBezTo>
                  <a:lnTo>
                    <a:pt x="1121747" y="0"/>
                  </a:lnTo>
                  <a:close/>
                </a:path>
              </a:pathLst>
            </a:custGeom>
            <a:solidFill>
              <a:srgbClr val="F07F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lIns="501445" tIns="575655" rIns="501445" bIns="614746" anchor="ctr">
              <a:normAutofit fontScale="25000" lnSpcReduction="20000"/>
            </a:bodyPr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1" name="矩形 140"/>
            <p:cNvSpPr/>
            <p:nvPr>
              <p:custDataLst>
                <p:tags r:id="rId19"/>
              </p:custDataLst>
            </p:nvPr>
          </p:nvSpPr>
          <p:spPr>
            <a:xfrm>
              <a:off x="2019300" y="2413001"/>
              <a:ext cx="4572000" cy="368299"/>
            </a:xfrm>
            <a:prstGeom prst="rect">
              <a:avLst/>
            </a:prstGeom>
          </p:spPr>
          <p:txBody>
            <a:bodyPr anchor="t" anchorCtr="0">
              <a:normAutofit fontScale="40000"/>
            </a:bodyPr>
            <a:p>
              <a:r>
                <a:rPr lang="zh-CN" altLang="en-US">
                  <a:solidFill>
                    <a:srgbClr val="000000"/>
                  </a:solidFill>
                  <a:ea typeface="宋体" panose="02010600030101010101" pitchFamily="2" charset="-122"/>
                </a:rPr>
                <a:t>在这个范围的都可以匹配</a:t>
              </a: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2" name="矩形 141"/>
            <p:cNvSpPr/>
            <p:nvPr>
              <p:custDataLst>
                <p:tags r:id="rId20"/>
              </p:custDataLst>
            </p:nvPr>
          </p:nvSpPr>
          <p:spPr>
            <a:xfrm>
              <a:off x="2095500" y="2135189"/>
              <a:ext cx="4572000" cy="315911"/>
            </a:xfrm>
            <a:prstGeom prst="rect">
              <a:avLst/>
            </a:prstGeom>
          </p:spPr>
          <p:txBody>
            <a:bodyPr lIns="0" tIns="0" rIns="0" bIns="0" anchor="ctr" anchorCtr="0">
              <a:normAutofit fontScale="50000"/>
            </a:bodyPr>
            <a:p>
              <a:r>
                <a:rPr lang="en-US" altLang="zh-CN">
                  <a:solidFill>
                    <a:srgbClr val="F07F09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rPr>
                <a:t>[0-9]</a:t>
              </a:r>
              <a:endParaRPr lang="en-US" altLang="zh-CN">
                <a:solidFill>
                  <a:srgbClr val="F07F09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grpSp>
        <p:nvGrpSpPr>
          <p:cNvPr id="163" name="组合 162"/>
          <p:cNvGrpSpPr/>
          <p:nvPr>
            <p:custDataLst>
              <p:tags r:id="rId21"/>
            </p:custDataLst>
          </p:nvPr>
        </p:nvGrpSpPr>
        <p:grpSpPr>
          <a:xfrm>
            <a:off x="4673600" y="3641131"/>
            <a:ext cx="3905885" cy="490646"/>
            <a:chOff x="1524000" y="2135189"/>
            <a:chExt cx="5143500" cy="646111"/>
          </a:xfrm>
        </p:grpSpPr>
        <p:sp>
          <p:nvSpPr>
            <p:cNvPr id="164" name="KSO_Shape"/>
            <p:cNvSpPr/>
            <p:nvPr>
              <p:custDataLst>
                <p:tags r:id="rId22"/>
              </p:custDataLst>
            </p:nvPr>
          </p:nvSpPr>
          <p:spPr bwMode="auto">
            <a:xfrm>
              <a:off x="1524000" y="2147889"/>
              <a:ext cx="419100" cy="412814"/>
            </a:xfrm>
            <a:custGeom>
              <a:avLst/>
              <a:gdLst>
                <a:gd name="T0" fmla="*/ 351815 w 2443615"/>
                <a:gd name="T1" fmla="*/ 127711 h 2406492"/>
                <a:gd name="T2" fmla="*/ 127265 w 2443615"/>
                <a:gd name="T3" fmla="*/ 352436 h 2406492"/>
                <a:gd name="T4" fmla="*/ 351815 w 2443615"/>
                <a:gd name="T5" fmla="*/ 577161 h 2406492"/>
                <a:gd name="T6" fmla="*/ 576364 w 2443615"/>
                <a:gd name="T7" fmla="*/ 352436 h 2406492"/>
                <a:gd name="T8" fmla="*/ 351815 w 2443615"/>
                <a:gd name="T9" fmla="*/ 127711 h 2406492"/>
                <a:gd name="T10" fmla="*/ 323002 w 2443615"/>
                <a:gd name="T11" fmla="*/ 0 h 2406492"/>
                <a:gd name="T12" fmla="*/ 380627 w 2443615"/>
                <a:gd name="T13" fmla="*/ 0 h 2406492"/>
                <a:gd name="T14" fmla="*/ 393151 w 2443615"/>
                <a:gd name="T15" fmla="*/ 71092 h 2406492"/>
                <a:gd name="T16" fmla="*/ 500853 w 2443615"/>
                <a:gd name="T17" fmla="*/ 110323 h 2406492"/>
                <a:gd name="T18" fmla="*/ 556109 w 2443615"/>
                <a:gd name="T19" fmla="*/ 63920 h 2406492"/>
                <a:gd name="T20" fmla="*/ 600251 w 2443615"/>
                <a:gd name="T21" fmla="*/ 100990 h 2406492"/>
                <a:gd name="T22" fmla="*/ 564182 w 2443615"/>
                <a:gd name="T23" fmla="*/ 163505 h 2406492"/>
                <a:gd name="T24" fmla="*/ 621490 w 2443615"/>
                <a:gd name="T25" fmla="*/ 262842 h 2406492"/>
                <a:gd name="T26" fmla="*/ 693623 w 2443615"/>
                <a:gd name="T27" fmla="*/ 262840 h 2406492"/>
                <a:gd name="T28" fmla="*/ 703629 w 2443615"/>
                <a:gd name="T29" fmla="*/ 319633 h 2406492"/>
                <a:gd name="T30" fmla="*/ 635846 w 2443615"/>
                <a:gd name="T31" fmla="*/ 344321 h 2406492"/>
                <a:gd name="T32" fmla="*/ 615944 w 2443615"/>
                <a:gd name="T33" fmla="*/ 457282 h 2406492"/>
                <a:gd name="T34" fmla="*/ 671201 w 2443615"/>
                <a:gd name="T35" fmla="*/ 503683 h 2406492"/>
                <a:gd name="T36" fmla="*/ 642389 w 2443615"/>
                <a:gd name="T37" fmla="*/ 553626 h 2406492"/>
                <a:gd name="T38" fmla="*/ 574608 w 2443615"/>
                <a:gd name="T39" fmla="*/ 528934 h 2406492"/>
                <a:gd name="T40" fmla="*/ 486808 w 2443615"/>
                <a:gd name="T41" fmla="*/ 602665 h 2406492"/>
                <a:gd name="T42" fmla="*/ 499336 w 2443615"/>
                <a:gd name="T43" fmla="*/ 673756 h 2406492"/>
                <a:gd name="T44" fmla="*/ 445187 w 2443615"/>
                <a:gd name="T45" fmla="*/ 693480 h 2406492"/>
                <a:gd name="T46" fmla="*/ 409122 w 2443615"/>
                <a:gd name="T47" fmla="*/ 630963 h 2406492"/>
                <a:gd name="T48" fmla="*/ 294507 w 2443615"/>
                <a:gd name="T49" fmla="*/ 630963 h 2406492"/>
                <a:gd name="T50" fmla="*/ 258443 w 2443615"/>
                <a:gd name="T51" fmla="*/ 693480 h 2406492"/>
                <a:gd name="T52" fmla="*/ 204294 w 2443615"/>
                <a:gd name="T53" fmla="*/ 673756 h 2406492"/>
                <a:gd name="T54" fmla="*/ 216821 w 2443615"/>
                <a:gd name="T55" fmla="*/ 602665 h 2406492"/>
                <a:gd name="T56" fmla="*/ 129022 w 2443615"/>
                <a:gd name="T57" fmla="*/ 528934 h 2406492"/>
                <a:gd name="T58" fmla="*/ 61240 w 2443615"/>
                <a:gd name="T59" fmla="*/ 553626 h 2406492"/>
                <a:gd name="T60" fmla="*/ 32428 w 2443615"/>
                <a:gd name="T61" fmla="*/ 503683 h 2406492"/>
                <a:gd name="T62" fmla="*/ 87685 w 2443615"/>
                <a:gd name="T63" fmla="*/ 457282 h 2406492"/>
                <a:gd name="T64" fmla="*/ 67783 w 2443615"/>
                <a:gd name="T65" fmla="*/ 344321 h 2406492"/>
                <a:gd name="T66" fmla="*/ 0 w 2443615"/>
                <a:gd name="T67" fmla="*/ 319633 h 2406492"/>
                <a:gd name="T68" fmla="*/ 10006 w 2443615"/>
                <a:gd name="T69" fmla="*/ 262840 h 2406492"/>
                <a:gd name="T70" fmla="*/ 82138 w 2443615"/>
                <a:gd name="T71" fmla="*/ 262842 h 2406492"/>
                <a:gd name="T72" fmla="*/ 139446 w 2443615"/>
                <a:gd name="T73" fmla="*/ 163505 h 2406492"/>
                <a:gd name="T74" fmla="*/ 103378 w 2443615"/>
                <a:gd name="T75" fmla="*/ 100990 h 2406492"/>
                <a:gd name="T76" fmla="*/ 147520 w 2443615"/>
                <a:gd name="T77" fmla="*/ 63920 h 2406492"/>
                <a:gd name="T78" fmla="*/ 202776 w 2443615"/>
                <a:gd name="T79" fmla="*/ 110323 h 2406492"/>
                <a:gd name="T80" fmla="*/ 310478 w 2443615"/>
                <a:gd name="T81" fmla="*/ 71092 h 240649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443615" h="2406492">
                  <a:moveTo>
                    <a:pt x="1221807" y="443178"/>
                  </a:moveTo>
                  <a:cubicBezTo>
                    <a:pt x="791117" y="443178"/>
                    <a:pt x="441973" y="792322"/>
                    <a:pt x="441973" y="1223012"/>
                  </a:cubicBezTo>
                  <a:cubicBezTo>
                    <a:pt x="441973" y="1653702"/>
                    <a:pt x="791117" y="2002846"/>
                    <a:pt x="1221807" y="2002846"/>
                  </a:cubicBezTo>
                  <a:cubicBezTo>
                    <a:pt x="1652497" y="2002846"/>
                    <a:pt x="2001641" y="1653702"/>
                    <a:pt x="2001641" y="1223012"/>
                  </a:cubicBezTo>
                  <a:cubicBezTo>
                    <a:pt x="2001641" y="792322"/>
                    <a:pt x="1652497" y="443178"/>
                    <a:pt x="1221807" y="443178"/>
                  </a:cubicBezTo>
                  <a:close/>
                  <a:moveTo>
                    <a:pt x="1121747" y="0"/>
                  </a:moveTo>
                  <a:lnTo>
                    <a:pt x="1321868" y="0"/>
                  </a:lnTo>
                  <a:lnTo>
                    <a:pt x="1365362" y="246702"/>
                  </a:lnTo>
                  <a:cubicBezTo>
                    <a:pt x="1497994" y="266203"/>
                    <a:pt x="1625261" y="312525"/>
                    <a:pt x="1739400" y="382840"/>
                  </a:cubicBezTo>
                  <a:lnTo>
                    <a:pt x="1931295" y="221813"/>
                  </a:lnTo>
                  <a:lnTo>
                    <a:pt x="2084596" y="350449"/>
                  </a:lnTo>
                  <a:lnTo>
                    <a:pt x="1959337" y="567390"/>
                  </a:lnTo>
                  <a:cubicBezTo>
                    <a:pt x="2048403" y="667584"/>
                    <a:pt x="2116120" y="784874"/>
                    <a:pt x="2158357" y="912104"/>
                  </a:cubicBezTo>
                  <a:lnTo>
                    <a:pt x="2408865" y="912098"/>
                  </a:lnTo>
                  <a:lnTo>
                    <a:pt x="2443615" y="1109179"/>
                  </a:lnTo>
                  <a:lnTo>
                    <a:pt x="2208214" y="1194851"/>
                  </a:lnTo>
                  <a:cubicBezTo>
                    <a:pt x="2212040" y="1328854"/>
                    <a:pt x="2188522" y="1462233"/>
                    <a:pt x="2139095" y="1586846"/>
                  </a:cubicBezTo>
                  <a:lnTo>
                    <a:pt x="2330998" y="1747864"/>
                  </a:lnTo>
                  <a:lnTo>
                    <a:pt x="2230938" y="1921175"/>
                  </a:lnTo>
                  <a:lnTo>
                    <a:pt x="1995541" y="1835490"/>
                  </a:lnTo>
                  <a:cubicBezTo>
                    <a:pt x="1912336" y="1940602"/>
                    <a:pt x="1808586" y="2027658"/>
                    <a:pt x="1690623" y="2091346"/>
                  </a:cubicBezTo>
                  <a:lnTo>
                    <a:pt x="1734130" y="2338046"/>
                  </a:lnTo>
                  <a:lnTo>
                    <a:pt x="1546077" y="2406492"/>
                  </a:lnTo>
                  <a:lnTo>
                    <a:pt x="1420828" y="2189544"/>
                  </a:lnTo>
                  <a:cubicBezTo>
                    <a:pt x="1289525" y="2216580"/>
                    <a:pt x="1154089" y="2216580"/>
                    <a:pt x="1022786" y="2189544"/>
                  </a:cubicBezTo>
                  <a:lnTo>
                    <a:pt x="897539" y="2406492"/>
                  </a:lnTo>
                  <a:lnTo>
                    <a:pt x="709486" y="2338046"/>
                  </a:lnTo>
                  <a:lnTo>
                    <a:pt x="752993" y="2091346"/>
                  </a:lnTo>
                  <a:cubicBezTo>
                    <a:pt x="635030" y="2027658"/>
                    <a:pt x="531280" y="1940601"/>
                    <a:pt x="448076" y="1835490"/>
                  </a:cubicBezTo>
                  <a:lnTo>
                    <a:pt x="212678" y="1921175"/>
                  </a:lnTo>
                  <a:lnTo>
                    <a:pt x="112617" y="1747864"/>
                  </a:lnTo>
                  <a:lnTo>
                    <a:pt x="304520" y="1586846"/>
                  </a:lnTo>
                  <a:cubicBezTo>
                    <a:pt x="255094" y="1462233"/>
                    <a:pt x="231575" y="1328854"/>
                    <a:pt x="235401" y="1194851"/>
                  </a:cubicBezTo>
                  <a:lnTo>
                    <a:pt x="0" y="1109179"/>
                  </a:lnTo>
                  <a:lnTo>
                    <a:pt x="34750" y="912098"/>
                  </a:lnTo>
                  <a:lnTo>
                    <a:pt x="285257" y="912104"/>
                  </a:lnTo>
                  <a:cubicBezTo>
                    <a:pt x="327494" y="784874"/>
                    <a:pt x="395211" y="667583"/>
                    <a:pt x="484278" y="567390"/>
                  </a:cubicBezTo>
                  <a:lnTo>
                    <a:pt x="359019" y="350449"/>
                  </a:lnTo>
                  <a:lnTo>
                    <a:pt x="512321" y="221813"/>
                  </a:lnTo>
                  <a:lnTo>
                    <a:pt x="704216" y="382840"/>
                  </a:lnTo>
                  <a:cubicBezTo>
                    <a:pt x="818353" y="312525"/>
                    <a:pt x="945621" y="266204"/>
                    <a:pt x="1078253" y="246702"/>
                  </a:cubicBezTo>
                  <a:lnTo>
                    <a:pt x="1121747" y="0"/>
                  </a:lnTo>
                  <a:close/>
                </a:path>
              </a:pathLst>
            </a:custGeom>
            <a:solidFill>
              <a:srgbClr val="F07F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lIns="501445" tIns="575655" rIns="501445" bIns="614746" anchor="ctr">
              <a:normAutofit fontScale="25000" lnSpcReduction="20000"/>
            </a:bodyPr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5" name="矩形 164"/>
            <p:cNvSpPr/>
            <p:nvPr>
              <p:custDataLst>
                <p:tags r:id="rId23"/>
              </p:custDataLst>
            </p:nvPr>
          </p:nvSpPr>
          <p:spPr>
            <a:xfrm>
              <a:off x="2019300" y="2413001"/>
              <a:ext cx="4572000" cy="368299"/>
            </a:xfrm>
            <a:prstGeom prst="rect">
              <a:avLst/>
            </a:prstGeom>
          </p:spPr>
          <p:txBody>
            <a:bodyPr anchor="t" anchorCtr="0">
              <a:normAutofit fontScale="40000"/>
            </a:bodyPr>
            <a:p>
              <a:r>
                <a:rPr lang="zh-CN" altLang="en-US">
                  <a:solidFill>
                    <a:srgbClr val="000000"/>
                  </a:solidFill>
                  <a:ea typeface="宋体" panose="02010600030101010101" pitchFamily="2" charset="-122"/>
                </a:rPr>
                <a:t>表示匹配任意中间目录</a:t>
              </a: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66" name="矩形 165"/>
            <p:cNvSpPr/>
            <p:nvPr>
              <p:custDataLst>
                <p:tags r:id="rId24"/>
              </p:custDataLst>
            </p:nvPr>
          </p:nvSpPr>
          <p:spPr>
            <a:xfrm>
              <a:off x="2095500" y="2135189"/>
              <a:ext cx="4572000" cy="315911"/>
            </a:xfrm>
            <a:prstGeom prst="rect">
              <a:avLst/>
            </a:prstGeom>
          </p:spPr>
          <p:txBody>
            <a:bodyPr lIns="0" tIns="0" rIns="0" bIns="0" anchor="ctr" anchorCtr="0">
              <a:normAutofit fontScale="50000"/>
            </a:bodyPr>
            <a:p>
              <a:r>
                <a:rPr lang="en-US" altLang="zh-CN">
                  <a:solidFill>
                    <a:srgbClr val="F07F09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rPr>
                <a:t>** </a:t>
              </a:r>
              <a:endParaRPr lang="zh-CN" altLang="en-US">
                <a:solidFill>
                  <a:srgbClr val="F07F09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grpSp>
        <p:nvGrpSpPr>
          <p:cNvPr id="167" name="组合 166"/>
          <p:cNvGrpSpPr/>
          <p:nvPr>
            <p:custDataLst>
              <p:tags r:id="rId25"/>
            </p:custDataLst>
          </p:nvPr>
        </p:nvGrpSpPr>
        <p:grpSpPr>
          <a:xfrm>
            <a:off x="4673600" y="4253233"/>
            <a:ext cx="3905885" cy="490646"/>
            <a:chOff x="1524000" y="2135189"/>
            <a:chExt cx="5143500" cy="646111"/>
          </a:xfrm>
        </p:grpSpPr>
        <p:sp>
          <p:nvSpPr>
            <p:cNvPr id="168" name="KSO_Shape"/>
            <p:cNvSpPr/>
            <p:nvPr>
              <p:custDataLst>
                <p:tags r:id="rId26"/>
              </p:custDataLst>
            </p:nvPr>
          </p:nvSpPr>
          <p:spPr bwMode="auto">
            <a:xfrm>
              <a:off x="1524000" y="2147889"/>
              <a:ext cx="419100" cy="412814"/>
            </a:xfrm>
            <a:custGeom>
              <a:avLst/>
              <a:gdLst>
                <a:gd name="T0" fmla="*/ 351815 w 2443615"/>
                <a:gd name="T1" fmla="*/ 127711 h 2406492"/>
                <a:gd name="T2" fmla="*/ 127265 w 2443615"/>
                <a:gd name="T3" fmla="*/ 352436 h 2406492"/>
                <a:gd name="T4" fmla="*/ 351815 w 2443615"/>
                <a:gd name="T5" fmla="*/ 577161 h 2406492"/>
                <a:gd name="T6" fmla="*/ 576364 w 2443615"/>
                <a:gd name="T7" fmla="*/ 352436 h 2406492"/>
                <a:gd name="T8" fmla="*/ 351815 w 2443615"/>
                <a:gd name="T9" fmla="*/ 127711 h 2406492"/>
                <a:gd name="T10" fmla="*/ 323002 w 2443615"/>
                <a:gd name="T11" fmla="*/ 0 h 2406492"/>
                <a:gd name="T12" fmla="*/ 380627 w 2443615"/>
                <a:gd name="T13" fmla="*/ 0 h 2406492"/>
                <a:gd name="T14" fmla="*/ 393151 w 2443615"/>
                <a:gd name="T15" fmla="*/ 71092 h 2406492"/>
                <a:gd name="T16" fmla="*/ 500853 w 2443615"/>
                <a:gd name="T17" fmla="*/ 110323 h 2406492"/>
                <a:gd name="T18" fmla="*/ 556109 w 2443615"/>
                <a:gd name="T19" fmla="*/ 63920 h 2406492"/>
                <a:gd name="T20" fmla="*/ 600251 w 2443615"/>
                <a:gd name="T21" fmla="*/ 100990 h 2406492"/>
                <a:gd name="T22" fmla="*/ 564182 w 2443615"/>
                <a:gd name="T23" fmla="*/ 163505 h 2406492"/>
                <a:gd name="T24" fmla="*/ 621490 w 2443615"/>
                <a:gd name="T25" fmla="*/ 262842 h 2406492"/>
                <a:gd name="T26" fmla="*/ 693623 w 2443615"/>
                <a:gd name="T27" fmla="*/ 262840 h 2406492"/>
                <a:gd name="T28" fmla="*/ 703629 w 2443615"/>
                <a:gd name="T29" fmla="*/ 319633 h 2406492"/>
                <a:gd name="T30" fmla="*/ 635846 w 2443615"/>
                <a:gd name="T31" fmla="*/ 344321 h 2406492"/>
                <a:gd name="T32" fmla="*/ 615944 w 2443615"/>
                <a:gd name="T33" fmla="*/ 457282 h 2406492"/>
                <a:gd name="T34" fmla="*/ 671201 w 2443615"/>
                <a:gd name="T35" fmla="*/ 503683 h 2406492"/>
                <a:gd name="T36" fmla="*/ 642389 w 2443615"/>
                <a:gd name="T37" fmla="*/ 553626 h 2406492"/>
                <a:gd name="T38" fmla="*/ 574608 w 2443615"/>
                <a:gd name="T39" fmla="*/ 528934 h 2406492"/>
                <a:gd name="T40" fmla="*/ 486808 w 2443615"/>
                <a:gd name="T41" fmla="*/ 602665 h 2406492"/>
                <a:gd name="T42" fmla="*/ 499336 w 2443615"/>
                <a:gd name="T43" fmla="*/ 673756 h 2406492"/>
                <a:gd name="T44" fmla="*/ 445187 w 2443615"/>
                <a:gd name="T45" fmla="*/ 693480 h 2406492"/>
                <a:gd name="T46" fmla="*/ 409122 w 2443615"/>
                <a:gd name="T47" fmla="*/ 630963 h 2406492"/>
                <a:gd name="T48" fmla="*/ 294507 w 2443615"/>
                <a:gd name="T49" fmla="*/ 630963 h 2406492"/>
                <a:gd name="T50" fmla="*/ 258443 w 2443615"/>
                <a:gd name="T51" fmla="*/ 693480 h 2406492"/>
                <a:gd name="T52" fmla="*/ 204294 w 2443615"/>
                <a:gd name="T53" fmla="*/ 673756 h 2406492"/>
                <a:gd name="T54" fmla="*/ 216821 w 2443615"/>
                <a:gd name="T55" fmla="*/ 602665 h 2406492"/>
                <a:gd name="T56" fmla="*/ 129022 w 2443615"/>
                <a:gd name="T57" fmla="*/ 528934 h 2406492"/>
                <a:gd name="T58" fmla="*/ 61240 w 2443615"/>
                <a:gd name="T59" fmla="*/ 553626 h 2406492"/>
                <a:gd name="T60" fmla="*/ 32428 w 2443615"/>
                <a:gd name="T61" fmla="*/ 503683 h 2406492"/>
                <a:gd name="T62" fmla="*/ 87685 w 2443615"/>
                <a:gd name="T63" fmla="*/ 457282 h 2406492"/>
                <a:gd name="T64" fmla="*/ 67783 w 2443615"/>
                <a:gd name="T65" fmla="*/ 344321 h 2406492"/>
                <a:gd name="T66" fmla="*/ 0 w 2443615"/>
                <a:gd name="T67" fmla="*/ 319633 h 2406492"/>
                <a:gd name="T68" fmla="*/ 10006 w 2443615"/>
                <a:gd name="T69" fmla="*/ 262840 h 2406492"/>
                <a:gd name="T70" fmla="*/ 82138 w 2443615"/>
                <a:gd name="T71" fmla="*/ 262842 h 2406492"/>
                <a:gd name="T72" fmla="*/ 139446 w 2443615"/>
                <a:gd name="T73" fmla="*/ 163505 h 2406492"/>
                <a:gd name="T74" fmla="*/ 103378 w 2443615"/>
                <a:gd name="T75" fmla="*/ 100990 h 2406492"/>
                <a:gd name="T76" fmla="*/ 147520 w 2443615"/>
                <a:gd name="T77" fmla="*/ 63920 h 2406492"/>
                <a:gd name="T78" fmla="*/ 202776 w 2443615"/>
                <a:gd name="T79" fmla="*/ 110323 h 2406492"/>
                <a:gd name="T80" fmla="*/ 310478 w 2443615"/>
                <a:gd name="T81" fmla="*/ 71092 h 240649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443615" h="2406492">
                  <a:moveTo>
                    <a:pt x="1221807" y="443178"/>
                  </a:moveTo>
                  <a:cubicBezTo>
                    <a:pt x="791117" y="443178"/>
                    <a:pt x="441973" y="792322"/>
                    <a:pt x="441973" y="1223012"/>
                  </a:cubicBezTo>
                  <a:cubicBezTo>
                    <a:pt x="441973" y="1653702"/>
                    <a:pt x="791117" y="2002846"/>
                    <a:pt x="1221807" y="2002846"/>
                  </a:cubicBezTo>
                  <a:cubicBezTo>
                    <a:pt x="1652497" y="2002846"/>
                    <a:pt x="2001641" y="1653702"/>
                    <a:pt x="2001641" y="1223012"/>
                  </a:cubicBezTo>
                  <a:cubicBezTo>
                    <a:pt x="2001641" y="792322"/>
                    <a:pt x="1652497" y="443178"/>
                    <a:pt x="1221807" y="443178"/>
                  </a:cubicBezTo>
                  <a:close/>
                  <a:moveTo>
                    <a:pt x="1121747" y="0"/>
                  </a:moveTo>
                  <a:lnTo>
                    <a:pt x="1321868" y="0"/>
                  </a:lnTo>
                  <a:lnTo>
                    <a:pt x="1365362" y="246702"/>
                  </a:lnTo>
                  <a:cubicBezTo>
                    <a:pt x="1497994" y="266203"/>
                    <a:pt x="1625261" y="312525"/>
                    <a:pt x="1739400" y="382840"/>
                  </a:cubicBezTo>
                  <a:lnTo>
                    <a:pt x="1931295" y="221813"/>
                  </a:lnTo>
                  <a:lnTo>
                    <a:pt x="2084596" y="350449"/>
                  </a:lnTo>
                  <a:lnTo>
                    <a:pt x="1959337" y="567390"/>
                  </a:lnTo>
                  <a:cubicBezTo>
                    <a:pt x="2048403" y="667584"/>
                    <a:pt x="2116120" y="784874"/>
                    <a:pt x="2158357" y="912104"/>
                  </a:cubicBezTo>
                  <a:lnTo>
                    <a:pt x="2408865" y="912098"/>
                  </a:lnTo>
                  <a:lnTo>
                    <a:pt x="2443615" y="1109179"/>
                  </a:lnTo>
                  <a:lnTo>
                    <a:pt x="2208214" y="1194851"/>
                  </a:lnTo>
                  <a:cubicBezTo>
                    <a:pt x="2212040" y="1328854"/>
                    <a:pt x="2188522" y="1462233"/>
                    <a:pt x="2139095" y="1586846"/>
                  </a:cubicBezTo>
                  <a:lnTo>
                    <a:pt x="2330998" y="1747864"/>
                  </a:lnTo>
                  <a:lnTo>
                    <a:pt x="2230938" y="1921175"/>
                  </a:lnTo>
                  <a:lnTo>
                    <a:pt x="1995541" y="1835490"/>
                  </a:lnTo>
                  <a:cubicBezTo>
                    <a:pt x="1912336" y="1940602"/>
                    <a:pt x="1808586" y="2027658"/>
                    <a:pt x="1690623" y="2091346"/>
                  </a:cubicBezTo>
                  <a:lnTo>
                    <a:pt x="1734130" y="2338046"/>
                  </a:lnTo>
                  <a:lnTo>
                    <a:pt x="1546077" y="2406492"/>
                  </a:lnTo>
                  <a:lnTo>
                    <a:pt x="1420828" y="2189544"/>
                  </a:lnTo>
                  <a:cubicBezTo>
                    <a:pt x="1289525" y="2216580"/>
                    <a:pt x="1154089" y="2216580"/>
                    <a:pt x="1022786" y="2189544"/>
                  </a:cubicBezTo>
                  <a:lnTo>
                    <a:pt x="897539" y="2406492"/>
                  </a:lnTo>
                  <a:lnTo>
                    <a:pt x="709486" y="2338046"/>
                  </a:lnTo>
                  <a:lnTo>
                    <a:pt x="752993" y="2091346"/>
                  </a:lnTo>
                  <a:cubicBezTo>
                    <a:pt x="635030" y="2027658"/>
                    <a:pt x="531280" y="1940601"/>
                    <a:pt x="448076" y="1835490"/>
                  </a:cubicBezTo>
                  <a:lnTo>
                    <a:pt x="212678" y="1921175"/>
                  </a:lnTo>
                  <a:lnTo>
                    <a:pt x="112617" y="1747864"/>
                  </a:lnTo>
                  <a:lnTo>
                    <a:pt x="304520" y="1586846"/>
                  </a:lnTo>
                  <a:cubicBezTo>
                    <a:pt x="255094" y="1462233"/>
                    <a:pt x="231575" y="1328854"/>
                    <a:pt x="235401" y="1194851"/>
                  </a:cubicBezTo>
                  <a:lnTo>
                    <a:pt x="0" y="1109179"/>
                  </a:lnTo>
                  <a:lnTo>
                    <a:pt x="34750" y="912098"/>
                  </a:lnTo>
                  <a:lnTo>
                    <a:pt x="285257" y="912104"/>
                  </a:lnTo>
                  <a:cubicBezTo>
                    <a:pt x="327494" y="784874"/>
                    <a:pt x="395211" y="667583"/>
                    <a:pt x="484278" y="567390"/>
                  </a:cubicBezTo>
                  <a:lnTo>
                    <a:pt x="359019" y="350449"/>
                  </a:lnTo>
                  <a:lnTo>
                    <a:pt x="512321" y="221813"/>
                  </a:lnTo>
                  <a:lnTo>
                    <a:pt x="704216" y="382840"/>
                  </a:lnTo>
                  <a:cubicBezTo>
                    <a:pt x="818353" y="312525"/>
                    <a:pt x="945621" y="266204"/>
                    <a:pt x="1078253" y="246702"/>
                  </a:cubicBezTo>
                  <a:lnTo>
                    <a:pt x="1121747" y="0"/>
                  </a:lnTo>
                  <a:close/>
                </a:path>
              </a:pathLst>
            </a:custGeom>
            <a:solidFill>
              <a:srgbClr val="F07F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lIns="501445" tIns="575655" rIns="501445" bIns="614746" anchor="ctr">
              <a:normAutofit fontScale="25000" lnSpcReduction="20000"/>
            </a:bodyPr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9" name="矩形 168"/>
            <p:cNvSpPr/>
            <p:nvPr>
              <p:custDataLst>
                <p:tags r:id="rId27"/>
              </p:custDataLst>
            </p:nvPr>
          </p:nvSpPr>
          <p:spPr>
            <a:xfrm>
              <a:off x="2019300" y="2413001"/>
              <a:ext cx="4572000" cy="368299"/>
            </a:xfrm>
            <a:prstGeom prst="rect">
              <a:avLst/>
            </a:prstGeom>
          </p:spPr>
          <p:txBody>
            <a:bodyPr anchor="t" anchorCtr="0">
              <a:normAutofit fontScale="40000"/>
            </a:bodyPr>
            <a:p>
              <a:r>
                <a:rPr lang="zh-CN" altLang="en-US">
                  <a:solidFill>
                    <a:srgbClr val="000000"/>
                  </a:solidFill>
                  <a:ea typeface="宋体" panose="02010600030101010101" pitchFamily="2" charset="-122"/>
                </a:rPr>
                <a:t>忽略指定文件以外的文件或目录</a:t>
              </a: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70" name="矩形 169"/>
            <p:cNvSpPr/>
            <p:nvPr>
              <p:custDataLst>
                <p:tags r:id="rId28"/>
              </p:custDataLst>
            </p:nvPr>
          </p:nvSpPr>
          <p:spPr>
            <a:xfrm>
              <a:off x="2095500" y="2135189"/>
              <a:ext cx="4572000" cy="315911"/>
            </a:xfrm>
            <a:prstGeom prst="rect">
              <a:avLst/>
            </a:prstGeom>
          </p:spPr>
          <p:txBody>
            <a:bodyPr lIns="0" tIns="0" rIns="0" bIns="0" anchor="ctr" anchorCtr="0">
              <a:normAutofit fontScale="50000"/>
            </a:bodyPr>
            <a:p>
              <a:r>
                <a:rPr lang="zh-CN" altLang="en-US">
                  <a:solidFill>
                    <a:srgbClr val="F07F09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rPr>
                <a:t>！</a:t>
              </a:r>
              <a:endParaRPr lang="zh-CN" altLang="en-US">
                <a:solidFill>
                  <a:srgbClr val="F07F09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485773"/>
            <a:ext cx="8229600" cy="1143005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/>
              <a:t>git</a:t>
            </a:r>
            <a:r>
              <a:rPr lang="zh-CN" altLang="en-US"/>
              <a:t>入门与实践</a:t>
            </a:r>
            <a:endParaRPr lang="zh-CN" altLang="en-US"/>
          </a:p>
        </p:txBody>
      </p:sp>
      <p:sp>
        <p:nvSpPr>
          <p:cNvPr id="228" name="下载安装…"/>
          <p:cNvSpPr txBox="1">
            <a:spLocks noGrp="1"/>
          </p:cNvSpPr>
          <p:nvPr>
            <p:ph type="body" idx="4294967295"/>
          </p:nvPr>
        </p:nvSpPr>
        <p:spPr>
          <a:xfrm>
            <a:off x="457200" y="1268412"/>
            <a:ext cx="8229600" cy="5424488"/>
          </a:xfrm>
          <a:prstGeom prst="rect">
            <a:avLst/>
          </a:prstGeom>
        </p:spPr>
        <p:txBody>
          <a:bodyPr>
            <a:normAutofit fontScale="90000" lnSpcReduction="20000"/>
          </a:bodyPr>
          <a:lstStyle/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 err="1">
                <a:sym typeface="+mn-ea"/>
              </a:rPr>
              <a:t>远程仓库的操作</a:t>
            </a:r>
            <a:endParaRPr lang="zh-CN"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 err="1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 err="1"/>
              <a:t>远程仓库克隆分支：</a:t>
            </a:r>
            <a:endParaRPr lang="zh-CN" altLang="en-US" dirty="0" err="1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/>
              <a:t>	git checkout -b branch1 origin/branch1</a:t>
            </a:r>
            <a:endParaRPr lang="en-US" altLang="zh-CN" dirty="0" err="1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olidFill>
                  <a:srgbClr val="FF0000"/>
                </a:solidFill>
              </a:rPr>
              <a:t>** </a:t>
            </a:r>
            <a:r>
              <a:rPr lang="zh-CN" altLang="en-US" dirty="0" err="1">
                <a:solidFill>
                  <a:srgbClr val="FF0000"/>
                </a:solidFill>
              </a:rPr>
              <a:t>拉取下来的分支默认是</a:t>
            </a:r>
            <a:r>
              <a:rPr lang="en-US" altLang="zh-CN" dirty="0" err="1">
                <a:solidFill>
                  <a:srgbClr val="FF0000"/>
                </a:solidFill>
              </a:rPr>
              <a:t>master</a:t>
            </a:r>
            <a:endParaRPr lang="en-US" altLang="zh-CN" dirty="0" err="1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 err="1"/>
              <a:t>删除远程仓库分支：</a:t>
            </a:r>
            <a:endParaRPr lang="zh-CN" altLang="en-US" dirty="0" err="1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/>
              <a:t>	git push origin :branch</a:t>
            </a:r>
            <a:endParaRPr lang="en-US" altLang="zh-CN" dirty="0" err="1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 err="1"/>
              <a:t>推送标签到</a:t>
            </a:r>
            <a:r>
              <a:rPr lang="zh-CN" altLang="en-US" dirty="0" err="1"/>
              <a:t>远程仓库：</a:t>
            </a:r>
            <a:endParaRPr lang="zh-CN" altLang="en-US" dirty="0" err="1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/>
              <a:t>	git push origin v1.0</a:t>
            </a:r>
            <a:endParaRPr lang="en-US" altLang="zh-CN" dirty="0" err="1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git push origin --tags</a:t>
            </a:r>
            <a:endParaRPr lang="en-US" altLang="zh-CN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 err="1">
                <a:sym typeface="+mn-ea"/>
              </a:rPr>
              <a:t>删除远程仓库的标签：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git push origin :refs/tags/v1.0</a:t>
            </a:r>
            <a:endParaRPr lang="en-US" altLang="zh-CN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/>
              <a:t>	</a:t>
            </a:r>
            <a:endParaRPr lang="zh-CN" altLang="en-US" dirty="0" err="1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 err="1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 err="1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 err="1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485773"/>
            <a:ext cx="8229600" cy="1143005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/>
              <a:t>git</a:t>
            </a:r>
            <a:r>
              <a:rPr lang="zh-CN" altLang="en-US"/>
              <a:t>入门与实践</a:t>
            </a:r>
            <a:endParaRPr lang="zh-CN" altLang="en-US"/>
          </a:p>
        </p:txBody>
      </p:sp>
      <p:sp>
        <p:nvSpPr>
          <p:cNvPr id="228" name="下载安装…"/>
          <p:cNvSpPr txBox="1">
            <a:spLocks noGrp="1"/>
          </p:cNvSpPr>
          <p:nvPr>
            <p:ph type="body" idx="4294967295"/>
          </p:nvPr>
        </p:nvSpPr>
        <p:spPr>
          <a:xfrm>
            <a:off x="457200" y="1268412"/>
            <a:ext cx="8229600" cy="54244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 err="1">
                <a:sym typeface="+mn-ea"/>
              </a:rPr>
              <a:t>使用</a:t>
            </a:r>
            <a:r>
              <a:rPr lang="en-US" altLang="zh-CN" dirty="0" err="1">
                <a:sym typeface="+mn-ea"/>
              </a:rPr>
              <a:t>SSH</a:t>
            </a:r>
            <a:r>
              <a:rPr lang="zh-CN" altLang="en-US" dirty="0" err="1">
                <a:sym typeface="+mn-ea"/>
              </a:rPr>
              <a:t>密钥</a:t>
            </a:r>
            <a:endParaRPr lang="zh-CN"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 err="1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latin typeface="Calibri" panose="020F0502020204030204" charset="0"/>
                <a:sym typeface="+mn-ea"/>
              </a:rPr>
              <a:t>① ssh-keygen -t rsa -C "zmouse@miaov.com"</a:t>
            </a:r>
            <a:endParaRPr lang="en-US" altLang="zh-CN" dirty="0" err="1">
              <a:latin typeface="Calibri" panose="020F0502020204030204" charset="0"/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latin typeface="Calibri" panose="020F0502020204030204" charset="0"/>
                <a:sym typeface="+mn-ea"/>
              </a:rPr>
              <a:t>	</a:t>
            </a:r>
            <a:r>
              <a:rPr lang="zh-CN" altLang="en-US" dirty="0" err="1">
                <a:latin typeface="Calibri" panose="020F0502020204030204" charset="0"/>
                <a:sym typeface="+mn-ea"/>
              </a:rPr>
              <a:t>生成</a:t>
            </a:r>
            <a:r>
              <a:rPr lang="en-US" altLang="zh-CN" dirty="0" err="1">
                <a:latin typeface="Calibri" panose="020F0502020204030204" charset="0"/>
                <a:sym typeface="+mn-ea"/>
              </a:rPr>
              <a:t>ssh</a:t>
            </a:r>
            <a:r>
              <a:rPr lang="zh-CN" altLang="en-US" dirty="0" err="1">
                <a:latin typeface="Calibri" panose="020F0502020204030204" charset="0"/>
                <a:sym typeface="+mn-ea"/>
              </a:rPr>
              <a:t>密钥</a:t>
            </a:r>
            <a:endParaRPr lang="zh-CN" altLang="en-US" dirty="0" err="1">
              <a:latin typeface="Calibri" panose="020F0502020204030204" charset="0"/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 err="1">
                <a:latin typeface="Calibri" panose="020F0502020204030204" charset="0"/>
                <a:sym typeface="+mn-ea"/>
              </a:rPr>
              <a:t>② 在</a:t>
            </a:r>
            <a:r>
              <a:rPr lang="en-US" altLang="zh-CN" dirty="0" err="1">
                <a:latin typeface="Calibri" panose="020F0502020204030204" charset="0"/>
                <a:sym typeface="+mn-ea"/>
              </a:rPr>
              <a:t>github</a:t>
            </a:r>
            <a:r>
              <a:rPr lang="zh-CN" altLang="en-US" dirty="0" err="1">
                <a:latin typeface="Calibri" panose="020F0502020204030204" charset="0"/>
                <a:sym typeface="+mn-ea"/>
              </a:rPr>
              <a:t>上找到</a:t>
            </a:r>
            <a:r>
              <a:rPr lang="en-US" altLang="zh-CN" dirty="0" err="1">
                <a:latin typeface="Calibri" panose="020F0502020204030204" charset="0"/>
                <a:sym typeface="+mn-ea"/>
              </a:rPr>
              <a:t>settings</a:t>
            </a:r>
            <a:r>
              <a:rPr lang="zh-CN" altLang="en-US" dirty="0" err="1">
                <a:latin typeface="Calibri" panose="020F0502020204030204" charset="0"/>
                <a:sym typeface="+mn-ea"/>
              </a:rPr>
              <a:t>，设置</a:t>
            </a:r>
            <a:r>
              <a:rPr lang="en-US" altLang="zh-CN" dirty="0" err="1">
                <a:latin typeface="Calibri" panose="020F0502020204030204" charset="0"/>
                <a:sym typeface="+mn-ea"/>
              </a:rPr>
              <a:t>SSH</a:t>
            </a:r>
            <a:endParaRPr lang="en-US" altLang="zh-CN" dirty="0" err="1">
              <a:latin typeface="Calibri" panose="020F0502020204030204" charset="0"/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latin typeface="Calibri" panose="020F0502020204030204" charset="0"/>
                <a:sym typeface="+mn-ea"/>
              </a:rPr>
              <a:t>③ </a:t>
            </a:r>
            <a:r>
              <a:rPr lang="zh-CN" altLang="en-US" dirty="0" err="1">
                <a:latin typeface="Calibri" panose="020F0502020204030204" charset="0"/>
                <a:sym typeface="+mn-ea"/>
              </a:rPr>
              <a:t>将生成的文件填到对应的位置（生成的信息给到仓库的管理者</a:t>
            </a:r>
            <a:r>
              <a:rPr lang="zh-CN" altLang="en-US" dirty="0" err="1">
                <a:latin typeface="Calibri" panose="020F0502020204030204" charset="0"/>
                <a:sym typeface="+mn-ea"/>
              </a:rPr>
              <a:t>）</a:t>
            </a:r>
            <a:endParaRPr lang="en-US" altLang="zh-CN" dirty="0" err="1">
              <a:latin typeface="Calibri" panose="020F0502020204030204" charset="0"/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/>
              <a:t>	</a:t>
            </a:r>
            <a:endParaRPr lang="zh-CN" altLang="en-US" dirty="0" err="1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 err="1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 err="1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 err="1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485773"/>
            <a:ext cx="8229600" cy="1143005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/>
              <a:t>git</a:t>
            </a:r>
            <a:r>
              <a:rPr lang="zh-CN" altLang="en-US"/>
              <a:t>入门与实践</a:t>
            </a:r>
            <a:endParaRPr lang="zh-CN" altLang="en-US"/>
          </a:p>
        </p:txBody>
      </p:sp>
      <p:sp>
        <p:nvSpPr>
          <p:cNvPr id="228" name="下载安装…"/>
          <p:cNvSpPr txBox="1">
            <a:spLocks noGrp="1"/>
          </p:cNvSpPr>
          <p:nvPr>
            <p:ph type="body" idx="4294967295"/>
          </p:nvPr>
        </p:nvSpPr>
        <p:spPr>
          <a:xfrm>
            <a:off x="457200" y="1268412"/>
            <a:ext cx="8229600" cy="54244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dirty="0"/>
              <a:t>简单的命令 </a:t>
            </a:r>
            <a:r>
              <a:rPr lang="en-US" altLang="zh-CN" dirty="0"/>
              <a:t>- </a:t>
            </a:r>
            <a:r>
              <a:rPr lang="zh-CN" altLang="en-US" dirty="0"/>
              <a:t>入门运用</a:t>
            </a:r>
            <a:endParaRPr dirty="0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/>
              <a:t>git init - </a:t>
            </a:r>
            <a:r>
              <a:rPr lang="zh-CN" altLang="en-US" dirty="0" err="1"/>
              <a:t>初始化创建仓库</a:t>
            </a:r>
            <a:endParaRPr lang="zh-CN" altLang="en-US" dirty="0" err="1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/>
              <a:t>	· </a:t>
            </a:r>
            <a:r>
              <a:rPr lang="zh-CN" altLang="en-US" dirty="0" err="1"/>
              <a:t>会创建出一个隐藏的</a:t>
            </a:r>
            <a:r>
              <a:rPr lang="en-US" altLang="zh-CN" dirty="0" err="1"/>
              <a:t>.git</a:t>
            </a:r>
            <a:r>
              <a:rPr lang="zh-CN" altLang="en-US" dirty="0" err="1"/>
              <a:t>文件夹，所有的操作历史将存入这里</a:t>
            </a:r>
            <a:endParaRPr lang="zh-CN" altLang="en-US" dirty="0" err="1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 err="1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git status - </a:t>
            </a:r>
            <a:r>
              <a:rPr lang="zh-CN" altLang="en-US" dirty="0" err="1">
                <a:sym typeface="+mn-ea"/>
              </a:rPr>
              <a:t>查看当前仓库所在目录的文件状态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·  Untracked </a:t>
            </a:r>
            <a:r>
              <a:rPr lang="zh-CN" altLang="en-US" dirty="0" err="1">
                <a:sym typeface="+mn-ea"/>
              </a:rPr>
              <a:t>未追踪的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git add filename</a:t>
            </a:r>
            <a:r>
              <a:rPr lang="zh-CN" altLang="en-US" dirty="0" err="1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- </a:t>
            </a:r>
            <a:r>
              <a:rPr lang="zh-CN" altLang="en-US" dirty="0" err="1">
                <a:sym typeface="+mn-ea"/>
              </a:rPr>
              <a:t>使文件加入追踪</a:t>
            </a:r>
            <a:r>
              <a:rPr lang="en-US" altLang="zh-CN" dirty="0" err="1">
                <a:sym typeface="+mn-ea"/>
              </a:rPr>
              <a:t> </a:t>
            </a:r>
            <a:endParaRPr lang="en-US" altLang="zh-CN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git commit - </a:t>
            </a:r>
            <a:r>
              <a:rPr lang="zh-CN" altLang="en-US" dirty="0" err="1">
                <a:sym typeface="+mn-ea"/>
              </a:rPr>
              <a:t>提交（并且附带：对此次操作的描述信息）</a:t>
            </a:r>
            <a:endParaRPr lang="en-US" altLang="zh-CN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git log - </a:t>
            </a:r>
            <a:r>
              <a:rPr lang="zh-CN" altLang="en-US" dirty="0" err="1">
                <a:sym typeface="+mn-ea"/>
              </a:rPr>
              <a:t>查看提交记录</a:t>
            </a:r>
            <a:endParaRPr lang="en-US" altLang="zh-CN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 err="1">
              <a:sym typeface="+mn-ea"/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 err="1"/>
          </a:p>
          <a:p>
            <a:pPr marL="0" lvl="2" indent="457200">
              <a:lnSpc>
                <a:spcPct val="9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 err="1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485773"/>
            <a:ext cx="8229600" cy="1143005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/>
              <a:t>git</a:t>
            </a:r>
            <a:r>
              <a:rPr lang="zh-CN" altLang="en-US"/>
              <a:t>入门与实践</a:t>
            </a:r>
            <a:endParaRPr lang="zh-CN" altLang="en-US"/>
          </a:p>
        </p:txBody>
      </p:sp>
      <p:sp>
        <p:nvSpPr>
          <p:cNvPr id="228" name="下载安装…"/>
          <p:cNvSpPr txBox="1">
            <a:spLocks noGrp="1"/>
          </p:cNvSpPr>
          <p:nvPr>
            <p:ph type="body" idx="4294967295"/>
          </p:nvPr>
        </p:nvSpPr>
        <p:spPr>
          <a:xfrm>
            <a:off x="457200" y="1268412"/>
            <a:ext cx="8229600" cy="54244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dirty="0"/>
              <a:t>git add </a:t>
            </a:r>
            <a:r>
              <a:rPr lang="zh-CN" altLang="en-US" dirty="0"/>
              <a:t>到底做了写什么？</a:t>
            </a:r>
            <a:endParaRPr dirty="0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git add </a:t>
            </a:r>
            <a:r>
              <a:rPr lang="zh-CN" altLang="en-US" dirty="0" err="1">
                <a:sym typeface="+mn-ea"/>
              </a:rPr>
              <a:t>在之前我们讲过是添加一个文件，让</a:t>
            </a:r>
            <a:r>
              <a:rPr lang="en-US" altLang="zh-CN" dirty="0" err="1">
                <a:sym typeface="+mn-ea"/>
              </a:rPr>
              <a:t>git</a:t>
            </a:r>
            <a:r>
              <a:rPr lang="zh-CN" altLang="en-US" dirty="0" err="1">
                <a:sym typeface="+mn-ea"/>
              </a:rPr>
              <a:t>对它进行追踪，那为什么追踪之后，我们再次提交的时候，还是需要</a:t>
            </a:r>
            <a:r>
              <a:rPr lang="en-US" altLang="zh-CN" dirty="0" err="1">
                <a:sym typeface="+mn-ea"/>
              </a:rPr>
              <a:t>commit</a:t>
            </a:r>
            <a:r>
              <a:rPr lang="zh-CN" altLang="en-US" dirty="0" err="1">
                <a:sym typeface="+mn-ea"/>
              </a:rPr>
              <a:t>？这就涉及到，我们的</a:t>
            </a:r>
            <a:r>
              <a:rPr lang="en-US" altLang="zh-CN" dirty="0" err="1">
                <a:sym typeface="+mn-ea"/>
              </a:rPr>
              <a:t>add</a:t>
            </a:r>
            <a:r>
              <a:rPr lang="zh-CN" altLang="en-US" dirty="0" err="1">
                <a:sym typeface="+mn-ea"/>
              </a:rPr>
              <a:t>到底做了什么。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 err="1">
                <a:sym typeface="+mn-ea"/>
              </a:rPr>
              <a:t>文件的三种状态：已修改 、 已暂存、已提交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 err="1">
                <a:sym typeface="+mn-ea"/>
              </a:rPr>
              <a:t>三个工作区域：工作目录 、 暂存区域 、 </a:t>
            </a:r>
            <a:r>
              <a:rPr lang="en-US" altLang="zh-CN" dirty="0" err="1">
                <a:sym typeface="+mn-ea"/>
              </a:rPr>
              <a:t>Git</a:t>
            </a:r>
            <a:r>
              <a:rPr lang="zh-CN" altLang="en-US" dirty="0" err="1">
                <a:sym typeface="+mn-ea"/>
              </a:rPr>
              <a:t>仓库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Git</a:t>
            </a:r>
            <a:r>
              <a:rPr lang="zh-CN" altLang="en-US" dirty="0" err="1">
                <a:sym typeface="+mn-ea"/>
              </a:rPr>
              <a:t>工作流程：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1. </a:t>
            </a:r>
            <a:r>
              <a:rPr lang="zh-CN" altLang="en-US" dirty="0" err="1">
                <a:sym typeface="+mn-ea"/>
              </a:rPr>
              <a:t>在工作目录中修改文件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2. </a:t>
            </a:r>
            <a:r>
              <a:rPr lang="zh-CN" altLang="en-US" dirty="0" err="1">
                <a:sym typeface="+mn-ea"/>
              </a:rPr>
              <a:t>暂存文件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3. </a:t>
            </a:r>
            <a:r>
              <a:rPr lang="zh-CN" altLang="en-US" dirty="0" err="1">
                <a:sym typeface="+mn-ea"/>
              </a:rPr>
              <a:t>提交更新，找到暂存区文件</a:t>
            </a:r>
            <a:endParaRPr lang="en-US" altLang="zh-CN" dirty="0" err="1">
              <a:sym typeface="+mn-ea"/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 err="1"/>
          </a:p>
          <a:p>
            <a:pPr marL="0" lvl="2" indent="457200">
              <a:lnSpc>
                <a:spcPct val="9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 err="1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485773"/>
            <a:ext cx="8229600" cy="1143005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/>
              <a:t>git</a:t>
            </a:r>
            <a:r>
              <a:rPr lang="zh-CN" altLang="en-US"/>
              <a:t>入门与实践</a:t>
            </a:r>
            <a:endParaRPr lang="zh-CN" altLang="en-US"/>
          </a:p>
        </p:txBody>
      </p:sp>
      <p:sp>
        <p:nvSpPr>
          <p:cNvPr id="228" name="下载安装…"/>
          <p:cNvSpPr txBox="1">
            <a:spLocks noGrp="1"/>
          </p:cNvSpPr>
          <p:nvPr>
            <p:ph type="body" idx="4294967295"/>
          </p:nvPr>
        </p:nvSpPr>
        <p:spPr>
          <a:xfrm>
            <a:off x="457200" y="1268412"/>
            <a:ext cx="8229600" cy="54244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dirty="0"/>
              <a:t>扩展命令新功能</a:t>
            </a:r>
            <a:endParaRPr lang="zh-CN"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dirty="0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 err="1">
                <a:solidFill>
                  <a:schemeClr val="accent2"/>
                </a:solidFill>
                <a:sym typeface="+mn-ea"/>
              </a:rPr>
              <a:t>当你需要添加到暂存的文件过多的时候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git add .  - </a:t>
            </a:r>
            <a:r>
              <a:rPr lang="zh-CN" altLang="en-US" dirty="0" err="1">
                <a:sym typeface="+mn-ea"/>
              </a:rPr>
              <a:t>添加所有改动文件及未追踪的文件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 err="1">
                <a:solidFill>
                  <a:schemeClr val="accent2"/>
                </a:solidFill>
                <a:sym typeface="+mn-ea"/>
              </a:rPr>
              <a:t>每次进入</a:t>
            </a:r>
            <a:r>
              <a:rPr lang="en-US" altLang="zh-CN" dirty="0" err="1">
                <a:solidFill>
                  <a:schemeClr val="accent2"/>
                </a:solidFill>
                <a:sym typeface="+mn-ea"/>
              </a:rPr>
              <a:t>vim</a:t>
            </a:r>
            <a:r>
              <a:rPr lang="zh-CN" altLang="en-US" dirty="0" err="1">
                <a:solidFill>
                  <a:schemeClr val="accent2"/>
                </a:solidFill>
                <a:sym typeface="+mn-ea"/>
              </a:rPr>
              <a:t>模式输入描述很麻烦？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git commit -m '</a:t>
            </a:r>
            <a:r>
              <a:rPr lang="zh-CN" altLang="en-US" dirty="0" err="1">
                <a:sym typeface="+mn-ea"/>
              </a:rPr>
              <a:t>描述</a:t>
            </a:r>
            <a:r>
              <a:rPr lang="en-US" altLang="zh-CN" dirty="0" err="1">
                <a:sym typeface="+mn-ea"/>
              </a:rPr>
              <a:t>' - </a:t>
            </a:r>
            <a:r>
              <a:rPr lang="zh-CN" altLang="en-US" dirty="0" err="1">
                <a:sym typeface="+mn-ea"/>
              </a:rPr>
              <a:t>合并提交和描述，一步完成操作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 err="1">
                <a:solidFill>
                  <a:schemeClr val="accent2"/>
                </a:solidFill>
                <a:sym typeface="+mn-ea"/>
              </a:rPr>
              <a:t>每次都要输入</a:t>
            </a:r>
            <a:r>
              <a:rPr lang="en-US" altLang="zh-CN" dirty="0" err="1">
                <a:solidFill>
                  <a:schemeClr val="accent2"/>
                </a:solidFill>
                <a:sym typeface="+mn-ea"/>
              </a:rPr>
              <a:t>add</a:t>
            </a:r>
            <a:r>
              <a:rPr lang="zh-CN" altLang="en-US" dirty="0" err="1">
                <a:solidFill>
                  <a:schemeClr val="accent2"/>
                </a:solidFill>
                <a:sym typeface="+mn-ea"/>
              </a:rPr>
              <a:t>命令好麻烦？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git commit -a -m '</a:t>
            </a:r>
            <a:r>
              <a:rPr lang="zh-CN" altLang="en-US" dirty="0" err="1">
                <a:sym typeface="+mn-ea"/>
              </a:rPr>
              <a:t>描述</a:t>
            </a:r>
            <a:r>
              <a:rPr lang="en-US" altLang="zh-CN" dirty="0" err="1">
                <a:sym typeface="+mn-ea"/>
              </a:rPr>
              <a:t>' - </a:t>
            </a:r>
            <a:r>
              <a:rPr lang="zh-CN" altLang="en-US" dirty="0" err="1">
                <a:sym typeface="+mn-ea"/>
              </a:rPr>
              <a:t>从工作目录提交到暂存区后，直接提交</a:t>
            </a:r>
            <a:endParaRPr lang="en-US" altLang="zh-CN" dirty="0" err="1">
              <a:sym typeface="+mn-ea"/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 err="1"/>
          </a:p>
          <a:p>
            <a:pPr marL="0" lvl="2" indent="457200">
              <a:lnSpc>
                <a:spcPct val="9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 err="1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485773"/>
            <a:ext cx="8229600" cy="1143005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/>
              <a:t>git</a:t>
            </a:r>
            <a:r>
              <a:rPr lang="zh-CN" altLang="en-US"/>
              <a:t>入门与实践</a:t>
            </a:r>
            <a:endParaRPr lang="zh-CN" altLang="en-US"/>
          </a:p>
        </p:txBody>
      </p:sp>
      <p:sp>
        <p:nvSpPr>
          <p:cNvPr id="228" name="下载安装…"/>
          <p:cNvSpPr txBox="1">
            <a:spLocks noGrp="1"/>
          </p:cNvSpPr>
          <p:nvPr>
            <p:ph type="body" idx="4294967295"/>
          </p:nvPr>
        </p:nvSpPr>
        <p:spPr>
          <a:xfrm>
            <a:off x="457200" y="1268412"/>
            <a:ext cx="8229600" cy="54244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dirty="0"/>
              <a:t>中文乱码</a:t>
            </a:r>
            <a:endParaRPr lang="zh-CN"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dirty="0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olidFill>
                  <a:schemeClr val="accent2"/>
                </a:solidFill>
                <a:sym typeface="+mn-ea"/>
              </a:rPr>
              <a:t>1.</a:t>
            </a:r>
            <a:r>
              <a:rPr lang="zh-CN" altLang="en-US" dirty="0" err="1">
                <a:solidFill>
                  <a:schemeClr val="accent2"/>
                </a:solidFill>
                <a:sym typeface="+mn-ea"/>
              </a:rPr>
              <a:t>文件名乱码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dirty="0" err="1">
                <a:sym typeface="+mn-ea"/>
              </a:rPr>
              <a:t>git config --global core.quotepath false</a:t>
            </a:r>
            <a:endParaRPr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dirty="0" err="1">
                <a:solidFill>
                  <a:schemeClr val="accent2"/>
                </a:solidFill>
                <a:sym typeface="+mn-ea"/>
              </a:rPr>
              <a:t>2.</a:t>
            </a:r>
            <a:r>
              <a:rPr lang="zh-CN" altLang="en-US" dirty="0" err="1">
                <a:solidFill>
                  <a:schemeClr val="accent2"/>
                </a:solidFill>
                <a:sym typeface="+mn-ea"/>
              </a:rPr>
              <a:t>编辑描述乱码</a:t>
            </a:r>
            <a:endParaRPr lang="en-US" dirty="0" err="1">
              <a:solidFill>
                <a:schemeClr val="accent2"/>
              </a:solidFill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- </a:t>
            </a:r>
            <a:r>
              <a:rPr lang="zh-CN" altLang="en-US" dirty="0" err="1">
                <a:sym typeface="+mn-ea"/>
              </a:rPr>
              <a:t>进入</a:t>
            </a:r>
            <a:r>
              <a:rPr lang="en-US" altLang="zh-CN" dirty="0" err="1">
                <a:sym typeface="+mn-ea"/>
              </a:rPr>
              <a:t>setting</a:t>
            </a:r>
            <a:endParaRPr lang="en-US" altLang="zh-CN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- </a:t>
            </a:r>
            <a:r>
              <a:rPr lang="zh-CN" altLang="en-US" dirty="0" err="1">
                <a:sym typeface="+mn-ea"/>
              </a:rPr>
              <a:t>找到</a:t>
            </a:r>
            <a:r>
              <a:rPr lang="en-US" altLang="zh-CN" dirty="0" err="1">
                <a:sym typeface="+mn-ea"/>
              </a:rPr>
              <a:t> environment</a:t>
            </a:r>
            <a:endParaRPr lang="en-US" altLang="zh-CN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- </a:t>
            </a:r>
            <a:r>
              <a:rPr lang="zh-CN" altLang="en-US" dirty="0" err="1">
                <a:sym typeface="+mn-ea"/>
              </a:rPr>
              <a:t>添加：set LANG=zh_CN.UTF-8</a:t>
            </a:r>
            <a:endParaRPr lang="zh-CN" altLang="en-US" dirty="0" err="1">
              <a:sym typeface="+mn-ea"/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 err="1"/>
          </a:p>
          <a:p>
            <a:pPr marL="0" lvl="2" indent="457200">
              <a:lnSpc>
                <a:spcPct val="9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 err="1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485773"/>
            <a:ext cx="8229600" cy="1143005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/>
              <a:t>git</a:t>
            </a:r>
            <a:r>
              <a:rPr lang="zh-CN" altLang="en-US"/>
              <a:t>入门与实践</a:t>
            </a:r>
            <a:endParaRPr lang="zh-CN" altLang="en-US"/>
          </a:p>
        </p:txBody>
      </p:sp>
      <p:sp>
        <p:nvSpPr>
          <p:cNvPr id="228" name="下载安装…"/>
          <p:cNvSpPr txBox="1">
            <a:spLocks noGrp="1"/>
          </p:cNvSpPr>
          <p:nvPr>
            <p:ph type="body" idx="4294967295"/>
          </p:nvPr>
        </p:nvSpPr>
        <p:spPr>
          <a:xfrm>
            <a:off x="472440" y="1268412"/>
            <a:ext cx="8229600" cy="542448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dirty="0"/>
              <a:t>入门操作第二步：删除文件</a:t>
            </a:r>
            <a:endParaRPr lang="zh-CN"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1. </a:t>
            </a:r>
            <a:r>
              <a:rPr lang="zh-CN" altLang="en-US" dirty="0" err="1">
                <a:sym typeface="+mn-ea"/>
              </a:rPr>
              <a:t>命令行删除 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	- git rm &lt;file&gt; - </a:t>
            </a:r>
            <a:r>
              <a:rPr lang="zh-CN" altLang="en-US" dirty="0" err="1">
                <a:sym typeface="+mn-ea"/>
              </a:rPr>
              <a:t>删除</a:t>
            </a:r>
            <a:r>
              <a:rPr lang="en-US" altLang="zh-CN" dirty="0" err="1">
                <a:sym typeface="+mn-ea"/>
              </a:rPr>
              <a:t>git</a:t>
            </a:r>
            <a:r>
              <a:rPr lang="zh-CN" altLang="en-US" dirty="0" err="1">
                <a:sym typeface="+mn-ea"/>
              </a:rPr>
              <a:t>区域中记录的文件，并且不保留在工作目录中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	- git rm -f(force) &lt;file&gt; - </a:t>
            </a:r>
            <a:r>
              <a:rPr lang="zh-CN" altLang="en-US" dirty="0" err="1">
                <a:sym typeface="+mn-ea"/>
              </a:rPr>
              <a:t>强制删除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2. </a:t>
            </a:r>
            <a:r>
              <a:rPr lang="zh-CN" altLang="en-US" dirty="0" err="1">
                <a:sym typeface="+mn-ea"/>
              </a:rPr>
              <a:t>手动删除工作目录中的文件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	- git rm &lt;file&gt;</a:t>
            </a:r>
            <a:endParaRPr lang="en-US" altLang="zh-CN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 err="1"/>
          </a:p>
          <a:p>
            <a:pPr marL="0" lvl="2" indent="457200">
              <a:lnSpc>
                <a:spcPct val="9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/>
              <a:t>	3. </a:t>
            </a:r>
            <a:r>
              <a:rPr lang="zh-CN" altLang="en-US" dirty="0" err="1"/>
              <a:t>删除</a:t>
            </a:r>
            <a:r>
              <a:rPr lang="en-US" altLang="zh-CN" dirty="0" err="1"/>
              <a:t>Git</a:t>
            </a:r>
            <a:r>
              <a:rPr lang="zh-CN" altLang="en-US" dirty="0" err="1"/>
              <a:t>仓库中的，保留工作目录中的文件</a:t>
            </a:r>
            <a:endParaRPr lang="zh-CN" altLang="en-US" dirty="0" err="1"/>
          </a:p>
          <a:p>
            <a:pPr marL="0" lvl="2" indent="457200">
              <a:lnSpc>
                <a:spcPct val="9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 err="1"/>
          </a:p>
          <a:p>
            <a:pPr marL="0" lvl="2" indent="457200">
              <a:lnSpc>
                <a:spcPct val="9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/>
              <a:t>		- git rm --cache &lt;file&gt;</a:t>
            </a:r>
            <a:endParaRPr lang="en-US" altLang="zh-CN" dirty="0" err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485773"/>
            <a:ext cx="8229600" cy="1143005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/>
              <a:t>git</a:t>
            </a:r>
            <a:r>
              <a:rPr lang="zh-CN" altLang="en-US"/>
              <a:t>入门与实践</a:t>
            </a:r>
            <a:endParaRPr lang="zh-CN" altLang="en-US"/>
          </a:p>
        </p:txBody>
      </p:sp>
      <p:sp>
        <p:nvSpPr>
          <p:cNvPr id="228" name="下载安装…"/>
          <p:cNvSpPr txBox="1">
            <a:spLocks noGrp="1"/>
          </p:cNvSpPr>
          <p:nvPr>
            <p:ph type="body" idx="4294967295"/>
          </p:nvPr>
        </p:nvSpPr>
        <p:spPr>
          <a:xfrm>
            <a:off x="457200" y="1268412"/>
            <a:ext cx="8229600" cy="542448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dirty="0"/>
              <a:t>入门操作第二步：移动文件</a:t>
            </a:r>
            <a:endParaRPr lang="zh-CN"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 err="1">
                <a:sym typeface="+mn-ea"/>
              </a:rPr>
              <a:t>移动文件的妙用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1.</a:t>
            </a:r>
            <a:r>
              <a:rPr lang="zh-CN" altLang="en-US" dirty="0" err="1">
                <a:sym typeface="+mn-ea"/>
              </a:rPr>
              <a:t>重命名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2.</a:t>
            </a:r>
            <a:r>
              <a:rPr lang="zh-CN" altLang="en-US" dirty="0" err="1">
                <a:sym typeface="+mn-ea"/>
              </a:rPr>
              <a:t>移动文件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   git mv file_from file_to</a:t>
            </a:r>
            <a:endParaRPr lang="en-US" altLang="zh-CN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 err="1">
                <a:sym typeface="+mn-ea"/>
              </a:rPr>
              <a:t>以上命令相当于以下三条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mv file_from file_to</a:t>
            </a:r>
            <a:endParaRPr lang="en-US" altLang="zh-CN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git rm file_from</a:t>
            </a:r>
            <a:endParaRPr lang="en-US" altLang="zh-CN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git add file_to</a:t>
            </a:r>
            <a:endParaRPr lang="en-US" altLang="zh-CN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</a:t>
            </a:r>
            <a:endParaRPr lang="zh-CN" altLang="en-US" dirty="0" err="1"/>
          </a:p>
          <a:p>
            <a:pPr marL="0" lvl="2" indent="457200">
              <a:lnSpc>
                <a:spcPct val="9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 err="1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464_5*i*0"/>
  <p:tag name="KSO_WM_TEMPLATE_CATEGORY" val="diagram"/>
  <p:tag name="KSO_WM_TEMPLATE_INDEX" val="464"/>
  <p:tag name="KSO_WM_UNIT_INDEX" val="0"/>
</p:tagLst>
</file>

<file path=ppt/tags/tag10.xml><?xml version="1.0" encoding="utf-8"?>
<p:tagLst xmlns:p="http://schemas.openxmlformats.org/presentationml/2006/main">
  <p:tag name="KSO_WM_TEMPLATE_CATEGORY" val="diagram"/>
  <p:tag name="KSO_WM_TEMPLATE_INDEX" val="464"/>
  <p:tag name="KSO_WM_UNIT_TYPE" val="l_i"/>
  <p:tag name="KSO_WM_UNIT_INDEX" val="1_3"/>
  <p:tag name="KSO_WM_UNIT_ID" val="diagram464_5*l_i*1_3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11.xml><?xml version="1.0" encoding="utf-8"?>
<p:tagLst xmlns:p="http://schemas.openxmlformats.org/presentationml/2006/main">
  <p:tag name="KSO_WM_TEMPLATE_CATEGORY" val="diagram"/>
  <p:tag name="KSO_WM_TEMPLATE_INDEX" val="464"/>
  <p:tag name="KSO_WM_UNIT_TYPE" val="l_h_f"/>
  <p:tag name="KSO_WM_UNIT_INDEX" val="1_3_1"/>
  <p:tag name="KSO_WM_UNIT_ID" val="diagram464_5*l_h_f*1_3_1"/>
  <p:tag name="KSO_WM_UNIT_CLEAR" val="1"/>
  <p:tag name="KSO_WM_UNIT_LAYERLEVEL" val="1_1_1"/>
  <p:tag name="KSO_WM_UNIT_VALUE" val="19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Lorem ipsum dolor sit amet consectetur"/>
  <p:tag name="KSO_WM_UNIT_TEXT_FILL_FORE_SCHEMECOLOR_INDEX" val="13"/>
  <p:tag name="KSO_WM_UNIT_TEXT_FILL_TYPE" val="1"/>
</p:tagLst>
</file>

<file path=ppt/tags/tag12.xml><?xml version="1.0" encoding="utf-8"?>
<p:tagLst xmlns:p="http://schemas.openxmlformats.org/presentationml/2006/main">
  <p:tag name="KSO_WM_TEMPLATE_CATEGORY" val="diagram"/>
  <p:tag name="KSO_WM_TEMPLATE_INDEX" val="464"/>
  <p:tag name="KSO_WM_UNIT_TYPE" val="l_h_a"/>
  <p:tag name="KSO_WM_UNIT_INDEX" val="1_3_1"/>
  <p:tag name="KSO_WM_UNIT_ID" val="diagram464_5*l_h_a*1_3_1"/>
  <p:tag name="KSO_WM_UNIT_CLEAR" val="1"/>
  <p:tag name="KSO_WM_UNIT_LAYERLEVEL" val="1_1_1"/>
  <p:tag name="KSO_WM_UNIT_VALUE" val="20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LOREM IPSUM"/>
  <p:tag name="KSO_WM_UNIT_TEXT_FILL_FORE_SCHEMECOLOR_INDEX" val="5"/>
  <p:tag name="KSO_WM_UNIT_TEXT_FILL_TYPE" val="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464_5*i*22"/>
  <p:tag name="KSO_WM_TEMPLATE_CATEGORY" val="diagram"/>
  <p:tag name="KSO_WM_TEMPLATE_INDEX" val="464"/>
  <p:tag name="KSO_WM_UNIT_INDEX" val="22"/>
</p:tagLst>
</file>

<file path=ppt/tags/tag14.xml><?xml version="1.0" encoding="utf-8"?>
<p:tagLst xmlns:p="http://schemas.openxmlformats.org/presentationml/2006/main">
  <p:tag name="KSO_WM_TEMPLATE_CATEGORY" val="diagram"/>
  <p:tag name="KSO_WM_TEMPLATE_INDEX" val="464"/>
  <p:tag name="KSO_WM_UNIT_TYPE" val="l_i"/>
  <p:tag name="KSO_WM_UNIT_INDEX" val="1_4"/>
  <p:tag name="KSO_WM_UNIT_ID" val="diagram464_5*l_i*1_4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15.xml><?xml version="1.0" encoding="utf-8"?>
<p:tagLst xmlns:p="http://schemas.openxmlformats.org/presentationml/2006/main">
  <p:tag name="KSO_WM_TEMPLATE_CATEGORY" val="diagram"/>
  <p:tag name="KSO_WM_TEMPLATE_INDEX" val="464"/>
  <p:tag name="KSO_WM_UNIT_TYPE" val="l_h_f"/>
  <p:tag name="KSO_WM_UNIT_INDEX" val="1_4_1"/>
  <p:tag name="KSO_WM_UNIT_ID" val="diagram464_5*l_h_f*1_4_1"/>
  <p:tag name="KSO_WM_UNIT_CLEAR" val="1"/>
  <p:tag name="KSO_WM_UNIT_LAYERLEVEL" val="1_1_1"/>
  <p:tag name="KSO_WM_UNIT_VALUE" val="19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Lorem ipsum dolor sit amet consectetur"/>
  <p:tag name="KSO_WM_UNIT_TEXT_FILL_FORE_SCHEMECOLOR_INDEX" val="13"/>
  <p:tag name="KSO_WM_UNIT_TEXT_FILL_TYPE" val="1"/>
</p:tagLst>
</file>

<file path=ppt/tags/tag16.xml><?xml version="1.0" encoding="utf-8"?>
<p:tagLst xmlns:p="http://schemas.openxmlformats.org/presentationml/2006/main">
  <p:tag name="KSO_WM_TEMPLATE_CATEGORY" val="diagram"/>
  <p:tag name="KSO_WM_TEMPLATE_INDEX" val="464"/>
  <p:tag name="KSO_WM_UNIT_TYPE" val="l_h_a"/>
  <p:tag name="KSO_WM_UNIT_INDEX" val="1_4_1"/>
  <p:tag name="KSO_WM_UNIT_ID" val="diagram464_5*l_h_a*1_4_1"/>
  <p:tag name="KSO_WM_UNIT_CLEAR" val="1"/>
  <p:tag name="KSO_WM_UNIT_LAYERLEVEL" val="1_1_1"/>
  <p:tag name="KSO_WM_UNIT_VALUE" val="20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LOREM IPSUM"/>
  <p:tag name="KSO_WM_UNIT_TEXT_FILL_FORE_SCHEMECOLOR_INDEX" val="5"/>
  <p:tag name="KSO_WM_UNIT_TEXT_FILL_TYPE" val="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464_5*i*29"/>
  <p:tag name="KSO_WM_TEMPLATE_CATEGORY" val="diagram"/>
  <p:tag name="KSO_WM_TEMPLATE_INDEX" val="464"/>
  <p:tag name="KSO_WM_UNIT_INDEX" val="29"/>
</p:tagLst>
</file>

<file path=ppt/tags/tag18.xml><?xml version="1.0" encoding="utf-8"?>
<p:tagLst xmlns:p="http://schemas.openxmlformats.org/presentationml/2006/main">
  <p:tag name="KSO_WM_TEMPLATE_CATEGORY" val="diagram"/>
  <p:tag name="KSO_WM_TEMPLATE_INDEX" val="464"/>
  <p:tag name="KSO_WM_UNIT_TYPE" val="l_i"/>
  <p:tag name="KSO_WM_UNIT_INDEX" val="1_5"/>
  <p:tag name="KSO_WM_UNIT_ID" val="diagram464_5*l_i*1_5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19.xml><?xml version="1.0" encoding="utf-8"?>
<p:tagLst xmlns:p="http://schemas.openxmlformats.org/presentationml/2006/main">
  <p:tag name="KSO_WM_TEMPLATE_CATEGORY" val="diagram"/>
  <p:tag name="KSO_WM_TEMPLATE_INDEX" val="464"/>
  <p:tag name="KSO_WM_UNIT_TYPE" val="l_h_f"/>
  <p:tag name="KSO_WM_UNIT_INDEX" val="1_5_1"/>
  <p:tag name="KSO_WM_UNIT_ID" val="diagram464_5*l_h_f*1_5_1"/>
  <p:tag name="KSO_WM_UNIT_CLEAR" val="1"/>
  <p:tag name="KSO_WM_UNIT_LAYERLEVEL" val="1_1_1"/>
  <p:tag name="KSO_WM_UNIT_VALUE" val="19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Lorem ipsum dolor sit amet consectetur"/>
  <p:tag name="KSO_WM_UNIT_TEXT_FILL_FORE_SCHEMECOLOR_INDEX" val="13"/>
  <p:tag name="KSO_WM_UNIT_TEXT_FILL_TYPE" val="1"/>
</p:tagLst>
</file>

<file path=ppt/tags/tag2.xml><?xml version="1.0" encoding="utf-8"?>
<p:tagLst xmlns:p="http://schemas.openxmlformats.org/presentationml/2006/main">
  <p:tag name="KSO_WM_TEMPLATE_CATEGORY" val="diagram"/>
  <p:tag name="KSO_WM_TEMPLATE_INDEX" val="464"/>
  <p:tag name="KSO_WM_UNIT_TYPE" val="l_i"/>
  <p:tag name="KSO_WM_UNIT_INDEX" val="1_1"/>
  <p:tag name="KSO_WM_UNIT_ID" val="diagram464_5*l_i*1_1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20.xml><?xml version="1.0" encoding="utf-8"?>
<p:tagLst xmlns:p="http://schemas.openxmlformats.org/presentationml/2006/main">
  <p:tag name="KSO_WM_TEMPLATE_CATEGORY" val="diagram"/>
  <p:tag name="KSO_WM_TEMPLATE_INDEX" val="464"/>
  <p:tag name="KSO_WM_UNIT_TYPE" val="l_h_a"/>
  <p:tag name="KSO_WM_UNIT_INDEX" val="1_5_1"/>
  <p:tag name="KSO_WM_UNIT_ID" val="diagram464_5*l_h_a*1_5_1"/>
  <p:tag name="KSO_WM_UNIT_CLEAR" val="1"/>
  <p:tag name="KSO_WM_UNIT_LAYERLEVEL" val="1_1_1"/>
  <p:tag name="KSO_WM_UNIT_VALUE" val="20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LOREM IPSUM"/>
  <p:tag name="KSO_WM_UNIT_TEXT_FILL_FORE_SCHEMECOLOR_INDEX" val="5"/>
  <p:tag name="KSO_WM_UNIT_TEXT_FILL_TYPE" val="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464_5*i*0"/>
  <p:tag name="KSO_WM_TEMPLATE_CATEGORY" val="diagram"/>
  <p:tag name="KSO_WM_TEMPLATE_INDEX" val="464"/>
  <p:tag name="KSO_WM_UNIT_INDEX" val="0"/>
</p:tagLst>
</file>

<file path=ppt/tags/tag22.xml><?xml version="1.0" encoding="utf-8"?>
<p:tagLst xmlns:p="http://schemas.openxmlformats.org/presentationml/2006/main">
  <p:tag name="KSO_WM_TEMPLATE_CATEGORY" val="diagram"/>
  <p:tag name="KSO_WM_TEMPLATE_INDEX" val="464"/>
  <p:tag name="KSO_WM_UNIT_TYPE" val="l_i"/>
  <p:tag name="KSO_WM_UNIT_INDEX" val="1_1"/>
  <p:tag name="KSO_WM_UNIT_ID" val="diagram464_5*l_i*1_1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23.xml><?xml version="1.0" encoding="utf-8"?>
<p:tagLst xmlns:p="http://schemas.openxmlformats.org/presentationml/2006/main">
  <p:tag name="KSO_WM_TEMPLATE_CATEGORY" val="diagram"/>
  <p:tag name="KSO_WM_TEMPLATE_INDEX" val="464"/>
  <p:tag name="KSO_WM_UNIT_TYPE" val="l_h_f"/>
  <p:tag name="KSO_WM_UNIT_INDEX" val="1_1_1"/>
  <p:tag name="KSO_WM_UNIT_ID" val="diagram464_5*l_h_f*1_1_1"/>
  <p:tag name="KSO_WM_UNIT_CLEAR" val="1"/>
  <p:tag name="KSO_WM_UNIT_LAYERLEVEL" val="1_1_1"/>
  <p:tag name="KSO_WM_UNIT_VALUE" val="19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Lorem ipsum dolor sit amet consectetur"/>
  <p:tag name="KSO_WM_UNIT_TEXT_FILL_FORE_SCHEMECOLOR_INDEX" val="13"/>
  <p:tag name="KSO_WM_UNIT_TEXT_FILL_TYPE" val="1"/>
</p:tagLst>
</file>

<file path=ppt/tags/tag24.xml><?xml version="1.0" encoding="utf-8"?>
<p:tagLst xmlns:p="http://schemas.openxmlformats.org/presentationml/2006/main">
  <p:tag name="KSO_WM_TEMPLATE_CATEGORY" val="diagram"/>
  <p:tag name="KSO_WM_TEMPLATE_INDEX" val="464"/>
  <p:tag name="KSO_WM_UNIT_TYPE" val="l_h_a"/>
  <p:tag name="KSO_WM_UNIT_INDEX" val="1_1_1"/>
  <p:tag name="KSO_WM_UNIT_ID" val="diagram464_5*l_h_a*1_1_1"/>
  <p:tag name="KSO_WM_UNIT_CLEAR" val="1"/>
  <p:tag name="KSO_WM_UNIT_LAYERLEVEL" val="1_1_1"/>
  <p:tag name="KSO_WM_UNIT_VALUE" val="20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LOREM IPSUM"/>
  <p:tag name="KSO_WM_UNIT_TEXT_FILL_FORE_SCHEMECOLOR_INDEX" val="5"/>
  <p:tag name="KSO_WM_UNIT_TEXT_FILL_TYPE" val="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464_5*i*8"/>
  <p:tag name="KSO_WM_TEMPLATE_CATEGORY" val="diagram"/>
  <p:tag name="KSO_WM_TEMPLATE_INDEX" val="464"/>
  <p:tag name="KSO_WM_UNIT_INDEX" val="8"/>
</p:tagLst>
</file>

<file path=ppt/tags/tag26.xml><?xml version="1.0" encoding="utf-8"?>
<p:tagLst xmlns:p="http://schemas.openxmlformats.org/presentationml/2006/main">
  <p:tag name="KSO_WM_TEMPLATE_CATEGORY" val="diagram"/>
  <p:tag name="KSO_WM_TEMPLATE_INDEX" val="464"/>
  <p:tag name="KSO_WM_UNIT_TYPE" val="l_i"/>
  <p:tag name="KSO_WM_UNIT_INDEX" val="1_2"/>
  <p:tag name="KSO_WM_UNIT_ID" val="diagram464_5*l_i*1_2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27.xml><?xml version="1.0" encoding="utf-8"?>
<p:tagLst xmlns:p="http://schemas.openxmlformats.org/presentationml/2006/main">
  <p:tag name="KSO_WM_TEMPLATE_CATEGORY" val="diagram"/>
  <p:tag name="KSO_WM_TEMPLATE_INDEX" val="464"/>
  <p:tag name="KSO_WM_UNIT_TYPE" val="l_h_f"/>
  <p:tag name="KSO_WM_UNIT_INDEX" val="1_2_1"/>
  <p:tag name="KSO_WM_UNIT_ID" val="diagram464_5*l_h_f*1_2_1"/>
  <p:tag name="KSO_WM_UNIT_CLEAR" val="1"/>
  <p:tag name="KSO_WM_UNIT_LAYERLEVEL" val="1_1_1"/>
  <p:tag name="KSO_WM_UNIT_VALUE" val="19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Lorem ipsum dolor sit amet consectetur"/>
  <p:tag name="KSO_WM_UNIT_TEXT_FILL_FORE_SCHEMECOLOR_INDEX" val="13"/>
  <p:tag name="KSO_WM_UNIT_TEXT_FILL_TYPE" val="1"/>
</p:tagLst>
</file>

<file path=ppt/tags/tag28.xml><?xml version="1.0" encoding="utf-8"?>
<p:tagLst xmlns:p="http://schemas.openxmlformats.org/presentationml/2006/main">
  <p:tag name="KSO_WM_TEMPLATE_CATEGORY" val="diagram"/>
  <p:tag name="KSO_WM_TEMPLATE_INDEX" val="464"/>
  <p:tag name="KSO_WM_UNIT_TYPE" val="l_h_a"/>
  <p:tag name="KSO_WM_UNIT_INDEX" val="1_2_1"/>
  <p:tag name="KSO_WM_UNIT_ID" val="diagram464_5*l_h_a*1_2_1"/>
  <p:tag name="KSO_WM_UNIT_CLEAR" val="1"/>
  <p:tag name="KSO_WM_UNIT_LAYERLEVEL" val="1_1_1"/>
  <p:tag name="KSO_WM_UNIT_VALUE" val="20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LOREM IPSUM"/>
  <p:tag name="KSO_WM_UNIT_TEXT_FILL_FORE_SCHEMECOLOR_INDEX" val="5"/>
  <p:tag name="KSO_WM_UNIT_TEXT_FILL_TYPE" val="1"/>
</p:tagLst>
</file>

<file path=ppt/tags/tag3.xml><?xml version="1.0" encoding="utf-8"?>
<p:tagLst xmlns:p="http://schemas.openxmlformats.org/presentationml/2006/main">
  <p:tag name="KSO_WM_TEMPLATE_CATEGORY" val="diagram"/>
  <p:tag name="KSO_WM_TEMPLATE_INDEX" val="464"/>
  <p:tag name="KSO_WM_UNIT_TYPE" val="l_h_f"/>
  <p:tag name="KSO_WM_UNIT_INDEX" val="1_1_1"/>
  <p:tag name="KSO_WM_UNIT_ID" val="diagram464_5*l_h_f*1_1_1"/>
  <p:tag name="KSO_WM_UNIT_CLEAR" val="1"/>
  <p:tag name="KSO_WM_UNIT_LAYERLEVEL" val="1_1_1"/>
  <p:tag name="KSO_WM_UNIT_VALUE" val="19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Lorem ipsum dolor sit amet consectetur"/>
  <p:tag name="KSO_WM_UNIT_TEXT_FILL_FORE_SCHEMECOLOR_INDEX" val="13"/>
  <p:tag name="KSO_WM_UNIT_TEXT_FILL_TYPE" val="1"/>
</p:tagLst>
</file>

<file path=ppt/tags/tag4.xml><?xml version="1.0" encoding="utf-8"?>
<p:tagLst xmlns:p="http://schemas.openxmlformats.org/presentationml/2006/main">
  <p:tag name="KSO_WM_TEMPLATE_CATEGORY" val="diagram"/>
  <p:tag name="KSO_WM_TEMPLATE_INDEX" val="464"/>
  <p:tag name="KSO_WM_UNIT_TYPE" val="l_h_a"/>
  <p:tag name="KSO_WM_UNIT_INDEX" val="1_1_1"/>
  <p:tag name="KSO_WM_UNIT_ID" val="diagram464_5*l_h_a*1_1_1"/>
  <p:tag name="KSO_WM_UNIT_CLEAR" val="1"/>
  <p:tag name="KSO_WM_UNIT_LAYERLEVEL" val="1_1_1"/>
  <p:tag name="KSO_WM_UNIT_VALUE" val="20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LOREM IPSUM"/>
  <p:tag name="KSO_WM_UNIT_TEXT_FILL_FORE_SCHEMECOLOR_INDEX" val="5"/>
  <p:tag name="KSO_WM_UNIT_TEXT_FILL_TYPE" val="1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464_5*i*8"/>
  <p:tag name="KSO_WM_TEMPLATE_CATEGORY" val="diagram"/>
  <p:tag name="KSO_WM_TEMPLATE_INDEX" val="464"/>
  <p:tag name="KSO_WM_UNIT_INDEX" val="8"/>
</p:tagLst>
</file>

<file path=ppt/tags/tag6.xml><?xml version="1.0" encoding="utf-8"?>
<p:tagLst xmlns:p="http://schemas.openxmlformats.org/presentationml/2006/main">
  <p:tag name="KSO_WM_TEMPLATE_CATEGORY" val="diagram"/>
  <p:tag name="KSO_WM_TEMPLATE_INDEX" val="464"/>
  <p:tag name="KSO_WM_UNIT_TYPE" val="l_i"/>
  <p:tag name="KSO_WM_UNIT_INDEX" val="1_2"/>
  <p:tag name="KSO_WM_UNIT_ID" val="diagram464_5*l_i*1_2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7.xml><?xml version="1.0" encoding="utf-8"?>
<p:tagLst xmlns:p="http://schemas.openxmlformats.org/presentationml/2006/main">
  <p:tag name="KSO_WM_TEMPLATE_CATEGORY" val="diagram"/>
  <p:tag name="KSO_WM_TEMPLATE_INDEX" val="464"/>
  <p:tag name="KSO_WM_UNIT_TYPE" val="l_h_f"/>
  <p:tag name="KSO_WM_UNIT_INDEX" val="1_2_1"/>
  <p:tag name="KSO_WM_UNIT_ID" val="diagram464_5*l_h_f*1_2_1"/>
  <p:tag name="KSO_WM_UNIT_CLEAR" val="1"/>
  <p:tag name="KSO_WM_UNIT_LAYERLEVEL" val="1_1_1"/>
  <p:tag name="KSO_WM_UNIT_VALUE" val="19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Lorem ipsum dolor sit amet consectetur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TEMPLATE_CATEGORY" val="diagram"/>
  <p:tag name="KSO_WM_TEMPLATE_INDEX" val="464"/>
  <p:tag name="KSO_WM_UNIT_TYPE" val="l_h_a"/>
  <p:tag name="KSO_WM_UNIT_INDEX" val="1_2_1"/>
  <p:tag name="KSO_WM_UNIT_ID" val="diagram464_5*l_h_a*1_2_1"/>
  <p:tag name="KSO_WM_UNIT_CLEAR" val="1"/>
  <p:tag name="KSO_WM_UNIT_LAYERLEVEL" val="1_1_1"/>
  <p:tag name="KSO_WM_UNIT_VALUE" val="20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LOREM IPSUM"/>
  <p:tag name="KSO_WM_UNIT_TEXT_FILL_FORE_SCHEMECOLOR_INDEX" val="5"/>
  <p:tag name="KSO_WM_UNIT_TEXT_FILL_TYPE" val="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464_5*i*15"/>
  <p:tag name="KSO_WM_TEMPLATE_CATEGORY" val="diagram"/>
  <p:tag name="KSO_WM_TEMPLATE_INDEX" val="464"/>
  <p:tag name="KSO_WM_UNIT_INDEX" val="15"/>
</p:tagLst>
</file>

<file path=ppt/theme/theme1.xml><?xml version="1.0" encoding="utf-8"?>
<a:theme xmlns:a="http://schemas.openxmlformats.org/drawingml/2006/main" name="2_Office 主题_6">
  <a:themeElements>
    <a:clrScheme name="2_Office 主题_6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2_Office 主题_6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2_Office 主题_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_6">
  <a:themeElements>
    <a:clrScheme name="2_Office 主题_6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2_Office 主题_6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2_Office 主题_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5564</Words>
  <Application>WPS 演示</Application>
  <PresentationFormat>全屏显示(4:3)</PresentationFormat>
  <Paragraphs>515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5" baseType="lpstr">
      <vt:lpstr>Arial</vt:lpstr>
      <vt:lpstr>宋体</vt:lpstr>
      <vt:lpstr>Wingdings</vt:lpstr>
      <vt:lpstr>Helvetica</vt:lpstr>
      <vt:lpstr>Arial</vt:lpstr>
      <vt:lpstr>Calibri</vt:lpstr>
      <vt:lpstr>微软雅黑</vt:lpstr>
      <vt:lpstr>Arial Unicode MS</vt:lpstr>
      <vt:lpstr>Calibri</vt:lpstr>
      <vt:lpstr>Wingdings</vt:lpstr>
      <vt:lpstr>2_Office 主题_6</vt:lpstr>
      <vt:lpstr> </vt:lpstr>
      <vt:lpstr>git入门与实践</vt:lpstr>
      <vt:lpstr>git入门与实践</vt:lpstr>
      <vt:lpstr>git入门与实践</vt:lpstr>
      <vt:lpstr>git入门与实践</vt:lpstr>
      <vt:lpstr>git入门与实践</vt:lpstr>
      <vt:lpstr>git入门与实践</vt:lpstr>
      <vt:lpstr>git入门与实践</vt:lpstr>
      <vt:lpstr>git入门与实践</vt:lpstr>
      <vt:lpstr>git入门与实践</vt:lpstr>
      <vt:lpstr>git入门与实践</vt:lpstr>
      <vt:lpstr>git入门与实践</vt:lpstr>
      <vt:lpstr>git入门与实践</vt:lpstr>
      <vt:lpstr>git入门与实践</vt:lpstr>
      <vt:lpstr>git入门与实践</vt:lpstr>
      <vt:lpstr>git入门与实践</vt:lpstr>
      <vt:lpstr>git入门与实践</vt:lpstr>
      <vt:lpstr>git入门与实践</vt:lpstr>
      <vt:lpstr>git入门与实践</vt:lpstr>
      <vt:lpstr>git入门与实践</vt:lpstr>
      <vt:lpstr>git入门与实践</vt:lpstr>
      <vt:lpstr>git入门与实践</vt:lpstr>
      <vt:lpstr>git入门与实践</vt:lpstr>
      <vt:lpstr>git入门与实践</vt:lpstr>
      <vt:lpstr>git入门与实践</vt:lpstr>
      <vt:lpstr>git入门与实践</vt:lpstr>
      <vt:lpstr>git入门与实践</vt:lpstr>
      <vt:lpstr>git入门与实践</vt:lpstr>
      <vt:lpstr>git入门与实践</vt:lpstr>
      <vt:lpstr>git入门与实践</vt:lpstr>
      <vt:lpstr>git入门与实践</vt:lpstr>
      <vt:lpstr>git入门与实践</vt:lpstr>
      <vt:lpstr>git入门与实践</vt:lpstr>
      <vt:lpstr>git入门与实践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/>
  <cp:lastModifiedBy>WPS_1528094282</cp:lastModifiedBy>
  <cp:revision>1908</cp:revision>
  <dcterms:created xsi:type="dcterms:W3CDTF">2018-05-02T09:28:00Z</dcterms:created>
  <dcterms:modified xsi:type="dcterms:W3CDTF">2018-08-19T17:59:00Z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