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6" r:id="rId5"/>
    <p:sldId id="258" r:id="rId6"/>
    <p:sldId id="259" r:id="rId7"/>
    <p:sldId id="265" r:id="rId8"/>
    <p:sldId id="261"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378B18-71F5-4244-B85F-651CA9904CA1}" v="82" dt="2024-11-26T21:42:42.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94510-6DCC-4083-999B-0A600515DE39}" type="datetimeFigureOut">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1B443-F4A2-4B3D-B4BC-8333817F7B7C}" type="slidenum">
              <a:t>‹#›</a:t>
            </a:fld>
            <a:endParaRPr lang="en-US"/>
          </a:p>
        </p:txBody>
      </p:sp>
    </p:spTree>
    <p:extLst>
      <p:ext uri="{BB962C8B-B14F-4D97-AF65-F5344CB8AC3E}">
        <p14:creationId xmlns:p14="http://schemas.microsoft.com/office/powerpoint/2010/main" val="249992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New Mexico Supreme Court affirmed the public's constitutional right to access and enjoy streams and rivers crossing private land. This historic decision emphasized that public recreation includes fishing and touching streambeds/banks as necessary. The 2018 rule allowing privatization of river sections was struck down, and all privatization certificates were voided.</a:t>
            </a:r>
          </a:p>
        </p:txBody>
      </p:sp>
      <p:sp>
        <p:nvSpPr>
          <p:cNvPr id="4" name="Slide Number Placeholder 3"/>
          <p:cNvSpPr>
            <a:spLocks noGrp="1"/>
          </p:cNvSpPr>
          <p:nvPr>
            <p:ph type="sldNum" sz="quarter" idx="5"/>
          </p:nvPr>
        </p:nvSpPr>
        <p:spPr/>
        <p:txBody>
          <a:bodyPr/>
          <a:lstStyle/>
          <a:p>
            <a:fld id="{9001B443-F4A2-4B3D-B4BC-8333817F7B7C}" type="slidenum">
              <a:t>5</a:t>
            </a:fld>
            <a:endParaRPr lang="en-US"/>
          </a:p>
        </p:txBody>
      </p:sp>
    </p:spTree>
    <p:extLst>
      <p:ext uri="{BB962C8B-B14F-4D97-AF65-F5344CB8AC3E}">
        <p14:creationId xmlns:p14="http://schemas.microsoft.com/office/powerpoint/2010/main" val="211338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decision removes barriers to recreational water use, fostering outdoor activities and protecting an economy that supports over 33,500 jobs and generates $1.2 billion annually. By declaring rivers public resources, the court ensures fair access for residents and visitors while preserving New Mexico's natural heritage.</a:t>
            </a:r>
          </a:p>
        </p:txBody>
      </p:sp>
      <p:sp>
        <p:nvSpPr>
          <p:cNvPr id="4" name="Slide Number Placeholder 3"/>
          <p:cNvSpPr>
            <a:spLocks noGrp="1"/>
          </p:cNvSpPr>
          <p:nvPr>
            <p:ph type="sldNum" sz="quarter" idx="5"/>
          </p:nvPr>
        </p:nvSpPr>
        <p:spPr/>
        <p:txBody>
          <a:bodyPr/>
          <a:lstStyle/>
          <a:p>
            <a:fld id="{9001B443-F4A2-4B3D-B4BC-8333817F7B7C}" type="slidenum">
              <a:t>6</a:t>
            </a:fld>
            <a:endParaRPr lang="en-US"/>
          </a:p>
        </p:txBody>
      </p:sp>
    </p:spTree>
    <p:extLst>
      <p:ext uri="{BB962C8B-B14F-4D97-AF65-F5344CB8AC3E}">
        <p14:creationId xmlns:p14="http://schemas.microsoft.com/office/powerpoint/2010/main" val="387487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victory reflects the dedication of organizations like the Adobe Whitewater Club, which collaborated with groups like the New Mexico Wildlife Federation. Years of advocacy and legal expertise culminated in this landmark ruling, safeguarding public stream access for generations to come.</a:t>
            </a:r>
          </a:p>
        </p:txBody>
      </p:sp>
      <p:sp>
        <p:nvSpPr>
          <p:cNvPr id="4" name="Slide Number Placeholder 3"/>
          <p:cNvSpPr>
            <a:spLocks noGrp="1"/>
          </p:cNvSpPr>
          <p:nvPr>
            <p:ph type="sldNum" sz="quarter" idx="5"/>
          </p:nvPr>
        </p:nvSpPr>
        <p:spPr/>
        <p:txBody>
          <a:bodyPr/>
          <a:lstStyle/>
          <a:p>
            <a:fld id="{9001B443-F4A2-4B3D-B4BC-8333817F7B7C}" type="slidenum">
              <a:t>7</a:t>
            </a:fld>
            <a:endParaRPr lang="en-US"/>
          </a:p>
        </p:txBody>
      </p:sp>
    </p:spTree>
    <p:extLst>
      <p:ext uri="{BB962C8B-B14F-4D97-AF65-F5344CB8AC3E}">
        <p14:creationId xmlns:p14="http://schemas.microsoft.com/office/powerpoint/2010/main" val="166792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59732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5121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8084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8504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2526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8282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5330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0313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1756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89787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12/2/2024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2309729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12/2/2024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05068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B36E-6F84-2CCD-B26E-64D49A44F9D4}"/>
              </a:ext>
            </a:extLst>
          </p:cNvPr>
          <p:cNvSpPr>
            <a:spLocks noGrp="1"/>
          </p:cNvSpPr>
          <p:nvPr>
            <p:ph type="ctrTitle"/>
          </p:nvPr>
        </p:nvSpPr>
        <p:spPr/>
        <p:txBody>
          <a:bodyPr/>
          <a:lstStyle/>
          <a:p>
            <a:r>
              <a:rPr lang="en-US"/>
              <a:t>New Mexico Water Data and Policy Impact</a:t>
            </a:r>
          </a:p>
        </p:txBody>
      </p:sp>
      <p:sp>
        <p:nvSpPr>
          <p:cNvPr id="3" name="Subtitle 2">
            <a:extLst>
              <a:ext uri="{FF2B5EF4-FFF2-40B4-BE49-F238E27FC236}">
                <a16:creationId xmlns:a16="http://schemas.microsoft.com/office/drawing/2014/main" id="{6E81C3C1-0986-E5CB-211F-53D9B3E3A8AD}"/>
              </a:ext>
            </a:extLst>
          </p:cNvPr>
          <p:cNvSpPr>
            <a:spLocks noGrp="1"/>
          </p:cNvSpPr>
          <p:nvPr>
            <p:ph type="subTitle" idx="1"/>
          </p:nvPr>
        </p:nvSpPr>
        <p:spPr/>
        <p:txBody>
          <a:bodyPr vert="horz" lIns="91440" tIns="45720" rIns="91440" bIns="45720" rtlCol="0" anchor="t">
            <a:normAutofit/>
          </a:bodyPr>
          <a:lstStyle/>
          <a:p>
            <a:r>
              <a:rPr lang="en-US"/>
              <a:t>Conner Cook, Garrett Templeton, Izzy </a:t>
            </a:r>
            <a:r>
              <a:rPr lang="en-US" err="1"/>
              <a:t>Adegbenro</a:t>
            </a:r>
            <a:r>
              <a:rPr lang="en-US"/>
              <a:t>, Cameron, Cael</a:t>
            </a:r>
          </a:p>
        </p:txBody>
      </p:sp>
    </p:spTree>
    <p:extLst>
      <p:ext uri="{BB962C8B-B14F-4D97-AF65-F5344CB8AC3E}">
        <p14:creationId xmlns:p14="http://schemas.microsoft.com/office/powerpoint/2010/main" val="361404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DCD5-47CC-842B-759E-4AD4EF3A877F}"/>
              </a:ext>
            </a:extLst>
          </p:cNvPr>
          <p:cNvSpPr>
            <a:spLocks noGrp="1"/>
          </p:cNvSpPr>
          <p:nvPr>
            <p:ph type="title"/>
          </p:nvPr>
        </p:nvSpPr>
        <p:spPr/>
        <p:txBody>
          <a:bodyPr/>
          <a:lstStyle/>
          <a:p>
            <a:r>
              <a:rPr lang="en-US"/>
              <a:t>What does the data mean?</a:t>
            </a:r>
          </a:p>
        </p:txBody>
      </p:sp>
      <p:sp>
        <p:nvSpPr>
          <p:cNvPr id="3" name="Content Placeholder 2">
            <a:extLst>
              <a:ext uri="{FF2B5EF4-FFF2-40B4-BE49-F238E27FC236}">
                <a16:creationId xmlns:a16="http://schemas.microsoft.com/office/drawing/2014/main" id="{28BE0672-12B9-3632-8536-DEF245183674}"/>
              </a:ext>
            </a:extLst>
          </p:cNvPr>
          <p:cNvSpPr>
            <a:spLocks noGrp="1"/>
          </p:cNvSpPr>
          <p:nvPr>
            <p:ph idx="1"/>
          </p:nvPr>
        </p:nvSpPr>
        <p:spPr/>
        <p:txBody>
          <a:bodyPr vert="horz" lIns="91440" tIns="45720" rIns="91440" bIns="45720" rtlCol="0" anchor="t">
            <a:normAutofit/>
          </a:bodyPr>
          <a:lstStyle/>
          <a:p>
            <a:r>
              <a:rPr lang="en-US"/>
              <a:t>Data was gathered from multiple different districts to gather a wide range of data for New Mexico</a:t>
            </a:r>
          </a:p>
          <a:p>
            <a:r>
              <a:rPr lang="en-US"/>
              <a:t>We gathered data on stream data and policies</a:t>
            </a:r>
          </a:p>
          <a:p>
            <a:r>
              <a:rPr lang="en-US"/>
              <a:t>The stream lit shows the different districts summarizing the discharge and stream height</a:t>
            </a:r>
          </a:p>
          <a:p>
            <a:r>
              <a:rPr lang="en-US"/>
              <a:t>Discharge is the amount of water flowing through at a given time</a:t>
            </a:r>
          </a:p>
          <a:p>
            <a:r>
              <a:rPr lang="en-US"/>
              <a:t>Stream height is simply the height of the water at a given time</a:t>
            </a:r>
          </a:p>
        </p:txBody>
      </p:sp>
    </p:spTree>
    <p:extLst>
      <p:ext uri="{BB962C8B-B14F-4D97-AF65-F5344CB8AC3E}">
        <p14:creationId xmlns:p14="http://schemas.microsoft.com/office/powerpoint/2010/main" val="270787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78E7-F296-2549-79AC-F5B4E6ADA987}"/>
              </a:ext>
            </a:extLst>
          </p:cNvPr>
          <p:cNvSpPr>
            <a:spLocks noGrp="1"/>
          </p:cNvSpPr>
          <p:nvPr>
            <p:ph type="title"/>
          </p:nvPr>
        </p:nvSpPr>
        <p:spPr/>
        <p:txBody>
          <a:bodyPr/>
          <a:lstStyle/>
          <a:p>
            <a:r>
              <a:rPr lang="en-US"/>
              <a:t>How the data was collected</a:t>
            </a:r>
          </a:p>
        </p:txBody>
      </p:sp>
      <p:sp>
        <p:nvSpPr>
          <p:cNvPr id="3" name="Content Placeholder 2">
            <a:extLst>
              <a:ext uri="{FF2B5EF4-FFF2-40B4-BE49-F238E27FC236}">
                <a16:creationId xmlns:a16="http://schemas.microsoft.com/office/drawing/2014/main" id="{F3146683-64B9-51E9-5850-B5157F252B00}"/>
              </a:ext>
            </a:extLst>
          </p:cNvPr>
          <p:cNvSpPr>
            <a:spLocks noGrp="1"/>
          </p:cNvSpPr>
          <p:nvPr>
            <p:ph idx="1"/>
          </p:nvPr>
        </p:nvSpPr>
        <p:spPr/>
        <p:txBody>
          <a:bodyPr vert="horz" lIns="91440" tIns="45720" rIns="91440" bIns="45720" rtlCol="0" anchor="t">
            <a:normAutofit lnSpcReduction="10000"/>
          </a:bodyPr>
          <a:lstStyle/>
          <a:p>
            <a:r>
              <a:rPr lang="en-US" sz="2400">
                <a:ea typeface="+mn-lt"/>
                <a:cs typeface="+mn-lt"/>
              </a:rPr>
              <a:t>In our analysis of water usage across seven randomly selected districts in New Mexico, we faced unique challenges in managing and processing the data. By employing strategic sampling and time adjustments, we ensured that our dataset was both manageable and representative of broader trends. To address the significant data volume within each district, we selected subsections as representative samples.</a:t>
            </a:r>
            <a:endParaRPr lang="en-US">
              <a:ea typeface="+mn-lt"/>
              <a:cs typeface="+mn-lt"/>
            </a:endParaRPr>
          </a:p>
          <a:p>
            <a:r>
              <a:rPr lang="en-US" sz="2400">
                <a:ea typeface="+mn-lt"/>
                <a:cs typeface="+mn-lt"/>
              </a:rPr>
              <a:t>This decision allowed us to summarize district-wide patterns without overwhelming our processing capacity. The majority of our data was sourced from the </a:t>
            </a:r>
            <a:r>
              <a:rPr lang="en-US" sz="2400" b="1">
                <a:ea typeface="+mn-lt"/>
                <a:cs typeface="+mn-lt"/>
              </a:rPr>
              <a:t>New Mexico Office of the State Engineer/ Interstate Stream Commission</a:t>
            </a:r>
            <a:r>
              <a:rPr lang="en-US" sz="2400">
                <a:ea typeface="+mn-lt"/>
                <a:cs typeface="+mn-lt"/>
              </a:rPr>
              <a:t>. This reliable resource provided consistent and detailed water usage data for most districts.</a:t>
            </a:r>
            <a:r>
              <a:rPr lang="en-US">
                <a:ea typeface="+mn-lt"/>
                <a:cs typeface="+mn-lt"/>
              </a:rPr>
              <a:t> </a:t>
            </a:r>
            <a:r>
              <a:rPr lang="en-US" sz="2400">
                <a:ea typeface="+mn-lt"/>
                <a:cs typeface="+mn-lt"/>
              </a:rPr>
              <a:t>We explored additional sources, such as the </a:t>
            </a:r>
            <a:r>
              <a:rPr lang="en-US" sz="2400" b="1">
                <a:ea typeface="+mn-lt"/>
                <a:cs typeface="+mn-lt"/>
              </a:rPr>
              <a:t>United States Geological Survey (USGS)</a:t>
            </a:r>
            <a:r>
              <a:rPr lang="en-US" sz="2400">
                <a:ea typeface="+mn-lt"/>
                <a:cs typeface="+mn-lt"/>
              </a:rPr>
              <a:t>, to complement our data. However, despite these efforts, we could not obtain usable data for District 1, leaving it as an exception in our analysis.</a:t>
            </a:r>
            <a:endParaRPr lang="en-US" sz="2400">
              <a:ea typeface="Calibri Light"/>
              <a:cs typeface="Calibri Light"/>
            </a:endParaRPr>
          </a:p>
        </p:txBody>
      </p:sp>
    </p:spTree>
    <p:extLst>
      <p:ext uri="{BB962C8B-B14F-4D97-AF65-F5344CB8AC3E}">
        <p14:creationId xmlns:p14="http://schemas.microsoft.com/office/powerpoint/2010/main" val="251166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5016-2381-CB42-9DAB-BE6BE39CCA9F}"/>
              </a:ext>
            </a:extLst>
          </p:cNvPr>
          <p:cNvSpPr>
            <a:spLocks noGrp="1"/>
          </p:cNvSpPr>
          <p:nvPr>
            <p:ph type="title"/>
          </p:nvPr>
        </p:nvSpPr>
        <p:spPr/>
        <p:txBody>
          <a:bodyPr/>
          <a:lstStyle/>
          <a:p>
            <a:r>
              <a:rPr lang="en-US"/>
              <a:t>How the data was collected</a:t>
            </a:r>
          </a:p>
        </p:txBody>
      </p:sp>
      <p:sp>
        <p:nvSpPr>
          <p:cNvPr id="3" name="Content Placeholder 2">
            <a:extLst>
              <a:ext uri="{FF2B5EF4-FFF2-40B4-BE49-F238E27FC236}">
                <a16:creationId xmlns:a16="http://schemas.microsoft.com/office/drawing/2014/main" id="{67A3F61E-3AAD-7B0E-3F00-88E190A90136}"/>
              </a:ext>
            </a:extLst>
          </p:cNvPr>
          <p:cNvSpPr>
            <a:spLocks noGrp="1"/>
          </p:cNvSpPr>
          <p:nvPr>
            <p:ph idx="1"/>
          </p:nvPr>
        </p:nvSpPr>
        <p:spPr/>
        <p:txBody>
          <a:bodyPr vert="horz" lIns="91440" tIns="45720" rIns="91440" bIns="45720" rtlCol="0" anchor="t">
            <a:normAutofit fontScale="92500" lnSpcReduction="20000"/>
          </a:bodyPr>
          <a:lstStyle/>
          <a:p>
            <a:endParaRPr lang="en-US"/>
          </a:p>
          <a:p>
            <a:r>
              <a:rPr lang="en-US">
                <a:ea typeface="+mn-lt"/>
                <a:cs typeface="+mn-lt"/>
              </a:rPr>
              <a:t>The raw data was collected at intervals of </a:t>
            </a:r>
            <a:r>
              <a:rPr lang="en-US" b="1">
                <a:ea typeface="+mn-lt"/>
                <a:cs typeface="+mn-lt"/>
              </a:rPr>
              <a:t>15 minutes</a:t>
            </a:r>
            <a:r>
              <a:rPr lang="en-US">
                <a:ea typeface="+mn-lt"/>
                <a:cs typeface="+mn-lt"/>
              </a:rPr>
              <a:t>, resulting in an unmanageable volume for analysis.</a:t>
            </a:r>
            <a:endParaRPr lang="en-US">
              <a:ea typeface="Calibri Light" panose="020F0302020204030204"/>
              <a:cs typeface="Calibri Light" panose="020F0302020204030204"/>
            </a:endParaRPr>
          </a:p>
          <a:p>
            <a:r>
              <a:rPr lang="en-US">
                <a:ea typeface="+mn-lt"/>
                <a:cs typeface="+mn-lt"/>
              </a:rPr>
              <a:t>To streamline this, we adjusted the dataset to represent </a:t>
            </a:r>
            <a:r>
              <a:rPr lang="en-US" b="1">
                <a:ea typeface="+mn-lt"/>
                <a:cs typeface="+mn-lt"/>
              </a:rPr>
              <a:t>daily averages</a:t>
            </a:r>
            <a:r>
              <a:rPr lang="en-US">
                <a:ea typeface="+mn-lt"/>
                <a:cs typeface="+mn-lt"/>
              </a:rPr>
              <a:t>, significantly reducing the size and complexity of the data while preserving its integrity.</a:t>
            </a:r>
            <a:endParaRPr lang="en-US">
              <a:ea typeface="Calibri Light" panose="020F0302020204030204"/>
              <a:cs typeface="Calibri Light" panose="020F0302020204030204"/>
            </a:endParaRPr>
          </a:p>
          <a:p>
            <a:r>
              <a:rPr lang="en-US">
                <a:ea typeface="+mn-lt"/>
                <a:cs typeface="+mn-lt"/>
              </a:rPr>
              <a:t>Within each district, we focused on specific subsections. These subsections were chosen to reflect typical water usage and flow patterns, ensuring that the summarized data was both meaningful and computationally efficient.</a:t>
            </a:r>
            <a:endParaRPr lang="en-US">
              <a:ea typeface="Calibri Light" panose="020F0302020204030204"/>
              <a:cs typeface="Calibri Light" panose="020F0302020204030204"/>
            </a:endParaRPr>
          </a:p>
          <a:p>
            <a:r>
              <a:rPr lang="en-US">
                <a:ea typeface="+mn-lt"/>
                <a:cs typeface="+mn-lt"/>
              </a:rPr>
              <a:t>Through strategic adjustments and the use of reliable data sources, we were able to collect and process meaningful water usage data across seven districts. While challenges such as missing data and large volumes required innovative solutions, our approach ensured that the analysis remained robust and focused.</a:t>
            </a:r>
            <a:endParaRPr lang="en-US">
              <a:ea typeface="Calibri Light" panose="020F0302020204030204"/>
              <a:cs typeface="Calibri Light" panose="020F0302020204030204"/>
            </a:endParaRPr>
          </a:p>
          <a:p>
            <a:endParaRPr lang="en-US">
              <a:ea typeface="Calibri Light" panose="020F0302020204030204"/>
              <a:cs typeface="Calibri Light" panose="020F0302020204030204"/>
            </a:endParaRPr>
          </a:p>
          <a:p>
            <a:pPr marL="0" indent="0">
              <a:buNone/>
            </a:pPr>
            <a:endParaRPr lang="en-US">
              <a:ea typeface="Calibri Light" panose="020F0302020204030204"/>
              <a:cs typeface="Calibri Light" panose="020F0302020204030204"/>
            </a:endParaRPr>
          </a:p>
        </p:txBody>
      </p:sp>
    </p:spTree>
    <p:extLst>
      <p:ext uri="{BB962C8B-B14F-4D97-AF65-F5344CB8AC3E}">
        <p14:creationId xmlns:p14="http://schemas.microsoft.com/office/powerpoint/2010/main" val="362874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ADF-9755-4143-1B1E-39EBE59195B6}"/>
              </a:ext>
            </a:extLst>
          </p:cNvPr>
          <p:cNvSpPr>
            <a:spLocks noGrp="1"/>
          </p:cNvSpPr>
          <p:nvPr>
            <p:ph type="title"/>
          </p:nvPr>
        </p:nvSpPr>
        <p:spPr/>
        <p:txBody>
          <a:bodyPr/>
          <a:lstStyle/>
          <a:p>
            <a:r>
              <a:rPr lang="en-US"/>
              <a:t> W​hat are the water policies?</a:t>
            </a:r>
          </a:p>
        </p:txBody>
      </p:sp>
      <p:sp>
        <p:nvSpPr>
          <p:cNvPr id="3" name="Content Placeholder 2">
            <a:extLst>
              <a:ext uri="{FF2B5EF4-FFF2-40B4-BE49-F238E27FC236}">
                <a16:creationId xmlns:a16="http://schemas.microsoft.com/office/drawing/2014/main" id="{2330B2E4-8546-7F6E-FAD6-5BF2DE7BB1BC}"/>
              </a:ext>
            </a:extLst>
          </p:cNvPr>
          <p:cNvSpPr>
            <a:spLocks noGrp="1"/>
          </p:cNvSpPr>
          <p:nvPr>
            <p:ph idx="1"/>
          </p:nvPr>
        </p:nvSpPr>
        <p:spPr/>
        <p:txBody>
          <a:bodyPr vert="horz" lIns="91440" tIns="45720" rIns="91440" bIns="45720" rtlCol="0" anchor="t">
            <a:normAutofit/>
          </a:bodyPr>
          <a:lstStyle/>
          <a:p>
            <a:pPr marL="0" indent="0">
              <a:buNone/>
            </a:pPr>
            <a:r>
              <a:rPr lang="en-US" b="1"/>
              <a:t>Supreme Court Victory for Public Stream Access</a:t>
            </a:r>
            <a:endParaRPr lang="en-US"/>
          </a:p>
          <a:p>
            <a:r>
              <a:rPr lang="en-US">
                <a:ea typeface="+mn-lt"/>
                <a:cs typeface="+mn-lt"/>
              </a:rPr>
              <a:t>NM Supreme Court ruled unanimously to uphold public recreation rights on rivers/streams.</a:t>
            </a:r>
            <a:endParaRPr lang="en-US"/>
          </a:p>
          <a:p>
            <a:r>
              <a:rPr lang="en-US">
                <a:ea typeface="+mn-lt"/>
                <a:cs typeface="+mn-lt"/>
              </a:rPr>
              <a:t>Declared State Game Commission's privatization rule unconstitutional.</a:t>
            </a:r>
            <a:endParaRPr lang="en-US"/>
          </a:p>
          <a:p>
            <a:r>
              <a:rPr lang="en-US">
                <a:ea typeface="+mn-lt"/>
                <a:cs typeface="+mn-lt"/>
              </a:rPr>
              <a:t>Public can recreate, fish, and access streambeds and banks crossing private property.</a:t>
            </a:r>
            <a:endParaRPr lang="en-US"/>
          </a:p>
          <a:p>
            <a:endParaRPr lang="en-US"/>
          </a:p>
        </p:txBody>
      </p:sp>
    </p:spTree>
    <p:extLst>
      <p:ext uri="{BB962C8B-B14F-4D97-AF65-F5344CB8AC3E}">
        <p14:creationId xmlns:p14="http://schemas.microsoft.com/office/powerpoint/2010/main" val="188633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ADF-9755-4143-1B1E-39EBE59195B6}"/>
              </a:ext>
            </a:extLst>
          </p:cNvPr>
          <p:cNvSpPr>
            <a:spLocks noGrp="1"/>
          </p:cNvSpPr>
          <p:nvPr>
            <p:ph type="title"/>
          </p:nvPr>
        </p:nvSpPr>
        <p:spPr/>
        <p:txBody>
          <a:bodyPr/>
          <a:lstStyle/>
          <a:p>
            <a:r>
              <a:rPr lang="en-US"/>
              <a:t> W​hat are the water policies?</a:t>
            </a:r>
          </a:p>
        </p:txBody>
      </p:sp>
      <p:sp>
        <p:nvSpPr>
          <p:cNvPr id="3" name="Content Placeholder 2">
            <a:extLst>
              <a:ext uri="{FF2B5EF4-FFF2-40B4-BE49-F238E27FC236}">
                <a16:creationId xmlns:a16="http://schemas.microsoft.com/office/drawing/2014/main" id="{2330B2E4-8546-7F6E-FAD6-5BF2DE7BB1BC}"/>
              </a:ext>
            </a:extLst>
          </p:cNvPr>
          <p:cNvSpPr>
            <a:spLocks noGrp="1"/>
          </p:cNvSpPr>
          <p:nvPr>
            <p:ph idx="1"/>
          </p:nvPr>
        </p:nvSpPr>
        <p:spPr/>
        <p:txBody>
          <a:bodyPr vert="horz" lIns="91440" tIns="45720" rIns="91440" bIns="45720" rtlCol="0" anchor="t">
            <a:normAutofit/>
          </a:bodyPr>
          <a:lstStyle/>
          <a:p>
            <a:pPr marL="0" indent="0">
              <a:buNone/>
            </a:pPr>
            <a:r>
              <a:rPr lang="en-US" b="1"/>
              <a:t>Broader Impacts of the Decision</a:t>
            </a:r>
            <a:endParaRPr lang="en-US"/>
          </a:p>
          <a:p>
            <a:r>
              <a:rPr lang="en-US">
                <a:ea typeface="+mn-lt"/>
                <a:cs typeface="+mn-lt"/>
              </a:rPr>
              <a:t>Removed barriers to public access, voiding privatization of key river sections.</a:t>
            </a:r>
            <a:endParaRPr lang="en-US"/>
          </a:p>
          <a:p>
            <a:r>
              <a:rPr lang="en-US">
                <a:ea typeface="+mn-lt"/>
                <a:cs typeface="+mn-lt"/>
              </a:rPr>
              <a:t>Strengthens outdoor recreation economy (33,500 jobs, $1.2B income).</a:t>
            </a:r>
            <a:endParaRPr lang="en-US"/>
          </a:p>
          <a:p>
            <a:r>
              <a:rPr lang="en-US">
                <a:ea typeface="+mn-lt"/>
                <a:cs typeface="+mn-lt"/>
              </a:rPr>
              <a:t>Reinforces rivers as shared resources, not private assets.</a:t>
            </a:r>
            <a:endParaRPr lang="en-US"/>
          </a:p>
          <a:p>
            <a:endParaRPr lang="en-US"/>
          </a:p>
        </p:txBody>
      </p:sp>
    </p:spTree>
    <p:extLst>
      <p:ext uri="{BB962C8B-B14F-4D97-AF65-F5344CB8AC3E}">
        <p14:creationId xmlns:p14="http://schemas.microsoft.com/office/powerpoint/2010/main" val="307276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FADF-9755-4143-1B1E-39EBE59195B6}"/>
              </a:ext>
            </a:extLst>
          </p:cNvPr>
          <p:cNvSpPr>
            <a:spLocks noGrp="1"/>
          </p:cNvSpPr>
          <p:nvPr>
            <p:ph type="title"/>
          </p:nvPr>
        </p:nvSpPr>
        <p:spPr/>
        <p:txBody>
          <a:bodyPr/>
          <a:lstStyle/>
          <a:p>
            <a:r>
              <a:rPr lang="en-US"/>
              <a:t> W​hat are the water policies?</a:t>
            </a:r>
          </a:p>
        </p:txBody>
      </p:sp>
      <p:sp>
        <p:nvSpPr>
          <p:cNvPr id="3" name="Content Placeholder 2">
            <a:extLst>
              <a:ext uri="{FF2B5EF4-FFF2-40B4-BE49-F238E27FC236}">
                <a16:creationId xmlns:a16="http://schemas.microsoft.com/office/drawing/2014/main" id="{2330B2E4-8546-7F6E-FAD6-5BF2DE7BB1BC}"/>
              </a:ext>
            </a:extLst>
          </p:cNvPr>
          <p:cNvSpPr>
            <a:spLocks noGrp="1"/>
          </p:cNvSpPr>
          <p:nvPr>
            <p:ph idx="1"/>
          </p:nvPr>
        </p:nvSpPr>
        <p:spPr/>
        <p:txBody>
          <a:bodyPr vert="horz" lIns="91440" tIns="45720" rIns="91440" bIns="45720" rtlCol="0" anchor="t">
            <a:normAutofit/>
          </a:bodyPr>
          <a:lstStyle/>
          <a:p>
            <a:pPr marL="0" indent="0">
              <a:buNone/>
            </a:pPr>
            <a:r>
              <a:rPr lang="en-US" b="1"/>
              <a:t>Efforts and Partnerships Leading to Victory</a:t>
            </a:r>
            <a:endParaRPr lang="en-US"/>
          </a:p>
          <a:p>
            <a:r>
              <a:rPr lang="en-US">
                <a:ea typeface="+mn-lt"/>
                <a:cs typeface="+mn-lt"/>
              </a:rPr>
              <a:t>Adobe Whitewater Club led litigation with key partners (NMWF, Backcountry Hunters).</a:t>
            </a:r>
            <a:endParaRPr lang="en-US"/>
          </a:p>
          <a:p>
            <a:r>
              <a:rPr lang="en-US">
                <a:ea typeface="+mn-lt"/>
                <a:cs typeface="+mn-lt"/>
              </a:rPr>
              <a:t>Pro bono legal representation and years of advocacy supported the case.</a:t>
            </a:r>
            <a:endParaRPr lang="en-US"/>
          </a:p>
          <a:p>
            <a:r>
              <a:rPr lang="en-US">
                <a:ea typeface="+mn-lt"/>
                <a:cs typeface="+mn-lt"/>
              </a:rPr>
              <a:t>Ensures continued public enjoyment of NM's waterways.</a:t>
            </a:r>
            <a:endParaRPr lang="en-US"/>
          </a:p>
          <a:p>
            <a:endParaRPr lang="en-US"/>
          </a:p>
        </p:txBody>
      </p:sp>
    </p:spTree>
    <p:extLst>
      <p:ext uri="{BB962C8B-B14F-4D97-AF65-F5344CB8AC3E}">
        <p14:creationId xmlns:p14="http://schemas.microsoft.com/office/powerpoint/2010/main" val="423311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EC87-B3B7-2B3C-3B0B-56571449F533}"/>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593AFE2C-1BFE-BCC8-54E4-72598AE6258F}"/>
              </a:ext>
            </a:extLst>
          </p:cNvPr>
          <p:cNvSpPr>
            <a:spLocks noGrp="1"/>
          </p:cNvSpPr>
          <p:nvPr>
            <p:ph idx="1"/>
          </p:nvPr>
        </p:nvSpPr>
        <p:spPr/>
        <p:txBody>
          <a:bodyPr/>
          <a:lstStyle/>
          <a:p>
            <a:r>
              <a:rPr lang="en-US" dirty="0">
                <a:effectLst/>
              </a:rPr>
              <a:t>- “New Mexico Stream Access Legal Action.” </a:t>
            </a:r>
            <a:r>
              <a:rPr lang="en-US" i="1" dirty="0">
                <a:effectLst/>
              </a:rPr>
              <a:t>Adobe Whitewater Club</a:t>
            </a:r>
            <a:r>
              <a:rPr lang="en-US" dirty="0">
                <a:effectLst/>
              </a:rPr>
              <a:t>, www.adobewhitewater.org/stream-access. Accessed 2 Dec. 2024. </a:t>
            </a:r>
          </a:p>
          <a:p>
            <a:r>
              <a:rPr lang="en-US" i="1" dirty="0">
                <a:effectLst/>
              </a:rPr>
              <a:t>- New Mexico Water Data</a:t>
            </a:r>
            <a:r>
              <a:rPr lang="en-US" dirty="0">
                <a:effectLst/>
              </a:rPr>
              <a:t>, 22 Oct. 2024, newmexicowaterdata.org/. </a:t>
            </a:r>
          </a:p>
          <a:p>
            <a:r>
              <a:rPr lang="en-US" i="1" dirty="0">
                <a:effectLst/>
              </a:rPr>
              <a:t>- Stream Access - Backcountry Hunters and Anglers</a:t>
            </a:r>
            <a:r>
              <a:rPr lang="en-US" dirty="0">
                <a:effectLst/>
              </a:rPr>
              <a:t>, www.backcountryhunters.org/stream_access. Accessed 2 Dec. 2024. </a:t>
            </a:r>
          </a:p>
          <a:p>
            <a:r>
              <a:rPr lang="en-US" i="1" dirty="0">
                <a:effectLst/>
              </a:rPr>
              <a:t>- USGS Current Water Data for New Mexico</a:t>
            </a:r>
            <a:r>
              <a:rPr lang="en-US" dirty="0">
                <a:effectLst/>
              </a:rPr>
              <a:t>, waterdata.usgs.gov/nm/</a:t>
            </a:r>
            <a:r>
              <a:rPr lang="en-US" dirty="0" err="1">
                <a:effectLst/>
              </a:rPr>
              <a:t>nwis</a:t>
            </a:r>
            <a:r>
              <a:rPr lang="en-US" dirty="0">
                <a:effectLst/>
              </a:rPr>
              <a:t>/rt. Accessed 2 Dec. 2024. </a:t>
            </a:r>
          </a:p>
          <a:p>
            <a:r>
              <a:rPr lang="en-US" dirty="0">
                <a:effectLst/>
              </a:rPr>
              <a:t>-“You Searched for </a:t>
            </a:r>
            <a:r>
              <a:rPr lang="en-US" dirty="0" err="1">
                <a:effectLst/>
              </a:rPr>
              <a:t>Stream+access</a:t>
            </a:r>
            <a:r>
              <a:rPr lang="en-US" dirty="0">
                <a:effectLst/>
              </a:rPr>
              <a:t>.” </a:t>
            </a:r>
            <a:r>
              <a:rPr lang="en-US" i="1" dirty="0">
                <a:effectLst/>
              </a:rPr>
              <a:t>New Mexico Department of Justice</a:t>
            </a:r>
            <a:r>
              <a:rPr lang="en-US" dirty="0">
                <a:effectLst/>
              </a:rPr>
              <a:t>, nmdoj.gov/?s=stream%2Baccess. Accessed 2 Dec. 2024. </a:t>
            </a:r>
          </a:p>
          <a:p>
            <a:endParaRPr lang="en-US" dirty="0"/>
          </a:p>
        </p:txBody>
      </p:sp>
    </p:spTree>
    <p:extLst>
      <p:ext uri="{BB962C8B-B14F-4D97-AF65-F5344CB8AC3E}">
        <p14:creationId xmlns:p14="http://schemas.microsoft.com/office/powerpoint/2010/main" val="127145330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E85A082D3A9747A35F7B1D3E1EEE80" ma:contentTypeVersion="16" ma:contentTypeDescription="Create a new document." ma:contentTypeScope="" ma:versionID="c813a28f9bbbcd792fe071820482579a">
  <xsd:schema xmlns:xsd="http://www.w3.org/2001/XMLSchema" xmlns:xs="http://www.w3.org/2001/XMLSchema" xmlns:p="http://schemas.microsoft.com/office/2006/metadata/properties" xmlns:ns3="41a1d822-be79-40d2-a6ec-74644426508b" xmlns:ns4="1f3dfe99-8c28-4387-8ce6-27c85fbc4db3" targetNamespace="http://schemas.microsoft.com/office/2006/metadata/properties" ma:root="true" ma:fieldsID="c1df14c4a5589a1d30009c78dfc08089" ns3:_="" ns4:_="">
    <xsd:import namespace="41a1d822-be79-40d2-a6ec-74644426508b"/>
    <xsd:import namespace="1f3dfe99-8c28-4387-8ce6-27c85fbc4db3"/>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DateTaken" minOccurs="0"/>
                <xsd:element ref="ns3:MediaServiceAutoTags" minOccurs="0"/>
                <xsd:element ref="ns3:MediaServiceGenerationTime" minOccurs="0"/>
                <xsd:element ref="ns3:MediaServiceEventHashCode" minOccurs="0"/>
                <xsd:element ref="ns3:MediaLengthInSeconds" minOccurs="0"/>
                <xsd:element ref="ns3:MediaServiceSearchProperties" minOccurs="0"/>
                <xsd:element ref="ns4:SharedWithUsers" minOccurs="0"/>
                <xsd:element ref="ns4:SharedWithDetails" minOccurs="0"/>
                <xsd:element ref="ns4:SharingHintHash" minOccurs="0"/>
                <xsd:element ref="ns3:MediaServiceSystem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a1d822-be79-40d2-a6ec-7464442650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3dfe99-8c28-4387-8ce6-27c85fbc4db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1a1d822-be79-40d2-a6ec-74644426508b" xsi:nil="true"/>
  </documentManagement>
</p:properties>
</file>

<file path=customXml/itemProps1.xml><?xml version="1.0" encoding="utf-8"?>
<ds:datastoreItem xmlns:ds="http://schemas.openxmlformats.org/officeDocument/2006/customXml" ds:itemID="{E0FDE79F-90E3-435A-8CE4-76070B4EEB61}">
  <ds:schemaRefs>
    <ds:schemaRef ds:uri="1f3dfe99-8c28-4387-8ce6-27c85fbc4db3"/>
    <ds:schemaRef ds:uri="41a1d822-be79-40d2-a6ec-7464442650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36896A3-0844-45A7-BA68-08168375126A}">
  <ds:schemaRefs>
    <ds:schemaRef ds:uri="http://schemas.microsoft.com/sharepoint/v3/contenttype/forms"/>
  </ds:schemaRefs>
</ds:datastoreItem>
</file>

<file path=customXml/itemProps3.xml><?xml version="1.0" encoding="utf-8"?>
<ds:datastoreItem xmlns:ds="http://schemas.openxmlformats.org/officeDocument/2006/customXml" ds:itemID="{A8B9437A-1F42-44E2-8737-FFF1E095E7FA}">
  <ds:schemaRefs>
    <ds:schemaRef ds:uri="http://purl.org/dc/terms/"/>
    <ds:schemaRef ds:uri="41a1d822-be79-40d2-a6ec-74644426508b"/>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1f3dfe99-8c28-4387-8ce6-27c85fbc4db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821</Words>
  <Application>Microsoft Office PowerPoint</Application>
  <PresentationFormat>Widescreen</PresentationFormat>
  <Paragraphs>44</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Metropolitan</vt:lpstr>
      <vt:lpstr>New Mexico Water Data and Policy Impact</vt:lpstr>
      <vt:lpstr>What does the data mean?</vt:lpstr>
      <vt:lpstr>How the data was collected</vt:lpstr>
      <vt:lpstr>How the data was collected</vt:lpstr>
      <vt:lpstr> W​hat are the water policies?</vt:lpstr>
      <vt:lpstr> W​hat are the water policies?</vt:lpstr>
      <vt:lpstr> W​hat are the water policies?</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Conner Cook</dc:creator>
  <cp:lastModifiedBy>Conner Cook</cp:lastModifiedBy>
  <cp:revision>2</cp:revision>
  <dcterms:created xsi:type="dcterms:W3CDTF">2024-11-26T21:04:36Z</dcterms:created>
  <dcterms:modified xsi:type="dcterms:W3CDTF">2024-12-02T18:29:47Z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0x01010046E85A082D3A9747A35F7B1D3E1EEE80</vt:lpwstr>
  </property>
</Properties>
</file>