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_rels/notesSlide14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s-CL" sz="2400" spc="-1" strike="noStrike">
                <a:solidFill>
                  <a:srgbClr val="ffffff"/>
                </a:solidFill>
                <a:latin typeface="Arial Black"/>
              </a:rPr>
              <a:t>Pulse para desplazar la página</a:t>
            </a:r>
            <a:endParaRPr b="1" lang="es-CL" sz="2400" spc="-1" strike="noStrike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s-CL" sz="2810" spc="-1" strike="noStrike">
                <a:latin typeface="Source Sans Pro"/>
              </a:rPr>
              <a:t>Pulse para editar el formato de las notas</a:t>
            </a:r>
            <a:endParaRPr b="0" lang="es-CL" sz="2810" spc="-1" strike="noStrike">
              <a:latin typeface="Source Sans Pro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1" lang="es-CL" sz="14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s-CL" sz="14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1" lang="es-CL" sz="14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s-CL" sz="14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s-CL" sz="14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s-CL" sz="14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3F662A9-6682-43FA-9A90-7B2CA85339FE}" type="slidenum">
              <a:rPr b="1" lang="es-CL" sz="1400" spc="-1" strike="noStrike">
                <a:solidFill>
                  <a:srgbClr val="e74c3c"/>
                </a:solidFill>
                <a:latin typeface="Source Sans Pro Black"/>
              </a:rPr>
              <a:t>1</a:t>
            </a:fld>
            <a:endParaRPr b="1" lang="es-CL" sz="14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1080000" y="936000"/>
            <a:ext cx="5345280" cy="400896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Source Sans Pro"/>
              </a:rPr>
              <a:t> </a:t>
            </a:r>
            <a:endParaRPr b="0" lang="es-CL" sz="2000" spc="-1" strike="noStrike">
              <a:latin typeface="Source Sans Pro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CL" sz="2000" spc="-1" strike="noStrike">
              <a:latin typeface="Source Sans Pro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Source Sans Pro"/>
              </a:rPr>
              <a:t>OWASP se inició en 2001 y ha operado desde 2004 como fundación caritativa OWASP que apoya su infraestructura y proyectos</a:t>
            </a:r>
            <a:endParaRPr b="0" lang="es-CL" sz="2000" spc="-1" strike="noStrike">
              <a:latin typeface="Source Sans Pro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Source Sans Pro"/>
              </a:rPr>
              <a:t>OWASP pretende ser el centro de referencia de toda la información de seguridad enfocada a las aplicaciones web</a:t>
            </a:r>
            <a:endParaRPr b="0" lang="es-CL" sz="2000" spc="-1" strike="noStrike">
              <a:latin typeface="Source Sans Pro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Source Sans Pro"/>
              </a:rPr>
              <a:t>Todas las herramientas sugeridas y documentación relacionada es libre.</a:t>
            </a:r>
            <a:endParaRPr b="0" lang="es-CL" sz="2000" spc="-1" strike="noStrike">
              <a:latin typeface="Source Sans Pro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Source Sans Pro"/>
              </a:rPr>
              <a:t>OWASP publica cada pocos años una lista de las 10 principales vulnerabilidades.</a:t>
            </a:r>
            <a:endParaRPr b="0" lang="es-CL" sz="2000" spc="-1" strike="noStrike">
              <a:latin typeface="Source Sans Pro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Source Sans Pro"/>
              </a:rPr>
              <a:t>Una vulnerabilidad critica para un tipo de negocio no lo es necesariamente para otro negocio.</a:t>
            </a:r>
            <a:endParaRPr b="0" lang="es-CL" sz="2000" spc="-1" strike="noStrike">
              <a:latin typeface="Source Sans Pro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Source Sans Pro"/>
              </a:rPr>
              <a:t>Existen metodologías y estándares internacionales para la gestión de riesgos las cuales deben adaptarse al negocio.</a:t>
            </a:r>
            <a:endParaRPr b="0" lang="es-CL" sz="2000" spc="-1" strike="noStrike">
              <a:latin typeface="Source Sans Pro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Source Sans Pro"/>
              </a:rPr>
              <a:t>Probabilidad de explotación , prevalencia y ser descubierta.</a:t>
            </a:r>
            <a:endParaRPr b="0" lang="es-CL" sz="2000" spc="-1" strike="noStrike">
              <a:latin typeface="Source Sans Pro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Source Sans Pro"/>
              </a:rPr>
              <a:t>Impacto técnico y en negocio. </a:t>
            </a:r>
            <a:endParaRPr b="0" lang="es-CL" sz="2000" spc="-1" strike="noStrike">
              <a:latin typeface="Source Sans Pro"/>
            </a:endParaRPr>
          </a:p>
          <a:p>
            <a:pPr marL="216000" indent="-216000" algn="just"/>
            <a:endParaRPr b="0" lang="es-CL" sz="2000" spc="-1" strike="noStrike">
              <a:latin typeface="Source Sans Pro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1080000" y="936000"/>
            <a:ext cx="5345280" cy="400896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Source Sans Pro"/>
              </a:rPr>
              <a:t>Nueva – </a:t>
            </a:r>
            <a:r>
              <a:rPr b="1" lang="es-CL" sz="2000" spc="-1" strike="noStrike">
                <a:latin typeface="Source Sans Pro"/>
              </a:rPr>
              <a:t>Entidades Externas XML (XXE)</a:t>
            </a:r>
            <a:r>
              <a:rPr b="0" lang="es-CL" sz="2000" spc="-1" strike="noStrike">
                <a:latin typeface="Source Sans Pro"/>
              </a:rPr>
              <a:t> respaldada principalmente por los resultados obtenidos de las herramientas de análisis estático de código.</a:t>
            </a:r>
            <a:endParaRPr b="0" lang="es-CL" sz="2000" spc="-1" strike="noStrike">
              <a:latin typeface="Source Sans Pro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Source Sans Pro"/>
              </a:rPr>
              <a:t>Nueva</a:t>
            </a:r>
            <a:r>
              <a:rPr b="0" lang="es-CL" sz="2000" spc="-1" strike="noStrike">
                <a:latin typeface="Source Sans Pro"/>
              </a:rPr>
              <a:t> – </a:t>
            </a:r>
            <a:r>
              <a:rPr b="1" lang="es-CL" sz="2000" spc="-1" strike="noStrike">
                <a:latin typeface="Source Sans Pro"/>
              </a:rPr>
              <a:t>Deserialización Insegura</a:t>
            </a:r>
            <a:r>
              <a:rPr b="0" lang="es-CL" sz="2000" spc="-1" strike="noStrike">
                <a:latin typeface="Source Sans Pro"/>
              </a:rPr>
              <a:t>, permite la ejecución remota de código.</a:t>
            </a:r>
            <a:endParaRPr b="0" lang="es-CL" sz="2000" spc="-1" strike="noStrike">
              <a:latin typeface="Source Sans Pro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Source Sans Pro"/>
              </a:rPr>
              <a:t>Nueva</a:t>
            </a:r>
            <a:r>
              <a:rPr b="0" lang="es-CL" sz="2000" spc="-1" strike="noStrike">
                <a:latin typeface="Source Sans Pro"/>
              </a:rPr>
              <a:t> – </a:t>
            </a:r>
            <a:r>
              <a:rPr b="1" lang="es-CL" sz="2000" spc="-1" strike="noStrike">
                <a:latin typeface="Source Sans Pro"/>
              </a:rPr>
              <a:t>Registro y Monitoreo Insuficientes</a:t>
            </a:r>
            <a:r>
              <a:rPr b="0" lang="es-CL" sz="2000" spc="-1" strike="noStrike">
                <a:latin typeface="Source Sans Pro"/>
              </a:rPr>
              <a:t>, impide o demora en forma significativa la detección de actividad maliciosa.</a:t>
            </a:r>
            <a:endParaRPr b="0" lang="es-CL" sz="2000" spc="-1" strike="noStrike">
              <a:latin typeface="Source Sans Pro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Source Sans Pro"/>
              </a:rPr>
              <a:t>Funcionado </a:t>
            </a:r>
            <a:r>
              <a:rPr b="0" lang="es-CL" sz="2000" spc="-1" strike="noStrike">
                <a:latin typeface="Source Sans Pro"/>
              </a:rPr>
              <a:t>– </a:t>
            </a:r>
            <a:r>
              <a:rPr b="1" lang="es-CL" sz="2000" spc="-1" strike="noStrike">
                <a:solidFill>
                  <a:srgbClr val="0066b3"/>
                </a:solidFill>
                <a:latin typeface="Source Sans Pro"/>
              </a:rPr>
              <a:t>Referencia Directa Insegura a Objetos</a:t>
            </a:r>
            <a:r>
              <a:rPr b="0" lang="es-CL" sz="2000" spc="-1" strike="noStrike">
                <a:latin typeface="Source Sans Pro"/>
              </a:rPr>
              <a:t>  y </a:t>
            </a:r>
            <a:r>
              <a:rPr b="1" lang="es-CL" sz="2000" spc="-1" strike="noStrike">
                <a:solidFill>
                  <a:srgbClr val="ce181e"/>
                </a:solidFill>
                <a:latin typeface="Source Sans Pro"/>
              </a:rPr>
              <a:t>Ausencia de Control de Acceso</a:t>
            </a:r>
            <a:r>
              <a:rPr b="0" lang="es-CL" sz="2000" spc="-1" strike="noStrike">
                <a:latin typeface="Source Sans Pro"/>
              </a:rPr>
              <a:t> en </a:t>
            </a:r>
            <a:r>
              <a:rPr b="1" lang="es-CL" sz="2000" spc="-1" strike="noStrike">
                <a:latin typeface="Source Sans Pro"/>
              </a:rPr>
              <a:t>Pérdida de Control de Acceso</a:t>
            </a:r>
            <a:endParaRPr b="0" lang="es-CL" sz="2000" spc="-1" strike="noStrike">
              <a:latin typeface="Source Sans Pro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376000" y="297000"/>
            <a:ext cx="6840000" cy="675000"/>
          </a:xfrm>
          <a:prstGeom prst="rect">
            <a:avLst/>
          </a:prstGeom>
        </p:spPr>
        <p:txBody>
          <a:bodyPr lIns="0" rIns="0" tIns="0" bIns="0" anchor="b"/>
          <a:p>
            <a:endParaRPr b="1" lang="es-CL" sz="24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376000" y="1152000"/>
            <a:ext cx="734400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376000" y="3159360"/>
            <a:ext cx="734400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376000" y="297000"/>
            <a:ext cx="6840000" cy="675000"/>
          </a:xfrm>
          <a:prstGeom prst="rect">
            <a:avLst/>
          </a:prstGeom>
        </p:spPr>
        <p:txBody>
          <a:bodyPr lIns="0" rIns="0" tIns="0" bIns="0" anchor="b"/>
          <a:p>
            <a:endParaRPr b="1" lang="es-CL" sz="24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376000" y="1152000"/>
            <a:ext cx="358380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139440" y="1152000"/>
            <a:ext cx="358380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376000" y="3159360"/>
            <a:ext cx="358380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139440" y="3159360"/>
            <a:ext cx="358380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376000" y="297000"/>
            <a:ext cx="6840000" cy="675000"/>
          </a:xfrm>
          <a:prstGeom prst="rect">
            <a:avLst/>
          </a:prstGeom>
        </p:spPr>
        <p:txBody>
          <a:bodyPr lIns="0" rIns="0" tIns="0" bIns="0" anchor="b"/>
          <a:p>
            <a:endParaRPr b="1" lang="es-CL" sz="24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376000" y="1152000"/>
            <a:ext cx="236448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858920" y="1152000"/>
            <a:ext cx="236448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342200" y="1152000"/>
            <a:ext cx="236448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2376000" y="3159360"/>
            <a:ext cx="236448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858920" y="3159360"/>
            <a:ext cx="236448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7342200" y="3159360"/>
            <a:ext cx="236448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376000" y="297000"/>
            <a:ext cx="6840000" cy="675000"/>
          </a:xfrm>
          <a:prstGeom prst="rect">
            <a:avLst/>
          </a:prstGeom>
        </p:spPr>
        <p:txBody>
          <a:bodyPr lIns="0" rIns="0" tIns="0" bIns="0" anchor="b"/>
          <a:p>
            <a:endParaRPr b="1" lang="es-CL" sz="24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2376000" y="1152000"/>
            <a:ext cx="7344000" cy="3843000"/>
          </a:xfrm>
          <a:prstGeom prst="rect">
            <a:avLst/>
          </a:prstGeom>
        </p:spPr>
        <p:txBody>
          <a:bodyPr lIns="0" rIns="0" tIns="0" bIns="0"/>
          <a:p>
            <a:endParaRPr b="0" lang="es-CL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376000" y="297000"/>
            <a:ext cx="6840000" cy="675000"/>
          </a:xfrm>
          <a:prstGeom prst="rect">
            <a:avLst/>
          </a:prstGeom>
        </p:spPr>
        <p:txBody>
          <a:bodyPr lIns="0" rIns="0" tIns="0" bIns="0" anchor="b"/>
          <a:p>
            <a:endParaRPr b="1" lang="es-CL" sz="24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376000" y="1152000"/>
            <a:ext cx="73440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376000" y="297000"/>
            <a:ext cx="6840000" cy="675000"/>
          </a:xfrm>
          <a:prstGeom prst="rect">
            <a:avLst/>
          </a:prstGeom>
        </p:spPr>
        <p:txBody>
          <a:bodyPr lIns="0" rIns="0" tIns="0" bIns="0" anchor="b"/>
          <a:p>
            <a:endParaRPr b="1" lang="es-CL" sz="24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376000" y="1152000"/>
            <a:ext cx="3583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9440" y="1152000"/>
            <a:ext cx="3583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376000" y="297000"/>
            <a:ext cx="6840000" cy="675000"/>
          </a:xfrm>
          <a:prstGeom prst="rect">
            <a:avLst/>
          </a:prstGeom>
        </p:spPr>
        <p:txBody>
          <a:bodyPr lIns="0" rIns="0" tIns="0" bIns="0" anchor="b"/>
          <a:p>
            <a:endParaRPr b="1" lang="es-CL" sz="240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376000" y="297000"/>
            <a:ext cx="6840000" cy="3130200"/>
          </a:xfrm>
          <a:prstGeom prst="rect">
            <a:avLst/>
          </a:prstGeom>
        </p:spPr>
        <p:txBody>
          <a:bodyPr lIns="0" rIns="0" tIns="0" bIns="0"/>
          <a:p>
            <a:endParaRPr b="0" lang="es-CL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376000" y="297000"/>
            <a:ext cx="6840000" cy="675000"/>
          </a:xfrm>
          <a:prstGeom prst="rect">
            <a:avLst/>
          </a:prstGeom>
        </p:spPr>
        <p:txBody>
          <a:bodyPr lIns="0" rIns="0" tIns="0" bIns="0" anchor="b"/>
          <a:p>
            <a:endParaRPr b="1" lang="es-CL" sz="24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376000" y="1152000"/>
            <a:ext cx="358380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139440" y="1152000"/>
            <a:ext cx="3583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2376000" y="3159360"/>
            <a:ext cx="358380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376000" y="297000"/>
            <a:ext cx="6840000" cy="675000"/>
          </a:xfrm>
          <a:prstGeom prst="rect">
            <a:avLst/>
          </a:prstGeom>
        </p:spPr>
        <p:txBody>
          <a:bodyPr lIns="0" rIns="0" tIns="0" bIns="0" anchor="b"/>
          <a:p>
            <a:endParaRPr b="1" lang="es-CL" sz="24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2376000" y="1152000"/>
            <a:ext cx="7344000" cy="3843000"/>
          </a:xfrm>
          <a:prstGeom prst="rect">
            <a:avLst/>
          </a:prstGeom>
        </p:spPr>
        <p:txBody>
          <a:bodyPr lIns="0" rIns="0" tIns="0" bIns="0"/>
          <a:p>
            <a:endParaRPr b="0" lang="es-CL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376000" y="297000"/>
            <a:ext cx="6840000" cy="675000"/>
          </a:xfrm>
          <a:prstGeom prst="rect">
            <a:avLst/>
          </a:prstGeom>
        </p:spPr>
        <p:txBody>
          <a:bodyPr lIns="0" rIns="0" tIns="0" bIns="0" anchor="b"/>
          <a:p>
            <a:endParaRPr b="1" lang="es-CL" sz="24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376000" y="1152000"/>
            <a:ext cx="3583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139440" y="1152000"/>
            <a:ext cx="358380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139440" y="3159360"/>
            <a:ext cx="358380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376000" y="297000"/>
            <a:ext cx="6840000" cy="675000"/>
          </a:xfrm>
          <a:prstGeom prst="rect">
            <a:avLst/>
          </a:prstGeom>
        </p:spPr>
        <p:txBody>
          <a:bodyPr lIns="0" rIns="0" tIns="0" bIns="0" anchor="b"/>
          <a:p>
            <a:endParaRPr b="1" lang="es-CL" sz="24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376000" y="1152000"/>
            <a:ext cx="358380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9440" y="1152000"/>
            <a:ext cx="358380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376000" y="3159360"/>
            <a:ext cx="734400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376000" y="297000"/>
            <a:ext cx="6840000" cy="675000"/>
          </a:xfrm>
          <a:prstGeom prst="rect">
            <a:avLst/>
          </a:prstGeom>
        </p:spPr>
        <p:txBody>
          <a:bodyPr lIns="0" rIns="0" tIns="0" bIns="0" anchor="b"/>
          <a:p>
            <a:endParaRPr b="1" lang="es-CL" sz="24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376000" y="1152000"/>
            <a:ext cx="734400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376000" y="3159360"/>
            <a:ext cx="734400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376000" y="297000"/>
            <a:ext cx="6840000" cy="675000"/>
          </a:xfrm>
          <a:prstGeom prst="rect">
            <a:avLst/>
          </a:prstGeom>
        </p:spPr>
        <p:txBody>
          <a:bodyPr lIns="0" rIns="0" tIns="0" bIns="0" anchor="b"/>
          <a:p>
            <a:endParaRPr b="1" lang="es-CL" sz="24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376000" y="1152000"/>
            <a:ext cx="358380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139440" y="1152000"/>
            <a:ext cx="358380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2376000" y="3159360"/>
            <a:ext cx="358380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139440" y="3159360"/>
            <a:ext cx="358380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376000" y="297000"/>
            <a:ext cx="6840000" cy="675000"/>
          </a:xfrm>
          <a:prstGeom prst="rect">
            <a:avLst/>
          </a:prstGeom>
        </p:spPr>
        <p:txBody>
          <a:bodyPr lIns="0" rIns="0" tIns="0" bIns="0" anchor="b"/>
          <a:p>
            <a:endParaRPr b="1" lang="es-CL" sz="24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376000" y="1152000"/>
            <a:ext cx="236448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858920" y="1152000"/>
            <a:ext cx="236448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7342200" y="1152000"/>
            <a:ext cx="236448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2376000" y="3159360"/>
            <a:ext cx="236448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858920" y="3159360"/>
            <a:ext cx="236448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7342200" y="3159360"/>
            <a:ext cx="236448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76000" y="297000"/>
            <a:ext cx="6840000" cy="675000"/>
          </a:xfrm>
          <a:prstGeom prst="rect">
            <a:avLst/>
          </a:prstGeom>
        </p:spPr>
        <p:txBody>
          <a:bodyPr lIns="0" rIns="0" tIns="0" bIns="0" anchor="b"/>
          <a:p>
            <a:endParaRPr b="1" lang="es-CL" sz="24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376000" y="1152000"/>
            <a:ext cx="73440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376000" y="297000"/>
            <a:ext cx="6840000" cy="675000"/>
          </a:xfrm>
          <a:prstGeom prst="rect">
            <a:avLst/>
          </a:prstGeom>
        </p:spPr>
        <p:txBody>
          <a:bodyPr lIns="0" rIns="0" tIns="0" bIns="0" anchor="b"/>
          <a:p>
            <a:endParaRPr b="1" lang="es-CL" sz="24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376000" y="1152000"/>
            <a:ext cx="3583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139440" y="1152000"/>
            <a:ext cx="3583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76000" y="297000"/>
            <a:ext cx="6840000" cy="675000"/>
          </a:xfrm>
          <a:prstGeom prst="rect">
            <a:avLst/>
          </a:prstGeom>
        </p:spPr>
        <p:txBody>
          <a:bodyPr lIns="0" rIns="0" tIns="0" bIns="0" anchor="b"/>
          <a:p>
            <a:endParaRPr b="1" lang="es-CL" sz="240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376000" y="297000"/>
            <a:ext cx="6840000" cy="3130200"/>
          </a:xfrm>
          <a:prstGeom prst="rect">
            <a:avLst/>
          </a:prstGeom>
        </p:spPr>
        <p:txBody>
          <a:bodyPr lIns="0" rIns="0" tIns="0" bIns="0"/>
          <a:p>
            <a:endParaRPr b="0" lang="es-CL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376000" y="297000"/>
            <a:ext cx="6840000" cy="675000"/>
          </a:xfrm>
          <a:prstGeom prst="rect">
            <a:avLst/>
          </a:prstGeom>
        </p:spPr>
        <p:txBody>
          <a:bodyPr lIns="0" rIns="0" tIns="0" bIns="0" anchor="b"/>
          <a:p>
            <a:endParaRPr b="1" lang="es-CL" sz="24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376000" y="1152000"/>
            <a:ext cx="358380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139440" y="1152000"/>
            <a:ext cx="3583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376000" y="3159360"/>
            <a:ext cx="358380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376000" y="297000"/>
            <a:ext cx="6840000" cy="675000"/>
          </a:xfrm>
          <a:prstGeom prst="rect">
            <a:avLst/>
          </a:prstGeom>
        </p:spPr>
        <p:txBody>
          <a:bodyPr lIns="0" rIns="0" tIns="0" bIns="0" anchor="b"/>
          <a:p>
            <a:endParaRPr b="1" lang="es-CL" sz="24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376000" y="1152000"/>
            <a:ext cx="3583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139440" y="1152000"/>
            <a:ext cx="358380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139440" y="3159360"/>
            <a:ext cx="358380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376000" y="297000"/>
            <a:ext cx="6840000" cy="675000"/>
          </a:xfrm>
          <a:prstGeom prst="rect">
            <a:avLst/>
          </a:prstGeom>
        </p:spPr>
        <p:txBody>
          <a:bodyPr lIns="0" rIns="0" tIns="0" bIns="0" anchor="b"/>
          <a:p>
            <a:endParaRPr b="1" lang="es-CL" sz="24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376000" y="1152000"/>
            <a:ext cx="358380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139440" y="1152000"/>
            <a:ext cx="358380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2376000" y="3159360"/>
            <a:ext cx="7344000" cy="18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2376000" y="297000"/>
            <a:ext cx="6840000" cy="675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s-CL" sz="2400" spc="-1" strike="noStrike">
                <a:solidFill>
                  <a:srgbClr val="000000"/>
                </a:solidFill>
                <a:latin typeface="Source Sans Pro Black"/>
              </a:rPr>
              <a:t>Pulse para editar el formato del texto de título</a:t>
            </a:r>
            <a:endParaRPr b="1" lang="es-CL" sz="24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2376000" y="1152000"/>
            <a:ext cx="73440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es-CL" sz="1950" spc="-1" strike="noStrike">
                <a:solidFill>
                  <a:srgbClr val="1c1c1c"/>
                </a:solidFill>
                <a:latin typeface="Source Sans Pro Semibold"/>
              </a:rPr>
              <a:t>Pulse para editar el formato de esquema del texto</a:t>
            </a:r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848"/>
              </a:spcAft>
            </a:pPr>
            <a:r>
              <a:rPr b="0" lang="es-CL" sz="1650" spc="-1" strike="noStrike">
                <a:solidFill>
                  <a:srgbClr val="1c1c1c"/>
                </a:solidFill>
                <a:latin typeface="Source Sans Pro Light"/>
              </a:rPr>
              <a:t>Segundo nivel del esquema</a:t>
            </a:r>
            <a:endParaRPr b="0" lang="es-CL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635"/>
              </a:spcAft>
            </a:pPr>
            <a:r>
              <a:rPr b="0" lang="es-CL" sz="1350" spc="-1" strike="noStrike">
                <a:solidFill>
                  <a:srgbClr val="1c1c1c"/>
                </a:solidFill>
                <a:latin typeface="Source Sans Pro Light"/>
              </a:rPr>
              <a:t>Tercer nivel del esquema</a:t>
            </a:r>
            <a:endParaRPr b="0" lang="es-CL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425"/>
              </a:spcAft>
            </a:pPr>
            <a:r>
              <a:rPr b="0" lang="es-CL" sz="1200" spc="-1" strike="noStrike">
                <a:solidFill>
                  <a:srgbClr val="1c1c1c"/>
                </a:solidFill>
                <a:latin typeface="Source Sans Pro Light"/>
              </a:rPr>
              <a:t>Cuarto nivel del esquema</a:t>
            </a:r>
            <a:endParaRPr b="0" lang="es-CL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13"/>
              </a:spcAft>
            </a:pPr>
            <a:r>
              <a:rPr b="0" lang="es-CL" sz="1200" spc="-1" strike="noStrike">
                <a:solidFill>
                  <a:srgbClr val="1c1c1c"/>
                </a:solidFill>
                <a:latin typeface="Source Sans Pro Light"/>
              </a:rPr>
              <a:t>Quinto nivel del esquema</a:t>
            </a:r>
            <a:endParaRPr b="0" lang="es-CL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13"/>
              </a:spcAft>
            </a:pPr>
            <a:r>
              <a:rPr b="0" lang="es-CL" sz="1200" spc="-1" strike="noStrike">
                <a:solidFill>
                  <a:srgbClr val="1c1c1c"/>
                </a:solidFill>
                <a:latin typeface="Source Sans Pro Light"/>
              </a:rPr>
              <a:t>Sexto nivel del esquema</a:t>
            </a:r>
            <a:endParaRPr b="0" lang="es-CL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13"/>
              </a:spcAft>
            </a:pPr>
            <a:r>
              <a:rPr b="0" lang="es-CL" sz="1200" spc="-1" strike="noStrike">
                <a:solidFill>
                  <a:srgbClr val="1c1c1c"/>
                </a:solidFill>
                <a:latin typeface="Source Sans Pro Light"/>
              </a:rPr>
              <a:t>Séptimo nivel del esquema</a:t>
            </a:r>
            <a:endParaRPr b="0" lang="es-CL" sz="1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8352000" y="5409000"/>
            <a:ext cx="1728000" cy="26100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0" lang="es-CL" sz="1100" spc="-1" strike="noStrike">
                <a:solidFill>
                  <a:srgbClr val="999999"/>
                </a:solidFill>
                <a:latin typeface="Source Sans Pro Black"/>
              </a:rPr>
              <a:t>Autor: </a:t>
            </a:r>
            <a:r>
              <a:rPr b="0" lang="es-CL" sz="1100" spc="-1" strike="noStrike">
                <a:solidFill>
                  <a:srgbClr val="999999"/>
                </a:solidFill>
                <a:latin typeface="Source Sans Pro Black"/>
              </a:rPr>
              <a:t>&lt;pie de página&gt;</a:t>
            </a:r>
            <a:endParaRPr b="0" lang="es-CL" sz="1100" spc="-1" strike="noStrike">
              <a:solidFill>
                <a:srgbClr val="999999"/>
              </a:solidFill>
              <a:latin typeface="Source Sans Pro Black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216000" y="0"/>
            <a:ext cx="540000" cy="100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08FB33E5-569F-4536-BF6A-C625ACEAC52D}" type="slidenum">
              <a:rPr b="1" lang="es-CL" sz="2200" spc="-1" strike="noStrike">
                <a:solidFill>
                  <a:srgbClr val="ffffff"/>
                </a:solidFill>
                <a:latin typeface="Source Sans Pro Black"/>
              </a:rPr>
              <a:t>&lt;número&gt;</a:t>
            </a:fld>
            <a:endParaRPr b="1" lang="es-CL" sz="2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5" name="" descr=""/>
          <p:cNvPicPr/>
          <p:nvPr/>
        </p:nvPicPr>
        <p:blipFill>
          <a:blip r:embed="rId2"/>
          <a:stretch/>
        </p:blipFill>
        <p:spPr>
          <a:xfrm>
            <a:off x="0" y="0"/>
            <a:ext cx="2076480" cy="5670000"/>
          </a:xfrm>
          <a:prstGeom prst="rect">
            <a:avLst/>
          </a:prstGeom>
          <a:ln>
            <a:noFill/>
          </a:ln>
        </p:spPr>
      </p:pic>
      <p:pic>
        <p:nvPicPr>
          <p:cNvPr id="6" name="Picture 4" descr=""/>
          <p:cNvPicPr/>
          <p:nvPr/>
        </p:nvPicPr>
        <p:blipFill>
          <a:blip r:embed="rId3"/>
          <a:stretch/>
        </p:blipFill>
        <p:spPr>
          <a:xfrm>
            <a:off x="2376000" y="5112000"/>
            <a:ext cx="1387080" cy="480240"/>
          </a:xfrm>
          <a:prstGeom prst="rect">
            <a:avLst/>
          </a:prstGeom>
          <a:ln>
            <a:noFill/>
          </a:ln>
        </p:spPr>
      </p:pic>
      <p:pic>
        <p:nvPicPr>
          <p:cNvPr id="7" name="" descr=""/>
          <p:cNvPicPr/>
          <p:nvPr/>
        </p:nvPicPr>
        <p:blipFill>
          <a:blip r:embed="rId4"/>
          <a:stretch/>
        </p:blipFill>
        <p:spPr>
          <a:xfrm>
            <a:off x="9248040" y="4995000"/>
            <a:ext cx="675000" cy="675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570600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32000" y="1872000"/>
            <a:ext cx="9360000" cy="1152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s-CL" sz="3200" spc="-1" strike="noStrike">
                <a:solidFill>
                  <a:srgbClr val="ffffff"/>
                </a:solidFill>
                <a:latin typeface="Arial Black"/>
              </a:rPr>
              <a:t>Pulse para editar el formato del texto de título</a:t>
            </a:r>
            <a:endParaRPr b="1" lang="es-CL" sz="3200" spc="-1" strike="noStrike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40000" y="3510000"/>
            <a:ext cx="9180000" cy="64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es-CL" sz="1950" spc="-1" strike="noStrike">
                <a:solidFill>
                  <a:srgbClr val="1c1c1c"/>
                </a:solidFill>
                <a:latin typeface="Source Sans Pro Semibold"/>
              </a:rPr>
              <a:t>Pulse para editar el formato de esquema del texto</a:t>
            </a:r>
            <a:endParaRPr b="1" lang="es-CL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848"/>
              </a:spcAft>
            </a:pPr>
            <a:r>
              <a:rPr b="0" lang="es-CL" sz="1650" spc="-1" strike="noStrike">
                <a:solidFill>
                  <a:srgbClr val="1c1c1c"/>
                </a:solidFill>
                <a:latin typeface="Source Sans Pro Light"/>
              </a:rPr>
              <a:t>Segundo nivel del esquema</a:t>
            </a:r>
            <a:endParaRPr b="0" lang="es-CL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635"/>
              </a:spcAft>
            </a:pPr>
            <a:r>
              <a:rPr b="0" lang="es-CL" sz="1350" spc="-1" strike="noStrike">
                <a:solidFill>
                  <a:srgbClr val="1c1c1c"/>
                </a:solidFill>
                <a:latin typeface="Source Sans Pro Light"/>
              </a:rPr>
              <a:t>Tercer nivel del esquema</a:t>
            </a:r>
            <a:endParaRPr b="0" lang="es-CL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425"/>
              </a:spcAft>
            </a:pPr>
            <a:r>
              <a:rPr b="0" lang="es-CL" sz="1200" spc="-1" strike="noStrike">
                <a:solidFill>
                  <a:srgbClr val="1c1c1c"/>
                </a:solidFill>
                <a:latin typeface="Source Sans Pro Light"/>
              </a:rPr>
              <a:t>Cuarto nivel del esquema</a:t>
            </a:r>
            <a:endParaRPr b="0" lang="es-CL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13"/>
              </a:spcAft>
            </a:pPr>
            <a:r>
              <a:rPr b="0" lang="es-CL" sz="1200" spc="-1" strike="noStrike">
                <a:solidFill>
                  <a:srgbClr val="1c1c1c"/>
                </a:solidFill>
                <a:latin typeface="Source Sans Pro Light"/>
              </a:rPr>
              <a:t>Quinto nivel del esquema</a:t>
            </a:r>
            <a:endParaRPr b="0" lang="es-CL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13"/>
              </a:spcAft>
            </a:pPr>
            <a:r>
              <a:rPr b="0" lang="es-CL" sz="1200" spc="-1" strike="noStrike">
                <a:solidFill>
                  <a:srgbClr val="1c1c1c"/>
                </a:solidFill>
                <a:latin typeface="Source Sans Pro Light"/>
              </a:rPr>
              <a:t>Sexto nivel del esquema</a:t>
            </a:r>
            <a:endParaRPr b="0" lang="es-CL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13"/>
              </a:spcAft>
            </a:pPr>
            <a:r>
              <a:rPr b="0" lang="es-CL" sz="1200" spc="-1" strike="noStrike">
                <a:solidFill>
                  <a:srgbClr val="1c1c1c"/>
                </a:solidFill>
                <a:latin typeface="Source Sans Pro Light"/>
              </a:rPr>
              <a:t>Séptimo nivel del esquema</a:t>
            </a:r>
            <a:endParaRPr b="0" lang="es-CL" sz="1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/>
          </p:nvPr>
        </p:nvSpPr>
        <p:spPr>
          <a:xfrm>
            <a:off x="3024000" y="5355000"/>
            <a:ext cx="3672000" cy="261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s-CL" sz="18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endParaRPr b="1" lang="es-CL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/>
          </p:nvPr>
        </p:nvSpPr>
        <p:spPr>
          <a:xfrm>
            <a:off x="144000" y="5355000"/>
            <a:ext cx="2736000" cy="261000"/>
          </a:xfrm>
          <a:prstGeom prst="rect">
            <a:avLst/>
          </a:prstGeom>
        </p:spPr>
        <p:txBody>
          <a:bodyPr lIns="0" rIns="0" tIns="0" bIns="0"/>
          <a:p>
            <a:r>
              <a:rPr b="1" lang="es-CL" sz="1800" spc="-1" strike="noStrike">
                <a:solidFill>
                  <a:srgbClr val="ffffff"/>
                </a:solidFill>
                <a:latin typeface="Source Sans Pro Black"/>
              </a:rPr>
              <a:t>#</a:t>
            </a:r>
            <a:fld id="{B0C7EA4D-DB68-4F2F-993C-A586EAE2C16B}" type="slidenum">
              <a:rPr b="1" lang="es-CL" sz="1800" spc="-1" strike="noStrike">
                <a:solidFill>
                  <a:srgbClr val="ffffff"/>
                </a:solidFill>
                <a:latin typeface="Source Sans Pro Black"/>
              </a:rPr>
              <a:t>1</a:t>
            </a:fld>
            <a:endParaRPr b="1" lang="es-CL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32000" y="1872000"/>
            <a:ext cx="9360000" cy="115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CL" sz="2400" spc="-1" strike="noStrike">
                <a:solidFill>
                  <a:srgbClr val="ffffff"/>
                </a:solidFill>
                <a:latin typeface="Arial Black"/>
              </a:rPr>
              <a:t>OWASP Top 10 - 2017</a:t>
            </a:r>
            <a:endParaRPr b="1" lang="es-CL" sz="2400" spc="-1" strike="noStrike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40640" y="4585680"/>
            <a:ext cx="2841480" cy="71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CL" sz="1400" spc="-1" strike="noStrike">
                <a:solidFill>
                  <a:srgbClr val="ffffff"/>
                </a:solidFill>
                <a:latin typeface="Source Sans Pro"/>
              </a:rPr>
              <a:t>Gerardo Garrido</a:t>
            </a:r>
            <a:endParaRPr b="0" lang="es-CL" sz="1400" spc="-1" strike="noStrike">
              <a:latin typeface="Source Sans Pro"/>
            </a:endParaRPr>
          </a:p>
          <a:p>
            <a:r>
              <a:rPr b="0" lang="es-CL" sz="1400" spc="-1" strike="noStrike">
                <a:solidFill>
                  <a:srgbClr val="ffffff"/>
                </a:solidFill>
                <a:latin typeface="Source Sans Pro"/>
              </a:rPr>
              <a:t>gerardo.garrido@sonda.com</a:t>
            </a:r>
            <a:endParaRPr b="0" lang="es-CL" sz="1400" spc="-1" strike="noStrike">
              <a:latin typeface="Source Sans Pro"/>
            </a:endParaRPr>
          </a:p>
          <a:p>
            <a:r>
              <a:rPr b="0" lang="es-CL" sz="1400" spc="-1" strike="noStrike">
                <a:solidFill>
                  <a:srgbClr val="ffffff"/>
                </a:solidFill>
                <a:latin typeface="Source Sans Pro"/>
              </a:rPr>
              <a:t>Desarrollo de software</a:t>
            </a:r>
            <a:endParaRPr b="0" lang="es-CL" sz="1400" spc="-1" strike="noStrike">
              <a:latin typeface="Source Sans Pro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624000" y="238680"/>
            <a:ext cx="2857320" cy="2857320"/>
          </a:xfrm>
          <a:prstGeom prst="rect">
            <a:avLst/>
          </a:prstGeom>
          <a:ln>
            <a:noFill/>
          </a:ln>
        </p:spPr>
      </p:pic>
      <p:sp>
        <p:nvSpPr>
          <p:cNvPr id="94" name="TextShape 3"/>
          <p:cNvSpPr txBox="1"/>
          <p:nvPr/>
        </p:nvSpPr>
        <p:spPr>
          <a:xfrm>
            <a:off x="367560" y="3112560"/>
            <a:ext cx="6328440" cy="41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CL" sz="2200" spc="-1" strike="noStrike">
                <a:solidFill>
                  <a:srgbClr val="ffffff"/>
                </a:solidFill>
                <a:latin typeface="Trebuchet MS"/>
              </a:rPr>
              <a:t>Los diez riesgos más críticos en Aplicaciones Web</a:t>
            </a:r>
            <a:endParaRPr b="0" lang="es-CL" sz="2200" spc="-1" strike="noStrike">
              <a:latin typeface="Source Sans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376000" y="297000"/>
            <a:ext cx="684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CL" sz="3200" spc="-1" strike="noStrike">
                <a:solidFill>
                  <a:srgbClr val="00b0f0"/>
                </a:solidFill>
                <a:latin typeface="Consolas"/>
              </a:rPr>
              <a:t>A3 Exposición de Datos Sensibles</a:t>
            </a:r>
            <a:endParaRPr b="1" lang="es-CL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2376000" y="1224000"/>
            <a:ext cx="7416000" cy="31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Clasifique los datos procesados, almacenados o transmitidos por el sistema.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No almacene datos sensibles innecesariamente.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Cifre todos los datos sensibles cuando sean almacenados.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Cifre todos los datos en tránsito utilizando protocolos seguros.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Deshabilite el almacenamiento en cache de datos sensibles.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Almacene contraseñas utilizando funciones de hashing adaptables.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30" name="Marcador de contenido 4" descr=""/>
          <p:cNvPicPr/>
          <p:nvPr/>
        </p:nvPicPr>
        <p:blipFill>
          <a:blip r:embed="rId1"/>
          <a:srcRect l="0" t="0" r="0" b="60002"/>
          <a:stretch/>
        </p:blipFill>
        <p:spPr>
          <a:xfrm>
            <a:off x="3960000" y="4885920"/>
            <a:ext cx="5112000" cy="730440"/>
          </a:xfrm>
          <a:prstGeom prst="rect">
            <a:avLst/>
          </a:prstGeom>
          <a:ln>
            <a:noFill/>
          </a:ln>
        </p:spPr>
      </p:pic>
      <p:sp>
        <p:nvSpPr>
          <p:cNvPr id="131" name="TextShape 3"/>
          <p:cNvSpPr txBox="1"/>
          <p:nvPr/>
        </p:nvSpPr>
        <p:spPr>
          <a:xfrm>
            <a:off x="0" y="89280"/>
            <a:ext cx="2052000" cy="421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¿Qué es OWASP?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El riesgo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Diferencias de versiones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A2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s-CL" sz="1200" spc="-1" strike="noStrike">
                <a:solidFill>
                  <a:srgbClr val="ffffff"/>
                </a:solidFill>
                <a:latin typeface="Arial Black"/>
              </a:rPr>
              <a:t>A3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A4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A5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A6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A7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A8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A9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A10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TODO’S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endParaRPr b="0" lang="es-CL" sz="1200" spc="-1" strike="noStrike">
              <a:latin typeface="Source Sans Pro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376000" y="297000"/>
            <a:ext cx="684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CL" sz="3200" spc="-1" strike="noStrike">
                <a:solidFill>
                  <a:srgbClr val="00b0f0"/>
                </a:solidFill>
                <a:latin typeface="Consolas"/>
              </a:rPr>
              <a:t>A4 Entidades Externas XML (XXE)</a:t>
            </a:r>
            <a:endParaRPr b="1" lang="es-CL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2232000" y="3168000"/>
            <a:ext cx="7416000" cy="15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Muchos procesadores XML antiguos o mal configurados evalúan referencias a entidades externas en documentos XML. XXE pueden utilizarse para revelar archivos internos mediante la URI, escanear puertos de la LAN, ejecutar código de forma remota ...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34" name="Marcador de contenido 3" descr=""/>
          <p:cNvPicPr/>
          <p:nvPr/>
        </p:nvPicPr>
        <p:blipFill>
          <a:blip r:embed="rId1"/>
          <a:srcRect l="0" t="0" r="0" b="63275"/>
          <a:stretch/>
        </p:blipFill>
        <p:spPr>
          <a:xfrm>
            <a:off x="3960000" y="4923000"/>
            <a:ext cx="5123520" cy="62100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3038040" y="1266480"/>
            <a:ext cx="4161960" cy="1685520"/>
          </a:xfrm>
          <a:prstGeom prst="rect">
            <a:avLst/>
          </a:prstGeom>
          <a:ln>
            <a:noFill/>
          </a:ln>
        </p:spPr>
      </p:pic>
      <p:sp>
        <p:nvSpPr>
          <p:cNvPr id="136" name="TextShape 3"/>
          <p:cNvSpPr txBox="1"/>
          <p:nvPr/>
        </p:nvSpPr>
        <p:spPr>
          <a:xfrm>
            <a:off x="0" y="89280"/>
            <a:ext cx="2052000" cy="421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¿Qué es OWASP?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El riesgo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Diferencias de versiones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A2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A3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s-CL" sz="1200" spc="-1" strike="noStrike">
                <a:solidFill>
                  <a:srgbClr val="ffffff"/>
                </a:solidFill>
                <a:latin typeface="Arial Black"/>
              </a:rPr>
              <a:t>A4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A5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A6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A7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A8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A9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A10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TODO’S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endParaRPr b="0" lang="es-CL" sz="1200" spc="-1" strike="noStrike">
              <a:latin typeface="Source Sans Pro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2376000" y="297000"/>
            <a:ext cx="684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CL" sz="3200" spc="-1" strike="noStrike">
                <a:solidFill>
                  <a:srgbClr val="00b0f0"/>
                </a:solidFill>
                <a:latin typeface="Consolas"/>
              </a:rPr>
              <a:t>A4 Entidades Externas XML (XXE)</a:t>
            </a:r>
            <a:endParaRPr b="1" lang="es-CL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2376000" y="1224000"/>
            <a:ext cx="7416000" cy="31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De ser posible, utilice formatos de datos menos complejos como JSON.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Actualice los procesadores y bibliotecas XML que utilice la aplicación o el sistema subyacente. 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Deshabilite las entidades externas de XML.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Implemente validación de entrada positiva en el servidor (“lista blanca”).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Verifique que la funcionalidad de carga de archivos XML.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Si estos controles no son posibles, considere usar parcheo virtual, gateways de seguridad de API.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39" name="Marcador de contenido 3" descr=""/>
          <p:cNvPicPr/>
          <p:nvPr/>
        </p:nvPicPr>
        <p:blipFill>
          <a:blip r:embed="rId1"/>
          <a:srcRect l="0" t="0" r="0" b="63275"/>
          <a:stretch/>
        </p:blipFill>
        <p:spPr>
          <a:xfrm>
            <a:off x="3960000" y="4923360"/>
            <a:ext cx="5123520" cy="621000"/>
          </a:xfrm>
          <a:prstGeom prst="rect">
            <a:avLst/>
          </a:prstGeom>
          <a:ln>
            <a:noFill/>
          </a:ln>
        </p:spPr>
      </p:pic>
      <p:sp>
        <p:nvSpPr>
          <p:cNvPr id="140" name="TextShape 3"/>
          <p:cNvSpPr txBox="1"/>
          <p:nvPr/>
        </p:nvSpPr>
        <p:spPr>
          <a:xfrm>
            <a:off x="0" y="89280"/>
            <a:ext cx="2052000" cy="421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¿Qué es OWASP?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El riesgo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Diferencias de versiones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A2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A3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s-CL" sz="1200" spc="-1" strike="noStrike">
                <a:solidFill>
                  <a:srgbClr val="ffffff"/>
                </a:solidFill>
                <a:latin typeface="Arial Black"/>
              </a:rPr>
              <a:t>A4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A5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A6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A7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A8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A9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A10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TODO’S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endParaRPr b="0" lang="es-CL" sz="1200" spc="-1" strike="noStrike">
              <a:latin typeface="Source Sans Pro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376000" y="297000"/>
            <a:ext cx="684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CL" sz="3200" spc="-1" strike="noStrike">
                <a:solidFill>
                  <a:srgbClr val="00b0f0"/>
                </a:solidFill>
                <a:latin typeface="Consolas"/>
              </a:rPr>
              <a:t>A5 Pérdida de Control de Acceso</a:t>
            </a:r>
            <a:endParaRPr b="1" lang="es-CL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2232000" y="3168000"/>
            <a:ext cx="7416000" cy="15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Las restricciones de control de acceso implican que los usuarios no pueden actuar fuera de los permisos previstos. Típicamente, cuando falla conducen a la divulgación, modificación o destrucción de información no autorizada.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4392000" y="1046160"/>
            <a:ext cx="3384000" cy="1833840"/>
          </a:xfrm>
          <a:prstGeom prst="rect">
            <a:avLst/>
          </a:prstGeom>
          <a:ln>
            <a:noFill/>
          </a:ln>
        </p:spPr>
      </p:pic>
      <p:pic>
        <p:nvPicPr>
          <p:cNvPr id="144" name="Marcador de contenido 2" descr=""/>
          <p:cNvPicPr/>
          <p:nvPr/>
        </p:nvPicPr>
        <p:blipFill>
          <a:blip r:embed="rId2"/>
          <a:srcRect l="0" t="0" r="0" b="60149"/>
          <a:stretch/>
        </p:blipFill>
        <p:spPr>
          <a:xfrm>
            <a:off x="3958200" y="4946760"/>
            <a:ext cx="5113800" cy="669240"/>
          </a:xfrm>
          <a:prstGeom prst="rect">
            <a:avLst/>
          </a:prstGeom>
          <a:ln>
            <a:noFill/>
          </a:ln>
        </p:spPr>
      </p:pic>
      <p:sp>
        <p:nvSpPr>
          <p:cNvPr id="145" name="TextShape 3"/>
          <p:cNvSpPr txBox="1"/>
          <p:nvPr/>
        </p:nvSpPr>
        <p:spPr>
          <a:xfrm>
            <a:off x="0" y="89280"/>
            <a:ext cx="2052000" cy="421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¿Qué es OWASP?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El riesgo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Diferencias de versiones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A2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A3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A4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s-CL" sz="1200" spc="-1" strike="noStrike">
                <a:solidFill>
                  <a:srgbClr val="ffffff"/>
                </a:solidFill>
                <a:latin typeface="Arial Black"/>
              </a:rPr>
              <a:t>A5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A6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A7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A8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A9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A10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TODO’S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endParaRPr b="0" lang="es-CL" sz="1200" spc="-1" strike="noStrike">
              <a:latin typeface="Source Sans Pro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2376000" y="297000"/>
            <a:ext cx="684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CL" sz="3200" spc="-1" strike="noStrike">
                <a:solidFill>
                  <a:srgbClr val="00b0f0"/>
                </a:solidFill>
                <a:latin typeface="Consolas"/>
              </a:rPr>
              <a:t>A5 Pérdida de Control de Acceso</a:t>
            </a:r>
            <a:endParaRPr b="1" lang="es-CL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2376000" y="1224000"/>
            <a:ext cx="7416000" cy="31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Con la excepción de los recursos públicos, la política debe ser denegar de forma predeterminada.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Implemente los mecanismos de control de acceso una vez y reutilícelo.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Los controles de acceso al modelo deben imponer la propiedad (dueño) de los registros.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Registre errores de control de acceso y alerte a los administradores cuando corresponda.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Limite la tasa de acceso a las APIs para minimizar el daño de herramientas de ataque automatizadas.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Los desarrolladores y el personal de QA deben incluir pruebas de control de acceso.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48" name="Marcador de contenido 2" descr=""/>
          <p:cNvPicPr/>
          <p:nvPr/>
        </p:nvPicPr>
        <p:blipFill>
          <a:blip r:embed="rId1"/>
          <a:srcRect l="0" t="0" r="0" b="60149"/>
          <a:stretch/>
        </p:blipFill>
        <p:spPr>
          <a:xfrm>
            <a:off x="3958560" y="4947120"/>
            <a:ext cx="5113800" cy="669240"/>
          </a:xfrm>
          <a:prstGeom prst="rect">
            <a:avLst/>
          </a:prstGeom>
          <a:ln>
            <a:noFill/>
          </a:ln>
        </p:spPr>
      </p:pic>
      <p:sp>
        <p:nvSpPr>
          <p:cNvPr id="149" name="TextShape 3"/>
          <p:cNvSpPr txBox="1"/>
          <p:nvPr/>
        </p:nvSpPr>
        <p:spPr>
          <a:xfrm>
            <a:off x="0" y="89280"/>
            <a:ext cx="2052000" cy="421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¿Qué es OWASP?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El riesgo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Diferencias de versiones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A2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A3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A4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s-CL" sz="1200" spc="-1" strike="noStrike">
                <a:solidFill>
                  <a:srgbClr val="ffffff"/>
                </a:solidFill>
                <a:latin typeface="Arial Black"/>
              </a:rPr>
              <a:t>A5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A6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A7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A8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A9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A10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TODO’S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endParaRPr b="0" lang="es-CL" sz="1200" spc="-1" strike="noStrike">
              <a:latin typeface="Source Sans Pro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2376000" y="297000"/>
            <a:ext cx="684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CL" sz="3200" spc="-1" strike="noStrike">
                <a:solidFill>
                  <a:srgbClr val="00b0f0"/>
                </a:solidFill>
                <a:latin typeface="Consolas"/>
              </a:rPr>
              <a:t>A6 Configuración de Seguridad Incorrecta</a:t>
            </a:r>
            <a:endParaRPr b="1" lang="es-CL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2232000" y="3168000"/>
            <a:ext cx="7416000" cy="15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La configuración de seguridad incorrecta es un problema muy común y se debe en parte a establecer la configuración de forma manual, ad hoc o por omisión (o directamente por la falta de configuración). 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6120000" y="1296000"/>
            <a:ext cx="3171600" cy="1599840"/>
          </a:xfrm>
          <a:prstGeom prst="rect">
            <a:avLst/>
          </a:prstGeom>
          <a:ln>
            <a:noFill/>
          </a:ln>
        </p:spPr>
      </p:pic>
      <p:pic>
        <p:nvPicPr>
          <p:cNvPr id="153" name="Marcador de contenido 2" descr=""/>
          <p:cNvPicPr/>
          <p:nvPr/>
        </p:nvPicPr>
        <p:blipFill>
          <a:blip r:embed="rId2"/>
          <a:srcRect l="0" t="0" r="0" b="60154"/>
          <a:stretch/>
        </p:blipFill>
        <p:spPr>
          <a:xfrm>
            <a:off x="3960000" y="4942800"/>
            <a:ext cx="5112000" cy="673560"/>
          </a:xfrm>
          <a:prstGeom prst="rect">
            <a:avLst/>
          </a:prstGeom>
          <a:ln>
            <a:noFill/>
          </a:ln>
        </p:spPr>
      </p:pic>
      <p:sp>
        <p:nvSpPr>
          <p:cNvPr id="154" name="TextShape 3"/>
          <p:cNvSpPr txBox="1"/>
          <p:nvPr/>
        </p:nvSpPr>
        <p:spPr>
          <a:xfrm>
            <a:off x="0" y="89280"/>
            <a:ext cx="2052000" cy="421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¿Qué es OWASP?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El riesgo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Diferencias de versiones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A2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A3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A4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A5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s-CL" sz="1200" spc="-1" strike="noStrike">
                <a:solidFill>
                  <a:srgbClr val="ffffff"/>
                </a:solidFill>
                <a:latin typeface="Arial Black"/>
              </a:rPr>
              <a:t>A6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A7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A8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A9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A10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TODO’S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endParaRPr b="0" lang="es-CL" sz="1200" spc="-1" strike="noStrike">
              <a:latin typeface="Source Sans Pro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2376000" y="297000"/>
            <a:ext cx="684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CL" sz="3200" spc="-1" strike="noStrike">
                <a:solidFill>
                  <a:srgbClr val="00b0f0"/>
                </a:solidFill>
                <a:latin typeface="Consolas"/>
              </a:rPr>
              <a:t>A6 Configuración de Seguridad Incorrecta</a:t>
            </a:r>
            <a:endParaRPr b="1" lang="es-CL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2376000" y="1224000"/>
            <a:ext cx="7416000" cy="31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Proceso de fortalecimiento reproducible que agilice y facilite la implementación de otro entorno asegurado.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Use una plataforma minimalista sin funcionalidades innecesarias, componentes, documentación o ejemplos. 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Siga un proceso para revisar y actualizar las configuraciones apropiadas de acuerdo a las advertencias de seguridad y siga un proceso de gestión de parches.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La aplicación debe tener una arquitectura segmentada que proporcione una separación efectiva y segura entre componentes y acceso a terceros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57" name="Marcador de contenido 2" descr=""/>
          <p:cNvPicPr/>
          <p:nvPr/>
        </p:nvPicPr>
        <p:blipFill>
          <a:blip r:embed="rId1"/>
          <a:srcRect l="0" t="0" r="0" b="60154"/>
          <a:stretch/>
        </p:blipFill>
        <p:spPr>
          <a:xfrm>
            <a:off x="3960000" y="4942440"/>
            <a:ext cx="5112000" cy="673560"/>
          </a:xfrm>
          <a:prstGeom prst="rect">
            <a:avLst/>
          </a:prstGeom>
          <a:ln>
            <a:noFill/>
          </a:ln>
        </p:spPr>
      </p:pic>
      <p:sp>
        <p:nvSpPr>
          <p:cNvPr id="158" name="TextShape 3"/>
          <p:cNvSpPr txBox="1"/>
          <p:nvPr/>
        </p:nvSpPr>
        <p:spPr>
          <a:xfrm>
            <a:off x="0" y="89280"/>
            <a:ext cx="2052000" cy="421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¿Qué es OWASP?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El riesgo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Diferencias de versiones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A2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A3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A4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A5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s-CL" sz="1200" spc="-1" strike="noStrike">
                <a:solidFill>
                  <a:srgbClr val="ffffff"/>
                </a:solidFill>
                <a:latin typeface="Arial Black"/>
              </a:rPr>
              <a:t>A6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A7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A8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A9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A10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TODO’S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endParaRPr b="0" lang="es-CL" sz="1200" spc="-1" strike="noStrike">
              <a:latin typeface="Source Sans Pro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2376000" y="297000"/>
            <a:ext cx="684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CL" sz="3200" spc="-1" strike="noStrike">
                <a:solidFill>
                  <a:srgbClr val="00b0f0"/>
                </a:solidFill>
                <a:latin typeface="Consolas"/>
              </a:rPr>
              <a:t>A7 Cross-Site Scripting </a:t>
            </a:r>
            <a:endParaRPr b="1" lang="es-CL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2232000" y="3168000"/>
            <a:ext cx="7416000" cy="15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000000"/>
                </a:solidFill>
                <a:latin typeface="Trebuchet MS"/>
              </a:rPr>
              <a:t>Los XSS ocurren cuando una aplicación toma datos no confiables y los envía al navegador web sin una validación y codificación apropiada.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2808000" y="1296000"/>
            <a:ext cx="4266720" cy="1628280"/>
          </a:xfrm>
          <a:prstGeom prst="rect">
            <a:avLst/>
          </a:prstGeom>
          <a:ln>
            <a:noFill/>
          </a:ln>
        </p:spPr>
      </p:pic>
      <p:pic>
        <p:nvPicPr>
          <p:cNvPr id="162" name="Marcador de contenido 7" descr=""/>
          <p:cNvPicPr/>
          <p:nvPr/>
        </p:nvPicPr>
        <p:blipFill>
          <a:blip r:embed="rId2"/>
          <a:srcRect l="0" t="0" r="0" b="63254"/>
          <a:stretch/>
        </p:blipFill>
        <p:spPr>
          <a:xfrm>
            <a:off x="3960000" y="4896000"/>
            <a:ext cx="5112360" cy="725760"/>
          </a:xfrm>
          <a:prstGeom prst="rect">
            <a:avLst/>
          </a:prstGeom>
          <a:ln>
            <a:noFill/>
          </a:ln>
        </p:spPr>
      </p:pic>
      <p:sp>
        <p:nvSpPr>
          <p:cNvPr id="163" name="TextShape 3"/>
          <p:cNvSpPr txBox="1"/>
          <p:nvPr/>
        </p:nvSpPr>
        <p:spPr>
          <a:xfrm>
            <a:off x="0" y="89280"/>
            <a:ext cx="2052000" cy="421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¿Qué es OWASP?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El riesgo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Diferencias de versiones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A2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A3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A4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A5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A6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s-CL" sz="1200" spc="-1" strike="noStrike">
                <a:solidFill>
                  <a:srgbClr val="ffffff"/>
                </a:solidFill>
                <a:latin typeface="Arial Black"/>
              </a:rPr>
              <a:t>A7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A8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A9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A10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TODO’S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endParaRPr b="0" lang="es-CL" sz="1200" spc="-1" strike="noStrike">
              <a:latin typeface="Source Sans Pro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2376000" y="297000"/>
            <a:ext cx="684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CL" sz="3200" spc="-1" strike="noStrike">
                <a:solidFill>
                  <a:srgbClr val="00b0f0"/>
                </a:solidFill>
                <a:latin typeface="Consolas"/>
              </a:rPr>
              <a:t>A7 Cross-Site Scripting</a:t>
            </a:r>
            <a:endParaRPr b="1" lang="es-CL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2376000" y="1224000"/>
            <a:ext cx="7416000" cy="31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Utilizar frameworks seguros que, por diseño, automáticamente codifican el contenido para prevenir XSS.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Codificar los datos de requerimientos HTTP no confiables en los campos de salida HTML.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Habilitar una Política de Seguridad de Contenido.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66" name="Marcador de contenido 7" descr=""/>
          <p:cNvPicPr/>
          <p:nvPr/>
        </p:nvPicPr>
        <p:blipFill>
          <a:blip r:embed="rId1"/>
          <a:srcRect l="0" t="0" r="0" b="63254"/>
          <a:stretch/>
        </p:blipFill>
        <p:spPr>
          <a:xfrm>
            <a:off x="3960360" y="4896000"/>
            <a:ext cx="5112360" cy="725760"/>
          </a:xfrm>
          <a:prstGeom prst="rect">
            <a:avLst/>
          </a:prstGeom>
          <a:ln>
            <a:noFill/>
          </a:ln>
        </p:spPr>
      </p:pic>
      <p:sp>
        <p:nvSpPr>
          <p:cNvPr id="167" name="TextShape 3"/>
          <p:cNvSpPr txBox="1"/>
          <p:nvPr/>
        </p:nvSpPr>
        <p:spPr>
          <a:xfrm>
            <a:off x="0" y="89280"/>
            <a:ext cx="2052000" cy="421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¿Qué es OWASP?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El riesgo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Diferencias de versiones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A2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A3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A4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A5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A6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s-CL" sz="1200" spc="-1" strike="noStrike">
                <a:solidFill>
                  <a:srgbClr val="ffffff"/>
                </a:solidFill>
                <a:latin typeface="Arial Black"/>
              </a:rPr>
              <a:t>A7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A8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A9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A10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TODO’S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endParaRPr b="0" lang="es-CL" sz="1200" spc="-1" strike="noStrike">
              <a:latin typeface="Source Sans Pro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2376000" y="297000"/>
            <a:ext cx="684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CL" sz="3200" spc="-1" strike="noStrike">
                <a:solidFill>
                  <a:srgbClr val="00b0f0"/>
                </a:solidFill>
                <a:latin typeface="Consolas"/>
              </a:rPr>
              <a:t>A8 Deserialización Insegura </a:t>
            </a:r>
            <a:endParaRPr b="1" lang="es-CL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2232000" y="3168000"/>
            <a:ext cx="7416000" cy="15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Estos defectos ocurren cuando una aplicación recibe objetos serializados dañinos y estos objetos pueden ser manipulados o borrados por el atacante para realizar ataques.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70" name="Marcador de contenido 2" descr=""/>
          <p:cNvPicPr/>
          <p:nvPr/>
        </p:nvPicPr>
        <p:blipFill>
          <a:blip r:embed="rId1"/>
          <a:srcRect l="0" t="0" r="0" b="60154"/>
          <a:stretch/>
        </p:blipFill>
        <p:spPr>
          <a:xfrm>
            <a:off x="3924000" y="4932000"/>
            <a:ext cx="5112000" cy="67356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2970360" y="1152000"/>
            <a:ext cx="5669640" cy="1859400"/>
          </a:xfrm>
          <a:prstGeom prst="rect">
            <a:avLst/>
          </a:prstGeom>
          <a:ln>
            <a:noFill/>
          </a:ln>
        </p:spPr>
      </p:pic>
      <p:sp>
        <p:nvSpPr>
          <p:cNvPr id="172" name="TextShape 3"/>
          <p:cNvSpPr txBox="1"/>
          <p:nvPr/>
        </p:nvSpPr>
        <p:spPr>
          <a:xfrm>
            <a:off x="0" y="89280"/>
            <a:ext cx="2052000" cy="421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¿Qué es OWASP?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El riesgo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Diferencias de versiones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A2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A3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A4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A5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A6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A7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s-CL" sz="1200" spc="-1" strike="noStrike">
                <a:solidFill>
                  <a:srgbClr val="ffffff"/>
                </a:solidFill>
                <a:latin typeface="Arial Black"/>
              </a:rPr>
              <a:t>A8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A9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A10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TODO’S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endParaRPr b="0" lang="es-CL" sz="1200" spc="-1" strike="noStrike">
              <a:latin typeface="Source Sans Pro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376000" y="297000"/>
            <a:ext cx="684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CL" sz="3200" spc="-1" strike="noStrike">
                <a:solidFill>
                  <a:srgbClr val="00b0f0"/>
                </a:solidFill>
                <a:latin typeface="Consolas"/>
              </a:rPr>
              <a:t>¿Qué es OWASP?</a:t>
            </a:r>
            <a:endParaRPr b="1" lang="es-CL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0" y="88920"/>
            <a:ext cx="2052000" cy="421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s-CL" sz="1200" spc="-1" strike="noStrike">
                <a:solidFill>
                  <a:srgbClr val="ffffff"/>
                </a:solidFill>
                <a:latin typeface="Arial Black"/>
              </a:rPr>
              <a:t>¿Qué es OWASP?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El riesgo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Diferencias de versiones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A2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A3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A4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A5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A6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A7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A8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A9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A10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TODO’S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endParaRPr b="0" lang="es-CL" sz="1200" spc="-1" strike="noStrike">
              <a:latin typeface="Source Sans Pro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2376000" y="1152000"/>
            <a:ext cx="7344000" cy="38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1" lang="es-CL" sz="2600" spc="-1" strike="noStrike">
                <a:solidFill>
                  <a:srgbClr val="1c1c1c"/>
                </a:solidFill>
                <a:latin typeface="Arial Black"/>
              </a:rPr>
              <a:t>OWASP: </a:t>
            </a:r>
            <a:r>
              <a:rPr b="0" lang="es-CL" sz="2600" spc="-1" strike="noStrike">
                <a:solidFill>
                  <a:srgbClr val="1c1c1c"/>
                </a:solidFill>
                <a:latin typeface="Source Sans Pro Light"/>
              </a:rPr>
              <a:t>El Proyecto Abierto de Seguridad en Aplicaciones Web (OWASP por sus siglas en inglés) es una comunidad abierta dedicada a permitir que las organizaciones desarrollen, adquieran y mantengan aplicaciones y APIs en las que se pueda confiar.</a:t>
            </a:r>
            <a:endParaRPr b="0" lang="es-CL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376000" y="297000"/>
            <a:ext cx="684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CL" sz="3200" spc="-1" strike="noStrike">
                <a:solidFill>
                  <a:srgbClr val="00b0f0"/>
                </a:solidFill>
                <a:latin typeface="Consolas"/>
              </a:rPr>
              <a:t>A8 Deserialización Insegura </a:t>
            </a:r>
            <a:endParaRPr b="1" lang="es-CL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pic>
        <p:nvPicPr>
          <p:cNvPr id="174" name="Marcador de contenido 2" descr=""/>
          <p:cNvPicPr/>
          <p:nvPr/>
        </p:nvPicPr>
        <p:blipFill>
          <a:blip r:embed="rId1"/>
          <a:srcRect l="0" t="0" r="0" b="60154"/>
          <a:stretch/>
        </p:blipFill>
        <p:spPr>
          <a:xfrm>
            <a:off x="3924000" y="4932360"/>
            <a:ext cx="5112000" cy="673560"/>
          </a:xfrm>
          <a:prstGeom prst="rect">
            <a:avLst/>
          </a:prstGeom>
          <a:ln>
            <a:noFill/>
          </a:ln>
        </p:spPr>
      </p:pic>
      <p:sp>
        <p:nvSpPr>
          <p:cNvPr id="175" name="TextShape 2"/>
          <p:cNvSpPr txBox="1"/>
          <p:nvPr/>
        </p:nvSpPr>
        <p:spPr>
          <a:xfrm>
            <a:off x="2376000" y="1224000"/>
            <a:ext cx="7416000" cy="31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Implemente verificaciones de integridad tales como firmas digitales en cualquier objeto serializado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Durante la deserialización y antes de la creación del objeto, exija el cumplimiento estricto de verificaciones de tipo de dato.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Aísle el código que realiza la deserialización.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Registre las excepciones y fallas en la deserialización, tales como cuando el tipo recibido no es el esperado.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Restrinja y monitoree las conexiones (I/O).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0" y="89280"/>
            <a:ext cx="2052000" cy="421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¿Qué es OWASP?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El riesgo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Diferencias de versiones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A2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A3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A4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A5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A6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A7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s-CL" sz="1200" spc="-1" strike="noStrike">
                <a:solidFill>
                  <a:srgbClr val="ffffff"/>
                </a:solidFill>
                <a:latin typeface="Arial Black"/>
              </a:rPr>
              <a:t>A8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A9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A10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TODO’S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endParaRPr b="0" lang="es-CL" sz="1200" spc="-1" strike="noStrike">
              <a:latin typeface="Source Sans Pro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2376000" y="297000"/>
            <a:ext cx="684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CL" sz="3200" spc="-1" strike="noStrike">
                <a:solidFill>
                  <a:srgbClr val="00b0f0"/>
                </a:solidFill>
                <a:latin typeface="Consolas"/>
              </a:rPr>
              <a:t>A9 Uso de Componentes con</a:t>
            </a:r>
            <a:br/>
            <a:r>
              <a:rPr b="1" lang="es-CL" sz="3200" spc="-1" strike="noStrike">
                <a:solidFill>
                  <a:srgbClr val="00b0f0"/>
                </a:solidFill>
                <a:latin typeface="Consolas"/>
              </a:rPr>
              <a:t>Vulnerabilidades Conocidas </a:t>
            </a:r>
            <a:endParaRPr b="1" lang="es-CL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2232000" y="2016000"/>
            <a:ext cx="7416000" cy="15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000000"/>
                </a:solidFill>
                <a:latin typeface="Trebuchet MS"/>
              </a:rPr>
              <a:t>Los componentes como bibliotecas, frameworks y otros módulos se ejecutan con los mismos privilegios que la aplicación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79" name="Marcador de contenido 7" descr=""/>
          <p:cNvPicPr/>
          <p:nvPr/>
        </p:nvPicPr>
        <p:blipFill>
          <a:blip r:embed="rId1"/>
          <a:srcRect l="0" t="0" r="0" b="59689"/>
          <a:stretch/>
        </p:blipFill>
        <p:spPr>
          <a:xfrm>
            <a:off x="3960000" y="4942080"/>
            <a:ext cx="5040000" cy="673920"/>
          </a:xfrm>
          <a:prstGeom prst="rect">
            <a:avLst/>
          </a:prstGeom>
          <a:ln>
            <a:noFill/>
          </a:ln>
        </p:spPr>
      </p:pic>
      <p:sp>
        <p:nvSpPr>
          <p:cNvPr id="180" name="TextShape 3"/>
          <p:cNvSpPr txBox="1"/>
          <p:nvPr/>
        </p:nvSpPr>
        <p:spPr>
          <a:xfrm>
            <a:off x="0" y="89280"/>
            <a:ext cx="2052000" cy="421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¿Qué es OWASP?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El riesgo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Diferencias de versiones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A2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A3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A4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A5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A6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A7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A8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s-CL" sz="1200" spc="-1" strike="noStrike">
                <a:solidFill>
                  <a:srgbClr val="ffffff"/>
                </a:solidFill>
                <a:latin typeface="Arial Black"/>
              </a:rPr>
              <a:t>A9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A10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TODO’S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endParaRPr b="0" lang="es-CL" sz="1200" spc="-1" strike="noStrike">
              <a:latin typeface="Source Sans Pro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376000" y="297000"/>
            <a:ext cx="684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CL" sz="3200" spc="-1" strike="noStrike">
                <a:solidFill>
                  <a:srgbClr val="00b0f0"/>
                </a:solidFill>
                <a:latin typeface="Consolas"/>
              </a:rPr>
              <a:t>A9 Uso de Componentes con</a:t>
            </a:r>
            <a:br/>
            <a:r>
              <a:rPr b="1" lang="es-CL" sz="3200" spc="-1" strike="noStrike">
                <a:solidFill>
                  <a:srgbClr val="00b0f0"/>
                </a:solidFill>
                <a:latin typeface="Consolas"/>
              </a:rPr>
              <a:t>Vulnerabilidades Conocidas</a:t>
            </a:r>
            <a:endParaRPr b="1" lang="es-CL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2376000" y="1224000"/>
            <a:ext cx="7416000" cy="31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Remover dependencias, funcionalidades, componentes, archivos y documentación innecesaria y no utilizada.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Utilizar una herramienta para mantener un inventario de versiones.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Monitorizar continuamente fuentes en búsqueda de vulnerabilidades en los componentes utilizados.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Obtener componentes únicamente de orígenes oficiales utilizando canales seguros.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Supervisar bibliotecas y componentes que no poseen mantenimiento o no liberan parches de seguridad para sus versiones obsoletas.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83" name="Marcador de contenido 7" descr=""/>
          <p:cNvPicPr/>
          <p:nvPr/>
        </p:nvPicPr>
        <p:blipFill>
          <a:blip r:embed="rId1"/>
          <a:srcRect l="0" t="0" r="0" b="59689"/>
          <a:stretch/>
        </p:blipFill>
        <p:spPr>
          <a:xfrm>
            <a:off x="3960000" y="4942080"/>
            <a:ext cx="5040000" cy="673920"/>
          </a:xfrm>
          <a:prstGeom prst="rect">
            <a:avLst/>
          </a:prstGeom>
          <a:ln>
            <a:noFill/>
          </a:ln>
        </p:spPr>
      </p:pic>
      <p:sp>
        <p:nvSpPr>
          <p:cNvPr id="184" name="TextShape 3"/>
          <p:cNvSpPr txBox="1"/>
          <p:nvPr/>
        </p:nvSpPr>
        <p:spPr>
          <a:xfrm>
            <a:off x="0" y="89280"/>
            <a:ext cx="2052000" cy="421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¿Qué es OWASP?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El riesgo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Diferencias de versiones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A2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A3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A4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A5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A6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A7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A8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s-CL" sz="1200" spc="-1" strike="noStrike">
                <a:solidFill>
                  <a:srgbClr val="ffffff"/>
                </a:solidFill>
                <a:latin typeface="Arial Black"/>
              </a:rPr>
              <a:t>A9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A10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TODO’S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endParaRPr b="0" lang="es-CL" sz="1200" spc="-1" strike="noStrike">
              <a:latin typeface="Source Sans Pro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2376000" y="297000"/>
            <a:ext cx="684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CL" sz="3200" spc="-1" strike="noStrike">
                <a:solidFill>
                  <a:srgbClr val="00b0f0"/>
                </a:solidFill>
                <a:latin typeface="Consolas"/>
              </a:rPr>
              <a:t>A10 Registro y Monitoreo Insuficientes </a:t>
            </a:r>
            <a:endParaRPr b="1" lang="es-CL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2304000" y="2232000"/>
            <a:ext cx="7416000" cy="15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000000"/>
                </a:solidFill>
                <a:latin typeface="Trebuchet MS"/>
              </a:rPr>
              <a:t>El registro y monitoreo insuficiente, junto a la falta de respuesta ante incidentes permiten a los atacantes mantener el ataque en el tiempo, pivotear a otros sistemas y manipular, extraer o destruir datos.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87" name="Marcador de contenido 2" descr=""/>
          <p:cNvPicPr/>
          <p:nvPr/>
        </p:nvPicPr>
        <p:blipFill>
          <a:blip r:embed="rId1"/>
          <a:srcRect l="0" t="0" r="0" b="60152"/>
          <a:stretch/>
        </p:blipFill>
        <p:spPr>
          <a:xfrm>
            <a:off x="3960000" y="4932000"/>
            <a:ext cx="5112000" cy="669240"/>
          </a:xfrm>
          <a:prstGeom prst="rect">
            <a:avLst/>
          </a:prstGeom>
          <a:ln>
            <a:noFill/>
          </a:ln>
        </p:spPr>
      </p:pic>
      <p:sp>
        <p:nvSpPr>
          <p:cNvPr id="188" name="TextShape 3"/>
          <p:cNvSpPr txBox="1"/>
          <p:nvPr/>
        </p:nvSpPr>
        <p:spPr>
          <a:xfrm>
            <a:off x="0" y="89280"/>
            <a:ext cx="2052000" cy="421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¿Qué es OWASP?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El riesgo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Diferencias de versiones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A2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A3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A4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A5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A6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A7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A8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A9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s-CL" sz="1200" spc="-1" strike="noStrike">
                <a:solidFill>
                  <a:srgbClr val="ffffff"/>
                </a:solidFill>
                <a:latin typeface="Arial Black"/>
              </a:rPr>
              <a:t>A10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TODO’S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endParaRPr b="0" lang="es-CL" sz="1200" spc="-1" strike="noStrike">
              <a:latin typeface="Source Sans Pro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2376000" y="297000"/>
            <a:ext cx="684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CL" sz="3200" spc="-1" strike="noStrike">
                <a:solidFill>
                  <a:srgbClr val="00b0f0"/>
                </a:solidFill>
                <a:latin typeface="Consolas"/>
              </a:rPr>
              <a:t>A10 Registro y Monitoreo Insuficientes</a:t>
            </a:r>
            <a:endParaRPr b="1" lang="es-CL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2376000" y="1224000"/>
            <a:ext cx="7416000" cy="31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Asegúrese de que todos los errores de inicio de sesión, de control de acceso y de validación de entradas de datos del lado del servidor se pueden registrar para identificar cuentas sospechosas.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Asegúrese de que las transacciones de alto impacto tengan una pista de auditoría  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91" name="Marcador de contenido 2" descr=""/>
          <p:cNvPicPr/>
          <p:nvPr/>
        </p:nvPicPr>
        <p:blipFill>
          <a:blip r:embed="rId1"/>
          <a:srcRect l="0" t="0" r="0" b="60152"/>
          <a:stretch/>
        </p:blipFill>
        <p:spPr>
          <a:xfrm>
            <a:off x="3960000" y="4932360"/>
            <a:ext cx="5112000" cy="669240"/>
          </a:xfrm>
          <a:prstGeom prst="rect">
            <a:avLst/>
          </a:prstGeom>
          <a:ln>
            <a:noFill/>
          </a:ln>
        </p:spPr>
      </p:pic>
      <p:sp>
        <p:nvSpPr>
          <p:cNvPr id="192" name="TextShape 3"/>
          <p:cNvSpPr txBox="1"/>
          <p:nvPr/>
        </p:nvSpPr>
        <p:spPr>
          <a:xfrm>
            <a:off x="0" y="89280"/>
            <a:ext cx="2052000" cy="421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¿Qué es OWASP?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El riesgo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Diferencias de versiones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A2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A3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A4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A5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A6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A7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A8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A9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s-CL" sz="1200" spc="-1" strike="noStrike">
                <a:solidFill>
                  <a:srgbClr val="ffffff"/>
                </a:solidFill>
                <a:latin typeface="Arial Black"/>
              </a:rPr>
              <a:t>A10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TODO’S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endParaRPr b="0" lang="es-CL" sz="1200" spc="-1" strike="noStrike">
              <a:latin typeface="Source Sans Pro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2376000" y="297000"/>
            <a:ext cx="684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CL" sz="3200" spc="-1" strike="noStrike">
                <a:solidFill>
                  <a:srgbClr val="00b0f0"/>
                </a:solidFill>
                <a:latin typeface="Consolas"/>
              </a:rPr>
              <a:t>TODO’S</a:t>
            </a:r>
            <a:endParaRPr b="1" lang="es-CL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2376000" y="1224000"/>
            <a:ext cx="7416000" cy="31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1" lang="es-CL" sz="2000" spc="-1" strike="noStrike">
                <a:solidFill>
                  <a:srgbClr val="1c1c1c"/>
                </a:solidFill>
                <a:latin typeface="Arial Black"/>
              </a:rPr>
              <a:t>OWASP Siguiere: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Para producir aplicaciones web seguras, se debe definir qué significa “seguro” para una aplicación en particular.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Es mucho más rentable diseñar la seguridad desde el principio.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Construir controles de seguridad fuertes y usables es difícil.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El proyecto educacional de OWASP.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0" y="89280"/>
            <a:ext cx="2052000" cy="421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¿Qué es OWASP?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El riesgo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Diferencias de versiones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A2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A3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A4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A5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A6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A7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A8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A9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A10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s-CL" sz="1200" spc="-1" strike="noStrike">
                <a:solidFill>
                  <a:srgbClr val="ffffff"/>
                </a:solidFill>
                <a:latin typeface="Arial Black"/>
              </a:rPr>
              <a:t>TODO’S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endParaRPr b="0" lang="es-CL" sz="1200" spc="-1" strike="noStrike">
              <a:latin typeface="Source Sans Pro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968000" y="2448000"/>
            <a:ext cx="2088000" cy="5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CL" sz="3200" spc="-1" strike="noStrike">
                <a:solidFill>
                  <a:srgbClr val="00b0f0"/>
                </a:solidFill>
                <a:latin typeface="Consolas"/>
              </a:rPr>
              <a:t>Gracias</a:t>
            </a:r>
            <a:endParaRPr b="1" lang="es-CL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2376000" y="297000"/>
            <a:ext cx="684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CL" sz="3200" spc="-1" strike="noStrike">
                <a:solidFill>
                  <a:srgbClr val="00b0f0"/>
                </a:solidFill>
                <a:latin typeface="Consolas"/>
              </a:rPr>
              <a:t>El riesgo</a:t>
            </a:r>
            <a:endParaRPr b="1" lang="es-CL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4637880" y="936000"/>
            <a:ext cx="4794120" cy="216000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2448000" y="3063960"/>
            <a:ext cx="5328000" cy="1904040"/>
          </a:xfrm>
          <a:prstGeom prst="rect">
            <a:avLst/>
          </a:prstGeom>
          <a:ln>
            <a:noFill/>
          </a:ln>
        </p:spPr>
      </p:pic>
      <p:sp>
        <p:nvSpPr>
          <p:cNvPr id="101" name="TextShape 2"/>
          <p:cNvSpPr txBox="1"/>
          <p:nvPr/>
        </p:nvSpPr>
        <p:spPr>
          <a:xfrm>
            <a:off x="0" y="88920"/>
            <a:ext cx="2052000" cy="421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¿Qué es OWASP?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s-CL" sz="1200" spc="-1" strike="noStrike">
                <a:solidFill>
                  <a:srgbClr val="ffffff"/>
                </a:solidFill>
                <a:latin typeface="Arial Black"/>
              </a:rPr>
              <a:t>El riesgo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Diferencias de versiones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A2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A3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A4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A5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A6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A7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A8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A9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A10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TODO’S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endParaRPr b="0" lang="es-CL" sz="1200" spc="-1" strike="noStrike">
              <a:latin typeface="Source Sans Pro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376000" y="297000"/>
            <a:ext cx="684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CL" sz="3200" spc="-1" strike="noStrike">
                <a:solidFill>
                  <a:srgbClr val="00b0f0"/>
                </a:solidFill>
                <a:latin typeface="Consolas"/>
              </a:rPr>
              <a:t>Diferencias de versiones</a:t>
            </a:r>
            <a:endParaRPr b="1" lang="es-CL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pic>
        <p:nvPicPr>
          <p:cNvPr id="103" name="Marcador de posición de imagen 12" descr=""/>
          <p:cNvPicPr/>
          <p:nvPr/>
        </p:nvPicPr>
        <p:blipFill>
          <a:blip r:embed="rId1"/>
          <a:srcRect l="-92" t="0" r="43" b="0"/>
          <a:stretch/>
        </p:blipFill>
        <p:spPr>
          <a:xfrm>
            <a:off x="2952000" y="1069560"/>
            <a:ext cx="6264000" cy="3970440"/>
          </a:xfrm>
          <a:prstGeom prst="rect">
            <a:avLst/>
          </a:prstGeom>
          <a:ln w="12600">
            <a:solidFill>
              <a:srgbClr val="ffffff"/>
            </a:solidFill>
            <a:round/>
          </a:ln>
        </p:spPr>
      </p:pic>
      <p:sp>
        <p:nvSpPr>
          <p:cNvPr id="104" name="TextShape 2"/>
          <p:cNvSpPr txBox="1"/>
          <p:nvPr/>
        </p:nvSpPr>
        <p:spPr>
          <a:xfrm>
            <a:off x="0" y="88920"/>
            <a:ext cx="2052000" cy="442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¿Qué es OWASP?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El riesgo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s-CL" sz="1200" spc="-1" strike="noStrike">
                <a:solidFill>
                  <a:srgbClr val="ffffff"/>
                </a:solidFill>
                <a:latin typeface="Arial Black"/>
              </a:rPr>
              <a:t>Diferencias de versiones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A2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A3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A4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A5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A6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A7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A8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A9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A10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TODO’S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endParaRPr b="0" lang="es-CL" sz="1200" spc="-1" strike="noStrike">
              <a:latin typeface="Source Sans Pro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2376000" y="297000"/>
            <a:ext cx="684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CL" sz="3200" spc="-1" strike="noStrike">
                <a:solidFill>
                  <a:srgbClr val="00b0f0"/>
                </a:solidFill>
                <a:latin typeface="Consolas"/>
              </a:rPr>
              <a:t>A1 Inyección</a:t>
            </a:r>
            <a:endParaRPr b="1" lang="es-CL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304000" y="1224000"/>
            <a:ext cx="5390640" cy="1371240"/>
          </a:xfrm>
          <a:prstGeom prst="rect">
            <a:avLst/>
          </a:prstGeom>
          <a:ln>
            <a:noFill/>
          </a:ln>
        </p:spPr>
      </p:pic>
      <p:sp>
        <p:nvSpPr>
          <p:cNvPr id="107" name="TextShape 2"/>
          <p:cNvSpPr txBox="1"/>
          <p:nvPr/>
        </p:nvSpPr>
        <p:spPr>
          <a:xfrm>
            <a:off x="2232000" y="3096000"/>
            <a:ext cx="7416000" cy="15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Las fallas de inyección, como SQL, NoSQL, OS o LDAP ocurren cuando se envían datos no confiables a un intérprete, como parte de un comando o consulta. 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08" name="Marcador de contenido 8" descr=""/>
          <p:cNvPicPr/>
          <p:nvPr/>
        </p:nvPicPr>
        <p:blipFill>
          <a:blip r:embed="rId2"/>
          <a:srcRect l="0" t="0" r="0" b="61548"/>
          <a:stretch/>
        </p:blipFill>
        <p:spPr>
          <a:xfrm>
            <a:off x="4032000" y="4838760"/>
            <a:ext cx="5040000" cy="776880"/>
          </a:xfrm>
          <a:prstGeom prst="rect">
            <a:avLst/>
          </a:prstGeom>
          <a:ln>
            <a:noFill/>
          </a:ln>
        </p:spPr>
      </p:pic>
      <p:sp>
        <p:nvSpPr>
          <p:cNvPr id="109" name="TextShape 3"/>
          <p:cNvSpPr txBox="1"/>
          <p:nvPr/>
        </p:nvSpPr>
        <p:spPr>
          <a:xfrm>
            <a:off x="0" y="89280"/>
            <a:ext cx="2052000" cy="421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¿Qué es OWASP?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El riesgo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Diferencias de versiones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s-CL" sz="1200" spc="-1" strike="noStrike">
                <a:solidFill>
                  <a:srgbClr val="ffffff"/>
                </a:solidFill>
                <a:latin typeface="Arial Black"/>
              </a:rPr>
              <a:t>A1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A2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A3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A4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A5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A6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A7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A8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A9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A10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TODO’S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endParaRPr b="0" lang="es-CL" sz="1200" spc="-1" strike="noStrike">
              <a:latin typeface="Source Sans Pro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2376000" y="297000"/>
            <a:ext cx="684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CL" sz="3200" spc="-1" strike="noStrike">
                <a:solidFill>
                  <a:srgbClr val="00b0f0"/>
                </a:solidFill>
                <a:latin typeface="Consolas"/>
              </a:rPr>
              <a:t>A1 Inyección</a:t>
            </a:r>
            <a:endParaRPr b="1" lang="es-CL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2376000" y="1224000"/>
            <a:ext cx="7416000" cy="31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La opción preferida es utilizar una API segura, que evite el uso de un intérprete por completo.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Realice validaciones de entradas de datos en el servidor, utilizando "listas blancas".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Para cualquier consulta dinámica residual, escape caracteres especiales.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Utilice LIMIT y otros controles SQL dentro de las consultas para evitar la fuga masiva de registros.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12" name="Marcador de contenido 8" descr=""/>
          <p:cNvPicPr/>
          <p:nvPr/>
        </p:nvPicPr>
        <p:blipFill>
          <a:blip r:embed="rId1"/>
          <a:srcRect l="0" t="0" r="0" b="61548"/>
          <a:stretch/>
        </p:blipFill>
        <p:spPr>
          <a:xfrm>
            <a:off x="4032000" y="4838760"/>
            <a:ext cx="5040000" cy="776880"/>
          </a:xfrm>
          <a:prstGeom prst="rect">
            <a:avLst/>
          </a:prstGeom>
          <a:ln>
            <a:noFill/>
          </a:ln>
        </p:spPr>
      </p:pic>
      <p:sp>
        <p:nvSpPr>
          <p:cNvPr id="113" name="TextShape 3"/>
          <p:cNvSpPr txBox="1"/>
          <p:nvPr/>
        </p:nvSpPr>
        <p:spPr>
          <a:xfrm>
            <a:off x="0" y="89280"/>
            <a:ext cx="2052000" cy="421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¿Qué es OWASP?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El riesgo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Diferencias de versiones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s-CL" sz="1200" spc="-1" strike="noStrike">
                <a:solidFill>
                  <a:srgbClr val="ffffff"/>
                </a:solidFill>
                <a:latin typeface="Arial Black"/>
              </a:rPr>
              <a:t>A1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A2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A3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A4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A5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A6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A7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A8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A9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A10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TODO’S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endParaRPr b="0" lang="es-CL" sz="1200" spc="-1" strike="noStrike">
              <a:latin typeface="Source Sans Pro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2376000" y="297000"/>
            <a:ext cx="684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CL" sz="3200" spc="-1" strike="noStrike">
                <a:solidFill>
                  <a:srgbClr val="00b0f0"/>
                </a:solidFill>
                <a:latin typeface="Consolas"/>
              </a:rPr>
              <a:t>A2 Pérdida de Autenticación</a:t>
            </a:r>
            <a:endParaRPr b="1" lang="es-CL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pic>
        <p:nvPicPr>
          <p:cNvPr id="115" name="Marcador de contenido 4" descr=""/>
          <p:cNvPicPr/>
          <p:nvPr/>
        </p:nvPicPr>
        <p:blipFill>
          <a:blip r:embed="rId1"/>
          <a:srcRect l="0" t="0" r="0" b="60666"/>
          <a:stretch/>
        </p:blipFill>
        <p:spPr>
          <a:xfrm>
            <a:off x="3888000" y="4824000"/>
            <a:ext cx="5220000" cy="80280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2376000" y="1224000"/>
            <a:ext cx="4680000" cy="1855440"/>
          </a:xfrm>
          <a:prstGeom prst="rect">
            <a:avLst/>
          </a:prstGeom>
          <a:ln>
            <a:noFill/>
          </a:ln>
        </p:spPr>
      </p:pic>
      <p:sp>
        <p:nvSpPr>
          <p:cNvPr id="117" name="TextShape 2"/>
          <p:cNvSpPr txBox="1"/>
          <p:nvPr/>
        </p:nvSpPr>
        <p:spPr>
          <a:xfrm>
            <a:off x="2232000" y="3096000"/>
            <a:ext cx="7416000" cy="15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Las funciones de la aplicación relacionadas a autenticación y gestión de sesiones son implementadas incorrectamente, permitiendo a los atacantes comprometer usuarios, contraseñas y token de sesiones.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0" y="89280"/>
            <a:ext cx="2052000" cy="421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¿Qué es OWASP?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El riesgo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Diferencias de versiones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s-CL" sz="1200" spc="-1" strike="noStrike">
                <a:solidFill>
                  <a:srgbClr val="ffffff"/>
                </a:solidFill>
                <a:latin typeface="Arial Black"/>
              </a:rPr>
              <a:t>A2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A3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A4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A5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A6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A7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A8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A9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A10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TODO’S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endParaRPr b="0" lang="es-CL" sz="1200" spc="-1" strike="noStrike">
              <a:latin typeface="Source Sans Pro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2376000" y="297000"/>
            <a:ext cx="684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CL" sz="3200" spc="-1" strike="noStrike">
                <a:solidFill>
                  <a:srgbClr val="00b0f0"/>
                </a:solidFill>
                <a:latin typeface="Consolas"/>
              </a:rPr>
              <a:t>A2 Pérdida de Autenticación</a:t>
            </a:r>
            <a:endParaRPr b="1" lang="es-CL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pic>
        <p:nvPicPr>
          <p:cNvPr id="120" name="Marcador de contenido 4" descr=""/>
          <p:cNvPicPr/>
          <p:nvPr/>
        </p:nvPicPr>
        <p:blipFill>
          <a:blip r:embed="rId1"/>
          <a:srcRect l="0" t="0" r="0" b="60666"/>
          <a:stretch/>
        </p:blipFill>
        <p:spPr>
          <a:xfrm>
            <a:off x="3888000" y="4824000"/>
            <a:ext cx="5220000" cy="802800"/>
          </a:xfrm>
          <a:prstGeom prst="rect">
            <a:avLst/>
          </a:prstGeom>
          <a:ln>
            <a:noFill/>
          </a:ln>
        </p:spPr>
      </p:pic>
      <p:sp>
        <p:nvSpPr>
          <p:cNvPr id="121" name="TextShape 2"/>
          <p:cNvSpPr txBox="1"/>
          <p:nvPr/>
        </p:nvSpPr>
        <p:spPr>
          <a:xfrm>
            <a:off x="2376000" y="1224000"/>
            <a:ext cx="7416000" cy="31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Implemente autenticación multi-factor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No utilice credenciales por defecto en su software.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Implemente controles contra contraseñas débiles. 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Alinear la política de longitud, complejidad y rotación de contraseñas   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Mediante la utilización de los mensajes genéricos iguales en todas las salidas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Limite o incremente el tiempo de respuesta de cada intento fallido de inicio de sesión.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0" y="89280"/>
            <a:ext cx="2052000" cy="421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¿Qué es OWASP?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El riesgo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Diferencias de versiones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s-CL" sz="1200" spc="-1" strike="noStrike">
                <a:solidFill>
                  <a:srgbClr val="ffffff"/>
                </a:solidFill>
                <a:latin typeface="Arial Black"/>
              </a:rPr>
              <a:t>A2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A3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A4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A5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A6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A7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A8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A9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A10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TODO’S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endParaRPr b="0" lang="es-CL" sz="1200" spc="-1" strike="noStrike">
              <a:latin typeface="Source Sans Pro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2376000" y="297000"/>
            <a:ext cx="684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CL" sz="3200" spc="-1" strike="noStrike">
                <a:solidFill>
                  <a:srgbClr val="00b0f0"/>
                </a:solidFill>
                <a:latin typeface="Consolas"/>
              </a:rPr>
              <a:t>A3 Exposición de Datos Sensibles</a:t>
            </a:r>
            <a:endParaRPr b="1" lang="es-CL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2232000" y="3168000"/>
            <a:ext cx="7416000" cy="15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CL" sz="2000" spc="-1" strike="noStrike">
                <a:solidFill>
                  <a:srgbClr val="1c1c1c"/>
                </a:solidFill>
                <a:latin typeface="Source Sans Pro Light"/>
              </a:rPr>
              <a:t>Muchas aplicaciones web y APIs no protegen adecuadamente datos sensibles, tales como información financiera, de salud o Información Personalmente Identificable (PII).</a:t>
            </a:r>
            <a:endParaRPr b="0" lang="es-CL" sz="20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25" name="Marcador de contenido 4" descr=""/>
          <p:cNvPicPr/>
          <p:nvPr/>
        </p:nvPicPr>
        <p:blipFill>
          <a:blip r:embed="rId1"/>
          <a:srcRect l="0" t="0" r="0" b="60002"/>
          <a:stretch/>
        </p:blipFill>
        <p:spPr>
          <a:xfrm>
            <a:off x="3960000" y="4885560"/>
            <a:ext cx="5112000" cy="73044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2520000" y="1258200"/>
            <a:ext cx="4028760" cy="1837800"/>
          </a:xfrm>
          <a:prstGeom prst="rect">
            <a:avLst/>
          </a:prstGeom>
          <a:ln>
            <a:noFill/>
          </a:ln>
        </p:spPr>
      </p:pic>
      <p:sp>
        <p:nvSpPr>
          <p:cNvPr id="127" name="TextShape 3"/>
          <p:cNvSpPr txBox="1"/>
          <p:nvPr/>
        </p:nvSpPr>
        <p:spPr>
          <a:xfrm>
            <a:off x="0" y="89280"/>
            <a:ext cx="2052000" cy="421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¿Qué es OWASP?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El riesgo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Diferencias de versiones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A2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s-CL" sz="1200" spc="-1" strike="noStrike">
                <a:solidFill>
                  <a:srgbClr val="ffffff"/>
                </a:solidFill>
                <a:latin typeface="Arial Black"/>
              </a:rPr>
              <a:t>A3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A4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A5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A6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A7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A8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A9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A10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es-CL" sz="1200" spc="-1" strike="noStrike">
                <a:solidFill>
                  <a:srgbClr val="ffffff"/>
                </a:solidFill>
                <a:latin typeface="Arial"/>
              </a:rPr>
              <a:t>TODO’S</a:t>
            </a:r>
            <a:endParaRPr b="0" lang="es-CL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endParaRPr b="0" lang="es-CL" sz="1200" spc="-1" strike="noStrike">
              <a:latin typeface="Source Sans Pro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2018-09-20T10:58:20Z</dcterms:created>
  <dc:creator/>
  <dc:description/>
  <dc:language>es-CL</dc:language>
  <cp:lastModifiedBy/>
  <dcterms:modified xsi:type="dcterms:W3CDTF">2018-11-28T12:25:24Z</dcterms:modified>
  <cp:revision>24</cp:revision>
  <dc:subject/>
  <dc:title>Alizarin</dc:title>
</cp:coreProperties>
</file>