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4"/>
    <p:restoredTop sz="95741"/>
  </p:normalViewPr>
  <p:slideViewPr>
    <p:cSldViewPr snapToGrid="0" snapToObjects="1">
      <p:cViewPr varScale="1">
        <p:scale>
          <a:sx n="109" d="100"/>
          <a:sy n="109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F380-49B2-B946-A425-3369B305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4EC4E-324B-7D46-B3C7-9E54184E7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9E6A-F8B4-464B-8EDF-0AAC4269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EEB3-8FDC-7C42-A017-542B27BF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6112-3D72-3A4B-9D94-BE65D2C5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3921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824-AC0C-3449-B5DB-D13A757C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E8E9C-ED7A-4C4C-BA3F-A088A00A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1C80E-A6D4-6142-AD61-E846C8C4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40DF-B142-0049-ADAC-4A5331C0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C091-E463-5D4D-8C8A-207968B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3409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131C3-CED5-1746-B912-2E8CBB20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B1CD-1163-9149-BC45-6A30B3667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078D-18A0-2D4F-BF11-E666F08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793E-5517-3940-933B-C282E97C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D454-8D65-FF4D-AA54-A23B75E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8059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A79-FF31-7242-AA45-FCC0CE8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27E8-C264-AE40-8974-264DDB59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CED0-AB11-B946-AB95-46E87082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9A62-5B9B-1F44-BFFA-69A53E9B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23ED-093D-C34D-8174-B8851221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72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65B5-5EDA-BD48-91DD-E69BF78E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A8B8-D7F5-E945-9EF2-0D136450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55C6-9C3B-EC42-8211-30EFF11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2F7C-74E8-9949-96D0-A421374C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9412-A12E-4C41-B3D7-930F1FBA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689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07C2-FD23-924D-814D-BE56E920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70EB-059C-A14C-A3B1-F01946E23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C8476-6414-8340-B4FA-93A0D91C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B139-EEEA-494F-BA06-44C952A7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5A6D-BF86-C24B-A0F7-5C43D09C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93802-14A5-5D42-9D96-381AAF3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4441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ACE-C9EB-F04C-8FAD-1A642CF0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0925-6223-9048-9DBF-946FDE24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80AD-EE3D-B64E-8A15-CFC9D53D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BE1A-34A5-E84A-90D2-30874244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6753-BF3F-8540-A86A-1CAB7F387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09DF1-B311-834F-B8B9-24A78E7A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91B0D-49E6-9C41-9786-428CAD8D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7AC2-E95A-E24A-A796-CD4D2FC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385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4560-4C2C-B643-8637-C1FBFDDF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8D1E1-1DB5-F24F-AAE6-861FD06B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DAB07-7DA3-2C44-B9C5-271AAA94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0C6B1-2699-2F4A-A199-CB417572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167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51046-E4BE-D042-A23C-E0404302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2FAAF-7C54-ED4B-8C13-09F431A0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F861C-06C5-4343-8CD2-5D242745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7402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560-E8B5-6A4D-9FB4-F319F431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A817-1617-A049-9405-17C2A4CE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A57E5-F158-4E46-9D80-17C460DB8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C5E8-9F37-5143-A045-DCB3CDF1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2CF5-DE0D-C040-94EC-C213B5C9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799A-853A-9947-8CBA-0AAA5226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66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B62-7A97-B544-94D4-B0E8EA63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2F730-501F-A54E-B6A3-AA66327DE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A3EB4-F84B-F54D-ACD7-6F2E1E2F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F46D-45EE-A547-96A3-1EBCCC9D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143E-AF71-3A48-A372-E57323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992B-E3C0-3742-B8C4-BC8A1183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3116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B05B7-5606-6D45-9161-4ED1143E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852B-2BDF-3D4C-9E77-FFDA619B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ECA5-C84A-104A-A462-67A585D8C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7090-98B2-A248-B728-82DA039BD583}" type="datetimeFigureOut">
              <a:rPr lang="en-GR" smtClean="0"/>
              <a:t>2/3/21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4D700-845F-0144-B743-B2EA873A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D2A5-BD2A-F943-BA37-12D5D6B57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DBF5-6AEB-4843-AFA7-75035B0AC9B2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360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olve.sourceforge.net/5.5/lp_solve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7692-9241-E645-9DE9-73A19D35D043}"/>
              </a:ext>
            </a:extLst>
          </p:cNvPr>
          <p:cNvSpPr txBox="1"/>
          <p:nvPr/>
        </p:nvSpPr>
        <p:spPr>
          <a:xfrm>
            <a:off x="1524000" y="2269246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Συστήμ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τ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 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π</a:t>
            </a:r>
            <a:r>
              <a:rPr lang="en-US" sz="29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οφάσεων</a:t>
            </a:r>
            <a:endParaRPr lang="en-US" sz="29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Εργ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στηρι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κή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άσκηση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6</a:t>
            </a:r>
            <a:endParaRPr lang="el-GR" sz="29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l-GR" sz="29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Γιώργος </a:t>
            </a:r>
            <a:r>
              <a:rPr lang="el-GR" sz="2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Γάσπαρης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07EE90-070F-3348-93E7-08637598F969}"/>
              </a:ext>
            </a:extLst>
          </p:cNvPr>
          <p:cNvSpPr txBox="1"/>
          <p:nvPr/>
        </p:nvSpPr>
        <p:spPr>
          <a:xfrm>
            <a:off x="1990725" y="1016768"/>
            <a:ext cx="67364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err="1"/>
              <a:t>Κατ</a:t>
            </a:r>
            <a:r>
              <a:rPr lang="en-US" sz="2000" b="1" dirty="0" err="1"/>
              <a:t>ά</a:t>
            </a:r>
            <a:r>
              <a:rPr lang="el-GR" sz="2000" b="1" dirty="0" err="1"/>
              <a:t>στρωση</a:t>
            </a:r>
            <a:r>
              <a:rPr lang="el-GR" sz="2000" b="1" dirty="0"/>
              <a:t> επίλυσης με γραμμικό προγραμματισμό</a:t>
            </a:r>
            <a:endParaRPr lang="en-US" sz="2000" b="1" dirty="0"/>
          </a:p>
          <a:p>
            <a:endParaRPr lang="en-US" sz="2000" dirty="0"/>
          </a:p>
          <a:p>
            <a:r>
              <a:rPr lang="el-GR" sz="2000" b="1" dirty="0"/>
              <a:t>Δεδομένα</a:t>
            </a:r>
            <a:r>
              <a:rPr lang="el-GR" sz="2000" dirty="0"/>
              <a:t>   </a:t>
            </a:r>
          </a:p>
          <a:p>
            <a:r>
              <a:rPr lang="el-GR" sz="2000" dirty="0"/>
              <a:t>Έσοδα από συνεργασία</a:t>
            </a:r>
            <a:r>
              <a:rPr lang="en-US" sz="2000" dirty="0"/>
              <a:t>: 2.000.000</a:t>
            </a:r>
            <a:r>
              <a:rPr lang="en-GB" sz="2000" dirty="0"/>
              <a:t> €</a:t>
            </a:r>
            <a:endParaRPr lang="el-GR" sz="2000" dirty="0"/>
          </a:p>
          <a:p>
            <a:endParaRPr lang="en-GB" sz="2000" dirty="0"/>
          </a:p>
          <a:p>
            <a:r>
              <a:rPr lang="el-GR" sz="2000" dirty="0"/>
              <a:t>Μεταβλητές Απόφασης</a:t>
            </a:r>
          </a:p>
          <a:p>
            <a:r>
              <a:rPr lang="en-GB" sz="2000" b="1" dirty="0" err="1"/>
              <a:t>Dj</a:t>
            </a:r>
            <a:r>
              <a:rPr lang="en-GB" sz="2000" dirty="0"/>
              <a:t> : </a:t>
            </a:r>
            <a:r>
              <a:rPr lang="el-GR" sz="2000" dirty="0"/>
              <a:t>ζήτηση για κάθε αποθήκη, όπου </a:t>
            </a:r>
            <a:r>
              <a:rPr lang="en-GB" sz="2000" dirty="0"/>
              <a:t>j  = 1,..,4</a:t>
            </a:r>
          </a:p>
          <a:p>
            <a:r>
              <a:rPr lang="en-GB" sz="2000" b="1" dirty="0" err="1"/>
              <a:t>Xj</a:t>
            </a:r>
            <a:r>
              <a:rPr lang="en-GB" sz="2000" b="1" dirty="0"/>
              <a:t> </a:t>
            </a:r>
            <a:r>
              <a:rPr lang="en-GB" sz="2000" dirty="0"/>
              <a:t>: </a:t>
            </a:r>
            <a:r>
              <a:rPr lang="el-GR" sz="2000" dirty="0"/>
              <a:t>αυτοκίνητα που μεταφέρονται από εργοστάσιο 1 στην αποθήκη </a:t>
            </a:r>
            <a:r>
              <a:rPr lang="en-GB" sz="2000" dirty="0"/>
              <a:t>j</a:t>
            </a:r>
          </a:p>
          <a:p>
            <a:r>
              <a:rPr lang="en-GB" sz="2000" b="1" dirty="0" err="1"/>
              <a:t>Yj</a:t>
            </a:r>
            <a:r>
              <a:rPr lang="en-GB" sz="2000" b="1" dirty="0"/>
              <a:t> </a:t>
            </a:r>
            <a:r>
              <a:rPr lang="en-GB" sz="2000" dirty="0"/>
              <a:t>: </a:t>
            </a:r>
            <a:r>
              <a:rPr lang="el-GR" sz="2000" dirty="0"/>
              <a:t>αυτοκίνητα που μεταφέρονται από εργοστάσιο 2 στην αποθήκη </a:t>
            </a:r>
            <a:r>
              <a:rPr lang="en-GB" sz="2000" dirty="0"/>
              <a:t>j</a:t>
            </a:r>
          </a:p>
          <a:p>
            <a:r>
              <a:rPr lang="en-GB" sz="2000" b="1" dirty="0" err="1"/>
              <a:t>Tj</a:t>
            </a:r>
            <a:r>
              <a:rPr lang="en-GB" sz="2000" dirty="0"/>
              <a:t> : </a:t>
            </a:r>
            <a:r>
              <a:rPr lang="el-GR" sz="2000" dirty="0"/>
              <a:t>αυτοκίνητα που μεταφέρονται από εργοστάσιο 3 στην αποθήκη </a:t>
            </a:r>
            <a:r>
              <a:rPr lang="en-GB" sz="2000" dirty="0"/>
              <a:t>j</a:t>
            </a:r>
          </a:p>
          <a:p>
            <a:r>
              <a:rPr lang="en-GB" sz="2000" b="1" dirty="0" err="1"/>
              <a:t>Sj</a:t>
            </a:r>
            <a:r>
              <a:rPr lang="en-GB" sz="2000" dirty="0"/>
              <a:t> : </a:t>
            </a:r>
            <a:r>
              <a:rPr lang="el-GR" sz="2000" dirty="0"/>
              <a:t>αυτοκίνητα που μένουν </a:t>
            </a:r>
            <a:r>
              <a:rPr lang="en-GB" sz="2000" dirty="0"/>
              <a:t>stock </a:t>
            </a:r>
            <a:r>
              <a:rPr lang="el-GR" sz="2000" dirty="0"/>
              <a:t>στην αποθήκη </a:t>
            </a:r>
            <a:r>
              <a:rPr lang="en-GB" sz="2000" dirty="0"/>
              <a:t>j</a:t>
            </a:r>
          </a:p>
          <a:p>
            <a:br>
              <a:rPr lang="en-GB" sz="2000" dirty="0"/>
            </a:br>
            <a:r>
              <a:rPr lang="en-US" sz="2000" dirty="0"/>
              <a:t>Stock </a:t>
            </a:r>
            <a:r>
              <a:rPr lang="el-GR" sz="2000" dirty="0"/>
              <a:t>αυτοκίνητα</a:t>
            </a:r>
            <a:r>
              <a:rPr lang="en-US" sz="2000" dirty="0"/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 err="1"/>
              <a:t>Δυνατ</a:t>
            </a:r>
            <a:r>
              <a:rPr lang="en-US" sz="2000" dirty="0" err="1"/>
              <a:t>ό</a:t>
            </a:r>
            <a:r>
              <a:rPr lang="el-GR" sz="2000" dirty="0" err="1"/>
              <a:t>τητα</a:t>
            </a:r>
            <a:r>
              <a:rPr lang="el-GR" sz="2000" dirty="0"/>
              <a:t> πώλησης 5000 </a:t>
            </a:r>
            <a:r>
              <a:rPr lang="en-GB" sz="2000" dirty="0"/>
              <a:t>€</a:t>
            </a:r>
            <a:r>
              <a:rPr lang="el-GR" sz="2000" dirty="0"/>
              <a:t>/</a:t>
            </a:r>
            <a:r>
              <a:rPr lang="el-GR" sz="2000" dirty="0" err="1"/>
              <a:t>τμχ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50BE0-017D-914F-88FA-FFA989E1349C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6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A9B1FD-438C-E14B-9D72-C5CD63907BE5}"/>
              </a:ext>
            </a:extLst>
          </p:cNvPr>
          <p:cNvSpPr txBox="1"/>
          <p:nvPr/>
        </p:nvSpPr>
        <p:spPr>
          <a:xfrm>
            <a:off x="1759351" y="1053296"/>
            <a:ext cx="70837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err="1"/>
              <a:t>Κατ</a:t>
            </a:r>
            <a:r>
              <a:rPr lang="en-US" sz="2000" b="1" dirty="0" err="1"/>
              <a:t>ά</a:t>
            </a:r>
            <a:r>
              <a:rPr lang="el-GR" sz="2000" b="1" dirty="0" err="1"/>
              <a:t>στρωση</a:t>
            </a:r>
            <a:r>
              <a:rPr lang="el-GR" sz="2000" b="1" dirty="0"/>
              <a:t> επίλυσης με γραμμικό προγραμματισμό</a:t>
            </a:r>
          </a:p>
          <a:p>
            <a:endParaRPr lang="el-GR" sz="2000" dirty="0"/>
          </a:p>
          <a:p>
            <a:r>
              <a:rPr lang="el-GR" sz="2000" b="1" dirty="0"/>
              <a:t>Αντικειμενική συνάρτηση </a:t>
            </a:r>
            <a:r>
              <a:rPr lang="el-GR" sz="2000" dirty="0"/>
              <a:t>μεγιστοποίησης τελικού κέρδους</a:t>
            </a:r>
            <a:r>
              <a:rPr lang="en-US" sz="2000" dirty="0"/>
              <a:t>:</a:t>
            </a:r>
          </a:p>
          <a:p>
            <a:endParaRPr lang="en-GR" sz="2000" dirty="0"/>
          </a:p>
          <a:p>
            <a:r>
              <a:rPr lang="en-GB" sz="2000" i="1" dirty="0" err="1"/>
              <a:t>maxZ</a:t>
            </a:r>
            <a:r>
              <a:rPr lang="en-GB" sz="2000" dirty="0"/>
              <a:t>: 2000+5S1+5S2+5S3+5S4-1.5X1-1.8X2-1.9X3-1.3X4-2.1Y1-1.4Y2-1.5Y3-1.7Y4-2.5T1-1.2T2-1.7T3-2.2T4;</a:t>
            </a:r>
          </a:p>
          <a:p>
            <a:endParaRPr lang="en-GB" sz="2000" dirty="0"/>
          </a:p>
          <a:p>
            <a:r>
              <a:rPr lang="el-GR" sz="2000" b="1" dirty="0" err="1"/>
              <a:t>Περιορισμο</a:t>
            </a:r>
            <a:r>
              <a:rPr lang="en-GB" sz="2000" b="1" dirty="0" err="1"/>
              <a:t>ί</a:t>
            </a:r>
            <a:r>
              <a:rPr lang="el-GR" sz="2000" b="1" dirty="0"/>
              <a:t> </a:t>
            </a: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X1+Y1+T1-S1 ≥ 300;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X2+Y2+T2-S2 ≥ 600;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X3+Y3+T3-S3 ≥ 200;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X4+Y4+T4-S4 ≥ 400;</a:t>
            </a:r>
            <a:endParaRPr lang="el-GR" sz="2000" dirty="0"/>
          </a:p>
          <a:p>
            <a:r>
              <a:rPr lang="en-GB" sz="2000" dirty="0"/>
              <a:t>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X1+X2+X3+X4=500;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Y1+Y2+Y3+Y4=750;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T1+T2+T3+T4=700;</a:t>
            </a:r>
            <a:endParaRPr lang="en-GR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311B4D-4AF9-9643-848C-4743E3491D99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6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A21DDA-9C17-8345-AFCA-ABC1D49110DB}"/>
              </a:ext>
            </a:extLst>
          </p:cNvPr>
          <p:cNvSpPr txBox="1"/>
          <p:nvPr/>
        </p:nvSpPr>
        <p:spPr>
          <a:xfrm>
            <a:off x="185194" y="882728"/>
            <a:ext cx="48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Βέλτιστο πρόγραμμα μεταφοράς 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8FC87012-FAEF-314E-84A7-4EF05137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8676"/>
            <a:ext cx="5207000" cy="52959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CC0DF6-6735-6549-B8B6-F3885260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5007"/>
              </p:ext>
            </p:extLst>
          </p:nvPr>
        </p:nvGraphicFramePr>
        <p:xfrm>
          <a:off x="185194" y="1252060"/>
          <a:ext cx="5474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70">
                  <a:extLst>
                    <a:ext uri="{9D8B030D-6E8A-4147-A177-3AD203B41FA5}">
                      <a16:colId xmlns:a16="http://schemas.microsoft.com/office/drawing/2014/main" val="1374827892"/>
                    </a:ext>
                  </a:extLst>
                </a:gridCol>
                <a:gridCol w="902296">
                  <a:extLst>
                    <a:ext uri="{9D8B030D-6E8A-4147-A177-3AD203B41FA5}">
                      <a16:colId xmlns:a16="http://schemas.microsoft.com/office/drawing/2014/main" val="2971812856"/>
                    </a:ext>
                  </a:extLst>
                </a:gridCol>
                <a:gridCol w="1023020">
                  <a:extLst>
                    <a:ext uri="{9D8B030D-6E8A-4147-A177-3AD203B41FA5}">
                      <a16:colId xmlns:a16="http://schemas.microsoft.com/office/drawing/2014/main" val="3673053980"/>
                    </a:ext>
                  </a:extLst>
                </a:gridCol>
                <a:gridCol w="983849">
                  <a:extLst>
                    <a:ext uri="{9D8B030D-6E8A-4147-A177-3AD203B41FA5}">
                      <a16:colId xmlns:a16="http://schemas.microsoft.com/office/drawing/2014/main" val="4092132772"/>
                    </a:ext>
                  </a:extLst>
                </a:gridCol>
                <a:gridCol w="1238490">
                  <a:extLst>
                    <a:ext uri="{9D8B030D-6E8A-4147-A177-3AD203B41FA5}">
                      <a16:colId xmlns:a16="http://schemas.microsoft.com/office/drawing/2014/main" val="163595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Αποθ.1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Αποθ.2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Αποθ.3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Αποθ.4</a:t>
                      </a:r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4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Εργ.1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2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Εργ.2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Εργ.3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937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079714-D469-2541-BF73-3C9DFFB4A8D6}"/>
              </a:ext>
            </a:extLst>
          </p:cNvPr>
          <p:cNvSpPr txBox="1"/>
          <p:nvPr/>
        </p:nvSpPr>
        <p:spPr>
          <a:xfrm>
            <a:off x="324093" y="4317356"/>
            <a:ext cx="3474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Κ</a:t>
            </a:r>
            <a:r>
              <a:rPr lang="en-GR" sz="2400" dirty="0"/>
              <a:t>έ</a:t>
            </a:r>
            <a:r>
              <a:rPr lang="el-GR" sz="2400" dirty="0" err="1"/>
              <a:t>ρδος</a:t>
            </a:r>
            <a:r>
              <a:rPr lang="en-US" sz="2400" dirty="0"/>
              <a:t> 💰</a:t>
            </a:r>
            <a:r>
              <a:rPr lang="el-GR" sz="2400" dirty="0"/>
              <a:t> 1.570.000</a:t>
            </a:r>
            <a:r>
              <a:rPr lang="en-GB" sz="2400" dirty="0"/>
              <a:t> €</a:t>
            </a:r>
            <a:endParaRPr lang="el-GR" sz="2400" dirty="0"/>
          </a:p>
          <a:p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7D21D-164D-1947-929C-5B7BEAFB4401}"/>
              </a:ext>
            </a:extLst>
          </p:cNvPr>
          <p:cNvSpPr txBox="1"/>
          <p:nvPr/>
        </p:nvSpPr>
        <p:spPr>
          <a:xfrm>
            <a:off x="6096000" y="6129324"/>
            <a:ext cx="36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Χρήση </a:t>
            </a:r>
            <a:r>
              <a:rPr lang="en-US" i="1" dirty="0" err="1">
                <a:hlinkClick r:id="rId4"/>
              </a:rPr>
              <a:t>lp_solve</a:t>
            </a:r>
            <a:r>
              <a:rPr lang="en-US" i="1" dirty="0">
                <a:hlinkClick r:id="rId4"/>
              </a:rPr>
              <a:t> </a:t>
            </a:r>
            <a:r>
              <a:rPr lang="el-GR" i="1" dirty="0"/>
              <a:t>σε περιβάλλον </a:t>
            </a:r>
            <a:r>
              <a:rPr lang="en-US" i="1" dirty="0"/>
              <a:t>Unix</a:t>
            </a:r>
            <a:endParaRPr lang="en-GR" i="1" dirty="0"/>
          </a:p>
        </p:txBody>
      </p:sp>
    </p:spTree>
    <p:extLst>
      <p:ext uri="{BB962C8B-B14F-4D97-AF65-F5344CB8AC3E}">
        <p14:creationId xmlns:p14="http://schemas.microsoft.com/office/powerpoint/2010/main" val="103326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A1FA3-5E7C-AA48-A9E8-8AF236E6E864}"/>
              </a:ext>
            </a:extLst>
          </p:cNvPr>
          <p:cNvSpPr txBox="1"/>
          <p:nvPr/>
        </p:nvSpPr>
        <p:spPr>
          <a:xfrm>
            <a:off x="4185737" y="2644170"/>
            <a:ext cx="3820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9600" dirty="0">
                <a:solidFill>
                  <a:schemeClr val="accent2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Q</a:t>
            </a:r>
            <a:r>
              <a:rPr lang="en-GR" sz="6600" dirty="0">
                <a:solidFill>
                  <a:schemeClr val="accent2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&amp;</a:t>
            </a:r>
            <a:r>
              <a:rPr lang="en-GR" sz="9600" dirty="0">
                <a:solidFill>
                  <a:schemeClr val="accent2"/>
                </a:solidFill>
                <a:latin typeface="MV Boli" panose="020F0502020204030204" pitchFamily="34" charset="0"/>
                <a:cs typeface="MV Bol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8100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43AC9-DD95-474A-AC6E-E835F5FBEC41}"/>
              </a:ext>
            </a:extLst>
          </p:cNvPr>
          <p:cNvSpPr txBox="1"/>
          <p:nvPr/>
        </p:nvSpPr>
        <p:spPr>
          <a:xfrm>
            <a:off x="1425615" y="868101"/>
            <a:ext cx="93407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/>
              <a:t>Θέμα Α</a:t>
            </a:r>
            <a:endParaRPr lang="en-US" sz="2000" b="1" dirty="0"/>
          </a:p>
          <a:p>
            <a:pPr algn="ctr"/>
            <a:endParaRPr lang="el-GR" sz="2000" b="1" dirty="0"/>
          </a:p>
          <a:p>
            <a:endParaRPr lang="el-GR" dirty="0"/>
          </a:p>
          <a:p>
            <a:r>
              <a:rPr lang="el-GR" sz="2000" b="1" dirty="0"/>
              <a:t>Εταιρεία</a:t>
            </a:r>
            <a:r>
              <a:rPr lang="en-US" sz="2000" dirty="0"/>
              <a:t>  Auto-Motor</a:t>
            </a:r>
            <a:endParaRPr lang="el-GR" sz="2000" dirty="0"/>
          </a:p>
          <a:p>
            <a:endParaRPr lang="el-GR" sz="2000" dirty="0"/>
          </a:p>
          <a:p>
            <a:r>
              <a:rPr lang="el-GR" sz="2000" b="1" dirty="0" err="1"/>
              <a:t>Δεδομ</a:t>
            </a:r>
            <a:r>
              <a:rPr lang="en-US" sz="2000" b="1" dirty="0" err="1"/>
              <a:t>έ</a:t>
            </a:r>
            <a:r>
              <a:rPr lang="el-GR" sz="2000" b="1" dirty="0"/>
              <a:t>να </a:t>
            </a:r>
            <a:endParaRPr lang="en-US" sz="2000" b="1" dirty="0"/>
          </a:p>
          <a:p>
            <a:endParaRPr lang="en-US" sz="2000" b="1" dirty="0"/>
          </a:p>
          <a:p>
            <a:r>
              <a:rPr lang="el-GR" sz="2000" dirty="0" err="1"/>
              <a:t>Εισαγωγ</a:t>
            </a:r>
            <a:r>
              <a:rPr lang="en-US" sz="2000" dirty="0" err="1"/>
              <a:t>ή</a:t>
            </a:r>
            <a:r>
              <a:rPr lang="el-GR" sz="2000" dirty="0"/>
              <a:t> 20.000.000 τόνων αλουμινίου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Κόστος</a:t>
            </a:r>
            <a:r>
              <a:rPr lang="en-US" sz="2000" dirty="0"/>
              <a:t>:</a:t>
            </a:r>
            <a:r>
              <a:rPr lang="el-GR" sz="2000" dirty="0"/>
              <a:t> 23</a:t>
            </a:r>
            <a:r>
              <a:rPr lang="en-GB" sz="2000" dirty="0"/>
              <a:t>€</a:t>
            </a:r>
            <a:r>
              <a:rPr lang="el-GR" sz="2000" dirty="0"/>
              <a:t>/τόνο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 err="1"/>
              <a:t>Συνολικ</a:t>
            </a:r>
            <a:r>
              <a:rPr lang="en-GB" sz="2000" dirty="0" err="1"/>
              <a:t>ό</a:t>
            </a:r>
            <a:r>
              <a:rPr lang="el-GR" sz="2000" dirty="0"/>
              <a:t> κόστος εισαγωγής</a:t>
            </a:r>
            <a:r>
              <a:rPr lang="en-US" sz="2000" dirty="0"/>
              <a:t>:</a:t>
            </a:r>
            <a:r>
              <a:rPr lang="el-GR" sz="2000" dirty="0"/>
              <a:t> 460.000.000</a:t>
            </a:r>
            <a:r>
              <a:rPr lang="en-GB" sz="2000" dirty="0"/>
              <a:t>€</a:t>
            </a: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endParaRPr lang="el-GR" sz="2000" dirty="0"/>
          </a:p>
          <a:p>
            <a:r>
              <a:rPr lang="en-US" sz="2000" b="1" dirty="0"/>
              <a:t>💰 </a:t>
            </a:r>
            <a:r>
              <a:rPr lang="el-GR" sz="2000" b="1" dirty="0"/>
              <a:t>Έσοδα </a:t>
            </a:r>
            <a:r>
              <a:rPr lang="el-GR" sz="2000" dirty="0"/>
              <a:t>600.000.000</a:t>
            </a:r>
            <a:r>
              <a:rPr lang="en-GB" sz="2000" dirty="0"/>
              <a:t> €</a:t>
            </a:r>
            <a:endParaRPr lang="en-US" sz="2000" dirty="0"/>
          </a:p>
          <a:p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50% πιθανότητα έγκρισης εισαγωγής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l-GR" sz="2000" dirty="0"/>
              <a:t>Αν δεν ληφθεί</a:t>
            </a:r>
            <a:r>
              <a:rPr lang="en-US" sz="2000" dirty="0"/>
              <a:t>: </a:t>
            </a:r>
            <a:r>
              <a:rPr lang="el-GR" sz="2000" dirty="0"/>
              <a:t>πρόστιμο 2.5</a:t>
            </a:r>
            <a:r>
              <a:rPr lang="en-GB" sz="2000" dirty="0"/>
              <a:t>€</a:t>
            </a:r>
            <a:r>
              <a:rPr lang="el-GR" sz="2000" dirty="0"/>
              <a:t>/τόνο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l-GR" sz="2000" dirty="0"/>
              <a:t>Συνολικό κόστος προστίμου 50.000.000</a:t>
            </a:r>
            <a:r>
              <a:rPr lang="en-GB" sz="2000" dirty="0"/>
              <a:t>€</a:t>
            </a:r>
            <a:endParaRPr lang="el-GR" sz="2000" dirty="0"/>
          </a:p>
          <a:p>
            <a:pPr marL="800100" lvl="1" indent="-342900">
              <a:buFont typeface="Wingdings" pitchFamily="2" charset="2"/>
              <a:buChar char="q"/>
            </a:pPr>
            <a:r>
              <a:rPr lang="el-GR" sz="2000" dirty="0" err="1"/>
              <a:t>Εκτ</a:t>
            </a:r>
            <a:r>
              <a:rPr lang="en-GB" sz="2000" dirty="0" err="1"/>
              <a:t>ί</a:t>
            </a:r>
            <a:r>
              <a:rPr lang="el-GR" sz="2000" dirty="0" err="1"/>
              <a:t>μηση</a:t>
            </a:r>
            <a:r>
              <a:rPr lang="el-GR" sz="2000" dirty="0"/>
              <a:t> </a:t>
            </a:r>
            <a:r>
              <a:rPr lang="en-US" sz="2000" dirty="0"/>
              <a:t>CEO: </a:t>
            </a:r>
            <a:r>
              <a:rPr lang="el-GR" sz="2000" dirty="0"/>
              <a:t>οι μισές αιτήσεις απορρίπτονται</a:t>
            </a:r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735206-2E22-6140-BCEB-926228FF56FA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0D7D97-BED3-394E-939C-FA7D947AB2D7}"/>
              </a:ext>
            </a:extLst>
          </p:cNvPr>
          <p:cNvSpPr txBox="1"/>
          <p:nvPr/>
        </p:nvSpPr>
        <p:spPr>
          <a:xfrm>
            <a:off x="974202" y="766732"/>
            <a:ext cx="1024359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Επιλογές για απόφαση</a:t>
            </a:r>
            <a:endParaRPr lang="en-US" sz="2400" b="1" dirty="0"/>
          </a:p>
          <a:p>
            <a:pPr algn="ctr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Απευθείας αγορά μεταλλεύματος και αναμονή για έγκριση</a:t>
            </a:r>
          </a:p>
          <a:p>
            <a:pPr marL="342900" indent="-342900">
              <a:buFont typeface="Wingdings" pitchFamily="2" charset="2"/>
              <a:buChar char="q"/>
            </a:pP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Υποβολή αίτησης και αγορά εφόσον εγκριθεί</a:t>
            </a:r>
            <a:endParaRPr lang="en-US" sz="2000" dirty="0"/>
          </a:p>
          <a:p>
            <a:pPr marL="800100" lvl="1" indent="-342900">
              <a:buFont typeface="Wingdings" pitchFamily="2" charset="2"/>
              <a:buChar char="q"/>
            </a:pPr>
            <a:r>
              <a:rPr lang="el-GR" sz="2000" dirty="0"/>
              <a:t>70% να χαθεί η συμφωνία αγοράς από ανταγωνιστή</a:t>
            </a:r>
          </a:p>
          <a:p>
            <a:pPr marL="342900" indent="-342900">
              <a:buFont typeface="Wingdings" pitchFamily="2" charset="2"/>
              <a:buChar char="q"/>
            </a:pP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Πρόσληψη συμβουλευτικής για εκτίμηση ως προς την έγκριση</a:t>
            </a:r>
          </a:p>
          <a:p>
            <a:pPr marL="342900" indent="-342900">
              <a:buFont typeface="Wingdings" pitchFamily="2" charset="2"/>
              <a:buChar char="q"/>
            </a:pP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Συμφωνητικό με την </a:t>
            </a:r>
            <a:r>
              <a:rPr lang="en-US" sz="2000" dirty="0"/>
              <a:t>General Motors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502913-25E6-6146-8FC8-E502811E6160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7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6F61F-3885-0F4E-8B51-51F5832E174D}"/>
              </a:ext>
            </a:extLst>
          </p:cNvPr>
          <p:cNvSpPr txBox="1"/>
          <p:nvPr/>
        </p:nvSpPr>
        <p:spPr>
          <a:xfrm>
            <a:off x="1631910" y="998253"/>
            <a:ext cx="5243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Πρόσληψη συμβουλευτικής </a:t>
            </a:r>
          </a:p>
          <a:p>
            <a:endParaRPr lang="el-GR" sz="2000" dirty="0"/>
          </a:p>
          <a:p>
            <a:r>
              <a:rPr lang="el-GR" sz="2200" dirty="0"/>
              <a:t>Κόστος 600.000</a:t>
            </a:r>
            <a:r>
              <a:rPr lang="en-GB" sz="2200" dirty="0"/>
              <a:t> €</a:t>
            </a:r>
            <a:endParaRPr lang="el-GR" sz="2200" dirty="0"/>
          </a:p>
          <a:p>
            <a:endParaRPr lang="el-GR" sz="2000" dirty="0"/>
          </a:p>
          <a:p>
            <a:r>
              <a:rPr lang="el-GR" sz="2200" dirty="0"/>
              <a:t>Εκτιμήσεις </a:t>
            </a:r>
            <a:r>
              <a:rPr lang="en-US" sz="2200" dirty="0"/>
              <a:t>CEO </a:t>
            </a:r>
            <a:r>
              <a:rPr lang="el-GR" sz="2200" dirty="0"/>
              <a:t>για την αναφορά</a:t>
            </a:r>
            <a:r>
              <a:rPr lang="en-US" sz="2200" dirty="0"/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90% για θετική αναφορά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60</a:t>
            </a:r>
            <a:r>
              <a:rPr lang="en-US" sz="2000" dirty="0"/>
              <a:t>% </a:t>
            </a:r>
            <a:r>
              <a:rPr lang="el-GR" sz="2000" dirty="0"/>
              <a:t>για αρνητική αναφορά</a:t>
            </a:r>
            <a:endParaRPr lang="en-US" sz="2000" dirty="0"/>
          </a:p>
          <a:p>
            <a:r>
              <a:rPr lang="en-US" dirty="0"/>
              <a:t>	</a:t>
            </a:r>
            <a:endParaRPr lang="el-GR" dirty="0"/>
          </a:p>
          <a:p>
            <a:endParaRPr lang="en-G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8F0BB5-07B8-0C40-86E6-A4CA95AC6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61630"/>
              </p:ext>
            </p:extLst>
          </p:nvPr>
        </p:nvGraphicFramePr>
        <p:xfrm>
          <a:off x="5933954" y="3922395"/>
          <a:ext cx="5243332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7881">
                  <a:extLst>
                    <a:ext uri="{9D8B030D-6E8A-4147-A177-3AD203B41FA5}">
                      <a16:colId xmlns:a16="http://schemas.microsoft.com/office/drawing/2014/main" val="3184954373"/>
                    </a:ext>
                  </a:extLst>
                </a:gridCol>
                <a:gridCol w="589875">
                  <a:extLst>
                    <a:ext uri="{9D8B030D-6E8A-4147-A177-3AD203B41FA5}">
                      <a16:colId xmlns:a16="http://schemas.microsoft.com/office/drawing/2014/main" val="3588516857"/>
                    </a:ext>
                  </a:extLst>
                </a:gridCol>
                <a:gridCol w="1937246">
                  <a:extLst>
                    <a:ext uri="{9D8B030D-6E8A-4147-A177-3AD203B41FA5}">
                      <a16:colId xmlns:a16="http://schemas.microsoft.com/office/drawing/2014/main" val="2412894020"/>
                    </a:ext>
                  </a:extLst>
                </a:gridCol>
                <a:gridCol w="1678330">
                  <a:extLst>
                    <a:ext uri="{9D8B030D-6E8A-4147-A177-3AD203B41FA5}">
                      <a16:colId xmlns:a16="http://schemas.microsoft.com/office/drawing/2014/main" val="181270387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0" dirty="0">
                          <a:solidFill>
                            <a:schemeClr val="tx1"/>
                          </a:solidFill>
                        </a:rPr>
                        <a:t>Έ</a:t>
                      </a:r>
                      <a:r>
                        <a:rPr lang="el-GR" b="0" dirty="0" err="1">
                          <a:solidFill>
                            <a:schemeClr val="tx1"/>
                          </a:solidFill>
                        </a:rPr>
                        <a:t>γκριση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Απόρριψη</a:t>
                      </a:r>
                      <a:endParaRPr lang="en-G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72632"/>
                  </a:ext>
                </a:extLst>
              </a:tr>
              <a:tr h="356329">
                <a:tc gridSpan="2"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1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b="1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9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Θετική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Ε1</a:t>
                      </a:r>
                      <a:endParaRPr lang="en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0.9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0.4</a:t>
                      </a:r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Αρνητική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Ε2</a:t>
                      </a:r>
                      <a:endParaRPr lang="en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0.1</a:t>
                      </a:r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0.6</a:t>
                      </a:r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6448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401C5-D11B-EF49-8972-5A594EF5979F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FC5E1-F7A6-AF4A-B821-A43D63242DDB}"/>
              </a:ext>
            </a:extLst>
          </p:cNvPr>
          <p:cNvCxnSpPr/>
          <p:nvPr/>
        </p:nvCxnSpPr>
        <p:spPr>
          <a:xfrm>
            <a:off x="5933954" y="3922395"/>
            <a:ext cx="1647464" cy="7391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1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8FB7E-2BFF-8F41-8CF6-FC8909DD6890}"/>
              </a:ext>
            </a:extLst>
          </p:cNvPr>
          <p:cNvSpPr txBox="1"/>
          <p:nvPr/>
        </p:nvSpPr>
        <p:spPr>
          <a:xfrm>
            <a:off x="1504708" y="1030147"/>
            <a:ext cx="74425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Συμφωνία με </a:t>
            </a:r>
            <a:r>
              <a:rPr lang="en-US" sz="2000" b="1" dirty="0"/>
              <a:t>General Motors</a:t>
            </a:r>
            <a:endParaRPr lang="el-GR" sz="2000" b="1" dirty="0"/>
          </a:p>
          <a:p>
            <a:endParaRPr lang="el-GR" sz="2000" dirty="0"/>
          </a:p>
          <a:p>
            <a:r>
              <a:rPr lang="el-GR" sz="2200" dirty="0"/>
              <a:t>Έκδοση άδειας 90%</a:t>
            </a:r>
          </a:p>
          <a:p>
            <a:r>
              <a:rPr lang="el-GR" sz="2000" dirty="0"/>
              <a:t>Κόστος</a:t>
            </a:r>
            <a:r>
              <a:rPr lang="en-US" sz="2000" dirty="0"/>
              <a:t>: </a:t>
            </a: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1000 επιβατικά αυτοκίνητα κόστους 5500 </a:t>
            </a:r>
            <a:r>
              <a:rPr lang="en-GB" sz="2000" dirty="0"/>
              <a:t>€</a:t>
            </a:r>
            <a:r>
              <a:rPr lang="el-GR" sz="2000" dirty="0"/>
              <a:t>/</a:t>
            </a:r>
            <a:r>
              <a:rPr lang="el-GR" sz="2000" dirty="0" err="1"/>
              <a:t>τμχ</a:t>
            </a: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l-GR" sz="2000" dirty="0"/>
              <a:t>5% των κερδών</a:t>
            </a:r>
          </a:p>
          <a:p>
            <a:endParaRPr lang="el-GR" sz="2000" dirty="0"/>
          </a:p>
          <a:p>
            <a:r>
              <a:rPr lang="el-GR" sz="2000" dirty="0"/>
              <a:t>Μη έκδοση άδειας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αποζημίωση 10.000.000</a:t>
            </a:r>
            <a:r>
              <a:rPr lang="en-GB" sz="2000" dirty="0"/>
              <a:t> €</a:t>
            </a: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45% πιθανότητα να πουλήσει το αλουμίνιο 4</a:t>
            </a:r>
            <a:r>
              <a:rPr lang="en-GB" sz="2000" dirty="0"/>
              <a:t> €</a:t>
            </a:r>
            <a:r>
              <a:rPr lang="el-GR" sz="2000" dirty="0"/>
              <a:t>/τόνο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l-GR" sz="2000" dirty="0"/>
              <a:t>κέρδος 80.000.000</a:t>
            </a:r>
            <a:r>
              <a:rPr lang="en-GB" sz="2000" dirty="0"/>
              <a:t> €</a:t>
            </a:r>
            <a:endParaRPr lang="el-GR" sz="2000" dirty="0"/>
          </a:p>
          <a:p>
            <a:endParaRPr lang="el-GR" dirty="0"/>
          </a:p>
          <a:p>
            <a:endParaRPr lang="el-GR" dirty="0"/>
          </a:p>
          <a:p>
            <a:endParaRPr lang="en-G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3E6751-BDB1-0A4D-8485-0C994B64E5A0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2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BD4B3-C7F8-3C4F-8966-54E9C328DE29}"/>
              </a:ext>
            </a:extLst>
          </p:cNvPr>
          <p:cNvSpPr txBox="1"/>
          <p:nvPr/>
        </p:nvSpPr>
        <p:spPr>
          <a:xfrm>
            <a:off x="1446835" y="972274"/>
            <a:ext cx="787078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Δέντρο Απόφασης για την επιλογή με το μέγιστο κέρδος</a:t>
            </a:r>
          </a:p>
          <a:p>
            <a:endParaRPr lang="el-GR" sz="2000" b="1" dirty="0"/>
          </a:p>
          <a:p>
            <a:r>
              <a:rPr lang="el-GR" sz="2000" dirty="0"/>
              <a:t>Υπολογισμός πιθανοτήτων </a:t>
            </a:r>
          </a:p>
          <a:p>
            <a:r>
              <a:rPr lang="en-GB" sz="2000" dirty="0"/>
              <a:t>E1: </a:t>
            </a:r>
            <a:r>
              <a:rPr lang="el-GR" sz="2000" dirty="0"/>
              <a:t>Θετική αναφορά		</a:t>
            </a:r>
            <a:r>
              <a:rPr lang="en-GB" sz="2000" dirty="0"/>
              <a:t>S1: </a:t>
            </a:r>
            <a:r>
              <a:rPr lang="el-GR" sz="2000" dirty="0"/>
              <a:t>Έγκριση </a:t>
            </a:r>
          </a:p>
          <a:p>
            <a:r>
              <a:rPr lang="en-GB" sz="2000" dirty="0"/>
              <a:t>E2: </a:t>
            </a:r>
            <a:r>
              <a:rPr lang="el-GR" sz="2000" dirty="0"/>
              <a:t>Αρνητική αναφορά		</a:t>
            </a:r>
            <a:r>
              <a:rPr lang="en-GB" sz="2000" dirty="0"/>
              <a:t>S2: </a:t>
            </a:r>
            <a:r>
              <a:rPr lang="el-GR" sz="2000" dirty="0"/>
              <a:t>Απόρριψη</a:t>
            </a:r>
          </a:p>
          <a:p>
            <a:endParaRPr lang="el-GR" dirty="0"/>
          </a:p>
          <a:p>
            <a:r>
              <a:rPr lang="en-GB" dirty="0"/>
              <a:t>P(S1) = 0,5</a:t>
            </a:r>
          </a:p>
          <a:p>
            <a:r>
              <a:rPr lang="en-GB" dirty="0"/>
              <a:t>P(S2) = 0,5</a:t>
            </a:r>
          </a:p>
          <a:p>
            <a:br>
              <a:rPr lang="en-GB" dirty="0"/>
            </a:br>
            <a:r>
              <a:rPr lang="en-GB" dirty="0"/>
              <a:t>P(E1/S1) = 0,9 P(E2/S1) = 0,1</a:t>
            </a:r>
          </a:p>
          <a:p>
            <a:r>
              <a:rPr lang="en-GB" dirty="0"/>
              <a:t>P(E1/S2)  = 0,4 P(E2/S2) = 0,6</a:t>
            </a:r>
            <a:endParaRPr lang="el-GR" dirty="0"/>
          </a:p>
          <a:p>
            <a:endParaRPr lang="el-GR" dirty="0"/>
          </a:p>
          <a:p>
            <a:r>
              <a:rPr lang="en-GB" dirty="0"/>
              <a:t>P(E1) = P(E1/S1)*P(S1) + P(E1/S2)*P(S2) = 0,65</a:t>
            </a:r>
          </a:p>
          <a:p>
            <a:r>
              <a:rPr lang="en-GB" dirty="0"/>
              <a:t>P(E2) = P(E2/S1)*P(S2) + P(E2/S2)*P(S2) = 0,35</a:t>
            </a:r>
          </a:p>
          <a:p>
            <a:br>
              <a:rPr lang="en-GB" dirty="0"/>
            </a:br>
            <a:r>
              <a:rPr lang="en-GB" dirty="0"/>
              <a:t>P(S1|E1) = 0,69</a:t>
            </a:r>
          </a:p>
          <a:p>
            <a:r>
              <a:rPr lang="en-GB" dirty="0"/>
              <a:t>P(S2|E1) = 0,31</a:t>
            </a:r>
          </a:p>
          <a:p>
            <a:r>
              <a:rPr lang="en-GB" dirty="0"/>
              <a:t>P(S1|E2) = 0,14</a:t>
            </a:r>
          </a:p>
          <a:p>
            <a:r>
              <a:rPr lang="en-GB" dirty="0"/>
              <a:t>P(S2|E2) = 0,86</a:t>
            </a:r>
          </a:p>
          <a:p>
            <a:endParaRPr lang="el-G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9E51B5-A969-B946-B9BE-BAC7A10816AC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3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CD9774-984D-FB45-8FD1-2D9D0A2C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23" y="23150"/>
            <a:ext cx="4593364" cy="6858000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31B7BD4-9709-5B48-8FBC-A77563B1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51" y="23150"/>
            <a:ext cx="562356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94576-3136-E74A-8FBC-2E2D4927EDA7}"/>
              </a:ext>
            </a:extLst>
          </p:cNvPr>
          <p:cNvSpPr txBox="1"/>
          <p:nvPr/>
        </p:nvSpPr>
        <p:spPr>
          <a:xfrm>
            <a:off x="212613" y="151179"/>
            <a:ext cx="318303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Κατάστρωση δέντρου</a:t>
            </a:r>
          </a:p>
          <a:p>
            <a:endParaRPr lang="el-G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sz="1600" i="1" dirty="0"/>
              <a:t>Συντομογραφίες</a:t>
            </a:r>
            <a:r>
              <a:rPr lang="en-US" sz="1600" i="1" dirty="0"/>
              <a:t>:</a:t>
            </a:r>
          </a:p>
          <a:p>
            <a:r>
              <a:rPr lang="el-GR" sz="1600" dirty="0"/>
              <a:t>α α = απευθείας αγορά </a:t>
            </a:r>
          </a:p>
          <a:p>
            <a:r>
              <a:rPr lang="el-GR" sz="1600" dirty="0"/>
              <a:t>α μ α = αγορά μετά από αίτηση</a:t>
            </a:r>
          </a:p>
          <a:p>
            <a:r>
              <a:rPr lang="el-GR" sz="1600" dirty="0" err="1"/>
              <a:t>Π.σ.</a:t>
            </a:r>
            <a:r>
              <a:rPr lang="el-GR" sz="1600" dirty="0"/>
              <a:t>  = πρόσληψη συμβουλευτικής</a:t>
            </a:r>
          </a:p>
          <a:p>
            <a:r>
              <a:rPr lang="en-US" sz="1600" dirty="0"/>
              <a:t>GM = General Motors</a:t>
            </a:r>
            <a:endParaRPr lang="en-US" dirty="0"/>
          </a:p>
          <a:p>
            <a:r>
              <a:rPr lang="en-US" dirty="0"/>
              <a:t> ----</a:t>
            </a:r>
          </a:p>
          <a:p>
            <a:r>
              <a:rPr lang="el-GR" sz="1400" i="1" dirty="0" err="1"/>
              <a:t>Λογισμικ</a:t>
            </a:r>
            <a:r>
              <a:rPr lang="en-US" sz="1400" i="1" dirty="0" err="1"/>
              <a:t>ά</a:t>
            </a:r>
            <a:r>
              <a:rPr lang="en-US" sz="1400" i="1" dirty="0"/>
              <a:t>:</a:t>
            </a:r>
          </a:p>
          <a:p>
            <a:r>
              <a:rPr lang="en-US" sz="1400" i="1" dirty="0"/>
              <a:t>Excel – Tree plan </a:t>
            </a:r>
          </a:p>
          <a:p>
            <a:r>
              <a:rPr lang="en-US" sz="1400" i="1" dirty="0"/>
              <a:t>http://</a:t>
            </a:r>
            <a:r>
              <a:rPr lang="en-US" sz="1400" i="1" dirty="0" err="1"/>
              <a:t>silverdecisions.pl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632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A409A-C230-A642-ACA4-DA0BD6693BC5}"/>
              </a:ext>
            </a:extLst>
          </p:cNvPr>
          <p:cNvSpPr txBox="1"/>
          <p:nvPr/>
        </p:nvSpPr>
        <p:spPr>
          <a:xfrm>
            <a:off x="1678328" y="949124"/>
            <a:ext cx="66785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Επιλογή με το μεγαλύτερο κέρδος 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l-GR" sz="2000" dirty="0"/>
              <a:t>Συνεργασία με</a:t>
            </a:r>
            <a:r>
              <a:rPr lang="en-US" sz="2000" dirty="0"/>
              <a:t> General Motors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Κ</a:t>
            </a:r>
            <a:r>
              <a:rPr lang="en-US" sz="2000" dirty="0" err="1"/>
              <a:t>έ</a:t>
            </a:r>
            <a:r>
              <a:rPr lang="el-GR" sz="2000" dirty="0" err="1"/>
              <a:t>ρδη</a:t>
            </a:r>
            <a:r>
              <a:rPr lang="el-GR" sz="2000" dirty="0"/>
              <a:t> </a:t>
            </a:r>
            <a:r>
              <a:rPr lang="en-GR" sz="2000" dirty="0"/>
              <a:t>122.050.000</a:t>
            </a:r>
            <a:r>
              <a:rPr lang="el-GR" sz="2000" dirty="0"/>
              <a:t> </a:t>
            </a:r>
            <a:r>
              <a:rPr lang="en-GB" sz="2000" dirty="0"/>
              <a:t>€</a:t>
            </a:r>
            <a:endParaRPr lang="el-GR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Κ</a:t>
            </a:r>
            <a:r>
              <a:rPr lang="en-GB" sz="2000" dirty="0" err="1"/>
              <a:t>ό</a:t>
            </a:r>
            <a:r>
              <a:rPr lang="el-GR" sz="2000" dirty="0"/>
              <a:t>στη </a:t>
            </a:r>
            <a:r>
              <a:rPr lang="en-GR" sz="2000" dirty="0"/>
              <a:t>6.102.500 </a:t>
            </a:r>
            <a:r>
              <a:rPr lang="en-GB" sz="2000" dirty="0"/>
              <a:t>€</a:t>
            </a:r>
            <a:endParaRPr lang="el-GR" sz="2000" dirty="0"/>
          </a:p>
          <a:p>
            <a:endParaRPr lang="el-GR" sz="2000" dirty="0"/>
          </a:p>
          <a:p>
            <a:r>
              <a:rPr lang="el-GR" sz="2400" dirty="0" err="1"/>
              <a:t>Συνολικ</a:t>
            </a:r>
            <a:r>
              <a:rPr lang="en-GB" sz="2400" dirty="0" err="1"/>
              <a:t>ό</a:t>
            </a:r>
            <a:r>
              <a:rPr lang="el-GR" sz="2400" dirty="0"/>
              <a:t> κέρδος 💰</a:t>
            </a:r>
            <a:r>
              <a:rPr lang="en-US" sz="2400" dirty="0"/>
              <a:t> </a:t>
            </a:r>
            <a:r>
              <a:rPr lang="en-GR" sz="2400" dirty="0"/>
              <a:t>115.947.500</a:t>
            </a:r>
            <a:r>
              <a:rPr lang="en-GB" sz="2400" dirty="0"/>
              <a:t> €</a:t>
            </a:r>
            <a:endParaRPr lang="el-GR" sz="2400" dirty="0"/>
          </a:p>
          <a:p>
            <a:br>
              <a:rPr lang="en-GR" sz="2000" dirty="0"/>
            </a:br>
            <a:br>
              <a:rPr lang="en-GR" dirty="0"/>
            </a:br>
            <a:endParaRPr lang="en-G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C313-7E30-994E-AFEE-302A39D7ADB1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4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BE17C-ACD2-4C4E-9C2B-972BF9B5937A}"/>
              </a:ext>
            </a:extLst>
          </p:cNvPr>
          <p:cNvSpPr txBox="1"/>
          <p:nvPr/>
        </p:nvSpPr>
        <p:spPr>
          <a:xfrm>
            <a:off x="1772191" y="918441"/>
            <a:ext cx="7685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/>
              <a:t>Θ</a:t>
            </a:r>
            <a:r>
              <a:rPr lang="en-GR" sz="2000" b="1" dirty="0"/>
              <a:t>έ</a:t>
            </a:r>
            <a:r>
              <a:rPr lang="el-GR" sz="2000" b="1" dirty="0"/>
              <a:t>μα Β</a:t>
            </a:r>
          </a:p>
          <a:p>
            <a:endParaRPr lang="el-GR" sz="2000" dirty="0"/>
          </a:p>
          <a:p>
            <a:r>
              <a:rPr lang="el-GR" sz="2000" dirty="0"/>
              <a:t>Εταιρεία</a:t>
            </a:r>
            <a:r>
              <a:rPr lang="en-US" sz="2000" dirty="0"/>
              <a:t>: Auto-motor</a:t>
            </a:r>
            <a:endParaRPr lang="el-GR" sz="2000" dirty="0"/>
          </a:p>
          <a:p>
            <a:r>
              <a:rPr lang="el-GR" sz="2000" i="1" dirty="0"/>
              <a:t>Ανάθεση διακίνησης αυτοκινήτων.</a:t>
            </a:r>
          </a:p>
          <a:p>
            <a:endParaRPr lang="el-GR" sz="2000" i="1" dirty="0"/>
          </a:p>
          <a:p>
            <a:r>
              <a:rPr lang="el-GR" sz="2000" dirty="0"/>
              <a:t>Εταιρεία παραγωγής(Ρωσία)</a:t>
            </a:r>
            <a:r>
              <a:rPr lang="en-US" sz="2000" dirty="0"/>
              <a:t>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3 </a:t>
            </a:r>
            <a:r>
              <a:rPr lang="el-GR" sz="2000" dirty="0" err="1"/>
              <a:t>εργοστ</a:t>
            </a:r>
            <a:r>
              <a:rPr lang="en-US" sz="2000" dirty="0" err="1"/>
              <a:t>ά</a:t>
            </a:r>
            <a:r>
              <a:rPr lang="el-GR" sz="2000" dirty="0" err="1"/>
              <a:t>σια</a:t>
            </a:r>
            <a:r>
              <a:rPr lang="el-GR" sz="2000" dirty="0"/>
              <a:t> παραγωγής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l-GR" sz="2000" dirty="0"/>
              <a:t>4 αποθήκες διανομής </a:t>
            </a:r>
          </a:p>
          <a:p>
            <a:endParaRPr lang="el-GR" sz="2000" dirty="0"/>
          </a:p>
          <a:p>
            <a:r>
              <a:rPr lang="el-GR" sz="2000" dirty="0"/>
              <a:t>Στόχος</a:t>
            </a:r>
            <a:r>
              <a:rPr lang="en-US" sz="2000" dirty="0"/>
              <a:t>:</a:t>
            </a:r>
          </a:p>
          <a:p>
            <a:r>
              <a:rPr lang="el-GR" sz="2000" dirty="0"/>
              <a:t>Ε</a:t>
            </a:r>
            <a:r>
              <a:rPr lang="en-US" sz="2000" dirty="0" err="1"/>
              <a:t>ύ</a:t>
            </a:r>
            <a:r>
              <a:rPr lang="el-GR" sz="2000" dirty="0" err="1"/>
              <a:t>ρεση</a:t>
            </a:r>
            <a:r>
              <a:rPr lang="el-GR" sz="2000" dirty="0"/>
              <a:t> βέλτιστου προγράμματος μεταφοράς αυτοκινήτων για τη μεγιστοποίηση του κέρδους.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A6FBC5A-A982-0840-8E27-FC483145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00" y="4435914"/>
            <a:ext cx="7061200" cy="213331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9F3805-BBA1-214A-B860-E5CB76168A46}"/>
              </a:ext>
            </a:extLst>
          </p:cNvPr>
          <p:cNvCxnSpPr/>
          <p:nvPr/>
        </p:nvCxnSpPr>
        <p:spPr>
          <a:xfrm>
            <a:off x="1028700" y="1457325"/>
            <a:ext cx="91725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41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670</Words>
  <Application>Microsoft Macintosh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2021-02-28T19:24:04Z</dcterms:created>
  <dcterms:modified xsi:type="dcterms:W3CDTF">2021-03-02T14:53:05Z</dcterms:modified>
</cp:coreProperties>
</file>