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2"/>
  </p:notesMasterIdLst>
  <p:sldIdLst>
    <p:sldId id="256" r:id="rId2"/>
    <p:sldId id="264" r:id="rId3"/>
    <p:sldId id="272" r:id="rId4"/>
    <p:sldId id="274" r:id="rId5"/>
    <p:sldId id="273" r:id="rId6"/>
    <p:sldId id="276" r:id="rId7"/>
    <p:sldId id="275" r:id="rId8"/>
    <p:sldId id="265" r:id="rId9"/>
    <p:sldId id="260"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3" autoAdjust="0"/>
    <p:restoredTop sz="94293" autoAdjust="0"/>
  </p:normalViewPr>
  <p:slideViewPr>
    <p:cSldViewPr snapToGrid="0">
      <p:cViewPr varScale="1">
        <p:scale>
          <a:sx n="49" d="100"/>
          <a:sy n="49" d="100"/>
        </p:scale>
        <p:origin x="6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F0630-4655-4884-A62E-0B1EFC5A36E1}"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355A-CC1D-4BA9-A35B-67C61F3E9EBB}" type="slidenum">
              <a:rPr lang="en-US" smtClean="0"/>
              <a:t>‹#›</a:t>
            </a:fld>
            <a:endParaRPr lang="en-US"/>
          </a:p>
        </p:txBody>
      </p:sp>
    </p:spTree>
    <p:extLst>
      <p:ext uri="{BB962C8B-B14F-4D97-AF65-F5344CB8AC3E}">
        <p14:creationId xmlns:p14="http://schemas.microsoft.com/office/powerpoint/2010/main" val="1061184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latin typeface="Arial" panose="020B0604020202020204" pitchFamily="34" charset="0"/>
                <a:cs typeface="Arial" panose="020B0604020202020204" pitchFamily="34" charset="0"/>
              </a:rPr>
              <a:t>The survey found that students who were more tolerant of cheating in a classroom also demonstrated an openness to unethical behavior on the job. </a:t>
            </a:r>
            <a:endParaRPr lang="en-US" dirty="0"/>
          </a:p>
        </p:txBody>
      </p:sp>
      <p:sp>
        <p:nvSpPr>
          <p:cNvPr id="4" name="Slide Number Placeholder 3"/>
          <p:cNvSpPr>
            <a:spLocks noGrp="1"/>
          </p:cNvSpPr>
          <p:nvPr>
            <p:ph type="sldNum" sz="quarter" idx="5"/>
          </p:nvPr>
        </p:nvSpPr>
        <p:spPr/>
        <p:txBody>
          <a:bodyPr/>
          <a:lstStyle/>
          <a:p>
            <a:fld id="{014F355A-CC1D-4BA9-A35B-67C61F3E9EBB}" type="slidenum">
              <a:rPr lang="en-US" smtClean="0"/>
              <a:t>2</a:t>
            </a:fld>
            <a:endParaRPr lang="en-US"/>
          </a:p>
        </p:txBody>
      </p:sp>
    </p:spTree>
    <p:extLst>
      <p:ext uri="{BB962C8B-B14F-4D97-AF65-F5344CB8AC3E}">
        <p14:creationId xmlns:p14="http://schemas.microsoft.com/office/powerpoint/2010/main" val="233389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Arial" panose="020B0604020202020204" pitchFamily="34" charset="0"/>
                <a:cs typeface="Arial" panose="020B0604020202020204" pitchFamily="34" charset="0"/>
              </a:rPr>
              <a:t>such as </a:t>
            </a:r>
            <a:r>
              <a:rPr lang="en-US" b="0" dirty="0" err="1">
                <a:latin typeface="Arial" panose="020B0604020202020204" pitchFamily="34" charset="0"/>
                <a:cs typeface="Arial" panose="020B0604020202020204" pitchFamily="34" charset="0"/>
              </a:rPr>
              <a:t>ScrubberSocial</a:t>
            </a:r>
            <a:r>
              <a:rPr lang="en-US" b="0" dirty="0">
                <a:latin typeface="Arial" panose="020B0604020202020204" pitchFamily="34" charset="0"/>
                <a:cs typeface="Arial" panose="020B0604020202020204" pitchFamily="34" charset="0"/>
              </a:rPr>
              <a:t> and </a:t>
            </a:r>
            <a:r>
              <a:rPr lang="en-US" b="0" dirty="0" err="1">
                <a:latin typeface="Arial" panose="020B0604020202020204" pitchFamily="34" charset="0"/>
                <a:cs typeface="Arial" panose="020B0604020202020204" pitchFamily="34" charset="0"/>
              </a:rPr>
              <a:t>BrandYourself</a:t>
            </a:r>
            <a:r>
              <a:rPr lang="en-US" b="0" dirty="0">
                <a:latin typeface="Arial" panose="020B0604020202020204" pitchFamily="34" charset="0"/>
                <a:cs typeface="Arial" panose="020B0604020202020204" pitchFamily="34" charset="0"/>
              </a:rPr>
              <a:t> )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simple way to determine this is by understanding what the meaning of ethical is. An ethical post would contain something that has moral principle. Meaning, if an employee utilizes social media on a daily basis, they should be certain to maintain an online persona that pleases the public in a way that does not harm either them or their place of employment in any way. Respecting the values of a company in and out of the workplace would be ensuring that any online posts would be considered ethical and appropriate to viewers.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https://blog.o2employmentservices.com/should-employers-monitor-employees-social-media-activity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14F355A-CC1D-4BA9-A35B-67C61F3E9EBB}" type="slidenum">
              <a:rPr lang="en-US" smtClean="0"/>
              <a:t>3</a:t>
            </a:fld>
            <a:endParaRPr lang="en-US"/>
          </a:p>
        </p:txBody>
      </p:sp>
    </p:spTree>
    <p:extLst>
      <p:ext uri="{BB962C8B-B14F-4D97-AF65-F5344CB8AC3E}">
        <p14:creationId xmlns:p14="http://schemas.microsoft.com/office/powerpoint/2010/main" val="419044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93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7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166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5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15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05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245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33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68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8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1/31/2020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3373187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6" r:id="rId5"/>
    <p:sldLayoutId id="2147483760" r:id="rId6"/>
    <p:sldLayoutId id="2147483761" r:id="rId7"/>
    <p:sldLayoutId id="2147483762" r:id="rId8"/>
    <p:sldLayoutId id="2147483765" r:id="rId9"/>
    <p:sldLayoutId id="2147483763" r:id="rId10"/>
    <p:sldLayoutId id="2147483764"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E6EE08-EA1B-4834-9B47-5FA616EE43AE}"/>
              </a:ext>
            </a:extLst>
          </p:cNvPr>
          <p:cNvPicPr>
            <a:picLocks noChangeAspect="1"/>
          </p:cNvPicPr>
          <p:nvPr/>
        </p:nvPicPr>
        <p:blipFill rotWithShape="1">
          <a:blip r:embed="rId2"/>
          <a:srcRect t="38182"/>
          <a:stretch/>
        </p:blipFill>
        <p:spPr>
          <a:xfrm>
            <a:off x="-3822" y="-1121602"/>
            <a:ext cx="12191980" cy="4239452"/>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DEB24C-0F15-4A1D-BA29-2D782228D0F5}"/>
              </a:ext>
            </a:extLst>
          </p:cNvPr>
          <p:cNvSpPr>
            <a:spLocks noGrp="1"/>
          </p:cNvSpPr>
          <p:nvPr>
            <p:ph type="ctrTitle"/>
          </p:nvPr>
        </p:nvSpPr>
        <p:spPr>
          <a:xfrm>
            <a:off x="441139" y="3881408"/>
            <a:ext cx="11522261" cy="1797563"/>
          </a:xfrm>
        </p:spPr>
        <p:txBody>
          <a:bodyPr>
            <a:normAutofit fontScale="90000"/>
          </a:bodyPr>
          <a:lstStyle/>
          <a:p>
            <a:r>
              <a:rPr lang="en-US" sz="4400" dirty="0">
                <a:solidFill>
                  <a:schemeClr val="tx1"/>
                </a:solidFill>
              </a:rPr>
              <a:t>Can machine learning distinguish ethical, unethical, and illegal content online, and what does that mean to educators</a:t>
            </a:r>
            <a:br>
              <a:rPr lang="en-US" sz="4000" dirty="0">
                <a:solidFill>
                  <a:schemeClr val="tx1"/>
                </a:solidFill>
              </a:rPr>
            </a:br>
            <a:r>
              <a:rPr lang="en-US" sz="1600" dirty="0">
                <a:solidFill>
                  <a:schemeClr val="tx1"/>
                </a:solidFill>
              </a:rPr>
              <a:t> </a:t>
            </a:r>
            <a:br>
              <a:rPr lang="en-US" sz="3100" dirty="0">
                <a:solidFill>
                  <a:schemeClr val="tx1"/>
                </a:solidFill>
              </a:rPr>
            </a:br>
            <a:r>
              <a:rPr lang="en-US" sz="2700" dirty="0">
                <a:solidFill>
                  <a:schemeClr val="tx1"/>
                </a:solidFill>
              </a:rPr>
              <a:t>Gg Berg, researcher, University of San Francisco</a:t>
            </a:r>
          </a:p>
        </p:txBody>
      </p:sp>
      <p:sp>
        <p:nvSpPr>
          <p:cNvPr id="12" name="Rectangle 11">
            <a:extLst>
              <a:ext uri="{FF2B5EF4-FFF2-40B4-BE49-F238E27FC236}">
                <a16:creationId xmlns:a16="http://schemas.microsoft.com/office/drawing/2014/main" id="{CAE280A7-A7FF-4504-B16D-EA0D179D5BE4}"/>
              </a:ext>
            </a:extLst>
          </p:cNvPr>
          <p:cNvSpPr/>
          <p:nvPr/>
        </p:nvSpPr>
        <p:spPr>
          <a:xfrm>
            <a:off x="6654384" y="6090038"/>
            <a:ext cx="2405659" cy="461665"/>
          </a:xfrm>
          <a:prstGeom prst="rect">
            <a:avLst/>
          </a:prstGeom>
        </p:spPr>
        <p:txBody>
          <a:bodyPr wrap="none">
            <a:spAutoFit/>
          </a:bodyPr>
          <a:lstStyle/>
          <a:p>
            <a:r>
              <a:rPr lang="en-US" sz="2400" dirty="0">
                <a:solidFill>
                  <a:srgbClr val="FFC000"/>
                </a:solidFill>
              </a:rPr>
              <a:t>www.usfca.edu</a:t>
            </a:r>
          </a:p>
        </p:txBody>
      </p:sp>
      <p:grpSp>
        <p:nvGrpSpPr>
          <p:cNvPr id="18" name="Group 17">
            <a:extLst>
              <a:ext uri="{FF2B5EF4-FFF2-40B4-BE49-F238E27FC236}">
                <a16:creationId xmlns:a16="http://schemas.microsoft.com/office/drawing/2014/main" id="{07946686-BA27-4F9E-B6EB-5B05CE0AFEDF}"/>
              </a:ext>
            </a:extLst>
          </p:cNvPr>
          <p:cNvGrpSpPr/>
          <p:nvPr/>
        </p:nvGrpSpPr>
        <p:grpSpPr>
          <a:xfrm>
            <a:off x="9063091" y="5737548"/>
            <a:ext cx="2900309" cy="704981"/>
            <a:chOff x="8967004" y="3429000"/>
            <a:chExt cx="2900309" cy="704981"/>
          </a:xfrm>
        </p:grpSpPr>
        <p:pic>
          <p:nvPicPr>
            <p:cNvPr id="10" name="Picture 9">
              <a:extLst>
                <a:ext uri="{FF2B5EF4-FFF2-40B4-BE49-F238E27FC236}">
                  <a16:creationId xmlns:a16="http://schemas.microsoft.com/office/drawing/2014/main" id="{C6D81AAB-0946-4F08-B83D-ADCFBF0BB348}"/>
                </a:ext>
              </a:extLst>
            </p:cNvPr>
            <p:cNvPicPr>
              <a:picLocks noChangeAspect="1"/>
            </p:cNvPicPr>
            <p:nvPr/>
          </p:nvPicPr>
          <p:blipFill rotWithShape="1">
            <a:blip r:embed="rId3"/>
            <a:srcRect l="20268" t="3565" r="20708" b="31855"/>
            <a:stretch/>
          </p:blipFill>
          <p:spPr>
            <a:xfrm>
              <a:off x="8967004" y="3429000"/>
              <a:ext cx="746821" cy="704981"/>
            </a:xfrm>
            <a:prstGeom prst="rect">
              <a:avLst/>
            </a:prstGeom>
          </p:spPr>
        </p:pic>
        <p:pic>
          <p:nvPicPr>
            <p:cNvPr id="16" name="Picture 15">
              <a:extLst>
                <a:ext uri="{FF2B5EF4-FFF2-40B4-BE49-F238E27FC236}">
                  <a16:creationId xmlns:a16="http://schemas.microsoft.com/office/drawing/2014/main" id="{D42E3484-C781-4CA7-93DF-94F961436C31}"/>
                </a:ext>
              </a:extLst>
            </p:cNvPr>
            <p:cNvPicPr>
              <a:picLocks noChangeAspect="1"/>
            </p:cNvPicPr>
            <p:nvPr/>
          </p:nvPicPr>
          <p:blipFill rotWithShape="1">
            <a:blip r:embed="rId4"/>
            <a:srcRect t="62300"/>
            <a:stretch/>
          </p:blipFill>
          <p:spPr>
            <a:xfrm>
              <a:off x="9698162" y="3429000"/>
              <a:ext cx="2169151" cy="704981"/>
            </a:xfrm>
            <a:prstGeom prst="rect">
              <a:avLst/>
            </a:prstGeom>
          </p:spPr>
        </p:pic>
      </p:grpSp>
    </p:spTree>
    <p:extLst>
      <p:ext uri="{BB962C8B-B14F-4D97-AF65-F5344CB8AC3E}">
        <p14:creationId xmlns:p14="http://schemas.microsoft.com/office/powerpoint/2010/main" val="7686282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E6EE08-EA1B-4834-9B47-5FA616EE43AE}"/>
              </a:ext>
            </a:extLst>
          </p:cNvPr>
          <p:cNvPicPr>
            <a:picLocks noChangeAspect="1"/>
          </p:cNvPicPr>
          <p:nvPr/>
        </p:nvPicPr>
        <p:blipFill rotWithShape="1">
          <a:blip r:embed="rId2"/>
          <a:srcRect t="38182"/>
          <a:stretch/>
        </p:blipFill>
        <p:spPr>
          <a:xfrm>
            <a:off x="-3822" y="-1121602"/>
            <a:ext cx="12191980" cy="4239452"/>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DEB24C-0F15-4A1D-BA29-2D782228D0F5}"/>
              </a:ext>
            </a:extLst>
          </p:cNvPr>
          <p:cNvSpPr>
            <a:spLocks noGrp="1"/>
          </p:cNvSpPr>
          <p:nvPr>
            <p:ph type="ctrTitle"/>
          </p:nvPr>
        </p:nvSpPr>
        <p:spPr>
          <a:xfrm>
            <a:off x="441139" y="3881408"/>
            <a:ext cx="11522261" cy="821221"/>
          </a:xfrm>
        </p:spPr>
        <p:txBody>
          <a:bodyPr>
            <a:normAutofit fontScale="90000"/>
          </a:bodyPr>
          <a:lstStyle/>
          <a:p>
            <a:r>
              <a:rPr lang="en-US" sz="5400" dirty="0">
                <a:solidFill>
                  <a:schemeClr val="tx1"/>
                </a:solidFill>
              </a:rPr>
              <a:t>Thank you</a:t>
            </a:r>
            <a:endParaRPr lang="en-US" sz="3200" dirty="0">
              <a:solidFill>
                <a:schemeClr val="tx1"/>
              </a:solidFill>
            </a:endParaRPr>
          </a:p>
        </p:txBody>
      </p:sp>
    </p:spTree>
    <p:extLst>
      <p:ext uri="{BB962C8B-B14F-4D97-AF65-F5344CB8AC3E}">
        <p14:creationId xmlns:p14="http://schemas.microsoft.com/office/powerpoint/2010/main" val="7668441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9BF543F6-BF2A-49FD-84DE-456E3784D94D}"/>
              </a:ext>
            </a:extLst>
          </p:cNvPr>
          <p:cNvSpPr/>
          <p:nvPr/>
        </p:nvSpPr>
        <p:spPr>
          <a:xfrm>
            <a:off x="6635755" y="2240724"/>
            <a:ext cx="4999696" cy="1340565"/>
          </a:xfrm>
          <a:prstGeom prst="roundRect">
            <a:avLst/>
          </a:prstGeom>
        </p:spPr>
        <p:style>
          <a:lnRef idx="0">
            <a:schemeClr val="accent5"/>
          </a:lnRef>
          <a:fillRef idx="1003">
            <a:schemeClr val="lt2"/>
          </a:fillRef>
          <a:effectRef idx="3">
            <a:schemeClr val="accent5"/>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6016324-FD2F-4CA5-8C40-4F4D4C916E2C}"/>
              </a:ext>
            </a:extLst>
          </p:cNvPr>
          <p:cNvSpPr>
            <a:spLocks noGrp="1"/>
          </p:cNvSpPr>
          <p:nvPr>
            <p:ph type="title"/>
          </p:nvPr>
        </p:nvSpPr>
        <p:spPr>
          <a:xfrm>
            <a:off x="581192" y="702156"/>
            <a:ext cx="11029616" cy="553438"/>
          </a:xfrm>
        </p:spPr>
        <p:txBody>
          <a:bodyPr>
            <a:noAutofit/>
          </a:bodyPr>
          <a:lstStyle/>
          <a:p>
            <a:r>
              <a:rPr lang="en-US" sz="3600" dirty="0"/>
              <a:t>Students’ Changing attitudes</a:t>
            </a:r>
          </a:p>
        </p:txBody>
      </p:sp>
      <p:sp>
        <p:nvSpPr>
          <p:cNvPr id="9" name="Content Placeholder 2">
            <a:extLst>
              <a:ext uri="{FF2B5EF4-FFF2-40B4-BE49-F238E27FC236}">
                <a16:creationId xmlns:a16="http://schemas.microsoft.com/office/drawing/2014/main" id="{812BEBCD-8D85-4DC7-BE20-13F9BCF0DDDA}"/>
              </a:ext>
            </a:extLst>
          </p:cNvPr>
          <p:cNvSpPr txBox="1">
            <a:spLocks/>
          </p:cNvSpPr>
          <p:nvPr/>
        </p:nvSpPr>
        <p:spPr>
          <a:xfrm>
            <a:off x="5292862" y="1281100"/>
            <a:ext cx="6342589" cy="762128"/>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1600"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941B74E-FB3E-485D-A20C-903B284E3F5C}"/>
              </a:ext>
            </a:extLst>
          </p:cNvPr>
          <p:cNvSpPr/>
          <p:nvPr/>
        </p:nvSpPr>
        <p:spPr>
          <a:xfrm>
            <a:off x="654689" y="6334832"/>
            <a:ext cx="10525361" cy="24622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https://www.sciencedaily.com/releases/2019/11/191127121235.htm</a:t>
            </a:r>
          </a:p>
        </p:txBody>
      </p:sp>
      <p:sp>
        <p:nvSpPr>
          <p:cNvPr id="6" name="Rectangle 5">
            <a:extLst>
              <a:ext uri="{FF2B5EF4-FFF2-40B4-BE49-F238E27FC236}">
                <a16:creationId xmlns:a16="http://schemas.microsoft.com/office/drawing/2014/main" id="{A83DB31C-D598-42BA-BCCE-40EE8F046ABB}"/>
              </a:ext>
            </a:extLst>
          </p:cNvPr>
          <p:cNvSpPr/>
          <p:nvPr/>
        </p:nvSpPr>
        <p:spPr>
          <a:xfrm>
            <a:off x="6655706" y="2314378"/>
            <a:ext cx="4979746" cy="1077218"/>
          </a:xfrm>
          <a:prstGeom prst="rect">
            <a:avLst/>
          </a:prstGeom>
        </p:spPr>
        <p:txBody>
          <a:bodyPr wrap="square">
            <a:spAutoFit/>
          </a:bodyPr>
          <a:lstStyle/>
          <a:p>
            <a:r>
              <a:rPr lang="en-US" sz="1600" i="1" dirty="0"/>
              <a:t>"If [students] have this attitude -- that it's OK to cheat in school -- that attitude unfortunately will carry over to the corporate boardroom," Foo Nin Ho, SF State Professor and Chair of Marketing</a:t>
            </a:r>
          </a:p>
        </p:txBody>
      </p:sp>
      <p:pic>
        <p:nvPicPr>
          <p:cNvPr id="8" name="Picture 7">
            <a:extLst>
              <a:ext uri="{FF2B5EF4-FFF2-40B4-BE49-F238E27FC236}">
                <a16:creationId xmlns:a16="http://schemas.microsoft.com/office/drawing/2014/main" id="{7AEF4E3D-31FF-4A77-88B1-3738D077E321}"/>
              </a:ext>
            </a:extLst>
          </p:cNvPr>
          <p:cNvPicPr>
            <a:picLocks noChangeAspect="1"/>
          </p:cNvPicPr>
          <p:nvPr/>
        </p:nvPicPr>
        <p:blipFill>
          <a:blip r:embed="rId3"/>
          <a:stretch>
            <a:fillRect/>
          </a:stretch>
        </p:blipFill>
        <p:spPr>
          <a:xfrm>
            <a:off x="654690" y="1555757"/>
            <a:ext cx="5441310" cy="2768776"/>
          </a:xfrm>
          <a:prstGeom prst="rect">
            <a:avLst/>
          </a:prstGeom>
          <a:ln>
            <a:solidFill>
              <a:schemeClr val="accent4">
                <a:lumMod val="75000"/>
              </a:schemeClr>
            </a:solidFill>
          </a:ln>
        </p:spPr>
      </p:pic>
      <p:sp>
        <p:nvSpPr>
          <p:cNvPr id="10" name="Rectangle 9">
            <a:extLst>
              <a:ext uri="{FF2B5EF4-FFF2-40B4-BE49-F238E27FC236}">
                <a16:creationId xmlns:a16="http://schemas.microsoft.com/office/drawing/2014/main" id="{FD7005EB-2130-476D-88BF-F6F44C9F3535}"/>
              </a:ext>
            </a:extLst>
          </p:cNvPr>
          <p:cNvSpPr/>
          <p:nvPr/>
        </p:nvSpPr>
        <p:spPr>
          <a:xfrm>
            <a:off x="654690" y="4708956"/>
            <a:ext cx="5481541" cy="1200329"/>
          </a:xfrm>
          <a:prstGeom prst="rect">
            <a:avLst/>
          </a:prstGeom>
          <a:ln>
            <a:solidFill>
              <a:schemeClr val="accent4">
                <a:lumMod val="75000"/>
              </a:schemeClr>
            </a:solidFill>
          </a:ln>
        </p:spPr>
        <p:txBody>
          <a:bodyPr wrap="square">
            <a:spAutoFit/>
          </a:bodyPr>
          <a:lstStyle/>
          <a:p>
            <a:r>
              <a:rPr lang="en-US" b="1" dirty="0">
                <a:latin typeface="Arial" panose="020B0604020202020204" pitchFamily="34" charset="0"/>
                <a:cs typeface="Arial" panose="020B0604020202020204" pitchFamily="34" charset="0"/>
              </a:rPr>
              <a:t>In addition …</a:t>
            </a:r>
          </a:p>
          <a:p>
            <a:r>
              <a:rPr lang="en-US" dirty="0">
                <a:solidFill>
                  <a:schemeClr val="accent4">
                    <a:lumMod val="50000"/>
                  </a:schemeClr>
                </a:solidFill>
                <a:latin typeface="Arial" panose="020B0604020202020204" pitchFamily="34" charset="0"/>
                <a:cs typeface="Arial" panose="020B0604020202020204" pitchFamily="34" charset="0"/>
              </a:rPr>
              <a:t>The results revealed that group-oriented students, or collectivists, had a more laissez-faire attitude toward cheating than individualistic classmates. </a:t>
            </a:r>
          </a:p>
        </p:txBody>
      </p:sp>
      <p:sp>
        <p:nvSpPr>
          <p:cNvPr id="13" name="Arrow: Left 12">
            <a:extLst>
              <a:ext uri="{FF2B5EF4-FFF2-40B4-BE49-F238E27FC236}">
                <a16:creationId xmlns:a16="http://schemas.microsoft.com/office/drawing/2014/main" id="{A8963DA8-176C-4E14-AE22-9F7C059929C1}"/>
              </a:ext>
            </a:extLst>
          </p:cNvPr>
          <p:cNvSpPr/>
          <p:nvPr/>
        </p:nvSpPr>
        <p:spPr>
          <a:xfrm>
            <a:off x="6507742" y="4510523"/>
            <a:ext cx="4703373" cy="1626813"/>
          </a:xfrm>
          <a:prstGeom prst="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BIG implications for student’s </a:t>
            </a:r>
            <a:br>
              <a:rPr lang="en-US" b="1" dirty="0">
                <a:solidFill>
                  <a:schemeClr val="tx1"/>
                </a:solidFill>
              </a:rPr>
            </a:br>
            <a:r>
              <a:rPr lang="en-US" b="1" dirty="0">
                <a:solidFill>
                  <a:schemeClr val="tx1"/>
                </a:solidFill>
              </a:rPr>
              <a:t>online social profiles </a:t>
            </a:r>
          </a:p>
        </p:txBody>
      </p:sp>
    </p:spTree>
    <p:extLst>
      <p:ext uri="{BB962C8B-B14F-4D97-AF65-F5344CB8AC3E}">
        <p14:creationId xmlns:p14="http://schemas.microsoft.com/office/powerpoint/2010/main" val="115643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324-FD2F-4CA5-8C40-4F4D4C916E2C}"/>
              </a:ext>
            </a:extLst>
          </p:cNvPr>
          <p:cNvSpPr>
            <a:spLocks noGrp="1"/>
          </p:cNvSpPr>
          <p:nvPr>
            <p:ph type="title"/>
          </p:nvPr>
        </p:nvSpPr>
        <p:spPr>
          <a:xfrm>
            <a:off x="581192" y="702156"/>
            <a:ext cx="11029616" cy="553438"/>
          </a:xfrm>
        </p:spPr>
        <p:txBody>
          <a:bodyPr>
            <a:noAutofit/>
          </a:bodyPr>
          <a:lstStyle/>
          <a:p>
            <a:r>
              <a:rPr lang="en-US" sz="3600" dirty="0"/>
              <a:t>Business’ increasing sophistication</a:t>
            </a:r>
          </a:p>
        </p:txBody>
      </p:sp>
      <p:sp>
        <p:nvSpPr>
          <p:cNvPr id="25" name="Rectangle 24">
            <a:extLst>
              <a:ext uri="{FF2B5EF4-FFF2-40B4-BE49-F238E27FC236}">
                <a16:creationId xmlns:a16="http://schemas.microsoft.com/office/drawing/2014/main" id="{B53B21EA-3F0C-428E-8882-843F24E5CED8}"/>
              </a:ext>
            </a:extLst>
          </p:cNvPr>
          <p:cNvSpPr/>
          <p:nvPr/>
        </p:nvSpPr>
        <p:spPr>
          <a:xfrm>
            <a:off x="581192" y="1059260"/>
            <a:ext cx="10589728" cy="1477328"/>
          </a:xfrm>
          <a:prstGeom prst="rect">
            <a:avLst/>
          </a:prstGeom>
        </p:spPr>
        <p:txBody>
          <a:bodyPr wrap="square">
            <a:spAutoFit/>
          </a:bodyPr>
          <a:lstStyle/>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Over 70% of companies use social media checks to screen job candidates(2018)</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4CBA50C-EB1D-4B99-BA0C-F0CDC8096B4D}"/>
              </a:ext>
            </a:extLst>
          </p:cNvPr>
          <p:cNvSpPr/>
          <p:nvPr/>
        </p:nvSpPr>
        <p:spPr>
          <a:xfrm>
            <a:off x="238606" y="6534463"/>
            <a:ext cx="9778709" cy="246221"/>
          </a:xfrm>
          <a:prstGeom prst="rect">
            <a:avLst/>
          </a:prstGeom>
        </p:spPr>
        <p:txBody>
          <a:bodyPr wrap="square">
            <a:spAutoFit/>
          </a:bodyPr>
          <a:lstStyle/>
          <a:p>
            <a:r>
              <a:rPr lang="en-US" sz="1000" dirty="0"/>
              <a:t>https://www.cnbc.com/2018/08/10/digital-dirt-may-nix-that-job-you-were-counting-on-getting.html</a:t>
            </a:r>
          </a:p>
        </p:txBody>
      </p:sp>
      <p:pic>
        <p:nvPicPr>
          <p:cNvPr id="12" name="Picture 11">
            <a:extLst>
              <a:ext uri="{FF2B5EF4-FFF2-40B4-BE49-F238E27FC236}">
                <a16:creationId xmlns:a16="http://schemas.microsoft.com/office/drawing/2014/main" id="{BCE4F4A4-CE0F-486B-B01A-252B35F99E75}"/>
              </a:ext>
            </a:extLst>
          </p:cNvPr>
          <p:cNvPicPr>
            <a:picLocks noChangeAspect="1"/>
          </p:cNvPicPr>
          <p:nvPr/>
        </p:nvPicPr>
        <p:blipFill>
          <a:blip r:embed="rId3"/>
          <a:stretch>
            <a:fillRect/>
          </a:stretch>
        </p:blipFill>
        <p:spPr>
          <a:xfrm>
            <a:off x="706200" y="1763981"/>
            <a:ext cx="10339712" cy="2517866"/>
          </a:xfrm>
          <a:prstGeom prst="rect">
            <a:avLst/>
          </a:prstGeom>
        </p:spPr>
      </p:pic>
      <p:sp>
        <p:nvSpPr>
          <p:cNvPr id="20" name="Rectangle 19">
            <a:extLst>
              <a:ext uri="{FF2B5EF4-FFF2-40B4-BE49-F238E27FC236}">
                <a16:creationId xmlns:a16="http://schemas.microsoft.com/office/drawing/2014/main" id="{B1ECD687-E641-4077-9D34-A75C3920EA42}"/>
              </a:ext>
            </a:extLst>
          </p:cNvPr>
          <p:cNvSpPr/>
          <p:nvPr/>
        </p:nvSpPr>
        <p:spPr>
          <a:xfrm>
            <a:off x="706200" y="4649581"/>
            <a:ext cx="5555609" cy="1477328"/>
          </a:xfrm>
          <a:prstGeom prst="rect">
            <a:avLst/>
          </a:prstGeom>
          <a:ln>
            <a:solidFill>
              <a:schemeClr val="accent4">
                <a:lumMod val="75000"/>
              </a:schemeClr>
            </a:solidFill>
          </a:ln>
        </p:spPr>
        <p:txBody>
          <a:bodyPr wrap="square">
            <a:spAutoFit/>
          </a:bodyPr>
          <a:lstStyle/>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Can Natural Language Processing and modeling distinguish the nuances between unethical and illegal behaviors online</a:t>
            </a:r>
          </a:p>
          <a:p>
            <a:endParaRPr lang="en-US" b="1" dirty="0">
              <a:latin typeface="Arial" panose="020B0604020202020204" pitchFamily="34" charset="0"/>
              <a:cs typeface="Arial" panose="020B0604020202020204" pitchFamily="34" charset="0"/>
            </a:endParaRPr>
          </a:p>
        </p:txBody>
      </p:sp>
      <p:sp>
        <p:nvSpPr>
          <p:cNvPr id="21" name="Arrow: Left 20">
            <a:extLst>
              <a:ext uri="{FF2B5EF4-FFF2-40B4-BE49-F238E27FC236}">
                <a16:creationId xmlns:a16="http://schemas.microsoft.com/office/drawing/2014/main" id="{4997D25B-EED8-4EFC-AAB7-46E6B6F91B94}"/>
              </a:ext>
            </a:extLst>
          </p:cNvPr>
          <p:cNvSpPr/>
          <p:nvPr/>
        </p:nvSpPr>
        <p:spPr>
          <a:xfrm>
            <a:off x="6507742" y="4510523"/>
            <a:ext cx="4703373" cy="1626813"/>
          </a:xfrm>
          <a:prstGeom prst="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BIG implications for students’ </a:t>
            </a:r>
            <a:br>
              <a:rPr lang="en-US" b="1" dirty="0">
                <a:solidFill>
                  <a:schemeClr val="tx1"/>
                </a:solidFill>
              </a:rPr>
            </a:br>
            <a:r>
              <a:rPr lang="en-US" b="1" dirty="0">
                <a:solidFill>
                  <a:schemeClr val="tx1"/>
                </a:solidFill>
              </a:rPr>
              <a:t>future jobs and careers</a:t>
            </a:r>
          </a:p>
        </p:txBody>
      </p:sp>
    </p:spTree>
    <p:extLst>
      <p:ext uri="{BB962C8B-B14F-4D97-AF65-F5344CB8AC3E}">
        <p14:creationId xmlns:p14="http://schemas.microsoft.com/office/powerpoint/2010/main" val="185466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E0E-7E9D-4E53-B798-769E578A33D4}"/>
              </a:ext>
            </a:extLst>
          </p:cNvPr>
          <p:cNvSpPr>
            <a:spLocks noGrp="1"/>
          </p:cNvSpPr>
          <p:nvPr>
            <p:ph type="title"/>
          </p:nvPr>
        </p:nvSpPr>
        <p:spPr>
          <a:xfrm>
            <a:off x="366880" y="1164119"/>
            <a:ext cx="11029616" cy="498847"/>
          </a:xfrm>
        </p:spPr>
        <p:txBody>
          <a:bodyPr>
            <a:noAutofit/>
          </a:bodyPr>
          <a:lstStyle/>
          <a:p>
            <a:r>
              <a:rPr lang="en-US" sz="3600" dirty="0"/>
              <a:t>Model ethical, unethical and illegal behaviors posted online</a:t>
            </a:r>
          </a:p>
        </p:txBody>
      </p:sp>
      <p:pic>
        <p:nvPicPr>
          <p:cNvPr id="4" name="Picture 3">
            <a:extLst>
              <a:ext uri="{FF2B5EF4-FFF2-40B4-BE49-F238E27FC236}">
                <a16:creationId xmlns:a16="http://schemas.microsoft.com/office/drawing/2014/main" id="{7F17DF32-AFF2-4DA2-BBE4-FFC0DA93BF0A}"/>
              </a:ext>
            </a:extLst>
          </p:cNvPr>
          <p:cNvPicPr>
            <a:picLocks noChangeAspect="1"/>
          </p:cNvPicPr>
          <p:nvPr/>
        </p:nvPicPr>
        <p:blipFill>
          <a:blip r:embed="rId2"/>
          <a:stretch>
            <a:fillRect/>
          </a:stretch>
        </p:blipFill>
        <p:spPr>
          <a:xfrm>
            <a:off x="935705" y="2577872"/>
            <a:ext cx="3873407" cy="1542299"/>
          </a:xfrm>
          <a:prstGeom prst="rect">
            <a:avLst/>
          </a:prstGeom>
        </p:spPr>
      </p:pic>
      <p:sp>
        <p:nvSpPr>
          <p:cNvPr id="7" name="Rectangle 6">
            <a:extLst>
              <a:ext uri="{FF2B5EF4-FFF2-40B4-BE49-F238E27FC236}">
                <a16:creationId xmlns:a16="http://schemas.microsoft.com/office/drawing/2014/main" id="{947A3B0C-8E5D-4B99-B627-215FD2AC48CD}"/>
              </a:ext>
            </a:extLst>
          </p:cNvPr>
          <p:cNvSpPr/>
          <p:nvPr/>
        </p:nvSpPr>
        <p:spPr>
          <a:xfrm>
            <a:off x="5181598" y="2581655"/>
            <a:ext cx="6214898" cy="2031325"/>
          </a:xfrm>
          <a:prstGeom prst="rect">
            <a:avLst/>
          </a:prstGeom>
        </p:spPr>
        <p:txBody>
          <a:bodyPr wrap="square">
            <a:spAutoFit/>
          </a:bodyPr>
          <a:lstStyle/>
          <a:p>
            <a:r>
              <a:rPr lang="en-US" dirty="0"/>
              <a:t>Reddit is a network of communities based on people's interests. Members find communities they’re interested in, and become part of an online community!</a:t>
            </a:r>
          </a:p>
          <a:p>
            <a:endParaRPr lang="en-US" dirty="0"/>
          </a:p>
          <a:p>
            <a:r>
              <a:rPr lang="en-US" dirty="0"/>
              <a:t>Members/ posters are self selecting</a:t>
            </a:r>
          </a:p>
          <a:p>
            <a:endParaRPr lang="en-US" dirty="0"/>
          </a:p>
          <a:p>
            <a:r>
              <a:rPr lang="en-US" dirty="0"/>
              <a:t>Subreddits are a good source of categorical data</a:t>
            </a:r>
          </a:p>
        </p:txBody>
      </p:sp>
      <p:sp>
        <p:nvSpPr>
          <p:cNvPr id="12" name="Rectangle 11">
            <a:extLst>
              <a:ext uri="{FF2B5EF4-FFF2-40B4-BE49-F238E27FC236}">
                <a16:creationId xmlns:a16="http://schemas.microsoft.com/office/drawing/2014/main" id="{84F268B6-98E8-40BD-B15E-063CD6401336}"/>
              </a:ext>
            </a:extLst>
          </p:cNvPr>
          <p:cNvSpPr/>
          <p:nvPr/>
        </p:nvSpPr>
        <p:spPr>
          <a:xfrm>
            <a:off x="872204" y="4226715"/>
            <a:ext cx="4245893" cy="461665"/>
          </a:xfrm>
          <a:prstGeom prst="rect">
            <a:avLst/>
          </a:prstGeom>
        </p:spPr>
        <p:txBody>
          <a:bodyPr wrap="square">
            <a:spAutoFit/>
          </a:bodyPr>
          <a:lstStyle/>
          <a:p>
            <a:r>
              <a:rPr lang="en-US" sz="2400" b="1" dirty="0">
                <a:solidFill>
                  <a:srgbClr val="52565A"/>
                </a:solidFill>
                <a:latin typeface="Comic Sans MS" panose="030F0702030302020204" pitchFamily="66" charset="0"/>
              </a:rPr>
              <a:t>front page of the internet</a:t>
            </a:r>
            <a:endParaRPr lang="en-US" sz="2400" dirty="0">
              <a:latin typeface="Comic Sans MS" panose="030F0702030302020204" pitchFamily="66" charset="0"/>
            </a:endParaRPr>
          </a:p>
        </p:txBody>
      </p:sp>
    </p:spTree>
    <p:extLst>
      <p:ext uri="{BB962C8B-B14F-4D97-AF65-F5344CB8AC3E}">
        <p14:creationId xmlns:p14="http://schemas.microsoft.com/office/powerpoint/2010/main" val="9707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E0E-7E9D-4E53-B798-769E578A33D4}"/>
              </a:ext>
            </a:extLst>
          </p:cNvPr>
          <p:cNvSpPr>
            <a:spLocks noGrp="1"/>
          </p:cNvSpPr>
          <p:nvPr>
            <p:ph type="title"/>
          </p:nvPr>
        </p:nvSpPr>
        <p:spPr>
          <a:xfrm>
            <a:off x="404980" y="879324"/>
            <a:ext cx="11190120" cy="424622"/>
          </a:xfrm>
        </p:spPr>
        <p:txBody>
          <a:bodyPr>
            <a:noAutofit/>
          </a:bodyPr>
          <a:lstStyle/>
          <a:p>
            <a:r>
              <a:rPr lang="en-US" sz="3600" dirty="0"/>
              <a:t>Data sources</a:t>
            </a:r>
          </a:p>
        </p:txBody>
      </p:sp>
      <p:pic>
        <p:nvPicPr>
          <p:cNvPr id="5" name="Picture 4">
            <a:extLst>
              <a:ext uri="{FF2B5EF4-FFF2-40B4-BE49-F238E27FC236}">
                <a16:creationId xmlns:a16="http://schemas.microsoft.com/office/drawing/2014/main" id="{B2D81200-106C-4448-B5BF-4E69CAED7F6E}"/>
              </a:ext>
            </a:extLst>
          </p:cNvPr>
          <p:cNvPicPr>
            <a:picLocks noChangeAspect="1"/>
          </p:cNvPicPr>
          <p:nvPr/>
        </p:nvPicPr>
        <p:blipFill>
          <a:blip r:embed="rId2"/>
          <a:stretch>
            <a:fillRect/>
          </a:stretch>
        </p:blipFill>
        <p:spPr>
          <a:xfrm>
            <a:off x="690562" y="2095501"/>
            <a:ext cx="3192879" cy="1079944"/>
          </a:xfrm>
          <a:prstGeom prst="rect">
            <a:avLst/>
          </a:prstGeom>
          <a:ln>
            <a:solidFill>
              <a:schemeClr val="accent4">
                <a:lumMod val="75000"/>
              </a:schemeClr>
            </a:solidFill>
          </a:ln>
        </p:spPr>
      </p:pic>
      <p:pic>
        <p:nvPicPr>
          <p:cNvPr id="8" name="Picture 7">
            <a:extLst>
              <a:ext uri="{FF2B5EF4-FFF2-40B4-BE49-F238E27FC236}">
                <a16:creationId xmlns:a16="http://schemas.microsoft.com/office/drawing/2014/main" id="{353D327C-814A-472B-AC8C-B20A22773C1A}"/>
              </a:ext>
            </a:extLst>
          </p:cNvPr>
          <p:cNvPicPr>
            <a:picLocks noChangeAspect="1"/>
          </p:cNvPicPr>
          <p:nvPr/>
        </p:nvPicPr>
        <p:blipFill>
          <a:blip r:embed="rId3"/>
          <a:stretch>
            <a:fillRect/>
          </a:stretch>
        </p:blipFill>
        <p:spPr>
          <a:xfrm>
            <a:off x="2379663" y="3405047"/>
            <a:ext cx="4169524" cy="1051772"/>
          </a:xfrm>
          <a:prstGeom prst="rect">
            <a:avLst/>
          </a:prstGeom>
          <a:ln>
            <a:solidFill>
              <a:schemeClr val="accent4">
                <a:lumMod val="75000"/>
              </a:schemeClr>
            </a:solidFill>
          </a:ln>
        </p:spPr>
      </p:pic>
      <p:pic>
        <p:nvPicPr>
          <p:cNvPr id="10" name="Picture 9">
            <a:extLst>
              <a:ext uri="{FF2B5EF4-FFF2-40B4-BE49-F238E27FC236}">
                <a16:creationId xmlns:a16="http://schemas.microsoft.com/office/drawing/2014/main" id="{82B7D784-7728-46E7-99A3-20419B370194}"/>
              </a:ext>
            </a:extLst>
          </p:cNvPr>
          <p:cNvPicPr>
            <a:picLocks noChangeAspect="1"/>
          </p:cNvPicPr>
          <p:nvPr/>
        </p:nvPicPr>
        <p:blipFill>
          <a:blip r:embed="rId4"/>
          <a:stretch>
            <a:fillRect/>
          </a:stretch>
        </p:blipFill>
        <p:spPr>
          <a:xfrm>
            <a:off x="4814382" y="4686421"/>
            <a:ext cx="4169525" cy="1079944"/>
          </a:xfrm>
          <a:prstGeom prst="rect">
            <a:avLst/>
          </a:prstGeom>
          <a:ln>
            <a:solidFill>
              <a:schemeClr val="accent4">
                <a:lumMod val="75000"/>
              </a:schemeClr>
            </a:solidFill>
          </a:ln>
        </p:spPr>
      </p:pic>
      <p:sp>
        <p:nvSpPr>
          <p:cNvPr id="23" name="TextBox 22">
            <a:extLst>
              <a:ext uri="{FF2B5EF4-FFF2-40B4-BE49-F238E27FC236}">
                <a16:creationId xmlns:a16="http://schemas.microsoft.com/office/drawing/2014/main" id="{B35A69C1-4853-4731-A918-7B17B54A3401}"/>
              </a:ext>
            </a:extLst>
          </p:cNvPr>
          <p:cNvSpPr txBox="1"/>
          <p:nvPr/>
        </p:nvSpPr>
        <p:spPr>
          <a:xfrm>
            <a:off x="6835645" y="3596830"/>
            <a:ext cx="2518204" cy="646331"/>
          </a:xfrm>
          <a:prstGeom prst="rect">
            <a:avLst/>
          </a:prstGeom>
          <a:noFill/>
        </p:spPr>
        <p:txBody>
          <a:bodyPr wrap="square" rtlCol="0">
            <a:spAutoFit/>
          </a:bodyPr>
          <a:lstStyle/>
          <a:p>
            <a:r>
              <a:rPr lang="en-US" dirty="0"/>
              <a:t> … perhaps at the expense of others …</a:t>
            </a:r>
          </a:p>
        </p:txBody>
      </p:sp>
      <p:sp>
        <p:nvSpPr>
          <p:cNvPr id="24" name="TextBox 23">
            <a:extLst>
              <a:ext uri="{FF2B5EF4-FFF2-40B4-BE49-F238E27FC236}">
                <a16:creationId xmlns:a16="http://schemas.microsoft.com/office/drawing/2014/main" id="{19E71611-A52A-418A-8A9D-7B96EA7EEA29}"/>
              </a:ext>
            </a:extLst>
          </p:cNvPr>
          <p:cNvSpPr txBox="1"/>
          <p:nvPr/>
        </p:nvSpPr>
        <p:spPr>
          <a:xfrm>
            <a:off x="4103675" y="2280737"/>
            <a:ext cx="3007019" cy="646331"/>
          </a:xfrm>
          <a:prstGeom prst="rect">
            <a:avLst/>
          </a:prstGeom>
          <a:noFill/>
        </p:spPr>
        <p:txBody>
          <a:bodyPr wrap="square" rtlCol="0">
            <a:spAutoFit/>
          </a:bodyPr>
          <a:lstStyle/>
          <a:p>
            <a:r>
              <a:rPr lang="en-US" dirty="0"/>
              <a:t>Tips that improve your life one way or another. </a:t>
            </a:r>
          </a:p>
        </p:txBody>
      </p:sp>
      <p:sp>
        <p:nvSpPr>
          <p:cNvPr id="25" name="TextBox 24">
            <a:extLst>
              <a:ext uri="{FF2B5EF4-FFF2-40B4-BE49-F238E27FC236}">
                <a16:creationId xmlns:a16="http://schemas.microsoft.com/office/drawing/2014/main" id="{C5B09942-D54D-42C2-A35F-C8964749ECD4}"/>
              </a:ext>
            </a:extLst>
          </p:cNvPr>
          <p:cNvSpPr txBox="1"/>
          <p:nvPr/>
        </p:nvSpPr>
        <p:spPr>
          <a:xfrm>
            <a:off x="9110279" y="5044272"/>
            <a:ext cx="1663917" cy="369332"/>
          </a:xfrm>
          <a:prstGeom prst="rect">
            <a:avLst/>
          </a:prstGeom>
          <a:noFill/>
        </p:spPr>
        <p:txBody>
          <a:bodyPr wrap="none" rtlCol="0">
            <a:spAutoFit/>
          </a:bodyPr>
          <a:lstStyle/>
          <a:p>
            <a:r>
              <a:rPr lang="en-US" dirty="0"/>
              <a:t>… illegally ….</a:t>
            </a:r>
          </a:p>
        </p:txBody>
      </p:sp>
      <p:sp>
        <p:nvSpPr>
          <p:cNvPr id="28" name="Rectangle 27">
            <a:extLst>
              <a:ext uri="{FF2B5EF4-FFF2-40B4-BE49-F238E27FC236}">
                <a16:creationId xmlns:a16="http://schemas.microsoft.com/office/drawing/2014/main" id="{DD1A4443-C5C6-4E35-BABD-EF6DFD885C8B}"/>
              </a:ext>
            </a:extLst>
          </p:cNvPr>
          <p:cNvSpPr/>
          <p:nvPr/>
        </p:nvSpPr>
        <p:spPr>
          <a:xfrm>
            <a:off x="10951494" y="5006172"/>
            <a:ext cx="833883" cy="369332"/>
          </a:xfrm>
          <a:prstGeom prst="rect">
            <a:avLst/>
          </a:prstGeom>
        </p:spPr>
        <p:txBody>
          <a:bodyPr wrap="none">
            <a:spAutoFit/>
          </a:bodyPr>
          <a:lstStyle/>
          <a:p>
            <a:r>
              <a:rPr lang="en-US" dirty="0"/>
              <a:t>7,128</a:t>
            </a:r>
          </a:p>
        </p:txBody>
      </p:sp>
      <p:sp>
        <p:nvSpPr>
          <p:cNvPr id="29" name="Rectangle 28">
            <a:extLst>
              <a:ext uri="{FF2B5EF4-FFF2-40B4-BE49-F238E27FC236}">
                <a16:creationId xmlns:a16="http://schemas.microsoft.com/office/drawing/2014/main" id="{8417F5C5-EAB8-42A4-AAD5-FCE095D1841C}"/>
              </a:ext>
            </a:extLst>
          </p:cNvPr>
          <p:cNvSpPr/>
          <p:nvPr/>
        </p:nvSpPr>
        <p:spPr>
          <a:xfrm>
            <a:off x="9358163" y="3735329"/>
            <a:ext cx="833883" cy="369332"/>
          </a:xfrm>
          <a:prstGeom prst="rect">
            <a:avLst/>
          </a:prstGeom>
        </p:spPr>
        <p:txBody>
          <a:bodyPr wrap="none">
            <a:spAutoFit/>
          </a:bodyPr>
          <a:lstStyle/>
          <a:p>
            <a:r>
              <a:rPr lang="en-US" dirty="0"/>
              <a:t>6,447</a:t>
            </a:r>
          </a:p>
        </p:txBody>
      </p:sp>
      <p:sp>
        <p:nvSpPr>
          <p:cNvPr id="30" name="Rectangle 29">
            <a:extLst>
              <a:ext uri="{FF2B5EF4-FFF2-40B4-BE49-F238E27FC236}">
                <a16:creationId xmlns:a16="http://schemas.microsoft.com/office/drawing/2014/main" id="{A046BA57-172F-4F06-A0E8-F75DE179AC8C}"/>
              </a:ext>
            </a:extLst>
          </p:cNvPr>
          <p:cNvSpPr/>
          <p:nvPr/>
        </p:nvSpPr>
        <p:spPr>
          <a:xfrm>
            <a:off x="7076928" y="2420277"/>
            <a:ext cx="833883" cy="369332"/>
          </a:xfrm>
          <a:prstGeom prst="rect">
            <a:avLst/>
          </a:prstGeom>
        </p:spPr>
        <p:txBody>
          <a:bodyPr wrap="none">
            <a:spAutoFit/>
          </a:bodyPr>
          <a:lstStyle/>
          <a:p>
            <a:r>
              <a:rPr lang="en-US" dirty="0"/>
              <a:t>7,613</a:t>
            </a:r>
          </a:p>
        </p:txBody>
      </p:sp>
    </p:spTree>
    <p:extLst>
      <p:ext uri="{BB962C8B-B14F-4D97-AF65-F5344CB8AC3E}">
        <p14:creationId xmlns:p14="http://schemas.microsoft.com/office/powerpoint/2010/main" val="42365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2000"/>
                                        <p:tgtEl>
                                          <p:spTgt spid="29"/>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20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E0E-7E9D-4E53-B798-769E578A33D4}"/>
              </a:ext>
            </a:extLst>
          </p:cNvPr>
          <p:cNvSpPr>
            <a:spLocks noGrp="1"/>
          </p:cNvSpPr>
          <p:nvPr>
            <p:ph type="title"/>
          </p:nvPr>
        </p:nvSpPr>
        <p:spPr>
          <a:xfrm>
            <a:off x="366880" y="1164119"/>
            <a:ext cx="11029616" cy="498847"/>
          </a:xfrm>
        </p:spPr>
        <p:txBody>
          <a:bodyPr>
            <a:noAutofit/>
          </a:bodyPr>
          <a:lstStyle/>
          <a:p>
            <a:r>
              <a:rPr lang="en-US" sz="3600" dirty="0"/>
              <a:t>Modeling ‘ethical’, ‘unethical’, and ‘illegal’ life pro tip subreddits</a:t>
            </a:r>
          </a:p>
        </p:txBody>
      </p:sp>
      <p:pic>
        <p:nvPicPr>
          <p:cNvPr id="5" name="Picture 4">
            <a:extLst>
              <a:ext uri="{FF2B5EF4-FFF2-40B4-BE49-F238E27FC236}">
                <a16:creationId xmlns:a16="http://schemas.microsoft.com/office/drawing/2014/main" id="{B2D81200-106C-4448-B5BF-4E69CAED7F6E}"/>
              </a:ext>
            </a:extLst>
          </p:cNvPr>
          <p:cNvPicPr>
            <a:picLocks noChangeAspect="1"/>
          </p:cNvPicPr>
          <p:nvPr/>
        </p:nvPicPr>
        <p:blipFill>
          <a:blip r:embed="rId2"/>
          <a:stretch>
            <a:fillRect/>
          </a:stretch>
        </p:blipFill>
        <p:spPr>
          <a:xfrm>
            <a:off x="1089676" y="2103717"/>
            <a:ext cx="2050934" cy="693698"/>
          </a:xfrm>
          <a:prstGeom prst="rect">
            <a:avLst/>
          </a:prstGeom>
          <a:ln>
            <a:solidFill>
              <a:schemeClr val="accent4">
                <a:lumMod val="75000"/>
              </a:schemeClr>
            </a:solidFill>
          </a:ln>
        </p:spPr>
      </p:pic>
      <p:pic>
        <p:nvPicPr>
          <p:cNvPr id="8" name="Picture 7">
            <a:extLst>
              <a:ext uri="{FF2B5EF4-FFF2-40B4-BE49-F238E27FC236}">
                <a16:creationId xmlns:a16="http://schemas.microsoft.com/office/drawing/2014/main" id="{353D327C-814A-472B-AC8C-B20A22773C1A}"/>
              </a:ext>
            </a:extLst>
          </p:cNvPr>
          <p:cNvPicPr>
            <a:picLocks noChangeAspect="1"/>
          </p:cNvPicPr>
          <p:nvPr/>
        </p:nvPicPr>
        <p:blipFill>
          <a:blip r:embed="rId3"/>
          <a:stretch>
            <a:fillRect/>
          </a:stretch>
        </p:blipFill>
        <p:spPr>
          <a:xfrm>
            <a:off x="462331" y="3476543"/>
            <a:ext cx="2678279" cy="675602"/>
          </a:xfrm>
          <a:prstGeom prst="rect">
            <a:avLst/>
          </a:prstGeom>
          <a:ln>
            <a:solidFill>
              <a:schemeClr val="accent4">
                <a:lumMod val="75000"/>
              </a:schemeClr>
            </a:solidFill>
          </a:ln>
        </p:spPr>
      </p:pic>
      <p:pic>
        <p:nvPicPr>
          <p:cNvPr id="10" name="Picture 9">
            <a:extLst>
              <a:ext uri="{FF2B5EF4-FFF2-40B4-BE49-F238E27FC236}">
                <a16:creationId xmlns:a16="http://schemas.microsoft.com/office/drawing/2014/main" id="{82B7D784-7728-46E7-99A3-20419B370194}"/>
              </a:ext>
            </a:extLst>
          </p:cNvPr>
          <p:cNvPicPr>
            <a:picLocks noChangeAspect="1"/>
          </p:cNvPicPr>
          <p:nvPr/>
        </p:nvPicPr>
        <p:blipFill>
          <a:blip r:embed="rId4"/>
          <a:stretch>
            <a:fillRect/>
          </a:stretch>
        </p:blipFill>
        <p:spPr>
          <a:xfrm>
            <a:off x="462331" y="4787076"/>
            <a:ext cx="2678279" cy="693698"/>
          </a:xfrm>
          <a:prstGeom prst="rect">
            <a:avLst/>
          </a:prstGeom>
          <a:ln>
            <a:solidFill>
              <a:schemeClr val="accent4">
                <a:lumMod val="75000"/>
              </a:schemeClr>
            </a:solidFill>
          </a:ln>
        </p:spPr>
      </p:pic>
      <p:sp>
        <p:nvSpPr>
          <p:cNvPr id="11" name="Arrow: Curved Left 10">
            <a:extLst>
              <a:ext uri="{FF2B5EF4-FFF2-40B4-BE49-F238E27FC236}">
                <a16:creationId xmlns:a16="http://schemas.microsoft.com/office/drawing/2014/main" id="{C05A50E2-BE92-439F-B888-CAF4FFA3E1A8}"/>
              </a:ext>
            </a:extLst>
          </p:cNvPr>
          <p:cNvSpPr/>
          <p:nvPr/>
        </p:nvSpPr>
        <p:spPr>
          <a:xfrm>
            <a:off x="3247555" y="2286000"/>
            <a:ext cx="617012" cy="1434348"/>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Left 16">
            <a:extLst>
              <a:ext uri="{FF2B5EF4-FFF2-40B4-BE49-F238E27FC236}">
                <a16:creationId xmlns:a16="http://schemas.microsoft.com/office/drawing/2014/main" id="{B1A4DFDB-E0E7-47D9-90F1-F88DD08CBADB}"/>
              </a:ext>
            </a:extLst>
          </p:cNvPr>
          <p:cNvSpPr/>
          <p:nvPr/>
        </p:nvSpPr>
        <p:spPr>
          <a:xfrm>
            <a:off x="3247555" y="3958771"/>
            <a:ext cx="603613" cy="1442174"/>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2DDF9E0-BE1E-4253-93F7-149F21A5B0C6}"/>
              </a:ext>
            </a:extLst>
          </p:cNvPr>
          <p:cNvSpPr txBox="1"/>
          <p:nvPr/>
        </p:nvSpPr>
        <p:spPr>
          <a:xfrm>
            <a:off x="8338603" y="2103717"/>
            <a:ext cx="3352200" cy="2893100"/>
          </a:xfrm>
          <a:prstGeom prst="rect">
            <a:avLst/>
          </a:prstGeom>
          <a:noFill/>
        </p:spPr>
        <p:txBody>
          <a:bodyPr wrap="none" rtlCol="0">
            <a:spAutoFit/>
          </a:bodyPr>
          <a:lstStyle/>
          <a:p>
            <a:endParaRPr lang="en-US" dirty="0"/>
          </a:p>
          <a:p>
            <a:r>
              <a:rPr lang="en-US" sz="2000" b="1" dirty="0"/>
              <a:t>Modelling techniques:</a:t>
            </a:r>
          </a:p>
          <a:p>
            <a:endParaRPr lang="en-US" dirty="0"/>
          </a:p>
          <a:p>
            <a:pPr marL="285750" indent="-285750">
              <a:buFont typeface="Wingdings" panose="05000000000000000000" pitchFamily="2" charset="2"/>
              <a:buChar char="§"/>
            </a:pPr>
            <a:r>
              <a:rPr lang="en-US" dirty="0" err="1"/>
              <a:t>CountVectorizer</a:t>
            </a:r>
            <a:r>
              <a:rPr lang="en-US" dirty="0"/>
              <a:t> </a:t>
            </a:r>
          </a:p>
          <a:p>
            <a:pPr marL="285750" indent="-285750">
              <a:buFont typeface="Wingdings" panose="05000000000000000000" pitchFamily="2" charset="2"/>
              <a:buChar char="§"/>
            </a:pPr>
            <a:r>
              <a:rPr lang="en-US" dirty="0" err="1"/>
              <a:t>TfidfVectorizer</a:t>
            </a:r>
            <a:endParaRPr lang="en-US" dirty="0"/>
          </a:p>
          <a:p>
            <a:pPr marL="285750" indent="-285750">
              <a:buFont typeface="Wingdings" panose="05000000000000000000" pitchFamily="2" charset="2"/>
              <a:buChar char="§"/>
            </a:pPr>
            <a:r>
              <a:rPr lang="en-US" dirty="0"/>
              <a:t>Logistic Regression</a:t>
            </a:r>
          </a:p>
          <a:p>
            <a:pPr marL="285750" indent="-285750">
              <a:buFont typeface="Wingdings" panose="05000000000000000000" pitchFamily="2" charset="2"/>
              <a:buChar char="§"/>
            </a:pPr>
            <a:r>
              <a:rPr lang="en-US" dirty="0"/>
              <a:t>NB Binomial/ Multinomial</a:t>
            </a:r>
          </a:p>
          <a:p>
            <a:pPr marL="285750" indent="-285750">
              <a:buFont typeface="Wingdings" panose="05000000000000000000" pitchFamily="2" charset="2"/>
              <a:buChar char="§"/>
            </a:pPr>
            <a:r>
              <a:rPr lang="en-US" dirty="0"/>
              <a:t>Support Vector</a:t>
            </a:r>
          </a:p>
          <a:p>
            <a:pPr marL="285750" indent="-285750">
              <a:buFont typeface="Wingdings" panose="05000000000000000000" pitchFamily="2" charset="2"/>
              <a:buChar char="§"/>
            </a:pPr>
            <a:r>
              <a:rPr lang="en-US" dirty="0"/>
              <a:t>Decision Tree</a:t>
            </a:r>
          </a:p>
          <a:p>
            <a:endParaRPr lang="en-US" dirty="0"/>
          </a:p>
        </p:txBody>
      </p:sp>
      <p:sp>
        <p:nvSpPr>
          <p:cNvPr id="21" name="TextBox 20">
            <a:extLst>
              <a:ext uri="{FF2B5EF4-FFF2-40B4-BE49-F238E27FC236}">
                <a16:creationId xmlns:a16="http://schemas.microsoft.com/office/drawing/2014/main" id="{1E5000C1-FEBF-4BD7-9D45-068164C5DDCC}"/>
              </a:ext>
            </a:extLst>
          </p:cNvPr>
          <p:cNvSpPr txBox="1"/>
          <p:nvPr/>
        </p:nvSpPr>
        <p:spPr>
          <a:xfrm>
            <a:off x="3815832" y="4862590"/>
            <a:ext cx="1889046" cy="1200329"/>
          </a:xfrm>
          <a:prstGeom prst="rect">
            <a:avLst/>
          </a:prstGeom>
          <a:noFill/>
        </p:spPr>
        <p:txBody>
          <a:bodyPr wrap="square" rtlCol="0">
            <a:spAutoFit/>
          </a:bodyPr>
          <a:lstStyle/>
          <a:p>
            <a:r>
              <a:rPr lang="en-US" b="1" dirty="0"/>
              <a:t>Data2 </a:t>
            </a:r>
          </a:p>
          <a:p>
            <a:r>
              <a:rPr lang="en-US" b="1" dirty="0"/>
              <a:t>13,575 posts</a:t>
            </a:r>
          </a:p>
          <a:p>
            <a:r>
              <a:rPr lang="en-US" b="1" dirty="0"/>
              <a:t>Illegal = 1</a:t>
            </a:r>
          </a:p>
          <a:p>
            <a:r>
              <a:rPr lang="en-US" b="1" dirty="0"/>
              <a:t>Unethical = 0</a:t>
            </a:r>
          </a:p>
        </p:txBody>
      </p:sp>
      <p:sp>
        <p:nvSpPr>
          <p:cNvPr id="22" name="TextBox 21">
            <a:extLst>
              <a:ext uri="{FF2B5EF4-FFF2-40B4-BE49-F238E27FC236}">
                <a16:creationId xmlns:a16="http://schemas.microsoft.com/office/drawing/2014/main" id="{2478B688-2FFC-4B86-97F5-A000CCDA829C}"/>
              </a:ext>
            </a:extLst>
          </p:cNvPr>
          <p:cNvSpPr txBox="1"/>
          <p:nvPr/>
        </p:nvSpPr>
        <p:spPr>
          <a:xfrm>
            <a:off x="3834541" y="2662613"/>
            <a:ext cx="1699504" cy="1200329"/>
          </a:xfrm>
          <a:prstGeom prst="rect">
            <a:avLst/>
          </a:prstGeom>
          <a:noFill/>
        </p:spPr>
        <p:txBody>
          <a:bodyPr wrap="none" rtlCol="0">
            <a:spAutoFit/>
          </a:bodyPr>
          <a:lstStyle/>
          <a:p>
            <a:r>
              <a:rPr lang="en-US" b="1" dirty="0"/>
              <a:t>DATA1 </a:t>
            </a:r>
          </a:p>
          <a:p>
            <a:r>
              <a:rPr lang="en-US" b="1" dirty="0"/>
              <a:t>14,060 posts</a:t>
            </a:r>
          </a:p>
          <a:p>
            <a:r>
              <a:rPr lang="en-US" b="1" dirty="0"/>
              <a:t>Unethical = 1</a:t>
            </a:r>
          </a:p>
          <a:p>
            <a:r>
              <a:rPr lang="en-US" b="1" dirty="0"/>
              <a:t>Ethical = 0</a:t>
            </a:r>
          </a:p>
        </p:txBody>
      </p:sp>
      <p:sp>
        <p:nvSpPr>
          <p:cNvPr id="26" name="Arrow: Curved Left 25">
            <a:extLst>
              <a:ext uri="{FF2B5EF4-FFF2-40B4-BE49-F238E27FC236}">
                <a16:creationId xmlns:a16="http://schemas.microsoft.com/office/drawing/2014/main" id="{DCF550ED-1657-4EDD-95F0-65B92A2AEABA}"/>
              </a:ext>
            </a:extLst>
          </p:cNvPr>
          <p:cNvSpPr/>
          <p:nvPr/>
        </p:nvSpPr>
        <p:spPr>
          <a:xfrm>
            <a:off x="5747822" y="2238076"/>
            <a:ext cx="761747" cy="3242698"/>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8C040E70-2368-49DC-BFEF-8A71B96AD209}"/>
              </a:ext>
            </a:extLst>
          </p:cNvPr>
          <p:cNvSpPr txBox="1"/>
          <p:nvPr/>
        </p:nvSpPr>
        <p:spPr>
          <a:xfrm>
            <a:off x="6494400" y="4813845"/>
            <a:ext cx="1654620" cy="1200329"/>
          </a:xfrm>
          <a:prstGeom prst="rect">
            <a:avLst/>
          </a:prstGeom>
          <a:noFill/>
        </p:spPr>
        <p:txBody>
          <a:bodyPr wrap="none" rtlCol="0">
            <a:spAutoFit/>
          </a:bodyPr>
          <a:lstStyle/>
          <a:p>
            <a:r>
              <a:rPr lang="en-US" b="1" dirty="0"/>
              <a:t>DATA3 </a:t>
            </a:r>
          </a:p>
          <a:p>
            <a:r>
              <a:rPr lang="en-US" b="1" dirty="0"/>
              <a:t>14,741 posts</a:t>
            </a:r>
          </a:p>
          <a:p>
            <a:r>
              <a:rPr lang="en-US" b="1" dirty="0"/>
              <a:t>Illegal = 1</a:t>
            </a:r>
          </a:p>
          <a:p>
            <a:r>
              <a:rPr lang="en-US" b="1" dirty="0"/>
              <a:t>Ethical = 0</a:t>
            </a:r>
          </a:p>
        </p:txBody>
      </p:sp>
    </p:spTree>
    <p:extLst>
      <p:ext uri="{BB962C8B-B14F-4D97-AF65-F5344CB8AC3E}">
        <p14:creationId xmlns:p14="http://schemas.microsoft.com/office/powerpoint/2010/main" val="9350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20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20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000"/>
                                        <p:tgtEl>
                                          <p:spTgt spid="27"/>
                                        </p:tgtEl>
                                      </p:cBhvr>
                                    </p:animEffect>
                                  </p:childTnLst>
                                </p:cTn>
                              </p:par>
                            </p:childTnLst>
                          </p:cTn>
                        </p:par>
                        <p:par>
                          <p:cTn id="25" fill="hold">
                            <p:stCondLst>
                              <p:cond delay="6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P spid="21" grpId="0"/>
      <p:bldP spid="22" grpId="0"/>
      <p:bldP spid="26"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E0E-7E9D-4E53-B798-769E578A33D4}"/>
              </a:ext>
            </a:extLst>
          </p:cNvPr>
          <p:cNvSpPr>
            <a:spLocks noGrp="1"/>
          </p:cNvSpPr>
          <p:nvPr>
            <p:ph type="title"/>
          </p:nvPr>
        </p:nvSpPr>
        <p:spPr>
          <a:xfrm>
            <a:off x="366880" y="783975"/>
            <a:ext cx="11029616" cy="498847"/>
          </a:xfrm>
        </p:spPr>
        <p:txBody>
          <a:bodyPr>
            <a:noAutofit/>
          </a:bodyPr>
          <a:lstStyle/>
          <a:p>
            <a:r>
              <a:rPr lang="en-US" sz="3600" dirty="0"/>
              <a:t>Initial results</a:t>
            </a:r>
          </a:p>
        </p:txBody>
      </p:sp>
      <p:sp>
        <p:nvSpPr>
          <p:cNvPr id="16" name="Arrow: Curved Left 15">
            <a:extLst>
              <a:ext uri="{FF2B5EF4-FFF2-40B4-BE49-F238E27FC236}">
                <a16:creationId xmlns:a16="http://schemas.microsoft.com/office/drawing/2014/main" id="{A5875F38-5AEE-4391-A09F-2CC7F96CA5B7}"/>
              </a:ext>
            </a:extLst>
          </p:cNvPr>
          <p:cNvSpPr/>
          <p:nvPr/>
        </p:nvSpPr>
        <p:spPr>
          <a:xfrm>
            <a:off x="4489617" y="2230717"/>
            <a:ext cx="761747" cy="3242698"/>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F2DDF9E0-BE1E-4253-93F7-149F21A5B0C6}"/>
              </a:ext>
            </a:extLst>
          </p:cNvPr>
          <p:cNvSpPr txBox="1"/>
          <p:nvPr/>
        </p:nvSpPr>
        <p:spPr>
          <a:xfrm>
            <a:off x="6075531" y="1731889"/>
            <a:ext cx="5863134" cy="646331"/>
          </a:xfrm>
          <a:prstGeom prst="rect">
            <a:avLst/>
          </a:prstGeom>
          <a:noFill/>
        </p:spPr>
        <p:txBody>
          <a:bodyPr wrap="square" rtlCol="0">
            <a:spAutoFit/>
          </a:bodyPr>
          <a:lstStyle/>
          <a:p>
            <a:endParaRPr lang="en-US" dirty="0"/>
          </a:p>
          <a:p>
            <a:pPr marL="182880" indent="457200">
              <a:spcAft>
                <a:spcPts val="600"/>
              </a:spcAft>
              <a:buFont typeface="Wingdings" panose="05000000000000000000" pitchFamily="2" charset="2"/>
              <a:buChar char="§"/>
            </a:pPr>
            <a:endParaRPr lang="en-US" dirty="0"/>
          </a:p>
        </p:txBody>
      </p:sp>
      <p:sp>
        <p:nvSpPr>
          <p:cNvPr id="20" name="TextBox 19">
            <a:extLst>
              <a:ext uri="{FF2B5EF4-FFF2-40B4-BE49-F238E27FC236}">
                <a16:creationId xmlns:a16="http://schemas.microsoft.com/office/drawing/2014/main" id="{0B60787D-C3C0-46A1-A538-05022FF8C2C4}"/>
              </a:ext>
            </a:extLst>
          </p:cNvPr>
          <p:cNvSpPr txBox="1"/>
          <p:nvPr/>
        </p:nvSpPr>
        <p:spPr>
          <a:xfrm>
            <a:off x="4650372" y="3516993"/>
            <a:ext cx="908134" cy="369332"/>
          </a:xfrm>
          <a:prstGeom prst="rect">
            <a:avLst/>
          </a:prstGeom>
          <a:noFill/>
        </p:spPr>
        <p:txBody>
          <a:bodyPr wrap="none" rtlCol="0">
            <a:spAutoFit/>
          </a:bodyPr>
          <a:lstStyle/>
          <a:p>
            <a:r>
              <a:rPr lang="en-US" b="1" dirty="0"/>
              <a:t>DATA3</a:t>
            </a:r>
          </a:p>
        </p:txBody>
      </p:sp>
      <p:sp>
        <p:nvSpPr>
          <p:cNvPr id="21" name="TextBox 20">
            <a:extLst>
              <a:ext uri="{FF2B5EF4-FFF2-40B4-BE49-F238E27FC236}">
                <a16:creationId xmlns:a16="http://schemas.microsoft.com/office/drawing/2014/main" id="{1E5000C1-FEBF-4BD7-9D45-068164C5DDCC}"/>
              </a:ext>
            </a:extLst>
          </p:cNvPr>
          <p:cNvSpPr txBox="1"/>
          <p:nvPr/>
        </p:nvSpPr>
        <p:spPr>
          <a:xfrm>
            <a:off x="3716790" y="4426119"/>
            <a:ext cx="908134" cy="369332"/>
          </a:xfrm>
          <a:prstGeom prst="rect">
            <a:avLst/>
          </a:prstGeom>
          <a:noFill/>
        </p:spPr>
        <p:txBody>
          <a:bodyPr wrap="none" rtlCol="0">
            <a:spAutoFit/>
          </a:bodyPr>
          <a:lstStyle/>
          <a:p>
            <a:r>
              <a:rPr lang="en-US" b="1" dirty="0"/>
              <a:t>DATA2</a:t>
            </a:r>
          </a:p>
        </p:txBody>
      </p:sp>
      <p:sp>
        <p:nvSpPr>
          <p:cNvPr id="22" name="TextBox 21">
            <a:extLst>
              <a:ext uri="{FF2B5EF4-FFF2-40B4-BE49-F238E27FC236}">
                <a16:creationId xmlns:a16="http://schemas.microsoft.com/office/drawing/2014/main" id="{2478B688-2FFC-4B86-97F5-A000CCDA829C}"/>
              </a:ext>
            </a:extLst>
          </p:cNvPr>
          <p:cNvSpPr txBox="1"/>
          <p:nvPr/>
        </p:nvSpPr>
        <p:spPr>
          <a:xfrm>
            <a:off x="3594722" y="2685288"/>
            <a:ext cx="908134" cy="369332"/>
          </a:xfrm>
          <a:prstGeom prst="rect">
            <a:avLst/>
          </a:prstGeom>
          <a:noFill/>
        </p:spPr>
        <p:txBody>
          <a:bodyPr wrap="none" rtlCol="0">
            <a:spAutoFit/>
          </a:bodyPr>
          <a:lstStyle/>
          <a:p>
            <a:r>
              <a:rPr lang="en-US" b="1" dirty="0"/>
              <a:t>DATA1</a:t>
            </a:r>
          </a:p>
        </p:txBody>
      </p:sp>
      <p:pic>
        <p:nvPicPr>
          <p:cNvPr id="26" name="Picture 25">
            <a:extLst>
              <a:ext uri="{FF2B5EF4-FFF2-40B4-BE49-F238E27FC236}">
                <a16:creationId xmlns:a16="http://schemas.microsoft.com/office/drawing/2014/main" id="{05C345F3-6A42-4BF1-BB32-5204DC10504A}"/>
              </a:ext>
            </a:extLst>
          </p:cNvPr>
          <p:cNvPicPr>
            <a:picLocks noChangeAspect="1"/>
          </p:cNvPicPr>
          <p:nvPr/>
        </p:nvPicPr>
        <p:blipFill>
          <a:blip r:embed="rId2"/>
          <a:stretch>
            <a:fillRect/>
          </a:stretch>
        </p:blipFill>
        <p:spPr>
          <a:xfrm>
            <a:off x="1089676" y="2103717"/>
            <a:ext cx="2050934" cy="693698"/>
          </a:xfrm>
          <a:prstGeom prst="rect">
            <a:avLst/>
          </a:prstGeom>
          <a:ln>
            <a:solidFill>
              <a:schemeClr val="accent4">
                <a:lumMod val="75000"/>
              </a:schemeClr>
            </a:solidFill>
          </a:ln>
        </p:spPr>
      </p:pic>
      <p:pic>
        <p:nvPicPr>
          <p:cNvPr id="27" name="Picture 26">
            <a:extLst>
              <a:ext uri="{FF2B5EF4-FFF2-40B4-BE49-F238E27FC236}">
                <a16:creationId xmlns:a16="http://schemas.microsoft.com/office/drawing/2014/main" id="{AC3AB8A0-0D02-4ABD-BAC1-2829376399A6}"/>
              </a:ext>
            </a:extLst>
          </p:cNvPr>
          <p:cNvPicPr>
            <a:picLocks noChangeAspect="1"/>
          </p:cNvPicPr>
          <p:nvPr/>
        </p:nvPicPr>
        <p:blipFill>
          <a:blip r:embed="rId3"/>
          <a:stretch>
            <a:fillRect/>
          </a:stretch>
        </p:blipFill>
        <p:spPr>
          <a:xfrm>
            <a:off x="462331" y="3476543"/>
            <a:ext cx="2678279" cy="675602"/>
          </a:xfrm>
          <a:prstGeom prst="rect">
            <a:avLst/>
          </a:prstGeom>
          <a:ln>
            <a:solidFill>
              <a:schemeClr val="accent4">
                <a:lumMod val="75000"/>
              </a:schemeClr>
            </a:solidFill>
          </a:ln>
        </p:spPr>
      </p:pic>
      <p:pic>
        <p:nvPicPr>
          <p:cNvPr id="28" name="Picture 27">
            <a:extLst>
              <a:ext uri="{FF2B5EF4-FFF2-40B4-BE49-F238E27FC236}">
                <a16:creationId xmlns:a16="http://schemas.microsoft.com/office/drawing/2014/main" id="{DB9187CF-D485-481B-A635-9FFF27151408}"/>
              </a:ext>
            </a:extLst>
          </p:cNvPr>
          <p:cNvPicPr>
            <a:picLocks noChangeAspect="1"/>
          </p:cNvPicPr>
          <p:nvPr/>
        </p:nvPicPr>
        <p:blipFill>
          <a:blip r:embed="rId4"/>
          <a:stretch>
            <a:fillRect/>
          </a:stretch>
        </p:blipFill>
        <p:spPr>
          <a:xfrm>
            <a:off x="462331" y="4787076"/>
            <a:ext cx="2678279" cy="693698"/>
          </a:xfrm>
          <a:prstGeom prst="rect">
            <a:avLst/>
          </a:prstGeom>
          <a:ln>
            <a:solidFill>
              <a:schemeClr val="accent4">
                <a:lumMod val="75000"/>
              </a:schemeClr>
            </a:solidFill>
          </a:ln>
        </p:spPr>
      </p:pic>
      <p:sp>
        <p:nvSpPr>
          <p:cNvPr id="29" name="Arrow: Curved Left 28">
            <a:extLst>
              <a:ext uri="{FF2B5EF4-FFF2-40B4-BE49-F238E27FC236}">
                <a16:creationId xmlns:a16="http://schemas.microsoft.com/office/drawing/2014/main" id="{86A1143B-C293-4905-9CB8-BEB45D68028D}"/>
              </a:ext>
            </a:extLst>
          </p:cNvPr>
          <p:cNvSpPr/>
          <p:nvPr/>
        </p:nvSpPr>
        <p:spPr>
          <a:xfrm>
            <a:off x="3247555" y="2286000"/>
            <a:ext cx="617012" cy="1434348"/>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Arrow: Curved Left 29">
            <a:extLst>
              <a:ext uri="{FF2B5EF4-FFF2-40B4-BE49-F238E27FC236}">
                <a16:creationId xmlns:a16="http://schemas.microsoft.com/office/drawing/2014/main" id="{BBA32532-3D03-46EC-815F-AFDBE098118F}"/>
              </a:ext>
            </a:extLst>
          </p:cNvPr>
          <p:cNvSpPr/>
          <p:nvPr/>
        </p:nvSpPr>
        <p:spPr>
          <a:xfrm>
            <a:off x="3247555" y="3958771"/>
            <a:ext cx="603613" cy="1442174"/>
          </a:xfrm>
          <a:prstGeom prst="curvedLeftArrow">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ontent Placeholder 2">
            <a:extLst>
              <a:ext uri="{FF2B5EF4-FFF2-40B4-BE49-F238E27FC236}">
                <a16:creationId xmlns:a16="http://schemas.microsoft.com/office/drawing/2014/main" id="{16C57F45-379C-4F02-BC00-5C498556305E}"/>
              </a:ext>
            </a:extLst>
          </p:cNvPr>
          <p:cNvSpPr>
            <a:spLocks noGrp="1"/>
          </p:cNvSpPr>
          <p:nvPr>
            <p:ph idx="1"/>
          </p:nvPr>
        </p:nvSpPr>
        <p:spPr>
          <a:xfrm>
            <a:off x="5302779" y="1219826"/>
            <a:ext cx="6718767" cy="4963665"/>
          </a:xfrm>
        </p:spPr>
        <p:txBody>
          <a:bodyPr>
            <a:normAutofit/>
          </a:bodyPr>
          <a:lstStyle/>
          <a:p>
            <a:pPr>
              <a:lnSpc>
                <a:spcPct val="100000"/>
              </a:lnSpc>
              <a:spcBef>
                <a:spcPts val="0"/>
              </a:spcBef>
              <a:buClr>
                <a:schemeClr val="accent4">
                  <a:lumMod val="75000"/>
                </a:schemeClr>
              </a:buClr>
              <a:buFont typeface="Wingdings" panose="05000000000000000000" pitchFamily="2" charset="2"/>
              <a:buChar char="§"/>
            </a:pPr>
            <a:r>
              <a:rPr lang="en-US" sz="2000" b="1" dirty="0">
                <a:latin typeface="Arial" panose="020B0604020202020204" pitchFamily="34" charset="0"/>
                <a:cs typeface="Arial" panose="020B0604020202020204" pitchFamily="34" charset="0"/>
              </a:rPr>
              <a:t>Overall results for all 3 data</a:t>
            </a: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a:latin typeface="Arial" panose="020B0604020202020204" pitchFamily="34" charset="0"/>
                <a:cs typeface="Arial" panose="020B0604020202020204" pitchFamily="34" charset="0"/>
              </a:rPr>
              <a:t>Titles more accurate than </a:t>
            </a:r>
            <a:r>
              <a:rPr lang="en-US" sz="1900" dirty="0" err="1">
                <a:latin typeface="Arial" panose="020B0604020202020204" pitchFamily="34" charset="0"/>
                <a:cs typeface="Arial" panose="020B0604020202020204" pitchFamily="34" charset="0"/>
              </a:rPr>
              <a:t>selftext</a:t>
            </a:r>
            <a:endParaRPr lang="en-US" sz="1900" dirty="0">
              <a:latin typeface="Arial" panose="020B0604020202020204" pitchFamily="34" charset="0"/>
              <a:cs typeface="Arial" panose="020B0604020202020204" pitchFamily="34" charset="0"/>
            </a:endParaRP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err="1">
                <a:latin typeface="Arial" panose="020B0604020202020204" pitchFamily="34" charset="0"/>
                <a:cs typeface="Arial" panose="020B0604020202020204" pitchFamily="34" charset="0"/>
              </a:rPr>
              <a:t>Tvec</a:t>
            </a:r>
            <a:r>
              <a:rPr lang="en-US" sz="1900" dirty="0">
                <a:latin typeface="Arial" panose="020B0604020202020204" pitchFamily="34" charset="0"/>
                <a:cs typeface="Arial" panose="020B0604020202020204" pitchFamily="34" charset="0"/>
              </a:rPr>
              <a:t> more accurate than </a:t>
            </a:r>
            <a:r>
              <a:rPr lang="en-US" sz="1900" dirty="0" err="1">
                <a:latin typeface="Arial" panose="020B0604020202020204" pitchFamily="34" charset="0"/>
                <a:cs typeface="Arial" panose="020B0604020202020204" pitchFamily="34" charset="0"/>
              </a:rPr>
              <a:t>Cvec</a:t>
            </a:r>
            <a:endParaRPr lang="en-US" sz="1900" dirty="0">
              <a:latin typeface="Arial" panose="020B0604020202020204" pitchFamily="34" charset="0"/>
              <a:cs typeface="Arial" panose="020B0604020202020204" pitchFamily="34" charset="0"/>
            </a:endParaRP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err="1">
                <a:latin typeface="Arial" panose="020B0604020202020204" pitchFamily="34" charset="0"/>
                <a:cs typeface="Arial" panose="020B0604020202020204" pitchFamily="34" charset="0"/>
              </a:rPr>
              <a:t>Stopwords</a:t>
            </a:r>
            <a:r>
              <a:rPr lang="en-US" sz="1900" dirty="0">
                <a:latin typeface="Arial" panose="020B0604020202020204" pitchFamily="34" charset="0"/>
                <a:cs typeface="Arial" panose="020B0604020202020204" pitchFamily="34" charset="0"/>
              </a:rPr>
              <a:t> not an influence</a:t>
            </a: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err="1">
                <a:latin typeface="Arial" panose="020B0604020202020204" pitchFamily="34" charset="0"/>
                <a:cs typeface="Arial" panose="020B0604020202020204" pitchFamily="34" charset="0"/>
              </a:rPr>
              <a:t>LogReg</a:t>
            </a:r>
            <a:r>
              <a:rPr lang="en-US" sz="1900" dirty="0">
                <a:latin typeface="Arial" panose="020B0604020202020204" pitchFamily="34" charset="0"/>
                <a:cs typeface="Arial" panose="020B0604020202020204" pitchFamily="34" charset="0"/>
              </a:rPr>
              <a:t> most accurate model!</a:t>
            </a: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a:latin typeface="Arial" panose="020B0604020202020204" pitchFamily="34" charset="0"/>
                <a:cs typeface="Arial" panose="020B0604020202020204" pitchFamily="34" charset="0"/>
              </a:rPr>
              <a:t>Multinomial Naïve Bayes slightly less accuracy than </a:t>
            </a:r>
            <a:r>
              <a:rPr lang="en-US" sz="1900" dirty="0" err="1">
                <a:latin typeface="Arial" panose="020B0604020202020204" pitchFamily="34" charset="0"/>
                <a:cs typeface="Arial" panose="020B0604020202020204" pitchFamily="34" charset="0"/>
              </a:rPr>
              <a:t>LogReg</a:t>
            </a:r>
            <a:r>
              <a:rPr lang="en-US" sz="1900" dirty="0">
                <a:latin typeface="Arial" panose="020B0604020202020204" pitchFamily="34" charset="0"/>
                <a:cs typeface="Arial" panose="020B0604020202020204" pitchFamily="34" charset="0"/>
              </a:rPr>
              <a:t> but consistently higher Specificity</a:t>
            </a: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a:latin typeface="Arial" panose="020B0604020202020204" pitchFamily="34" charset="0"/>
                <a:cs typeface="Arial" panose="020B0604020202020204" pitchFamily="34" charset="0"/>
              </a:rPr>
              <a:t>Support Vector similar accuracy to </a:t>
            </a:r>
            <a:r>
              <a:rPr lang="en-US" sz="1900" dirty="0" err="1">
                <a:latin typeface="Arial" panose="020B0604020202020204" pitchFamily="34" charset="0"/>
                <a:cs typeface="Arial" panose="020B0604020202020204" pitchFamily="34" charset="0"/>
              </a:rPr>
              <a:t>LogReg</a:t>
            </a:r>
            <a:r>
              <a:rPr lang="en-US" sz="1900" dirty="0">
                <a:latin typeface="Arial" panose="020B0604020202020204" pitchFamily="34" charset="0"/>
                <a:cs typeface="Arial" panose="020B0604020202020204" pitchFamily="34" charset="0"/>
              </a:rPr>
              <a:t>, but with higher overfit and HUGE Time/CPU cost.</a:t>
            </a:r>
          </a:p>
          <a:p>
            <a:pPr marL="468630" indent="-285750">
              <a:lnSpc>
                <a:spcPct val="100000"/>
              </a:lnSpc>
              <a:spcBef>
                <a:spcPts val="0"/>
              </a:spcBef>
              <a:buClr>
                <a:schemeClr val="accent4">
                  <a:lumMod val="75000"/>
                </a:schemeClr>
              </a:buClr>
              <a:buFont typeface="Wingdings" panose="05000000000000000000" pitchFamily="2" charset="2"/>
              <a:buChar char="§"/>
            </a:pPr>
            <a:r>
              <a:rPr lang="en-US" sz="1900" dirty="0">
                <a:latin typeface="Arial" panose="020B0604020202020204" pitchFamily="34" charset="0"/>
                <a:cs typeface="Arial" panose="020B0604020202020204" pitchFamily="34" charset="0"/>
              </a:rPr>
              <a:t>Decision Tree slightly less accuracy than </a:t>
            </a:r>
            <a:r>
              <a:rPr lang="en-US" sz="1900" dirty="0" err="1">
                <a:latin typeface="Arial" panose="020B0604020202020204" pitchFamily="34" charset="0"/>
                <a:cs typeface="Arial" panose="020B0604020202020204" pitchFamily="34" charset="0"/>
              </a:rPr>
              <a:t>LogReg</a:t>
            </a:r>
            <a:r>
              <a:rPr lang="en-US" sz="1900" dirty="0">
                <a:latin typeface="Arial" panose="020B0604020202020204" pitchFamily="34" charset="0"/>
                <a:cs typeface="Arial" panose="020B0604020202020204" pitchFamily="34" charset="0"/>
              </a:rPr>
              <a:t> and highest overfit.</a:t>
            </a:r>
            <a:endParaRPr lang="en-US" sz="19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BE3A926-B74B-4057-AD97-4C6284CD426E}"/>
              </a:ext>
            </a:extLst>
          </p:cNvPr>
          <p:cNvSpPr/>
          <p:nvPr/>
        </p:nvSpPr>
        <p:spPr>
          <a:xfrm>
            <a:off x="8662162" y="5696012"/>
            <a:ext cx="3125544" cy="923330"/>
          </a:xfrm>
          <a:prstGeom prst="rect">
            <a:avLst/>
          </a:prstGeom>
          <a:solidFill>
            <a:schemeClr val="bg1"/>
          </a:solidFill>
          <a:ln>
            <a:solidFill>
              <a:schemeClr val="accent4">
                <a:lumMod val="50000"/>
              </a:schemeClr>
            </a:solidFill>
          </a:ln>
        </p:spPr>
        <p:txBody>
          <a:bodyPr wrap="square">
            <a:spAutoFit/>
          </a:bodyPr>
          <a:lstStyle/>
          <a:p>
            <a:r>
              <a:rPr lang="en-US" sz="900" dirty="0" err="1"/>
              <a:t>Stopword</a:t>
            </a:r>
            <a:r>
              <a:rPr lang="en-US" sz="900" dirty="0"/>
              <a:t> ethical is found 7 times in Data3 title</a:t>
            </a:r>
          </a:p>
          <a:p>
            <a:r>
              <a:rPr lang="en-US" sz="900" dirty="0" err="1"/>
              <a:t>Stopword</a:t>
            </a:r>
            <a:r>
              <a:rPr lang="en-US" sz="900" dirty="0"/>
              <a:t> unethical is found 3 times in Data3 title</a:t>
            </a:r>
          </a:p>
          <a:p>
            <a:r>
              <a:rPr lang="en-US" sz="900" dirty="0" err="1"/>
              <a:t>Stopword</a:t>
            </a:r>
            <a:r>
              <a:rPr lang="en-US" sz="900" dirty="0"/>
              <a:t> legal is found 153 times in Data3 title</a:t>
            </a:r>
          </a:p>
          <a:p>
            <a:r>
              <a:rPr lang="en-US" sz="900" dirty="0" err="1"/>
              <a:t>Stopword</a:t>
            </a:r>
            <a:r>
              <a:rPr lang="en-US" sz="900" dirty="0"/>
              <a:t> illegal is found 86 times in Data3 title</a:t>
            </a:r>
          </a:p>
          <a:p>
            <a:r>
              <a:rPr lang="en-US" sz="900" dirty="0" err="1"/>
              <a:t>Stopword</a:t>
            </a:r>
            <a:r>
              <a:rPr lang="en-US" sz="900" dirty="0"/>
              <a:t> evil is found 5 times in Data3 title</a:t>
            </a:r>
          </a:p>
          <a:p>
            <a:r>
              <a:rPr lang="en-US" sz="900" dirty="0" err="1"/>
              <a:t>Stopword</a:t>
            </a:r>
            <a:r>
              <a:rPr lang="en-US" sz="900" dirty="0"/>
              <a:t> bad is found 107 times in Data3 title</a:t>
            </a:r>
          </a:p>
        </p:txBody>
      </p:sp>
    </p:spTree>
    <p:extLst>
      <p:ext uri="{BB962C8B-B14F-4D97-AF65-F5344CB8AC3E}">
        <p14:creationId xmlns:p14="http://schemas.microsoft.com/office/powerpoint/2010/main" val="90619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1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ABE8-6B41-457B-82F7-335E1DE73AD2}"/>
              </a:ext>
            </a:extLst>
          </p:cNvPr>
          <p:cNvSpPr>
            <a:spLocks noGrp="1"/>
          </p:cNvSpPr>
          <p:nvPr>
            <p:ph type="title"/>
          </p:nvPr>
        </p:nvSpPr>
        <p:spPr>
          <a:xfrm>
            <a:off x="581192" y="702157"/>
            <a:ext cx="11029616" cy="612294"/>
          </a:xfrm>
        </p:spPr>
        <p:txBody>
          <a:bodyPr>
            <a:normAutofit/>
          </a:bodyPr>
          <a:lstStyle/>
          <a:p>
            <a:r>
              <a:rPr lang="en-US" sz="3600" dirty="0"/>
              <a:t>Best modeling Results</a:t>
            </a:r>
          </a:p>
        </p:txBody>
      </p:sp>
      <p:graphicFrame>
        <p:nvGraphicFramePr>
          <p:cNvPr id="10" name="Table 10">
            <a:extLst>
              <a:ext uri="{FF2B5EF4-FFF2-40B4-BE49-F238E27FC236}">
                <a16:creationId xmlns:a16="http://schemas.microsoft.com/office/drawing/2014/main" id="{DE55EF3F-E005-46EE-9DE8-F26F69CCDC9D}"/>
              </a:ext>
            </a:extLst>
          </p:cNvPr>
          <p:cNvGraphicFramePr>
            <a:graphicFrameLocks noGrp="1"/>
          </p:cNvGraphicFramePr>
          <p:nvPr>
            <p:extLst>
              <p:ext uri="{D42A27DB-BD31-4B8C-83A1-F6EECF244321}">
                <p14:modId xmlns:p14="http://schemas.microsoft.com/office/powerpoint/2010/main" val="987336845"/>
              </p:ext>
            </p:extLst>
          </p:nvPr>
        </p:nvGraphicFramePr>
        <p:xfrm>
          <a:off x="947057" y="1314451"/>
          <a:ext cx="10038080" cy="4973320"/>
        </p:xfrm>
        <a:graphic>
          <a:graphicData uri="http://schemas.openxmlformats.org/drawingml/2006/table">
            <a:tbl>
              <a:tblPr firstRow="1" bandRow="1">
                <a:tableStyleId>{1E171933-4619-4E11-9A3F-F7608DF75F80}</a:tableStyleId>
              </a:tblPr>
              <a:tblGrid>
                <a:gridCol w="1967882">
                  <a:extLst>
                    <a:ext uri="{9D8B030D-6E8A-4147-A177-3AD203B41FA5}">
                      <a16:colId xmlns:a16="http://schemas.microsoft.com/office/drawing/2014/main" val="234771708"/>
                    </a:ext>
                  </a:extLst>
                </a:gridCol>
                <a:gridCol w="1421143">
                  <a:extLst>
                    <a:ext uri="{9D8B030D-6E8A-4147-A177-3AD203B41FA5}">
                      <a16:colId xmlns:a16="http://schemas.microsoft.com/office/drawing/2014/main" val="3486090842"/>
                    </a:ext>
                  </a:extLst>
                </a:gridCol>
                <a:gridCol w="3532475">
                  <a:extLst>
                    <a:ext uri="{9D8B030D-6E8A-4147-A177-3AD203B41FA5}">
                      <a16:colId xmlns:a16="http://schemas.microsoft.com/office/drawing/2014/main" val="3706701756"/>
                    </a:ext>
                  </a:extLst>
                </a:gridCol>
                <a:gridCol w="2908300">
                  <a:extLst>
                    <a:ext uri="{9D8B030D-6E8A-4147-A177-3AD203B41FA5}">
                      <a16:colId xmlns:a16="http://schemas.microsoft.com/office/drawing/2014/main" val="2306631529"/>
                    </a:ext>
                  </a:extLst>
                </a:gridCol>
                <a:gridCol w="208280">
                  <a:extLst>
                    <a:ext uri="{9D8B030D-6E8A-4147-A177-3AD203B41FA5}">
                      <a16:colId xmlns:a16="http://schemas.microsoft.com/office/drawing/2014/main" val="3350365034"/>
                    </a:ext>
                  </a:extLst>
                </a:gridCol>
              </a:tblGrid>
              <a:tr h="370840">
                <a:tc>
                  <a:txBody>
                    <a:bodyPr/>
                    <a:lstStyle/>
                    <a:p>
                      <a:r>
                        <a:rPr lang="en-US" dirty="0"/>
                        <a:t>Dataset</a:t>
                      </a:r>
                    </a:p>
                  </a:txBody>
                  <a:tcPr/>
                </a:tc>
                <a:tc>
                  <a:txBody>
                    <a:bodyPr/>
                    <a:lstStyle/>
                    <a:p>
                      <a:r>
                        <a:rPr lang="en-US" dirty="0"/>
                        <a:t>Base</a:t>
                      </a:r>
                    </a:p>
                  </a:txBody>
                  <a:tcPr/>
                </a:tc>
                <a:tc>
                  <a:txBody>
                    <a:bodyPr/>
                    <a:lstStyle/>
                    <a:p>
                      <a:r>
                        <a:rPr lang="en-US" dirty="0"/>
                        <a:t>Best model</a:t>
                      </a:r>
                    </a:p>
                  </a:txBody>
                  <a:tcPr/>
                </a:tc>
                <a:tc>
                  <a:txBody>
                    <a:bodyPr/>
                    <a:lstStyle/>
                    <a:p>
                      <a:r>
                        <a:rPr lang="en-US" dirty="0"/>
                        <a:t>Results*</a:t>
                      </a:r>
                    </a:p>
                  </a:txBody>
                  <a:tcPr/>
                </a:tc>
                <a:tc>
                  <a:txBody>
                    <a:bodyPr/>
                    <a:lstStyle/>
                    <a:p>
                      <a:endParaRPr lang="en-US" dirty="0"/>
                    </a:p>
                  </a:txBody>
                  <a:tcPr/>
                </a:tc>
                <a:extLst>
                  <a:ext uri="{0D108BD9-81ED-4DB2-BD59-A6C34878D82A}">
                    <a16:rowId xmlns:a16="http://schemas.microsoft.com/office/drawing/2014/main" val="1249637903"/>
                  </a:ext>
                </a:extLst>
              </a:tr>
              <a:tr h="125729">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tc>
                  <a:txBody>
                    <a:bodyPr/>
                    <a:lstStyle/>
                    <a:p>
                      <a:endParaRPr lang="en-US" sz="400" dirty="0"/>
                    </a:p>
                  </a:txBody>
                  <a:tcPr/>
                </a:tc>
                <a:extLst>
                  <a:ext uri="{0D108BD9-81ED-4DB2-BD59-A6C34878D82A}">
                    <a16:rowId xmlns:a16="http://schemas.microsoft.com/office/drawing/2014/main" val="2257793854"/>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Data1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Unethical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Ethical</a:t>
                      </a:r>
                    </a:p>
                  </a:txBody>
                  <a:tcPr/>
                </a:tc>
                <a:tc>
                  <a:txBody>
                    <a:bodyPr/>
                    <a:lstStyle/>
                    <a:p>
                      <a:endParaRPr lang="en-US" dirty="0"/>
                    </a:p>
                    <a:p>
                      <a:r>
                        <a:rPr lang="en-US" b="1" dirty="0"/>
                        <a:t>54.1%</a:t>
                      </a:r>
                    </a:p>
                  </a:txBody>
                  <a:tcPr/>
                </a:tc>
                <a:tc>
                  <a:txBody>
                    <a:bodyPr/>
                    <a:lstStyle/>
                    <a:p>
                      <a:r>
                        <a:rPr lang="en-US" sz="1800" dirty="0" err="1"/>
                        <a:t>TfidfVectroizer</a:t>
                      </a:r>
                      <a:endParaRPr lang="en-US" sz="1800" dirty="0"/>
                    </a:p>
                    <a:p>
                      <a:r>
                        <a:rPr lang="en-US" sz="1200" dirty="0"/>
                        <a:t>‘</a:t>
                      </a:r>
                      <a:r>
                        <a:rPr lang="en-US" sz="1200" dirty="0" err="1"/>
                        <a:t>tvec</a:t>
                      </a:r>
                      <a:r>
                        <a:rPr lang="en-US" sz="1200" dirty="0"/>
                        <a:t>__</a:t>
                      </a:r>
                      <a:r>
                        <a:rPr lang="en-US" sz="1200" dirty="0" err="1"/>
                        <a:t>max_features</a:t>
                      </a:r>
                      <a:r>
                        <a:rPr lang="en-US" sz="1200" dirty="0"/>
                        <a:t>': 1500, </a:t>
                      </a:r>
                    </a:p>
                    <a:p>
                      <a:r>
                        <a:rPr lang="en-US" sz="1200" dirty="0"/>
                        <a:t>'</a:t>
                      </a:r>
                      <a:r>
                        <a:rPr lang="en-US" sz="1200" dirty="0" err="1"/>
                        <a:t>tvec</a:t>
                      </a:r>
                      <a:r>
                        <a:rPr lang="en-US" sz="1200" dirty="0"/>
                        <a:t>__</a:t>
                      </a:r>
                      <a:r>
                        <a:rPr lang="en-US" sz="1200" dirty="0" err="1"/>
                        <a:t>min_df</a:t>
                      </a:r>
                      <a:r>
                        <a:rPr lang="en-US" sz="1200" dirty="0"/>
                        <a:t>': 1, </a:t>
                      </a:r>
                    </a:p>
                    <a:p>
                      <a:r>
                        <a:rPr lang="en-US" sz="1200" dirty="0"/>
                        <a:t>'</a:t>
                      </a:r>
                      <a:r>
                        <a:rPr lang="en-US" sz="1200" dirty="0" err="1"/>
                        <a:t>tvec</a:t>
                      </a:r>
                      <a:r>
                        <a:rPr lang="en-US" sz="1200" dirty="0"/>
                        <a:t>__</a:t>
                      </a:r>
                      <a:r>
                        <a:rPr lang="en-US" sz="1200" dirty="0" err="1"/>
                        <a:t>ngram_range</a:t>
                      </a:r>
                      <a:r>
                        <a:rPr lang="en-US" sz="1200" dirty="0"/>
                        <a:t>': (1, 1), </a:t>
                      </a:r>
                    </a:p>
                    <a:p>
                      <a:r>
                        <a:rPr lang="en-US" sz="1200" dirty="0"/>
                        <a:t>'</a:t>
                      </a:r>
                      <a:r>
                        <a:rPr lang="en-US" sz="1200" dirty="0" err="1"/>
                        <a:t>tvec</a:t>
                      </a:r>
                      <a:r>
                        <a:rPr lang="en-US" sz="1200" dirty="0"/>
                        <a:t>__</a:t>
                      </a:r>
                      <a:r>
                        <a:rPr lang="en-US" sz="1200" dirty="0" err="1"/>
                        <a:t>stop_words</a:t>
                      </a:r>
                      <a:r>
                        <a:rPr lang="en-US" sz="1200" dirty="0"/>
                        <a:t>': None</a:t>
                      </a:r>
                    </a:p>
                    <a:p>
                      <a:r>
                        <a:rPr lang="en-US" sz="1800" dirty="0" err="1"/>
                        <a:t>LogisticRegression</a:t>
                      </a:r>
                      <a:endParaRPr lang="en-US"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25042219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500" dirty="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2857747374"/>
                  </a:ext>
                </a:extLst>
              </a:tr>
              <a:tr h="5880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Data2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Illegal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Unethical</a:t>
                      </a:r>
                    </a:p>
                  </a:txBody>
                  <a:tcPr/>
                </a:tc>
                <a:tc>
                  <a:txBody>
                    <a:bodyPr/>
                    <a:lstStyle/>
                    <a:p>
                      <a:endParaRPr lang="en-US" dirty="0"/>
                    </a:p>
                    <a:p>
                      <a:r>
                        <a:rPr lang="en-US" b="1" dirty="0"/>
                        <a:t>52.5%</a:t>
                      </a:r>
                    </a:p>
                  </a:txBody>
                  <a:tcPr/>
                </a:tc>
                <a:tc>
                  <a:txBody>
                    <a:bodyPr/>
                    <a:lstStyle/>
                    <a:p>
                      <a:r>
                        <a:rPr lang="en-US" sz="1800" dirty="0" err="1"/>
                        <a:t>TfidfVectorizer</a:t>
                      </a:r>
                      <a:endParaRPr lang="en-US" sz="1400" dirty="0"/>
                    </a:p>
                    <a:p>
                      <a:r>
                        <a:rPr lang="en-US" sz="1200" dirty="0"/>
                        <a:t>'</a:t>
                      </a:r>
                      <a:r>
                        <a:rPr lang="en-US" sz="1200" dirty="0" err="1"/>
                        <a:t>tvec</a:t>
                      </a:r>
                      <a:r>
                        <a:rPr lang="en-US" sz="1200" dirty="0"/>
                        <a:t>__</a:t>
                      </a:r>
                      <a:r>
                        <a:rPr lang="en-US" sz="1200" dirty="0" err="1"/>
                        <a:t>max_features</a:t>
                      </a:r>
                      <a:r>
                        <a:rPr lang="en-US" sz="1200" dirty="0"/>
                        <a:t>': 1200, </a:t>
                      </a:r>
                    </a:p>
                    <a:p>
                      <a:r>
                        <a:rPr lang="en-US" sz="1200" dirty="0"/>
                        <a:t>'</a:t>
                      </a:r>
                      <a:r>
                        <a:rPr lang="en-US" sz="1200" dirty="0" err="1"/>
                        <a:t>tvec</a:t>
                      </a:r>
                      <a:r>
                        <a:rPr lang="en-US" sz="1200" dirty="0"/>
                        <a:t>__</a:t>
                      </a:r>
                      <a:r>
                        <a:rPr lang="en-US" sz="1200" dirty="0" err="1"/>
                        <a:t>min_df</a:t>
                      </a:r>
                      <a:r>
                        <a:rPr lang="en-US" sz="1200" dirty="0"/>
                        <a:t>': 2, </a:t>
                      </a:r>
                    </a:p>
                    <a:p>
                      <a:r>
                        <a:rPr lang="en-US" sz="1200" dirty="0"/>
                        <a:t>'</a:t>
                      </a:r>
                      <a:r>
                        <a:rPr lang="en-US" sz="1200" dirty="0" err="1"/>
                        <a:t>tvec</a:t>
                      </a:r>
                      <a:r>
                        <a:rPr lang="en-US" sz="1200" dirty="0"/>
                        <a:t>__</a:t>
                      </a:r>
                      <a:r>
                        <a:rPr lang="en-US" sz="1200" dirty="0" err="1"/>
                        <a:t>ngram_range</a:t>
                      </a:r>
                      <a:r>
                        <a:rPr lang="en-US" sz="1200" dirty="0"/>
                        <a:t>': (1, 1),</a:t>
                      </a:r>
                    </a:p>
                    <a:p>
                      <a:r>
                        <a:rPr lang="en-US" sz="1200" dirty="0"/>
                        <a:t>'</a:t>
                      </a:r>
                      <a:r>
                        <a:rPr lang="en-US" sz="1200" dirty="0" err="1"/>
                        <a:t>tvec</a:t>
                      </a:r>
                      <a:r>
                        <a:rPr lang="en-US" sz="1200" dirty="0"/>
                        <a:t>__</a:t>
                      </a:r>
                      <a:r>
                        <a:rPr lang="en-US" sz="1200" dirty="0" err="1"/>
                        <a:t>stop_words</a:t>
                      </a:r>
                      <a:r>
                        <a:rPr lang="en-US" sz="1200" dirty="0"/>
                        <a:t>': None</a:t>
                      </a:r>
                    </a:p>
                    <a:p>
                      <a:r>
                        <a:rPr lang="en-US" sz="1800" dirty="0" err="1"/>
                        <a:t>LogisticRegression</a:t>
                      </a:r>
                      <a:endParaRPr lang="en-US" sz="14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055128"/>
                  </a:ext>
                </a:extLst>
              </a:tr>
              <a:tr h="0">
                <a:tc>
                  <a:txBody>
                    <a:bodyPr/>
                    <a:lstStyle/>
                    <a:p>
                      <a:endParaRPr lang="en-US" sz="500" dirty="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062092325"/>
                  </a:ext>
                </a:extLst>
              </a:tr>
              <a:tr h="140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Data3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Illegal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Ethical</a:t>
                      </a:r>
                    </a:p>
                  </a:txBody>
                  <a:tcPr/>
                </a:tc>
                <a:tc>
                  <a:txBody>
                    <a:bodyPr/>
                    <a:lstStyle/>
                    <a:p>
                      <a:endParaRPr lang="en-US" dirty="0"/>
                    </a:p>
                    <a:p>
                      <a:r>
                        <a:rPr lang="en-US" b="1" dirty="0"/>
                        <a:t>51.6%</a:t>
                      </a:r>
                    </a:p>
                  </a:txBody>
                  <a:tcPr/>
                </a:tc>
                <a:tc>
                  <a:txBody>
                    <a:bodyPr/>
                    <a:lstStyle/>
                    <a:p>
                      <a:r>
                        <a:rPr lang="en-US" sz="1800" dirty="0" err="1"/>
                        <a:t>TfidfVectorizer</a:t>
                      </a:r>
                      <a:endParaRPr lang="en-US" sz="1400" dirty="0"/>
                    </a:p>
                    <a:p>
                      <a:r>
                        <a:rPr lang="en-US" sz="1200" dirty="0" err="1"/>
                        <a:t>tvec</a:t>
                      </a:r>
                      <a:r>
                        <a:rPr lang="en-US" sz="1200" dirty="0"/>
                        <a:t>__</a:t>
                      </a:r>
                      <a:r>
                        <a:rPr lang="en-US" sz="1200" dirty="0" err="1"/>
                        <a:t>max_features</a:t>
                      </a:r>
                      <a:r>
                        <a:rPr lang="en-US" sz="1200" dirty="0"/>
                        <a:t>': 2000, </a:t>
                      </a:r>
                    </a:p>
                    <a:p>
                      <a:r>
                        <a:rPr lang="en-US" sz="1200" dirty="0"/>
                        <a:t>'</a:t>
                      </a:r>
                      <a:r>
                        <a:rPr lang="en-US" sz="1200" dirty="0" err="1"/>
                        <a:t>tvec</a:t>
                      </a:r>
                      <a:r>
                        <a:rPr lang="en-US" sz="1200" dirty="0"/>
                        <a:t>__</a:t>
                      </a:r>
                      <a:r>
                        <a:rPr lang="en-US" sz="1200" dirty="0" err="1"/>
                        <a:t>min_df</a:t>
                      </a:r>
                      <a:r>
                        <a:rPr lang="en-US" sz="1200" dirty="0"/>
                        <a:t>': 2, </a:t>
                      </a:r>
                    </a:p>
                    <a:p>
                      <a:r>
                        <a:rPr lang="en-US" sz="1200" dirty="0"/>
                        <a:t>'</a:t>
                      </a:r>
                      <a:r>
                        <a:rPr lang="en-US" sz="1200" dirty="0" err="1"/>
                        <a:t>tvec</a:t>
                      </a:r>
                      <a:r>
                        <a:rPr lang="en-US" sz="1200" dirty="0"/>
                        <a:t>__</a:t>
                      </a:r>
                      <a:r>
                        <a:rPr lang="en-US" sz="1200" dirty="0" err="1"/>
                        <a:t>ngram_range</a:t>
                      </a:r>
                      <a:r>
                        <a:rPr lang="en-US" sz="1200" dirty="0"/>
                        <a:t>': (1, 1), </a:t>
                      </a:r>
                    </a:p>
                    <a:p>
                      <a:r>
                        <a:rPr lang="en-US" sz="1200" dirty="0"/>
                        <a:t>'</a:t>
                      </a:r>
                      <a:r>
                        <a:rPr lang="en-US" sz="1200" dirty="0" err="1"/>
                        <a:t>tvec</a:t>
                      </a:r>
                      <a:r>
                        <a:rPr lang="en-US" sz="1200" dirty="0"/>
                        <a:t>__</a:t>
                      </a:r>
                      <a:r>
                        <a:rPr lang="en-US" sz="1200" dirty="0" err="1"/>
                        <a:t>stop_words</a:t>
                      </a:r>
                      <a:r>
                        <a:rPr lang="en-US" sz="1200" dirty="0"/>
                        <a:t>': None</a:t>
                      </a:r>
                    </a:p>
                    <a:p>
                      <a:r>
                        <a:rPr lang="en-US" sz="1800" dirty="0" err="1"/>
                        <a:t>LogisticRegression</a:t>
                      </a:r>
                      <a:endParaRPr lang="en-US" sz="14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93326284"/>
                  </a:ext>
                </a:extLst>
              </a:tr>
            </a:tbl>
          </a:graphicData>
        </a:graphic>
      </p:graphicFrame>
      <p:sp>
        <p:nvSpPr>
          <p:cNvPr id="13" name="Rectangle 12">
            <a:extLst>
              <a:ext uri="{FF2B5EF4-FFF2-40B4-BE49-F238E27FC236}">
                <a16:creationId xmlns:a16="http://schemas.microsoft.com/office/drawing/2014/main" id="{A7CC8239-8100-4BED-9C6D-A9D3C822FB85}"/>
              </a:ext>
            </a:extLst>
          </p:cNvPr>
          <p:cNvSpPr/>
          <p:nvPr/>
        </p:nvSpPr>
        <p:spPr>
          <a:xfrm>
            <a:off x="7870369" y="1998213"/>
            <a:ext cx="2494241" cy="923330"/>
          </a:xfrm>
          <a:prstGeom prst="rect">
            <a:avLst/>
          </a:prstGeom>
        </p:spPr>
        <p:txBody>
          <a:bodyPr wrap="square">
            <a:spAutoFit/>
          </a:bodyPr>
          <a:lstStyle/>
          <a:p>
            <a:pPr lvl="0" defTabSz="457200">
              <a:defRPr/>
            </a:pPr>
            <a:r>
              <a:rPr lang="en-US" b="1" dirty="0"/>
              <a:t>Accuracy =78.2%</a:t>
            </a:r>
          </a:p>
          <a:p>
            <a:r>
              <a:rPr lang="en-US" dirty="0"/>
              <a:t>Sensitivity =71.5% </a:t>
            </a:r>
          </a:p>
          <a:p>
            <a:r>
              <a:rPr lang="en-US" dirty="0"/>
              <a:t>Specificity =83.8%</a:t>
            </a:r>
          </a:p>
        </p:txBody>
      </p:sp>
      <p:sp>
        <p:nvSpPr>
          <p:cNvPr id="16" name="Rectangle 15">
            <a:extLst>
              <a:ext uri="{FF2B5EF4-FFF2-40B4-BE49-F238E27FC236}">
                <a16:creationId xmlns:a16="http://schemas.microsoft.com/office/drawing/2014/main" id="{2AF4321F-BDA1-42E7-8ACA-D1B084179741}"/>
              </a:ext>
            </a:extLst>
          </p:cNvPr>
          <p:cNvSpPr/>
          <p:nvPr/>
        </p:nvSpPr>
        <p:spPr>
          <a:xfrm>
            <a:off x="7870369" y="3565393"/>
            <a:ext cx="2452982" cy="923330"/>
          </a:xfrm>
          <a:prstGeom prst="rect">
            <a:avLst/>
          </a:prstGeom>
        </p:spPr>
        <p:txBody>
          <a:bodyPr wrap="square">
            <a:spAutoFit/>
          </a:bodyPr>
          <a:lstStyle/>
          <a:p>
            <a:r>
              <a:rPr lang="en-US" b="1" dirty="0"/>
              <a:t>Accuracy =76.0%</a:t>
            </a:r>
          </a:p>
          <a:p>
            <a:r>
              <a:rPr lang="en-US" dirty="0"/>
              <a:t>Sensitivity =80.0% Specificity =71.7%</a:t>
            </a:r>
          </a:p>
        </p:txBody>
      </p:sp>
      <p:sp>
        <p:nvSpPr>
          <p:cNvPr id="17" name="Rectangle 16">
            <a:extLst>
              <a:ext uri="{FF2B5EF4-FFF2-40B4-BE49-F238E27FC236}">
                <a16:creationId xmlns:a16="http://schemas.microsoft.com/office/drawing/2014/main" id="{00000937-ABBE-4A46-8C25-FD8BB9AC2E6A}"/>
              </a:ext>
            </a:extLst>
          </p:cNvPr>
          <p:cNvSpPr/>
          <p:nvPr/>
        </p:nvSpPr>
        <p:spPr>
          <a:xfrm>
            <a:off x="7870369" y="5132573"/>
            <a:ext cx="2343594" cy="923330"/>
          </a:xfrm>
          <a:prstGeom prst="rect">
            <a:avLst/>
          </a:prstGeom>
        </p:spPr>
        <p:txBody>
          <a:bodyPr wrap="square">
            <a:spAutoFit/>
          </a:bodyPr>
          <a:lstStyle/>
          <a:p>
            <a:r>
              <a:rPr lang="en-US" b="1" dirty="0"/>
              <a:t>Accuracy =89.8%</a:t>
            </a:r>
          </a:p>
          <a:p>
            <a:r>
              <a:rPr lang="en-US" dirty="0"/>
              <a:t>Sensitivity =89.2% Specificity =90.4%</a:t>
            </a:r>
          </a:p>
        </p:txBody>
      </p:sp>
      <p:sp>
        <p:nvSpPr>
          <p:cNvPr id="3" name="TextBox 2">
            <a:extLst>
              <a:ext uri="{FF2B5EF4-FFF2-40B4-BE49-F238E27FC236}">
                <a16:creationId xmlns:a16="http://schemas.microsoft.com/office/drawing/2014/main" id="{E323DCC1-5473-4B7B-B563-4CC2B0263111}"/>
              </a:ext>
            </a:extLst>
          </p:cNvPr>
          <p:cNvSpPr txBox="1"/>
          <p:nvPr/>
        </p:nvSpPr>
        <p:spPr>
          <a:xfrm>
            <a:off x="3931921" y="6287771"/>
            <a:ext cx="7219605" cy="338554"/>
          </a:xfrm>
          <a:prstGeom prst="rect">
            <a:avLst/>
          </a:prstGeom>
          <a:noFill/>
        </p:spPr>
        <p:txBody>
          <a:bodyPr wrap="none" rtlCol="0">
            <a:spAutoFit/>
          </a:bodyPr>
          <a:lstStyle/>
          <a:p>
            <a:r>
              <a:rPr lang="en-US" sz="1600" dirty="0"/>
              <a:t>* </a:t>
            </a:r>
            <a:r>
              <a:rPr lang="en-US" sz="1600" dirty="0" err="1"/>
              <a:t>MultinomialNB</a:t>
            </a:r>
            <a:r>
              <a:rPr lang="en-US" sz="1600" dirty="0"/>
              <a:t> very similar results, but with much higher SPECIFICITY</a:t>
            </a:r>
          </a:p>
        </p:txBody>
      </p:sp>
    </p:spTree>
    <p:extLst>
      <p:ext uri="{BB962C8B-B14F-4D97-AF65-F5344CB8AC3E}">
        <p14:creationId xmlns:p14="http://schemas.microsoft.com/office/powerpoint/2010/main" val="26756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A45D-740F-4040-8601-0B185782203F}"/>
              </a:ext>
            </a:extLst>
          </p:cNvPr>
          <p:cNvSpPr>
            <a:spLocks noGrp="1"/>
          </p:cNvSpPr>
          <p:nvPr>
            <p:ph type="title"/>
          </p:nvPr>
        </p:nvSpPr>
        <p:spPr>
          <a:xfrm>
            <a:off x="581192" y="702156"/>
            <a:ext cx="11029616" cy="730859"/>
          </a:xfrm>
        </p:spPr>
        <p:txBody>
          <a:bodyPr>
            <a:normAutofit/>
          </a:bodyPr>
          <a:lstStyle/>
          <a:p>
            <a:r>
              <a:rPr lang="en-US" sz="3600" dirty="0"/>
              <a:t>Conclusions</a:t>
            </a:r>
          </a:p>
        </p:txBody>
      </p:sp>
      <p:sp>
        <p:nvSpPr>
          <p:cNvPr id="3" name="Content Placeholder 2">
            <a:extLst>
              <a:ext uri="{FF2B5EF4-FFF2-40B4-BE49-F238E27FC236}">
                <a16:creationId xmlns:a16="http://schemas.microsoft.com/office/drawing/2014/main" id="{CDE3872F-EAD2-4E85-81A6-7C68D82658E6}"/>
              </a:ext>
            </a:extLst>
          </p:cNvPr>
          <p:cNvSpPr>
            <a:spLocks noGrp="1"/>
          </p:cNvSpPr>
          <p:nvPr>
            <p:ph idx="1"/>
          </p:nvPr>
        </p:nvSpPr>
        <p:spPr>
          <a:xfrm>
            <a:off x="4419599" y="1578932"/>
            <a:ext cx="7038809" cy="4392210"/>
          </a:xfrm>
        </p:spPr>
        <p:txBody>
          <a:bodyPr>
            <a:noAutofit/>
          </a:bodyPr>
          <a:lstStyle/>
          <a:p>
            <a:pPr>
              <a:buClr>
                <a:schemeClr val="accent5"/>
              </a:buClr>
            </a:pPr>
            <a:r>
              <a:rPr lang="en-US" sz="2000" b="1" dirty="0">
                <a:latin typeface="Arial" panose="020B0604020202020204" pitchFamily="34" charset="0"/>
                <a:cs typeface="Arial" panose="020B0604020202020204" pitchFamily="34" charset="0"/>
              </a:rPr>
              <a:t>Conclusions</a:t>
            </a:r>
          </a:p>
          <a:p>
            <a:pPr lvl="1">
              <a:buClr>
                <a:schemeClr val="accent5"/>
              </a:buClr>
            </a:pPr>
            <a:r>
              <a:rPr lang="en-US" sz="1800" dirty="0">
                <a:latin typeface="Arial" panose="020B0604020202020204" pitchFamily="34" charset="0"/>
                <a:cs typeface="Arial" panose="020B0604020202020204" pitchFamily="34" charset="0"/>
              </a:rPr>
              <a:t>Simple modeling yields reasonable accuracy in predicting if a post/ behavior is unethical or Illegal</a:t>
            </a:r>
          </a:p>
          <a:p>
            <a:pPr lvl="1">
              <a:buClr>
                <a:schemeClr val="accent5"/>
              </a:buClr>
            </a:pPr>
            <a:r>
              <a:rPr lang="en-US" sz="1800" dirty="0">
                <a:latin typeface="Arial" panose="020B0604020202020204" pitchFamily="34" charset="0"/>
                <a:cs typeface="Arial" panose="020B0604020202020204" pitchFamily="34" charset="0"/>
              </a:rPr>
              <a:t>More data and more modelling will increase accuracy.</a:t>
            </a:r>
          </a:p>
          <a:p>
            <a:pPr lvl="1">
              <a:buClr>
                <a:schemeClr val="accent5"/>
              </a:buClr>
            </a:pPr>
            <a:r>
              <a:rPr lang="en-US" sz="1800" dirty="0">
                <a:latin typeface="Arial" panose="020B0604020202020204" pitchFamily="34" charset="0"/>
                <a:cs typeface="Arial" panose="020B0604020202020204" pitchFamily="34" charset="0"/>
              </a:rPr>
              <a:t>Reasonable to assume employers are capable of screening students / job candidates based on nuanced language.</a:t>
            </a:r>
            <a:endParaRPr lang="en-US" sz="1800" b="1" dirty="0">
              <a:latin typeface="Arial" panose="020B0604020202020204" pitchFamily="34" charset="0"/>
              <a:cs typeface="Arial" panose="020B0604020202020204" pitchFamily="34" charset="0"/>
            </a:endParaRPr>
          </a:p>
          <a:p>
            <a:pPr>
              <a:buClr>
                <a:schemeClr val="accent5"/>
              </a:buClr>
            </a:pPr>
            <a:r>
              <a:rPr lang="en-US" sz="2000" b="1" dirty="0">
                <a:latin typeface="Arial" panose="020B0604020202020204" pitchFamily="34" charset="0"/>
                <a:cs typeface="Arial" panose="020B0604020202020204" pitchFamily="34" charset="0"/>
              </a:rPr>
              <a:t>Next steps</a:t>
            </a:r>
          </a:p>
          <a:p>
            <a:pPr lvl="1">
              <a:buClr>
                <a:schemeClr val="accent5"/>
              </a:buClr>
            </a:pPr>
            <a:r>
              <a:rPr lang="en-US" sz="1800" dirty="0">
                <a:latin typeface="Arial" panose="020B0604020202020204" pitchFamily="34" charset="0"/>
                <a:cs typeface="Arial" panose="020B0604020202020204" pitchFamily="34" charset="0"/>
              </a:rPr>
              <a:t>Expand on current study to : 1) ensure modelling accuracy, and 2) refine how online groups influence students’ ‘collectivism’</a:t>
            </a:r>
          </a:p>
          <a:p>
            <a:pPr lvl="1">
              <a:buClr>
                <a:schemeClr val="accent5"/>
              </a:buClr>
            </a:pPr>
            <a:r>
              <a:rPr lang="en-US" sz="1800" dirty="0">
                <a:latin typeface="Arial" panose="020B0604020202020204" pitchFamily="34" charset="0"/>
                <a:cs typeface="Arial" panose="020B0604020202020204" pitchFamily="34" charset="0"/>
              </a:rPr>
              <a:t>Advise University Career Services to enact stricter guidance to graduating students about cleaning social profiles.</a:t>
            </a:r>
          </a:p>
          <a:p>
            <a:pPr lvl="1">
              <a:buClr>
                <a:schemeClr val="accent5"/>
              </a:buClr>
            </a:pPr>
            <a:r>
              <a:rPr lang="en-US" sz="1800" dirty="0">
                <a:latin typeface="Arial" panose="020B0604020202020204" pitchFamily="34" charset="0"/>
                <a:cs typeface="Arial" panose="020B0604020202020204" pitchFamily="34" charset="0"/>
              </a:rPr>
              <a:t>Approach University staff to urge investigation on including  the subject of Ethics in required curriculum</a:t>
            </a:r>
          </a:p>
          <a:p>
            <a:pPr lvl="1">
              <a:buClr>
                <a:schemeClr val="accent5"/>
              </a:buClr>
            </a:pPr>
            <a:endParaRPr lang="en-US"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E722A8D-B505-484A-9C47-B4EAB7EC3EBA}"/>
              </a:ext>
            </a:extLst>
          </p:cNvPr>
          <p:cNvPicPr>
            <a:picLocks noChangeAspect="1"/>
          </p:cNvPicPr>
          <p:nvPr/>
        </p:nvPicPr>
        <p:blipFill rotWithShape="1">
          <a:blip r:embed="rId2"/>
          <a:srcRect l="28597" r="14021"/>
          <a:stretch/>
        </p:blipFill>
        <p:spPr>
          <a:xfrm>
            <a:off x="454193" y="1433015"/>
            <a:ext cx="3787608" cy="4467225"/>
          </a:xfrm>
          <a:prstGeom prst="rect">
            <a:avLst/>
          </a:prstGeom>
        </p:spPr>
      </p:pic>
    </p:spTree>
    <p:extLst>
      <p:ext uri="{BB962C8B-B14F-4D97-AF65-F5344CB8AC3E}">
        <p14:creationId xmlns:p14="http://schemas.microsoft.com/office/powerpoint/2010/main" val="1217621590"/>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3B24"/>
      </a:dk2>
      <a:lt2>
        <a:srgbClr val="EBEDEF"/>
      </a:lt2>
      <a:accent1>
        <a:srgbClr val="D99075"/>
      </a:accent1>
      <a:accent2>
        <a:srgbClr val="BB9C58"/>
      </a:accent2>
      <a:accent3>
        <a:srgbClr val="9FA761"/>
      </a:accent3>
      <a:accent4>
        <a:srgbClr val="52ACD0"/>
      </a:accent4>
      <a:accent5>
        <a:srgbClr val="809BDC"/>
      </a:accent5>
      <a:accent6>
        <a:srgbClr val="7264D5"/>
      </a:accent6>
      <a:hlink>
        <a:srgbClr val="7185B2"/>
      </a:hlink>
      <a:folHlink>
        <a:srgbClr val="878787"/>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5355</TotalTime>
  <Words>874</Words>
  <Application>Microsoft Office PowerPoint</Application>
  <PresentationFormat>Widescreen</PresentationFormat>
  <Paragraphs>135</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Calibri</vt:lpstr>
      <vt:lpstr>Comic Sans MS</vt:lpstr>
      <vt:lpstr>News Gothic MT</vt:lpstr>
      <vt:lpstr>Wingdings</vt:lpstr>
      <vt:lpstr>Wingdings 2</vt:lpstr>
      <vt:lpstr>DividendVTI</vt:lpstr>
      <vt:lpstr>Can machine learning distinguish ethical, unethical, and illegal content online, and what does that mean to educators   Gg Berg, researcher, University of San Francisco</vt:lpstr>
      <vt:lpstr>Students’ Changing attitudes</vt:lpstr>
      <vt:lpstr>Business’ increasing sophistication</vt:lpstr>
      <vt:lpstr>Model ethical, unethical and illegal behaviors posted online</vt:lpstr>
      <vt:lpstr>Data sources</vt:lpstr>
      <vt:lpstr>Modeling ‘ethical’, ‘unethical’, and ‘illegal’ life pro tip subreddits</vt:lpstr>
      <vt:lpstr>Initial results</vt:lpstr>
      <vt:lpstr>Best modeling 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berg</dc:creator>
  <cp:lastModifiedBy> </cp:lastModifiedBy>
  <cp:revision>137</cp:revision>
  <dcterms:created xsi:type="dcterms:W3CDTF">2020-01-06T23:33:58Z</dcterms:created>
  <dcterms:modified xsi:type="dcterms:W3CDTF">2020-01-31T14:16:15Z</dcterms:modified>
</cp:coreProperties>
</file>