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jIj7kY6AxcL8HDSckve5MWnSIo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961169932_3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5961169932_3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4" name="Google Shape;30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are trying to solve the problem of </a:t>
            </a: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aid distribution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in LDC. Friction, corruption and low efficiency cause up to 70% loss of funds that were meant to reach the ones in need. 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are focusing on the </a:t>
            </a: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Goal 4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 Ensure inclusive and equitable </a:t>
            </a: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quality education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Our project is meant to reduce cost of international charity and embrace local communities when it comes to specify their needs.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</p:txBody>
      </p:sp>
      <p:sp>
        <p:nvSpPr>
          <p:cNvPr id="173" name="Google Shape;17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961169932_5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961169932_5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961169932_6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5961169932_6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961169932_5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961169932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961169932_3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5961169932_3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961169932_5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1 - </a:t>
            </a:r>
            <a:r>
              <a:rPr b="1" lang="en-US"/>
              <a:t>money donated</a:t>
            </a:r>
            <a:r>
              <a:rPr lang="en-US"/>
              <a:t> to equip the classroom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2 - </a:t>
            </a:r>
            <a:r>
              <a:rPr b="1" lang="en-US"/>
              <a:t>chairs delivered</a:t>
            </a:r>
            <a:r>
              <a:rPr lang="en-US"/>
              <a:t> and </a:t>
            </a:r>
            <a:r>
              <a:rPr b="1" lang="en-US"/>
              <a:t>confirmed</a:t>
            </a:r>
            <a:r>
              <a:rPr lang="en-US"/>
              <a:t> by beneficiary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3 - </a:t>
            </a:r>
            <a:r>
              <a:rPr b="1" lang="en-US"/>
              <a:t>money transferred </a:t>
            </a:r>
            <a:r>
              <a:rPr lang="en-US"/>
              <a:t>to provider</a:t>
            </a:r>
            <a:endParaRPr/>
          </a:p>
        </p:txBody>
      </p:sp>
      <p:sp>
        <p:nvSpPr>
          <p:cNvPr id="251" name="Google Shape;251;g5961169932_5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1" name="Google Shape;26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961169932_6_3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5961169932_6_3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g5961169932_6_3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961169932_6_37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5961169932_6_3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g5961169932_6_3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5961169932_6_3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5961169932_6_3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961169932_6_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5961169932_6_4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g5961169932_6_4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5961169932_6_4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5961169932_6_4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961169932_6_49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5961169932_6_49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5961169932_6_4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5961169932_6_4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5961169932_6_4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961169932_6_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5961169932_6_55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1" name="Google Shape;111;g5961169932_6_55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2" name="Google Shape;112;g5961169932_6_5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5961169932_6_5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5961169932_6_5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961169932_6_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5961169932_6_62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g5961169932_6_62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9" name="Google Shape;119;g5961169932_6_62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g5961169932_6_62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1" name="Google Shape;121;g5961169932_6_6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5961169932_6_6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5961169932_6_6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961169932_6_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5961169932_6_7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5961169932_6_7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5961169932_6_7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961169932_6_76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5961169932_6_76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g5961169932_6_76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3" name="Google Shape;133;g5961169932_6_7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5961169932_6_7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5961169932_6_7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961169932_6_83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5961169932_6_8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g5961169932_6_83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0" name="Google Shape;140;g5961169932_6_8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5961169932_6_8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5961169932_6_8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961169932_6_9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5961169932_6_90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g5961169932_6_9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g5961169932_6_9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g5961169932_6_9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961169932_6_96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5961169932_6_96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g5961169932_6_9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5961169932_6_9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5961169932_6_9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961169932_6_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g5961169932_6_2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g5961169932_6_2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g5961169932_6_2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g5961169932_6_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www.gov.za/speeches/auditor-general-reports-overall-deterioration-audit-results-national-and-provincial" TargetMode="External"/><Relationship Id="rId5" Type="http://schemas.openxmlformats.org/officeDocument/2006/relationships/hyperlink" Target="https://compareguru.co.za/news/money-south-african-government-waste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1" Type="http://schemas.openxmlformats.org/officeDocument/2006/relationships/image" Target="../media/image28.png"/><Relationship Id="rId10" Type="http://schemas.openxmlformats.org/officeDocument/2006/relationships/image" Target="../media/image24.png"/><Relationship Id="rId9" Type="http://schemas.openxmlformats.org/officeDocument/2006/relationships/image" Target="../media/image5.png"/><Relationship Id="rId5" Type="http://schemas.openxmlformats.org/officeDocument/2006/relationships/image" Target="../media/image19.png"/><Relationship Id="rId6" Type="http://schemas.openxmlformats.org/officeDocument/2006/relationships/image" Target="../media/image9.png"/><Relationship Id="rId7" Type="http://schemas.openxmlformats.org/officeDocument/2006/relationships/image" Target="../media/image6.png"/><Relationship Id="rId8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r7UuTUgPyKPLVzAgmajGMAZT8bzgHCTz/view" TargetMode="External"/><Relationship Id="rId4" Type="http://schemas.openxmlformats.org/officeDocument/2006/relationships/image" Target="../media/image3.png"/><Relationship Id="rId11" Type="http://schemas.openxmlformats.org/officeDocument/2006/relationships/hyperlink" Target="http://drive.google.com/file/d/1y7zClbxhPPJY_zro-7LVuC7pGZDofF37/view" TargetMode="External"/><Relationship Id="rId10" Type="http://schemas.openxmlformats.org/officeDocument/2006/relationships/image" Target="../media/image19.png"/><Relationship Id="rId9" Type="http://schemas.openxmlformats.org/officeDocument/2006/relationships/image" Target="../media/image16.png"/><Relationship Id="rId5" Type="http://schemas.openxmlformats.org/officeDocument/2006/relationships/image" Target="../media/image1.png"/><Relationship Id="rId6" Type="http://schemas.openxmlformats.org/officeDocument/2006/relationships/image" Target="../media/image9.png"/><Relationship Id="rId7" Type="http://schemas.openxmlformats.org/officeDocument/2006/relationships/image" Target="../media/image6.png"/><Relationship Id="rId8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18.png"/><Relationship Id="rId5" Type="http://schemas.openxmlformats.org/officeDocument/2006/relationships/image" Target="../media/image7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Relationship Id="rId8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hyperlink" Target="https://docs.google.com/document/d/1IN3kNyIVeysKeWTrKTvbrVtMFektKCe2PE3ngwatqyc/edit" TargetMode="External"/><Relationship Id="rId5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jpg"/><Relationship Id="rId4" Type="http://schemas.openxmlformats.org/officeDocument/2006/relationships/image" Target="../media/image17.jpg"/><Relationship Id="rId5" Type="http://schemas.openxmlformats.org/officeDocument/2006/relationships/image" Target="../media/image26.jpg"/><Relationship Id="rId6" Type="http://schemas.openxmlformats.org/officeDocument/2006/relationships/image" Target="../media/image25.jpg"/><Relationship Id="rId7" Type="http://schemas.openxmlformats.org/officeDocument/2006/relationships/image" Target="../media/image22.jpg"/><Relationship Id="rId8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65798" cy="69410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" name="Google Shape;160;p1"/>
          <p:cNvGrpSpPr/>
          <p:nvPr/>
        </p:nvGrpSpPr>
        <p:grpSpPr>
          <a:xfrm>
            <a:off x="8675415" y="6908057"/>
            <a:ext cx="8972987" cy="2350243"/>
            <a:chOff x="0" y="-66675"/>
            <a:chExt cx="11963983" cy="3133657"/>
          </a:xfrm>
        </p:grpSpPr>
        <p:sp>
          <p:nvSpPr>
            <p:cNvPr id="161" name="Google Shape;161;p1"/>
            <p:cNvSpPr txBox="1"/>
            <p:nvPr/>
          </p:nvSpPr>
          <p:spPr>
            <a:xfrm>
              <a:off x="0" y="-66675"/>
              <a:ext cx="11963983" cy="1958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380"/>
                <a:buFont typeface="Arial"/>
                <a:buNone/>
              </a:pPr>
              <a:r>
                <a:rPr b="1" i="0" lang="en-US" sz="438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HACKING CARROTS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380"/>
                <a:buFont typeface="Arial"/>
                <a:buNone/>
              </a:pPr>
              <a:r>
                <a:rPr b="1" i="0" lang="en-US" sz="438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HACKATHON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"/>
            <p:cNvSpPr txBox="1"/>
            <p:nvPr/>
          </p:nvSpPr>
          <p:spPr>
            <a:xfrm>
              <a:off x="0" y="2270180"/>
              <a:ext cx="11963983" cy="7968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998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46"/>
                <a:buFont typeface="Arial"/>
                <a:buNone/>
              </a:pPr>
              <a:r>
                <a:rPr b="0" i="0" lang="en-US" sz="3546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7-9 June 2019, Warsaw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g5961169932_3_96"/>
          <p:cNvGrpSpPr/>
          <p:nvPr/>
        </p:nvGrpSpPr>
        <p:grpSpPr>
          <a:xfrm>
            <a:off x="420868" y="605235"/>
            <a:ext cx="11995656" cy="1371990"/>
            <a:chOff x="0" y="-19050"/>
            <a:chExt cx="15994208" cy="1829321"/>
          </a:xfrm>
        </p:grpSpPr>
        <p:sp>
          <p:nvSpPr>
            <p:cNvPr id="281" name="Google Shape;281;g5961169932_3_96"/>
            <p:cNvSpPr txBox="1"/>
            <p:nvPr/>
          </p:nvSpPr>
          <p:spPr>
            <a:xfrm>
              <a:off x="8" y="800771"/>
              <a:ext cx="15994200" cy="100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498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75">
                  <a:solidFill>
                    <a:srgbClr val="000000"/>
                  </a:solidFill>
                  <a:latin typeface="Comfortaa"/>
                  <a:ea typeface="Comfortaa"/>
                  <a:cs typeface="Comfortaa"/>
                  <a:sym typeface="Comfortaa"/>
                </a:rPr>
                <a:t>MAGIC (or </a:t>
              </a:r>
              <a:r>
                <a:rPr lang="en-US" sz="4875">
                  <a:latin typeface="Comfortaa"/>
                  <a:ea typeface="Comfortaa"/>
                  <a:cs typeface="Comfortaa"/>
                  <a:sym typeface="Comfortaa"/>
                </a:rPr>
                <a:t>Probably Asked Question)</a:t>
              </a:r>
              <a:endParaRPr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282" name="Google Shape;282;g5961169932_3_96"/>
            <p:cNvSpPr txBox="1"/>
            <p:nvPr/>
          </p:nvSpPr>
          <p:spPr>
            <a:xfrm>
              <a:off x="0" y="-19050"/>
              <a:ext cx="7761900" cy="56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00">
                  <a:solidFill>
                    <a:srgbClr val="000000"/>
                  </a:solidFill>
                  <a:latin typeface="Comfortaa"/>
                  <a:ea typeface="Comfortaa"/>
                  <a:cs typeface="Comfortaa"/>
                  <a:sym typeface="Comfortaa"/>
                </a:rPr>
                <a:t>UNDERLYING</a:t>
              </a:r>
              <a:endParaRPr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pic>
        <p:nvPicPr>
          <p:cNvPr id="283" name="Google Shape;283;g5961169932_3_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34800" y="571500"/>
            <a:ext cx="6301046" cy="1393009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g5961169932_3_96"/>
          <p:cNvSpPr/>
          <p:nvPr/>
        </p:nvSpPr>
        <p:spPr>
          <a:xfrm>
            <a:off x="959900" y="4590325"/>
            <a:ext cx="571800" cy="571800"/>
          </a:xfrm>
          <a:prstGeom prst="rect">
            <a:avLst/>
          </a:prstGeom>
          <a:noFill/>
          <a:ln cap="flat" cmpd="sng" w="38100">
            <a:solidFill>
              <a:srgbClr val="C31F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5961169932_3_96"/>
          <p:cNvSpPr/>
          <p:nvPr/>
        </p:nvSpPr>
        <p:spPr>
          <a:xfrm>
            <a:off x="1036000" y="4312975"/>
            <a:ext cx="679200" cy="784225"/>
          </a:xfrm>
          <a:custGeom>
            <a:rect b="b" l="l" r="r" t="t"/>
            <a:pathLst>
              <a:path extrusionOk="0" h="31369" w="27168">
                <a:moveTo>
                  <a:pt x="0" y="22074"/>
                </a:moveTo>
                <a:cubicBezTo>
                  <a:pt x="755" y="23489"/>
                  <a:pt x="0" y="34243"/>
                  <a:pt x="4528" y="30564"/>
                </a:cubicBezTo>
                <a:cubicBezTo>
                  <a:pt x="9056" y="26885"/>
                  <a:pt x="23395" y="5094"/>
                  <a:pt x="27168" y="0"/>
                </a:cubicBezTo>
              </a:path>
            </a:pathLst>
          </a:cu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6" name="Google Shape;286;g5961169932_3_96"/>
          <p:cNvSpPr/>
          <p:nvPr/>
        </p:nvSpPr>
        <p:spPr>
          <a:xfrm>
            <a:off x="959900" y="5789825"/>
            <a:ext cx="571800" cy="571800"/>
          </a:xfrm>
          <a:prstGeom prst="rect">
            <a:avLst/>
          </a:prstGeom>
          <a:noFill/>
          <a:ln cap="flat" cmpd="sng" w="38100">
            <a:solidFill>
              <a:srgbClr val="C31F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5961169932_3_96"/>
          <p:cNvSpPr/>
          <p:nvPr/>
        </p:nvSpPr>
        <p:spPr>
          <a:xfrm>
            <a:off x="959900" y="7054250"/>
            <a:ext cx="571800" cy="571800"/>
          </a:xfrm>
          <a:prstGeom prst="rect">
            <a:avLst/>
          </a:prstGeom>
          <a:noFill/>
          <a:ln cap="flat" cmpd="sng" w="38100">
            <a:solidFill>
              <a:srgbClr val="C31F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5961169932_3_96"/>
          <p:cNvSpPr/>
          <p:nvPr/>
        </p:nvSpPr>
        <p:spPr>
          <a:xfrm>
            <a:off x="1036000" y="5486775"/>
            <a:ext cx="679200" cy="784225"/>
          </a:xfrm>
          <a:custGeom>
            <a:rect b="b" l="l" r="r" t="t"/>
            <a:pathLst>
              <a:path extrusionOk="0" h="31369" w="27168">
                <a:moveTo>
                  <a:pt x="0" y="22074"/>
                </a:moveTo>
                <a:cubicBezTo>
                  <a:pt x="755" y="23489"/>
                  <a:pt x="0" y="34243"/>
                  <a:pt x="4528" y="30564"/>
                </a:cubicBezTo>
                <a:cubicBezTo>
                  <a:pt x="9056" y="26885"/>
                  <a:pt x="23395" y="5094"/>
                  <a:pt x="27168" y="0"/>
                </a:cubicBezTo>
              </a:path>
            </a:pathLst>
          </a:cu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9" name="Google Shape;289;g5961169932_3_96"/>
          <p:cNvSpPr/>
          <p:nvPr/>
        </p:nvSpPr>
        <p:spPr>
          <a:xfrm>
            <a:off x="1036000" y="6740275"/>
            <a:ext cx="679200" cy="784225"/>
          </a:xfrm>
          <a:custGeom>
            <a:rect b="b" l="l" r="r" t="t"/>
            <a:pathLst>
              <a:path extrusionOk="0" h="31369" w="27168">
                <a:moveTo>
                  <a:pt x="0" y="22074"/>
                </a:moveTo>
                <a:cubicBezTo>
                  <a:pt x="755" y="23489"/>
                  <a:pt x="0" y="34243"/>
                  <a:pt x="4528" y="30564"/>
                </a:cubicBezTo>
                <a:cubicBezTo>
                  <a:pt x="9056" y="26885"/>
                  <a:pt x="23395" y="5094"/>
                  <a:pt x="27168" y="0"/>
                </a:cubicBezTo>
              </a:path>
            </a:pathLst>
          </a:cu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0" name="Google Shape;290;g5961169932_3_96"/>
          <p:cNvSpPr txBox="1"/>
          <p:nvPr/>
        </p:nvSpPr>
        <p:spPr>
          <a:xfrm>
            <a:off x="2210425" y="4536625"/>
            <a:ext cx="3294000" cy="9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You can track your money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g5961169932_3_96"/>
          <p:cNvSpPr txBox="1"/>
          <p:nvPr/>
        </p:nvSpPr>
        <p:spPr>
          <a:xfrm>
            <a:off x="2210425" y="5736125"/>
            <a:ext cx="32940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It’s cheaper than international transfers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g5961169932_3_96"/>
          <p:cNvSpPr txBox="1"/>
          <p:nvPr/>
        </p:nvSpPr>
        <p:spPr>
          <a:xfrm>
            <a:off x="2210425" y="7054250"/>
            <a:ext cx="3294000" cy="13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Easy to collect transaction fee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g5961169932_3_96"/>
          <p:cNvSpPr txBox="1"/>
          <p:nvPr/>
        </p:nvSpPr>
        <p:spPr>
          <a:xfrm>
            <a:off x="663025" y="3304825"/>
            <a:ext cx="63888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WHY ON BLOCKCHAIN?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g5961169932_3_96"/>
          <p:cNvSpPr txBox="1"/>
          <p:nvPr/>
        </p:nvSpPr>
        <p:spPr>
          <a:xfrm>
            <a:off x="6832425" y="3089400"/>
            <a:ext cx="41295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CRYPTO NO SAFE, CRYPTO NO STABLE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g5961169932_3_96"/>
          <p:cNvSpPr/>
          <p:nvPr/>
        </p:nvSpPr>
        <p:spPr>
          <a:xfrm>
            <a:off x="6624913" y="4566700"/>
            <a:ext cx="571800" cy="571800"/>
          </a:xfrm>
          <a:prstGeom prst="rect">
            <a:avLst/>
          </a:prstGeom>
          <a:noFill/>
          <a:ln cap="flat" cmpd="sng" w="38100">
            <a:solidFill>
              <a:srgbClr val="C31F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5961169932_3_96"/>
          <p:cNvSpPr/>
          <p:nvPr/>
        </p:nvSpPr>
        <p:spPr>
          <a:xfrm>
            <a:off x="6701013" y="4289350"/>
            <a:ext cx="679200" cy="784225"/>
          </a:xfrm>
          <a:custGeom>
            <a:rect b="b" l="l" r="r" t="t"/>
            <a:pathLst>
              <a:path extrusionOk="0" h="31369" w="27168">
                <a:moveTo>
                  <a:pt x="0" y="22074"/>
                </a:moveTo>
                <a:cubicBezTo>
                  <a:pt x="755" y="23489"/>
                  <a:pt x="0" y="34243"/>
                  <a:pt x="4528" y="30564"/>
                </a:cubicBezTo>
                <a:cubicBezTo>
                  <a:pt x="9056" y="26885"/>
                  <a:pt x="23395" y="5094"/>
                  <a:pt x="27168" y="0"/>
                </a:cubicBezTo>
              </a:path>
            </a:pathLst>
          </a:cu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7" name="Google Shape;297;g5961169932_3_96"/>
          <p:cNvSpPr txBox="1"/>
          <p:nvPr/>
        </p:nvSpPr>
        <p:spPr>
          <a:xfrm>
            <a:off x="7875438" y="4513000"/>
            <a:ext cx="3294000" cy="9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We will be using DAI - a stablecoin pegged to $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g5961169932_3_96"/>
          <p:cNvSpPr txBox="1"/>
          <p:nvPr/>
        </p:nvSpPr>
        <p:spPr>
          <a:xfrm>
            <a:off x="12518125" y="3089388"/>
            <a:ext cx="41295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HOW WILL YOU EARN MONEY?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5961169932_3_96"/>
          <p:cNvSpPr/>
          <p:nvPr/>
        </p:nvSpPr>
        <p:spPr>
          <a:xfrm>
            <a:off x="12416525" y="4566700"/>
            <a:ext cx="571800" cy="571800"/>
          </a:xfrm>
          <a:prstGeom prst="rect">
            <a:avLst/>
          </a:prstGeom>
          <a:noFill/>
          <a:ln cap="flat" cmpd="sng" w="38100">
            <a:solidFill>
              <a:srgbClr val="C31F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5961169932_3_96"/>
          <p:cNvSpPr/>
          <p:nvPr/>
        </p:nvSpPr>
        <p:spPr>
          <a:xfrm>
            <a:off x="12518125" y="4312975"/>
            <a:ext cx="679200" cy="784225"/>
          </a:xfrm>
          <a:custGeom>
            <a:rect b="b" l="l" r="r" t="t"/>
            <a:pathLst>
              <a:path extrusionOk="0" h="31369" w="27168">
                <a:moveTo>
                  <a:pt x="0" y="22074"/>
                </a:moveTo>
                <a:cubicBezTo>
                  <a:pt x="755" y="23489"/>
                  <a:pt x="0" y="34243"/>
                  <a:pt x="4528" y="30564"/>
                </a:cubicBezTo>
                <a:cubicBezTo>
                  <a:pt x="9056" y="26885"/>
                  <a:pt x="23395" y="5094"/>
                  <a:pt x="27168" y="0"/>
                </a:cubicBezTo>
              </a:path>
            </a:pathLst>
          </a:cu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1" name="Google Shape;301;g5961169932_3_96"/>
          <p:cNvSpPr txBox="1"/>
          <p:nvPr/>
        </p:nvSpPr>
        <p:spPr>
          <a:xfrm>
            <a:off x="13540475" y="4401175"/>
            <a:ext cx="3294000" cy="9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% of transaction will be charged for maintenance, but we remain NON-profit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8"/>
          <p:cNvPicPr preferRelativeResize="0"/>
          <p:nvPr/>
        </p:nvPicPr>
        <p:blipFill rotWithShape="1">
          <a:blip r:embed="rId3">
            <a:alphaModFix/>
          </a:blip>
          <a:srcRect b="40195" l="0" r="0" t="0"/>
          <a:stretch/>
        </p:blipFill>
        <p:spPr>
          <a:xfrm>
            <a:off x="0" y="-35970"/>
            <a:ext cx="18283151" cy="27881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7" name="Google Shape;307;p8"/>
          <p:cNvGrpSpPr/>
          <p:nvPr/>
        </p:nvGrpSpPr>
        <p:grpSpPr>
          <a:xfrm>
            <a:off x="420868" y="605235"/>
            <a:ext cx="5821321" cy="1372111"/>
            <a:chOff x="0" y="-19050"/>
            <a:chExt cx="7761761" cy="1829482"/>
          </a:xfrm>
        </p:grpSpPr>
        <p:sp>
          <p:nvSpPr>
            <p:cNvPr id="308" name="Google Shape;308;p8"/>
            <p:cNvSpPr txBox="1"/>
            <p:nvPr/>
          </p:nvSpPr>
          <p:spPr>
            <a:xfrm>
              <a:off x="0" y="800782"/>
              <a:ext cx="7761761" cy="10096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498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75"/>
                <a:buFont typeface="Arial"/>
                <a:buNone/>
              </a:pPr>
              <a:r>
                <a:rPr b="0" i="0" lang="en-US" sz="4875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YOU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8"/>
            <p:cNvSpPr txBox="1"/>
            <p:nvPr/>
          </p:nvSpPr>
          <p:spPr>
            <a:xfrm>
              <a:off x="0" y="-19050"/>
              <a:ext cx="7761761" cy="5676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b="1" i="0" lang="en-US" sz="27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THANK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10" name="Google Shape;31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35093" y="3414965"/>
            <a:ext cx="6012967" cy="6198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34800" y="571500"/>
            <a:ext cx="6301045" cy="1393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425" y="4537530"/>
            <a:ext cx="5749100" cy="45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"/>
          <p:cNvSpPr/>
          <p:nvPr/>
        </p:nvSpPr>
        <p:spPr>
          <a:xfrm>
            <a:off x="6741700" y="2039350"/>
            <a:ext cx="11478000" cy="4620000"/>
          </a:xfrm>
          <a:prstGeom prst="wedgeEllipseCallout">
            <a:avLst>
              <a:gd fmla="val -48742" name="adj1"/>
              <a:gd fmla="val 37503" name="adj2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"/>
          <p:cNvSpPr txBox="1"/>
          <p:nvPr/>
        </p:nvSpPr>
        <p:spPr>
          <a:xfrm>
            <a:off x="8067150" y="2914650"/>
            <a:ext cx="9330600" cy="3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Comfortaa"/>
                <a:ea typeface="Comfortaa"/>
                <a:cs typeface="Comfortaa"/>
                <a:sym typeface="Comfortaa"/>
              </a:rPr>
              <a:t>Hey, </a:t>
            </a:r>
            <a:r>
              <a:rPr lang="en-US" sz="6000">
                <a:latin typeface="Comfortaa"/>
                <a:ea typeface="Comfortaa"/>
                <a:cs typeface="Comfortaa"/>
                <a:sym typeface="Comfortaa"/>
              </a:rPr>
              <a:t>w</a:t>
            </a:r>
            <a:r>
              <a:rPr lang="en-US" sz="6000">
                <a:latin typeface="Comfortaa"/>
                <a:ea typeface="Comfortaa"/>
                <a:cs typeface="Comfortaa"/>
                <a:sym typeface="Comfortaa"/>
              </a:rPr>
              <a:t>e’re funDAO and we want to help you  </a:t>
            </a:r>
            <a:r>
              <a:rPr b="1" lang="en-US" sz="6000">
                <a:latin typeface="Comfortaa"/>
                <a:ea typeface="Comfortaa"/>
                <a:cs typeface="Comfortaa"/>
                <a:sym typeface="Comfortaa"/>
              </a:rPr>
              <a:t>help responsibly</a:t>
            </a:r>
            <a:endParaRPr b="1" sz="6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34800" y="571500"/>
            <a:ext cx="6301045" cy="139300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"/>
          <p:cNvSpPr txBox="1"/>
          <p:nvPr/>
        </p:nvSpPr>
        <p:spPr>
          <a:xfrm>
            <a:off x="3077450" y="2116900"/>
            <a:ext cx="11659800" cy="3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latin typeface="Comfortaa"/>
                <a:ea typeface="Comfortaa"/>
                <a:cs typeface="Comfortaa"/>
                <a:sym typeface="Comfortaa"/>
              </a:rPr>
              <a:t>This is how much aid money was wasted just in South Africa in one year</a:t>
            </a:r>
            <a:endParaRPr sz="65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7" name="Google Shape;177;p3"/>
          <p:cNvSpPr txBox="1"/>
          <p:nvPr/>
        </p:nvSpPr>
        <p:spPr>
          <a:xfrm>
            <a:off x="2069000" y="5629900"/>
            <a:ext cx="13676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0">
                <a:solidFill>
                  <a:srgbClr val="DD7E6B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3 957 460 800</a:t>
            </a:r>
            <a:r>
              <a:rPr b="1" lang="en-US" sz="13000">
                <a:solidFill>
                  <a:srgbClr val="DD7E6B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$</a:t>
            </a:r>
            <a:endParaRPr b="1" sz="13000">
              <a:solidFill>
                <a:srgbClr val="DD7E6B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according to the reports of Auditor General, Kimi Makwetu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3"/>
          <p:cNvSpPr txBox="1"/>
          <p:nvPr/>
        </p:nvSpPr>
        <p:spPr>
          <a:xfrm>
            <a:off x="1023225" y="9172425"/>
            <a:ext cx="163899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https://www.gov.za/speeches/auditor-general-reports-overall-deterioration-audit-results-national-and-provincial</a:t>
            </a:r>
            <a:endParaRPr i="1" sz="2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https://compareguru.co.za/news/money-south-african-government-wasted</a:t>
            </a:r>
            <a:endParaRPr i="1" sz="2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0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g5961169932_5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2625" y="1902598"/>
            <a:ext cx="7645525" cy="6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961169932_6_0"/>
          <p:cNvSpPr/>
          <p:nvPr/>
        </p:nvSpPr>
        <p:spPr>
          <a:xfrm>
            <a:off x="1408800" y="2791163"/>
            <a:ext cx="3792600" cy="458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5961169932_6_0"/>
          <p:cNvSpPr/>
          <p:nvPr/>
        </p:nvSpPr>
        <p:spPr>
          <a:xfrm>
            <a:off x="7320825" y="2791150"/>
            <a:ext cx="3792600" cy="458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5961169932_6_0"/>
          <p:cNvSpPr/>
          <p:nvPr/>
        </p:nvSpPr>
        <p:spPr>
          <a:xfrm>
            <a:off x="12998400" y="2791163"/>
            <a:ext cx="3880800" cy="458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5961169932_6_0"/>
          <p:cNvSpPr txBox="1"/>
          <p:nvPr/>
        </p:nvSpPr>
        <p:spPr>
          <a:xfrm>
            <a:off x="7458063" y="5778275"/>
            <a:ext cx="3518100" cy="15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sme, 37 years old, </a:t>
            </a:r>
            <a:r>
              <a:rPr b="1" lang="en-US" sz="1800">
                <a:latin typeface="Montserrat"/>
                <a:ea typeface="Montserrat"/>
                <a:cs typeface="Montserrat"/>
                <a:sym typeface="Montserrat"/>
              </a:rPr>
              <a:t>enterpreneur</a:t>
            </a: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 sz="1800">
                <a:latin typeface="Montserrat"/>
                <a:ea typeface="Montserrat"/>
                <a:cs typeface="Montserrat"/>
                <a:sym typeface="Montserrat"/>
              </a:rPr>
              <a:t>producing chairs</a:t>
            </a: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 in Tanzania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g5961169932_6_0"/>
          <p:cNvSpPr txBox="1"/>
          <p:nvPr/>
        </p:nvSpPr>
        <p:spPr>
          <a:xfrm>
            <a:off x="13232850" y="6047438"/>
            <a:ext cx="34119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Montserrat"/>
                <a:ea typeface="Montserrat"/>
                <a:cs typeface="Montserrat"/>
                <a:sym typeface="Montserrat"/>
              </a:rPr>
              <a:t>Donors, willing to help</a:t>
            </a: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 with small amounts of money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g5961169932_6_0"/>
          <p:cNvSpPr txBox="1"/>
          <p:nvPr/>
        </p:nvSpPr>
        <p:spPr>
          <a:xfrm>
            <a:off x="1488588" y="5962238"/>
            <a:ext cx="36330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Montserrat"/>
                <a:ea typeface="Montserrat"/>
                <a:cs typeface="Montserrat"/>
                <a:sym typeface="Montserrat"/>
              </a:rPr>
              <a:t>Flower Children Center </a:t>
            </a: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in Arusha </a:t>
            </a:r>
            <a:r>
              <a:rPr b="1" lang="en-US" sz="1800">
                <a:latin typeface="Montserrat"/>
                <a:ea typeface="Montserrat"/>
                <a:cs typeface="Montserrat"/>
                <a:sym typeface="Montserrat"/>
              </a:rPr>
              <a:t>needs 50 chairs </a:t>
            </a: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to equip the classroom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4" name="Google Shape;194;g5961169932_6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6802" y="3269079"/>
            <a:ext cx="2280625" cy="2280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5961169932_6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1823" y="2959716"/>
            <a:ext cx="1720275" cy="1921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5961169932_6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1650" y="4995199"/>
            <a:ext cx="2280625" cy="66938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7" name="Google Shape;197;g5961169932_6_0"/>
          <p:cNvGrpSpPr/>
          <p:nvPr/>
        </p:nvGrpSpPr>
        <p:grpSpPr>
          <a:xfrm>
            <a:off x="13658050" y="3291400"/>
            <a:ext cx="2642650" cy="2236025"/>
            <a:chOff x="13540650" y="3857375"/>
            <a:chExt cx="2642650" cy="2236025"/>
          </a:xfrm>
        </p:grpSpPr>
        <p:pic>
          <p:nvPicPr>
            <p:cNvPr id="198" name="Google Shape;198;g5961169932_6_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4519451" y="3857375"/>
              <a:ext cx="943637" cy="975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g5961169932_6_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3540650" y="4571674"/>
              <a:ext cx="1219800" cy="1219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" name="Google Shape;200;g5961169932_6_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4963500" y="4832671"/>
              <a:ext cx="1219800" cy="126072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1" name="Google Shape;201;g5961169932_6_0"/>
          <p:cNvSpPr/>
          <p:nvPr/>
        </p:nvSpPr>
        <p:spPr>
          <a:xfrm>
            <a:off x="5400987" y="2959717"/>
            <a:ext cx="1720200" cy="3798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IT’S A MATCH !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202" name="Google Shape;202;g5961169932_6_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790074" y="3159674"/>
            <a:ext cx="737639" cy="673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5961169932_6_0"/>
          <p:cNvPicPr preferRelativeResize="0"/>
          <p:nvPr/>
        </p:nvPicPr>
        <p:blipFill rotWithShape="1">
          <a:blip r:embed="rId10">
            <a:alphaModFix/>
          </a:blip>
          <a:srcRect b="-177709" l="-221709" r="221709" t="177709"/>
          <a:stretch/>
        </p:blipFill>
        <p:spPr>
          <a:xfrm>
            <a:off x="11254023" y="2791164"/>
            <a:ext cx="1603789" cy="121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5961169932_6_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1044919" y="5664587"/>
            <a:ext cx="1884743" cy="22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5961169932_6_0"/>
          <p:cNvSpPr/>
          <p:nvPr/>
        </p:nvSpPr>
        <p:spPr>
          <a:xfrm>
            <a:off x="4794200" y="1247738"/>
            <a:ext cx="3074400" cy="1219800"/>
          </a:xfrm>
          <a:prstGeom prst="curvedDownArrow">
            <a:avLst>
              <a:gd fmla="val 44245" name="adj1"/>
              <a:gd fmla="val 85907" name="adj2"/>
              <a:gd fmla="val 23444" name="adj3"/>
            </a:avLst>
          </a:prstGeom>
          <a:solidFill>
            <a:srgbClr val="CC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5961169932_6_0"/>
          <p:cNvSpPr/>
          <p:nvPr/>
        </p:nvSpPr>
        <p:spPr>
          <a:xfrm rot="10800000">
            <a:off x="4562250" y="7819463"/>
            <a:ext cx="3074400" cy="1219800"/>
          </a:xfrm>
          <a:prstGeom prst="curvedDownArrow">
            <a:avLst>
              <a:gd fmla="val 44245" name="adj1"/>
              <a:gd fmla="val 85907" name="adj2"/>
              <a:gd fmla="val 23444" name="adj3"/>
            </a:avLst>
          </a:prstGeom>
          <a:solidFill>
            <a:srgbClr val="93C47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5961169932_6_0"/>
          <p:cNvSpPr/>
          <p:nvPr/>
        </p:nvSpPr>
        <p:spPr>
          <a:xfrm>
            <a:off x="10621675" y="1342463"/>
            <a:ext cx="3074400" cy="1219800"/>
          </a:xfrm>
          <a:prstGeom prst="curvedDownArrow">
            <a:avLst>
              <a:gd fmla="val 44245" name="adj1"/>
              <a:gd fmla="val 85907" name="adj2"/>
              <a:gd fmla="val 23444" name="adj3"/>
            </a:avLst>
          </a:prstGeom>
          <a:solidFill>
            <a:srgbClr val="CC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5961169932_6_0"/>
          <p:cNvSpPr/>
          <p:nvPr/>
        </p:nvSpPr>
        <p:spPr>
          <a:xfrm rot="10800000">
            <a:off x="10400238" y="7819463"/>
            <a:ext cx="3074400" cy="1219800"/>
          </a:xfrm>
          <a:prstGeom prst="curvedDownArrow">
            <a:avLst>
              <a:gd fmla="val 44245" name="adj1"/>
              <a:gd fmla="val 85907" name="adj2"/>
              <a:gd fmla="val 23444" name="adj3"/>
            </a:avLst>
          </a:prstGeom>
          <a:solidFill>
            <a:srgbClr val="CC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5961169932_6_0"/>
          <p:cNvSpPr/>
          <p:nvPr/>
        </p:nvSpPr>
        <p:spPr>
          <a:xfrm>
            <a:off x="12589650" y="3923525"/>
            <a:ext cx="643200" cy="379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$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10" name="Google Shape;210;g5961169932_6_0"/>
          <p:cNvSpPr/>
          <p:nvPr/>
        </p:nvSpPr>
        <p:spPr>
          <a:xfrm>
            <a:off x="12214600" y="4558875"/>
            <a:ext cx="643200" cy="379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$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11" name="Google Shape;211;g5961169932_6_0"/>
          <p:cNvSpPr/>
          <p:nvPr/>
        </p:nvSpPr>
        <p:spPr>
          <a:xfrm>
            <a:off x="12717150" y="5194225"/>
            <a:ext cx="643200" cy="379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$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212" name="Google Shape;212;g5961169932_6_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254023" y="2819101"/>
            <a:ext cx="1603789" cy="121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5961169932_6_0"/>
          <p:cNvSpPr txBox="1"/>
          <p:nvPr/>
        </p:nvSpPr>
        <p:spPr>
          <a:xfrm>
            <a:off x="1599150" y="2319844"/>
            <a:ext cx="34119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Montserrat"/>
                <a:ea typeface="Montserrat"/>
                <a:cs typeface="Montserrat"/>
                <a:sym typeface="Montserrat"/>
              </a:rPr>
              <a:t>BENEFICIARY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g5961169932_6_0"/>
          <p:cNvSpPr txBox="1"/>
          <p:nvPr/>
        </p:nvSpPr>
        <p:spPr>
          <a:xfrm>
            <a:off x="7511163" y="2319844"/>
            <a:ext cx="34119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Montserrat"/>
                <a:ea typeface="Montserrat"/>
                <a:cs typeface="Montserrat"/>
                <a:sym typeface="Montserrat"/>
              </a:rPr>
              <a:t>PROVIDER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g5961169932_6_0"/>
          <p:cNvSpPr txBox="1"/>
          <p:nvPr/>
        </p:nvSpPr>
        <p:spPr>
          <a:xfrm>
            <a:off x="13232850" y="2319844"/>
            <a:ext cx="34119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Montserrat"/>
                <a:ea typeface="Montserrat"/>
                <a:cs typeface="Montserrat"/>
                <a:sym typeface="Montserrat"/>
              </a:rPr>
              <a:t>DONORS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g5961169932_6_0"/>
          <p:cNvSpPr txBox="1"/>
          <p:nvPr/>
        </p:nvSpPr>
        <p:spPr>
          <a:xfrm>
            <a:off x="384774" y="462100"/>
            <a:ext cx="119958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9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75">
                <a:latin typeface="Comfortaa"/>
                <a:ea typeface="Comfortaa"/>
                <a:cs typeface="Comfortaa"/>
                <a:sym typeface="Comfortaa"/>
              </a:rPr>
              <a:t>How it works?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g5961169932_5_0" title="Demo Donor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0050" y="5949400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5961169932_5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734800" y="571500"/>
            <a:ext cx="6301046" cy="13930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" name="Google Shape;223;g5961169932_5_0"/>
          <p:cNvGrpSpPr/>
          <p:nvPr/>
        </p:nvGrpSpPr>
        <p:grpSpPr>
          <a:xfrm>
            <a:off x="3344725" y="2663600"/>
            <a:ext cx="2642650" cy="2236025"/>
            <a:chOff x="13540650" y="3857375"/>
            <a:chExt cx="2642650" cy="2236025"/>
          </a:xfrm>
        </p:grpSpPr>
        <p:pic>
          <p:nvPicPr>
            <p:cNvPr id="224" name="Google Shape;224;g5961169932_5_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4519451" y="3857375"/>
              <a:ext cx="943637" cy="975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g5961169932_5_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3540650" y="4571674"/>
              <a:ext cx="1219800" cy="1219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g5961169932_5_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4963500" y="4832671"/>
              <a:ext cx="1219800" cy="126072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g5961169932_5_0"/>
          <p:cNvSpPr txBox="1"/>
          <p:nvPr/>
        </p:nvSpPr>
        <p:spPr>
          <a:xfrm>
            <a:off x="2807250" y="5079725"/>
            <a:ext cx="37176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mfortaa"/>
                <a:ea typeface="Comfortaa"/>
                <a:cs typeface="Comfortaa"/>
                <a:sym typeface="Comfortaa"/>
              </a:rPr>
              <a:t>DONORS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28" name="Google Shape;228;g5961169932_5_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828411" y="2306666"/>
            <a:ext cx="1720275" cy="1921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5961169932_5_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548225" y="4357474"/>
            <a:ext cx="2280625" cy="66938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5961169932_5_0"/>
          <p:cNvSpPr txBox="1"/>
          <p:nvPr/>
        </p:nvSpPr>
        <p:spPr>
          <a:xfrm>
            <a:off x="10829738" y="5155925"/>
            <a:ext cx="37176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mfortaa"/>
                <a:ea typeface="Comfortaa"/>
                <a:cs typeface="Comfortaa"/>
                <a:sym typeface="Comfortaa"/>
              </a:rPr>
              <a:t>BENEFICIARIES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31" name="Google Shape;231;g5961169932_5_0" title="Beneficiary.mov">
            <a:hlinkClick r:id="rId11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87575" y="5949400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5961169932_5_0"/>
          <p:cNvSpPr txBox="1"/>
          <p:nvPr/>
        </p:nvSpPr>
        <p:spPr>
          <a:xfrm>
            <a:off x="384774" y="462100"/>
            <a:ext cx="119958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9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75">
                <a:latin typeface="Comfortaa"/>
                <a:ea typeface="Comfortaa"/>
                <a:cs typeface="Comfortaa"/>
                <a:sym typeface="Comfortaa"/>
              </a:rPr>
              <a:t>Take a look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961169932_3_3"/>
          <p:cNvSpPr/>
          <p:nvPr/>
        </p:nvSpPr>
        <p:spPr>
          <a:xfrm>
            <a:off x="10724500" y="2992325"/>
            <a:ext cx="4462500" cy="657300"/>
          </a:xfrm>
          <a:prstGeom prst="rect">
            <a:avLst/>
          </a:prstGeom>
          <a:solidFill>
            <a:srgbClr val="F0474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5961169932_3_3"/>
          <p:cNvSpPr/>
          <p:nvPr/>
        </p:nvSpPr>
        <p:spPr>
          <a:xfrm>
            <a:off x="2474050" y="2992325"/>
            <a:ext cx="4462500" cy="657300"/>
          </a:xfrm>
          <a:prstGeom prst="rect">
            <a:avLst/>
          </a:prstGeom>
          <a:solidFill>
            <a:srgbClr val="F0474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5961169932_3_3"/>
          <p:cNvSpPr txBox="1"/>
          <p:nvPr/>
        </p:nvSpPr>
        <p:spPr>
          <a:xfrm>
            <a:off x="1514500" y="3077200"/>
            <a:ext cx="6381600" cy="11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FUNDS</a:t>
            </a:r>
            <a:endParaRPr sz="3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40" name="Google Shape;240;g5961169932_3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34800" y="571500"/>
            <a:ext cx="6301046" cy="1393009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5961169932_3_3"/>
          <p:cNvSpPr txBox="1"/>
          <p:nvPr/>
        </p:nvSpPr>
        <p:spPr>
          <a:xfrm>
            <a:off x="9764950" y="3077200"/>
            <a:ext cx="63816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PARTNERS</a:t>
            </a:r>
            <a:endParaRPr sz="3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42" name="Google Shape;242;g5961169932_3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6946" y="4209100"/>
            <a:ext cx="1937800" cy="193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5961169932_3_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98699" y="4389850"/>
            <a:ext cx="2724500" cy="93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5961169932_3_3"/>
          <p:cNvPicPr preferRelativeResize="0"/>
          <p:nvPr/>
        </p:nvPicPr>
        <p:blipFill rotWithShape="1">
          <a:blip r:embed="rId6">
            <a:alphaModFix/>
          </a:blip>
          <a:srcRect b="20604" l="17440" r="27350" t="25414"/>
          <a:stretch/>
        </p:blipFill>
        <p:spPr>
          <a:xfrm>
            <a:off x="2665163" y="6529825"/>
            <a:ext cx="3701377" cy="193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g5961169932_3_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510250" y="6792603"/>
            <a:ext cx="3701375" cy="2081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5961169932_3_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353500" y="3649624"/>
            <a:ext cx="1937800" cy="193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5961169932_3_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450150" y="6638613"/>
            <a:ext cx="2081708" cy="208172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5961169932_3_3"/>
          <p:cNvSpPr txBox="1"/>
          <p:nvPr/>
        </p:nvSpPr>
        <p:spPr>
          <a:xfrm>
            <a:off x="384774" y="462100"/>
            <a:ext cx="119958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9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75">
                <a:latin typeface="Comfortaa"/>
                <a:ea typeface="Comfortaa"/>
                <a:cs typeface="Comfortaa"/>
                <a:sym typeface="Comfortaa"/>
              </a:rPr>
              <a:t>Making ends meet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g5961169932_5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34800" y="571500"/>
            <a:ext cx="6301046" cy="139300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5961169932_5_27"/>
          <p:cNvSpPr/>
          <p:nvPr/>
        </p:nvSpPr>
        <p:spPr>
          <a:xfrm>
            <a:off x="559475" y="3230475"/>
            <a:ext cx="5143500" cy="6370800"/>
          </a:xfrm>
          <a:prstGeom prst="foldedCorner">
            <a:avLst>
              <a:gd fmla="val 16667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mfortaa"/>
                <a:ea typeface="Comfortaa"/>
                <a:cs typeface="Comfortaa"/>
                <a:sym typeface="Comfortaa"/>
              </a:rPr>
              <a:t>funDAO’s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mfortaa"/>
                <a:ea typeface="Comfortaa"/>
                <a:cs typeface="Comfortaa"/>
                <a:sym typeface="Comfortaa"/>
              </a:rPr>
              <a:t>PINK PAPER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55" name="Google Shape;255;g5961169932_5_27">
            <a:hlinkClick r:id="rId4"/>
          </p:cNvPr>
          <p:cNvPicPr preferRelativeResize="0"/>
          <p:nvPr/>
        </p:nvPicPr>
        <p:blipFill>
          <a:blip r:embed="rId5">
            <a:alphaModFix amt="37000"/>
          </a:blip>
          <a:stretch>
            <a:fillRect/>
          </a:stretch>
        </p:blipFill>
        <p:spPr>
          <a:xfrm>
            <a:off x="1834707" y="3966875"/>
            <a:ext cx="2593025" cy="20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g5961169932_5_27"/>
          <p:cNvSpPr/>
          <p:nvPr/>
        </p:nvSpPr>
        <p:spPr>
          <a:xfrm>
            <a:off x="6541175" y="3230475"/>
            <a:ext cx="5143500" cy="6370800"/>
          </a:xfrm>
          <a:prstGeom prst="foldedCorner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mfortaa"/>
                <a:ea typeface="Comfortaa"/>
                <a:cs typeface="Comfortaa"/>
                <a:sym typeface="Comfortaa"/>
              </a:rPr>
              <a:t>funDAO ICO smart contract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mfortaa"/>
                <a:ea typeface="Comfortaa"/>
                <a:cs typeface="Comfortaa"/>
                <a:sym typeface="Comfortaa"/>
              </a:rPr>
              <a:t>drafted smart contract, ICO-style, needs to be embedded within the app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7" name="Google Shape;257;g5961169932_5_27"/>
          <p:cNvSpPr/>
          <p:nvPr/>
        </p:nvSpPr>
        <p:spPr>
          <a:xfrm>
            <a:off x="12522875" y="3230475"/>
            <a:ext cx="5143500" cy="63708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mfortaa"/>
                <a:ea typeface="Comfortaa"/>
                <a:cs typeface="Comfortaa"/>
                <a:sym typeface="Comfortaa"/>
              </a:rPr>
              <a:t>prototyped iOS app for donors, still needed an app for beneficiaries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8" name="Google Shape;258;g5961169932_5_27"/>
          <p:cNvSpPr txBox="1"/>
          <p:nvPr/>
        </p:nvSpPr>
        <p:spPr>
          <a:xfrm>
            <a:off x="384774" y="462100"/>
            <a:ext cx="119958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9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75">
                <a:latin typeface="Comfortaa"/>
                <a:ea typeface="Comfortaa"/>
                <a:cs typeface="Comfortaa"/>
                <a:sym typeface="Comfortaa"/>
              </a:rPr>
              <a:t>What else do we have?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7"/>
          <p:cNvSpPr txBox="1"/>
          <p:nvPr/>
        </p:nvSpPr>
        <p:spPr>
          <a:xfrm>
            <a:off x="411438" y="2590825"/>
            <a:ext cx="36987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Paulina</a:t>
            </a:r>
            <a:endParaRPr b="1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team captain</a:t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COO at Ramp Network</a:t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project manager by default, development economist by schooling</a:t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7"/>
          <p:cNvSpPr txBox="1"/>
          <p:nvPr/>
        </p:nvSpPr>
        <p:spPr>
          <a:xfrm>
            <a:off x="514939" y="6526225"/>
            <a:ext cx="36987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Monika</a:t>
            </a:r>
            <a:endParaRPr b="1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worked for NGOs in all shapes in forms i.a. Blockchain Hub Warsaw,</a:t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(soon-to-be) management graduate</a:t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7"/>
          <p:cNvSpPr txBox="1"/>
          <p:nvPr/>
        </p:nvSpPr>
        <p:spPr>
          <a:xfrm>
            <a:off x="5983700" y="2295025"/>
            <a:ext cx="3698700" cy="3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Agata</a:t>
            </a:r>
            <a:endParaRPr b="1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beginner at CX , UX enthusiast, working at Provident Polska SA, future student of business psychology, interested in yoga and mental health</a:t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7"/>
          <p:cNvSpPr txBox="1"/>
          <p:nvPr/>
        </p:nvSpPr>
        <p:spPr>
          <a:xfrm>
            <a:off x="12146238" y="2419575"/>
            <a:ext cx="3698700" cy="3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Weronika</a:t>
            </a:r>
            <a:endParaRPr b="1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creative strategist for brand communication with NGO / humanitarian aid fundraising background &amp; social activist at heart</a:t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7"/>
          <p:cNvSpPr txBox="1"/>
          <p:nvPr/>
        </p:nvSpPr>
        <p:spPr>
          <a:xfrm>
            <a:off x="5983688" y="6816400"/>
            <a:ext cx="3698700" cy="25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latin typeface="Montserrat"/>
                <a:ea typeface="Montserrat"/>
                <a:cs typeface="Montserrat"/>
                <a:sym typeface="Montserrat"/>
              </a:rPr>
              <a:t>Marta</a:t>
            </a:r>
            <a:endParaRPr b="1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tech analyst at Capco, ex-lawyer, AI enthusiast, working with the banks, helping them to become truly digital</a:t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7"/>
          <p:cNvSpPr txBox="1"/>
          <p:nvPr/>
        </p:nvSpPr>
        <p:spPr>
          <a:xfrm>
            <a:off x="384774" y="462100"/>
            <a:ext cx="119958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9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75">
                <a:latin typeface="Comfortaa"/>
                <a:ea typeface="Comfortaa"/>
                <a:cs typeface="Comfortaa"/>
                <a:sym typeface="Comfortaa"/>
              </a:rPr>
              <a:t>Who are we?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69" name="Google Shape;269;p7"/>
          <p:cNvPicPr preferRelativeResize="0"/>
          <p:nvPr/>
        </p:nvPicPr>
        <p:blipFill rotWithShape="1">
          <a:blip r:embed="rId3">
            <a:alphaModFix/>
          </a:blip>
          <a:srcRect b="0" l="4805" r="7344" t="0"/>
          <a:stretch/>
        </p:blipFill>
        <p:spPr>
          <a:xfrm>
            <a:off x="3712425" y="5691075"/>
            <a:ext cx="2064600" cy="19986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70" name="Google Shape;270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44950" y="2080875"/>
            <a:ext cx="1998600" cy="19986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71" name="Google Shape;271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11950" y="5658075"/>
            <a:ext cx="2064600" cy="20646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72" name="Google Shape;272;p7"/>
          <p:cNvPicPr preferRelativeResize="0"/>
          <p:nvPr/>
        </p:nvPicPr>
        <p:blipFill rotWithShape="1">
          <a:blip r:embed="rId6">
            <a:alphaModFix/>
          </a:blip>
          <a:srcRect b="24803" l="3362" r="0" t="4469"/>
          <a:stretch/>
        </p:blipFill>
        <p:spPr>
          <a:xfrm>
            <a:off x="3745425" y="2105030"/>
            <a:ext cx="1998600" cy="1950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73" name="Google Shape;273;p7"/>
          <p:cNvPicPr preferRelativeResize="0"/>
          <p:nvPr/>
        </p:nvPicPr>
        <p:blipFill rotWithShape="1">
          <a:blip r:embed="rId7">
            <a:alphaModFix/>
          </a:blip>
          <a:srcRect b="8418" l="0" r="6103" t="8559"/>
          <a:stretch/>
        </p:blipFill>
        <p:spPr>
          <a:xfrm>
            <a:off x="9373088" y="2082375"/>
            <a:ext cx="1998600" cy="19956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74" name="Google Shape;274;p7"/>
          <p:cNvPicPr preferRelativeResize="0"/>
          <p:nvPr/>
        </p:nvPicPr>
        <p:blipFill rotWithShape="1">
          <a:blip r:embed="rId8">
            <a:alphaModFix/>
          </a:blip>
          <a:srcRect b="0" l="0" r="24528" t="0"/>
          <a:stretch/>
        </p:blipFill>
        <p:spPr>
          <a:xfrm>
            <a:off x="9340088" y="5664675"/>
            <a:ext cx="2064600" cy="2051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75" name="Google Shape;275;p7"/>
          <p:cNvSpPr txBox="1"/>
          <p:nvPr/>
        </p:nvSpPr>
        <p:spPr>
          <a:xfrm>
            <a:off x="12301649" y="6816400"/>
            <a:ext cx="3510300" cy="25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latin typeface="Montserrat"/>
                <a:ea typeface="Montserrat"/>
                <a:cs typeface="Montserrat"/>
                <a:sym typeface="Montserrat"/>
              </a:rPr>
              <a:t>Wiktor</a:t>
            </a:r>
            <a:endParaRPr b="1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.NET developer with taste for mobile development, working in Accenture for 2 years at banking project</a:t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