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83" r:id="rId11"/>
    <p:sldId id="266" r:id="rId12"/>
    <p:sldId id="280" r:id="rId13"/>
    <p:sldId id="281" r:id="rId14"/>
    <p:sldId id="282" r:id="rId15"/>
    <p:sldId id="268" r:id="rId16"/>
    <p:sldId id="287" r:id="rId17"/>
    <p:sldId id="270" r:id="rId18"/>
    <p:sldId id="272" r:id="rId19"/>
    <p:sldId id="288" r:id="rId20"/>
    <p:sldId id="273" r:id="rId21"/>
    <p:sldId id="289" r:id="rId22"/>
    <p:sldId id="274" r:id="rId23"/>
    <p:sldId id="275" r:id="rId24"/>
    <p:sldId id="278" r:id="rId25"/>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R6jlSOP7MvWYIqCmt+HEBcH75v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DBE4"/>
    <a:srgbClr val="AFB6C8"/>
    <a:srgbClr val="262626"/>
    <a:srgbClr val="F5F9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366D6-9B04-453B-AF87-E5A87069C0FE}">
  <a:tblStyle styleId="{7E9366D6-9B04-453B-AF87-E5A87069C0F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佈景主題樣式 2 - 輔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淺色樣式 2 - 輔色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深色樣式 1 - 輔色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樣式 1 - 輔色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樣式 1 - 輔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77834" autoAdjust="0"/>
  </p:normalViewPr>
  <p:slideViewPr>
    <p:cSldViewPr snapToGrid="0">
      <p:cViewPr varScale="1">
        <p:scale>
          <a:sx n="66" d="100"/>
          <a:sy n="66"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0B3B7D7-72FF-484A-87A0-4371550CC682}"/>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AE34AF19-7145-4FB3-82CE-2B8A22126614}"/>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D494D0A4-38B4-4F4E-A7AA-F56431698A1A}" type="datetimeFigureOut">
              <a:rPr lang="zh-TW" altLang="en-US" smtClean="0"/>
              <a:t>2024/1/26</a:t>
            </a:fld>
            <a:endParaRPr lang="zh-TW" altLang="en-US"/>
          </a:p>
        </p:txBody>
      </p:sp>
      <p:sp>
        <p:nvSpPr>
          <p:cNvPr id="4" name="頁尾版面配置區 3">
            <a:extLst>
              <a:ext uri="{FF2B5EF4-FFF2-40B4-BE49-F238E27FC236}">
                <a16:creationId xmlns:a16="http://schemas.microsoft.com/office/drawing/2014/main" id="{65B32A87-A69A-4D4B-A4A5-93E1CC0BE303}"/>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7CB271E0-C1F0-46E8-9FF3-4ECFF2CCF2BF}"/>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388A263-549B-4DB5-AE5F-E8881E13699A}" type="slidenum">
              <a:rPr lang="zh-TW" altLang="en-US" smtClean="0"/>
              <a:t>‹#›</a:t>
            </a:fld>
            <a:endParaRPr lang="zh-TW" altLang="en-US"/>
          </a:p>
        </p:txBody>
      </p:sp>
    </p:spTree>
    <p:extLst>
      <p:ext uri="{BB962C8B-B14F-4D97-AF65-F5344CB8AC3E}">
        <p14:creationId xmlns:p14="http://schemas.microsoft.com/office/powerpoint/2010/main" val="94314447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圖中所示為公司數量</a:t>
            </a:r>
            <a:endParaRPr dirty="0"/>
          </a:p>
          <a:p>
            <a:pPr marL="0" lvl="0" indent="0" algn="l" rtl="0">
              <a:spcBef>
                <a:spcPts val="0"/>
              </a:spcBef>
              <a:spcAft>
                <a:spcPts val="0"/>
              </a:spcAft>
              <a:buNone/>
            </a:pPr>
            <a:r>
              <a:rPr lang="zh-TW" dirty="0"/>
              <a:t>繳交報告書之公司類型可以由（自願強制繳交 ＆ 是否進行第三方驗證作業）分為四種類型。</a:t>
            </a:r>
            <a:endParaRPr dirty="0"/>
          </a:p>
          <a:p>
            <a:pPr marL="0" lvl="0" indent="0" algn="l" rtl="0">
              <a:spcBef>
                <a:spcPts val="0"/>
              </a:spcBef>
              <a:spcAft>
                <a:spcPts val="0"/>
              </a:spcAft>
              <a:buNone/>
            </a:pPr>
            <a:r>
              <a:rPr lang="zh-TW" dirty="0"/>
              <a:t>最消極者（僅強制，無驗證）藍線 &gt; 公司數量於近年來陸續下降，相對表現比較積極之公司數量皆穩定向上（how about整體有繳交報告書之比例？）</a:t>
            </a:r>
            <a:endParaRPr dirty="0"/>
          </a:p>
          <a:p>
            <a:pPr marL="0" lvl="0" indent="0" algn="l" rtl="0">
              <a:spcBef>
                <a:spcPts val="0"/>
              </a:spcBef>
              <a:spcAft>
                <a:spcPts val="0"/>
              </a:spcAft>
              <a:buNone/>
            </a:pPr>
            <a:r>
              <a:rPr lang="zh-TW" dirty="0"/>
              <a:t>顯示整體公司對於ESG議題的重視程度逐年提升。</a:t>
            </a:r>
            <a:endParaRPr dirty="0"/>
          </a:p>
        </p:txBody>
      </p:sp>
      <p:sp>
        <p:nvSpPr>
          <p:cNvPr id="131" name="Google Shape;131;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387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DID研究方法在於檢視兩組數據（時間序列）之間是否因為外在因素而導致之因果關係</a:t>
            </a:r>
            <a:endParaRPr dirty="0"/>
          </a:p>
          <a:p>
            <a:pPr marL="0" lvl="0" indent="0" algn="l" rtl="0">
              <a:spcBef>
                <a:spcPts val="0"/>
              </a:spcBef>
              <a:spcAft>
                <a:spcPts val="0"/>
              </a:spcAft>
              <a:buNone/>
            </a:pPr>
            <a:r>
              <a:rPr lang="zh-TW" dirty="0"/>
              <a:t>（證明背起來）</a:t>
            </a:r>
            <a:endParaRPr dirty="0"/>
          </a:p>
          <a:p>
            <a:pPr marL="0" lvl="0" indent="0" algn="l" rtl="0">
              <a:spcBef>
                <a:spcPts val="0"/>
              </a:spcBef>
              <a:spcAft>
                <a:spcPts val="0"/>
              </a:spcAft>
              <a:buNone/>
            </a:pPr>
            <a:r>
              <a:rPr lang="zh-TW" dirty="0"/>
              <a:t>上方實線為實驗組，下方實線為控制組，目的是為了測量在假設若是實驗組未受到外在因素影響前後的程度是否顯著(AB)</a:t>
            </a:r>
            <a:endParaRPr lang="en-US" altLang="zh-TW" dirty="0"/>
          </a:p>
          <a:p>
            <a:pPr marL="0" lvl="0" indent="0" algn="l" rtl="0">
              <a:spcBef>
                <a:spcPts val="0"/>
              </a:spcBef>
              <a:spcAft>
                <a:spcPts val="0"/>
              </a:spcAft>
              <a:buNone/>
            </a:pPr>
            <a:r>
              <a:rPr lang="zh-TW" altLang="en-US" dirty="0"/>
              <a:t>重要假設：</a:t>
            </a:r>
            <a:r>
              <a:rPr lang="en-US" altLang="zh-TW" dirty="0"/>
              <a:t>Common Trend Assumption</a:t>
            </a:r>
            <a:endParaRPr dirty="0"/>
          </a:p>
          <a:p>
            <a:pPr marL="0" lvl="0" indent="0" algn="l" rtl="0">
              <a:spcBef>
                <a:spcPts val="0"/>
              </a:spcBef>
              <a:spcAft>
                <a:spcPts val="0"/>
              </a:spcAft>
              <a:buNone/>
            </a:pPr>
            <a:endParaRPr dirty="0"/>
          </a:p>
        </p:txBody>
      </p:sp>
      <p:sp>
        <p:nvSpPr>
          <p:cNvPr id="143" name="Google Shape;143;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4178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9" name="Google Shape;149;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5050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實收資本額比例</a:t>
            </a:r>
            <a:endParaRPr dirty="0"/>
          </a:p>
        </p:txBody>
      </p:sp>
      <p:sp>
        <p:nvSpPr>
          <p:cNvPr id="149" name="Google Shape;149;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44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係數</a:t>
            </a:r>
            <a:r>
              <a:rPr lang="en-US" altLang="zh-TW" dirty="0"/>
              <a:t>(</a:t>
            </a:r>
            <a:r>
              <a:rPr lang="zh-TW" altLang="en-US" dirty="0"/>
              <a:t>標準誤</a:t>
            </a:r>
            <a:r>
              <a:rPr lang="en-US" altLang="zh-TW" dirty="0"/>
              <a:t>)</a:t>
            </a:r>
          </a:p>
          <a:p>
            <a:pPr marL="0" lvl="0" indent="0" algn="l" rtl="0">
              <a:spcBef>
                <a:spcPts val="0"/>
              </a:spcBef>
              <a:spcAft>
                <a:spcPts val="0"/>
              </a:spcAft>
              <a:buNone/>
            </a:pPr>
            <a:r>
              <a:rPr lang="zh-TW" altLang="en-US" dirty="0"/>
              <a:t>結果顯示：交乘效果部分於</a:t>
            </a:r>
            <a:endParaRPr dirty="0"/>
          </a:p>
        </p:txBody>
      </p:sp>
      <p:sp>
        <p:nvSpPr>
          <p:cNvPr id="165" name="Google Shape;165;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5534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0538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7585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正面影響</a:t>
            </a:r>
            <a:endParaRPr/>
          </a:p>
          <a:p>
            <a:pPr marL="0" lvl="0" indent="0" algn="l" rtl="0">
              <a:spcBef>
                <a:spcPts val="0"/>
              </a:spcBef>
              <a:spcAft>
                <a:spcPts val="0"/>
              </a:spcAft>
              <a:buNone/>
            </a:pPr>
            <a:r>
              <a:rPr lang="zh-TW"/>
              <a:t>投資偏好（投資人偏好，吸引資金，增加公司股債流動性）、</a:t>
            </a:r>
            <a:r>
              <a:rPr lang="zh-TW">
                <a:solidFill>
                  <a:schemeClr val="dk1"/>
                </a:solidFill>
              </a:rPr>
              <a:t>降低風險、增強信譽（外部融資較為容易，短長期財務流動性風險降低）</a:t>
            </a:r>
            <a:endParaRPr>
              <a:solidFill>
                <a:schemeClr val="dk1"/>
              </a:solidFill>
            </a:endParaRPr>
          </a:p>
          <a:p>
            <a:pPr marL="0" lvl="0" indent="0" algn="l" rtl="0">
              <a:spcBef>
                <a:spcPts val="0"/>
              </a:spcBef>
              <a:spcAft>
                <a:spcPts val="0"/>
              </a:spcAft>
              <a:buClr>
                <a:schemeClr val="dk1"/>
              </a:buClr>
              <a:buSzPts val="1100"/>
              <a:buFont typeface="Arial"/>
              <a:buNone/>
            </a:pPr>
            <a:r>
              <a:rPr lang="zh-TW"/>
              <a:t>競爭與長期價值（結合產業，在綠色領域獲得新的附加價值）、</a:t>
            </a:r>
            <a:endParaRPr/>
          </a:p>
          <a:p>
            <a:pPr marL="0" lvl="0" indent="0" algn="l" rtl="0">
              <a:spcBef>
                <a:spcPts val="0"/>
              </a:spcBef>
              <a:spcAft>
                <a:spcPts val="0"/>
              </a:spcAft>
              <a:buClr>
                <a:schemeClr val="dk1"/>
              </a:buClr>
              <a:buSzPts val="1100"/>
              <a:buFont typeface="Arial"/>
              <a:buNone/>
            </a:pPr>
            <a:r>
              <a:rPr lang="zh-TW"/>
              <a:t>…</a:t>
            </a:r>
            <a:endParaRPr/>
          </a:p>
          <a:p>
            <a:pPr marL="0" lvl="0" indent="0" algn="l" rtl="0">
              <a:spcBef>
                <a:spcPts val="0"/>
              </a:spcBef>
              <a:spcAft>
                <a:spcPts val="0"/>
              </a:spcAft>
              <a:buClr>
                <a:schemeClr val="dk1"/>
              </a:buClr>
              <a:buSzPts val="1100"/>
              <a:buFont typeface="Arial"/>
              <a:buNone/>
            </a:pPr>
            <a:r>
              <a:rPr lang="zh-TW"/>
              <a:t>	</a:t>
            </a:r>
            <a:endParaRPr/>
          </a:p>
          <a:p>
            <a:pPr marL="0" lvl="0" indent="0" algn="l" rtl="0">
              <a:spcBef>
                <a:spcPts val="0"/>
              </a:spcBef>
              <a:spcAft>
                <a:spcPts val="0"/>
              </a:spcAft>
              <a:buClr>
                <a:schemeClr val="dk1"/>
              </a:buClr>
              <a:buSzPts val="1100"/>
              <a:buFont typeface="Arial"/>
              <a:buNone/>
            </a:pPr>
            <a:r>
              <a:rPr lang="zh-TW"/>
              <a:t>負面影響</a:t>
            </a:r>
            <a:endParaRPr/>
          </a:p>
          <a:p>
            <a:pPr marL="0" lvl="0" indent="0" algn="l" rtl="0">
              <a:spcBef>
                <a:spcPts val="0"/>
              </a:spcBef>
              <a:spcAft>
                <a:spcPts val="0"/>
              </a:spcAft>
              <a:buNone/>
            </a:pPr>
            <a:r>
              <a:rPr lang="zh-TW"/>
              <a:t>額外投入、財務負擔（落實ESG可能需要企業進行額外的投資和改變商業模式，這可能增加企業的成本，對利潤產生壓力，同時企業的股東價值產生負面影響）</a:t>
            </a:r>
            <a:endParaRPr/>
          </a:p>
          <a:p>
            <a:pPr marL="0" lvl="0" indent="0" algn="l" rtl="0">
              <a:spcBef>
                <a:spcPts val="0"/>
              </a:spcBef>
              <a:spcAft>
                <a:spcPts val="0"/>
              </a:spcAft>
              <a:buClr>
                <a:schemeClr val="dk1"/>
              </a:buClr>
              <a:buSzPts val="1100"/>
              <a:buFont typeface="Arial"/>
              <a:buNone/>
            </a:pPr>
            <a:r>
              <a:rPr lang="zh-TW"/>
              <a:t>、股票報酬(排除了高污染之能源產業，則會錯過美國石油公司的股價漲幅 oxy 8.3 &gt; 76, xom 30 &gt; 126)</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vote_count 純粹以論文數量（相關性）的數量數數為研究之統計量。</a:t>
            </a:r>
            <a:endParaRPr/>
          </a:p>
          <a:p>
            <a:pPr marL="0" lvl="0" indent="0" algn="l" rtl="0">
              <a:spcBef>
                <a:spcPts val="0"/>
              </a:spcBef>
              <a:spcAft>
                <a:spcPts val="0"/>
              </a:spcAft>
              <a:buNone/>
            </a:pPr>
            <a:r>
              <a:rPr lang="zh-TW"/>
              <a:t>meat_analysis 由心理學家，Hunter 和 Schmidt(1982 年)，透過將同一領域中多個研究結果整合在一起的統計方法，可以有效解決並解釋這些分歧。</a:t>
            </a:r>
            <a:endParaRPr/>
          </a:p>
        </p:txBody>
      </p:sp>
      <p:sp>
        <p:nvSpPr>
          <p:cNvPr id="100" name="Google Shape;100;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資料介紹。</a:t>
            </a: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b="0" i="0" dirty="0">
                <a:solidFill>
                  <a:srgbClr val="C0BAAE"/>
                </a:solidFill>
                <a:effectLst/>
                <a:latin typeface="Google Sans"/>
              </a:rPr>
              <a:t>SASB</a:t>
            </a:r>
            <a:r>
              <a:rPr lang="zh-TW" altLang="en-US" b="0" i="0" dirty="0">
                <a:solidFill>
                  <a:srgbClr val="C0BAAE"/>
                </a:solidFill>
                <a:effectLst/>
                <a:latin typeface="Google Sans"/>
              </a:rPr>
              <a:t>可持續發展會計準則委員會</a:t>
            </a:r>
          </a:p>
          <a:p>
            <a:pPr marL="0" lvl="0" indent="0" algn="l" rtl="0">
              <a:spcBef>
                <a:spcPts val="0"/>
              </a:spcBef>
              <a:spcAft>
                <a:spcPts val="0"/>
              </a:spcAft>
              <a:buNone/>
            </a:pPr>
            <a:endParaRPr dirty="0"/>
          </a:p>
        </p:txBody>
      </p:sp>
      <p:sp>
        <p:nvSpPr>
          <p:cNvPr id="113" name="Google Shape;113;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dirty="0"/>
              <a:t>GRI???</a:t>
            </a:r>
            <a:r>
              <a:rPr lang="zh-TW" altLang="en-US" b="0" i="0" dirty="0">
                <a:solidFill>
                  <a:srgbClr val="C0BAAE"/>
                </a:solidFill>
                <a:effectLst/>
                <a:latin typeface="Google Sans"/>
              </a:rPr>
              <a:t>全球報告倡議組織</a:t>
            </a:r>
          </a:p>
          <a:p>
            <a:pPr marL="0" lvl="0" indent="0" algn="l" rtl="0">
              <a:spcBef>
                <a:spcPts val="0"/>
              </a:spcBef>
              <a:spcAft>
                <a:spcPts val="0"/>
              </a:spcAft>
              <a:buNone/>
            </a:pPr>
            <a:r>
              <a:rPr lang="en-US" altLang="zh-TW" b="1" i="0" dirty="0">
                <a:solidFill>
                  <a:srgbClr val="C7C0B5"/>
                </a:solidFill>
                <a:effectLst/>
                <a:latin typeface="Noto Sans TC"/>
              </a:rPr>
              <a:t>Global Reporting Initiative</a:t>
            </a:r>
            <a:endParaRPr dirty="0"/>
          </a:p>
        </p:txBody>
      </p:sp>
      <p:sp>
        <p:nvSpPr>
          <p:cNvPr id="125" name="Google Shape;125;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圖中所示為公司數量</a:t>
            </a:r>
            <a:endParaRPr dirty="0"/>
          </a:p>
          <a:p>
            <a:pPr marL="0" lvl="0" indent="0" algn="l" rtl="0">
              <a:spcBef>
                <a:spcPts val="0"/>
              </a:spcBef>
              <a:spcAft>
                <a:spcPts val="0"/>
              </a:spcAft>
              <a:buNone/>
            </a:pPr>
            <a:r>
              <a:rPr lang="zh-TW" dirty="0"/>
              <a:t>繳交報告書之公司類型可以由（自願強制繳交 ＆ 是否進行第三方驗證作業）分為四種類型。</a:t>
            </a:r>
            <a:endParaRPr dirty="0"/>
          </a:p>
          <a:p>
            <a:pPr marL="0" lvl="0" indent="0" algn="l" rtl="0">
              <a:spcBef>
                <a:spcPts val="0"/>
              </a:spcBef>
              <a:spcAft>
                <a:spcPts val="0"/>
              </a:spcAft>
              <a:buNone/>
            </a:pPr>
            <a:r>
              <a:rPr lang="zh-TW" dirty="0"/>
              <a:t>最消極者（僅強制，無驗證）藍線 &gt; 公司數量於近年來陸續下降，相對表現比較積極之公司數量皆穩定向上（how about整體有繳交報告書之比例？）</a:t>
            </a:r>
            <a:endParaRPr dirty="0"/>
          </a:p>
          <a:p>
            <a:pPr marL="0" lvl="0" indent="0" algn="l" rtl="0">
              <a:spcBef>
                <a:spcPts val="0"/>
              </a:spcBef>
              <a:spcAft>
                <a:spcPts val="0"/>
              </a:spcAft>
              <a:buNone/>
            </a:pPr>
            <a:r>
              <a:rPr lang="zh-TW" dirty="0"/>
              <a:t>顯示整體公司對於ESG議題的重視程度逐年提升。</a:t>
            </a:r>
            <a:endParaRPr lang="en-US" altLang="zh-TW" dirty="0"/>
          </a:p>
          <a:p>
            <a:pPr marL="0" lvl="0" indent="0" algn="l" rtl="0">
              <a:spcBef>
                <a:spcPts val="0"/>
              </a:spcBef>
              <a:spcAft>
                <a:spcPts val="0"/>
              </a:spcAft>
              <a:buNone/>
            </a:pPr>
            <a:endParaRPr dirty="0"/>
          </a:p>
        </p:txBody>
      </p:sp>
      <p:sp>
        <p:nvSpPr>
          <p:cNvPr id="131" name="Google Shape;131;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35"/>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5"/>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27"/>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7"/>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29"/>
        <p:cNvGrpSpPr/>
        <p:nvPr/>
      </p:nvGrpSpPr>
      <p:grpSpPr>
        <a:xfrm>
          <a:off x="0" y="0"/>
          <a:ext cx="0" cy="0"/>
          <a:chOff x="0" y="0"/>
          <a:chExt cx="0" cy="0"/>
        </a:xfrm>
      </p:grpSpPr>
      <p:sp>
        <p:nvSpPr>
          <p:cNvPr id="30" name="Google Shape;30;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8"/>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8"/>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2"/>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3"/>
          <p:cNvSpPr>
            <a:spLocks noGrp="1"/>
          </p:cNvSpPr>
          <p:nvPr>
            <p:ph type="pic" idx="2"/>
          </p:nvPr>
        </p:nvSpPr>
        <p:spPr>
          <a:xfrm>
            <a:off x="3887391" y="987426"/>
            <a:ext cx="4629150" cy="4873625"/>
          </a:xfrm>
          <a:prstGeom prst="rect">
            <a:avLst/>
          </a:prstGeom>
          <a:noFill/>
          <a:ln>
            <a:noFill/>
          </a:ln>
        </p:spPr>
      </p:sp>
      <p:sp>
        <p:nvSpPr>
          <p:cNvPr id="64" name="Google Shape;64;p3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microsoft.com/office/2007/relationships/hdphoto" Target="../media/hdphoto4.wdp"/></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07/relationships/hdphoto" Target="../media/hdphoto4.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4.wdp"/></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4.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4.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4.wdp"/></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5.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bg bwMode="gray">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 y="2471681"/>
            <a:ext cx="8839200" cy="104425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Microsoft JhengHei"/>
              <a:buNone/>
            </a:pPr>
            <a:r>
              <a:rPr lang="zh-TW" sz="3600" dirty="0">
                <a:latin typeface="Microsoft JhengHei"/>
                <a:ea typeface="Microsoft JhengHei"/>
                <a:cs typeface="Microsoft JhengHei"/>
                <a:sym typeface="Microsoft JhengHei"/>
              </a:rPr>
              <a:t>永續政策對於台灣上市櫃公司</a:t>
            </a:r>
            <a:br>
              <a:rPr lang="zh-TW" sz="3600" dirty="0">
                <a:latin typeface="Microsoft JhengHei"/>
                <a:ea typeface="Microsoft JhengHei"/>
                <a:cs typeface="Microsoft JhengHei"/>
                <a:sym typeface="Microsoft JhengHei"/>
              </a:rPr>
            </a:br>
            <a:r>
              <a:rPr lang="zh-TW" sz="3600" dirty="0">
                <a:latin typeface="Microsoft JhengHei"/>
                <a:ea typeface="Microsoft JhengHei"/>
                <a:cs typeface="Microsoft JhengHei"/>
                <a:sym typeface="Microsoft JhengHei"/>
              </a:rPr>
              <a:t>ESG表現的影響</a:t>
            </a:r>
            <a:endParaRPr dirty="0"/>
          </a:p>
        </p:txBody>
      </p:sp>
      <p:sp>
        <p:nvSpPr>
          <p:cNvPr id="85" name="Google Shape;85;p1"/>
          <p:cNvSpPr txBox="1">
            <a:spLocks noGrp="1"/>
          </p:cNvSpPr>
          <p:nvPr>
            <p:ph type="subTitle" idx="1"/>
          </p:nvPr>
        </p:nvSpPr>
        <p:spPr>
          <a:xfrm>
            <a:off x="1229932" y="3911130"/>
            <a:ext cx="6697013" cy="181996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zh-TW" dirty="0">
                <a:latin typeface="Microsoft JhengHei"/>
                <a:ea typeface="Microsoft JhengHei"/>
                <a:cs typeface="Microsoft JhengHei"/>
                <a:sym typeface="Microsoft JhengHei"/>
              </a:rPr>
              <a:t>經濟學系碩士學位論文</a:t>
            </a:r>
            <a:r>
              <a:rPr lang="zh-TW" altLang="en-US" dirty="0">
                <a:latin typeface="Microsoft JhengHei"/>
                <a:ea typeface="Microsoft JhengHei"/>
                <a:cs typeface="Microsoft JhengHei"/>
                <a:sym typeface="Microsoft JhengHei"/>
              </a:rPr>
              <a:t>口試</a:t>
            </a:r>
            <a:endParaRPr dirty="0">
              <a:latin typeface="Microsoft JhengHei"/>
              <a:ea typeface="Microsoft JhengHei"/>
              <a:cs typeface="Microsoft JhengHei"/>
              <a:sym typeface="Microsoft JhengHei"/>
            </a:endParaRPr>
          </a:p>
          <a:p>
            <a:pPr marL="0" lvl="0" indent="0" algn="ctr" rtl="0">
              <a:lnSpc>
                <a:spcPct val="90000"/>
              </a:lnSpc>
              <a:spcBef>
                <a:spcPts val="1000"/>
              </a:spcBef>
              <a:spcAft>
                <a:spcPts val="0"/>
              </a:spcAft>
              <a:buClr>
                <a:schemeClr val="dk1"/>
              </a:buClr>
              <a:buSzPts val="2400"/>
              <a:buNone/>
            </a:pPr>
            <a:endParaRPr dirty="0">
              <a:latin typeface="Microsoft JhengHei"/>
              <a:ea typeface="Microsoft JhengHei"/>
              <a:cs typeface="Microsoft JhengHei"/>
              <a:sym typeface="Microsoft JhengHei"/>
            </a:endParaRPr>
          </a:p>
          <a:p>
            <a:pPr marL="0" lvl="0" indent="0" algn="ctr" rtl="0">
              <a:lnSpc>
                <a:spcPct val="90000"/>
              </a:lnSpc>
              <a:spcBef>
                <a:spcPts val="1000"/>
              </a:spcBef>
              <a:spcAft>
                <a:spcPts val="0"/>
              </a:spcAft>
              <a:buClr>
                <a:schemeClr val="dk1"/>
              </a:buClr>
              <a:buSzPts val="2400"/>
              <a:buNone/>
            </a:pPr>
            <a:r>
              <a:rPr lang="zh-TW" dirty="0">
                <a:latin typeface="Microsoft JhengHei"/>
                <a:ea typeface="Microsoft JhengHei"/>
                <a:cs typeface="Microsoft JhengHei"/>
                <a:sym typeface="Microsoft JhengHei"/>
              </a:rPr>
              <a:t>指導教授：王信實 博士</a:t>
            </a:r>
            <a:endParaRPr dirty="0">
              <a:latin typeface="Microsoft JhengHei"/>
              <a:ea typeface="Microsoft JhengHei"/>
              <a:cs typeface="Microsoft JhengHei"/>
              <a:sym typeface="Microsoft JhengHei"/>
            </a:endParaRPr>
          </a:p>
          <a:p>
            <a:pPr marL="0" lvl="0" indent="0" algn="ctr" rtl="0">
              <a:lnSpc>
                <a:spcPct val="90000"/>
              </a:lnSpc>
              <a:spcBef>
                <a:spcPts val="1000"/>
              </a:spcBef>
              <a:spcAft>
                <a:spcPts val="0"/>
              </a:spcAft>
              <a:buClr>
                <a:schemeClr val="dk1"/>
              </a:buClr>
              <a:buSzPts val="2400"/>
              <a:buNone/>
            </a:pPr>
            <a:r>
              <a:rPr lang="zh-TW" dirty="0">
                <a:latin typeface="Microsoft JhengHei"/>
                <a:ea typeface="Microsoft JhengHei"/>
                <a:cs typeface="Microsoft JhengHei"/>
                <a:sym typeface="Microsoft JhengHei"/>
              </a:rPr>
              <a:t>學生：莊嘉榤</a:t>
            </a:r>
            <a:endParaRPr dirty="0"/>
          </a:p>
        </p:txBody>
      </p:sp>
      <p:sp>
        <p:nvSpPr>
          <p:cNvPr id="3" name="投影片編號版面配置區 2">
            <a:extLst>
              <a:ext uri="{FF2B5EF4-FFF2-40B4-BE49-F238E27FC236}">
                <a16:creationId xmlns:a16="http://schemas.microsoft.com/office/drawing/2014/main" id="{EDF79C17-F7C9-4F39-9B58-67B61A2F9F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a:t>
            </a:fld>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437874" y="1039000"/>
            <a:ext cx="7529700" cy="1116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altLang="en-US" dirty="0">
                <a:latin typeface="Microsoft JhengHei"/>
                <a:ea typeface="Microsoft JhengHei"/>
                <a:cs typeface="Microsoft JhengHei"/>
                <a:sym typeface="Microsoft JhengHei"/>
              </a:rPr>
              <a:t>敘述統計 </a:t>
            </a:r>
            <a:r>
              <a:rPr lang="en-US" altLang="zh-TW" dirty="0">
                <a:latin typeface="Microsoft JhengHei"/>
                <a:ea typeface="Microsoft JhengHei"/>
                <a:cs typeface="Microsoft JhengHei"/>
                <a:sym typeface="Microsoft JhengHei"/>
              </a:rPr>
              <a:t>–</a:t>
            </a:r>
            <a:r>
              <a:rPr lang="zh-TW" altLang="en-US" dirty="0">
                <a:latin typeface="Microsoft JhengHei"/>
                <a:ea typeface="Microsoft JhengHei"/>
                <a:cs typeface="Microsoft JhengHei"/>
                <a:sym typeface="Microsoft JhengHei"/>
              </a:rPr>
              <a:t> </a:t>
            </a:r>
            <a:r>
              <a:rPr lang="en-US" altLang="zh-TW" dirty="0">
                <a:latin typeface="Microsoft JhengHei"/>
                <a:ea typeface="Microsoft JhengHei"/>
                <a:cs typeface="Microsoft JhengHei"/>
                <a:sym typeface="Microsoft JhengHei"/>
              </a:rPr>
              <a:t>TESG</a:t>
            </a:r>
            <a:r>
              <a:rPr lang="zh-TW" altLang="en-US" dirty="0">
                <a:latin typeface="Microsoft JhengHei"/>
                <a:ea typeface="Microsoft JhengHei"/>
                <a:cs typeface="Microsoft JhengHei"/>
                <a:sym typeface="Microsoft JhengHei"/>
              </a:rPr>
              <a:t>表現</a:t>
            </a:r>
            <a:endParaRPr dirty="0"/>
          </a:p>
        </p:txBody>
      </p:sp>
      <p:pic>
        <p:nvPicPr>
          <p:cNvPr id="5" name="圖片 4">
            <a:extLst>
              <a:ext uri="{FF2B5EF4-FFF2-40B4-BE49-F238E27FC236}">
                <a16:creationId xmlns:a16="http://schemas.microsoft.com/office/drawing/2014/main" id="{6A4386D3-2956-4B50-869C-300123C2603E}"/>
              </a:ext>
            </a:extLst>
          </p:cNvPr>
          <p:cNvPicPr>
            <a:picLocks noChangeAspect="1"/>
          </p:cNvPicPr>
          <p:nvPr/>
        </p:nvPicPr>
        <p:blipFill>
          <a:blip r:embed="rId5"/>
          <a:stretch>
            <a:fillRect/>
          </a:stretch>
        </p:blipFill>
        <p:spPr>
          <a:xfrm>
            <a:off x="806400" y="1923505"/>
            <a:ext cx="7531200" cy="4388685"/>
          </a:xfrm>
          <a:prstGeom prst="rect">
            <a:avLst/>
          </a:prstGeom>
          <a:ln>
            <a:solidFill>
              <a:schemeClr val="bg1">
                <a:lumMod val="75000"/>
              </a:schemeClr>
            </a:solidFill>
          </a:ln>
        </p:spPr>
      </p:pic>
      <p:sp>
        <p:nvSpPr>
          <p:cNvPr id="3" name="投影片編號版面配置區 2">
            <a:extLst>
              <a:ext uri="{FF2B5EF4-FFF2-40B4-BE49-F238E27FC236}">
                <a16:creationId xmlns:a16="http://schemas.microsoft.com/office/drawing/2014/main" id="{72C61B00-FA39-4C54-949A-0ABB5767AB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417398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44"/>
        <p:cNvGrpSpPr/>
        <p:nvPr/>
      </p:nvGrpSpPr>
      <p:grpSpPr>
        <a:xfrm>
          <a:off x="0" y="0"/>
          <a:ext cx="0" cy="0"/>
          <a:chOff x="0" y="0"/>
          <a:chExt cx="0" cy="0"/>
        </a:xfrm>
      </p:grpSpPr>
      <p:sp>
        <p:nvSpPr>
          <p:cNvPr id="145" name="Google Shape;145;p11"/>
          <p:cNvSpPr txBox="1">
            <a:spLocks noGrp="1"/>
          </p:cNvSpPr>
          <p:nvPr>
            <p:ph type="title"/>
          </p:nvPr>
        </p:nvSpPr>
        <p:spPr>
          <a:xfrm>
            <a:off x="437882" y="1039008"/>
            <a:ext cx="6980349" cy="11159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dirty="0">
                <a:latin typeface="Microsoft JhengHei"/>
                <a:ea typeface="Microsoft JhengHei"/>
                <a:cs typeface="Microsoft JhengHei"/>
                <a:sym typeface="Microsoft JhengHei"/>
              </a:rPr>
              <a:t>研究方法</a:t>
            </a:r>
            <a:r>
              <a:rPr lang="zh-TW" altLang="en-US" dirty="0">
                <a:latin typeface="Microsoft JhengHei"/>
                <a:ea typeface="Microsoft JhengHei"/>
                <a:cs typeface="Microsoft JhengHei"/>
                <a:sym typeface="Microsoft JhengHei"/>
              </a:rPr>
              <a:t> </a:t>
            </a:r>
            <a:r>
              <a:rPr lang="zh-TW" dirty="0">
                <a:latin typeface="Microsoft JhengHei"/>
                <a:ea typeface="Microsoft JhengHei"/>
                <a:cs typeface="Microsoft JhengHei"/>
                <a:sym typeface="Microsoft JhengHei"/>
              </a:rPr>
              <a:t>– DID</a:t>
            </a:r>
            <a:endParaRPr dirty="0">
              <a:latin typeface="Microsoft JhengHei"/>
              <a:ea typeface="Microsoft JhengHei"/>
              <a:cs typeface="Microsoft JhengHei"/>
              <a:sym typeface="Microsoft JhengHei"/>
            </a:endParaRPr>
          </a:p>
        </p:txBody>
      </p:sp>
      <p:pic>
        <p:nvPicPr>
          <p:cNvPr id="146" name="Google Shape;146;p11"/>
          <p:cNvPicPr preferRelativeResize="0">
            <a:picLocks noGrp="1" noChangeAspect="1"/>
          </p:cNvPicPr>
          <p:nvPr>
            <p:ph type="body" idx="1"/>
          </p:nvPr>
        </p:nvPicPr>
        <p:blipFill rotWithShape="1">
          <a:blip r:embed="rId5">
            <a:alphaModFix/>
          </a:blip>
          <a:srcRect/>
          <a:stretch/>
        </p:blipFill>
        <p:spPr>
          <a:xfrm>
            <a:off x="1547542" y="2154952"/>
            <a:ext cx="6048915" cy="4162637"/>
          </a:xfrm>
          <a:prstGeom prst="rect">
            <a:avLst/>
          </a:prstGeom>
          <a:noFill/>
          <a:ln>
            <a:solidFill>
              <a:schemeClr val="bg1">
                <a:lumMod val="75000"/>
              </a:schemeClr>
            </a:solidFill>
          </a:ln>
        </p:spPr>
      </p:pic>
      <p:sp>
        <p:nvSpPr>
          <p:cNvPr id="3" name="投影片編號版面配置區 2">
            <a:extLst>
              <a:ext uri="{FF2B5EF4-FFF2-40B4-BE49-F238E27FC236}">
                <a16:creationId xmlns:a16="http://schemas.microsoft.com/office/drawing/2014/main" id="{A228647C-B8D4-4A2C-9B74-F7620ABB8D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437882" y="1039008"/>
            <a:ext cx="6980349" cy="11159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dirty="0">
                <a:latin typeface="Microsoft JhengHei"/>
                <a:ea typeface="Microsoft JhengHei"/>
                <a:cs typeface="Microsoft JhengHei"/>
                <a:sym typeface="Microsoft JhengHei"/>
              </a:rPr>
              <a:t>研究方法 – DID</a:t>
            </a:r>
            <a:r>
              <a:rPr lang="zh-TW" altLang="en-US" dirty="0">
                <a:latin typeface="Microsoft JhengHei"/>
                <a:ea typeface="Microsoft JhengHei"/>
                <a:cs typeface="Microsoft JhengHei"/>
                <a:sym typeface="Microsoft JhengHei"/>
              </a:rPr>
              <a:t>之</a:t>
            </a:r>
            <a:r>
              <a:rPr lang="en-US" altLang="zh-TW" dirty="0">
                <a:latin typeface="Microsoft JhengHei"/>
                <a:ea typeface="Microsoft JhengHei"/>
                <a:cs typeface="Microsoft JhengHei"/>
                <a:sym typeface="Microsoft JhengHei"/>
              </a:rPr>
              <a:t>OLS</a:t>
            </a:r>
            <a:r>
              <a:rPr lang="zh-TW" altLang="en-US" dirty="0">
                <a:latin typeface="Microsoft JhengHei"/>
                <a:ea typeface="Microsoft JhengHei"/>
                <a:cs typeface="Microsoft JhengHei"/>
                <a:sym typeface="Microsoft JhengHei"/>
              </a:rPr>
              <a:t>設計</a:t>
            </a:r>
            <a:endParaRPr dirty="0">
              <a:latin typeface="Microsoft JhengHei"/>
              <a:ea typeface="Microsoft JhengHei"/>
              <a:cs typeface="Microsoft JhengHei"/>
              <a:sym typeface="Microsoft JhengHei"/>
            </a:endParaRPr>
          </a:p>
        </p:txBody>
      </p:sp>
      <mc:AlternateContent xmlns:mc="http://schemas.openxmlformats.org/markup-compatibility/2006" xmlns:a14="http://schemas.microsoft.com/office/drawing/2010/main">
        <mc:Choice Requires="a14">
          <p:graphicFrame>
            <p:nvGraphicFramePr>
              <p:cNvPr id="153" name="Google Shape;153;p12"/>
              <p:cNvGraphicFramePr/>
              <p:nvPr>
                <p:extLst>
                  <p:ext uri="{D42A27DB-BD31-4B8C-83A1-F6EECF244321}">
                    <p14:modId xmlns:p14="http://schemas.microsoft.com/office/powerpoint/2010/main" val="426856915"/>
                  </p:ext>
                </p:extLst>
              </p:nvPr>
            </p:nvGraphicFramePr>
            <p:xfrm>
              <a:off x="914400" y="4421244"/>
              <a:ext cx="6633875" cy="1903270"/>
            </p:xfrm>
            <a:graphic>
              <a:graphicData uri="http://schemas.openxmlformats.org/drawingml/2006/table">
                <a:tbl>
                  <a:tblPr>
                    <a:noFill/>
                    <a:tableStyleId>{7E9366D6-9B04-453B-AF87-E5A87069C0FE}</a:tableStyleId>
                  </a:tblPr>
                  <a:tblGrid>
                    <a:gridCol w="1354925">
                      <a:extLst>
                        <a:ext uri="{9D8B030D-6E8A-4147-A177-3AD203B41FA5}">
                          <a16:colId xmlns:a16="http://schemas.microsoft.com/office/drawing/2014/main" val="20000"/>
                        </a:ext>
                      </a:extLst>
                    </a:gridCol>
                    <a:gridCol w="1759650">
                      <a:extLst>
                        <a:ext uri="{9D8B030D-6E8A-4147-A177-3AD203B41FA5}">
                          <a16:colId xmlns:a16="http://schemas.microsoft.com/office/drawing/2014/main" val="20001"/>
                        </a:ext>
                      </a:extLst>
                    </a:gridCol>
                    <a:gridCol w="1759650">
                      <a:extLst>
                        <a:ext uri="{9D8B030D-6E8A-4147-A177-3AD203B41FA5}">
                          <a16:colId xmlns:a16="http://schemas.microsoft.com/office/drawing/2014/main" val="20002"/>
                        </a:ext>
                      </a:extLst>
                    </a:gridCol>
                    <a:gridCol w="1759650">
                      <a:extLst>
                        <a:ext uri="{9D8B030D-6E8A-4147-A177-3AD203B41FA5}">
                          <a16:colId xmlns:a16="http://schemas.microsoft.com/office/drawing/2014/main" val="20003"/>
                        </a:ext>
                      </a:extLst>
                    </a:gridCol>
                  </a:tblGrid>
                  <a:tr h="383300">
                    <a:tc>
                      <a:txBody>
                        <a:bodyPr/>
                        <a:lstStyle/>
                        <a:p>
                          <a:pPr marL="0" marR="0" lvl="0" indent="0" algn="l" rtl="0">
                            <a:spcBef>
                              <a:spcPts val="0"/>
                            </a:spcBef>
                            <a:spcAft>
                              <a:spcPts val="0"/>
                            </a:spcAft>
                            <a:buNone/>
                          </a:pPr>
                          <a:endParaRPr sz="18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ctr" rtl="0">
                            <a:lnSpc>
                              <a:spcPct val="90000"/>
                            </a:lnSpc>
                            <a:spcBef>
                              <a:spcPts val="0"/>
                            </a:spcBef>
                            <a:spcAft>
                              <a:spcPts val="0"/>
                            </a:spcAft>
                            <a:buClr>
                              <a:schemeClr val="dk1"/>
                            </a:buClr>
                            <a:buSzPts val="1600"/>
                            <a:buFont typeface="Arial"/>
                            <a:buNone/>
                          </a:pPr>
                          <a:r>
                            <a:rPr lang="zh-TW" sz="16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介入後</a:t>
                          </a:r>
                          <a:endParaRPr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ctr" rtl="0">
                            <a:lnSpc>
                              <a:spcPct val="90000"/>
                            </a:lnSpc>
                            <a:spcBef>
                              <a:spcPts val="0"/>
                            </a:spcBef>
                            <a:spcAft>
                              <a:spcPts val="0"/>
                            </a:spcAft>
                            <a:buClr>
                              <a:schemeClr val="dk1"/>
                            </a:buClr>
                            <a:buSzPts val="1600"/>
                            <a:buFont typeface="Arial"/>
                            <a:buNone/>
                          </a:pPr>
                          <a:r>
                            <a:rPr lang="zh-TW" sz="1600">
                              <a:solidFill>
                                <a:schemeClr val="dk1"/>
                              </a:solidFill>
                              <a:latin typeface="微軟正黑體" panose="020B0604030504040204" pitchFamily="34" charset="-120"/>
                              <a:ea typeface="微軟正黑體" panose="020B0604030504040204" pitchFamily="34" charset="-120"/>
                              <a:cs typeface="Microsoft JhengHei"/>
                              <a:sym typeface="Microsoft JhengHei"/>
                            </a:rPr>
                            <a:t>介入前</a:t>
                          </a:r>
                          <a:endParaRPr>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ctr" rtl="0">
                            <a:lnSpc>
                              <a:spcPct val="90000"/>
                            </a:lnSpc>
                            <a:spcBef>
                              <a:spcPts val="0"/>
                            </a:spcBef>
                            <a:spcAft>
                              <a:spcPts val="0"/>
                            </a:spcAft>
                            <a:buClr>
                              <a:schemeClr val="dk1"/>
                            </a:buClr>
                            <a:buSzPts val="1600"/>
                            <a:buFont typeface="Arial"/>
                            <a:buNone/>
                          </a:pPr>
                          <a:r>
                            <a:rPr lang="zh-TW" sz="1600">
                              <a:solidFill>
                                <a:schemeClr val="dk1"/>
                              </a:solidFill>
                              <a:latin typeface="微軟正黑體" panose="020B0604030504040204" pitchFamily="34" charset="-120"/>
                              <a:ea typeface="微軟正黑體" panose="020B0604030504040204" pitchFamily="34" charset="-120"/>
                              <a:cs typeface="Microsoft JhengHei"/>
                              <a:sym typeface="Microsoft JhengHei"/>
                            </a:rPr>
                            <a:t>前後差異</a:t>
                          </a:r>
                          <a:endParaRPr>
                            <a:latin typeface="微軟正黑體" panose="020B0604030504040204" pitchFamily="34" charset="-120"/>
                            <a:ea typeface="微軟正黑體" panose="020B0604030504040204" pitchFamily="34" charset="-120"/>
                          </a:endParaRPr>
                        </a:p>
                      </a:txBody>
                      <a:tcPr marL="63500" marR="63500" marT="63500" marB="63500" anchor="ctr"/>
                    </a:tc>
                    <a:extLst>
                      <a:ext uri="{0D108BD9-81ED-4DB2-BD59-A6C34878D82A}">
                        <a16:rowId xmlns:a16="http://schemas.microsoft.com/office/drawing/2014/main" val="10000"/>
                      </a:ext>
                    </a:extLst>
                  </a:tr>
                  <a:tr h="500650">
                    <a:tc>
                      <a:txBody>
                        <a:bodyPr/>
                        <a:lstStyle/>
                        <a:p>
                          <a:pPr marL="0" marR="0" lvl="0" indent="0" algn="ctr" rtl="0">
                            <a:lnSpc>
                              <a:spcPct val="90000"/>
                            </a:lnSpc>
                            <a:spcBef>
                              <a:spcPts val="0"/>
                            </a:spcBef>
                            <a:spcAft>
                              <a:spcPts val="0"/>
                            </a:spcAft>
                            <a:buClr>
                              <a:schemeClr val="dk1"/>
                            </a:buClr>
                            <a:buSzPts val="1600"/>
                            <a:buFont typeface="Arial"/>
                            <a:buNone/>
                          </a:pPr>
                          <a:r>
                            <a:rPr lang="zh-TW" sz="1600">
                              <a:solidFill>
                                <a:schemeClr val="dk1"/>
                              </a:solidFill>
                              <a:latin typeface="微軟正黑體" panose="020B0604030504040204" pitchFamily="34" charset="-120"/>
                              <a:ea typeface="微軟正黑體" panose="020B0604030504040204" pitchFamily="34" charset="-120"/>
                              <a:cs typeface="Microsoft JhengHei"/>
                              <a:sym typeface="Microsoft JhengHei"/>
                            </a:rPr>
                            <a:t>實驗組</a:t>
                          </a:r>
                          <a:endParaRPr>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l-GR" altLang="zh-TW" sz="1800" b="0" i="1" smtClean="0">
                                    <a:latin typeface="Cambria Math" panose="02040503050406030204" pitchFamily="18" charset="0"/>
                                  </a:rPr>
                                  <m:t>μ</m:t>
                                </m:r>
                                <m:r>
                                  <a:rPr lang="en-US" altLang="zh-TW" sz="1800" b="0" i="1" smtClean="0">
                                    <a:latin typeface="Cambria Math" panose="02040503050406030204" pitchFamily="18" charset="0"/>
                                  </a:rPr>
                                  <m:t>+</m:t>
                                </m:r>
                                <m:r>
                                  <m:rPr>
                                    <m:sty m:val="p"/>
                                  </m:rPr>
                                  <a:rPr lang="el-GR" altLang="zh-TW" sz="1800" b="0" i="1" smtClean="0">
                                    <a:latin typeface="Cambria Math" panose="02040503050406030204" pitchFamily="18" charset="0"/>
                                  </a:rPr>
                                  <m:t>γ</m:t>
                                </m:r>
                                <m:r>
                                  <a:rPr lang="en-US" altLang="zh-TW" sz="1800" b="0" i="1" smtClean="0">
                                    <a:latin typeface="Cambria Math" panose="02040503050406030204" pitchFamily="18" charset="0"/>
                                  </a:rPr>
                                  <m:t>+</m:t>
                                </m:r>
                                <m:r>
                                  <a:rPr lang="zh-TW" altLang="en-US" sz="1800" b="0" i="1" smtClean="0">
                                    <a:latin typeface="Cambria Math" panose="02040503050406030204" pitchFamily="18" charset="0"/>
                                  </a:rPr>
                                  <m:t>𝜃</m:t>
                                </m:r>
                                <m:r>
                                  <a:rPr lang="en-US" altLang="zh-TW" sz="1800" b="0" i="1" smtClean="0">
                                    <a:latin typeface="Cambria Math" panose="02040503050406030204" pitchFamily="18" charset="0"/>
                                  </a:rPr>
                                  <m:t>+</m:t>
                                </m:r>
                                <m:r>
                                  <a:rPr lang="zh-TW" altLang="en-US" sz="1800" b="0" i="1" smtClean="0">
                                    <a:latin typeface="Cambria Math" panose="02040503050406030204" pitchFamily="18" charset="0"/>
                                  </a:rPr>
                                  <m:t>𝛼</m:t>
                                </m:r>
                              </m:oMath>
                            </m:oMathPara>
                          </a14:m>
                          <a:endParaRPr sz="18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m:rPr>
                                    <m:sty m:val="p"/>
                                  </m:rPr>
                                  <a:rPr lang="el-GR" altLang="zh-TW" sz="1800" b="0" i="1" smtClean="0">
                                    <a:latin typeface="Cambria Math" panose="02040503050406030204" pitchFamily="18" charset="0"/>
                                  </a:rPr>
                                  <m:t>μ</m:t>
                                </m:r>
                                <m:r>
                                  <a:rPr lang="el-GR" altLang="zh-TW" sz="1800" b="0" i="1" smtClean="0">
                                    <a:latin typeface="Cambria Math" panose="02040503050406030204" pitchFamily="18" charset="0"/>
                                  </a:rPr>
                                  <m:t>+</m:t>
                                </m:r>
                                <m:r>
                                  <a:rPr lang="zh-TW" altLang="el-GR" sz="1800" b="0" i="1" smtClean="0">
                                    <a:latin typeface="Cambria Math" panose="02040503050406030204" pitchFamily="18" charset="0"/>
                                  </a:rPr>
                                  <m:t>𝜃</m:t>
                                </m:r>
                              </m:oMath>
                            </m:oMathPara>
                          </a14:m>
                          <a:endParaRPr lang="el-GR" altLang="zh-TW" sz="18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l-GR" altLang="zh-TW" sz="1800" b="0" i="1" smtClean="0">
                                    <a:latin typeface="Cambria Math" panose="02040503050406030204" pitchFamily="18" charset="0"/>
                                  </a:rPr>
                                  <m:t>γ</m:t>
                                </m:r>
                                <m:r>
                                  <a:rPr lang="en-US" altLang="zh-TW" sz="1800" b="0" i="1" smtClean="0">
                                    <a:latin typeface="Cambria Math" panose="02040503050406030204" pitchFamily="18" charset="0"/>
                                  </a:rPr>
                                  <m:t>+</m:t>
                                </m:r>
                                <m:r>
                                  <a:rPr lang="zh-TW" altLang="en-US" sz="1800" b="0" i="1" smtClean="0">
                                    <a:latin typeface="Cambria Math" panose="02040503050406030204" pitchFamily="18" charset="0"/>
                                  </a:rPr>
                                  <m:t>𝛼</m:t>
                                </m:r>
                              </m:oMath>
                            </m:oMathPara>
                          </a14:m>
                          <a:endParaRPr sz="1800" dirty="0">
                            <a:latin typeface="微軟正黑體" panose="020B0604030504040204" pitchFamily="34" charset="-120"/>
                            <a:ea typeface="微軟正黑體" panose="020B0604030504040204" pitchFamily="34" charset="-120"/>
                          </a:endParaRPr>
                        </a:p>
                      </a:txBody>
                      <a:tcPr marL="63500" marR="63500" marT="63500" marB="63500" anchor="ctr"/>
                    </a:tc>
                    <a:extLst>
                      <a:ext uri="{0D108BD9-81ED-4DB2-BD59-A6C34878D82A}">
                        <a16:rowId xmlns:a16="http://schemas.microsoft.com/office/drawing/2014/main" val="10001"/>
                      </a:ext>
                    </a:extLst>
                  </a:tr>
                  <a:tr h="500650">
                    <a:tc>
                      <a:txBody>
                        <a:bodyPr/>
                        <a:lstStyle/>
                        <a:p>
                          <a:pPr marL="0" marR="0" lvl="0" indent="0" algn="ctr" rtl="0">
                            <a:lnSpc>
                              <a:spcPct val="90000"/>
                            </a:lnSpc>
                            <a:spcBef>
                              <a:spcPts val="0"/>
                            </a:spcBef>
                            <a:spcAft>
                              <a:spcPts val="0"/>
                            </a:spcAft>
                            <a:buClr>
                              <a:schemeClr val="dk1"/>
                            </a:buClr>
                            <a:buSzPts val="1600"/>
                            <a:buFont typeface="Arial"/>
                            <a:buNone/>
                          </a:pPr>
                          <a:r>
                            <a:rPr lang="zh-TW" sz="1600">
                              <a:solidFill>
                                <a:schemeClr val="dk1"/>
                              </a:solidFill>
                              <a:latin typeface="微軟正黑體" panose="020B0604030504040204" pitchFamily="34" charset="-120"/>
                              <a:ea typeface="微軟正黑體" panose="020B0604030504040204" pitchFamily="34" charset="-120"/>
                              <a:cs typeface="Microsoft JhengHei"/>
                              <a:sym typeface="Microsoft JhengHei"/>
                            </a:rPr>
                            <a:t>對照組</a:t>
                          </a:r>
                          <a:endParaRPr>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m:rPr>
                                    <m:sty m:val="p"/>
                                  </m:rPr>
                                  <a:rPr lang="el-GR" altLang="zh-TW" sz="1800" b="0" i="1" smtClean="0">
                                    <a:latin typeface="Cambria Math" panose="02040503050406030204" pitchFamily="18" charset="0"/>
                                  </a:rPr>
                                  <m:t>μ</m:t>
                                </m:r>
                                <m:r>
                                  <a:rPr lang="el-GR" altLang="zh-TW" sz="1800" b="0" i="1" smtClean="0">
                                    <a:latin typeface="Cambria Math" panose="02040503050406030204" pitchFamily="18" charset="0"/>
                                  </a:rPr>
                                  <m:t>+</m:t>
                                </m:r>
                                <m:r>
                                  <m:rPr>
                                    <m:sty m:val="p"/>
                                  </m:rPr>
                                  <a:rPr lang="el-GR" altLang="zh-TW" sz="1800" b="0" i="1" smtClean="0">
                                    <a:latin typeface="Cambria Math" panose="02040503050406030204" pitchFamily="18" charset="0"/>
                                  </a:rPr>
                                  <m:t>γ</m:t>
                                </m:r>
                              </m:oMath>
                            </m:oMathPara>
                          </a14:m>
                          <a:endParaRPr lang="el-GR" altLang="zh-TW" sz="18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m:rPr>
                                    <m:sty m:val="p"/>
                                  </m:rPr>
                                  <a:rPr lang="el-GR" altLang="zh-TW" sz="1800" b="0" i="1" smtClean="0">
                                    <a:latin typeface="Cambria Math" panose="02040503050406030204" pitchFamily="18" charset="0"/>
                                  </a:rPr>
                                  <m:t>μ</m:t>
                                </m:r>
                              </m:oMath>
                            </m:oMathPara>
                          </a14:m>
                          <a:endParaRPr lang="el-GR" altLang="zh-TW" sz="18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l-GR" altLang="zh-TW" sz="1800" b="0" i="1" smtClean="0">
                                    <a:latin typeface="Cambria Math" panose="02040503050406030204" pitchFamily="18" charset="0"/>
                                  </a:rPr>
                                  <m:t>γ</m:t>
                                </m:r>
                              </m:oMath>
                            </m:oMathPara>
                          </a14:m>
                          <a:endParaRPr sz="1800" dirty="0">
                            <a:latin typeface="微軟正黑體" panose="020B0604030504040204" pitchFamily="34" charset="-120"/>
                            <a:ea typeface="微軟正黑體" panose="020B0604030504040204" pitchFamily="34" charset="-120"/>
                          </a:endParaRPr>
                        </a:p>
                      </a:txBody>
                      <a:tcPr marL="63500" marR="63500" marT="63500" marB="63500" anchor="ctr"/>
                    </a:tc>
                    <a:extLst>
                      <a:ext uri="{0D108BD9-81ED-4DB2-BD59-A6C34878D82A}">
                        <a16:rowId xmlns:a16="http://schemas.microsoft.com/office/drawing/2014/main" val="10002"/>
                      </a:ext>
                    </a:extLst>
                  </a:tr>
                  <a:tr h="500650">
                    <a:tc>
                      <a:txBody>
                        <a:bodyPr/>
                        <a:lstStyle/>
                        <a:p>
                          <a:pPr marL="0" marR="0" lvl="0" indent="0" algn="ctr" rtl="0">
                            <a:lnSpc>
                              <a:spcPct val="90000"/>
                            </a:lnSpc>
                            <a:spcBef>
                              <a:spcPts val="0"/>
                            </a:spcBef>
                            <a:spcAft>
                              <a:spcPts val="0"/>
                            </a:spcAft>
                            <a:buClr>
                              <a:schemeClr val="dk1"/>
                            </a:buClr>
                            <a:buSzPts val="1600"/>
                            <a:buFont typeface="Arial"/>
                            <a:buNone/>
                          </a:pPr>
                          <a:r>
                            <a:rPr lang="zh-TW" sz="1600">
                              <a:solidFill>
                                <a:schemeClr val="dk1"/>
                              </a:solidFill>
                              <a:latin typeface="微軟正黑體" panose="020B0604030504040204" pitchFamily="34" charset="-120"/>
                              <a:ea typeface="微軟正黑體" panose="020B0604030504040204" pitchFamily="34" charset="-120"/>
                              <a:cs typeface="Microsoft JhengHei"/>
                              <a:sym typeface="Microsoft JhengHei"/>
                            </a:rPr>
                            <a:t>組別差異</a:t>
                          </a:r>
                          <a:endParaRPr>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zh-TW" altLang="en-US" sz="1800" b="0" i="1" smtClean="0">
                                    <a:latin typeface="Cambria Math" panose="02040503050406030204" pitchFamily="18" charset="0"/>
                                  </a:rPr>
                                  <m:t>𝜃</m:t>
                                </m:r>
                                <m:r>
                                  <a:rPr lang="en-US" altLang="zh-TW" sz="1800" b="0" i="1" smtClean="0">
                                    <a:latin typeface="Cambria Math" panose="02040503050406030204" pitchFamily="18" charset="0"/>
                                  </a:rPr>
                                  <m:t>+</m:t>
                                </m:r>
                                <m:r>
                                  <a:rPr lang="zh-TW" altLang="en-US" sz="1800" b="0" i="1" smtClean="0">
                                    <a:latin typeface="Cambria Math" panose="02040503050406030204" pitchFamily="18" charset="0"/>
                                  </a:rPr>
                                  <m:t>𝛼</m:t>
                                </m:r>
                              </m:oMath>
                            </m:oMathPara>
                          </a14:m>
                          <a:endParaRPr sz="18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zh-TW" altLang="el-GR" sz="1800" b="0" i="1" smtClean="0">
                                    <a:latin typeface="Cambria Math" panose="02040503050406030204" pitchFamily="18" charset="0"/>
                                  </a:rPr>
                                  <m:t>𝜃</m:t>
                                </m:r>
                              </m:oMath>
                            </m:oMathPara>
                          </a14:m>
                          <a:endParaRPr sz="18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zh-TW" altLang="en-US" sz="1800" b="0" i="1" smtClean="0">
                                    <a:latin typeface="Cambria Math" panose="02040503050406030204" pitchFamily="18" charset="0"/>
                                  </a:rPr>
                                  <m:t>𝛼</m:t>
                                </m:r>
                              </m:oMath>
                            </m:oMathPara>
                          </a14:m>
                          <a:endParaRPr sz="1800" dirty="0">
                            <a:latin typeface="微軟正黑體" panose="020B0604030504040204" pitchFamily="34" charset="-120"/>
                            <a:ea typeface="微軟正黑體" panose="020B0604030504040204" pitchFamily="34" charset="-120"/>
                          </a:endParaRPr>
                        </a:p>
                      </a:txBody>
                      <a:tcPr marL="63500" marR="63500" marT="63500" marB="63500" anchor="ctr"/>
                    </a:tc>
                    <a:extLst>
                      <a:ext uri="{0D108BD9-81ED-4DB2-BD59-A6C34878D82A}">
                        <a16:rowId xmlns:a16="http://schemas.microsoft.com/office/drawing/2014/main" val="10003"/>
                      </a:ext>
                    </a:extLst>
                  </a:tr>
                </a:tbl>
              </a:graphicData>
            </a:graphic>
          </p:graphicFrame>
        </mc:Choice>
        <mc:Fallback xmlns="">
          <p:graphicFrame>
            <p:nvGraphicFramePr>
              <p:cNvPr id="153" name="Google Shape;153;p12"/>
              <p:cNvGraphicFramePr/>
              <p:nvPr>
                <p:extLst>
                  <p:ext uri="{D42A27DB-BD31-4B8C-83A1-F6EECF244321}">
                    <p14:modId xmlns:p14="http://schemas.microsoft.com/office/powerpoint/2010/main" val="426856915"/>
                  </p:ext>
                </p:extLst>
              </p:nvPr>
            </p:nvGraphicFramePr>
            <p:xfrm>
              <a:off x="914400" y="4421244"/>
              <a:ext cx="6633875" cy="1903270"/>
            </p:xfrm>
            <a:graphic>
              <a:graphicData uri="http://schemas.openxmlformats.org/drawingml/2006/table">
                <a:tbl>
                  <a:tblPr>
                    <a:noFill/>
                    <a:tableStyleId>{7E9366D6-9B04-453B-AF87-E5A87069C0FE}</a:tableStyleId>
                  </a:tblPr>
                  <a:tblGrid>
                    <a:gridCol w="1354925">
                      <a:extLst>
                        <a:ext uri="{9D8B030D-6E8A-4147-A177-3AD203B41FA5}">
                          <a16:colId xmlns:a16="http://schemas.microsoft.com/office/drawing/2014/main" val="20000"/>
                        </a:ext>
                      </a:extLst>
                    </a:gridCol>
                    <a:gridCol w="1759650">
                      <a:extLst>
                        <a:ext uri="{9D8B030D-6E8A-4147-A177-3AD203B41FA5}">
                          <a16:colId xmlns:a16="http://schemas.microsoft.com/office/drawing/2014/main" val="20001"/>
                        </a:ext>
                      </a:extLst>
                    </a:gridCol>
                    <a:gridCol w="1759650">
                      <a:extLst>
                        <a:ext uri="{9D8B030D-6E8A-4147-A177-3AD203B41FA5}">
                          <a16:colId xmlns:a16="http://schemas.microsoft.com/office/drawing/2014/main" val="20002"/>
                        </a:ext>
                      </a:extLst>
                    </a:gridCol>
                    <a:gridCol w="1759650">
                      <a:extLst>
                        <a:ext uri="{9D8B030D-6E8A-4147-A177-3AD203B41FA5}">
                          <a16:colId xmlns:a16="http://schemas.microsoft.com/office/drawing/2014/main" val="20003"/>
                        </a:ext>
                      </a:extLst>
                    </a:gridCol>
                  </a:tblGrid>
                  <a:tr h="401320">
                    <a:tc>
                      <a:txBody>
                        <a:bodyPr/>
                        <a:lstStyle/>
                        <a:p>
                          <a:pPr marL="0" marR="0" lvl="0" indent="0" algn="l" rtl="0">
                            <a:spcBef>
                              <a:spcPts val="0"/>
                            </a:spcBef>
                            <a:spcAft>
                              <a:spcPts val="0"/>
                            </a:spcAft>
                            <a:buNone/>
                          </a:pPr>
                          <a:endParaRPr sz="18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ctr" rtl="0">
                            <a:lnSpc>
                              <a:spcPct val="90000"/>
                            </a:lnSpc>
                            <a:spcBef>
                              <a:spcPts val="0"/>
                            </a:spcBef>
                            <a:spcAft>
                              <a:spcPts val="0"/>
                            </a:spcAft>
                            <a:buClr>
                              <a:schemeClr val="dk1"/>
                            </a:buClr>
                            <a:buSzPts val="1600"/>
                            <a:buFont typeface="Arial"/>
                            <a:buNone/>
                          </a:pPr>
                          <a:r>
                            <a:rPr lang="zh-TW" sz="16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介入後</a:t>
                          </a:r>
                          <a:endParaRPr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ctr" rtl="0">
                            <a:lnSpc>
                              <a:spcPct val="90000"/>
                            </a:lnSpc>
                            <a:spcBef>
                              <a:spcPts val="0"/>
                            </a:spcBef>
                            <a:spcAft>
                              <a:spcPts val="0"/>
                            </a:spcAft>
                            <a:buClr>
                              <a:schemeClr val="dk1"/>
                            </a:buClr>
                            <a:buSzPts val="1600"/>
                            <a:buFont typeface="Arial"/>
                            <a:buNone/>
                          </a:pPr>
                          <a:r>
                            <a:rPr lang="zh-TW" sz="1600">
                              <a:solidFill>
                                <a:schemeClr val="dk1"/>
                              </a:solidFill>
                              <a:latin typeface="微軟正黑體" panose="020B0604030504040204" pitchFamily="34" charset="-120"/>
                              <a:ea typeface="微軟正黑體" panose="020B0604030504040204" pitchFamily="34" charset="-120"/>
                              <a:cs typeface="Microsoft JhengHei"/>
                              <a:sym typeface="Microsoft JhengHei"/>
                            </a:rPr>
                            <a:t>介入前</a:t>
                          </a:r>
                          <a:endParaRPr>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ctr" rtl="0">
                            <a:lnSpc>
                              <a:spcPct val="90000"/>
                            </a:lnSpc>
                            <a:spcBef>
                              <a:spcPts val="0"/>
                            </a:spcBef>
                            <a:spcAft>
                              <a:spcPts val="0"/>
                            </a:spcAft>
                            <a:buClr>
                              <a:schemeClr val="dk1"/>
                            </a:buClr>
                            <a:buSzPts val="1600"/>
                            <a:buFont typeface="Arial"/>
                            <a:buNone/>
                          </a:pPr>
                          <a:r>
                            <a:rPr lang="zh-TW" sz="1600">
                              <a:solidFill>
                                <a:schemeClr val="dk1"/>
                              </a:solidFill>
                              <a:latin typeface="微軟正黑體" panose="020B0604030504040204" pitchFamily="34" charset="-120"/>
                              <a:ea typeface="微軟正黑體" panose="020B0604030504040204" pitchFamily="34" charset="-120"/>
                              <a:cs typeface="Microsoft JhengHei"/>
                              <a:sym typeface="Microsoft JhengHei"/>
                            </a:rPr>
                            <a:t>前後差異</a:t>
                          </a:r>
                          <a:endParaRPr>
                            <a:latin typeface="微軟正黑體" panose="020B0604030504040204" pitchFamily="34" charset="-120"/>
                            <a:ea typeface="微軟正黑體" panose="020B0604030504040204" pitchFamily="34" charset="-120"/>
                          </a:endParaRPr>
                        </a:p>
                      </a:txBody>
                      <a:tcPr marL="63500" marR="63500" marT="63500" marB="63500" anchor="ctr"/>
                    </a:tc>
                    <a:extLst>
                      <a:ext uri="{0D108BD9-81ED-4DB2-BD59-A6C34878D82A}">
                        <a16:rowId xmlns:a16="http://schemas.microsoft.com/office/drawing/2014/main" val="10000"/>
                      </a:ext>
                    </a:extLst>
                  </a:tr>
                  <a:tr h="500650">
                    <a:tc>
                      <a:txBody>
                        <a:bodyPr/>
                        <a:lstStyle/>
                        <a:p>
                          <a:pPr marL="0" marR="0" lvl="0" indent="0" algn="ctr" rtl="0">
                            <a:lnSpc>
                              <a:spcPct val="90000"/>
                            </a:lnSpc>
                            <a:spcBef>
                              <a:spcPts val="0"/>
                            </a:spcBef>
                            <a:spcAft>
                              <a:spcPts val="0"/>
                            </a:spcAft>
                            <a:buClr>
                              <a:schemeClr val="dk1"/>
                            </a:buClr>
                            <a:buSzPts val="1600"/>
                            <a:buFont typeface="Arial"/>
                            <a:buNone/>
                          </a:pPr>
                          <a:r>
                            <a:rPr lang="zh-TW" sz="1600">
                              <a:solidFill>
                                <a:schemeClr val="dk1"/>
                              </a:solidFill>
                              <a:latin typeface="微軟正黑體" panose="020B0604030504040204" pitchFamily="34" charset="-120"/>
                              <a:ea typeface="微軟正黑體" panose="020B0604030504040204" pitchFamily="34" charset="-120"/>
                              <a:cs typeface="Microsoft JhengHei"/>
                              <a:sym typeface="Microsoft JhengHei"/>
                            </a:rPr>
                            <a:t>實驗組</a:t>
                          </a:r>
                          <a:endParaRPr>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endParaRPr lang="zh-TW"/>
                        </a:p>
                      </a:txBody>
                      <a:tcPr marL="63500" marR="63500" marT="63500" marB="63500" anchor="ctr">
                        <a:blipFill>
                          <a:blip r:embed="rId5"/>
                          <a:stretch>
                            <a:fillRect l="-77509" t="-81707" r="-200692" b="-203659"/>
                          </a:stretch>
                        </a:blipFill>
                      </a:tcPr>
                    </a:tc>
                    <a:tc>
                      <a:txBody>
                        <a:bodyPr/>
                        <a:lstStyle/>
                        <a:p>
                          <a:endParaRPr lang="zh-TW"/>
                        </a:p>
                      </a:txBody>
                      <a:tcPr marL="63500" marR="63500" marT="63500" marB="63500" anchor="ctr">
                        <a:blipFill>
                          <a:blip r:embed="rId5"/>
                          <a:stretch>
                            <a:fillRect l="-177509" t="-81707" r="-100692" b="-203659"/>
                          </a:stretch>
                        </a:blipFill>
                      </a:tcPr>
                    </a:tc>
                    <a:tc>
                      <a:txBody>
                        <a:bodyPr/>
                        <a:lstStyle/>
                        <a:p>
                          <a:endParaRPr lang="zh-TW"/>
                        </a:p>
                      </a:txBody>
                      <a:tcPr marL="63500" marR="63500" marT="63500" marB="63500" anchor="ctr">
                        <a:blipFill>
                          <a:blip r:embed="rId5"/>
                          <a:stretch>
                            <a:fillRect l="-277509" t="-81707" r="-692" b="-203659"/>
                          </a:stretch>
                        </a:blipFill>
                      </a:tcPr>
                    </a:tc>
                    <a:extLst>
                      <a:ext uri="{0D108BD9-81ED-4DB2-BD59-A6C34878D82A}">
                        <a16:rowId xmlns:a16="http://schemas.microsoft.com/office/drawing/2014/main" val="10001"/>
                      </a:ext>
                    </a:extLst>
                  </a:tr>
                  <a:tr h="500650">
                    <a:tc>
                      <a:txBody>
                        <a:bodyPr/>
                        <a:lstStyle/>
                        <a:p>
                          <a:pPr marL="0" marR="0" lvl="0" indent="0" algn="ctr" rtl="0">
                            <a:lnSpc>
                              <a:spcPct val="90000"/>
                            </a:lnSpc>
                            <a:spcBef>
                              <a:spcPts val="0"/>
                            </a:spcBef>
                            <a:spcAft>
                              <a:spcPts val="0"/>
                            </a:spcAft>
                            <a:buClr>
                              <a:schemeClr val="dk1"/>
                            </a:buClr>
                            <a:buSzPts val="1600"/>
                            <a:buFont typeface="Arial"/>
                            <a:buNone/>
                          </a:pPr>
                          <a:r>
                            <a:rPr lang="zh-TW" sz="1600">
                              <a:solidFill>
                                <a:schemeClr val="dk1"/>
                              </a:solidFill>
                              <a:latin typeface="微軟正黑體" panose="020B0604030504040204" pitchFamily="34" charset="-120"/>
                              <a:ea typeface="微軟正黑體" panose="020B0604030504040204" pitchFamily="34" charset="-120"/>
                              <a:cs typeface="Microsoft JhengHei"/>
                              <a:sym typeface="Microsoft JhengHei"/>
                            </a:rPr>
                            <a:t>對照組</a:t>
                          </a:r>
                          <a:endParaRPr>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endParaRPr lang="zh-TW"/>
                        </a:p>
                      </a:txBody>
                      <a:tcPr marL="63500" marR="63500" marT="63500" marB="63500" anchor="ctr">
                        <a:blipFill>
                          <a:blip r:embed="rId5"/>
                          <a:stretch>
                            <a:fillRect l="-77509" t="-179518" r="-200692" b="-101205"/>
                          </a:stretch>
                        </a:blipFill>
                      </a:tcPr>
                    </a:tc>
                    <a:tc>
                      <a:txBody>
                        <a:bodyPr/>
                        <a:lstStyle/>
                        <a:p>
                          <a:endParaRPr lang="zh-TW"/>
                        </a:p>
                      </a:txBody>
                      <a:tcPr marL="63500" marR="63500" marT="63500" marB="63500" anchor="ctr">
                        <a:blipFill>
                          <a:blip r:embed="rId5"/>
                          <a:stretch>
                            <a:fillRect l="-177509" t="-179518" r="-100692" b="-101205"/>
                          </a:stretch>
                        </a:blipFill>
                      </a:tcPr>
                    </a:tc>
                    <a:tc>
                      <a:txBody>
                        <a:bodyPr/>
                        <a:lstStyle/>
                        <a:p>
                          <a:endParaRPr lang="zh-TW"/>
                        </a:p>
                      </a:txBody>
                      <a:tcPr marL="63500" marR="63500" marT="63500" marB="63500" anchor="ctr">
                        <a:blipFill>
                          <a:blip r:embed="rId5"/>
                          <a:stretch>
                            <a:fillRect l="-277509" t="-179518" r="-692" b="-101205"/>
                          </a:stretch>
                        </a:blipFill>
                      </a:tcPr>
                    </a:tc>
                    <a:extLst>
                      <a:ext uri="{0D108BD9-81ED-4DB2-BD59-A6C34878D82A}">
                        <a16:rowId xmlns:a16="http://schemas.microsoft.com/office/drawing/2014/main" val="10002"/>
                      </a:ext>
                    </a:extLst>
                  </a:tr>
                  <a:tr h="500650">
                    <a:tc>
                      <a:txBody>
                        <a:bodyPr/>
                        <a:lstStyle/>
                        <a:p>
                          <a:pPr marL="0" marR="0" lvl="0" indent="0" algn="ctr" rtl="0">
                            <a:lnSpc>
                              <a:spcPct val="90000"/>
                            </a:lnSpc>
                            <a:spcBef>
                              <a:spcPts val="0"/>
                            </a:spcBef>
                            <a:spcAft>
                              <a:spcPts val="0"/>
                            </a:spcAft>
                            <a:buClr>
                              <a:schemeClr val="dk1"/>
                            </a:buClr>
                            <a:buSzPts val="1600"/>
                            <a:buFont typeface="Arial"/>
                            <a:buNone/>
                          </a:pPr>
                          <a:r>
                            <a:rPr lang="zh-TW" sz="1600">
                              <a:solidFill>
                                <a:schemeClr val="dk1"/>
                              </a:solidFill>
                              <a:latin typeface="微軟正黑體" panose="020B0604030504040204" pitchFamily="34" charset="-120"/>
                              <a:ea typeface="微軟正黑體" panose="020B0604030504040204" pitchFamily="34" charset="-120"/>
                              <a:cs typeface="Microsoft JhengHei"/>
                              <a:sym typeface="Microsoft JhengHei"/>
                            </a:rPr>
                            <a:t>組別差異</a:t>
                          </a:r>
                          <a:endParaRPr>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endParaRPr lang="zh-TW"/>
                        </a:p>
                      </a:txBody>
                      <a:tcPr marL="63500" marR="63500" marT="63500" marB="63500" anchor="ctr">
                        <a:blipFill>
                          <a:blip r:embed="rId5"/>
                          <a:stretch>
                            <a:fillRect l="-77509" t="-282927" r="-200692" b="-2439"/>
                          </a:stretch>
                        </a:blipFill>
                      </a:tcPr>
                    </a:tc>
                    <a:tc>
                      <a:txBody>
                        <a:bodyPr/>
                        <a:lstStyle/>
                        <a:p>
                          <a:endParaRPr lang="zh-TW"/>
                        </a:p>
                      </a:txBody>
                      <a:tcPr marL="63500" marR="63500" marT="63500" marB="63500" anchor="ctr">
                        <a:blipFill>
                          <a:blip r:embed="rId5"/>
                          <a:stretch>
                            <a:fillRect l="-177509" t="-282927" r="-100692" b="-2439"/>
                          </a:stretch>
                        </a:blipFill>
                      </a:tcPr>
                    </a:tc>
                    <a:tc>
                      <a:txBody>
                        <a:bodyPr/>
                        <a:lstStyle/>
                        <a:p>
                          <a:endParaRPr lang="zh-TW"/>
                        </a:p>
                      </a:txBody>
                      <a:tcPr marL="63500" marR="63500" marT="63500" marB="63500" anchor="ctr">
                        <a:blipFill>
                          <a:blip r:embed="rId5"/>
                          <a:stretch>
                            <a:fillRect l="-277509" t="-282927" r="-692" b="-2439"/>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3" name="文字版面配置區 2">
                <a:extLst>
                  <a:ext uri="{FF2B5EF4-FFF2-40B4-BE49-F238E27FC236}">
                    <a16:creationId xmlns:a16="http://schemas.microsoft.com/office/drawing/2014/main" id="{2425E1EA-626B-442A-9363-21C11350BF13}"/>
                  </a:ext>
                </a:extLst>
              </p:cNvPr>
              <p:cNvSpPr>
                <a:spLocks noGrp="1"/>
              </p:cNvSpPr>
              <p:nvPr>
                <p:ph type="body" idx="1"/>
              </p:nvPr>
            </p:nvSpPr>
            <p:spPr>
              <a:xfrm>
                <a:off x="628650" y="1825625"/>
                <a:ext cx="7886700" cy="2529559"/>
              </a:xfrm>
            </p:spPr>
            <p:txBody>
              <a:bodyPr>
                <a:normAutofit/>
              </a:bodyPr>
              <a:lstStyle/>
              <a:p>
                <a:pPr marL="114300" indent="0">
                  <a:buNone/>
                </a:pPr>
                <a:endParaRPr lang="en-US" altLang="zh-TW" sz="2400" i="1" dirty="0">
                  <a:latin typeface="Cambria Math" panose="02040503050406030204" pitchFamily="18"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m:rPr>
                              <m:sty m:val="p"/>
                            </m:rPr>
                            <a:rPr lang="en-US" altLang="zh-TW" sz="2400" i="1">
                              <a:latin typeface="Cambria Math" panose="02040503050406030204" pitchFamily="18" charset="0"/>
                            </a:rPr>
                            <m:t>Y</m:t>
                          </m:r>
                        </m:e>
                        <m:sub>
                          <m:r>
                            <a:rPr lang="en-US" altLang="zh-TW" sz="2400" b="0" i="1" smtClean="0">
                              <a:latin typeface="Cambria Math" panose="02040503050406030204" pitchFamily="18" charset="0"/>
                            </a:rPr>
                            <m:t>𝑖𝑡</m:t>
                          </m:r>
                        </m:sub>
                      </m:sSub>
                      <m:r>
                        <a:rPr lang="en-US" altLang="zh-TW" sz="2400" b="0" i="1" smtClean="0">
                          <a:latin typeface="Cambria Math" panose="02040503050406030204" pitchFamily="18" charset="0"/>
                        </a:rPr>
                        <m:t>= </m:t>
                      </m:r>
                      <m:r>
                        <m:rPr>
                          <m:sty m:val="p"/>
                        </m:rPr>
                        <a:rPr lang="el-GR" altLang="zh-TW" sz="2400" b="0" i="1" smtClean="0">
                          <a:latin typeface="Cambria Math" panose="02040503050406030204" pitchFamily="18" charset="0"/>
                        </a:rPr>
                        <m:t>μ</m:t>
                      </m:r>
                      <m:r>
                        <a:rPr lang="en-US" altLang="zh-TW" sz="2400" b="0" i="1" smtClean="0">
                          <a:latin typeface="Cambria Math" panose="02040503050406030204" pitchFamily="18" charset="0"/>
                        </a:rPr>
                        <m:t>+</m:t>
                      </m:r>
                      <m:r>
                        <m:rPr>
                          <m:sty m:val="p"/>
                        </m:rPr>
                        <a:rPr lang="el-GR" altLang="zh-TW" sz="2400" b="0" i="1" smtClean="0">
                          <a:latin typeface="Cambria Math" panose="02040503050406030204" pitchFamily="18" charset="0"/>
                        </a:rPr>
                        <m:t>γ</m:t>
                      </m:r>
                      <m:r>
                        <a:rPr lang="el-GR" altLang="zh-TW" sz="2400" b="0" i="1" smtClean="0">
                          <a:latin typeface="Cambria Math" panose="02040503050406030204" pitchFamily="18" charset="0"/>
                        </a:rPr>
                        <m:t>⋅</m:t>
                      </m:r>
                      <m:sSub>
                        <m:sSubPr>
                          <m:ctrlPr>
                            <a:rPr lang="el-GR" altLang="zh-TW" sz="2400" b="0" i="1" smtClean="0">
                              <a:latin typeface="Cambria Math" panose="02040503050406030204" pitchFamily="18" charset="0"/>
                            </a:rPr>
                          </m:ctrlPr>
                        </m:sSubPr>
                        <m:e>
                          <m:r>
                            <a:rPr lang="en-US" altLang="zh-TW" sz="2400" b="0" i="1" smtClean="0">
                              <a:latin typeface="Cambria Math" panose="02040503050406030204" pitchFamily="18" charset="0"/>
                            </a:rPr>
                            <m:t>𝑇</m:t>
                          </m:r>
                        </m:e>
                        <m:sub>
                          <m:r>
                            <a:rPr lang="en-US" altLang="zh-TW" sz="2400" b="0" i="1" smtClean="0">
                              <a:latin typeface="Cambria Math" panose="02040503050406030204" pitchFamily="18" charset="0"/>
                            </a:rPr>
                            <m:t>𝑡</m:t>
                          </m:r>
                        </m:sub>
                      </m:sSub>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𝜃</m:t>
                      </m:r>
                      <m:r>
                        <a:rPr lang="zh-TW" altLang="en-US"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𝐷</m:t>
                          </m:r>
                        </m:e>
                        <m:sub>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r>
                        <a:rPr lang="zh-TW" altLang="en-US"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sSub>
                            <m:sSubPr>
                              <m:ctrlPr>
                                <a:rPr lang="el-GR" altLang="zh-TW" sz="2400" i="1">
                                  <a:latin typeface="Cambria Math" panose="02040503050406030204" pitchFamily="18" charset="0"/>
                                </a:rPr>
                              </m:ctrlPr>
                            </m:sSubPr>
                            <m:e>
                              <m:r>
                                <a:rPr lang="en-US" altLang="zh-TW" sz="2400" i="1">
                                  <a:latin typeface="Cambria Math" panose="02040503050406030204" pitchFamily="18" charset="0"/>
                                </a:rPr>
                                <m:t>𝑇</m:t>
                              </m:r>
                            </m:e>
                            <m:sub>
                              <m:r>
                                <a:rPr lang="en-US" altLang="zh-TW" sz="2400" i="1">
                                  <a:latin typeface="Cambria Math" panose="02040503050406030204" pitchFamily="18" charset="0"/>
                                </a:rPr>
                                <m:t>𝑡</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𝐷</m:t>
                              </m:r>
                            </m:e>
                            <m:sub>
                              <m:r>
                                <a:rPr lang="en-US" altLang="zh-TW" sz="2400" i="1">
                                  <a:latin typeface="Cambria Math" panose="02040503050406030204" pitchFamily="18" charset="0"/>
                                </a:rPr>
                                <m:t>𝑖</m:t>
                              </m:r>
                            </m:sub>
                          </m:sSub>
                        </m:e>
                      </m:d>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𝜑</m:t>
                      </m:r>
                      <m:r>
                        <a:rPr lang="zh-TW" altLang="en-US"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𝑋</m:t>
                          </m:r>
                        </m:e>
                        <m:sub>
                          <m:r>
                            <a:rPr lang="en-US" altLang="zh-TW" sz="2400" b="0" i="1" smtClean="0">
                              <a:latin typeface="Cambria Math" panose="02040503050406030204" pitchFamily="18" charset="0"/>
                            </a:rPr>
                            <m:t>𝑖𝑡</m:t>
                          </m:r>
                        </m:sub>
                      </m:sSub>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zh-TW" altLang="en-US" sz="2400" b="0" i="1" smtClean="0">
                              <a:latin typeface="Cambria Math" panose="02040503050406030204" pitchFamily="18" charset="0"/>
                            </a:rPr>
                            <m:t>𝜀</m:t>
                          </m:r>
                        </m:e>
                        <m:sub>
                          <m:r>
                            <a:rPr lang="en-US" altLang="zh-TW" sz="2400" b="0" i="1" smtClean="0">
                              <a:latin typeface="Cambria Math" panose="02040503050406030204" pitchFamily="18" charset="0"/>
                            </a:rPr>
                            <m:t>𝑖𝑡</m:t>
                          </m:r>
                        </m:sub>
                      </m:sSub>
                    </m:oMath>
                  </m:oMathPara>
                </a14:m>
                <a:endParaRPr lang="en-US" altLang="zh-TW" sz="2400" dirty="0"/>
              </a:p>
              <a:p>
                <a:pPr marL="114300" indent="0">
                  <a:buNone/>
                </a:pPr>
                <a:endParaRPr lang="en-US" altLang="zh-TW" sz="2400" dirty="0"/>
              </a:p>
              <a:p>
                <a:pPr marL="114300" indent="0">
                  <a:buNone/>
                </a:pPr>
                <a:r>
                  <a:rPr lang="zh-TW" altLang="en-US" sz="2400" dirty="0">
                    <a:latin typeface="微軟正黑體" panose="020B0604030504040204" pitchFamily="34" charset="-120"/>
                    <a:ea typeface="微軟正黑體" panose="020B0604030504040204" pitchFamily="34" charset="-120"/>
                  </a:rPr>
                  <a:t>定義虛擬變數</a:t>
                </a:r>
                <a:r>
                  <a:rPr lang="en-US" altLang="zh-TW" sz="2400" dirty="0">
                    <a:latin typeface="微軟正黑體" panose="020B0604030504040204" pitchFamily="34" charset="-120"/>
                    <a:ea typeface="微軟正黑體" panose="020B0604030504040204" pitchFamily="34" charset="-120"/>
                  </a:rPr>
                  <a:t>(Dummy Variables)</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pPr marL="114300" indent="0">
                  <a:buNone/>
                </a:pPr>
                <a:r>
                  <a:rPr lang="en-US" altLang="zh-TW" sz="2400" dirty="0">
                    <a:latin typeface="微軟正黑體" panose="020B0604030504040204" pitchFamily="34" charset="-120"/>
                    <a:ea typeface="微軟正黑體" panose="020B0604030504040204" pitchFamily="34" charset="-120"/>
                  </a:rPr>
                  <a:t>	</a:t>
                </a:r>
                <a:r>
                  <a:rPr lang="el-GR" altLang="zh-TW" sz="2400" b="0" dirty="0">
                    <a:latin typeface="微軟正黑體" panose="020B0604030504040204" pitchFamily="34" charset="-120"/>
                    <a:ea typeface="微軟正黑體" panose="020B0604030504040204" pitchFamily="34" charset="-120"/>
                  </a:rPr>
                  <a:t> </a:t>
                </a:r>
                <a14:m>
                  <m:oMath xmlns:m="http://schemas.openxmlformats.org/officeDocument/2006/math">
                    <m:sSub>
                      <m:sSubPr>
                        <m:ctrlPr>
                          <a:rPr lang="el-GR" altLang="zh-TW" sz="2400" b="0" i="1" smtClean="0">
                            <a:latin typeface="Cambria Math" panose="02040503050406030204" pitchFamily="18" charset="0"/>
                          </a:rPr>
                        </m:ctrlPr>
                      </m:sSubPr>
                      <m:e>
                        <m:r>
                          <a:rPr lang="en-US" altLang="zh-TW" sz="2400" b="0" i="1" smtClean="0">
                            <a:latin typeface="Cambria Math" panose="02040503050406030204" pitchFamily="18" charset="0"/>
                          </a:rPr>
                          <m:t>𝑇</m:t>
                        </m:r>
                      </m:e>
                      <m:sub>
                        <m:r>
                          <a:rPr lang="en-US" altLang="zh-TW" sz="2400" b="0" i="1" smtClean="0">
                            <a:latin typeface="Cambria Math" panose="02040503050406030204" pitchFamily="18" charset="0"/>
                          </a:rPr>
                          <m:t>𝑡</m:t>
                        </m:r>
                      </m:sub>
                    </m:sSub>
                    <m:r>
                      <a:rPr lang="en-US" altLang="zh-TW" sz="2400" b="0" i="1" smtClean="0">
                        <a:latin typeface="Cambria Math" panose="02040503050406030204" pitchFamily="18" charset="0"/>
                      </a:rPr>
                      <m:t>=1|</m:t>
                    </m:r>
                    <m:r>
                      <a:rPr lang="zh-TW" altLang="en-US" sz="2400" i="1">
                        <a:latin typeface="Cambria Math" panose="02040503050406030204" pitchFamily="18" charset="0"/>
                      </a:rPr>
                      <m:t>因素介入後</m:t>
                    </m:r>
                    <m:r>
                      <a:rPr lang="zh-TW" altLang="en-US" sz="2400" i="1" smtClean="0">
                        <a:latin typeface="Cambria Math" panose="02040503050406030204" pitchFamily="18" charset="0"/>
                      </a:rPr>
                      <m:t>、</m:t>
                    </m:r>
                    <m:r>
                      <a:rPr lang="zh-TW" altLang="en-US" sz="2400" i="1" dirty="0">
                        <a:latin typeface="Cambria Math" panose="02040503050406030204" pitchFamily="18" charset="0"/>
                      </a:rPr>
                      <m:t> </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𝐷</m:t>
                        </m:r>
                      </m:e>
                      <m:sub>
                        <m:r>
                          <a:rPr lang="en-US" altLang="zh-TW" sz="2400" i="1">
                            <a:latin typeface="Cambria Math" panose="02040503050406030204" pitchFamily="18" charset="0"/>
                          </a:rPr>
                          <m:t>𝑖</m:t>
                        </m:r>
                      </m:sub>
                    </m:sSub>
                    <m:r>
                      <a:rPr lang="en-US" altLang="zh-TW" sz="2400" i="1">
                        <a:latin typeface="Cambria Math" panose="02040503050406030204" pitchFamily="18" charset="0"/>
                      </a:rPr>
                      <m:t>=1|</m:t>
                    </m:r>
                    <m:r>
                      <a:rPr lang="zh-TW" altLang="en-US" sz="2400" i="1">
                        <a:latin typeface="Cambria Math" panose="02040503050406030204" pitchFamily="18" charset="0"/>
                      </a:rPr>
                      <m:t>實驗組</m:t>
                    </m:r>
                  </m:oMath>
                </a14:m>
                <a:endParaRPr lang="en-US" altLang="zh-TW" sz="2400" dirty="0">
                  <a:latin typeface="微軟正黑體" panose="020B0604030504040204" pitchFamily="34" charset="-120"/>
                  <a:ea typeface="微軟正黑體" panose="020B0604030504040204" pitchFamily="34" charset="-120"/>
                </a:endParaRPr>
              </a:p>
            </p:txBody>
          </p:sp>
        </mc:Choice>
        <mc:Fallback xmlns="">
          <p:sp>
            <p:nvSpPr>
              <p:cNvPr id="3" name="文字版面配置區 2">
                <a:extLst>
                  <a:ext uri="{FF2B5EF4-FFF2-40B4-BE49-F238E27FC236}">
                    <a16:creationId xmlns:a16="http://schemas.microsoft.com/office/drawing/2014/main" id="{2425E1EA-626B-442A-9363-21C11350BF13}"/>
                  </a:ext>
                </a:extLst>
              </p:cNvPr>
              <p:cNvSpPr>
                <a:spLocks noGrp="1" noRot="1" noChangeAspect="1" noMove="1" noResize="1" noEditPoints="1" noAdjustHandles="1" noChangeArrowheads="1" noChangeShapeType="1" noTextEdit="1"/>
              </p:cNvSpPr>
              <p:nvPr>
                <p:ph type="body" idx="1"/>
              </p:nvPr>
            </p:nvSpPr>
            <p:spPr>
              <a:xfrm>
                <a:off x="628650" y="1825625"/>
                <a:ext cx="7886700" cy="2529559"/>
              </a:xfr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82001582-B81C-4314-B523-C5A6453E80B8}"/>
                  </a:ext>
                </a:extLst>
              </p:cNvPr>
              <p:cNvSpPr txBox="1"/>
              <p:nvPr/>
            </p:nvSpPr>
            <p:spPr>
              <a:xfrm>
                <a:off x="7008828" y="2861825"/>
                <a:ext cx="1993769" cy="646331"/>
              </a:xfrm>
              <a:prstGeom prst="rect">
                <a:avLst/>
              </a:prstGeom>
              <a:noFill/>
            </p:spPr>
            <p:txBody>
              <a:bodyPr wrap="square" rtlCol="0">
                <a:spAutoFit/>
              </a:bodyPr>
              <a:lstStyle/>
              <a:p>
                <a14:m>
                  <m:oMath xmlns:m="http://schemas.openxmlformats.org/officeDocument/2006/math">
                    <m:sSub>
                      <m:sSubPr>
                        <m:ctrlPr>
                          <a:rPr lang="en-US" altLang="zh-TW" sz="1800" b="0" i="1" smtClean="0">
                            <a:latin typeface="Cambria Math" panose="02040503050406030204" pitchFamily="18" charset="0"/>
                          </a:rPr>
                        </m:ctrlPr>
                      </m:sSubPr>
                      <m:e>
                        <m:r>
                          <a:rPr lang="en-US" altLang="zh-TW" sz="1800" b="0" i="1" smtClean="0">
                            <a:latin typeface="Cambria Math" panose="02040503050406030204" pitchFamily="18" charset="0"/>
                          </a:rPr>
                          <m:t>𝑋</m:t>
                        </m:r>
                      </m:e>
                      <m:sub>
                        <m:r>
                          <a:rPr lang="en-US" altLang="zh-TW" sz="1800" b="0" i="1" smtClean="0">
                            <a:latin typeface="Cambria Math" panose="02040503050406030204" pitchFamily="18" charset="0"/>
                          </a:rPr>
                          <m:t>𝑖𝑡</m:t>
                        </m:r>
                      </m:sub>
                    </m:sSub>
                  </m:oMath>
                </a14:m>
                <a:r>
                  <a:rPr lang="zh-TW" altLang="en-US" sz="1800" dirty="0"/>
                  <a:t>：其他控制項</a:t>
                </a:r>
                <a:endParaRPr lang="en-US" altLang="zh-TW" sz="1800" dirty="0"/>
              </a:p>
              <a:p>
                <a:r>
                  <a:rPr lang="zh-TW" altLang="en-US" sz="1000" dirty="0"/>
                  <a:t> </a:t>
                </a:r>
                <a14:m>
                  <m:oMath xmlns:m="http://schemas.openxmlformats.org/officeDocument/2006/math">
                    <m:sSub>
                      <m:sSubPr>
                        <m:ctrlPr>
                          <a:rPr lang="en-US" altLang="zh-TW" sz="1800" b="0" i="1" smtClean="0">
                            <a:latin typeface="Cambria Math" panose="02040503050406030204" pitchFamily="18" charset="0"/>
                          </a:rPr>
                        </m:ctrlPr>
                      </m:sSubPr>
                      <m:e>
                        <m:r>
                          <a:rPr lang="zh-TW" altLang="en-US" sz="1800" b="0" i="1" smtClean="0">
                            <a:latin typeface="Cambria Math" panose="02040503050406030204" pitchFamily="18" charset="0"/>
                          </a:rPr>
                          <m:t>𝜀</m:t>
                        </m:r>
                      </m:e>
                      <m:sub>
                        <m:r>
                          <a:rPr lang="en-US" altLang="zh-TW" sz="1800" b="0" i="1" smtClean="0">
                            <a:latin typeface="Cambria Math" panose="02040503050406030204" pitchFamily="18" charset="0"/>
                          </a:rPr>
                          <m:t>𝑖𝑡</m:t>
                        </m:r>
                      </m:sub>
                    </m:sSub>
                  </m:oMath>
                </a14:m>
                <a:r>
                  <a:rPr lang="zh-TW" altLang="en-US" sz="1800" dirty="0"/>
                  <a:t>：誤差項</a:t>
                </a:r>
                <a:endParaRPr lang="en-US" altLang="zh-TW" sz="1800" dirty="0"/>
              </a:p>
            </p:txBody>
          </p:sp>
        </mc:Choice>
        <mc:Fallback xmlns="">
          <p:sp>
            <p:nvSpPr>
              <p:cNvPr id="4" name="文字方塊 3">
                <a:extLst>
                  <a:ext uri="{FF2B5EF4-FFF2-40B4-BE49-F238E27FC236}">
                    <a16:creationId xmlns:a16="http://schemas.microsoft.com/office/drawing/2014/main" id="{82001582-B81C-4314-B523-C5A6453E80B8}"/>
                  </a:ext>
                </a:extLst>
              </p:cNvPr>
              <p:cNvSpPr txBox="1">
                <a:spLocks noRot="1" noChangeAspect="1" noMove="1" noResize="1" noEditPoints="1" noAdjustHandles="1" noChangeArrowheads="1" noChangeShapeType="1" noTextEdit="1"/>
              </p:cNvSpPr>
              <p:nvPr/>
            </p:nvSpPr>
            <p:spPr>
              <a:xfrm>
                <a:off x="7008828" y="2861825"/>
                <a:ext cx="1993769" cy="646331"/>
              </a:xfrm>
              <a:prstGeom prst="rect">
                <a:avLst/>
              </a:prstGeom>
              <a:blipFill>
                <a:blip r:embed="rId7"/>
                <a:stretch>
                  <a:fillRect t="-4717" b="-14151"/>
                </a:stretch>
              </a:blipFill>
            </p:spPr>
            <p:txBody>
              <a:bodyPr/>
              <a:lstStyle/>
              <a:p>
                <a:r>
                  <a:rPr lang="zh-TW" altLang="en-US">
                    <a:noFill/>
                  </a:rPr>
                  <a:t> </a:t>
                </a:r>
              </a:p>
            </p:txBody>
          </p:sp>
        </mc:Fallback>
      </mc:AlternateContent>
      <p:sp>
        <p:nvSpPr>
          <p:cNvPr id="5" name="投影片編號版面配置區 4">
            <a:extLst>
              <a:ext uri="{FF2B5EF4-FFF2-40B4-BE49-F238E27FC236}">
                <a16:creationId xmlns:a16="http://schemas.microsoft.com/office/drawing/2014/main" id="{316B76E1-2DB5-4D1A-82C3-9D6F324295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159717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437882" y="1039008"/>
            <a:ext cx="6980349" cy="11159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altLang="en-US" dirty="0">
                <a:latin typeface="Microsoft JhengHei"/>
                <a:ea typeface="Microsoft JhengHei"/>
                <a:cs typeface="Microsoft JhengHei"/>
                <a:sym typeface="Microsoft JhengHei"/>
              </a:rPr>
              <a:t>研究結果 </a:t>
            </a:r>
            <a:r>
              <a:rPr lang="en-US" altLang="zh-TW" dirty="0">
                <a:latin typeface="Microsoft JhengHei"/>
                <a:ea typeface="Microsoft JhengHei"/>
                <a:cs typeface="Microsoft JhengHei"/>
                <a:sym typeface="Microsoft JhengHei"/>
              </a:rPr>
              <a:t>–</a:t>
            </a:r>
            <a:r>
              <a:rPr lang="zh-TW" altLang="en-US" dirty="0">
                <a:latin typeface="Microsoft JhengHei"/>
                <a:ea typeface="Microsoft JhengHei"/>
                <a:cs typeface="Microsoft JhengHei"/>
                <a:sym typeface="Microsoft JhengHei"/>
              </a:rPr>
              <a:t> 問題 </a:t>
            </a:r>
          </a:p>
        </p:txBody>
      </p:sp>
      <p:sp>
        <p:nvSpPr>
          <p:cNvPr id="6" name="Google Shape;110;p5">
            <a:extLst>
              <a:ext uri="{FF2B5EF4-FFF2-40B4-BE49-F238E27FC236}">
                <a16:creationId xmlns:a16="http://schemas.microsoft.com/office/drawing/2014/main" id="{82684AC5-44AB-438D-A909-F14E14686A22}"/>
              </a:ext>
            </a:extLst>
          </p:cNvPr>
          <p:cNvSpPr txBox="1">
            <a:spLocks noGrp="1"/>
          </p:cNvSpPr>
          <p:nvPr>
            <p:ph type="body" idx="1"/>
          </p:nvPr>
        </p:nvSpPr>
        <p:spPr>
          <a:xfrm>
            <a:off x="566670" y="1999008"/>
            <a:ext cx="7495505" cy="40540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zh-TW" altLang="en-US" dirty="0">
                <a:latin typeface="Microsoft JhengHei"/>
                <a:ea typeface="Microsoft JhengHei"/>
                <a:cs typeface="Microsoft JhengHei"/>
                <a:sym typeface="Microsoft JhengHei"/>
              </a:rPr>
              <a:t>假設檢定</a:t>
            </a:r>
            <a:r>
              <a:rPr lang="en-US" altLang="zh-TW" dirty="0">
                <a:latin typeface="Microsoft JhengHei"/>
                <a:ea typeface="Microsoft JhengHei"/>
                <a:cs typeface="Microsoft JhengHei"/>
                <a:sym typeface="Microsoft JhengHei"/>
              </a:rPr>
              <a:t>-1</a:t>
            </a:r>
            <a:r>
              <a:rPr lang="zh-TW" altLang="en-US" dirty="0">
                <a:latin typeface="Microsoft JhengHei"/>
                <a:ea typeface="Microsoft JhengHei"/>
                <a:cs typeface="Microsoft JhengHei"/>
                <a:sym typeface="Microsoft JhengHei"/>
              </a:rPr>
              <a:t>：法規是否有其效果？</a:t>
            </a:r>
            <a:endParaRPr lang="en-US" altLang="zh-TW" dirty="0">
              <a:latin typeface="Microsoft JhengHei"/>
              <a:ea typeface="Microsoft JhengHei"/>
              <a:cs typeface="Microsoft JhengHei"/>
              <a:sym typeface="Microsoft JhengHei"/>
            </a:endParaRPr>
          </a:p>
          <a:p>
            <a:pPr marL="228600" lvl="0" indent="-228600" algn="l" rtl="0">
              <a:lnSpc>
                <a:spcPct val="90000"/>
              </a:lnSpc>
              <a:spcBef>
                <a:spcPts val="0"/>
              </a:spcBef>
              <a:spcAft>
                <a:spcPts val="0"/>
              </a:spcAft>
              <a:buClr>
                <a:schemeClr val="dk1"/>
              </a:buClr>
              <a:buSzPts val="2400"/>
              <a:buChar char="•"/>
            </a:pPr>
            <a:endParaRPr lang="en-US" altLang="zh-TW" dirty="0">
              <a:latin typeface="Microsoft JhengHei"/>
              <a:ea typeface="Microsoft JhengHei"/>
              <a:cs typeface="Microsoft JhengHei"/>
              <a:sym typeface="Microsoft JhengHei"/>
            </a:endParaRPr>
          </a:p>
          <a:p>
            <a:pPr marL="228600" lvl="0" indent="-228600" algn="l" rtl="0">
              <a:lnSpc>
                <a:spcPct val="90000"/>
              </a:lnSpc>
              <a:spcBef>
                <a:spcPts val="0"/>
              </a:spcBef>
              <a:spcAft>
                <a:spcPts val="0"/>
              </a:spcAft>
              <a:buClr>
                <a:schemeClr val="dk1"/>
              </a:buClr>
              <a:buSzPts val="2400"/>
              <a:buChar char="•"/>
            </a:pPr>
            <a:r>
              <a:rPr lang="zh-TW" altLang="en-US" dirty="0">
                <a:latin typeface="Microsoft JhengHei"/>
                <a:ea typeface="Microsoft JhengHei"/>
                <a:cs typeface="Microsoft JhengHei"/>
                <a:sym typeface="Microsoft JhengHei"/>
              </a:rPr>
              <a:t>假設檢定</a:t>
            </a:r>
            <a:r>
              <a:rPr lang="en-US" altLang="zh-TW" dirty="0">
                <a:latin typeface="Microsoft JhengHei"/>
                <a:ea typeface="Microsoft JhengHei"/>
                <a:cs typeface="Microsoft JhengHei"/>
                <a:sym typeface="Microsoft JhengHei"/>
              </a:rPr>
              <a:t>-2</a:t>
            </a:r>
            <a:r>
              <a:rPr lang="zh-TW" altLang="en-US" dirty="0">
                <a:latin typeface="Microsoft JhengHei"/>
                <a:ea typeface="Microsoft JhengHei"/>
                <a:cs typeface="Microsoft JhengHei"/>
                <a:sym typeface="Microsoft JhengHei"/>
              </a:rPr>
              <a:t>：訊號效果</a:t>
            </a:r>
            <a:r>
              <a:rPr lang="en-US" altLang="zh-TW" dirty="0">
                <a:latin typeface="Microsoft JhengHei"/>
                <a:ea typeface="Microsoft JhengHei"/>
                <a:cs typeface="Microsoft JhengHei"/>
                <a:sym typeface="Microsoft JhengHei"/>
              </a:rPr>
              <a:t>(Signaling Effect)</a:t>
            </a:r>
          </a:p>
          <a:p>
            <a:pPr marL="228600" lvl="0" indent="-228600" algn="l" rtl="0">
              <a:lnSpc>
                <a:spcPct val="90000"/>
              </a:lnSpc>
              <a:spcBef>
                <a:spcPts val="0"/>
              </a:spcBef>
              <a:spcAft>
                <a:spcPts val="0"/>
              </a:spcAft>
              <a:buClr>
                <a:schemeClr val="dk1"/>
              </a:buClr>
              <a:buSzPts val="2400"/>
              <a:buChar char="•"/>
            </a:pPr>
            <a:endParaRPr lang="en-US" altLang="zh-TW" dirty="0">
              <a:latin typeface="Microsoft JhengHei"/>
              <a:ea typeface="Microsoft JhengHei"/>
              <a:cs typeface="Microsoft JhengHei"/>
              <a:sym typeface="Microsoft JhengHei"/>
            </a:endParaRPr>
          </a:p>
          <a:p>
            <a:pPr marL="685800" lvl="1" indent="-228600">
              <a:spcBef>
                <a:spcPts val="0"/>
              </a:spcBef>
              <a:buSzPts val="2400"/>
            </a:pPr>
            <a:r>
              <a:rPr lang="zh-TW" altLang="en-US" dirty="0">
                <a:latin typeface="Microsoft JhengHei"/>
                <a:ea typeface="Microsoft JhengHei"/>
                <a:cs typeface="Microsoft JhengHei"/>
                <a:sym typeface="Microsoft JhengHei"/>
              </a:rPr>
              <a:t>假設檢定</a:t>
            </a:r>
            <a:r>
              <a:rPr lang="en-US" altLang="zh-TW" dirty="0">
                <a:latin typeface="Microsoft JhengHei"/>
                <a:ea typeface="Microsoft JhengHei"/>
                <a:cs typeface="Microsoft JhengHei"/>
                <a:sym typeface="Microsoft JhengHei"/>
              </a:rPr>
              <a:t>-2-1</a:t>
            </a:r>
            <a:r>
              <a:rPr lang="zh-TW" altLang="en-US" dirty="0">
                <a:latin typeface="Microsoft JhengHei"/>
                <a:ea typeface="Microsoft JhengHei"/>
                <a:cs typeface="Microsoft JhengHei"/>
                <a:sym typeface="Microsoft JhengHei"/>
              </a:rPr>
              <a:t>：報告書自願繳交</a:t>
            </a:r>
            <a:endParaRPr lang="en-US" altLang="zh-TW" dirty="0">
              <a:latin typeface="Microsoft JhengHei"/>
              <a:ea typeface="Microsoft JhengHei"/>
              <a:cs typeface="Microsoft JhengHei"/>
              <a:sym typeface="Microsoft JhengHei"/>
            </a:endParaRPr>
          </a:p>
          <a:p>
            <a:pPr marL="685800" lvl="1" indent="-228600">
              <a:spcBef>
                <a:spcPts val="0"/>
              </a:spcBef>
              <a:buSzPts val="2400"/>
            </a:pPr>
            <a:endParaRPr lang="en-US" altLang="zh-TW" dirty="0">
              <a:latin typeface="Microsoft JhengHei"/>
              <a:ea typeface="Microsoft JhengHei"/>
              <a:cs typeface="Microsoft JhengHei"/>
              <a:sym typeface="Microsoft JhengHei"/>
            </a:endParaRPr>
          </a:p>
          <a:p>
            <a:pPr marL="685800" lvl="1" indent="-228600">
              <a:spcBef>
                <a:spcPts val="0"/>
              </a:spcBef>
              <a:buSzPts val="2400"/>
            </a:pPr>
            <a:r>
              <a:rPr lang="zh-TW" altLang="en-US" dirty="0">
                <a:latin typeface="Microsoft JhengHei"/>
                <a:ea typeface="Microsoft JhengHei"/>
                <a:cs typeface="Microsoft JhengHei"/>
                <a:sym typeface="Microsoft JhengHei"/>
              </a:rPr>
              <a:t>假設檢定</a:t>
            </a:r>
            <a:r>
              <a:rPr lang="en-US" altLang="zh-TW" dirty="0">
                <a:latin typeface="Microsoft JhengHei"/>
                <a:ea typeface="Microsoft JhengHei"/>
                <a:cs typeface="Microsoft JhengHei"/>
                <a:sym typeface="Microsoft JhengHei"/>
              </a:rPr>
              <a:t>-2-2</a:t>
            </a:r>
            <a:r>
              <a:rPr lang="zh-TW" altLang="en-US" dirty="0">
                <a:latin typeface="Microsoft JhengHei"/>
                <a:ea typeface="Microsoft JhengHei"/>
                <a:cs typeface="Microsoft JhengHei"/>
                <a:sym typeface="Microsoft JhengHei"/>
              </a:rPr>
              <a:t>：報告書進行驗證</a:t>
            </a:r>
            <a:endParaRPr lang="en-US" altLang="zh-TW" dirty="0">
              <a:latin typeface="Microsoft JhengHei"/>
              <a:ea typeface="Microsoft JhengHei"/>
              <a:cs typeface="Microsoft JhengHei"/>
              <a:sym typeface="Microsoft JhengHei"/>
            </a:endParaRPr>
          </a:p>
          <a:p>
            <a:pPr marL="685800" lvl="1" indent="-228600">
              <a:spcBef>
                <a:spcPts val="0"/>
              </a:spcBef>
              <a:buSzPts val="2400"/>
            </a:pPr>
            <a:endParaRPr lang="zh-TW" altLang="en-US" sz="2000" dirty="0">
              <a:latin typeface="Microsoft JhengHei"/>
              <a:ea typeface="Microsoft JhengHei"/>
              <a:cs typeface="Microsoft JhengHei"/>
              <a:sym typeface="Microsoft JhengHei"/>
            </a:endParaRPr>
          </a:p>
          <a:p>
            <a:pPr marL="0" lvl="0" indent="0" algn="l" rtl="0">
              <a:lnSpc>
                <a:spcPct val="90000"/>
              </a:lnSpc>
              <a:spcBef>
                <a:spcPts val="0"/>
              </a:spcBef>
              <a:spcAft>
                <a:spcPts val="0"/>
              </a:spcAft>
              <a:buNone/>
            </a:pPr>
            <a:endParaRPr lang="en-US" sz="2400" dirty="0">
              <a:latin typeface="Microsoft JhengHei"/>
              <a:ea typeface="Microsoft JhengHei"/>
              <a:cs typeface="Microsoft JhengHei"/>
              <a:sym typeface="Microsoft JhengHei"/>
            </a:endParaRPr>
          </a:p>
          <a:p>
            <a:pPr marL="0" lvl="0" indent="0" algn="l" rtl="0">
              <a:lnSpc>
                <a:spcPct val="90000"/>
              </a:lnSpc>
              <a:spcBef>
                <a:spcPts val="0"/>
              </a:spcBef>
              <a:spcAft>
                <a:spcPts val="0"/>
              </a:spcAft>
              <a:buNone/>
            </a:pPr>
            <a:endParaRPr lang="en-US" sz="2400" dirty="0">
              <a:latin typeface="Microsoft JhengHei"/>
              <a:ea typeface="Microsoft JhengHei"/>
              <a:cs typeface="Microsoft JhengHei"/>
              <a:sym typeface="Microsoft JhengHei"/>
            </a:endParaRPr>
          </a:p>
          <a:p>
            <a:pPr marL="0" lvl="0" indent="0" algn="l" rtl="0">
              <a:lnSpc>
                <a:spcPct val="90000"/>
              </a:lnSpc>
              <a:spcBef>
                <a:spcPts val="0"/>
              </a:spcBef>
              <a:spcAft>
                <a:spcPts val="0"/>
              </a:spcAft>
              <a:buNone/>
            </a:pPr>
            <a:endParaRPr lang="zh-TW" altLang="en-US" sz="2400" dirty="0">
              <a:latin typeface="Microsoft JhengHei"/>
              <a:ea typeface="Microsoft JhengHei"/>
              <a:cs typeface="Microsoft JhengHei"/>
              <a:sym typeface="Microsoft JhengHei"/>
            </a:endParaRPr>
          </a:p>
          <a:p>
            <a:pPr marL="0" lvl="0" indent="0" algn="l" rtl="0">
              <a:lnSpc>
                <a:spcPct val="90000"/>
              </a:lnSpc>
              <a:spcBef>
                <a:spcPts val="0"/>
              </a:spcBef>
              <a:spcAft>
                <a:spcPts val="0"/>
              </a:spcAft>
              <a:buNone/>
            </a:pPr>
            <a:endParaRPr sz="2400" dirty="0">
              <a:latin typeface="Microsoft JhengHei"/>
              <a:ea typeface="Microsoft JhengHei"/>
              <a:cs typeface="Microsoft JhengHei"/>
              <a:sym typeface="Microsoft JhengHei"/>
            </a:endParaRPr>
          </a:p>
        </p:txBody>
      </p:sp>
      <p:sp>
        <p:nvSpPr>
          <p:cNvPr id="3" name="投影片編號版面配置區 2">
            <a:extLst>
              <a:ext uri="{FF2B5EF4-FFF2-40B4-BE49-F238E27FC236}">
                <a16:creationId xmlns:a16="http://schemas.microsoft.com/office/drawing/2014/main" id="{3C478D92-B5BF-4FAD-8F93-1DA78099E2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87704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437882" y="1039008"/>
            <a:ext cx="6980349" cy="11159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altLang="en-US" dirty="0">
                <a:latin typeface="Microsoft JhengHei"/>
                <a:ea typeface="Microsoft JhengHei"/>
                <a:cs typeface="Microsoft JhengHei"/>
                <a:sym typeface="Microsoft JhengHei"/>
              </a:rPr>
              <a:t>研究</a:t>
            </a:r>
            <a:r>
              <a:rPr lang="zh-TW" altLang="zh-TW" dirty="0">
                <a:latin typeface="Microsoft JhengHei"/>
                <a:ea typeface="Microsoft JhengHei"/>
                <a:cs typeface="Microsoft JhengHei"/>
                <a:sym typeface="Microsoft JhengHei"/>
              </a:rPr>
              <a:t>結果 – 法規</a:t>
            </a:r>
            <a:endParaRPr lang="zh-TW" altLang="en-US" dirty="0">
              <a:latin typeface="Microsoft JhengHei"/>
              <a:ea typeface="Microsoft JhengHei"/>
              <a:cs typeface="Microsoft JhengHei"/>
              <a:sym typeface="Microsoft JhengHei"/>
            </a:endParaRPr>
          </a:p>
        </p:txBody>
      </p:sp>
      <p:sp>
        <p:nvSpPr>
          <p:cNvPr id="6" name="Google Shape;110;p5">
            <a:extLst>
              <a:ext uri="{FF2B5EF4-FFF2-40B4-BE49-F238E27FC236}">
                <a16:creationId xmlns:a16="http://schemas.microsoft.com/office/drawing/2014/main" id="{82684AC5-44AB-438D-A909-F14E14686A22}"/>
              </a:ext>
            </a:extLst>
          </p:cNvPr>
          <p:cNvSpPr txBox="1">
            <a:spLocks noGrp="1"/>
          </p:cNvSpPr>
          <p:nvPr>
            <p:ph type="body" idx="1"/>
          </p:nvPr>
        </p:nvSpPr>
        <p:spPr>
          <a:xfrm>
            <a:off x="566670" y="1999008"/>
            <a:ext cx="7495505" cy="40540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lang="en-US" sz="2400" dirty="0">
              <a:latin typeface="Microsoft JhengHei"/>
              <a:ea typeface="Microsoft JhengHei"/>
              <a:cs typeface="Microsoft JhengHei"/>
              <a:sym typeface="Microsoft JhengHei"/>
            </a:endParaRPr>
          </a:p>
          <a:p>
            <a:pPr marL="0" lvl="0" indent="0" algn="l" rtl="0">
              <a:lnSpc>
                <a:spcPct val="90000"/>
              </a:lnSpc>
              <a:spcBef>
                <a:spcPts val="0"/>
              </a:spcBef>
              <a:spcAft>
                <a:spcPts val="0"/>
              </a:spcAft>
              <a:buNone/>
            </a:pPr>
            <a:endParaRPr lang="zh-TW" altLang="en-US" sz="2400" dirty="0">
              <a:latin typeface="Microsoft JhengHei"/>
              <a:ea typeface="Microsoft JhengHei"/>
              <a:cs typeface="Microsoft JhengHei"/>
              <a:sym typeface="Microsoft JhengHei"/>
            </a:endParaRPr>
          </a:p>
          <a:p>
            <a:pPr marL="0" lvl="0" indent="0" algn="l" rtl="0">
              <a:lnSpc>
                <a:spcPct val="90000"/>
              </a:lnSpc>
              <a:spcBef>
                <a:spcPts val="0"/>
              </a:spcBef>
              <a:spcAft>
                <a:spcPts val="0"/>
              </a:spcAft>
              <a:buNone/>
            </a:pPr>
            <a:endParaRPr sz="2400" dirty="0">
              <a:latin typeface="Microsoft JhengHei"/>
              <a:ea typeface="Microsoft JhengHei"/>
              <a:cs typeface="Microsoft JhengHei"/>
              <a:sym typeface="Microsoft JhengHei"/>
            </a:endParaRPr>
          </a:p>
        </p:txBody>
      </p:sp>
      <p:pic>
        <p:nvPicPr>
          <p:cNvPr id="3" name="圖片 2">
            <a:extLst>
              <a:ext uri="{FF2B5EF4-FFF2-40B4-BE49-F238E27FC236}">
                <a16:creationId xmlns:a16="http://schemas.microsoft.com/office/drawing/2014/main" id="{CF080413-BE3A-4459-8444-E003F3B597B9}"/>
              </a:ext>
            </a:extLst>
          </p:cNvPr>
          <p:cNvPicPr>
            <a:picLocks noChangeAspect="1"/>
          </p:cNvPicPr>
          <p:nvPr/>
        </p:nvPicPr>
        <p:blipFill>
          <a:blip r:embed="rId5"/>
          <a:stretch>
            <a:fillRect/>
          </a:stretch>
        </p:blipFill>
        <p:spPr>
          <a:xfrm>
            <a:off x="566670" y="1957744"/>
            <a:ext cx="5231757" cy="4703048"/>
          </a:xfrm>
          <a:prstGeom prst="rect">
            <a:avLst/>
          </a:prstGeom>
        </p:spPr>
      </p:pic>
      <p:sp>
        <p:nvSpPr>
          <p:cNvPr id="2" name="箭號: 向下 1">
            <a:extLst>
              <a:ext uri="{FF2B5EF4-FFF2-40B4-BE49-F238E27FC236}">
                <a16:creationId xmlns:a16="http://schemas.microsoft.com/office/drawing/2014/main" id="{F7E50049-ACE2-47F4-B7B8-ADE9ECBEB22D}"/>
              </a:ext>
            </a:extLst>
          </p:cNvPr>
          <p:cNvSpPr/>
          <p:nvPr/>
        </p:nvSpPr>
        <p:spPr>
          <a:xfrm>
            <a:off x="5926238" y="4132162"/>
            <a:ext cx="196770" cy="2517055"/>
          </a:xfrm>
          <a:prstGeom prst="downArrow">
            <a:avLst/>
          </a:prstGeom>
          <a:solidFill>
            <a:schemeClr val="accent1">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5E9D124A-0D03-4CA0-A0B1-ACE9091CCD42}"/>
              </a:ext>
            </a:extLst>
          </p:cNvPr>
          <p:cNvSpPr txBox="1"/>
          <p:nvPr/>
        </p:nvSpPr>
        <p:spPr>
          <a:xfrm>
            <a:off x="6123008" y="4132162"/>
            <a:ext cx="2639027" cy="830997"/>
          </a:xfrm>
          <a:prstGeom prst="rect">
            <a:avLst/>
          </a:prstGeom>
          <a:noFill/>
        </p:spPr>
        <p:txBody>
          <a:bodyPr wrap="square" rtlCol="0">
            <a:spAutoFit/>
          </a:bodyPr>
          <a:lstStyle/>
          <a:p>
            <a:r>
              <a:rPr lang="en-US" altLang="zh-TW" sz="2400" dirty="0"/>
              <a:t>TESG</a:t>
            </a:r>
            <a:r>
              <a:rPr lang="zh-TW" altLang="en-US" sz="2400" dirty="0"/>
              <a:t>資料</a:t>
            </a:r>
            <a:endParaRPr lang="en-US" altLang="zh-TW" sz="2400" dirty="0"/>
          </a:p>
          <a:p>
            <a:r>
              <a:rPr lang="zh-TW" altLang="en-US" sz="2400" dirty="0"/>
              <a:t>起始時點</a:t>
            </a:r>
          </a:p>
        </p:txBody>
      </p:sp>
      <p:sp>
        <p:nvSpPr>
          <p:cNvPr id="7" name="投影片編號版面配置區 6">
            <a:extLst>
              <a:ext uri="{FF2B5EF4-FFF2-40B4-BE49-F238E27FC236}">
                <a16:creationId xmlns:a16="http://schemas.microsoft.com/office/drawing/2014/main" id="{BF7DEC3D-57E3-4FD6-A2B6-1C7C6C3475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cxnSp>
        <p:nvCxnSpPr>
          <p:cNvPr id="10" name="直線接點 9">
            <a:extLst>
              <a:ext uri="{FF2B5EF4-FFF2-40B4-BE49-F238E27FC236}">
                <a16:creationId xmlns:a16="http://schemas.microsoft.com/office/drawing/2014/main" id="{C0AA22E2-FEC9-4F75-9711-3253210E69A5}"/>
              </a:ext>
            </a:extLst>
          </p:cNvPr>
          <p:cNvCxnSpPr/>
          <p:nvPr/>
        </p:nvCxnSpPr>
        <p:spPr>
          <a:xfrm>
            <a:off x="5602148" y="4120587"/>
            <a:ext cx="78707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40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58"/>
        <p:cNvGrpSpPr/>
        <p:nvPr/>
      </p:nvGrpSpPr>
      <p:grpSpPr>
        <a:xfrm>
          <a:off x="0" y="0"/>
          <a:ext cx="0" cy="0"/>
          <a:chOff x="0" y="0"/>
          <a:chExt cx="0" cy="0"/>
        </a:xfrm>
      </p:grpSpPr>
      <p:sp>
        <p:nvSpPr>
          <p:cNvPr id="159" name="Google Shape;159;p13"/>
          <p:cNvSpPr txBox="1">
            <a:spLocks noGrp="1"/>
          </p:cNvSpPr>
          <p:nvPr>
            <p:ph type="title"/>
          </p:nvPr>
        </p:nvSpPr>
        <p:spPr>
          <a:xfrm>
            <a:off x="437882" y="1039008"/>
            <a:ext cx="6980349" cy="11159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dirty="0">
                <a:latin typeface="Microsoft JhengHei"/>
                <a:ea typeface="Microsoft JhengHei"/>
                <a:cs typeface="Microsoft JhengHei"/>
                <a:sym typeface="Microsoft JhengHei"/>
              </a:rPr>
              <a:t>研究結果 – 法規</a:t>
            </a:r>
            <a:r>
              <a:rPr lang="zh-TW" altLang="en-US" dirty="0">
                <a:latin typeface="Microsoft JhengHei"/>
                <a:ea typeface="Microsoft JhengHei"/>
                <a:cs typeface="Microsoft JhengHei"/>
                <a:sym typeface="Microsoft JhengHei"/>
              </a:rPr>
              <a:t>效果</a:t>
            </a:r>
            <a:r>
              <a:rPr lang="en-US" altLang="zh-TW" dirty="0">
                <a:latin typeface="Microsoft JhengHei"/>
                <a:ea typeface="Microsoft JhengHei"/>
                <a:cs typeface="Microsoft JhengHei"/>
                <a:sym typeface="Microsoft JhengHei"/>
              </a:rPr>
              <a:t>(</a:t>
            </a:r>
            <a:r>
              <a:rPr lang="zh-TW" altLang="en-US" dirty="0">
                <a:latin typeface="Microsoft JhengHei"/>
                <a:ea typeface="Microsoft JhengHei"/>
                <a:cs typeface="Microsoft JhengHei"/>
                <a:sym typeface="Microsoft JhengHei"/>
              </a:rPr>
              <a:t>法二</a:t>
            </a:r>
            <a:r>
              <a:rPr lang="en-US" altLang="zh-TW" dirty="0">
                <a:latin typeface="Microsoft JhengHei"/>
                <a:ea typeface="Microsoft JhengHei"/>
                <a:cs typeface="Microsoft JhengHei"/>
                <a:sym typeface="Microsoft JhengHei"/>
              </a:rPr>
              <a:t>)</a:t>
            </a:r>
            <a:endParaRPr dirty="0">
              <a:latin typeface="Microsoft JhengHei"/>
              <a:ea typeface="Microsoft JhengHei"/>
              <a:cs typeface="Microsoft JhengHei"/>
              <a:sym typeface="Microsoft JhengHei"/>
            </a:endParaRPr>
          </a:p>
        </p:txBody>
      </p:sp>
      <p:sp>
        <p:nvSpPr>
          <p:cNvPr id="160" name="Google Shape;160;p13"/>
          <p:cNvSpPr txBox="1">
            <a:spLocks noGrp="1"/>
          </p:cNvSpPr>
          <p:nvPr>
            <p:ph type="body" idx="1"/>
          </p:nvPr>
        </p:nvSpPr>
        <p:spPr>
          <a:xfrm>
            <a:off x="437882" y="2369713"/>
            <a:ext cx="7791718" cy="372199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zh-TW" sz="2400" dirty="0">
                <a:latin typeface="Microsoft JhengHei"/>
                <a:ea typeface="Microsoft JhengHei"/>
                <a:cs typeface="Microsoft JhengHei"/>
                <a:sym typeface="Microsoft JhengHei"/>
              </a:rPr>
              <a:t>2016年法規增修「強制繳交報告書」：</a:t>
            </a:r>
            <a:endParaRPr sz="2400" dirty="0">
              <a:latin typeface="Microsoft JhengHei"/>
              <a:ea typeface="Microsoft JhengHei"/>
              <a:cs typeface="Microsoft JhengHei"/>
              <a:sym typeface="Microsoft JhengHei"/>
            </a:endParaRPr>
          </a:p>
          <a:p>
            <a:pPr marL="0" lvl="0" indent="0" algn="l" rtl="0">
              <a:lnSpc>
                <a:spcPct val="90000"/>
              </a:lnSpc>
              <a:spcBef>
                <a:spcPts val="1000"/>
              </a:spcBef>
              <a:spcAft>
                <a:spcPts val="0"/>
              </a:spcAft>
              <a:buClr>
                <a:schemeClr val="dk1"/>
              </a:buClr>
              <a:buSzPts val="2400"/>
              <a:buNone/>
            </a:pPr>
            <a:r>
              <a:rPr lang="zh-TW" sz="2400" dirty="0">
                <a:latin typeface="Microsoft JhengHei"/>
                <a:ea typeface="Microsoft JhengHei"/>
                <a:cs typeface="Microsoft JhengHei"/>
                <a:sym typeface="Microsoft JhengHei"/>
              </a:rPr>
              <a:t>	資本額100億元 &gt; 50億元</a:t>
            </a:r>
            <a:r>
              <a:rPr lang="zh-TW" altLang="en-US" sz="2400" dirty="0">
                <a:latin typeface="Microsoft JhengHei"/>
                <a:ea typeface="Microsoft JhengHei"/>
                <a:cs typeface="Microsoft JhengHei"/>
                <a:sym typeface="Microsoft JhengHei"/>
              </a:rPr>
              <a:t> 且屬 </a:t>
            </a:r>
            <a:r>
              <a:rPr lang="en-US" altLang="zh-TW" sz="2400" dirty="0">
                <a:latin typeface="Microsoft JhengHei"/>
                <a:ea typeface="Microsoft JhengHei"/>
                <a:cs typeface="Microsoft JhengHei"/>
                <a:sym typeface="Microsoft JhengHei"/>
              </a:rPr>
              <a:t>“</a:t>
            </a:r>
            <a:r>
              <a:rPr lang="zh-TW" altLang="en-US" sz="2400" dirty="0">
                <a:latin typeface="Microsoft JhengHei"/>
                <a:ea typeface="Microsoft JhengHei"/>
                <a:cs typeface="Microsoft JhengHei"/>
                <a:sym typeface="Microsoft JhengHei"/>
              </a:rPr>
              <a:t>特殊產業</a:t>
            </a:r>
            <a:r>
              <a:rPr lang="en-US" altLang="zh-TW" sz="2400" dirty="0">
                <a:latin typeface="Microsoft JhengHei"/>
                <a:ea typeface="Microsoft JhengHei"/>
                <a:cs typeface="Microsoft JhengHei"/>
                <a:sym typeface="Microsoft JhengHei"/>
              </a:rPr>
              <a:t>”</a:t>
            </a:r>
            <a:endParaRPr sz="2400" dirty="0">
              <a:latin typeface="Microsoft JhengHei"/>
              <a:ea typeface="Microsoft JhengHei"/>
              <a:cs typeface="Microsoft JhengHei"/>
              <a:sym typeface="Microsoft JhengHei"/>
            </a:endParaRPr>
          </a:p>
          <a:p>
            <a:pPr marL="514350" lvl="0" indent="-336550" algn="l" rtl="0">
              <a:lnSpc>
                <a:spcPct val="90000"/>
              </a:lnSpc>
              <a:spcBef>
                <a:spcPts val="1000"/>
              </a:spcBef>
              <a:spcAft>
                <a:spcPts val="0"/>
              </a:spcAft>
              <a:buClr>
                <a:schemeClr val="dk1"/>
              </a:buClr>
              <a:buSzPts val="2800"/>
              <a:buFont typeface="Calibri"/>
              <a:buNone/>
            </a:pPr>
            <a:endParaRPr dirty="0">
              <a:latin typeface="Microsoft JhengHei"/>
              <a:ea typeface="Microsoft JhengHei"/>
              <a:cs typeface="Microsoft JhengHei"/>
              <a:sym typeface="Microsoft JhengHei"/>
            </a:endParaRPr>
          </a:p>
        </p:txBody>
      </p:sp>
      <p:pic>
        <p:nvPicPr>
          <p:cNvPr id="161" name="Google Shape;161;p13"/>
          <p:cNvPicPr preferRelativeResize="0"/>
          <p:nvPr/>
        </p:nvPicPr>
        <p:blipFill rotWithShape="1">
          <a:blip r:embed="rId5">
            <a:alphaModFix/>
          </a:blip>
          <a:srcRect/>
          <a:stretch/>
        </p:blipFill>
        <p:spPr>
          <a:xfrm>
            <a:off x="437882" y="3429000"/>
            <a:ext cx="5238209" cy="3052482"/>
          </a:xfrm>
          <a:prstGeom prst="rect">
            <a:avLst/>
          </a:prstGeom>
          <a:noFill/>
          <a:ln>
            <a:solidFill>
              <a:schemeClr val="bg1">
                <a:lumMod val="75000"/>
              </a:schemeClr>
            </a:solidFill>
          </a:ln>
        </p:spPr>
      </p:pic>
      <p:sp>
        <p:nvSpPr>
          <p:cNvPr id="162" name="Google Shape;162;p13"/>
          <p:cNvSpPr txBox="1"/>
          <p:nvPr/>
        </p:nvSpPr>
        <p:spPr>
          <a:xfrm>
            <a:off x="5934634" y="4377130"/>
            <a:ext cx="287767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800" dirty="0">
                <a:solidFill>
                  <a:schemeClr val="dk1"/>
                </a:solidFill>
                <a:latin typeface="Calibri"/>
                <a:ea typeface="Calibri"/>
                <a:cs typeface="Calibri"/>
                <a:sym typeface="Calibri"/>
              </a:rPr>
              <a:t>group_a：2016以前強制</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zh-TW" sz="1800" dirty="0">
                <a:solidFill>
                  <a:schemeClr val="dk1"/>
                </a:solidFill>
                <a:latin typeface="Calibri"/>
                <a:ea typeface="Calibri"/>
                <a:cs typeface="Calibri"/>
                <a:sym typeface="Calibri"/>
              </a:rPr>
              <a:t>group_b：2016開始強制</a:t>
            </a:r>
            <a:endParaRPr dirty="0"/>
          </a:p>
          <a:p>
            <a:pPr marL="0" marR="0" lvl="0" indent="0" algn="l" rtl="0">
              <a:spcBef>
                <a:spcPts val="0"/>
              </a:spcBef>
              <a:spcAft>
                <a:spcPts val="0"/>
              </a:spcAft>
              <a:buNone/>
            </a:pPr>
            <a:r>
              <a:rPr lang="zh-TW" sz="1800" dirty="0">
                <a:solidFill>
                  <a:schemeClr val="dk1"/>
                </a:solidFill>
                <a:latin typeface="Calibri"/>
                <a:ea typeface="Calibri"/>
                <a:cs typeface="Calibri"/>
                <a:sym typeface="Calibri"/>
              </a:rPr>
              <a:t>group_c：仍未受到影響</a:t>
            </a:r>
            <a:endParaRPr dirty="0"/>
          </a:p>
        </p:txBody>
      </p:sp>
      <p:sp>
        <p:nvSpPr>
          <p:cNvPr id="3" name="投影片編號版面配置區 2">
            <a:extLst>
              <a:ext uri="{FF2B5EF4-FFF2-40B4-BE49-F238E27FC236}">
                <a16:creationId xmlns:a16="http://schemas.microsoft.com/office/drawing/2014/main" id="{CF01267A-6758-4DAD-8EF6-1E4406284E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34AA4994-DDC8-4175-9CB3-95289B416169}"/>
              </a:ext>
            </a:extLst>
          </p:cNvPr>
          <p:cNvGraphicFramePr>
            <a:graphicFrameLocks noGrp="1"/>
          </p:cNvGraphicFramePr>
          <p:nvPr>
            <p:extLst>
              <p:ext uri="{D42A27DB-BD31-4B8C-83A1-F6EECF244321}">
                <p14:modId xmlns:p14="http://schemas.microsoft.com/office/powerpoint/2010/main" val="3631981204"/>
              </p:ext>
            </p:extLst>
          </p:nvPr>
        </p:nvGraphicFramePr>
        <p:xfrm>
          <a:off x="236277" y="0"/>
          <a:ext cx="6120820" cy="6866760"/>
        </p:xfrm>
        <a:graphic>
          <a:graphicData uri="http://schemas.openxmlformats.org/drawingml/2006/table">
            <a:tbl>
              <a:tblPr>
                <a:tableStyleId>{2D5ABB26-0587-4C30-8999-92F81FD0307C}</a:tableStyleId>
              </a:tblPr>
              <a:tblGrid>
                <a:gridCol w="1473495">
                  <a:extLst>
                    <a:ext uri="{9D8B030D-6E8A-4147-A177-3AD203B41FA5}">
                      <a16:colId xmlns:a16="http://schemas.microsoft.com/office/drawing/2014/main" val="1480429748"/>
                    </a:ext>
                  </a:extLst>
                </a:gridCol>
                <a:gridCol w="1244716">
                  <a:extLst>
                    <a:ext uri="{9D8B030D-6E8A-4147-A177-3AD203B41FA5}">
                      <a16:colId xmlns:a16="http://schemas.microsoft.com/office/drawing/2014/main" val="3465232192"/>
                    </a:ext>
                  </a:extLst>
                </a:gridCol>
                <a:gridCol w="1198183">
                  <a:extLst>
                    <a:ext uri="{9D8B030D-6E8A-4147-A177-3AD203B41FA5}">
                      <a16:colId xmlns:a16="http://schemas.microsoft.com/office/drawing/2014/main" val="3410621497"/>
                    </a:ext>
                  </a:extLst>
                </a:gridCol>
                <a:gridCol w="1105121">
                  <a:extLst>
                    <a:ext uri="{9D8B030D-6E8A-4147-A177-3AD203B41FA5}">
                      <a16:colId xmlns:a16="http://schemas.microsoft.com/office/drawing/2014/main" val="2851866994"/>
                    </a:ext>
                  </a:extLst>
                </a:gridCol>
                <a:gridCol w="1099305">
                  <a:extLst>
                    <a:ext uri="{9D8B030D-6E8A-4147-A177-3AD203B41FA5}">
                      <a16:colId xmlns:a16="http://schemas.microsoft.com/office/drawing/2014/main" val="333239538"/>
                    </a:ext>
                  </a:extLst>
                </a:gridCol>
              </a:tblGrid>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gridSpan="2">
                  <a:txBody>
                    <a:bodyPr/>
                    <a:lstStyle/>
                    <a:p>
                      <a:pPr marR="0" algn="ctr" rtl="0" fontAlgn="ctr">
                        <a:lnSpc>
                          <a:spcPct val="100000"/>
                        </a:lnSpc>
                        <a:spcBef>
                          <a:spcPts val="0"/>
                        </a:spcBef>
                        <a:spcAft>
                          <a:spcPts val="0"/>
                        </a:spcAft>
                        <a:buClr>
                          <a:srgbClr val="000000"/>
                        </a:buClr>
                        <a:buFont typeface="Arial"/>
                      </a:pPr>
                      <a:r>
                        <a:rPr lang="zh-TW" altLang="en-US" sz="1100" b="0" i="0" u="sng"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假說檢定一</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endParaRPr lang="zh-TW" altLang="en-US"/>
                    </a:p>
                  </a:txBody>
                  <a:tcPr/>
                </a:tc>
                <a:tc gridSpan="2">
                  <a:txBody>
                    <a:bodyPr/>
                    <a:lstStyle/>
                    <a:p>
                      <a:pPr marR="0" algn="ctr" rtl="0" fontAlgn="ctr">
                        <a:lnSpc>
                          <a:spcPct val="100000"/>
                        </a:lnSpc>
                        <a:spcBef>
                          <a:spcPts val="0"/>
                        </a:spcBef>
                        <a:spcAft>
                          <a:spcPts val="0"/>
                        </a:spcAft>
                        <a:buClr>
                          <a:srgbClr val="000000"/>
                        </a:buClr>
                        <a:buFont typeface="Arial"/>
                      </a:pPr>
                      <a:r>
                        <a:rPr lang="zh-TW" altLang="en-US" sz="1100" b="0" i="0" u="sng"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假說檢定二</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endParaRPr lang="zh-TW" altLang="en-US"/>
                    </a:p>
                  </a:txBody>
                  <a:tcPr/>
                </a:tc>
                <a:extLst>
                  <a:ext uri="{0D108BD9-81ED-4DB2-BD59-A6C34878D82A}">
                    <a16:rowId xmlns:a16="http://schemas.microsoft.com/office/drawing/2014/main" val="591888946"/>
                  </a:ext>
                </a:extLst>
              </a:tr>
              <a:tr h="108783">
                <a:tc>
                  <a:txBody>
                    <a:bodyPr/>
                    <a:lstStyle/>
                    <a:p>
                      <a:pPr marR="0" algn="l"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　</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模型一</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模型二</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模型三</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模型四</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1323959"/>
                  </a:ext>
                </a:extLst>
              </a:tr>
              <a:tr h="108783">
                <a:tc>
                  <a:txBody>
                    <a:bodyPr/>
                    <a:lstStyle/>
                    <a:p>
                      <a:pPr marR="0" algn="l" rtl="0" fontAlgn="ctr">
                        <a:lnSpc>
                          <a:spcPct val="100000"/>
                        </a:lnSpc>
                        <a:spcBef>
                          <a:spcPts val="0"/>
                        </a:spcBef>
                        <a:spcAft>
                          <a:spcPts val="0"/>
                        </a:spcAft>
                        <a:buClr>
                          <a:srgbClr val="000000"/>
                        </a:buClr>
                        <a:buFont typeface="Arial"/>
                      </a:pPr>
                      <a:r>
                        <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常數項</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58.686***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51.313***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53.432***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50.611***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21688860"/>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(0.55)</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(0.99)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(0.20)</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(0.38)</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21416489"/>
                  </a:ext>
                </a:extLst>
              </a:tr>
              <a:tr h="108783">
                <a:tc>
                  <a:txBody>
                    <a:bodyPr/>
                    <a:lstStyle/>
                    <a:p>
                      <a:pPr marR="0" algn="l" rtl="0" fontAlgn="ctr">
                        <a:lnSpc>
                          <a:spcPct val="100000"/>
                        </a:lnSpc>
                        <a:spcBef>
                          <a:spcPts val="0"/>
                        </a:spcBef>
                        <a:spcAft>
                          <a:spcPts val="0"/>
                        </a:spcAft>
                        <a:buClr>
                          <a:srgbClr val="000000"/>
                        </a:buClr>
                        <a:buFont typeface="Arial"/>
                      </a:pPr>
                      <a:r>
                        <a:rPr lang="en-US" sz="1100" b="0" i="0" u="none" strike="noStrike" cap="none" dirty="0" err="1">
                          <a:solidFill>
                            <a:srgbClr val="000000"/>
                          </a:solidFill>
                          <a:effectLst/>
                          <a:latin typeface="微軟正黑體" panose="020B0604030504040204" pitchFamily="34" charset="-120"/>
                          <a:ea typeface="微軟正黑體" panose="020B0604030504040204" pitchFamily="34" charset="-120"/>
                          <a:cs typeface="+mn-cs"/>
                          <a:sym typeface="Arial"/>
                        </a:rPr>
                        <a:t>C（group_b</a:t>
                      </a:r>
                      <a:r>
                        <a:rPr 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）[T.1]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-0.568</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-2.250***</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4.686***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4.074***</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36005706"/>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(0.96)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(0.87)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(0.77)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(0.73)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629739"/>
                  </a:ext>
                </a:extLst>
              </a:tr>
              <a:tr h="108783">
                <a:tc>
                  <a:txBody>
                    <a:bodyPr/>
                    <a:lstStyle/>
                    <a:p>
                      <a:pPr marR="0" algn="l" rtl="0" fontAlgn="ctr">
                        <a:lnSpc>
                          <a:spcPct val="100000"/>
                        </a:lnSpc>
                        <a:spcBef>
                          <a:spcPts val="0"/>
                        </a:spcBef>
                        <a:spcAft>
                          <a:spcPts val="0"/>
                        </a:spcAft>
                        <a:buClr>
                          <a:srgbClr val="000000"/>
                        </a:buClr>
                        <a:buFont typeface="Arial"/>
                      </a:pPr>
                      <a:r>
                        <a:rPr lang="pl-PL"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C（Policy_2016）[T.1]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1.774***</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1.378***</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0.109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-0.104</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17738139"/>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(0.59)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(0.53)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(0.22)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(0.21)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16310882"/>
                  </a:ext>
                </a:extLst>
              </a:tr>
              <a:tr h="108783">
                <a:tc>
                  <a:txBody>
                    <a:bodyPr/>
                    <a:lstStyle/>
                    <a:p>
                      <a:pPr marR="0" algn="l" rtl="0" fontAlgn="ctr">
                        <a:lnSpc>
                          <a:spcPct val="100000"/>
                        </a:lnSpc>
                        <a:spcBef>
                          <a:spcPts val="0"/>
                        </a:spcBef>
                        <a:spcAft>
                          <a:spcPts val="0"/>
                        </a:spcAft>
                        <a:buClr>
                          <a:srgbClr val="000000"/>
                        </a:buClr>
                        <a:buFont typeface="Arial"/>
                      </a:pPr>
                      <a:r>
                        <a:rPr 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可再生能源）</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-2.881**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3.003***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66405978"/>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(1.33)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(0.72)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0172234"/>
                  </a:ext>
                </a:extLst>
              </a:tr>
              <a:tr h="108783">
                <a:tc>
                  <a:txBody>
                    <a:bodyPr/>
                    <a:lstStyle/>
                    <a:p>
                      <a:pPr marR="0" algn="l"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（提煉與礦產）</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0.706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-0.976**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75237129"/>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(0.86)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(0.42)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73358976"/>
                  </a:ext>
                </a:extLst>
              </a:tr>
              <a:tr h="108783">
                <a:tc>
                  <a:txBody>
                    <a:bodyPr/>
                    <a:lstStyle/>
                    <a:p>
                      <a:pPr marR="0" algn="l" rtl="0" fontAlgn="ctr">
                        <a:lnSpc>
                          <a:spcPct val="100000"/>
                        </a:lnSpc>
                        <a:spcBef>
                          <a:spcPts val="0"/>
                        </a:spcBef>
                        <a:spcAft>
                          <a:spcPts val="0"/>
                        </a:spcAft>
                        <a:buClr>
                          <a:srgbClr val="000000"/>
                        </a:buClr>
                        <a:buFont typeface="Arial"/>
                      </a:pPr>
                      <a:r>
                        <a:rPr 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服務）</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1.086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1.321***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38214092"/>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(1.36)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(0.46)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5305472"/>
                  </a:ext>
                </a:extLst>
              </a:tr>
              <a:tr h="108783">
                <a:tc>
                  <a:txBody>
                    <a:bodyPr/>
                    <a:lstStyle/>
                    <a:p>
                      <a:pPr marR="0" algn="l" rtl="0" fontAlgn="ctr">
                        <a:lnSpc>
                          <a:spcPct val="100000"/>
                        </a:lnSpc>
                        <a:spcBef>
                          <a:spcPts val="0"/>
                        </a:spcBef>
                        <a:spcAft>
                          <a:spcPts val="0"/>
                        </a:spcAft>
                        <a:buClr>
                          <a:srgbClr val="000000"/>
                        </a:buClr>
                        <a:buFont typeface="Arial"/>
                      </a:pPr>
                      <a:r>
                        <a:rPr 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消費品）</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-1.486*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-0.232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97760541"/>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(0.84)</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(0.32)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01877335"/>
                  </a:ext>
                </a:extLst>
              </a:tr>
              <a:tr h="108783">
                <a:tc>
                  <a:txBody>
                    <a:bodyPr/>
                    <a:lstStyle/>
                    <a:p>
                      <a:pPr marR="0" algn="l"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（科技與通訊）</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1.329*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-0.299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46149497"/>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(0.70)</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(0.28)</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3331464"/>
                  </a:ext>
                </a:extLst>
              </a:tr>
              <a:tr h="108783">
                <a:tc>
                  <a:txBody>
                    <a:bodyPr/>
                    <a:lstStyle/>
                    <a:p>
                      <a:pPr marR="0" algn="l"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（資源轉化）</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-0.966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0.051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48966358"/>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(0.72)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(0.31)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08042220"/>
                  </a:ext>
                </a:extLst>
              </a:tr>
              <a:tr h="108783">
                <a:tc>
                  <a:txBody>
                    <a:bodyPr/>
                    <a:lstStyle/>
                    <a:p>
                      <a:pPr marR="0" algn="l" rtl="0" fontAlgn="ctr">
                        <a:lnSpc>
                          <a:spcPct val="100000"/>
                        </a:lnSpc>
                        <a:spcBef>
                          <a:spcPts val="0"/>
                        </a:spcBef>
                        <a:spcAft>
                          <a:spcPts val="0"/>
                        </a:spcAft>
                        <a:buClr>
                          <a:srgbClr val="000000"/>
                        </a:buClr>
                        <a:buFont typeface="Arial"/>
                      </a:pPr>
                      <a:r>
                        <a:rPr 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運輸）</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-0.587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-0.763*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65746375"/>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(0.87)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(0.40)</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95859064"/>
                  </a:ext>
                </a:extLst>
              </a:tr>
              <a:tr h="108783">
                <a:tc>
                  <a:txBody>
                    <a:bodyPr/>
                    <a:lstStyle/>
                    <a:p>
                      <a:pPr marR="0" algn="l"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（醫療保健）</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1.867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2.719***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7729768"/>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(1.37)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(0.38)</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62729658"/>
                  </a:ext>
                </a:extLst>
              </a:tr>
              <a:tr h="108783">
                <a:tc>
                  <a:txBody>
                    <a:bodyPr/>
                    <a:lstStyle/>
                    <a:p>
                      <a:pPr marR="0" algn="l" rtl="0" fontAlgn="ctr">
                        <a:lnSpc>
                          <a:spcPct val="100000"/>
                        </a:lnSpc>
                        <a:spcBef>
                          <a:spcPts val="0"/>
                        </a:spcBef>
                        <a:spcAft>
                          <a:spcPts val="0"/>
                        </a:spcAft>
                        <a:buClr>
                          <a:srgbClr val="000000"/>
                        </a:buClr>
                        <a:buFont typeface="Arial"/>
                      </a:pPr>
                      <a:r>
                        <a:rPr 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金融）</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-6.946***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-5.119***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5285452"/>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(0.83)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(1.71)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91428788"/>
                  </a:ext>
                </a:extLst>
              </a:tr>
              <a:tr h="108783">
                <a:tc>
                  <a:txBody>
                    <a:bodyPr/>
                    <a:lstStyle/>
                    <a:p>
                      <a:pPr marR="0" algn="l"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（食品與飲料）</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-3.887***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-5.416***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83153323"/>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(0.78)</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(1.10)</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06583598"/>
                  </a:ext>
                </a:extLst>
              </a:tr>
              <a:tr h="108783">
                <a:tc>
                  <a:txBody>
                    <a:bodyPr/>
                    <a:lstStyle/>
                    <a:p>
                      <a:pPr marR="0" algn="l" rtl="0" fontAlgn="ctr">
                        <a:lnSpc>
                          <a:spcPct val="100000"/>
                        </a:lnSpc>
                        <a:spcBef>
                          <a:spcPts val="0"/>
                        </a:spcBef>
                        <a:spcAft>
                          <a:spcPts val="0"/>
                        </a:spcAft>
                        <a:buClr>
                          <a:srgbClr val="000000"/>
                        </a:buClr>
                        <a:buFont typeface="Arial"/>
                      </a:pPr>
                      <a:r>
                        <a:rPr 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上市別）</a:t>
                      </a: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a:t>
                      </a:r>
                      <a:r>
                        <a:rPr 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T.TSE]</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3.314***</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1.064***</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649703"/>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(0.46)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(0.15)</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51183357"/>
                  </a:ext>
                </a:extLst>
              </a:tr>
              <a:tr h="108783">
                <a:tc>
                  <a:txBody>
                    <a:bodyPr/>
                    <a:lstStyle/>
                    <a:p>
                      <a:pPr marR="0" algn="l"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交乘效果</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0.199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0.081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1.864**</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1.749**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13856870"/>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(1.03)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(0.92)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(0.83)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(0.78)</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53512368"/>
                  </a:ext>
                </a:extLst>
              </a:tr>
              <a:tr h="108783">
                <a:tc>
                  <a:txBody>
                    <a:bodyPr/>
                    <a:lstStyle/>
                    <a:p>
                      <a:pPr marR="0" algn="l" rtl="0" fontAlgn="ctr">
                        <a:lnSpc>
                          <a:spcPct val="100000"/>
                        </a:lnSpc>
                        <a:spcBef>
                          <a:spcPts val="0"/>
                        </a:spcBef>
                        <a:spcAft>
                          <a:spcPts val="0"/>
                        </a:spcAft>
                        <a:buClr>
                          <a:srgbClr val="000000"/>
                        </a:buClr>
                        <a:buFont typeface="Arial"/>
                      </a:pPr>
                      <a:r>
                        <a:rPr 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ROA</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0.190***</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0.125***</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8449352"/>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(0.02)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(0.01)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4179235"/>
                  </a:ext>
                </a:extLst>
              </a:tr>
              <a:tr h="108783">
                <a:tc>
                  <a:txBody>
                    <a:bodyPr/>
                    <a:lstStyle/>
                    <a:p>
                      <a:pPr marR="0" algn="l"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每股淨值</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0.040***</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0.036***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5133000"/>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(0.01)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(0.00)</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6881967"/>
                  </a:ext>
                </a:extLst>
              </a:tr>
              <a:tr h="108783">
                <a:tc>
                  <a:txBody>
                    <a:bodyPr/>
                    <a:lstStyle/>
                    <a:p>
                      <a:pPr marR="0" algn="l"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短期借款比率</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-10.285***</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-10.653***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22382086"/>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(2.07)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(0.82)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44707568"/>
                  </a:ext>
                </a:extLst>
              </a:tr>
              <a:tr h="108783">
                <a:tc>
                  <a:txBody>
                    <a:bodyPr/>
                    <a:lstStyle/>
                    <a:p>
                      <a:pPr marR="0" algn="l"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負債總額比率</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11.595***</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5.237***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34476770"/>
                  </a:ext>
                </a:extLst>
              </a:tr>
              <a:tr h="108783">
                <a:tc>
                  <a:txBody>
                    <a:bodyPr/>
                    <a:lstStyle/>
                    <a:p>
                      <a:pPr marR="0" algn="l"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　</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　</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(0.97)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　</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(0.47)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10708002"/>
                  </a:ext>
                </a:extLst>
              </a:tr>
            </a:tbl>
          </a:graphicData>
        </a:graphic>
      </p:graphicFrame>
      <p:sp>
        <p:nvSpPr>
          <p:cNvPr id="8" name="矩形 7">
            <a:extLst>
              <a:ext uri="{FF2B5EF4-FFF2-40B4-BE49-F238E27FC236}">
                <a16:creationId xmlns:a16="http://schemas.microsoft.com/office/drawing/2014/main" id="{E79C1EFD-16D2-4D59-B82E-A5A3B5EBCF2C}"/>
              </a:ext>
            </a:extLst>
          </p:cNvPr>
          <p:cNvSpPr/>
          <p:nvPr/>
        </p:nvSpPr>
        <p:spPr>
          <a:xfrm>
            <a:off x="223520" y="5136375"/>
            <a:ext cx="6120820"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2" name="表格 1">
            <a:extLst>
              <a:ext uri="{FF2B5EF4-FFF2-40B4-BE49-F238E27FC236}">
                <a16:creationId xmlns:a16="http://schemas.microsoft.com/office/drawing/2014/main" id="{28EAAE43-992D-4400-A28A-3EA2D70CDEF5}"/>
              </a:ext>
            </a:extLst>
          </p:cNvPr>
          <p:cNvGraphicFramePr>
            <a:graphicFrameLocks noGrp="1"/>
          </p:cNvGraphicFramePr>
          <p:nvPr>
            <p:extLst>
              <p:ext uri="{D42A27DB-BD31-4B8C-83A1-F6EECF244321}">
                <p14:modId xmlns:p14="http://schemas.microsoft.com/office/powerpoint/2010/main" val="2423935758"/>
              </p:ext>
            </p:extLst>
          </p:nvPr>
        </p:nvGraphicFramePr>
        <p:xfrm>
          <a:off x="6357097" y="5729745"/>
          <a:ext cx="2774145" cy="710703"/>
        </p:xfrm>
        <a:graphic>
          <a:graphicData uri="http://schemas.openxmlformats.org/drawingml/2006/table">
            <a:tbl>
              <a:tblPr>
                <a:tableStyleId>{2D5ABB26-0587-4C30-8999-92F81FD0307C}</a:tableStyleId>
              </a:tblPr>
              <a:tblGrid>
                <a:gridCol w="560731">
                  <a:extLst>
                    <a:ext uri="{9D8B030D-6E8A-4147-A177-3AD203B41FA5}">
                      <a16:colId xmlns:a16="http://schemas.microsoft.com/office/drawing/2014/main" val="1949470278"/>
                    </a:ext>
                  </a:extLst>
                </a:gridCol>
                <a:gridCol w="593932">
                  <a:extLst>
                    <a:ext uri="{9D8B030D-6E8A-4147-A177-3AD203B41FA5}">
                      <a16:colId xmlns:a16="http://schemas.microsoft.com/office/drawing/2014/main" val="1169649348"/>
                    </a:ext>
                  </a:extLst>
                </a:gridCol>
                <a:gridCol w="568109">
                  <a:extLst>
                    <a:ext uri="{9D8B030D-6E8A-4147-A177-3AD203B41FA5}">
                      <a16:colId xmlns:a16="http://schemas.microsoft.com/office/drawing/2014/main" val="720868042"/>
                    </a:ext>
                  </a:extLst>
                </a:gridCol>
                <a:gridCol w="527531">
                  <a:extLst>
                    <a:ext uri="{9D8B030D-6E8A-4147-A177-3AD203B41FA5}">
                      <a16:colId xmlns:a16="http://schemas.microsoft.com/office/drawing/2014/main" val="769909779"/>
                    </a:ext>
                  </a:extLst>
                </a:gridCol>
                <a:gridCol w="523842">
                  <a:extLst>
                    <a:ext uri="{9D8B030D-6E8A-4147-A177-3AD203B41FA5}">
                      <a16:colId xmlns:a16="http://schemas.microsoft.com/office/drawing/2014/main" val="1351738166"/>
                    </a:ext>
                  </a:extLst>
                </a:gridCol>
              </a:tblGrid>
              <a:tr h="236901">
                <a:tc>
                  <a:txBody>
                    <a:bodyPr/>
                    <a:lstStyle/>
                    <a:p>
                      <a:pPr algn="l" fontAlgn="ctr"/>
                      <a:r>
                        <a:rPr lang="zh-TW" altLang="en-US" sz="1100" u="none" strike="noStrike" dirty="0">
                          <a:effectLst/>
                          <a:latin typeface="微軟正黑體" panose="020B0604030504040204" pitchFamily="34" charset="-120"/>
                          <a:ea typeface="微軟正黑體" panose="020B0604030504040204" pitchFamily="34" charset="-120"/>
                        </a:rPr>
                        <a:t>樣本數</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2027</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2027</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9815</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9815</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extLst>
                  <a:ext uri="{0D108BD9-81ED-4DB2-BD59-A6C34878D82A}">
                    <a16:rowId xmlns:a16="http://schemas.microsoft.com/office/drawing/2014/main" val="2555324112"/>
                  </a:ext>
                </a:extLst>
              </a:tr>
              <a:tr h="236901">
                <a:tc>
                  <a:txBody>
                    <a:bodyPr/>
                    <a:lstStyle/>
                    <a:p>
                      <a:pPr algn="l" fontAlgn="ctr"/>
                      <a:r>
                        <a:rPr lang="en-US" sz="1100" u="none" strike="noStrike">
                          <a:effectLst/>
                          <a:latin typeface="微軟正黑體" panose="020B0604030504040204" pitchFamily="34" charset="-120"/>
                          <a:ea typeface="微軟正黑體" panose="020B0604030504040204" pitchFamily="34" charset="-120"/>
                        </a:rPr>
                        <a:t>R2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0.007</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dirty="0">
                          <a:effectLst/>
                          <a:latin typeface="微軟正黑體" panose="020B0604030504040204" pitchFamily="34" charset="-120"/>
                          <a:ea typeface="微軟正黑體" panose="020B0604030504040204" pitchFamily="34" charset="-120"/>
                        </a:rPr>
                        <a:t>0.219</a:t>
                      </a:r>
                      <a:endPar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dirty="0">
                          <a:effectLst/>
                          <a:latin typeface="微軟正黑體" panose="020B0604030504040204" pitchFamily="34" charset="-120"/>
                          <a:ea typeface="微軟正黑體" panose="020B0604030504040204" pitchFamily="34" charset="-120"/>
                        </a:rPr>
                        <a:t>0.046</a:t>
                      </a:r>
                      <a:endPar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0.145</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extLst>
                  <a:ext uri="{0D108BD9-81ED-4DB2-BD59-A6C34878D82A}">
                    <a16:rowId xmlns:a16="http://schemas.microsoft.com/office/drawing/2014/main" val="1110120936"/>
                  </a:ext>
                </a:extLst>
              </a:tr>
              <a:tr h="236901">
                <a:tc>
                  <a:txBody>
                    <a:bodyPr/>
                    <a:lstStyle/>
                    <a:p>
                      <a:pPr algn="l" fontAlgn="ctr"/>
                      <a:r>
                        <a:rPr lang="en-US" sz="1100" u="none" strike="noStrike">
                          <a:effectLst/>
                          <a:latin typeface="微軟正黑體" panose="020B0604030504040204" pitchFamily="34" charset="-120"/>
                          <a:ea typeface="微軟正黑體" panose="020B0604030504040204" pitchFamily="34" charset="-120"/>
                        </a:rPr>
                        <a:t>adj_R2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0.006</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0.213</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0.046</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dirty="0">
                          <a:effectLst/>
                          <a:latin typeface="微軟正黑體" panose="020B0604030504040204" pitchFamily="34" charset="-120"/>
                          <a:ea typeface="微軟正黑體" panose="020B0604030504040204" pitchFamily="34" charset="-120"/>
                        </a:rPr>
                        <a:t>0.144</a:t>
                      </a:r>
                      <a:endPar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extLst>
                  <a:ext uri="{0D108BD9-81ED-4DB2-BD59-A6C34878D82A}">
                    <a16:rowId xmlns:a16="http://schemas.microsoft.com/office/drawing/2014/main" val="957931043"/>
                  </a:ext>
                </a:extLst>
              </a:tr>
            </a:tbl>
          </a:graphicData>
        </a:graphic>
      </p:graphicFrame>
      <p:sp>
        <p:nvSpPr>
          <p:cNvPr id="4" name="文字方塊 3">
            <a:extLst>
              <a:ext uri="{FF2B5EF4-FFF2-40B4-BE49-F238E27FC236}">
                <a16:creationId xmlns:a16="http://schemas.microsoft.com/office/drawing/2014/main" id="{7BCCA559-7196-4084-960F-4DE0F1454AF9}"/>
              </a:ext>
            </a:extLst>
          </p:cNvPr>
          <p:cNvSpPr txBox="1"/>
          <p:nvPr/>
        </p:nvSpPr>
        <p:spPr>
          <a:xfrm>
            <a:off x="6751388" y="4067752"/>
            <a:ext cx="1878796" cy="1661993"/>
          </a:xfrm>
          <a:prstGeom prst="rect">
            <a:avLst/>
          </a:prstGeom>
          <a:noFill/>
        </p:spPr>
        <p:txBody>
          <a:bodyPr wrap="square" rtlCol="0">
            <a:spAutoFit/>
          </a:bodyPr>
          <a:lstStyle/>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p</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值</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&lt;0.01</a:t>
            </a:r>
            <a:endParaRPr lang="en-US" altLang="zh-TW" sz="1200" dirty="0">
              <a:latin typeface="微軟正黑體" panose="020B0604030504040204" pitchFamily="34" charset="-120"/>
              <a:ea typeface="微軟正黑體" panose="020B0604030504040204" pitchFamily="34" charset="-120"/>
              <a:cs typeface="標楷體" panose="03000509000000000000" pitchFamily="65" charset="-120"/>
            </a:endParaRPr>
          </a:p>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p</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值</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&lt;0.05</a:t>
            </a:r>
            <a:endParaRPr lang="en-US" altLang="zh-TW" sz="1200" dirty="0">
              <a:latin typeface="微軟正黑體" panose="020B0604030504040204" pitchFamily="34" charset="-120"/>
              <a:ea typeface="微軟正黑體" panose="020B0604030504040204" pitchFamily="34" charset="-120"/>
              <a:cs typeface="標楷體" panose="03000509000000000000" pitchFamily="65" charset="-120"/>
            </a:endParaRPr>
          </a:p>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p</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值</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&lt;0.1</a:t>
            </a:r>
          </a:p>
          <a:p>
            <a:pPr indent="457200">
              <a:lnSpc>
                <a:spcPct val="150000"/>
              </a:lnSpc>
            </a:pPr>
            <a:endParaRPr lang="en-US" altLang="zh-TW" sz="1200" dirty="0">
              <a:latin typeface="微軟正黑體" panose="020B0604030504040204" pitchFamily="34" charset="-120"/>
              <a:ea typeface="微軟正黑體" panose="020B0604030504040204" pitchFamily="34" charset="-120"/>
            </a:endParaRPr>
          </a:p>
          <a:p>
            <a:pPr indent="457200">
              <a:lnSpc>
                <a:spcPct val="150000"/>
              </a:lnSpc>
            </a:pPr>
            <a:endParaRPr lang="zh-TW" altLang="en-US" sz="1200" dirty="0">
              <a:latin typeface="微軟正黑體" panose="020B0604030504040204" pitchFamily="34" charset="-120"/>
              <a:ea typeface="微軟正黑體" panose="020B0604030504040204" pitchFamily="34" charset="-120"/>
            </a:endParaRPr>
          </a:p>
          <a:p>
            <a:pPr algn="ct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表格接續</a:t>
            </a:r>
            <a:r>
              <a:rPr lang="en-US" altLang="zh-TW" sz="1200" dirty="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92FD1BBD-9394-4495-8713-72B87322C130}"/>
              </a:ext>
            </a:extLst>
          </p:cNvPr>
          <p:cNvSpPr txBox="1"/>
          <p:nvPr/>
        </p:nvSpPr>
        <p:spPr>
          <a:xfrm>
            <a:off x="6596387" y="59001"/>
            <a:ext cx="2188798" cy="1443408"/>
          </a:xfrm>
          <a:prstGeom prst="rect">
            <a:avLst/>
          </a:prstGeom>
          <a:noFill/>
        </p:spPr>
        <p:txBody>
          <a:bodyPr wrap="square" rtlCol="0">
            <a:spAutoFit/>
          </a:bodyPr>
          <a:lstStyle/>
          <a:p>
            <a:pPr indent="457200">
              <a:lnSpc>
                <a:spcPct val="150000"/>
              </a:lnSpc>
            </a:pPr>
            <a:r>
              <a:rPr lang="zh-TW" altLang="en-US" sz="1200" dirty="0">
                <a:latin typeface="微軟正黑體" panose="020B0604030504040204" pitchFamily="34" charset="-120"/>
                <a:ea typeface="微軟正黑體" panose="020B0604030504040204" pitchFamily="34" charset="-120"/>
              </a:rPr>
              <a:t>假說檢定一：</a:t>
            </a:r>
            <a:endParaRPr lang="en-US" altLang="zh-TW" sz="1200" dirty="0">
              <a:latin typeface="微軟正黑體" panose="020B0604030504040204" pitchFamily="34" charset="-120"/>
              <a:ea typeface="微軟正黑體" panose="020B0604030504040204" pitchFamily="34" charset="-120"/>
            </a:endParaRPr>
          </a:p>
          <a:p>
            <a:pPr indent="457200">
              <a:lnSpc>
                <a:spcPct val="150000"/>
              </a:lnSpc>
            </a:pPr>
            <a:r>
              <a:rPr lang="en-US" altLang="zh-TW" sz="1200" dirty="0" err="1">
                <a:latin typeface="微軟正黑體" panose="020B0604030504040204" pitchFamily="34" charset="-120"/>
                <a:ea typeface="微軟正黑體" panose="020B0604030504040204" pitchFamily="34" charset="-120"/>
              </a:rPr>
              <a:t>group_b</a:t>
            </a:r>
            <a:r>
              <a:rPr lang="en-US" altLang="zh-TW" sz="1200" dirty="0">
                <a:latin typeface="微軟正黑體" panose="020B0604030504040204" pitchFamily="34" charset="-120"/>
                <a:ea typeface="微軟正黑體" panose="020B0604030504040204" pitchFamily="34" charset="-120"/>
              </a:rPr>
              <a:t> &amp; </a:t>
            </a:r>
            <a:r>
              <a:rPr lang="en-US" altLang="zh-TW" sz="1200" dirty="0" err="1">
                <a:latin typeface="微軟正黑體" panose="020B0604030504040204" pitchFamily="34" charset="-120"/>
                <a:ea typeface="微軟正黑體" panose="020B0604030504040204" pitchFamily="34" charset="-120"/>
              </a:rPr>
              <a:t>group_a</a:t>
            </a:r>
            <a:endParaRPr lang="en-US" altLang="zh-TW" sz="1200" dirty="0">
              <a:latin typeface="微軟正黑體" panose="020B0604030504040204" pitchFamily="34" charset="-120"/>
              <a:ea typeface="微軟正黑體" panose="020B0604030504040204" pitchFamily="34" charset="-120"/>
            </a:endParaRPr>
          </a:p>
          <a:p>
            <a:pPr indent="457200">
              <a:lnSpc>
                <a:spcPct val="150000"/>
              </a:lnSpc>
            </a:pPr>
            <a:endParaRPr lang="en-US" altLang="zh-TW" sz="1200" dirty="0">
              <a:latin typeface="微軟正黑體" panose="020B0604030504040204" pitchFamily="34" charset="-120"/>
              <a:ea typeface="微軟正黑體" panose="020B0604030504040204" pitchFamily="34" charset="-120"/>
            </a:endParaRPr>
          </a:p>
          <a:p>
            <a:pPr indent="457200">
              <a:lnSpc>
                <a:spcPct val="150000"/>
              </a:lnSpc>
            </a:pPr>
            <a:r>
              <a:rPr lang="zh-TW" altLang="en-US" sz="1200" dirty="0">
                <a:latin typeface="微軟正黑體" panose="020B0604030504040204" pitchFamily="34" charset="-120"/>
                <a:ea typeface="微軟正黑體" panose="020B0604030504040204" pitchFamily="34" charset="-120"/>
              </a:rPr>
              <a:t>假說檢定二：</a:t>
            </a:r>
            <a:endParaRPr lang="en-US" altLang="zh-TW" sz="1200" dirty="0">
              <a:latin typeface="微軟正黑體" panose="020B0604030504040204" pitchFamily="34" charset="-120"/>
              <a:ea typeface="微軟正黑體" panose="020B0604030504040204" pitchFamily="34" charset="-120"/>
            </a:endParaRPr>
          </a:p>
          <a:p>
            <a:pPr indent="457200">
              <a:lnSpc>
                <a:spcPct val="150000"/>
              </a:lnSpc>
            </a:pPr>
            <a:r>
              <a:rPr lang="en-US" altLang="zh-TW" sz="1200" dirty="0" err="1">
                <a:latin typeface="微軟正黑體" panose="020B0604030504040204" pitchFamily="34" charset="-120"/>
                <a:ea typeface="微軟正黑體" panose="020B0604030504040204" pitchFamily="34" charset="-120"/>
              </a:rPr>
              <a:t>group_b</a:t>
            </a:r>
            <a:r>
              <a:rPr lang="en-US" altLang="zh-TW" sz="1200" dirty="0">
                <a:latin typeface="微軟正黑體" panose="020B0604030504040204" pitchFamily="34" charset="-120"/>
                <a:ea typeface="微軟正黑體" panose="020B0604030504040204" pitchFamily="34" charset="-120"/>
              </a:rPr>
              <a:t> &amp; </a:t>
            </a:r>
            <a:r>
              <a:rPr lang="en-US" altLang="zh-TW" sz="1200" dirty="0" err="1">
                <a:latin typeface="微軟正黑體" panose="020B0604030504040204" pitchFamily="34" charset="-120"/>
                <a:ea typeface="微軟正黑體" panose="020B0604030504040204" pitchFamily="34" charset="-120"/>
              </a:rPr>
              <a:t>group_c</a:t>
            </a:r>
            <a:endParaRPr lang="zh-TW" altLang="en-US" sz="1200"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9E2EEBE7-9AC8-4AF5-9E1D-396C8ED444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84877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437882" y="1039008"/>
            <a:ext cx="6980349" cy="11159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dirty="0">
                <a:latin typeface="Microsoft JhengHei"/>
                <a:ea typeface="Microsoft JhengHei"/>
                <a:cs typeface="Microsoft JhengHei"/>
                <a:sym typeface="Microsoft JhengHei"/>
              </a:rPr>
              <a:t>研究結果 –</a:t>
            </a:r>
            <a:r>
              <a:rPr lang="zh-TW" altLang="en-US" dirty="0">
                <a:latin typeface="Microsoft JhengHei"/>
                <a:ea typeface="Microsoft JhengHei"/>
                <a:cs typeface="Microsoft JhengHei"/>
                <a:sym typeface="Microsoft JhengHei"/>
              </a:rPr>
              <a:t> 訊號效果</a:t>
            </a:r>
            <a:endParaRPr dirty="0">
              <a:latin typeface="Microsoft JhengHei"/>
              <a:ea typeface="Microsoft JhengHei"/>
              <a:cs typeface="Microsoft JhengHei"/>
              <a:sym typeface="Microsoft JhengHei"/>
            </a:endParaRPr>
          </a:p>
        </p:txBody>
      </p:sp>
      <p:sp>
        <p:nvSpPr>
          <p:cNvPr id="174" name="Google Shape;174;p15"/>
          <p:cNvSpPr txBox="1">
            <a:spLocks noGrp="1"/>
          </p:cNvSpPr>
          <p:nvPr>
            <p:ph type="body" idx="1"/>
          </p:nvPr>
        </p:nvSpPr>
        <p:spPr>
          <a:xfrm>
            <a:off x="437882" y="2369713"/>
            <a:ext cx="7791718" cy="372199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400"/>
              <a:buNone/>
            </a:pPr>
            <a:r>
              <a:rPr lang="zh-TW" altLang="en-US" sz="2400" dirty="0">
                <a:latin typeface="Microsoft JhengHei"/>
                <a:ea typeface="Microsoft JhengHei"/>
                <a:cs typeface="Microsoft JhengHei"/>
                <a:sym typeface="Microsoft JhengHei"/>
              </a:rPr>
              <a:t>為解決公司家數不固定，</a:t>
            </a:r>
            <a:r>
              <a:rPr lang="zh-TW" sz="2400" dirty="0">
                <a:latin typeface="Microsoft JhengHei"/>
                <a:ea typeface="Microsoft JhengHei"/>
                <a:cs typeface="Microsoft JhengHei"/>
                <a:sym typeface="Microsoft JhengHei"/>
              </a:rPr>
              <a:t>定義自願&amp;驗證</a:t>
            </a:r>
            <a:r>
              <a:rPr lang="zh-TW" altLang="en-US" sz="2400" dirty="0">
                <a:latin typeface="Microsoft JhengHei"/>
                <a:ea typeface="Microsoft JhengHei"/>
                <a:cs typeface="Microsoft JhengHei"/>
                <a:sym typeface="Microsoft JhengHei"/>
              </a:rPr>
              <a:t>：</a:t>
            </a:r>
            <a:endParaRPr sz="2400" dirty="0">
              <a:latin typeface="Microsoft JhengHei"/>
              <a:ea typeface="Microsoft JhengHei"/>
              <a:cs typeface="Microsoft JhengHei"/>
              <a:sym typeface="Microsoft JhengHei"/>
            </a:endParaRPr>
          </a:p>
          <a:p>
            <a:pPr marL="0" lvl="0" indent="0" algn="l" rtl="0">
              <a:lnSpc>
                <a:spcPct val="90000"/>
              </a:lnSpc>
              <a:spcBef>
                <a:spcPts val="1000"/>
              </a:spcBef>
              <a:spcAft>
                <a:spcPts val="0"/>
              </a:spcAft>
              <a:buClr>
                <a:schemeClr val="dk1"/>
              </a:buClr>
              <a:buSzPts val="2400"/>
              <a:buNone/>
            </a:pPr>
            <a:r>
              <a:rPr lang="zh-TW" sz="2400" dirty="0">
                <a:latin typeface="Microsoft JhengHei"/>
                <a:ea typeface="Microsoft JhengHei"/>
                <a:cs typeface="Microsoft JhengHei"/>
                <a:sym typeface="Microsoft JhengHei"/>
              </a:rPr>
              <a:t>	自願：D_WFN</a:t>
            </a:r>
            <a:endParaRPr dirty="0"/>
          </a:p>
          <a:p>
            <a:pPr marL="0" lvl="0" indent="0" algn="l" rtl="0">
              <a:lnSpc>
                <a:spcPct val="90000"/>
              </a:lnSpc>
              <a:spcBef>
                <a:spcPts val="1000"/>
              </a:spcBef>
              <a:spcAft>
                <a:spcPts val="0"/>
              </a:spcAft>
              <a:buClr>
                <a:schemeClr val="dk1"/>
              </a:buClr>
              <a:buSzPts val="2400"/>
              <a:buNone/>
            </a:pPr>
            <a:r>
              <a:rPr lang="zh-TW" sz="2400" dirty="0">
                <a:latin typeface="Microsoft JhengHei"/>
                <a:ea typeface="Microsoft JhengHei"/>
                <a:cs typeface="Microsoft JhengHei"/>
                <a:sym typeface="Microsoft JhengHei"/>
              </a:rPr>
              <a:t>	驗證：全勤獎勵</a:t>
            </a:r>
            <a:endParaRPr lang="en-US" altLang="zh-TW" sz="2400" dirty="0">
              <a:latin typeface="Microsoft JhengHei"/>
              <a:ea typeface="Microsoft JhengHei"/>
              <a:cs typeface="Microsoft JhengHei"/>
              <a:sym typeface="Microsoft JhengHei"/>
            </a:endParaRPr>
          </a:p>
          <a:p>
            <a:pPr marL="0" lvl="0" indent="0" algn="l" rtl="0">
              <a:lnSpc>
                <a:spcPct val="90000"/>
              </a:lnSpc>
              <a:spcBef>
                <a:spcPts val="1000"/>
              </a:spcBef>
              <a:spcAft>
                <a:spcPts val="0"/>
              </a:spcAft>
              <a:buClr>
                <a:schemeClr val="dk1"/>
              </a:buClr>
              <a:buSzPts val="2400"/>
              <a:buNone/>
            </a:pPr>
            <a:endParaRPr lang="en-US" sz="2400" dirty="0">
              <a:latin typeface="Microsoft JhengHei"/>
              <a:ea typeface="Microsoft JhengHei"/>
              <a:sym typeface="Microsoft JhengHei"/>
            </a:endParaRPr>
          </a:p>
          <a:p>
            <a:pPr marL="0" indent="0">
              <a:buSzPts val="2400"/>
              <a:buNone/>
            </a:pPr>
            <a:r>
              <a:rPr lang="en-US" altLang="zh-TW" sz="2400" dirty="0">
                <a:latin typeface="Microsoft JhengHei"/>
                <a:ea typeface="Microsoft JhengHei"/>
              </a:rPr>
              <a:t>2019</a:t>
            </a:r>
            <a:r>
              <a:rPr lang="zh-TW" altLang="en-US" sz="2400" dirty="0">
                <a:latin typeface="Microsoft JhengHei"/>
                <a:ea typeface="Microsoft JhengHei"/>
              </a:rPr>
              <a:t>年</a:t>
            </a:r>
            <a:r>
              <a:rPr lang="en-US" altLang="zh-TW" sz="2400" dirty="0">
                <a:latin typeface="Microsoft JhengHei"/>
                <a:ea typeface="Microsoft JhengHei"/>
              </a:rPr>
              <a:t>(</a:t>
            </a:r>
            <a:r>
              <a:rPr lang="zh-TW" altLang="en-US" sz="2400" dirty="0">
                <a:latin typeface="Microsoft JhengHei"/>
                <a:ea typeface="Microsoft JhengHei"/>
              </a:rPr>
              <a:t>法三</a:t>
            </a:r>
            <a:r>
              <a:rPr lang="en-US" altLang="zh-TW" sz="2400" dirty="0">
                <a:latin typeface="Microsoft JhengHei"/>
                <a:ea typeface="Microsoft JhengHei"/>
              </a:rPr>
              <a:t>)</a:t>
            </a:r>
            <a:r>
              <a:rPr lang="zh-TW" altLang="en-US" sz="2400" dirty="0">
                <a:latin typeface="Microsoft JhengHei"/>
                <a:ea typeface="Microsoft JhengHei"/>
              </a:rPr>
              <a:t>增修：對首次繳交報告書及驗證者給予報告書之繳交期限寬惠。</a:t>
            </a:r>
          </a:p>
          <a:p>
            <a:pPr marL="0" lvl="0" indent="0" algn="l" rtl="0">
              <a:lnSpc>
                <a:spcPct val="90000"/>
              </a:lnSpc>
              <a:spcBef>
                <a:spcPts val="1000"/>
              </a:spcBef>
              <a:spcAft>
                <a:spcPts val="0"/>
              </a:spcAft>
              <a:buClr>
                <a:schemeClr val="dk1"/>
              </a:buClr>
              <a:buSzPts val="2400"/>
              <a:buNone/>
            </a:pPr>
            <a:endParaRPr lang="zh-TW" altLang="en-US" dirty="0"/>
          </a:p>
        </p:txBody>
      </p:sp>
      <p:sp>
        <p:nvSpPr>
          <p:cNvPr id="3" name="投影片編號版面配置區 2">
            <a:extLst>
              <a:ext uri="{FF2B5EF4-FFF2-40B4-BE49-F238E27FC236}">
                <a16:creationId xmlns:a16="http://schemas.microsoft.com/office/drawing/2014/main" id="{D4DD5EC0-6AC2-44AE-9DD2-191DFBC2BE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84"/>
        <p:cNvGrpSpPr/>
        <p:nvPr/>
      </p:nvGrpSpPr>
      <p:grpSpPr>
        <a:xfrm>
          <a:off x="0" y="0"/>
          <a:ext cx="0" cy="0"/>
          <a:chOff x="0" y="0"/>
          <a:chExt cx="0" cy="0"/>
        </a:xfrm>
      </p:grpSpPr>
      <p:sp>
        <p:nvSpPr>
          <p:cNvPr id="185" name="Google Shape;185;p17"/>
          <p:cNvSpPr txBox="1">
            <a:spLocks noGrp="1"/>
          </p:cNvSpPr>
          <p:nvPr>
            <p:ph type="title"/>
          </p:nvPr>
        </p:nvSpPr>
        <p:spPr>
          <a:xfrm>
            <a:off x="437882" y="1039008"/>
            <a:ext cx="7791718" cy="11159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dirty="0">
                <a:latin typeface="Microsoft JhengHei"/>
                <a:ea typeface="Microsoft JhengHei"/>
                <a:cs typeface="Microsoft JhengHei"/>
                <a:sym typeface="Microsoft JhengHei"/>
              </a:rPr>
              <a:t>研究結果 –</a:t>
            </a:r>
            <a:r>
              <a:rPr lang="zh-TW" altLang="en-US" dirty="0">
                <a:latin typeface="Microsoft JhengHei"/>
                <a:ea typeface="Microsoft JhengHei"/>
                <a:cs typeface="Microsoft JhengHei"/>
                <a:sym typeface="Microsoft JhengHei"/>
              </a:rPr>
              <a:t> 自願效果</a:t>
            </a:r>
            <a:endParaRPr dirty="0"/>
          </a:p>
        </p:txBody>
      </p:sp>
      <p:pic>
        <p:nvPicPr>
          <p:cNvPr id="186" name="Google Shape;186;p17"/>
          <p:cNvPicPr preferRelativeResize="0">
            <a:picLocks noGrp="1" noChangeAspect="1"/>
          </p:cNvPicPr>
          <p:nvPr>
            <p:ph type="body" idx="1"/>
          </p:nvPr>
        </p:nvPicPr>
        <p:blipFill rotWithShape="1">
          <a:blip r:embed="rId5">
            <a:alphaModFix/>
          </a:blip>
          <a:srcRect/>
          <a:stretch/>
        </p:blipFill>
        <p:spPr>
          <a:xfrm>
            <a:off x="806400" y="2154952"/>
            <a:ext cx="7531200" cy="4542196"/>
          </a:xfrm>
          <a:prstGeom prst="rect">
            <a:avLst/>
          </a:prstGeom>
          <a:noFill/>
          <a:ln>
            <a:solidFill>
              <a:schemeClr val="bg1">
                <a:lumMod val="75000"/>
              </a:schemeClr>
            </a:solidFill>
          </a:ln>
        </p:spPr>
      </p:pic>
      <p:sp>
        <p:nvSpPr>
          <p:cNvPr id="3" name="投影片編號版面配置區 2">
            <a:extLst>
              <a:ext uri="{FF2B5EF4-FFF2-40B4-BE49-F238E27FC236}">
                <a16:creationId xmlns:a16="http://schemas.microsoft.com/office/drawing/2014/main" id="{69A7E16B-D11C-4802-BC0C-019DB22E9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D1EFCBC3-F7FA-4EFF-A932-009380DE148E}"/>
              </a:ext>
            </a:extLst>
          </p:cNvPr>
          <p:cNvGraphicFramePr>
            <a:graphicFrameLocks noGrp="1"/>
          </p:cNvGraphicFramePr>
          <p:nvPr>
            <p:extLst>
              <p:ext uri="{D42A27DB-BD31-4B8C-83A1-F6EECF244321}">
                <p14:modId xmlns:p14="http://schemas.microsoft.com/office/powerpoint/2010/main" val="1403625486"/>
              </p:ext>
            </p:extLst>
          </p:nvPr>
        </p:nvGraphicFramePr>
        <p:xfrm>
          <a:off x="257403" y="0"/>
          <a:ext cx="5964591" cy="6872960"/>
        </p:xfrm>
        <a:graphic>
          <a:graphicData uri="http://schemas.openxmlformats.org/drawingml/2006/table">
            <a:tbl>
              <a:tblPr>
                <a:tableStyleId>{2D5ABB26-0587-4C30-8999-92F81FD0307C}</a:tableStyleId>
              </a:tblPr>
              <a:tblGrid>
                <a:gridCol w="1435884">
                  <a:extLst>
                    <a:ext uri="{9D8B030D-6E8A-4147-A177-3AD203B41FA5}">
                      <a16:colId xmlns:a16="http://schemas.microsoft.com/office/drawing/2014/main" val="813626233"/>
                    </a:ext>
                  </a:extLst>
                </a:gridCol>
                <a:gridCol w="1212945">
                  <a:extLst>
                    <a:ext uri="{9D8B030D-6E8A-4147-A177-3AD203B41FA5}">
                      <a16:colId xmlns:a16="http://schemas.microsoft.com/office/drawing/2014/main" val="496610363"/>
                    </a:ext>
                  </a:extLst>
                </a:gridCol>
                <a:gridCol w="1167602">
                  <a:extLst>
                    <a:ext uri="{9D8B030D-6E8A-4147-A177-3AD203B41FA5}">
                      <a16:colId xmlns:a16="http://schemas.microsoft.com/office/drawing/2014/main" val="3585680826"/>
                    </a:ext>
                  </a:extLst>
                </a:gridCol>
                <a:gridCol w="1076914">
                  <a:extLst>
                    <a:ext uri="{9D8B030D-6E8A-4147-A177-3AD203B41FA5}">
                      <a16:colId xmlns:a16="http://schemas.microsoft.com/office/drawing/2014/main" val="617273353"/>
                    </a:ext>
                  </a:extLst>
                </a:gridCol>
                <a:gridCol w="1071246">
                  <a:extLst>
                    <a:ext uri="{9D8B030D-6E8A-4147-A177-3AD203B41FA5}">
                      <a16:colId xmlns:a16="http://schemas.microsoft.com/office/drawing/2014/main" val="2690107411"/>
                    </a:ext>
                  </a:extLst>
                </a:gridCol>
              </a:tblGrid>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gridSpan="2">
                  <a:txBody>
                    <a:bodyPr/>
                    <a:lstStyle/>
                    <a:p>
                      <a:pPr algn="ctr" fontAlgn="ctr"/>
                      <a:r>
                        <a:rPr lang="zh-TW" altLang="en-US" sz="1100" u="sng" strike="noStrike" dirty="0">
                          <a:effectLst/>
                        </a:rPr>
                        <a:t>假說檢定三</a:t>
                      </a:r>
                      <a:endParaRPr lang="zh-TW" altLang="en-US" sz="1100" b="0" i="0" u="sng"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endParaRPr lang="zh-TW" altLang="en-US"/>
                    </a:p>
                  </a:txBody>
                  <a:tcPr/>
                </a:tc>
                <a:tc gridSpan="2">
                  <a:txBody>
                    <a:bodyPr/>
                    <a:lstStyle/>
                    <a:p>
                      <a:pPr algn="ctr" fontAlgn="ctr"/>
                      <a:r>
                        <a:rPr lang="zh-TW" altLang="en-US" sz="1100" u="sng" strike="noStrike" dirty="0">
                          <a:effectLst/>
                        </a:rPr>
                        <a:t>假說檢定四</a:t>
                      </a:r>
                      <a:endParaRPr lang="zh-TW" altLang="en-US" sz="1100" b="0" i="0" u="sng"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endParaRPr lang="zh-TW" altLang="en-US"/>
                    </a:p>
                  </a:txBody>
                  <a:tcPr/>
                </a:tc>
                <a:extLst>
                  <a:ext uri="{0D108BD9-81ED-4DB2-BD59-A6C34878D82A}">
                    <a16:rowId xmlns:a16="http://schemas.microsoft.com/office/drawing/2014/main" val="4118457385"/>
                  </a:ext>
                </a:extLst>
              </a:tr>
              <a:tr h="108783">
                <a:tc>
                  <a:txBody>
                    <a:bodyPr/>
                    <a:lstStyle/>
                    <a:p>
                      <a:pPr algn="l" fontAlgn="ctr"/>
                      <a:r>
                        <a:rPr lang="zh-TW" altLang="en-US" sz="1100" u="none" strike="noStrike">
                          <a:effectLst/>
                        </a:rPr>
                        <a:t>　</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dirty="0">
                          <a:effectLst/>
                        </a:rPr>
                        <a:t>模型五</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a:effectLst/>
                        </a:rPr>
                        <a:t>模型六</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a:effectLst/>
                        </a:rPr>
                        <a:t>模型七</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dirty="0">
                          <a:effectLst/>
                        </a:rPr>
                        <a:t>模型八</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71132"/>
                  </a:ext>
                </a:extLst>
              </a:tr>
              <a:tr h="108783">
                <a:tc>
                  <a:txBody>
                    <a:bodyPr/>
                    <a:lstStyle/>
                    <a:p>
                      <a:pPr algn="l" fontAlgn="ctr"/>
                      <a:r>
                        <a:rPr lang="zh-TW" altLang="en-US" sz="1100" u="none" strike="noStrike">
                          <a:effectLst/>
                        </a:rPr>
                        <a:t>常數項</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56.488***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54.250***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51.983***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50.435***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01770648"/>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(0.31)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68194273"/>
                  </a:ext>
                </a:extLst>
              </a:tr>
              <a:tr h="108783">
                <a:tc>
                  <a:txBody>
                    <a:bodyPr/>
                    <a:lstStyle/>
                    <a:p>
                      <a:pPr algn="l" fontAlgn="ctr"/>
                      <a:r>
                        <a:rPr lang="en-US" altLang="zh-TW" sz="1100" u="none" strike="noStrike" dirty="0">
                          <a:effectLst/>
                        </a:rPr>
                        <a:t>C</a:t>
                      </a:r>
                      <a:r>
                        <a:rPr lang="zh-TW" altLang="en-US" sz="1100" u="none" strike="noStrike" dirty="0">
                          <a:effectLst/>
                        </a:rPr>
                        <a:t>（</a:t>
                      </a:r>
                      <a:r>
                        <a:rPr lang="en-US" altLang="zh-TW" sz="1100" u="none" strike="noStrike" dirty="0">
                          <a:effectLst/>
                        </a:rPr>
                        <a:t>D_WFN</a:t>
                      </a:r>
                      <a:r>
                        <a:rPr lang="zh-TW" altLang="en-US" sz="1100" u="none" strike="noStrike" dirty="0">
                          <a:effectLst/>
                        </a:rPr>
                        <a:t>）</a:t>
                      </a:r>
                      <a:r>
                        <a:rPr lang="en-US" altLang="zh-TW" sz="1100" u="none" strike="noStrike" dirty="0">
                          <a:effectLst/>
                        </a:rPr>
                        <a:t>[T.</a:t>
                      </a:r>
                      <a:r>
                        <a:rPr lang="zh-TW" altLang="en-US" sz="1100" u="none" strike="noStrike" dirty="0">
                          <a:effectLst/>
                        </a:rPr>
                        <a:t>自願</a:t>
                      </a:r>
                      <a:r>
                        <a:rPr lang="en-US" altLang="zh-TW" sz="1100" u="none" strike="noStrike" dirty="0">
                          <a:effectLst/>
                        </a:rPr>
                        <a:t>]</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5.267***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4.756***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4.506***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4.105***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44466663"/>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14919265"/>
                  </a:ext>
                </a:extLst>
              </a:tr>
              <a:tr h="108783">
                <a:tc>
                  <a:txBody>
                    <a:bodyPr/>
                    <a:lstStyle/>
                    <a:p>
                      <a:pPr algn="l" fontAlgn="ctr"/>
                      <a:r>
                        <a:rPr lang="pl-PL" sz="1100" u="none" strike="noStrike" dirty="0">
                          <a:effectLst/>
                        </a:rPr>
                        <a:t>C（Policy_2019）[T.1]</a:t>
                      </a:r>
                      <a:endParaRPr lang="pl-PL"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2.873***</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2.396***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-1.214***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-1.440**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92484228"/>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22350197"/>
                  </a:ext>
                </a:extLst>
              </a:tr>
              <a:tr h="108783">
                <a:tc>
                  <a:txBody>
                    <a:bodyPr/>
                    <a:lstStyle/>
                    <a:p>
                      <a:pPr algn="l" fontAlgn="ctr"/>
                      <a:r>
                        <a:rPr lang="en-US" sz="1100" u="none" strike="noStrike">
                          <a:effectLst/>
                        </a:rPr>
                        <a:t>C（</a:t>
                      </a:r>
                      <a:r>
                        <a:rPr lang="zh-TW" altLang="en-US" sz="1100" u="none" strike="noStrike">
                          <a:effectLst/>
                        </a:rPr>
                        <a:t>可再生能源）</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-1.204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2.352***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74238185"/>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(0.93)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(0.63)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76668244"/>
                  </a:ext>
                </a:extLst>
              </a:tr>
              <a:tr h="108783">
                <a:tc>
                  <a:txBody>
                    <a:bodyPr/>
                    <a:lstStyle/>
                    <a:p>
                      <a:pPr algn="l" fontAlgn="ctr"/>
                      <a:r>
                        <a:rPr lang="en-US" altLang="zh-TW" sz="1100" u="none" strike="noStrike">
                          <a:effectLst/>
                        </a:rPr>
                        <a:t>C</a:t>
                      </a:r>
                      <a:r>
                        <a:rPr lang="zh-TW" altLang="en-US" sz="1100" u="none" strike="noStrike">
                          <a:effectLst/>
                        </a:rPr>
                        <a:t>（提煉與礦產）</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-0.668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-2.054***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62024792"/>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(0.39)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26030176"/>
                  </a:ext>
                </a:extLst>
              </a:tr>
              <a:tr h="108783">
                <a:tc>
                  <a:txBody>
                    <a:bodyPr/>
                    <a:lstStyle/>
                    <a:p>
                      <a:pPr algn="l" fontAlgn="ctr"/>
                      <a:r>
                        <a:rPr lang="en-US" sz="1100" u="none" strike="noStrike" dirty="0">
                          <a:effectLst/>
                        </a:rPr>
                        <a:t>C（</a:t>
                      </a:r>
                      <a:r>
                        <a:rPr lang="zh-TW" altLang="en-US" sz="1100" u="none" strike="noStrike" dirty="0">
                          <a:effectLst/>
                        </a:rPr>
                        <a:t>服務）</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2.137***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1.861***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25963393"/>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(0.79)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72486553"/>
                  </a:ext>
                </a:extLst>
              </a:tr>
              <a:tr h="108783">
                <a:tc>
                  <a:txBody>
                    <a:bodyPr/>
                    <a:lstStyle/>
                    <a:p>
                      <a:pPr algn="l" fontAlgn="ctr"/>
                      <a:r>
                        <a:rPr lang="en-US" sz="1100" u="none" strike="noStrike">
                          <a:effectLst/>
                        </a:rPr>
                        <a:t>C（</a:t>
                      </a:r>
                      <a:r>
                        <a:rPr lang="zh-TW" altLang="en-US" sz="1100" u="none" strike="noStrike">
                          <a:effectLst/>
                        </a:rPr>
                        <a:t>消費品）</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-1.398***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0.128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44682790"/>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80733516"/>
                  </a:ext>
                </a:extLst>
              </a:tr>
              <a:tr h="108783">
                <a:tc>
                  <a:txBody>
                    <a:bodyPr/>
                    <a:lstStyle/>
                    <a:p>
                      <a:pPr algn="l" fontAlgn="ctr"/>
                      <a:r>
                        <a:rPr lang="en-US" altLang="zh-TW" sz="1100" u="none" strike="noStrike">
                          <a:effectLst/>
                        </a:rPr>
                        <a:t>C</a:t>
                      </a:r>
                      <a:r>
                        <a:rPr lang="zh-TW" altLang="en-US" sz="1100" u="none" strike="noStrike">
                          <a:effectLst/>
                        </a:rPr>
                        <a:t>（科技與通訊）</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-1.389***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-0.584**</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63972395"/>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11805859"/>
                  </a:ext>
                </a:extLst>
              </a:tr>
              <a:tr h="108783">
                <a:tc>
                  <a:txBody>
                    <a:bodyPr/>
                    <a:lstStyle/>
                    <a:p>
                      <a:pPr algn="l" fontAlgn="ctr"/>
                      <a:r>
                        <a:rPr lang="en-US" altLang="zh-TW" sz="1100" u="none" strike="noStrike">
                          <a:effectLst/>
                        </a:rPr>
                        <a:t>C</a:t>
                      </a:r>
                      <a:r>
                        <a:rPr lang="zh-TW" altLang="en-US" sz="1100" u="none" strike="noStrike">
                          <a:effectLst/>
                        </a:rPr>
                        <a:t>（資源轉化）</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-1.149**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0.268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59816201"/>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35570091"/>
                  </a:ext>
                </a:extLst>
              </a:tr>
              <a:tr h="108783">
                <a:tc>
                  <a:txBody>
                    <a:bodyPr/>
                    <a:lstStyle/>
                    <a:p>
                      <a:pPr algn="l" fontAlgn="ctr"/>
                      <a:r>
                        <a:rPr lang="en-US" sz="1100" u="none" strike="noStrike">
                          <a:effectLst/>
                        </a:rPr>
                        <a:t>C（</a:t>
                      </a:r>
                      <a:r>
                        <a:rPr lang="zh-TW" altLang="en-US" sz="1100" u="none" strike="noStrike">
                          <a:effectLst/>
                        </a:rPr>
                        <a:t>運輸）</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-0.963*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-0.587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34939434"/>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(0.37)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18890866"/>
                  </a:ext>
                </a:extLst>
              </a:tr>
              <a:tr h="108783">
                <a:tc>
                  <a:txBody>
                    <a:bodyPr/>
                    <a:lstStyle/>
                    <a:p>
                      <a:pPr algn="l" fontAlgn="ctr"/>
                      <a:r>
                        <a:rPr lang="en-US" altLang="zh-TW" sz="1100" u="none" strike="noStrike">
                          <a:effectLst/>
                        </a:rPr>
                        <a:t>C</a:t>
                      </a:r>
                      <a:r>
                        <a:rPr lang="zh-TW" altLang="en-US" sz="1100" u="none" strike="noStrike">
                          <a:effectLst/>
                        </a:rPr>
                        <a:t>（醫療保健）</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-0.544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2.480***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0822993"/>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(0.61)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(0.35)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1117625"/>
                  </a:ext>
                </a:extLst>
              </a:tr>
              <a:tr h="108783">
                <a:tc>
                  <a:txBody>
                    <a:bodyPr/>
                    <a:lstStyle/>
                    <a:p>
                      <a:pPr algn="l" fontAlgn="ctr"/>
                      <a:r>
                        <a:rPr lang="en-US" sz="1100" u="none" strike="noStrike">
                          <a:effectLst/>
                        </a:rPr>
                        <a:t>C（</a:t>
                      </a:r>
                      <a:r>
                        <a:rPr lang="zh-TW" altLang="en-US" sz="1100" u="none" strike="noStrike">
                          <a:effectLst/>
                        </a:rPr>
                        <a:t>金融）</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-4.894***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-2.045***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0124038"/>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(0.60)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33785171"/>
                  </a:ext>
                </a:extLst>
              </a:tr>
              <a:tr h="108783">
                <a:tc>
                  <a:txBody>
                    <a:bodyPr/>
                    <a:lstStyle/>
                    <a:p>
                      <a:pPr algn="l" fontAlgn="ctr"/>
                      <a:r>
                        <a:rPr lang="en-US" altLang="zh-TW" sz="1100" u="none" strike="noStrike">
                          <a:effectLst/>
                        </a:rPr>
                        <a:t>C</a:t>
                      </a:r>
                      <a:r>
                        <a:rPr lang="zh-TW" altLang="en-US" sz="1100" u="none" strike="noStrike">
                          <a:effectLst/>
                        </a:rPr>
                        <a:t>（食品與飲料）</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-2.455***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-2.105***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71722154"/>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9708096"/>
                  </a:ext>
                </a:extLst>
              </a:tr>
              <a:tr h="108783">
                <a:tc>
                  <a:txBody>
                    <a:bodyPr/>
                    <a:lstStyle/>
                    <a:p>
                      <a:pPr algn="l" fontAlgn="ctr"/>
                      <a:r>
                        <a:rPr lang="en-US" sz="1100" u="none" strike="noStrike">
                          <a:effectLst/>
                        </a:rPr>
                        <a:t>C（</a:t>
                      </a:r>
                      <a:r>
                        <a:rPr lang="zh-TW" altLang="en-US" sz="1100" u="none" strike="noStrike">
                          <a:effectLst/>
                        </a:rPr>
                        <a:t>上市別）</a:t>
                      </a:r>
                      <a:r>
                        <a:rPr lang="en-US" altLang="zh-TW" sz="1100" u="none" strike="noStrike">
                          <a:effectLst/>
                        </a:rPr>
                        <a:t>[</a:t>
                      </a:r>
                      <a:r>
                        <a:rPr lang="en-US" sz="1100" u="none" strike="noStrike">
                          <a:effectLst/>
                        </a:rPr>
                        <a:t>T.TSE]</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1.008***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0.651***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46274376"/>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09441047"/>
                  </a:ext>
                </a:extLst>
              </a:tr>
              <a:tr h="108783">
                <a:tc>
                  <a:txBody>
                    <a:bodyPr/>
                    <a:lstStyle/>
                    <a:p>
                      <a:pPr algn="l" fontAlgn="ctr"/>
                      <a:r>
                        <a:rPr lang="zh-TW" altLang="en-US" sz="1100" u="none" strike="noStrike">
                          <a:effectLst/>
                        </a:rPr>
                        <a:t>交乘效果</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0.092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4.087***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3.961***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93452642"/>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46663097"/>
                  </a:ext>
                </a:extLst>
              </a:tr>
              <a:tr h="108783">
                <a:tc>
                  <a:txBody>
                    <a:bodyPr/>
                    <a:lstStyle/>
                    <a:p>
                      <a:pPr algn="l" fontAlgn="ctr"/>
                      <a:r>
                        <a:rPr lang="en-US" sz="1100" u="none" strike="noStrike" dirty="0">
                          <a:effectLst/>
                        </a:rPr>
                        <a:t>ROA</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0.130***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0.091***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58035440"/>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66762649"/>
                  </a:ext>
                </a:extLst>
              </a:tr>
              <a:tr h="108783">
                <a:tc>
                  <a:txBody>
                    <a:bodyPr/>
                    <a:lstStyle/>
                    <a:p>
                      <a:pPr algn="l" fontAlgn="ctr"/>
                      <a:r>
                        <a:rPr lang="zh-TW" altLang="en-US" sz="1100" u="none" strike="noStrike">
                          <a:effectLst/>
                        </a:rPr>
                        <a:t>每股淨值</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0.016***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0.017***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76594404"/>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35163329"/>
                  </a:ext>
                </a:extLst>
              </a:tr>
              <a:tr h="108783">
                <a:tc>
                  <a:txBody>
                    <a:bodyPr/>
                    <a:lstStyle/>
                    <a:p>
                      <a:pPr algn="l" fontAlgn="ctr"/>
                      <a:r>
                        <a:rPr lang="zh-TW" altLang="en-US" sz="1100" u="none" strike="noStrike">
                          <a:effectLst/>
                        </a:rPr>
                        <a:t>短期借款比率</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-9.525***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-6.391***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30236969"/>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(1.36)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(0.73)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2149190"/>
                  </a:ext>
                </a:extLst>
              </a:tr>
              <a:tr h="108783">
                <a:tc>
                  <a:txBody>
                    <a:bodyPr/>
                    <a:lstStyle/>
                    <a:p>
                      <a:pPr algn="l" fontAlgn="ctr"/>
                      <a:r>
                        <a:rPr lang="zh-TW" altLang="en-US" sz="1100" u="none" strike="noStrike">
                          <a:effectLst/>
                        </a:rPr>
                        <a:t>負債總額比率</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6.181***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3.508***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5744178"/>
                  </a:ext>
                </a:extLst>
              </a:tr>
              <a:tr h="108783">
                <a:tc>
                  <a:txBody>
                    <a:bodyPr/>
                    <a:lstStyle/>
                    <a:p>
                      <a:pPr algn="l" fontAlgn="ctr"/>
                      <a:r>
                        <a:rPr lang="zh-TW" altLang="en-US" sz="1100" u="none" strike="noStrike">
                          <a:effectLst/>
                        </a:rPr>
                        <a:t>　</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a:effectLst/>
                        </a:rPr>
                        <a:t>　</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(0.66)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a:effectLst/>
                        </a:rPr>
                        <a:t>　</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(0.42)</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65997704"/>
                  </a:ext>
                </a:extLst>
              </a:tr>
            </a:tbl>
          </a:graphicData>
        </a:graphic>
      </p:graphicFrame>
      <p:sp>
        <p:nvSpPr>
          <p:cNvPr id="7" name="文字方塊 6">
            <a:extLst>
              <a:ext uri="{FF2B5EF4-FFF2-40B4-BE49-F238E27FC236}">
                <a16:creationId xmlns:a16="http://schemas.microsoft.com/office/drawing/2014/main" id="{073FD158-A1B8-4040-AC52-0A20E7A80654}"/>
              </a:ext>
            </a:extLst>
          </p:cNvPr>
          <p:cNvSpPr txBox="1"/>
          <p:nvPr/>
        </p:nvSpPr>
        <p:spPr>
          <a:xfrm>
            <a:off x="6364733" y="1777239"/>
            <a:ext cx="1082040" cy="430887"/>
          </a:xfrm>
          <a:prstGeom prst="rect">
            <a:avLst/>
          </a:prstGeom>
          <a:noFill/>
          <a:ln>
            <a:solidFill>
              <a:schemeClr val="bg1">
                <a:lumMod val="75000"/>
              </a:schemeClr>
            </a:solidFill>
          </a:ln>
        </p:spPr>
        <p:txBody>
          <a:bodyPr wrap="square" rtlCol="0">
            <a:spAutoFit/>
          </a:bodyPr>
          <a:lstStyle/>
          <a:p>
            <a:r>
              <a:rPr lang="en-US" altLang="zh-TW" sz="1100" u="none" strike="noStrike" dirty="0">
                <a:effectLst/>
                <a:latin typeface="微軟正黑體" panose="020B0604030504040204" pitchFamily="34" charset="-120"/>
                <a:ea typeface="微軟正黑體" panose="020B0604030504040204" pitchFamily="34" charset="-120"/>
              </a:rPr>
              <a:t>C</a:t>
            </a:r>
            <a:r>
              <a:rPr lang="zh-TW" altLang="en-US" sz="1100" u="none" strike="noStrike" dirty="0">
                <a:effectLst/>
                <a:latin typeface="微軟正黑體" panose="020B0604030504040204" pitchFamily="34" charset="-120"/>
                <a:ea typeface="微軟正黑體" panose="020B0604030504040204" pitchFamily="34" charset="-120"/>
              </a:rPr>
              <a:t>（</a:t>
            </a:r>
            <a:r>
              <a:rPr lang="en-US" altLang="zh-TW" sz="1100" u="none" strike="noStrike" dirty="0">
                <a:effectLst/>
                <a:latin typeface="微軟正黑體" panose="020B0604030504040204" pitchFamily="34" charset="-120"/>
                <a:ea typeface="微軟正黑體" panose="020B0604030504040204" pitchFamily="34" charset="-120"/>
              </a:rPr>
              <a:t>D_WFN</a:t>
            </a:r>
            <a:r>
              <a:rPr lang="zh-TW" altLang="en-US" sz="1100" u="none" strike="noStrike" dirty="0">
                <a:effectLst/>
                <a:latin typeface="微軟正黑體" panose="020B0604030504040204" pitchFamily="34" charset="-120"/>
                <a:ea typeface="微軟正黑體" panose="020B0604030504040204" pitchFamily="34" charset="-120"/>
              </a:rPr>
              <a:t>）</a:t>
            </a:r>
            <a:r>
              <a:rPr lang="en-US" altLang="zh-TW" sz="1100" u="none" strike="noStrike" dirty="0">
                <a:effectLst/>
                <a:latin typeface="微軟正黑體" panose="020B0604030504040204" pitchFamily="34" charset="-120"/>
                <a:ea typeface="微軟正黑體" panose="020B0604030504040204" pitchFamily="34" charset="-120"/>
              </a:rPr>
              <a:t>[T.</a:t>
            </a:r>
            <a:r>
              <a:rPr lang="zh-TW" altLang="en-US" sz="1100" dirty="0">
                <a:latin typeface="微軟正黑體" panose="020B0604030504040204" pitchFamily="34" charset="-120"/>
                <a:ea typeface="微軟正黑體" panose="020B0604030504040204" pitchFamily="34" charset="-120"/>
              </a:rPr>
              <a:t>強制</a:t>
            </a:r>
            <a:r>
              <a:rPr lang="en-US" altLang="zh-TW" sz="1100" dirty="0">
                <a:latin typeface="微軟正黑體" panose="020B0604030504040204" pitchFamily="34" charset="-120"/>
                <a:ea typeface="微軟正黑體" panose="020B0604030504040204" pitchFamily="34" charset="-120"/>
              </a:rPr>
              <a:t>]</a:t>
            </a:r>
            <a:endParaRPr lang="zh-TW" altLang="en-US" sz="1100" dirty="0">
              <a:latin typeface="微軟正黑體" panose="020B0604030504040204" pitchFamily="34" charset="-120"/>
              <a:ea typeface="微軟正黑體" panose="020B0604030504040204" pitchFamily="34" charset="-120"/>
            </a:endParaRPr>
          </a:p>
        </p:txBody>
      </p:sp>
      <p:cxnSp>
        <p:nvCxnSpPr>
          <p:cNvPr id="9" name="直線單箭頭接點 8">
            <a:extLst>
              <a:ext uri="{FF2B5EF4-FFF2-40B4-BE49-F238E27FC236}">
                <a16:creationId xmlns:a16="http://schemas.microsoft.com/office/drawing/2014/main" id="{F44A7DCF-908B-40A1-80E2-E49052E90117}"/>
              </a:ext>
            </a:extLst>
          </p:cNvPr>
          <p:cNvCxnSpPr/>
          <p:nvPr/>
        </p:nvCxnSpPr>
        <p:spPr>
          <a:xfrm flipH="1">
            <a:off x="6077994" y="749239"/>
            <a:ext cx="28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C01E12F1-4FC8-4C3F-B074-EF8AB2531674}"/>
              </a:ext>
            </a:extLst>
          </p:cNvPr>
          <p:cNvSpPr/>
          <p:nvPr/>
        </p:nvSpPr>
        <p:spPr>
          <a:xfrm>
            <a:off x="257402" y="5142568"/>
            <a:ext cx="5964591"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2" name="表格 1">
            <a:extLst>
              <a:ext uri="{FF2B5EF4-FFF2-40B4-BE49-F238E27FC236}">
                <a16:creationId xmlns:a16="http://schemas.microsoft.com/office/drawing/2014/main" id="{133AAC46-907A-4AB3-9ECC-33799B5FF105}"/>
              </a:ext>
            </a:extLst>
          </p:cNvPr>
          <p:cNvGraphicFramePr>
            <a:graphicFrameLocks noGrp="1"/>
          </p:cNvGraphicFramePr>
          <p:nvPr>
            <p:extLst>
              <p:ext uri="{D42A27DB-BD31-4B8C-83A1-F6EECF244321}">
                <p14:modId xmlns:p14="http://schemas.microsoft.com/office/powerpoint/2010/main" val="309682220"/>
              </p:ext>
            </p:extLst>
          </p:nvPr>
        </p:nvGraphicFramePr>
        <p:xfrm>
          <a:off x="6221993" y="5807278"/>
          <a:ext cx="2922006" cy="689439"/>
        </p:xfrm>
        <a:graphic>
          <a:graphicData uri="http://schemas.openxmlformats.org/drawingml/2006/table">
            <a:tbl>
              <a:tblPr>
                <a:tableStyleId>{2D5ABB26-0587-4C30-8999-92F81FD0307C}</a:tableStyleId>
              </a:tblPr>
              <a:tblGrid>
                <a:gridCol w="442399">
                  <a:extLst>
                    <a:ext uri="{9D8B030D-6E8A-4147-A177-3AD203B41FA5}">
                      <a16:colId xmlns:a16="http://schemas.microsoft.com/office/drawing/2014/main" val="3404739287"/>
                    </a:ext>
                  </a:extLst>
                </a:gridCol>
                <a:gridCol w="665361">
                  <a:extLst>
                    <a:ext uri="{9D8B030D-6E8A-4147-A177-3AD203B41FA5}">
                      <a16:colId xmlns:a16="http://schemas.microsoft.com/office/drawing/2014/main" val="2881835186"/>
                    </a:ext>
                  </a:extLst>
                </a:gridCol>
                <a:gridCol w="636433">
                  <a:extLst>
                    <a:ext uri="{9D8B030D-6E8A-4147-A177-3AD203B41FA5}">
                      <a16:colId xmlns:a16="http://schemas.microsoft.com/office/drawing/2014/main" val="1133090138"/>
                    </a:ext>
                  </a:extLst>
                </a:gridCol>
                <a:gridCol w="590973">
                  <a:extLst>
                    <a:ext uri="{9D8B030D-6E8A-4147-A177-3AD203B41FA5}">
                      <a16:colId xmlns:a16="http://schemas.microsoft.com/office/drawing/2014/main" val="2759711981"/>
                    </a:ext>
                  </a:extLst>
                </a:gridCol>
                <a:gridCol w="586840">
                  <a:extLst>
                    <a:ext uri="{9D8B030D-6E8A-4147-A177-3AD203B41FA5}">
                      <a16:colId xmlns:a16="http://schemas.microsoft.com/office/drawing/2014/main" val="3738884750"/>
                    </a:ext>
                  </a:extLst>
                </a:gridCol>
              </a:tblGrid>
              <a:tr h="163607">
                <a:tc>
                  <a:txBody>
                    <a:bodyPr/>
                    <a:lstStyle/>
                    <a:p>
                      <a:pPr algn="l" fontAlgn="ctr"/>
                      <a:r>
                        <a:rPr lang="zh-TW" altLang="en-US" sz="1100" u="none" strike="noStrike" dirty="0">
                          <a:effectLst/>
                          <a:latin typeface="微軟正黑體" panose="020B0604030504040204" pitchFamily="34" charset="-120"/>
                          <a:ea typeface="微軟正黑體" panose="020B0604030504040204" pitchFamily="34" charset="-120"/>
                        </a:rPr>
                        <a:t>樣本數</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4559 </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4559 </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9681 </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9681 </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extLst>
                  <a:ext uri="{0D108BD9-81ED-4DB2-BD59-A6C34878D82A}">
                    <a16:rowId xmlns:a16="http://schemas.microsoft.com/office/drawing/2014/main" val="3750637573"/>
                  </a:ext>
                </a:extLst>
              </a:tr>
              <a:tr h="163607">
                <a:tc>
                  <a:txBody>
                    <a:bodyPr/>
                    <a:lstStyle/>
                    <a:p>
                      <a:pPr algn="l" fontAlgn="ctr"/>
                      <a:r>
                        <a:rPr lang="en-US" sz="1100" u="none" strike="noStrike">
                          <a:effectLst/>
                          <a:latin typeface="微軟正黑體" panose="020B0604030504040204" pitchFamily="34" charset="-120"/>
                          <a:ea typeface="微軟正黑體" panose="020B0604030504040204" pitchFamily="34" charset="-120"/>
                        </a:rPr>
                        <a:t>R2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sz="1100" u="none" strike="noStrike" dirty="0">
                          <a:effectLst/>
                          <a:latin typeface="微軟正黑體" panose="020B0604030504040204" pitchFamily="34" charset="-120"/>
                          <a:ea typeface="微軟正黑體" panose="020B0604030504040204" pitchFamily="34" charset="-120"/>
                        </a:rPr>
                        <a:t>0.151</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0.215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0.186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0.239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extLst>
                  <a:ext uri="{0D108BD9-81ED-4DB2-BD59-A6C34878D82A}">
                    <a16:rowId xmlns:a16="http://schemas.microsoft.com/office/drawing/2014/main" val="541783173"/>
                  </a:ext>
                </a:extLst>
              </a:tr>
              <a:tr h="163607">
                <a:tc>
                  <a:txBody>
                    <a:bodyPr/>
                    <a:lstStyle/>
                    <a:p>
                      <a:pPr algn="l" fontAlgn="ctr"/>
                      <a:r>
                        <a:rPr lang="en-US" sz="1100" u="none" strike="noStrike">
                          <a:effectLst/>
                          <a:latin typeface="微軟正黑體" panose="020B0604030504040204" pitchFamily="34" charset="-120"/>
                          <a:ea typeface="微軟正黑體" panose="020B0604030504040204" pitchFamily="34" charset="-120"/>
                        </a:rPr>
                        <a:t>adj_R2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0.15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0.212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0.186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sz="1100" u="none" strike="noStrike" dirty="0">
                          <a:effectLst/>
                          <a:latin typeface="微軟正黑體" panose="020B0604030504040204" pitchFamily="34" charset="-120"/>
                          <a:ea typeface="微軟正黑體" panose="020B0604030504040204" pitchFamily="34" charset="-120"/>
                        </a:rPr>
                        <a:t>0.237</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extLst>
                  <a:ext uri="{0D108BD9-81ED-4DB2-BD59-A6C34878D82A}">
                    <a16:rowId xmlns:a16="http://schemas.microsoft.com/office/drawing/2014/main" val="1815511598"/>
                  </a:ext>
                </a:extLst>
              </a:tr>
            </a:tbl>
          </a:graphicData>
        </a:graphic>
      </p:graphicFrame>
      <p:sp>
        <p:nvSpPr>
          <p:cNvPr id="8" name="文字方塊 7">
            <a:extLst>
              <a:ext uri="{FF2B5EF4-FFF2-40B4-BE49-F238E27FC236}">
                <a16:creationId xmlns:a16="http://schemas.microsoft.com/office/drawing/2014/main" id="{2E242D98-D3C4-4914-979A-C83109AA8A77}"/>
              </a:ext>
            </a:extLst>
          </p:cNvPr>
          <p:cNvSpPr txBox="1"/>
          <p:nvPr/>
        </p:nvSpPr>
        <p:spPr>
          <a:xfrm>
            <a:off x="6651596" y="4145285"/>
            <a:ext cx="1878796" cy="1661993"/>
          </a:xfrm>
          <a:prstGeom prst="rect">
            <a:avLst/>
          </a:prstGeom>
          <a:noFill/>
        </p:spPr>
        <p:txBody>
          <a:bodyPr wrap="square" rtlCol="0">
            <a:spAutoFit/>
          </a:bodyPr>
          <a:lstStyle/>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p</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值</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&lt;0.01</a:t>
            </a:r>
            <a:endParaRPr lang="en-US" altLang="zh-TW" sz="1200" dirty="0">
              <a:latin typeface="微軟正黑體" panose="020B0604030504040204" pitchFamily="34" charset="-120"/>
              <a:ea typeface="微軟正黑體" panose="020B0604030504040204" pitchFamily="34" charset="-120"/>
              <a:cs typeface="標楷體" panose="03000509000000000000" pitchFamily="65" charset="-120"/>
            </a:endParaRPr>
          </a:p>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p</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值</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&lt;0.05</a:t>
            </a:r>
            <a:endParaRPr lang="en-US" altLang="zh-TW" sz="1200" dirty="0">
              <a:latin typeface="微軟正黑體" panose="020B0604030504040204" pitchFamily="34" charset="-120"/>
              <a:ea typeface="微軟正黑體" panose="020B0604030504040204" pitchFamily="34" charset="-120"/>
              <a:cs typeface="標楷體" panose="03000509000000000000" pitchFamily="65" charset="-120"/>
            </a:endParaRPr>
          </a:p>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p</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值</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&lt;0.1</a:t>
            </a:r>
          </a:p>
          <a:p>
            <a:pPr indent="457200">
              <a:lnSpc>
                <a:spcPct val="150000"/>
              </a:lnSpc>
            </a:pPr>
            <a:endParaRPr lang="en-US" altLang="zh-TW" sz="1200" dirty="0">
              <a:latin typeface="微軟正黑體" panose="020B0604030504040204" pitchFamily="34" charset="-120"/>
              <a:ea typeface="微軟正黑體" panose="020B0604030504040204" pitchFamily="34" charset="-120"/>
            </a:endParaRPr>
          </a:p>
          <a:p>
            <a:pPr indent="457200">
              <a:lnSpc>
                <a:spcPct val="150000"/>
              </a:lnSpc>
            </a:pPr>
            <a:endParaRPr lang="zh-TW" altLang="en-US" sz="1200" dirty="0">
              <a:latin typeface="微軟正黑體" panose="020B0604030504040204" pitchFamily="34" charset="-120"/>
              <a:ea typeface="微軟正黑體" panose="020B0604030504040204" pitchFamily="34" charset="-120"/>
            </a:endParaRPr>
          </a:p>
          <a:p>
            <a:pPr algn="ct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表格接續</a:t>
            </a:r>
            <a:r>
              <a:rPr lang="en-US" altLang="zh-TW" sz="1200" dirty="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B5425F27-50A8-4AFC-924A-129E314E111B}"/>
              </a:ext>
            </a:extLst>
          </p:cNvPr>
          <p:cNvSpPr txBox="1"/>
          <p:nvPr/>
        </p:nvSpPr>
        <p:spPr>
          <a:xfrm>
            <a:off x="6609144" y="191661"/>
            <a:ext cx="1963700" cy="1720407"/>
          </a:xfrm>
          <a:prstGeom prst="rect">
            <a:avLst/>
          </a:prstGeom>
          <a:noFill/>
        </p:spPr>
        <p:txBody>
          <a:bodyPr wrap="square" rtlCol="0">
            <a:spAutoFit/>
          </a:bodyPr>
          <a:lstStyle/>
          <a:p>
            <a:pPr indent="457200">
              <a:lnSpc>
                <a:spcPct val="150000"/>
              </a:lnSpc>
            </a:pPr>
            <a:r>
              <a:rPr lang="zh-TW" altLang="en-US" sz="1200" dirty="0">
                <a:latin typeface="微軟正黑體" panose="020B0604030504040204" pitchFamily="34" charset="-120"/>
                <a:ea typeface="微軟正黑體" panose="020B0604030504040204" pitchFamily="34" charset="-120"/>
              </a:rPr>
              <a:t>假說檢定三：</a:t>
            </a:r>
            <a:endParaRPr lang="en-US" altLang="zh-TW" sz="1200" dirty="0">
              <a:latin typeface="微軟正黑體" panose="020B0604030504040204" pitchFamily="34" charset="-120"/>
              <a:ea typeface="微軟正黑體" panose="020B0604030504040204" pitchFamily="34" charset="-120"/>
            </a:endParaRPr>
          </a:p>
          <a:p>
            <a:pPr indent="457200">
              <a:lnSpc>
                <a:spcPct val="150000"/>
              </a:lnSpc>
            </a:pPr>
            <a:r>
              <a:rPr lang="zh-TW" altLang="en-US" sz="1200" dirty="0">
                <a:latin typeface="微軟正黑體" panose="020B0604030504040204" pitchFamily="34" charset="-120"/>
                <a:ea typeface="微軟正黑體" panose="020B0604030504040204" pitchFamily="34" charset="-120"/>
              </a:rPr>
              <a:t>自願</a:t>
            </a:r>
            <a:r>
              <a:rPr lang="en-US" altLang="zh-TW" sz="1200" dirty="0">
                <a:latin typeface="微軟正黑體" panose="020B0604030504040204" pitchFamily="34" charset="-120"/>
                <a:ea typeface="微軟正黑體" panose="020B0604030504040204" pitchFamily="34" charset="-120"/>
              </a:rPr>
              <a:t> &amp; </a:t>
            </a:r>
            <a:r>
              <a:rPr lang="zh-TW" altLang="en-US" sz="1200" dirty="0">
                <a:latin typeface="微軟正黑體" panose="020B0604030504040204" pitchFamily="34" charset="-120"/>
                <a:ea typeface="微軟正黑體" panose="020B0604030504040204" pitchFamily="34" charset="-120"/>
              </a:rPr>
              <a:t>強制</a:t>
            </a:r>
            <a:endParaRPr lang="en-US" altLang="zh-TW" sz="1200" dirty="0">
              <a:latin typeface="微軟正黑體" panose="020B0604030504040204" pitchFamily="34" charset="-120"/>
              <a:ea typeface="微軟正黑體" panose="020B0604030504040204" pitchFamily="34" charset="-120"/>
            </a:endParaRPr>
          </a:p>
          <a:p>
            <a:pPr indent="457200">
              <a:lnSpc>
                <a:spcPct val="150000"/>
              </a:lnSpc>
            </a:pPr>
            <a:endParaRPr lang="en-US" altLang="zh-TW" sz="1200" dirty="0">
              <a:latin typeface="微軟正黑體" panose="020B0604030504040204" pitchFamily="34" charset="-120"/>
              <a:ea typeface="微軟正黑體" panose="020B0604030504040204" pitchFamily="34" charset="-120"/>
            </a:endParaRPr>
          </a:p>
          <a:p>
            <a:pPr indent="457200">
              <a:lnSpc>
                <a:spcPct val="150000"/>
              </a:lnSpc>
            </a:pPr>
            <a:r>
              <a:rPr lang="zh-TW" altLang="en-US" sz="1200" dirty="0">
                <a:latin typeface="微軟正黑體" panose="020B0604030504040204" pitchFamily="34" charset="-120"/>
                <a:ea typeface="微軟正黑體" panose="020B0604030504040204" pitchFamily="34" charset="-120"/>
              </a:rPr>
              <a:t>假說檢定四：</a:t>
            </a:r>
            <a:endParaRPr lang="en-US" altLang="zh-TW" sz="1200" dirty="0">
              <a:latin typeface="微軟正黑體" panose="020B0604030504040204" pitchFamily="34" charset="-120"/>
              <a:ea typeface="微軟正黑體" panose="020B0604030504040204" pitchFamily="34" charset="-120"/>
            </a:endParaRPr>
          </a:p>
          <a:p>
            <a:pPr indent="457200">
              <a:lnSpc>
                <a:spcPct val="150000"/>
              </a:lnSpc>
            </a:pPr>
            <a:r>
              <a:rPr lang="zh-TW" altLang="en-US" sz="1200" dirty="0">
                <a:latin typeface="微軟正黑體" panose="020B0604030504040204" pitchFamily="34" charset="-120"/>
                <a:ea typeface="微軟正黑體" panose="020B0604030504040204" pitchFamily="34" charset="-120"/>
              </a:rPr>
              <a:t>強制 </a:t>
            </a:r>
            <a:r>
              <a:rPr lang="en-US" altLang="zh-TW" sz="1200" dirty="0">
                <a:latin typeface="微軟正黑體" panose="020B0604030504040204" pitchFamily="34" charset="-120"/>
                <a:ea typeface="微軟正黑體" panose="020B0604030504040204" pitchFamily="34" charset="-120"/>
              </a:rPr>
              <a:t>&amp; </a:t>
            </a:r>
            <a:r>
              <a:rPr lang="zh-TW" altLang="en-US" sz="1200" dirty="0">
                <a:latin typeface="微軟正黑體" panose="020B0604030504040204" pitchFamily="34" charset="-120"/>
                <a:ea typeface="微軟正黑體" panose="020B0604030504040204" pitchFamily="34" charset="-120"/>
              </a:rPr>
              <a:t>尚無</a:t>
            </a:r>
            <a:endParaRPr lang="en-US" altLang="zh-TW" sz="1200" dirty="0">
              <a:latin typeface="微軟正黑體" panose="020B0604030504040204" pitchFamily="34" charset="-120"/>
              <a:ea typeface="微軟正黑體" panose="020B0604030504040204" pitchFamily="34" charset="-120"/>
            </a:endParaRPr>
          </a:p>
          <a:p>
            <a:pPr indent="457200">
              <a:lnSpc>
                <a:spcPct val="150000"/>
              </a:lnSpc>
            </a:pPr>
            <a:endParaRPr lang="zh-TW" altLang="en-US" sz="1200" dirty="0">
              <a:latin typeface="微軟正黑體" panose="020B0604030504040204" pitchFamily="34" charset="-120"/>
              <a:ea typeface="微軟正黑體" panose="020B0604030504040204" pitchFamily="34" charset="-120"/>
            </a:endParaRPr>
          </a:p>
        </p:txBody>
      </p:sp>
      <p:cxnSp>
        <p:nvCxnSpPr>
          <p:cNvPr id="4" name="直線接點 3">
            <a:extLst>
              <a:ext uri="{FF2B5EF4-FFF2-40B4-BE49-F238E27FC236}">
                <a16:creationId xmlns:a16="http://schemas.microsoft.com/office/drawing/2014/main" id="{47F13506-FC6B-4CB1-A4C0-CA3AD389CE34}"/>
              </a:ext>
            </a:extLst>
          </p:cNvPr>
          <p:cNvCxnSpPr>
            <a:cxnSpLocks/>
          </p:cNvCxnSpPr>
          <p:nvPr/>
        </p:nvCxnSpPr>
        <p:spPr>
          <a:xfrm>
            <a:off x="6366077" y="749239"/>
            <a:ext cx="0" cy="1027151"/>
          </a:xfrm>
          <a:prstGeom prst="line">
            <a:avLst/>
          </a:prstGeom>
        </p:spPr>
        <p:style>
          <a:lnRef idx="1">
            <a:schemeClr val="dk1"/>
          </a:lnRef>
          <a:fillRef idx="0">
            <a:schemeClr val="dk1"/>
          </a:fillRef>
          <a:effectRef idx="0">
            <a:schemeClr val="dk1"/>
          </a:effectRef>
          <a:fontRef idx="minor">
            <a:schemeClr val="tx1"/>
          </a:fontRef>
        </p:style>
      </p:cxnSp>
      <p:sp>
        <p:nvSpPr>
          <p:cNvPr id="5" name="投影片編號版面配置區 4">
            <a:extLst>
              <a:ext uri="{FF2B5EF4-FFF2-40B4-BE49-F238E27FC236}">
                <a16:creationId xmlns:a16="http://schemas.microsoft.com/office/drawing/2014/main" id="{8C673348-E31D-4B36-BD5E-73E6BD6C4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extLst>
      <p:ext uri="{BB962C8B-B14F-4D97-AF65-F5344CB8AC3E}">
        <p14:creationId xmlns:p14="http://schemas.microsoft.com/office/powerpoint/2010/main" val="286940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1017431" y="605307"/>
            <a:ext cx="7160656" cy="10853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dirty="0">
                <a:latin typeface="Microsoft JhengHei"/>
                <a:ea typeface="Microsoft JhengHei"/>
                <a:cs typeface="Microsoft JhengHei"/>
                <a:sym typeface="Microsoft JhengHei"/>
              </a:rPr>
              <a:t>目錄</a:t>
            </a:r>
            <a:endParaRPr dirty="0"/>
          </a:p>
        </p:txBody>
      </p:sp>
      <p:sp>
        <p:nvSpPr>
          <p:cNvPr id="91" name="Google Shape;91;p2"/>
          <p:cNvSpPr txBox="1">
            <a:spLocks noGrp="1"/>
          </p:cNvSpPr>
          <p:nvPr>
            <p:ph type="body" idx="1"/>
          </p:nvPr>
        </p:nvSpPr>
        <p:spPr>
          <a:xfrm>
            <a:off x="1017431" y="1825624"/>
            <a:ext cx="7160656" cy="4691085"/>
          </a:xfrm>
          <a:prstGeom prst="rect">
            <a:avLst/>
          </a:prstGeom>
          <a:noFill/>
          <a:ln>
            <a:noFill/>
          </a:ln>
        </p:spPr>
        <p:txBody>
          <a:bodyPr spcFirstLastPara="1" wrap="square" lIns="91425" tIns="45700" rIns="91425" bIns="45700" anchor="t" anchorCtr="0">
            <a:normAutofit/>
          </a:bodyPr>
          <a:lstStyle/>
          <a:p>
            <a:pPr marL="228600" indent="-228600">
              <a:buSzPts val="2800"/>
            </a:pPr>
            <a:r>
              <a:rPr lang="zh-TW" altLang="en-US" dirty="0">
                <a:latin typeface="Microsoft JhengHei"/>
                <a:ea typeface="Microsoft JhengHei"/>
                <a:sym typeface="Microsoft JhengHei"/>
              </a:rPr>
              <a:t>緒論</a:t>
            </a:r>
            <a:endParaRPr lang="en-US" altLang="zh-TW" dirty="0">
              <a:latin typeface="Microsoft JhengHei"/>
              <a:ea typeface="Microsoft JhengHei"/>
              <a:sym typeface="Microsoft JhengHei"/>
            </a:endParaRPr>
          </a:p>
          <a:p>
            <a:pPr marL="228600" indent="-228600">
              <a:buSzPts val="2800"/>
            </a:pPr>
            <a:r>
              <a:rPr lang="zh-TW" altLang="en-US" dirty="0">
                <a:latin typeface="Microsoft JhengHei"/>
                <a:ea typeface="Microsoft JhengHei"/>
                <a:sym typeface="Microsoft JhengHei"/>
              </a:rPr>
              <a:t>資料介紹</a:t>
            </a:r>
            <a:endParaRPr dirty="0">
              <a:latin typeface="Microsoft JhengHei"/>
              <a:ea typeface="Microsoft JhengHei"/>
              <a:sym typeface="Microsoft JhengHei"/>
            </a:endParaRPr>
          </a:p>
          <a:p>
            <a:pPr marL="228600" indent="-228600">
              <a:buSzPts val="2800"/>
            </a:pPr>
            <a:r>
              <a:rPr lang="zh-TW" altLang="en-US" dirty="0">
                <a:latin typeface="Microsoft JhengHei"/>
                <a:ea typeface="Microsoft JhengHei"/>
                <a:sym typeface="Microsoft JhengHei"/>
              </a:rPr>
              <a:t>敘述統計</a:t>
            </a:r>
            <a:endParaRPr lang="en-US" altLang="zh-TW" dirty="0">
              <a:latin typeface="Microsoft JhengHei"/>
              <a:ea typeface="Microsoft JhengHei"/>
              <a:sym typeface="Microsoft JhengHei"/>
            </a:endParaRPr>
          </a:p>
          <a:p>
            <a:pPr marL="228600" indent="-228600">
              <a:buSzPts val="2800"/>
            </a:pPr>
            <a:r>
              <a:rPr lang="zh-TW" altLang="en-US" dirty="0">
                <a:latin typeface="Microsoft JhengHei"/>
                <a:ea typeface="Microsoft JhengHei"/>
                <a:sym typeface="Microsoft JhengHei"/>
              </a:rPr>
              <a:t>研究方法</a:t>
            </a:r>
            <a:endParaRPr lang="en-US" altLang="zh-TW" dirty="0">
              <a:latin typeface="Microsoft JhengHei"/>
              <a:ea typeface="Microsoft JhengHei"/>
              <a:sym typeface="Microsoft JhengHei"/>
            </a:endParaRPr>
          </a:p>
          <a:p>
            <a:pPr marL="228600" indent="-228600">
              <a:buSzPts val="2800"/>
            </a:pPr>
            <a:r>
              <a:rPr lang="zh-TW" altLang="en-US" dirty="0">
                <a:latin typeface="Microsoft JhengHei"/>
                <a:ea typeface="Microsoft JhengHei"/>
                <a:sym typeface="Microsoft JhengHei"/>
              </a:rPr>
              <a:t>研究結果</a:t>
            </a:r>
            <a:endParaRPr dirty="0">
              <a:latin typeface="Microsoft JhengHei"/>
              <a:ea typeface="Microsoft JhengHei"/>
              <a:sym typeface="Microsoft JhengHei"/>
            </a:endParaRPr>
          </a:p>
          <a:p>
            <a:pPr marL="228600" indent="-228600">
              <a:buSzPts val="2800"/>
            </a:pPr>
            <a:r>
              <a:rPr lang="zh-TW" altLang="en-US" dirty="0">
                <a:latin typeface="Microsoft JhengHei"/>
                <a:ea typeface="Microsoft JhengHei"/>
                <a:sym typeface="Microsoft JhengHei"/>
              </a:rPr>
              <a:t>結論與建議</a:t>
            </a:r>
            <a:endParaRPr dirty="0">
              <a:latin typeface="Microsoft JhengHei"/>
              <a:ea typeface="Microsoft JhengHei"/>
            </a:endParaRPr>
          </a:p>
        </p:txBody>
      </p:sp>
      <p:sp>
        <p:nvSpPr>
          <p:cNvPr id="3" name="投影片編號版面配置區 2">
            <a:extLst>
              <a:ext uri="{FF2B5EF4-FFF2-40B4-BE49-F238E27FC236}">
                <a16:creationId xmlns:a16="http://schemas.microsoft.com/office/drawing/2014/main" id="{2475A775-5720-46EC-A4EE-9BEAAA083C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90"/>
        <p:cNvGrpSpPr/>
        <p:nvPr/>
      </p:nvGrpSpPr>
      <p:grpSpPr>
        <a:xfrm>
          <a:off x="0" y="0"/>
          <a:ext cx="0" cy="0"/>
          <a:chOff x="0" y="0"/>
          <a:chExt cx="0" cy="0"/>
        </a:xfrm>
      </p:grpSpPr>
      <p:sp>
        <p:nvSpPr>
          <p:cNvPr id="191" name="Google Shape;191;p18"/>
          <p:cNvSpPr txBox="1">
            <a:spLocks noGrp="1"/>
          </p:cNvSpPr>
          <p:nvPr>
            <p:ph type="title"/>
          </p:nvPr>
        </p:nvSpPr>
        <p:spPr>
          <a:xfrm>
            <a:off x="437882" y="1039008"/>
            <a:ext cx="7791718" cy="11159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dirty="0">
                <a:latin typeface="Microsoft JhengHei"/>
                <a:ea typeface="Microsoft JhengHei"/>
                <a:cs typeface="Microsoft JhengHei"/>
                <a:sym typeface="Microsoft JhengHei"/>
              </a:rPr>
              <a:t>研究結果 –</a:t>
            </a:r>
            <a:r>
              <a:rPr lang="zh-TW" altLang="en-US" dirty="0">
                <a:latin typeface="Microsoft JhengHei"/>
                <a:ea typeface="Microsoft JhengHei"/>
                <a:cs typeface="Microsoft JhengHei"/>
                <a:sym typeface="Microsoft JhengHei"/>
              </a:rPr>
              <a:t> 驗證效果</a:t>
            </a:r>
            <a:endParaRPr dirty="0"/>
          </a:p>
        </p:txBody>
      </p:sp>
      <p:pic>
        <p:nvPicPr>
          <p:cNvPr id="192" name="Google Shape;192;p18"/>
          <p:cNvPicPr preferRelativeResize="0">
            <a:picLocks noGrp="1"/>
          </p:cNvPicPr>
          <p:nvPr>
            <p:ph type="body" idx="1"/>
          </p:nvPr>
        </p:nvPicPr>
        <p:blipFill rotWithShape="1">
          <a:blip r:embed="rId5">
            <a:alphaModFix/>
          </a:blip>
          <a:srcRect/>
          <a:stretch/>
        </p:blipFill>
        <p:spPr>
          <a:xfrm>
            <a:off x="964628" y="2154952"/>
            <a:ext cx="7214743" cy="4351338"/>
          </a:xfrm>
          <a:prstGeom prst="rect">
            <a:avLst/>
          </a:prstGeom>
          <a:noFill/>
          <a:ln>
            <a:solidFill>
              <a:schemeClr val="bg1">
                <a:lumMod val="75000"/>
              </a:schemeClr>
            </a:solidFill>
          </a:ln>
        </p:spPr>
      </p:pic>
      <p:sp>
        <p:nvSpPr>
          <p:cNvPr id="3" name="投影片編號版面配置區 2">
            <a:extLst>
              <a:ext uri="{FF2B5EF4-FFF2-40B4-BE49-F238E27FC236}">
                <a16:creationId xmlns:a16="http://schemas.microsoft.com/office/drawing/2014/main" id="{20B04AA7-0056-4438-9875-D5998C8A82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C46AEDBF-292B-4AA7-A951-ABA252099487}"/>
              </a:ext>
            </a:extLst>
          </p:cNvPr>
          <p:cNvGraphicFramePr>
            <a:graphicFrameLocks noGrp="1"/>
          </p:cNvGraphicFramePr>
          <p:nvPr>
            <p:extLst>
              <p:ext uri="{D42A27DB-BD31-4B8C-83A1-F6EECF244321}">
                <p14:modId xmlns:p14="http://schemas.microsoft.com/office/powerpoint/2010/main" val="1542554049"/>
              </p:ext>
            </p:extLst>
          </p:nvPr>
        </p:nvGraphicFramePr>
        <p:xfrm>
          <a:off x="326172" y="0"/>
          <a:ext cx="4170668" cy="6866760"/>
        </p:xfrm>
        <a:graphic>
          <a:graphicData uri="http://schemas.openxmlformats.org/drawingml/2006/table">
            <a:tbl>
              <a:tblPr>
                <a:tableStyleId>{2D5ABB26-0587-4C30-8999-92F81FD0307C}</a:tableStyleId>
              </a:tblPr>
              <a:tblGrid>
                <a:gridCol w="1456272">
                  <a:extLst>
                    <a:ext uri="{9D8B030D-6E8A-4147-A177-3AD203B41FA5}">
                      <a16:colId xmlns:a16="http://schemas.microsoft.com/office/drawing/2014/main" val="1178356956"/>
                    </a:ext>
                  </a:extLst>
                </a:gridCol>
                <a:gridCol w="1360779">
                  <a:extLst>
                    <a:ext uri="{9D8B030D-6E8A-4147-A177-3AD203B41FA5}">
                      <a16:colId xmlns:a16="http://schemas.microsoft.com/office/drawing/2014/main" val="2595036820"/>
                    </a:ext>
                  </a:extLst>
                </a:gridCol>
                <a:gridCol w="1353617">
                  <a:extLst>
                    <a:ext uri="{9D8B030D-6E8A-4147-A177-3AD203B41FA5}">
                      <a16:colId xmlns:a16="http://schemas.microsoft.com/office/drawing/2014/main" val="439616307"/>
                    </a:ext>
                  </a:extLst>
                </a:gridCol>
              </a:tblGrid>
              <a:tr h="108783">
                <a:tc>
                  <a:txBody>
                    <a:bodyPr/>
                    <a:lstStyle/>
                    <a:p>
                      <a:pPr algn="l" fontAlgn="ct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gridSpan="2">
                  <a:txBody>
                    <a:bodyPr/>
                    <a:lstStyle/>
                    <a:p>
                      <a:pPr algn="ctr" fontAlgn="ctr"/>
                      <a:r>
                        <a:rPr lang="zh-TW" altLang="en-US" sz="1100" u="sng" strike="noStrike" dirty="0">
                          <a:effectLst/>
                        </a:rPr>
                        <a:t>假說檢定五</a:t>
                      </a:r>
                      <a:endParaRPr lang="zh-TW" altLang="en-US" sz="1100" b="0" i="0" u="sng"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endParaRPr lang="zh-TW" altLang="en-US"/>
                    </a:p>
                  </a:txBody>
                  <a:tcPr/>
                </a:tc>
                <a:extLst>
                  <a:ext uri="{0D108BD9-81ED-4DB2-BD59-A6C34878D82A}">
                    <a16:rowId xmlns:a16="http://schemas.microsoft.com/office/drawing/2014/main" val="320320507"/>
                  </a:ext>
                </a:extLst>
              </a:tr>
              <a:tr h="108783">
                <a:tc>
                  <a:txBody>
                    <a:bodyPr/>
                    <a:lstStyle/>
                    <a:p>
                      <a:pPr algn="l" fontAlgn="ct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dirty="0">
                          <a:effectLst/>
                        </a:rPr>
                        <a:t>模型九</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dirty="0">
                          <a:effectLst/>
                        </a:rPr>
                        <a:t>模型十</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70658615"/>
                  </a:ext>
                </a:extLst>
              </a:tr>
              <a:tr h="108783">
                <a:tc>
                  <a:txBody>
                    <a:bodyPr/>
                    <a:lstStyle/>
                    <a:p>
                      <a:pPr algn="l" fontAlgn="ctr"/>
                      <a:r>
                        <a:rPr lang="zh-TW" altLang="en-US" sz="1100" u="none" strike="noStrike" dirty="0">
                          <a:effectLst/>
                        </a:rPr>
                        <a:t>常數項</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53.827***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50.220***</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8014851"/>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(0.33)</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42051206"/>
                  </a:ext>
                </a:extLst>
              </a:tr>
              <a:tr h="108783">
                <a:tc>
                  <a:txBody>
                    <a:bodyPr/>
                    <a:lstStyle/>
                    <a:p>
                      <a:pPr algn="l" fontAlgn="ctr"/>
                      <a:r>
                        <a:rPr lang="pt-BR" sz="1100" u="none" strike="noStrike" dirty="0">
                          <a:effectLst/>
                        </a:rPr>
                        <a:t>C（exam_7）[T.1]</a:t>
                      </a:r>
                      <a:endParaRPr lang="pt-BR"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7.328***</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7.015***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9505744"/>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(0.30)</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(0.31)</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68871832"/>
                  </a:ext>
                </a:extLst>
              </a:tr>
              <a:tr h="108783">
                <a:tc>
                  <a:txBody>
                    <a:bodyPr/>
                    <a:lstStyle/>
                    <a:p>
                      <a:pPr algn="l" fontAlgn="ctr"/>
                      <a:r>
                        <a:rPr lang="pl-PL" sz="1100" u="none" strike="noStrike">
                          <a:effectLst/>
                        </a:rPr>
                        <a:t>C（Policy_2019）[T.1]</a:t>
                      </a:r>
                      <a:endParaRPr lang="pl-PL"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0.135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-0.295**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800151"/>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2278281"/>
                  </a:ext>
                </a:extLst>
              </a:tr>
              <a:tr h="108783">
                <a:tc>
                  <a:txBody>
                    <a:bodyPr/>
                    <a:lstStyle/>
                    <a:p>
                      <a:pPr algn="l" fontAlgn="ctr"/>
                      <a:r>
                        <a:rPr lang="en-US" sz="1100" u="none" strike="noStrike">
                          <a:effectLst/>
                        </a:rPr>
                        <a:t>C（</a:t>
                      </a:r>
                      <a:r>
                        <a:rPr lang="zh-TW" altLang="en-US" sz="1100" u="none" strike="noStrike">
                          <a:effectLst/>
                        </a:rPr>
                        <a:t>可再生能源）</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2.070***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36917067"/>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(0.65)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3978055"/>
                  </a:ext>
                </a:extLst>
              </a:tr>
              <a:tr h="108783">
                <a:tc>
                  <a:txBody>
                    <a:bodyPr/>
                    <a:lstStyle/>
                    <a:p>
                      <a:pPr algn="l" fontAlgn="ctr"/>
                      <a:r>
                        <a:rPr lang="en-US" altLang="zh-TW" sz="1100" u="none" strike="noStrike">
                          <a:effectLst/>
                        </a:rPr>
                        <a:t>C</a:t>
                      </a:r>
                      <a:r>
                        <a:rPr lang="zh-TW" altLang="en-US" sz="1100" u="none" strike="noStrike">
                          <a:effectLst/>
                        </a:rPr>
                        <a:t>（提煉與礦產）</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-0.241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53853636"/>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(0.39)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48203466"/>
                  </a:ext>
                </a:extLst>
              </a:tr>
              <a:tr h="108783">
                <a:tc>
                  <a:txBody>
                    <a:bodyPr/>
                    <a:lstStyle/>
                    <a:p>
                      <a:pPr algn="l" fontAlgn="ctr"/>
                      <a:r>
                        <a:rPr lang="en-US" sz="1100" u="none" strike="noStrike" dirty="0">
                          <a:effectLst/>
                        </a:rPr>
                        <a:t>C（</a:t>
                      </a:r>
                      <a:r>
                        <a:rPr lang="zh-TW" altLang="en-US" sz="1100" u="none" strike="noStrike" dirty="0">
                          <a:effectLst/>
                        </a:rPr>
                        <a:t>服務）</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1.446***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96616079"/>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32003149"/>
                  </a:ext>
                </a:extLst>
              </a:tr>
              <a:tr h="108783">
                <a:tc>
                  <a:txBody>
                    <a:bodyPr/>
                    <a:lstStyle/>
                    <a:p>
                      <a:pPr algn="l" fontAlgn="ctr"/>
                      <a:r>
                        <a:rPr lang="en-US" sz="1100" u="none" strike="noStrike">
                          <a:effectLst/>
                        </a:rPr>
                        <a:t>C（</a:t>
                      </a:r>
                      <a:r>
                        <a:rPr lang="zh-TW" altLang="en-US" sz="1100" u="none" strike="noStrike">
                          <a:effectLst/>
                        </a:rPr>
                        <a:t>消費品）</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-0.199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10980540"/>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(0.31)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02000037"/>
                  </a:ext>
                </a:extLst>
              </a:tr>
              <a:tr h="108783">
                <a:tc>
                  <a:txBody>
                    <a:bodyPr/>
                    <a:lstStyle/>
                    <a:p>
                      <a:pPr algn="l" fontAlgn="ctr"/>
                      <a:r>
                        <a:rPr lang="en-US" altLang="zh-TW" sz="1100" u="none" strike="noStrike" dirty="0">
                          <a:effectLst/>
                        </a:rPr>
                        <a:t>C</a:t>
                      </a:r>
                      <a:r>
                        <a:rPr lang="zh-TW" altLang="en-US" sz="1100" u="none" strike="noStrike" dirty="0">
                          <a:effectLst/>
                        </a:rPr>
                        <a:t>（科技與通訊）</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-0.146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05442517"/>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57019803"/>
                  </a:ext>
                </a:extLst>
              </a:tr>
              <a:tr h="108783">
                <a:tc>
                  <a:txBody>
                    <a:bodyPr/>
                    <a:lstStyle/>
                    <a:p>
                      <a:pPr algn="l" fontAlgn="ctr"/>
                      <a:r>
                        <a:rPr lang="en-US" altLang="zh-TW" sz="1100" u="none" strike="noStrike">
                          <a:effectLst/>
                        </a:rPr>
                        <a:t>C</a:t>
                      </a:r>
                      <a:r>
                        <a:rPr lang="zh-TW" altLang="en-US" sz="1100" u="none" strike="noStrike">
                          <a:effectLst/>
                        </a:rPr>
                        <a:t>（資源轉化）</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0.569*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7771595"/>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54851607"/>
                  </a:ext>
                </a:extLst>
              </a:tr>
              <a:tr h="108783">
                <a:tc>
                  <a:txBody>
                    <a:bodyPr/>
                    <a:lstStyle/>
                    <a:p>
                      <a:pPr algn="l" fontAlgn="ctr"/>
                      <a:r>
                        <a:rPr lang="en-US" sz="1100" u="none" strike="noStrike">
                          <a:effectLst/>
                        </a:rPr>
                        <a:t>C（</a:t>
                      </a:r>
                      <a:r>
                        <a:rPr lang="zh-TW" altLang="en-US" sz="1100" u="none" strike="noStrike">
                          <a:effectLst/>
                        </a:rPr>
                        <a:t>運輸）</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-0.094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136996"/>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(0.38)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10097981"/>
                  </a:ext>
                </a:extLst>
              </a:tr>
              <a:tr h="108783">
                <a:tc>
                  <a:txBody>
                    <a:bodyPr/>
                    <a:lstStyle/>
                    <a:p>
                      <a:pPr algn="l" fontAlgn="ctr"/>
                      <a:r>
                        <a:rPr lang="en-US" altLang="zh-TW" sz="1100" u="none" strike="noStrike">
                          <a:effectLst/>
                        </a:rPr>
                        <a:t>C</a:t>
                      </a:r>
                      <a:r>
                        <a:rPr lang="zh-TW" altLang="en-US" sz="1100" u="none" strike="noStrike">
                          <a:effectLst/>
                        </a:rPr>
                        <a:t>（醫療保健）</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3.022***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01485070"/>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(0.37)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58853041"/>
                  </a:ext>
                </a:extLst>
              </a:tr>
              <a:tr h="108783">
                <a:tc>
                  <a:txBody>
                    <a:bodyPr/>
                    <a:lstStyle/>
                    <a:p>
                      <a:pPr algn="l" fontAlgn="ctr"/>
                      <a:r>
                        <a:rPr lang="en-US" sz="1100" u="none" strike="noStrike">
                          <a:effectLst/>
                        </a:rPr>
                        <a:t>C（</a:t>
                      </a:r>
                      <a:r>
                        <a:rPr lang="zh-TW" altLang="en-US" sz="1100" u="none" strike="noStrike">
                          <a:effectLst/>
                        </a:rPr>
                        <a:t>金融）</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-2.991***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03383017"/>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99935654"/>
                  </a:ext>
                </a:extLst>
              </a:tr>
              <a:tr h="108783">
                <a:tc>
                  <a:txBody>
                    <a:bodyPr/>
                    <a:lstStyle/>
                    <a:p>
                      <a:pPr algn="l" fontAlgn="ctr"/>
                      <a:r>
                        <a:rPr lang="en-US" altLang="zh-TW" sz="1100" u="none" strike="noStrike">
                          <a:effectLst/>
                        </a:rPr>
                        <a:t>C</a:t>
                      </a:r>
                      <a:r>
                        <a:rPr lang="zh-TW" altLang="en-US" sz="1100" u="none" strike="noStrike">
                          <a:effectLst/>
                        </a:rPr>
                        <a:t>（食品與飲料）</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-5.052***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4442042"/>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73862371"/>
                  </a:ext>
                </a:extLst>
              </a:tr>
              <a:tr h="108783">
                <a:tc>
                  <a:txBody>
                    <a:bodyPr/>
                    <a:lstStyle/>
                    <a:p>
                      <a:pPr algn="l" fontAlgn="ctr"/>
                      <a:r>
                        <a:rPr lang="en-US" sz="1100" u="none" strike="noStrike">
                          <a:effectLst/>
                        </a:rPr>
                        <a:t>C（</a:t>
                      </a:r>
                      <a:r>
                        <a:rPr lang="zh-TW" altLang="en-US" sz="1100" u="none" strike="noStrike">
                          <a:effectLst/>
                        </a:rPr>
                        <a:t>可再生能源）</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1.748***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08993966"/>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37561878"/>
                  </a:ext>
                </a:extLst>
              </a:tr>
              <a:tr h="108783">
                <a:tc>
                  <a:txBody>
                    <a:bodyPr/>
                    <a:lstStyle/>
                    <a:p>
                      <a:pPr algn="l" fontAlgn="ctr"/>
                      <a:r>
                        <a:rPr lang="zh-TW" altLang="en-US" sz="1100" u="none" strike="noStrike">
                          <a:effectLst/>
                        </a:rPr>
                        <a:t>交乘效果</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3.299***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3.359***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0389840"/>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27996768"/>
                  </a:ext>
                </a:extLst>
              </a:tr>
              <a:tr h="108783">
                <a:tc>
                  <a:txBody>
                    <a:bodyPr/>
                    <a:lstStyle/>
                    <a:p>
                      <a:pPr algn="l" fontAlgn="ctr"/>
                      <a:r>
                        <a:rPr lang="en-US" sz="1100" u="none" strike="noStrike">
                          <a:effectLst/>
                        </a:rPr>
                        <a:t>ROA</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0.127***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16909769"/>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87127346"/>
                  </a:ext>
                </a:extLst>
              </a:tr>
              <a:tr h="108783">
                <a:tc>
                  <a:txBody>
                    <a:bodyPr/>
                    <a:lstStyle/>
                    <a:p>
                      <a:pPr algn="l" fontAlgn="ctr"/>
                      <a:r>
                        <a:rPr lang="zh-TW" altLang="en-US" sz="1100" u="none" strike="noStrike">
                          <a:effectLst/>
                        </a:rPr>
                        <a:t>每股淨值</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0.031***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8386758"/>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2793699"/>
                  </a:ext>
                </a:extLst>
              </a:tr>
              <a:tr h="108783">
                <a:tc>
                  <a:txBody>
                    <a:bodyPr/>
                    <a:lstStyle/>
                    <a:p>
                      <a:pPr algn="l" fontAlgn="ctr"/>
                      <a:r>
                        <a:rPr lang="zh-TW" altLang="en-US" sz="1100" u="none" strike="noStrike">
                          <a:effectLst/>
                        </a:rPr>
                        <a:t>短期借款比率</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-10.403***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62493777"/>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(0.77)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21726322"/>
                  </a:ext>
                </a:extLst>
              </a:tr>
              <a:tr h="108783">
                <a:tc>
                  <a:txBody>
                    <a:bodyPr/>
                    <a:lstStyle/>
                    <a:p>
                      <a:pPr algn="l" fontAlgn="ctr"/>
                      <a:r>
                        <a:rPr lang="zh-TW" altLang="en-US" sz="1100" u="none" strike="noStrike">
                          <a:effectLst/>
                        </a:rPr>
                        <a:t>負債總額比率</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5.937***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6770531"/>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a:effectLst/>
                        </a:rPr>
                        <a:t>　</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(0.43)</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02522909"/>
                  </a:ext>
                </a:extLst>
              </a:tr>
            </a:tbl>
          </a:graphicData>
        </a:graphic>
      </p:graphicFrame>
      <p:sp>
        <p:nvSpPr>
          <p:cNvPr id="7" name="矩形 6">
            <a:extLst>
              <a:ext uri="{FF2B5EF4-FFF2-40B4-BE49-F238E27FC236}">
                <a16:creationId xmlns:a16="http://schemas.microsoft.com/office/drawing/2014/main" id="{2C589689-B7D5-46FB-9295-C351CCFE9B8D}"/>
              </a:ext>
            </a:extLst>
          </p:cNvPr>
          <p:cNvSpPr/>
          <p:nvPr/>
        </p:nvSpPr>
        <p:spPr>
          <a:xfrm>
            <a:off x="314597" y="5129244"/>
            <a:ext cx="4170668"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6" name="表格 5">
            <a:extLst>
              <a:ext uri="{FF2B5EF4-FFF2-40B4-BE49-F238E27FC236}">
                <a16:creationId xmlns:a16="http://schemas.microsoft.com/office/drawing/2014/main" id="{FE915CC8-9412-4094-BB84-8F5700490373}"/>
              </a:ext>
            </a:extLst>
          </p:cNvPr>
          <p:cNvGraphicFramePr>
            <a:graphicFrameLocks noGrp="1"/>
          </p:cNvGraphicFramePr>
          <p:nvPr>
            <p:extLst>
              <p:ext uri="{D42A27DB-BD31-4B8C-83A1-F6EECF244321}">
                <p14:modId xmlns:p14="http://schemas.microsoft.com/office/powerpoint/2010/main" val="3357856615"/>
              </p:ext>
            </p:extLst>
          </p:nvPr>
        </p:nvGraphicFramePr>
        <p:xfrm>
          <a:off x="5133546" y="5837331"/>
          <a:ext cx="2624694" cy="617220"/>
        </p:xfrm>
        <a:graphic>
          <a:graphicData uri="http://schemas.openxmlformats.org/drawingml/2006/table">
            <a:tbl>
              <a:tblPr>
                <a:tableStyleId>{2D5ABB26-0587-4C30-8999-92F81FD0307C}</a:tableStyleId>
              </a:tblPr>
              <a:tblGrid>
                <a:gridCol w="786763">
                  <a:extLst>
                    <a:ext uri="{9D8B030D-6E8A-4147-A177-3AD203B41FA5}">
                      <a16:colId xmlns:a16="http://schemas.microsoft.com/office/drawing/2014/main" val="2329113988"/>
                    </a:ext>
                  </a:extLst>
                </a:gridCol>
                <a:gridCol w="922190">
                  <a:extLst>
                    <a:ext uri="{9D8B030D-6E8A-4147-A177-3AD203B41FA5}">
                      <a16:colId xmlns:a16="http://schemas.microsoft.com/office/drawing/2014/main" val="674129471"/>
                    </a:ext>
                  </a:extLst>
                </a:gridCol>
                <a:gridCol w="915741">
                  <a:extLst>
                    <a:ext uri="{9D8B030D-6E8A-4147-A177-3AD203B41FA5}">
                      <a16:colId xmlns:a16="http://schemas.microsoft.com/office/drawing/2014/main" val="709129683"/>
                    </a:ext>
                  </a:extLst>
                </a:gridCol>
              </a:tblGrid>
              <a:tr h="205740">
                <a:tc>
                  <a:txBody>
                    <a:bodyPr/>
                    <a:lstStyle/>
                    <a:p>
                      <a:pPr algn="l" fontAlgn="ctr"/>
                      <a:r>
                        <a:rPr lang="zh-TW" altLang="en-US" sz="1100" u="none" strike="noStrike" dirty="0">
                          <a:effectLst/>
                          <a:latin typeface="微軟正黑體" panose="020B0604030504040204" pitchFamily="34" charset="-120"/>
                          <a:ea typeface="微軟正黑體" panose="020B0604030504040204" pitchFamily="34" charset="-120"/>
                        </a:rPr>
                        <a:t>樣本數</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11270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100" u="none" strike="noStrike" dirty="0">
                          <a:effectLst/>
                          <a:latin typeface="微軟正黑體" panose="020B0604030504040204" pitchFamily="34" charset="-120"/>
                          <a:ea typeface="微軟正黑體" panose="020B0604030504040204" pitchFamily="34" charset="-120"/>
                        </a:rPr>
                        <a:t>11270</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442143509"/>
                  </a:ext>
                </a:extLst>
              </a:tr>
              <a:tr h="205740">
                <a:tc>
                  <a:txBody>
                    <a:bodyPr/>
                    <a:lstStyle/>
                    <a:p>
                      <a:pPr algn="l" fontAlgn="ctr"/>
                      <a:r>
                        <a:rPr lang="en-US" sz="1100" u="none" strike="noStrike">
                          <a:effectLst/>
                          <a:latin typeface="微軟正黑體" panose="020B0604030504040204" pitchFamily="34" charset="-120"/>
                          <a:ea typeface="微軟正黑體" panose="020B0604030504040204" pitchFamily="34" charset="-120"/>
                        </a:rPr>
                        <a:t>R2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0.119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0.216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129408515"/>
                  </a:ext>
                </a:extLst>
              </a:tr>
              <a:tr h="205740">
                <a:tc>
                  <a:txBody>
                    <a:bodyPr/>
                    <a:lstStyle/>
                    <a:p>
                      <a:pPr algn="l" fontAlgn="ctr"/>
                      <a:r>
                        <a:rPr lang="en-US" sz="1100" u="none" strike="noStrike">
                          <a:effectLst/>
                          <a:latin typeface="微軟正黑體" panose="020B0604030504040204" pitchFamily="34" charset="-120"/>
                          <a:ea typeface="微軟正黑體" panose="020B0604030504040204" pitchFamily="34" charset="-120"/>
                        </a:rPr>
                        <a:t>adj_R2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0.119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100" u="none" strike="noStrike" dirty="0">
                          <a:effectLst/>
                          <a:latin typeface="微軟正黑體" panose="020B0604030504040204" pitchFamily="34" charset="-120"/>
                          <a:ea typeface="微軟正黑體" panose="020B0604030504040204" pitchFamily="34" charset="-120"/>
                        </a:rPr>
                        <a:t>0.215</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758726006"/>
                  </a:ext>
                </a:extLst>
              </a:tr>
            </a:tbl>
          </a:graphicData>
        </a:graphic>
      </p:graphicFrame>
      <p:sp>
        <p:nvSpPr>
          <p:cNvPr id="5" name="文字方塊 4">
            <a:extLst>
              <a:ext uri="{FF2B5EF4-FFF2-40B4-BE49-F238E27FC236}">
                <a16:creationId xmlns:a16="http://schemas.microsoft.com/office/drawing/2014/main" id="{CC5E39ED-8A1F-4AA7-B7FB-0CFB5F39DCAB}"/>
              </a:ext>
            </a:extLst>
          </p:cNvPr>
          <p:cNvSpPr txBox="1"/>
          <p:nvPr/>
        </p:nvSpPr>
        <p:spPr>
          <a:xfrm>
            <a:off x="5506495" y="4175338"/>
            <a:ext cx="1878796" cy="1661993"/>
          </a:xfrm>
          <a:prstGeom prst="rect">
            <a:avLst/>
          </a:prstGeom>
          <a:noFill/>
        </p:spPr>
        <p:txBody>
          <a:bodyPr wrap="square" rtlCol="0">
            <a:spAutoFit/>
          </a:bodyPr>
          <a:lstStyle/>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p</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值</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&lt;0.01</a:t>
            </a:r>
            <a:endParaRPr lang="en-US" altLang="zh-TW" sz="1200" dirty="0">
              <a:latin typeface="微軟正黑體" panose="020B0604030504040204" pitchFamily="34" charset="-120"/>
              <a:ea typeface="微軟正黑體" panose="020B0604030504040204" pitchFamily="34" charset="-120"/>
              <a:cs typeface="標楷體" panose="03000509000000000000" pitchFamily="65" charset="-120"/>
            </a:endParaRPr>
          </a:p>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p</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值</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&lt;0.05</a:t>
            </a:r>
            <a:endParaRPr lang="en-US" altLang="zh-TW" sz="1200" dirty="0">
              <a:latin typeface="微軟正黑體" panose="020B0604030504040204" pitchFamily="34" charset="-120"/>
              <a:ea typeface="微軟正黑體" panose="020B0604030504040204" pitchFamily="34" charset="-120"/>
              <a:cs typeface="標楷體" panose="03000509000000000000" pitchFamily="65" charset="-120"/>
            </a:endParaRPr>
          </a:p>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p</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值</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&lt;0.1</a:t>
            </a:r>
          </a:p>
          <a:p>
            <a:pPr indent="457200">
              <a:lnSpc>
                <a:spcPct val="150000"/>
              </a:lnSpc>
            </a:pPr>
            <a:endParaRPr lang="en-US" altLang="zh-TW" sz="1200" dirty="0">
              <a:latin typeface="微軟正黑體" panose="020B0604030504040204" pitchFamily="34" charset="-120"/>
              <a:ea typeface="微軟正黑體" panose="020B0604030504040204" pitchFamily="34" charset="-120"/>
            </a:endParaRPr>
          </a:p>
          <a:p>
            <a:pPr indent="457200">
              <a:lnSpc>
                <a:spcPct val="150000"/>
              </a:lnSpc>
            </a:pPr>
            <a:endParaRPr lang="zh-TW" altLang="en-US" sz="1200" dirty="0">
              <a:latin typeface="微軟正黑體" panose="020B0604030504040204" pitchFamily="34" charset="-120"/>
              <a:ea typeface="微軟正黑體" panose="020B0604030504040204" pitchFamily="34" charset="-120"/>
            </a:endParaRPr>
          </a:p>
          <a:p>
            <a:pPr algn="ct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表格接續</a:t>
            </a:r>
            <a:r>
              <a:rPr lang="en-US" altLang="zh-TW" sz="1200" dirty="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p:txBody>
      </p:sp>
      <p:sp>
        <p:nvSpPr>
          <p:cNvPr id="8" name="文字方塊 7">
            <a:extLst>
              <a:ext uri="{FF2B5EF4-FFF2-40B4-BE49-F238E27FC236}">
                <a16:creationId xmlns:a16="http://schemas.microsoft.com/office/drawing/2014/main" id="{BCEA9DA5-DD65-46C4-BB84-51354041B7F5}"/>
              </a:ext>
            </a:extLst>
          </p:cNvPr>
          <p:cNvSpPr txBox="1"/>
          <p:nvPr/>
        </p:nvSpPr>
        <p:spPr>
          <a:xfrm>
            <a:off x="5133546" y="263028"/>
            <a:ext cx="1963700" cy="612412"/>
          </a:xfrm>
          <a:prstGeom prst="rect">
            <a:avLst/>
          </a:prstGeom>
          <a:noFill/>
        </p:spPr>
        <p:txBody>
          <a:bodyPr wrap="square" rtlCol="0">
            <a:spAutoFit/>
          </a:bodyPr>
          <a:lstStyle/>
          <a:p>
            <a:pPr indent="457200">
              <a:lnSpc>
                <a:spcPct val="150000"/>
              </a:lnSpc>
            </a:pPr>
            <a:r>
              <a:rPr lang="zh-TW" altLang="en-US" sz="1200" dirty="0">
                <a:latin typeface="微軟正黑體" panose="020B0604030504040204" pitchFamily="34" charset="-120"/>
                <a:ea typeface="微軟正黑體" panose="020B0604030504040204" pitchFamily="34" charset="-120"/>
              </a:rPr>
              <a:t>假說檢定五：</a:t>
            </a:r>
            <a:endParaRPr lang="en-US" altLang="zh-TW" sz="1200" dirty="0">
              <a:latin typeface="微軟正黑體" panose="020B0604030504040204" pitchFamily="34" charset="-120"/>
              <a:ea typeface="微軟正黑體" panose="020B0604030504040204" pitchFamily="34" charset="-120"/>
            </a:endParaRPr>
          </a:p>
          <a:p>
            <a:pPr indent="457200">
              <a:lnSpc>
                <a:spcPct val="150000"/>
              </a:lnSpc>
            </a:pPr>
            <a:r>
              <a:rPr lang="zh-TW" altLang="en-US" sz="1200" dirty="0">
                <a:latin typeface="微軟正黑體" panose="020B0604030504040204" pitchFamily="34" charset="-120"/>
                <a:ea typeface="微軟正黑體" panose="020B0604030504040204" pitchFamily="34" charset="-120"/>
              </a:rPr>
              <a:t>驗證全勤</a:t>
            </a:r>
            <a:r>
              <a:rPr lang="en-US" altLang="zh-TW" sz="1200" dirty="0">
                <a:latin typeface="微軟正黑體" panose="020B0604030504040204" pitchFamily="34" charset="-120"/>
                <a:ea typeface="微軟正黑體" panose="020B0604030504040204" pitchFamily="34" charset="-120"/>
              </a:rPr>
              <a:t> &amp; </a:t>
            </a:r>
            <a:r>
              <a:rPr lang="zh-TW" altLang="en-US" sz="1200" dirty="0">
                <a:latin typeface="微軟正黑體" panose="020B0604030504040204" pitchFamily="34" charset="-120"/>
                <a:ea typeface="微軟正黑體" panose="020B0604030504040204" pitchFamily="34" charset="-120"/>
              </a:rPr>
              <a:t>非前者</a:t>
            </a:r>
            <a:endParaRPr lang="en-US" altLang="zh-TW" sz="12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ECADE84D-144B-40B6-8815-FF73C4183C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Tree>
    <p:extLst>
      <p:ext uri="{BB962C8B-B14F-4D97-AF65-F5344CB8AC3E}">
        <p14:creationId xmlns:p14="http://schemas.microsoft.com/office/powerpoint/2010/main" val="3547478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title"/>
          </p:nvPr>
        </p:nvSpPr>
        <p:spPr>
          <a:xfrm>
            <a:off x="437882" y="1039008"/>
            <a:ext cx="6980349" cy="11159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dirty="0">
                <a:latin typeface="Microsoft JhengHei"/>
                <a:ea typeface="Microsoft JhengHei"/>
                <a:cs typeface="Microsoft JhengHei"/>
                <a:sym typeface="Microsoft JhengHei"/>
              </a:rPr>
              <a:t>研究結果 – 小節</a:t>
            </a:r>
            <a:endParaRPr dirty="0"/>
          </a:p>
        </p:txBody>
      </p:sp>
      <p:graphicFrame>
        <p:nvGraphicFramePr>
          <p:cNvPr id="198" name="Google Shape;198;p19"/>
          <p:cNvGraphicFramePr/>
          <p:nvPr>
            <p:extLst>
              <p:ext uri="{D42A27DB-BD31-4B8C-83A1-F6EECF244321}">
                <p14:modId xmlns:p14="http://schemas.microsoft.com/office/powerpoint/2010/main" val="215506804"/>
              </p:ext>
            </p:extLst>
          </p:nvPr>
        </p:nvGraphicFramePr>
        <p:xfrm>
          <a:off x="372020" y="2392973"/>
          <a:ext cx="8399960" cy="2310076"/>
        </p:xfrm>
        <a:graphic>
          <a:graphicData uri="http://schemas.openxmlformats.org/drawingml/2006/table">
            <a:tbl>
              <a:tblPr firstRow="1" firstCol="1" bandRow="1">
                <a:tableStyleId>{2D5ABB26-0587-4C30-8999-92F81FD0307C}</a:tableStyleId>
              </a:tblPr>
              <a:tblGrid>
                <a:gridCol w="1399140">
                  <a:extLst>
                    <a:ext uri="{9D8B030D-6E8A-4147-A177-3AD203B41FA5}">
                      <a16:colId xmlns:a16="http://schemas.microsoft.com/office/drawing/2014/main" val="20000"/>
                    </a:ext>
                  </a:extLst>
                </a:gridCol>
                <a:gridCol w="1400164">
                  <a:extLst>
                    <a:ext uri="{9D8B030D-6E8A-4147-A177-3AD203B41FA5}">
                      <a16:colId xmlns:a16="http://schemas.microsoft.com/office/drawing/2014/main" val="20001"/>
                    </a:ext>
                  </a:extLst>
                </a:gridCol>
                <a:gridCol w="1400164">
                  <a:extLst>
                    <a:ext uri="{9D8B030D-6E8A-4147-A177-3AD203B41FA5}">
                      <a16:colId xmlns:a16="http://schemas.microsoft.com/office/drawing/2014/main" val="20002"/>
                    </a:ext>
                  </a:extLst>
                </a:gridCol>
                <a:gridCol w="1400164">
                  <a:extLst>
                    <a:ext uri="{9D8B030D-6E8A-4147-A177-3AD203B41FA5}">
                      <a16:colId xmlns:a16="http://schemas.microsoft.com/office/drawing/2014/main" val="20003"/>
                    </a:ext>
                  </a:extLst>
                </a:gridCol>
                <a:gridCol w="1400164">
                  <a:extLst>
                    <a:ext uri="{9D8B030D-6E8A-4147-A177-3AD203B41FA5}">
                      <a16:colId xmlns:a16="http://schemas.microsoft.com/office/drawing/2014/main" val="20004"/>
                    </a:ext>
                  </a:extLst>
                </a:gridCol>
                <a:gridCol w="1400164">
                  <a:extLst>
                    <a:ext uri="{9D8B030D-6E8A-4147-A177-3AD203B41FA5}">
                      <a16:colId xmlns:a16="http://schemas.microsoft.com/office/drawing/2014/main" val="20005"/>
                    </a:ext>
                  </a:extLst>
                </a:gridCol>
              </a:tblGrid>
              <a:tr h="940134">
                <a:tc rowSpan="2">
                  <a:txBody>
                    <a:bodyPr/>
                    <a:lstStyle/>
                    <a:p>
                      <a:pPr marL="0" marR="0" lvl="0" indent="0" algn="ctr" rtl="0">
                        <a:lnSpc>
                          <a:spcPct val="150000"/>
                        </a:lnSpc>
                        <a:spcBef>
                          <a:spcPts val="0"/>
                        </a:spcBef>
                        <a:spcAft>
                          <a:spcPts val="0"/>
                        </a:spcAft>
                        <a:buNone/>
                      </a:pPr>
                      <a:r>
                        <a:rPr lang="zh-TW" sz="2000" dirty="0">
                          <a:latin typeface="微軟正黑體" panose="020B0604030504040204" pitchFamily="34" charset="-120"/>
                          <a:ea typeface="微軟正黑體" panose="020B0604030504040204" pitchFamily="34" charset="-120"/>
                        </a:rPr>
                        <a:t>DID效果</a:t>
                      </a:r>
                      <a:endParaRPr lang="en-US" dirty="0">
                        <a:latin typeface="微軟正黑體" panose="020B0604030504040204" pitchFamily="34" charset="-120"/>
                        <a:ea typeface="微軟正黑體" panose="020B0604030504040204" pitchFamily="34" charset="-120"/>
                      </a:endParaRPr>
                    </a:p>
                    <a:p>
                      <a:pPr marL="0" marR="0" lvl="0" indent="0" algn="ctr" rtl="0">
                        <a:lnSpc>
                          <a:spcPct val="150000"/>
                        </a:lnSpc>
                        <a:spcBef>
                          <a:spcPts val="0"/>
                        </a:spcBef>
                        <a:spcAft>
                          <a:spcPts val="0"/>
                        </a:spcAft>
                        <a:buNone/>
                      </a:pPr>
                      <a:r>
                        <a:rPr lang="en-US" altLang="zh-TW" sz="2000" dirty="0">
                          <a:latin typeface="微軟正黑體" panose="020B0604030504040204" pitchFamily="34" charset="-120"/>
                          <a:ea typeface="微軟正黑體" panose="020B0604030504040204" pitchFamily="34" charset="-120"/>
                        </a:rPr>
                        <a:t>T</a:t>
                      </a:r>
                      <a:r>
                        <a:rPr lang="zh-TW" altLang="en-US" sz="2000" dirty="0">
                          <a:latin typeface="微軟正黑體" panose="020B0604030504040204" pitchFamily="34" charset="-120"/>
                          <a:ea typeface="微軟正黑體" panose="020B0604030504040204" pitchFamily="34" charset="-120"/>
                        </a:rPr>
                        <a:t>值</a:t>
                      </a:r>
                      <a:endParaRPr lang="zh-TW" altLang="en-US"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gridSpan="2">
                  <a:txBody>
                    <a:bodyPr/>
                    <a:lstStyle/>
                    <a:p>
                      <a:pPr marL="0" marR="0" lvl="0" indent="0" algn="ctr" rtl="0">
                        <a:lnSpc>
                          <a:spcPct val="150000"/>
                        </a:lnSpc>
                        <a:spcBef>
                          <a:spcPts val="0"/>
                        </a:spcBef>
                        <a:spcAft>
                          <a:spcPts val="0"/>
                        </a:spcAft>
                        <a:buNone/>
                      </a:pPr>
                      <a:r>
                        <a:rPr lang="zh-TW" sz="2000" dirty="0">
                          <a:latin typeface="微軟正黑體" panose="020B0604030504040204" pitchFamily="34" charset="-120"/>
                          <a:ea typeface="微軟正黑體" panose="020B0604030504040204" pitchFamily="34" charset="-120"/>
                        </a:rPr>
                        <a:t>法規效果</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hMerge="1">
                  <a:txBody>
                    <a:bodyPr/>
                    <a:lstStyle/>
                    <a:p>
                      <a:endParaRPr lang="zh-TW"/>
                    </a:p>
                  </a:txBody>
                  <a:tcPr/>
                </a:tc>
                <a:tc gridSpan="2">
                  <a:txBody>
                    <a:bodyPr/>
                    <a:lstStyle/>
                    <a:p>
                      <a:pPr marL="0" marR="0" lvl="0" indent="0" algn="ctr" rtl="0">
                        <a:lnSpc>
                          <a:spcPct val="150000"/>
                        </a:lnSpc>
                        <a:spcBef>
                          <a:spcPts val="0"/>
                        </a:spcBef>
                        <a:spcAft>
                          <a:spcPts val="0"/>
                        </a:spcAft>
                        <a:buNone/>
                      </a:pPr>
                      <a:r>
                        <a:rPr lang="zh-TW" altLang="en-US" sz="2000" dirty="0">
                          <a:latin typeface="微軟正黑體" panose="020B0604030504040204" pitchFamily="34" charset="-120"/>
                          <a:ea typeface="微軟正黑體" panose="020B0604030504040204" pitchFamily="34" charset="-120"/>
                        </a:rPr>
                        <a:t>訊號</a:t>
                      </a:r>
                      <a:r>
                        <a:rPr lang="zh-TW" sz="2000" dirty="0">
                          <a:latin typeface="微軟正黑體" panose="020B0604030504040204" pitchFamily="34" charset="-120"/>
                          <a:ea typeface="微軟正黑體" panose="020B0604030504040204" pitchFamily="34" charset="-120"/>
                        </a:rPr>
                        <a:t>效果</a:t>
                      </a:r>
                      <a:endParaRPr lang="en-US" altLang="zh-TW" sz="2000" dirty="0">
                        <a:latin typeface="微軟正黑體" panose="020B0604030504040204" pitchFamily="34" charset="-120"/>
                        <a:ea typeface="微軟正黑體" panose="020B0604030504040204" pitchFamily="34" charset="-120"/>
                      </a:endParaRPr>
                    </a:p>
                    <a:p>
                      <a:pPr marL="0" marR="0" lvl="0" indent="0" algn="ctr" rtl="0">
                        <a:lnSpc>
                          <a:spcPct val="150000"/>
                        </a:lnSpc>
                        <a:spcBef>
                          <a:spcPts val="0"/>
                        </a:spcBef>
                        <a:spcAft>
                          <a:spcPts val="0"/>
                        </a:spcAft>
                        <a:buNone/>
                      </a:pPr>
                      <a:r>
                        <a:rPr lang="en-US" altLang="zh-TW" sz="2000" dirty="0">
                          <a:latin typeface="微軟正黑體" panose="020B0604030504040204" pitchFamily="34" charset="-120"/>
                          <a:ea typeface="微軟正黑體" panose="020B0604030504040204" pitchFamily="34" charset="-120"/>
                          <a:cs typeface="Calibri"/>
                          <a:sym typeface="Calibri"/>
                        </a:rPr>
                        <a:t>(</a:t>
                      </a:r>
                      <a:r>
                        <a:rPr lang="zh-TW" altLang="zh-TW" sz="2000" dirty="0">
                          <a:latin typeface="微軟正黑體" panose="020B0604030504040204" pitchFamily="34" charset="-120"/>
                          <a:ea typeface="微軟正黑體" panose="020B0604030504040204" pitchFamily="34" charset="-120"/>
                        </a:rPr>
                        <a:t>自願</a:t>
                      </a:r>
                      <a:r>
                        <a:rPr lang="en-US" altLang="zh-TW" sz="2000" dirty="0">
                          <a:latin typeface="微軟正黑體" panose="020B0604030504040204" pitchFamily="34" charset="-120"/>
                          <a:ea typeface="微軟正黑體" panose="020B0604030504040204" pitchFamily="34" charset="-120"/>
                        </a:rPr>
                        <a:t>)</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hMerge="1">
                  <a:txBody>
                    <a:bodyPr/>
                    <a:lstStyle/>
                    <a:p>
                      <a:endParaRPr lang="zh-TW"/>
                    </a:p>
                  </a:txBody>
                  <a:tcPr/>
                </a:tc>
                <a:tc>
                  <a:txBody>
                    <a:bodyPr/>
                    <a:lstStyle/>
                    <a:p>
                      <a:pPr marL="0" marR="0" lvl="0" indent="0" algn="ctr" rtl="0">
                        <a:lnSpc>
                          <a:spcPct val="150000"/>
                        </a:lnSpc>
                        <a:spcBef>
                          <a:spcPts val="0"/>
                        </a:spcBef>
                        <a:spcAft>
                          <a:spcPts val="0"/>
                        </a:spcAft>
                        <a:buNone/>
                      </a:pPr>
                      <a:r>
                        <a:rPr lang="zh-TW" altLang="en-US" sz="2000" dirty="0">
                          <a:latin typeface="微軟正黑體" panose="020B0604030504040204" pitchFamily="34" charset="-120"/>
                          <a:ea typeface="微軟正黑體" panose="020B0604030504040204" pitchFamily="34" charset="-120"/>
                        </a:rPr>
                        <a:t>訊號</a:t>
                      </a:r>
                      <a:r>
                        <a:rPr lang="zh-TW" sz="2000" dirty="0">
                          <a:latin typeface="微軟正黑體" panose="020B0604030504040204" pitchFamily="34" charset="-120"/>
                          <a:ea typeface="微軟正黑體" panose="020B0604030504040204" pitchFamily="34" charset="-120"/>
                        </a:rPr>
                        <a:t>效果</a:t>
                      </a:r>
                      <a:endParaRPr lang="en-US" altLang="zh-TW" sz="2000" dirty="0">
                        <a:latin typeface="微軟正黑體" panose="020B0604030504040204" pitchFamily="34" charset="-120"/>
                        <a:ea typeface="微軟正黑體" panose="020B0604030504040204" pitchFamily="34" charset="-120"/>
                      </a:endParaRPr>
                    </a:p>
                    <a:p>
                      <a:pPr marL="0" marR="0" lvl="0" indent="0" algn="ctr" rtl="0">
                        <a:lnSpc>
                          <a:spcPct val="150000"/>
                        </a:lnSpc>
                        <a:spcBef>
                          <a:spcPts val="0"/>
                        </a:spcBef>
                        <a:spcAft>
                          <a:spcPts val="0"/>
                        </a:spcAft>
                        <a:buNone/>
                      </a:pPr>
                      <a:r>
                        <a:rPr lang="en-US" altLang="zh-TW" sz="2000" dirty="0">
                          <a:latin typeface="微軟正黑體" panose="020B0604030504040204" pitchFamily="34" charset="-120"/>
                          <a:ea typeface="微軟正黑體" panose="020B0604030504040204" pitchFamily="34" charset="-120"/>
                          <a:cs typeface="Calibri"/>
                          <a:sym typeface="Calibri"/>
                        </a:rPr>
                        <a:t>(</a:t>
                      </a:r>
                      <a:r>
                        <a:rPr lang="zh-TW" altLang="zh-TW" sz="2000" dirty="0">
                          <a:latin typeface="微軟正黑體" panose="020B0604030504040204" pitchFamily="34" charset="-120"/>
                          <a:ea typeface="微軟正黑體" panose="020B0604030504040204" pitchFamily="34" charset="-120"/>
                        </a:rPr>
                        <a:t>驗證</a:t>
                      </a:r>
                      <a:r>
                        <a:rPr lang="en-US" altLang="zh-TW" sz="2000" dirty="0">
                          <a:latin typeface="微軟正黑體" panose="020B0604030504040204" pitchFamily="34" charset="-120"/>
                          <a:ea typeface="微軟正黑體" panose="020B0604030504040204" pitchFamily="34" charset="-120"/>
                          <a:cs typeface="Calibri"/>
                          <a:sym typeface="Calibri"/>
                        </a:rPr>
                        <a:t>)</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extLst>
                  <a:ext uri="{0D108BD9-81ED-4DB2-BD59-A6C34878D82A}">
                    <a16:rowId xmlns:a16="http://schemas.microsoft.com/office/drawing/2014/main" val="10000"/>
                  </a:ext>
                </a:extLst>
              </a:tr>
              <a:tr h="488930">
                <a:tc vMerge="1">
                  <a:txBody>
                    <a:bodyPr/>
                    <a:lstStyle/>
                    <a:p>
                      <a:endParaRPr lang="zh-TW"/>
                    </a:p>
                  </a:txBody>
                  <a:tcPr/>
                </a:tc>
                <a:tc>
                  <a:txBody>
                    <a:bodyPr/>
                    <a:lstStyle/>
                    <a:p>
                      <a:pPr marL="0" marR="0" lvl="0" indent="0" algn="ctr" rtl="0">
                        <a:lnSpc>
                          <a:spcPct val="150000"/>
                        </a:lnSpc>
                        <a:spcBef>
                          <a:spcPts val="0"/>
                        </a:spcBef>
                        <a:spcAft>
                          <a:spcPts val="0"/>
                        </a:spcAft>
                        <a:buNone/>
                      </a:pPr>
                      <a:r>
                        <a:rPr lang="zh-TW" altLang="en-US" sz="2000" dirty="0">
                          <a:latin typeface="微軟正黑體" panose="020B0604030504040204" pitchFamily="34" charset="-120"/>
                          <a:ea typeface="微軟正黑體" panose="020B0604030504040204" pitchFamily="34" charset="-120"/>
                        </a:rPr>
                        <a:t>假說</a:t>
                      </a:r>
                      <a:r>
                        <a:rPr lang="zh-TW" sz="2000" dirty="0">
                          <a:latin typeface="微軟正黑體" panose="020B0604030504040204" pitchFamily="34" charset="-120"/>
                          <a:ea typeface="微軟正黑體" panose="020B0604030504040204" pitchFamily="34" charset="-120"/>
                        </a:rPr>
                        <a:t>一</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altLang="en-US" sz="2000" dirty="0">
                          <a:latin typeface="微軟正黑體" panose="020B0604030504040204" pitchFamily="34" charset="-120"/>
                          <a:ea typeface="微軟正黑體" panose="020B0604030504040204" pitchFamily="34" charset="-120"/>
                        </a:rPr>
                        <a:t>假說</a:t>
                      </a:r>
                      <a:r>
                        <a:rPr lang="zh-TW" sz="2000" dirty="0">
                          <a:latin typeface="微軟正黑體" panose="020B0604030504040204" pitchFamily="34" charset="-120"/>
                          <a:ea typeface="微軟正黑體" panose="020B0604030504040204" pitchFamily="34" charset="-120"/>
                        </a:rPr>
                        <a:t>二</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altLang="en-US" sz="2000" dirty="0">
                          <a:latin typeface="微軟正黑體" panose="020B0604030504040204" pitchFamily="34" charset="-120"/>
                          <a:ea typeface="微軟正黑體" panose="020B0604030504040204" pitchFamily="34" charset="-120"/>
                        </a:rPr>
                        <a:t>假說</a:t>
                      </a:r>
                      <a:r>
                        <a:rPr lang="zh-TW" sz="2000" dirty="0">
                          <a:latin typeface="微軟正黑體" panose="020B0604030504040204" pitchFamily="34" charset="-120"/>
                          <a:ea typeface="微軟正黑體" panose="020B0604030504040204" pitchFamily="34" charset="-120"/>
                        </a:rPr>
                        <a:t>三</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altLang="en-US" sz="2000" dirty="0">
                          <a:latin typeface="微軟正黑體" panose="020B0604030504040204" pitchFamily="34" charset="-120"/>
                          <a:ea typeface="微軟正黑體" panose="020B0604030504040204" pitchFamily="34" charset="-120"/>
                        </a:rPr>
                        <a:t>假說</a:t>
                      </a:r>
                      <a:r>
                        <a:rPr lang="zh-TW" sz="2000" dirty="0">
                          <a:latin typeface="微軟正黑體" panose="020B0604030504040204" pitchFamily="34" charset="-120"/>
                          <a:ea typeface="微軟正黑體" panose="020B0604030504040204" pitchFamily="34" charset="-120"/>
                        </a:rPr>
                        <a:t>四</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altLang="en-US" sz="2000" dirty="0">
                          <a:latin typeface="微軟正黑體" panose="020B0604030504040204" pitchFamily="34" charset="-120"/>
                          <a:ea typeface="微軟正黑體" panose="020B0604030504040204" pitchFamily="34" charset="-120"/>
                        </a:rPr>
                        <a:t>假說</a:t>
                      </a:r>
                      <a:r>
                        <a:rPr lang="zh-TW" sz="2000" dirty="0">
                          <a:latin typeface="微軟正黑體" panose="020B0604030504040204" pitchFamily="34" charset="-120"/>
                          <a:ea typeface="微軟正黑體" panose="020B0604030504040204" pitchFamily="34" charset="-120"/>
                        </a:rPr>
                        <a:t>五</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extLst>
                  <a:ext uri="{0D108BD9-81ED-4DB2-BD59-A6C34878D82A}">
                    <a16:rowId xmlns:a16="http://schemas.microsoft.com/office/drawing/2014/main" val="10001"/>
                  </a:ext>
                </a:extLst>
              </a:tr>
              <a:tr h="440506">
                <a:tc>
                  <a:txBody>
                    <a:bodyPr/>
                    <a:lstStyle/>
                    <a:p>
                      <a:pPr marL="0" marR="0" lvl="0" indent="0" algn="ctr" rtl="0">
                        <a:lnSpc>
                          <a:spcPct val="150000"/>
                        </a:lnSpc>
                        <a:spcBef>
                          <a:spcPts val="0"/>
                        </a:spcBef>
                        <a:spcAft>
                          <a:spcPts val="0"/>
                        </a:spcAft>
                        <a:buNone/>
                      </a:pPr>
                      <a:r>
                        <a:rPr lang="zh-TW" sz="2000">
                          <a:latin typeface="微軟正黑體" panose="020B0604030504040204" pitchFamily="34" charset="-120"/>
                          <a:ea typeface="微軟正黑體" panose="020B0604030504040204" pitchFamily="34" charset="-120"/>
                        </a:rPr>
                        <a:t>有控制項</a:t>
                      </a:r>
                      <a:endParaRPr sz="200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a:latin typeface="微軟正黑體" panose="020B0604030504040204" pitchFamily="34" charset="-120"/>
                          <a:ea typeface="微軟正黑體" panose="020B0604030504040204" pitchFamily="34" charset="-120"/>
                        </a:rPr>
                        <a:t>0.088</a:t>
                      </a:r>
                      <a:endParaRPr sz="200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dirty="0">
                          <a:latin typeface="微軟正黑體" panose="020B0604030504040204" pitchFamily="34" charset="-120"/>
                          <a:ea typeface="微軟正黑體" panose="020B0604030504040204" pitchFamily="34" charset="-120"/>
                        </a:rPr>
                        <a:t>2.231</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dirty="0">
                          <a:latin typeface="微軟正黑體" panose="020B0604030504040204" pitchFamily="34" charset="-120"/>
                          <a:ea typeface="微軟正黑體" panose="020B0604030504040204" pitchFamily="34" charset="-120"/>
                        </a:rPr>
                        <a:t>0.457</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a:latin typeface="微軟正黑體" panose="020B0604030504040204" pitchFamily="34" charset="-120"/>
                          <a:ea typeface="微軟正黑體" panose="020B0604030504040204" pitchFamily="34" charset="-120"/>
                        </a:rPr>
                        <a:t>14.477</a:t>
                      </a:r>
                      <a:endParaRPr sz="200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a:latin typeface="微軟正黑體" panose="020B0604030504040204" pitchFamily="34" charset="-120"/>
                          <a:ea typeface="微軟正黑體" panose="020B0604030504040204" pitchFamily="34" charset="-120"/>
                        </a:rPr>
                        <a:t>7.696</a:t>
                      </a:r>
                      <a:endParaRPr sz="200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extLst>
                  <a:ext uri="{0D108BD9-81ED-4DB2-BD59-A6C34878D82A}">
                    <a16:rowId xmlns:a16="http://schemas.microsoft.com/office/drawing/2014/main" val="10002"/>
                  </a:ext>
                </a:extLst>
              </a:tr>
              <a:tr h="440506">
                <a:tc>
                  <a:txBody>
                    <a:bodyPr/>
                    <a:lstStyle/>
                    <a:p>
                      <a:pPr marL="0" marR="0" lvl="0" indent="0" algn="ctr" rtl="0">
                        <a:lnSpc>
                          <a:spcPct val="150000"/>
                        </a:lnSpc>
                        <a:spcBef>
                          <a:spcPts val="0"/>
                        </a:spcBef>
                        <a:spcAft>
                          <a:spcPts val="0"/>
                        </a:spcAft>
                        <a:buNone/>
                      </a:pPr>
                      <a:r>
                        <a:rPr lang="zh-TW" sz="2000">
                          <a:latin typeface="微軟正黑體" panose="020B0604030504040204" pitchFamily="34" charset="-120"/>
                          <a:ea typeface="微軟正黑體" panose="020B0604030504040204" pitchFamily="34" charset="-120"/>
                        </a:rPr>
                        <a:t>無控制項</a:t>
                      </a:r>
                      <a:endParaRPr sz="200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a:latin typeface="微軟正黑體" panose="020B0604030504040204" pitchFamily="34" charset="-120"/>
                          <a:ea typeface="微軟正黑體" panose="020B0604030504040204" pitchFamily="34" charset="-120"/>
                        </a:rPr>
                        <a:t>0.192</a:t>
                      </a:r>
                      <a:endParaRPr sz="200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dirty="0">
                          <a:latin typeface="微軟正黑體" panose="020B0604030504040204" pitchFamily="34" charset="-120"/>
                          <a:ea typeface="微軟正黑體" panose="020B0604030504040204" pitchFamily="34" charset="-120"/>
                        </a:rPr>
                        <a:t>2.252</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a:latin typeface="微軟正黑體" panose="020B0604030504040204" pitchFamily="34" charset="-120"/>
                          <a:ea typeface="微軟正黑體" panose="020B0604030504040204" pitchFamily="34" charset="-120"/>
                        </a:rPr>
                        <a:t>0.213</a:t>
                      </a:r>
                      <a:endParaRPr sz="200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a:latin typeface="微軟正黑體" panose="020B0604030504040204" pitchFamily="34" charset="-120"/>
                          <a:ea typeface="微軟正黑體" panose="020B0604030504040204" pitchFamily="34" charset="-120"/>
                        </a:rPr>
                        <a:t>14.469</a:t>
                      </a:r>
                      <a:endParaRPr sz="200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dirty="0">
                          <a:latin typeface="微軟正黑體" panose="020B0604030504040204" pitchFamily="34" charset="-120"/>
                          <a:ea typeface="微軟正黑體" panose="020B0604030504040204" pitchFamily="34" charset="-120"/>
                        </a:rPr>
                        <a:t>7.136</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extLst>
                  <a:ext uri="{0D108BD9-81ED-4DB2-BD59-A6C34878D82A}">
                    <a16:rowId xmlns:a16="http://schemas.microsoft.com/office/drawing/2014/main" val="10003"/>
                  </a:ext>
                </a:extLst>
              </a:tr>
            </a:tbl>
          </a:graphicData>
        </a:graphic>
      </p:graphicFrame>
      <p:sp>
        <p:nvSpPr>
          <p:cNvPr id="3" name="投影片編號版面配置區 2">
            <a:extLst>
              <a:ext uri="{FF2B5EF4-FFF2-40B4-BE49-F238E27FC236}">
                <a16:creationId xmlns:a16="http://schemas.microsoft.com/office/drawing/2014/main" id="{5513DF41-09A6-4E9F-8D36-636E4BAE22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202"/>
        <p:cNvGrpSpPr/>
        <p:nvPr/>
      </p:nvGrpSpPr>
      <p:grpSpPr>
        <a:xfrm>
          <a:off x="0" y="0"/>
          <a:ext cx="0" cy="0"/>
          <a:chOff x="0" y="0"/>
          <a:chExt cx="0" cy="0"/>
        </a:xfrm>
      </p:grpSpPr>
      <p:sp>
        <p:nvSpPr>
          <p:cNvPr id="203" name="Google Shape;203;p20"/>
          <p:cNvSpPr txBox="1">
            <a:spLocks noGrp="1"/>
          </p:cNvSpPr>
          <p:nvPr>
            <p:ph type="title"/>
          </p:nvPr>
        </p:nvSpPr>
        <p:spPr>
          <a:xfrm>
            <a:off x="1017431" y="605307"/>
            <a:ext cx="7160656" cy="10853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a:latin typeface="Microsoft JhengHei"/>
                <a:ea typeface="Microsoft JhengHei"/>
                <a:cs typeface="Microsoft JhengHei"/>
                <a:sym typeface="Microsoft JhengHei"/>
              </a:rPr>
              <a:t>結論與建議</a:t>
            </a:r>
            <a:endParaRPr/>
          </a:p>
        </p:txBody>
      </p:sp>
      <p:sp>
        <p:nvSpPr>
          <p:cNvPr id="204" name="Google Shape;204;p20"/>
          <p:cNvSpPr txBox="1">
            <a:spLocks noGrp="1"/>
          </p:cNvSpPr>
          <p:nvPr>
            <p:ph type="body" idx="1"/>
          </p:nvPr>
        </p:nvSpPr>
        <p:spPr>
          <a:xfrm>
            <a:off x="1017431" y="1825624"/>
            <a:ext cx="7160656" cy="469108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ts val="2400"/>
              <a:buChar char="•"/>
            </a:pPr>
            <a:r>
              <a:rPr lang="zh-TW" altLang="en-US" sz="2400" dirty="0">
                <a:latin typeface="Microsoft JhengHei"/>
                <a:ea typeface="Microsoft JhengHei"/>
                <a:cs typeface="Microsoft JhengHei"/>
                <a:sym typeface="Microsoft JhengHei"/>
              </a:rPr>
              <a:t>法規效果：督促效果明顯。</a:t>
            </a:r>
            <a:endParaRPr lang="en-US" altLang="zh-TW" sz="2400" dirty="0">
              <a:latin typeface="Microsoft JhengHei"/>
              <a:ea typeface="Microsoft JhengHei"/>
              <a:cs typeface="Microsoft JhengHei"/>
              <a:sym typeface="Microsoft JhengHei"/>
            </a:endParaRPr>
          </a:p>
          <a:p>
            <a:pPr marL="228600" lvl="0" indent="-228600" algn="l" rtl="0">
              <a:lnSpc>
                <a:spcPct val="90000"/>
              </a:lnSpc>
              <a:spcBef>
                <a:spcPts val="0"/>
              </a:spcBef>
              <a:spcAft>
                <a:spcPts val="0"/>
              </a:spcAft>
              <a:buClr>
                <a:schemeClr val="dk1"/>
              </a:buClr>
              <a:buSzPts val="2400"/>
              <a:buChar char="•"/>
            </a:pPr>
            <a:endParaRPr lang="zh-TW" altLang="en-US" sz="2600" dirty="0">
              <a:latin typeface="Microsoft JhengHei"/>
              <a:ea typeface="Microsoft JhengHei"/>
              <a:cs typeface="Microsoft JhengHei"/>
              <a:sym typeface="Microsoft JhengHei"/>
            </a:endParaRPr>
          </a:p>
          <a:p>
            <a:pPr marL="228600" lvl="0" indent="-228600" algn="l" rtl="0">
              <a:lnSpc>
                <a:spcPct val="90000"/>
              </a:lnSpc>
              <a:spcBef>
                <a:spcPts val="1000"/>
              </a:spcBef>
              <a:spcAft>
                <a:spcPts val="0"/>
              </a:spcAft>
              <a:buClr>
                <a:schemeClr val="dk1"/>
              </a:buClr>
              <a:buSzPts val="2400"/>
              <a:buChar char="•"/>
            </a:pPr>
            <a:r>
              <a:rPr lang="zh-TW" altLang="en-US" sz="2400" dirty="0">
                <a:latin typeface="Microsoft JhengHei"/>
                <a:ea typeface="Microsoft JhengHei"/>
                <a:cs typeface="Microsoft JhengHei"/>
                <a:sym typeface="Microsoft JhengHei"/>
              </a:rPr>
              <a:t>訊號效果：自願與驗證皆有明顯效果。</a:t>
            </a:r>
            <a:endParaRPr lang="en-US" altLang="zh-TW" sz="2400" dirty="0">
              <a:latin typeface="Microsoft JhengHei"/>
              <a:ea typeface="Microsoft JhengHei"/>
              <a:cs typeface="Microsoft JhengHei"/>
              <a:sym typeface="Microsoft JhengHei"/>
            </a:endParaRPr>
          </a:p>
          <a:p>
            <a:pPr marL="0" lvl="0" indent="0" algn="l" rtl="0">
              <a:lnSpc>
                <a:spcPct val="90000"/>
              </a:lnSpc>
              <a:spcBef>
                <a:spcPts val="1000"/>
              </a:spcBef>
              <a:spcAft>
                <a:spcPts val="0"/>
              </a:spcAft>
              <a:buClr>
                <a:schemeClr val="dk1"/>
              </a:buClr>
              <a:buSzPts val="2400"/>
              <a:buNone/>
            </a:pPr>
            <a:endParaRPr lang="en-US" altLang="zh-TW" sz="2600" dirty="0">
              <a:latin typeface="Microsoft JhengHei"/>
              <a:ea typeface="Microsoft JhengHei"/>
              <a:sym typeface="Microsoft JhengHei"/>
            </a:endParaRPr>
          </a:p>
          <a:p>
            <a:pPr marL="228600" lvl="0" indent="-228600" algn="l" rtl="0">
              <a:lnSpc>
                <a:spcPct val="90000"/>
              </a:lnSpc>
              <a:spcBef>
                <a:spcPts val="0"/>
              </a:spcBef>
              <a:spcAft>
                <a:spcPts val="0"/>
              </a:spcAft>
              <a:buClr>
                <a:schemeClr val="dk1"/>
              </a:buClr>
              <a:buSzPts val="2400"/>
              <a:buChar char="•"/>
            </a:pPr>
            <a:r>
              <a:rPr lang="zh-TW" altLang="en-US" sz="2400" dirty="0">
                <a:latin typeface="Microsoft JhengHei"/>
                <a:ea typeface="Microsoft JhengHei"/>
                <a:sym typeface="Microsoft JhengHei"/>
              </a:rPr>
              <a:t>未來方向：</a:t>
            </a:r>
          </a:p>
          <a:p>
            <a:pPr marL="228600" lvl="0" indent="-76200" algn="l" rtl="0">
              <a:lnSpc>
                <a:spcPct val="90000"/>
              </a:lnSpc>
              <a:spcBef>
                <a:spcPts val="1000"/>
              </a:spcBef>
              <a:spcAft>
                <a:spcPts val="0"/>
              </a:spcAft>
              <a:buClr>
                <a:schemeClr val="dk1"/>
              </a:buClr>
              <a:buSzPts val="2400"/>
              <a:buNone/>
            </a:pPr>
            <a:endParaRPr lang="zh-TW" altLang="en-US" sz="2400" dirty="0">
              <a:latin typeface="Microsoft JhengHei"/>
              <a:ea typeface="Microsoft JhengHei"/>
              <a:sym typeface="Microsoft JhengHei"/>
            </a:endParaRPr>
          </a:p>
          <a:p>
            <a:pPr marL="685800" lvl="1" indent="-228600">
              <a:spcBef>
                <a:spcPts val="1000"/>
              </a:spcBef>
              <a:buSzPts val="2400"/>
            </a:pPr>
            <a:r>
              <a:rPr lang="zh-TW" altLang="en-US" dirty="0">
                <a:latin typeface="Microsoft JhengHei"/>
                <a:ea typeface="Microsoft JhengHei"/>
                <a:sym typeface="Microsoft JhengHei"/>
              </a:rPr>
              <a:t>統一定義：</a:t>
            </a:r>
            <a:r>
              <a:rPr lang="en-US" altLang="zh-TW" dirty="0">
                <a:latin typeface="Microsoft JhengHei"/>
                <a:ea typeface="Microsoft JhengHei"/>
                <a:sym typeface="Microsoft JhengHei"/>
              </a:rPr>
              <a:t>ESG</a:t>
            </a:r>
            <a:r>
              <a:rPr lang="zh-TW" altLang="en-US" dirty="0">
                <a:latin typeface="Microsoft JhengHei"/>
                <a:ea typeface="Microsoft JhengHei"/>
                <a:sym typeface="Microsoft JhengHei"/>
              </a:rPr>
              <a:t>指標與數據量化方法</a:t>
            </a:r>
          </a:p>
          <a:p>
            <a:pPr marL="685800" lvl="1" indent="-76200">
              <a:spcBef>
                <a:spcPts val="1000"/>
              </a:spcBef>
              <a:buSzPts val="2400"/>
              <a:buNone/>
            </a:pPr>
            <a:endParaRPr lang="zh-TW" altLang="en-US" dirty="0">
              <a:latin typeface="Microsoft JhengHei"/>
              <a:ea typeface="Microsoft JhengHei"/>
              <a:sym typeface="Microsoft JhengHei"/>
            </a:endParaRPr>
          </a:p>
          <a:p>
            <a:pPr marL="685800" lvl="1" indent="-228600">
              <a:spcBef>
                <a:spcPts val="1000"/>
              </a:spcBef>
              <a:buSzPts val="2400"/>
            </a:pPr>
            <a:r>
              <a:rPr lang="zh-TW" altLang="en-US" dirty="0">
                <a:latin typeface="Microsoft JhengHei"/>
                <a:ea typeface="Microsoft JhengHei"/>
                <a:sym typeface="Microsoft JhengHei"/>
              </a:rPr>
              <a:t>資料時間：</a:t>
            </a:r>
            <a:r>
              <a:rPr lang="en-US" altLang="zh-TW" dirty="0">
                <a:latin typeface="Microsoft JhengHei"/>
                <a:ea typeface="Microsoft JhengHei"/>
                <a:sym typeface="Microsoft JhengHei"/>
              </a:rPr>
              <a:t>Panel Data </a:t>
            </a:r>
            <a:r>
              <a:rPr lang="zh-TW" altLang="en-US" dirty="0">
                <a:latin typeface="Microsoft JhengHei"/>
                <a:ea typeface="Microsoft JhengHei"/>
                <a:sym typeface="Microsoft JhengHei"/>
              </a:rPr>
              <a:t>更好的性質</a:t>
            </a:r>
          </a:p>
          <a:p>
            <a:pPr marL="685800" lvl="1" indent="-76200">
              <a:spcBef>
                <a:spcPts val="1000"/>
              </a:spcBef>
              <a:buSzPts val="2400"/>
              <a:buNone/>
            </a:pPr>
            <a:endParaRPr lang="zh-TW" altLang="en-US" dirty="0">
              <a:latin typeface="Microsoft JhengHei"/>
              <a:ea typeface="Microsoft JhengHei"/>
              <a:sym typeface="Microsoft JhengHei"/>
            </a:endParaRPr>
          </a:p>
          <a:p>
            <a:pPr marL="685800" lvl="1" indent="-228600">
              <a:spcBef>
                <a:spcPts val="1000"/>
              </a:spcBef>
              <a:buSzPts val="2400"/>
            </a:pPr>
            <a:r>
              <a:rPr lang="zh-TW" altLang="en-US" dirty="0">
                <a:latin typeface="Microsoft JhengHei"/>
                <a:ea typeface="Microsoft JhengHei"/>
                <a:sym typeface="Microsoft JhengHei"/>
              </a:rPr>
              <a:t>使用模型：可考慮使用其他個體實證方法</a:t>
            </a:r>
          </a:p>
          <a:p>
            <a:pPr marL="457200" lvl="1" indent="0">
              <a:spcBef>
                <a:spcPts val="1000"/>
              </a:spcBef>
              <a:buSzPts val="2400"/>
              <a:buNone/>
            </a:pPr>
            <a:r>
              <a:rPr lang="zh-TW" altLang="en-US" dirty="0">
                <a:latin typeface="Microsoft JhengHei"/>
                <a:ea typeface="Microsoft JhengHei"/>
                <a:sym typeface="Microsoft JhengHei"/>
              </a:rPr>
              <a:t>                       </a:t>
            </a:r>
            <a:r>
              <a:rPr lang="en-US" altLang="zh-TW" dirty="0">
                <a:latin typeface="Microsoft JhengHei"/>
                <a:ea typeface="Microsoft JhengHei"/>
                <a:sym typeface="Microsoft JhengHei"/>
              </a:rPr>
              <a:t>(</a:t>
            </a:r>
            <a:r>
              <a:rPr lang="zh-TW" altLang="en-US" dirty="0">
                <a:latin typeface="Microsoft JhengHei"/>
                <a:ea typeface="Microsoft JhengHei"/>
                <a:sym typeface="Microsoft JhengHei"/>
              </a:rPr>
              <a:t>迴歸不連續，合成控制法</a:t>
            </a:r>
            <a:r>
              <a:rPr lang="en-US" altLang="zh-TW" dirty="0">
                <a:latin typeface="Microsoft JhengHei"/>
                <a:ea typeface="Microsoft JhengHei"/>
                <a:sym typeface="Microsoft JhengHei"/>
              </a:rPr>
              <a:t>)</a:t>
            </a:r>
            <a:endParaRPr lang="zh-TW" altLang="en-US" dirty="0">
              <a:latin typeface="Microsoft JhengHei"/>
              <a:ea typeface="Microsoft JhengHei"/>
              <a:sym typeface="Microsoft JhengHei"/>
            </a:endParaRPr>
          </a:p>
          <a:p>
            <a:pPr marL="228600" lvl="0" indent="-228600" algn="l" rtl="0">
              <a:lnSpc>
                <a:spcPct val="90000"/>
              </a:lnSpc>
              <a:spcBef>
                <a:spcPts val="1000"/>
              </a:spcBef>
              <a:spcAft>
                <a:spcPts val="0"/>
              </a:spcAft>
              <a:buClr>
                <a:schemeClr val="dk1"/>
              </a:buClr>
              <a:buSzPts val="2400"/>
              <a:buChar char="•"/>
            </a:pPr>
            <a:endParaRPr lang="zh-TW" altLang="en-US" dirty="0"/>
          </a:p>
        </p:txBody>
      </p:sp>
      <p:sp>
        <p:nvSpPr>
          <p:cNvPr id="3" name="投影片編號版面配置區 2">
            <a:extLst>
              <a:ext uri="{FF2B5EF4-FFF2-40B4-BE49-F238E27FC236}">
                <a16:creationId xmlns:a16="http://schemas.microsoft.com/office/drawing/2014/main" id="{72404FB2-DB45-45BE-B818-5025D5191C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220"/>
        <p:cNvGrpSpPr/>
        <p:nvPr/>
      </p:nvGrpSpPr>
      <p:grpSpPr>
        <a:xfrm>
          <a:off x="0" y="0"/>
          <a:ext cx="0" cy="0"/>
          <a:chOff x="0" y="0"/>
          <a:chExt cx="0" cy="0"/>
        </a:xfrm>
      </p:grpSpPr>
      <p:sp>
        <p:nvSpPr>
          <p:cNvPr id="221" name="Google Shape;221;p23"/>
          <p:cNvSpPr txBox="1">
            <a:spLocks noGrp="1"/>
          </p:cNvSpPr>
          <p:nvPr>
            <p:ph type="ctrTitle"/>
          </p:nvPr>
        </p:nvSpPr>
        <p:spPr>
          <a:xfrm>
            <a:off x="152400" y="2471681"/>
            <a:ext cx="8839200" cy="104425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Microsoft JhengHei"/>
              <a:buNone/>
            </a:pPr>
            <a:r>
              <a:rPr lang="zh-TW" sz="3600">
                <a:latin typeface="Microsoft JhengHei"/>
                <a:ea typeface="Microsoft JhengHei"/>
                <a:cs typeface="Microsoft JhengHei"/>
                <a:sym typeface="Microsoft JhengHei"/>
              </a:rPr>
              <a:t>THANK YOU</a:t>
            </a:r>
            <a:endParaRPr sz="3600">
              <a:latin typeface="Microsoft JhengHei"/>
              <a:ea typeface="Microsoft JhengHei"/>
              <a:cs typeface="Microsoft JhengHei"/>
              <a:sym typeface="Microsoft JhengHei"/>
            </a:endParaRPr>
          </a:p>
        </p:txBody>
      </p:sp>
      <p:sp>
        <p:nvSpPr>
          <p:cNvPr id="222" name="Google Shape;222;p23"/>
          <p:cNvSpPr txBox="1">
            <a:spLocks noGrp="1"/>
          </p:cNvSpPr>
          <p:nvPr>
            <p:ph type="subTitle" idx="1"/>
          </p:nvPr>
        </p:nvSpPr>
        <p:spPr>
          <a:xfrm>
            <a:off x="1229932" y="3911130"/>
            <a:ext cx="6697013" cy="87602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zh-TW">
                <a:latin typeface="Microsoft JhengHei"/>
                <a:ea typeface="Microsoft JhengHei"/>
                <a:cs typeface="Microsoft JhengHei"/>
                <a:sym typeface="Microsoft JhengHei"/>
              </a:rPr>
              <a:t>感謝聆聽，還請不吝賜教</a:t>
            </a:r>
            <a:endParaRPr>
              <a:latin typeface="Microsoft JhengHei"/>
              <a:ea typeface="Microsoft JhengHei"/>
              <a:cs typeface="Microsoft JhengHei"/>
              <a:sym typeface="Microsoft JhengHei"/>
            </a:endParaRPr>
          </a:p>
        </p:txBody>
      </p:sp>
      <p:sp>
        <p:nvSpPr>
          <p:cNvPr id="3" name="投影片編號版面配置區 2">
            <a:extLst>
              <a:ext uri="{FF2B5EF4-FFF2-40B4-BE49-F238E27FC236}">
                <a16:creationId xmlns:a16="http://schemas.microsoft.com/office/drawing/2014/main" id="{B46FA278-3216-4487-96C0-002BD2D26E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566670" y="737841"/>
            <a:ext cx="6915956" cy="11553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dirty="0">
                <a:latin typeface="Microsoft JhengHei"/>
                <a:ea typeface="Microsoft JhengHei"/>
                <a:cs typeface="Microsoft JhengHei"/>
                <a:sym typeface="Microsoft JhengHei"/>
              </a:rPr>
              <a:t>緒論 – ESG</a:t>
            </a:r>
            <a:r>
              <a:rPr lang="zh-TW" altLang="en-US" dirty="0">
                <a:latin typeface="Microsoft JhengHei"/>
                <a:ea typeface="Microsoft JhengHei"/>
                <a:cs typeface="Microsoft JhengHei"/>
                <a:sym typeface="Microsoft JhengHei"/>
              </a:rPr>
              <a:t>對公司</a:t>
            </a:r>
            <a:r>
              <a:rPr lang="zh-TW" dirty="0">
                <a:latin typeface="Microsoft JhengHei"/>
                <a:ea typeface="Microsoft JhengHei"/>
                <a:cs typeface="Microsoft JhengHei"/>
                <a:sym typeface="Microsoft JhengHei"/>
              </a:rPr>
              <a:t>重要性</a:t>
            </a:r>
            <a:endParaRPr dirty="0"/>
          </a:p>
        </p:txBody>
      </p:sp>
      <p:sp>
        <p:nvSpPr>
          <p:cNvPr id="97" name="Google Shape;97;p3"/>
          <p:cNvSpPr txBox="1">
            <a:spLocks noGrp="1"/>
          </p:cNvSpPr>
          <p:nvPr>
            <p:ph type="body" idx="1"/>
          </p:nvPr>
        </p:nvSpPr>
        <p:spPr>
          <a:xfrm>
            <a:off x="566670" y="1999008"/>
            <a:ext cx="7495505" cy="40540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zh-TW" sz="2400" dirty="0">
                <a:latin typeface="Microsoft JhengHei"/>
                <a:ea typeface="Microsoft JhengHei"/>
                <a:cs typeface="Microsoft JhengHei"/>
                <a:sym typeface="Microsoft JhengHei"/>
              </a:rPr>
              <a:t>正面影響</a:t>
            </a:r>
            <a:endParaRPr sz="2400" dirty="0">
              <a:latin typeface="Microsoft JhengHei"/>
              <a:ea typeface="Microsoft JhengHei"/>
              <a:cs typeface="Microsoft JhengHei"/>
              <a:sym typeface="Microsoft JhengHei"/>
            </a:endParaRPr>
          </a:p>
          <a:p>
            <a:pPr marL="0" lvl="0" indent="0" algn="l" rtl="0">
              <a:lnSpc>
                <a:spcPct val="90000"/>
              </a:lnSpc>
              <a:spcBef>
                <a:spcPts val="1000"/>
              </a:spcBef>
              <a:spcAft>
                <a:spcPts val="0"/>
              </a:spcAft>
              <a:buClr>
                <a:schemeClr val="dk1"/>
              </a:buClr>
              <a:buSzPts val="2400"/>
              <a:buNone/>
            </a:pPr>
            <a:r>
              <a:rPr lang="zh-TW" sz="2400" dirty="0">
                <a:latin typeface="Microsoft JhengHei"/>
                <a:ea typeface="Microsoft JhengHei"/>
                <a:cs typeface="Microsoft JhengHei"/>
                <a:sym typeface="Microsoft JhengHei"/>
              </a:rPr>
              <a:t>		投資偏好、降低風險、增強信譽、</a:t>
            </a:r>
            <a:endParaRPr sz="2400" dirty="0">
              <a:latin typeface="Microsoft JhengHei"/>
              <a:ea typeface="Microsoft JhengHei"/>
              <a:cs typeface="Microsoft JhengHei"/>
              <a:sym typeface="Microsoft JhengHei"/>
            </a:endParaRPr>
          </a:p>
          <a:p>
            <a:pPr marL="0" lvl="0" indent="0" algn="l" rtl="0">
              <a:lnSpc>
                <a:spcPct val="90000"/>
              </a:lnSpc>
              <a:spcBef>
                <a:spcPts val="1000"/>
              </a:spcBef>
              <a:spcAft>
                <a:spcPts val="0"/>
              </a:spcAft>
              <a:buClr>
                <a:schemeClr val="dk1"/>
              </a:buClr>
              <a:buSzPts val="2400"/>
              <a:buNone/>
            </a:pPr>
            <a:r>
              <a:rPr lang="zh-TW" sz="2400" dirty="0">
                <a:latin typeface="Microsoft JhengHei"/>
                <a:ea typeface="Microsoft JhengHei"/>
                <a:cs typeface="Microsoft JhengHei"/>
                <a:sym typeface="Microsoft JhengHei"/>
              </a:rPr>
              <a:t>		競爭與長期價值…</a:t>
            </a:r>
            <a:endParaRPr dirty="0"/>
          </a:p>
          <a:p>
            <a:pPr marL="0" lvl="0" indent="0" algn="l" rtl="0">
              <a:lnSpc>
                <a:spcPct val="90000"/>
              </a:lnSpc>
              <a:spcBef>
                <a:spcPts val="1000"/>
              </a:spcBef>
              <a:spcAft>
                <a:spcPts val="0"/>
              </a:spcAft>
              <a:buClr>
                <a:schemeClr val="dk1"/>
              </a:buClr>
              <a:buSzPts val="2400"/>
              <a:buNone/>
            </a:pPr>
            <a:r>
              <a:rPr lang="zh-TW" sz="2400" dirty="0">
                <a:latin typeface="Microsoft JhengHei"/>
                <a:ea typeface="Microsoft JhengHei"/>
                <a:cs typeface="Microsoft JhengHei"/>
                <a:sym typeface="Microsoft JhengHei"/>
              </a:rPr>
              <a:t>	</a:t>
            </a:r>
            <a:endParaRPr dirty="0"/>
          </a:p>
          <a:p>
            <a:pPr marL="228600" lvl="0" indent="-228600" algn="l" rtl="0">
              <a:lnSpc>
                <a:spcPct val="90000"/>
              </a:lnSpc>
              <a:spcBef>
                <a:spcPts val="1000"/>
              </a:spcBef>
              <a:spcAft>
                <a:spcPts val="0"/>
              </a:spcAft>
              <a:buClr>
                <a:schemeClr val="dk1"/>
              </a:buClr>
              <a:buSzPts val="2400"/>
              <a:buChar char="•"/>
            </a:pPr>
            <a:r>
              <a:rPr lang="zh-TW" sz="2400" dirty="0">
                <a:latin typeface="Microsoft JhengHei"/>
                <a:ea typeface="Microsoft JhengHei"/>
                <a:cs typeface="Microsoft JhengHei"/>
                <a:sym typeface="Microsoft JhengHei"/>
              </a:rPr>
              <a:t>負面影響</a:t>
            </a:r>
            <a:endParaRPr lang="en-US" altLang="zh-TW" sz="2400" dirty="0">
              <a:latin typeface="Microsoft JhengHei"/>
              <a:ea typeface="Microsoft JhengHei"/>
              <a:cs typeface="Microsoft JhengHei"/>
              <a:sym typeface="Microsoft JhengHei"/>
            </a:endParaRPr>
          </a:p>
          <a:p>
            <a:pPr marL="0" lvl="0" indent="0" algn="l" rtl="0">
              <a:lnSpc>
                <a:spcPct val="90000"/>
              </a:lnSpc>
              <a:spcBef>
                <a:spcPts val="1000"/>
              </a:spcBef>
              <a:spcAft>
                <a:spcPts val="0"/>
              </a:spcAft>
              <a:buClr>
                <a:schemeClr val="dk1"/>
              </a:buClr>
              <a:buSzPts val="2400"/>
              <a:buNone/>
            </a:pPr>
            <a:r>
              <a:rPr lang="zh-TW" altLang="zh-TW" sz="2400" dirty="0">
                <a:latin typeface="Microsoft JhengHei"/>
                <a:ea typeface="Microsoft JhengHei"/>
                <a:cs typeface="Microsoft JhengHei"/>
                <a:sym typeface="Microsoft JhengHei"/>
              </a:rPr>
              <a:t>		</a:t>
            </a:r>
            <a:r>
              <a:rPr lang="zh-TW" sz="2400" dirty="0">
                <a:latin typeface="Microsoft JhengHei"/>
                <a:ea typeface="Microsoft JhengHei"/>
                <a:cs typeface="Microsoft JhengHei"/>
                <a:sym typeface="Microsoft JhengHei"/>
              </a:rPr>
              <a:t>額外投入、財務負擔、股票報酬...</a:t>
            </a:r>
            <a:endParaRPr sz="2400" dirty="0">
              <a:latin typeface="Microsoft JhengHei"/>
              <a:ea typeface="Microsoft JhengHei"/>
              <a:cs typeface="Microsoft JhengHei"/>
              <a:sym typeface="Microsoft JhengHei"/>
            </a:endParaRPr>
          </a:p>
        </p:txBody>
      </p:sp>
      <p:sp>
        <p:nvSpPr>
          <p:cNvPr id="3" name="投影片編號版面配置區 2">
            <a:extLst>
              <a:ext uri="{FF2B5EF4-FFF2-40B4-BE49-F238E27FC236}">
                <a16:creationId xmlns:a16="http://schemas.microsoft.com/office/drawing/2014/main" id="{6CEDD060-79D8-49A8-A82C-5E72C978E7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566670" y="737841"/>
            <a:ext cx="6915956" cy="11553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dirty="0">
                <a:latin typeface="Microsoft JhengHei"/>
                <a:ea typeface="Microsoft JhengHei"/>
                <a:cs typeface="Microsoft JhengHei"/>
                <a:sym typeface="Microsoft JhengHei"/>
              </a:rPr>
              <a:t>緒論 – ESG</a:t>
            </a:r>
            <a:r>
              <a:rPr lang="zh-TW" altLang="en-US" dirty="0">
                <a:latin typeface="Microsoft JhengHei"/>
                <a:ea typeface="Microsoft JhengHei"/>
                <a:cs typeface="Microsoft JhengHei"/>
                <a:sym typeface="Microsoft JhengHei"/>
              </a:rPr>
              <a:t>與公司</a:t>
            </a:r>
            <a:r>
              <a:rPr lang="zh-TW" dirty="0">
                <a:latin typeface="Microsoft JhengHei"/>
                <a:ea typeface="Microsoft JhengHei"/>
                <a:cs typeface="Microsoft JhengHei"/>
                <a:sym typeface="Microsoft JhengHei"/>
              </a:rPr>
              <a:t>財務關聯</a:t>
            </a:r>
            <a:endParaRPr dirty="0"/>
          </a:p>
        </p:txBody>
      </p:sp>
      <p:pic>
        <p:nvPicPr>
          <p:cNvPr id="103" name="Google Shape;103;p4"/>
          <p:cNvPicPr preferRelativeResize="0">
            <a:picLocks noGrp="1"/>
          </p:cNvPicPr>
          <p:nvPr>
            <p:ph type="body" idx="1"/>
          </p:nvPr>
        </p:nvPicPr>
        <p:blipFill rotWithShape="1">
          <a:blip r:embed="rId5">
            <a:alphaModFix/>
          </a:blip>
          <a:srcRect/>
          <a:stretch/>
        </p:blipFill>
        <p:spPr>
          <a:xfrm>
            <a:off x="566738" y="2320957"/>
            <a:ext cx="7496175" cy="3409887"/>
          </a:xfrm>
          <a:prstGeom prst="rect">
            <a:avLst/>
          </a:prstGeom>
          <a:noFill/>
          <a:ln>
            <a:solidFill>
              <a:schemeClr val="bg1">
                <a:lumMod val="75000"/>
              </a:schemeClr>
            </a:solidFill>
          </a:ln>
        </p:spPr>
      </p:pic>
      <p:sp>
        <p:nvSpPr>
          <p:cNvPr id="104" name="Google Shape;104;p4"/>
          <p:cNvSpPr txBox="1"/>
          <p:nvPr/>
        </p:nvSpPr>
        <p:spPr>
          <a:xfrm>
            <a:off x="1418225" y="5730844"/>
            <a:ext cx="6307549"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dirty="0">
                <a:latin typeface="Calibri"/>
                <a:ea typeface="Calibri"/>
                <a:cs typeface="Calibri"/>
                <a:sym typeface="Calibri"/>
              </a:rPr>
              <a:t>綜合研究顯示，2200篇論文的研究統整，大多呈現正面關係</a:t>
            </a:r>
            <a:endParaRPr sz="1800" dirty="0">
              <a:latin typeface="Calibri"/>
              <a:ea typeface="Calibri"/>
              <a:cs typeface="Calibri"/>
              <a:sym typeface="Calibri"/>
            </a:endParaRPr>
          </a:p>
        </p:txBody>
      </p:sp>
      <p:sp>
        <p:nvSpPr>
          <p:cNvPr id="3" name="投影片編號版面配置區 2">
            <a:extLst>
              <a:ext uri="{FF2B5EF4-FFF2-40B4-BE49-F238E27FC236}">
                <a16:creationId xmlns:a16="http://schemas.microsoft.com/office/drawing/2014/main" id="{4907BA0B-5496-49BA-818D-C289F3B4E2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566670" y="737841"/>
            <a:ext cx="6915956" cy="11553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dirty="0">
                <a:latin typeface="Microsoft JhengHei"/>
                <a:ea typeface="Microsoft JhengHei"/>
                <a:cs typeface="Microsoft JhengHei"/>
                <a:sym typeface="Microsoft JhengHei"/>
              </a:rPr>
              <a:t>緒論 – 研究目的</a:t>
            </a:r>
            <a:endParaRPr dirty="0"/>
          </a:p>
        </p:txBody>
      </p:sp>
      <p:sp>
        <p:nvSpPr>
          <p:cNvPr id="110" name="Google Shape;110;p5"/>
          <p:cNvSpPr txBox="1">
            <a:spLocks noGrp="1"/>
          </p:cNvSpPr>
          <p:nvPr>
            <p:ph type="body" idx="1"/>
          </p:nvPr>
        </p:nvSpPr>
        <p:spPr>
          <a:xfrm>
            <a:off x="566670" y="1999008"/>
            <a:ext cx="7495505" cy="40540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zh-TW" altLang="en-US" sz="2400" dirty="0">
                <a:latin typeface="Microsoft JhengHei"/>
                <a:ea typeface="Microsoft JhengHei"/>
                <a:cs typeface="Microsoft JhengHei"/>
                <a:sym typeface="Microsoft JhengHei"/>
              </a:rPr>
              <a:t>以往研究多為相關性研究，或常具有內生性問題</a:t>
            </a:r>
            <a:endParaRPr lang="en-US" altLang="zh-TW" sz="2400" dirty="0">
              <a:latin typeface="Microsoft JhengHei"/>
              <a:ea typeface="Microsoft JhengHei"/>
              <a:cs typeface="Microsoft JhengHei"/>
              <a:sym typeface="Microsoft JhengHei"/>
            </a:endParaRPr>
          </a:p>
          <a:p>
            <a:pPr marL="228600" lvl="0" indent="-228600" algn="l" rtl="0">
              <a:lnSpc>
                <a:spcPct val="90000"/>
              </a:lnSpc>
              <a:spcBef>
                <a:spcPts val="0"/>
              </a:spcBef>
              <a:spcAft>
                <a:spcPts val="0"/>
              </a:spcAft>
              <a:buClr>
                <a:schemeClr val="dk1"/>
              </a:buClr>
              <a:buSzPts val="2400"/>
              <a:buChar char="•"/>
            </a:pPr>
            <a:endParaRPr lang="en-US" altLang="zh-TW" sz="2400" dirty="0">
              <a:latin typeface="Microsoft JhengHei"/>
              <a:ea typeface="Microsoft JhengHei"/>
              <a:cs typeface="Microsoft JhengHei"/>
              <a:sym typeface="Microsoft JhengHei"/>
            </a:endParaRPr>
          </a:p>
          <a:p>
            <a:pPr marL="228600" indent="-228600">
              <a:spcBef>
                <a:spcPts val="0"/>
              </a:spcBef>
              <a:buSzPts val="2400"/>
            </a:pPr>
            <a:r>
              <a:rPr lang="zh-TW" altLang="en-US" sz="2400" dirty="0">
                <a:latin typeface="Microsoft JhengHei"/>
                <a:ea typeface="Microsoft JhengHei"/>
                <a:cs typeface="Microsoft JhengHei"/>
                <a:sym typeface="Microsoft JhengHei"/>
              </a:rPr>
              <a:t>探討：</a:t>
            </a:r>
            <a:r>
              <a:rPr lang="zh-TW" altLang="zh-TW" sz="2400" dirty="0">
                <a:latin typeface="Microsoft JhengHei"/>
                <a:ea typeface="Microsoft JhengHei"/>
                <a:cs typeface="Microsoft JhengHei"/>
                <a:sym typeface="Microsoft JhengHei"/>
              </a:rPr>
              <a:t>永續政策與相關法規</a:t>
            </a:r>
            <a:r>
              <a:rPr lang="zh-TW" altLang="en-US" sz="2400" dirty="0">
                <a:latin typeface="Microsoft JhengHei"/>
                <a:ea typeface="Microsoft JhengHei"/>
                <a:cs typeface="Microsoft JhengHei"/>
                <a:sym typeface="Microsoft JhengHei"/>
              </a:rPr>
              <a:t>與</a:t>
            </a:r>
            <a:r>
              <a:rPr lang="zh-TW" altLang="zh-TW" sz="2400" dirty="0">
                <a:latin typeface="Microsoft JhengHei"/>
                <a:ea typeface="Microsoft JhengHei"/>
                <a:cs typeface="Microsoft JhengHei"/>
                <a:sym typeface="Microsoft JhengHei"/>
              </a:rPr>
              <a:t>上市櫃公司之ESG表現</a:t>
            </a:r>
            <a:r>
              <a:rPr lang="zh-TW" altLang="en-US" sz="2400" dirty="0">
                <a:latin typeface="Microsoft JhengHei"/>
                <a:ea typeface="Microsoft JhengHei"/>
                <a:cs typeface="Microsoft JhengHei"/>
                <a:sym typeface="Microsoft JhengHei"/>
              </a:rPr>
              <a:t>之間之</a:t>
            </a:r>
            <a:r>
              <a:rPr lang="zh-TW" altLang="zh-TW" sz="2400" dirty="0">
                <a:latin typeface="Microsoft JhengHei"/>
                <a:ea typeface="Microsoft JhengHei"/>
                <a:cs typeface="Microsoft JhengHei"/>
                <a:sym typeface="Microsoft JhengHei"/>
              </a:rPr>
              <a:t>因果關係</a:t>
            </a:r>
            <a:endParaRPr lang="en-US" altLang="zh-TW" sz="2400" dirty="0">
              <a:latin typeface="Microsoft JhengHei"/>
              <a:ea typeface="Microsoft JhengHei"/>
              <a:cs typeface="Microsoft JhengHei"/>
              <a:sym typeface="Microsoft JhengHei"/>
            </a:endParaRPr>
          </a:p>
          <a:p>
            <a:pPr marL="228600" lvl="0" indent="-228600" algn="l" rtl="0">
              <a:lnSpc>
                <a:spcPct val="90000"/>
              </a:lnSpc>
              <a:spcBef>
                <a:spcPts val="0"/>
              </a:spcBef>
              <a:spcAft>
                <a:spcPts val="0"/>
              </a:spcAft>
              <a:buClr>
                <a:schemeClr val="dk1"/>
              </a:buClr>
              <a:buSzPts val="2400"/>
              <a:buChar char="•"/>
            </a:pPr>
            <a:endParaRPr lang="zh-TW" altLang="en-US" sz="2400" dirty="0">
              <a:latin typeface="Microsoft JhengHei"/>
              <a:ea typeface="Microsoft JhengHei"/>
              <a:cs typeface="Microsoft JhengHei"/>
              <a:sym typeface="Microsoft JhengHei"/>
            </a:endParaRPr>
          </a:p>
          <a:p>
            <a:pPr marL="0" lvl="0" indent="0" algn="l" rtl="0">
              <a:lnSpc>
                <a:spcPct val="90000"/>
              </a:lnSpc>
              <a:spcBef>
                <a:spcPts val="0"/>
              </a:spcBef>
              <a:spcAft>
                <a:spcPts val="0"/>
              </a:spcAft>
              <a:buNone/>
            </a:pPr>
            <a:endParaRPr lang="en-US" sz="2400" dirty="0">
              <a:latin typeface="Microsoft JhengHei"/>
              <a:ea typeface="Microsoft JhengHei"/>
              <a:cs typeface="Microsoft JhengHei"/>
              <a:sym typeface="Microsoft JhengHei"/>
            </a:endParaRPr>
          </a:p>
          <a:p>
            <a:pPr marL="0" lvl="0" indent="0" algn="l" rtl="0">
              <a:lnSpc>
                <a:spcPct val="90000"/>
              </a:lnSpc>
              <a:spcBef>
                <a:spcPts val="0"/>
              </a:spcBef>
              <a:spcAft>
                <a:spcPts val="0"/>
              </a:spcAft>
              <a:buNone/>
            </a:pPr>
            <a:endParaRPr lang="en-US" sz="2400" dirty="0">
              <a:latin typeface="Microsoft JhengHei"/>
              <a:ea typeface="Microsoft JhengHei"/>
              <a:cs typeface="Microsoft JhengHei"/>
              <a:sym typeface="Microsoft JhengHei"/>
            </a:endParaRPr>
          </a:p>
          <a:p>
            <a:pPr marL="0" lvl="0" indent="0" algn="l" rtl="0">
              <a:lnSpc>
                <a:spcPct val="90000"/>
              </a:lnSpc>
              <a:spcBef>
                <a:spcPts val="0"/>
              </a:spcBef>
              <a:spcAft>
                <a:spcPts val="0"/>
              </a:spcAft>
              <a:buNone/>
            </a:pPr>
            <a:endParaRPr lang="zh-TW" altLang="en-US" sz="2400" dirty="0">
              <a:latin typeface="Microsoft JhengHei"/>
              <a:ea typeface="Microsoft JhengHei"/>
              <a:cs typeface="Microsoft JhengHei"/>
              <a:sym typeface="Microsoft JhengHei"/>
            </a:endParaRPr>
          </a:p>
          <a:p>
            <a:pPr marL="0" lvl="0" indent="0" algn="l" rtl="0">
              <a:lnSpc>
                <a:spcPct val="90000"/>
              </a:lnSpc>
              <a:spcBef>
                <a:spcPts val="0"/>
              </a:spcBef>
              <a:spcAft>
                <a:spcPts val="0"/>
              </a:spcAft>
              <a:buNone/>
            </a:pPr>
            <a:endParaRPr sz="2400" dirty="0">
              <a:latin typeface="Microsoft JhengHei"/>
              <a:ea typeface="Microsoft JhengHei"/>
              <a:cs typeface="Microsoft JhengHei"/>
              <a:sym typeface="Microsoft JhengHei"/>
            </a:endParaRPr>
          </a:p>
        </p:txBody>
      </p:sp>
      <p:sp>
        <p:nvSpPr>
          <p:cNvPr id="3" name="投影片編號版面配置區 2">
            <a:extLst>
              <a:ext uri="{FF2B5EF4-FFF2-40B4-BE49-F238E27FC236}">
                <a16:creationId xmlns:a16="http://schemas.microsoft.com/office/drawing/2014/main" id="{31756B3C-82F7-4B20-AB61-5CCBC571F4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37875" y="1039000"/>
            <a:ext cx="7320000" cy="1116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dirty="0">
                <a:latin typeface="Microsoft JhengHei"/>
                <a:ea typeface="Microsoft JhengHei"/>
                <a:cs typeface="Microsoft JhengHei"/>
                <a:sym typeface="Microsoft JhengHei"/>
              </a:rPr>
              <a:t>資料介紹</a:t>
            </a:r>
            <a:endParaRPr dirty="0"/>
          </a:p>
        </p:txBody>
      </p:sp>
      <p:sp>
        <p:nvSpPr>
          <p:cNvPr id="116" name="Google Shape;116;p6"/>
          <p:cNvSpPr txBox="1">
            <a:spLocks noGrp="1"/>
          </p:cNvSpPr>
          <p:nvPr>
            <p:ph type="body" idx="1"/>
          </p:nvPr>
        </p:nvSpPr>
        <p:spPr>
          <a:xfrm>
            <a:off x="437882" y="2369713"/>
            <a:ext cx="7791718" cy="372199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400"/>
              <a:buChar char="•"/>
            </a:pPr>
            <a:r>
              <a:rPr lang="zh-TW" altLang="en-US" sz="2400" dirty="0">
                <a:latin typeface="Microsoft JhengHei"/>
                <a:ea typeface="Microsoft JhengHei"/>
                <a:cs typeface="Microsoft JhengHei"/>
                <a:sym typeface="Microsoft JhengHei"/>
              </a:rPr>
              <a:t>臺灣經濟新報資料庫 </a:t>
            </a:r>
            <a:r>
              <a:rPr lang="en-US" altLang="zh-TW" sz="2400" dirty="0">
                <a:latin typeface="Microsoft JhengHei"/>
                <a:ea typeface="Microsoft JhengHei"/>
                <a:cs typeface="Microsoft JhengHei"/>
                <a:sym typeface="Microsoft JhengHei"/>
              </a:rPr>
              <a:t>(TEJ)</a:t>
            </a:r>
            <a:r>
              <a:rPr lang="zh-TW" altLang="en-US" sz="2400" dirty="0">
                <a:latin typeface="Microsoft JhengHei"/>
                <a:ea typeface="Microsoft JhengHei"/>
                <a:cs typeface="Microsoft JhengHei"/>
                <a:sym typeface="Microsoft JhengHei"/>
              </a:rPr>
              <a:t> </a:t>
            </a:r>
            <a:r>
              <a:rPr lang="en-US" altLang="zh-TW" sz="2400" dirty="0">
                <a:latin typeface="Microsoft JhengHei"/>
                <a:ea typeface="Microsoft JhengHei"/>
                <a:cs typeface="Microsoft JhengHei"/>
                <a:sym typeface="Microsoft JhengHei"/>
              </a:rPr>
              <a:t>--</a:t>
            </a:r>
            <a:r>
              <a:rPr lang="zh-TW" altLang="en-US" sz="2400" dirty="0">
                <a:latin typeface="Microsoft JhengHei"/>
                <a:ea typeface="Microsoft JhengHei"/>
                <a:cs typeface="Microsoft JhengHei"/>
                <a:sym typeface="Microsoft JhengHei"/>
              </a:rPr>
              <a:t> </a:t>
            </a:r>
            <a:r>
              <a:rPr lang="en-US" altLang="zh-TW" sz="2400" dirty="0">
                <a:latin typeface="Microsoft JhengHei"/>
                <a:ea typeface="Microsoft JhengHei"/>
                <a:cs typeface="Microsoft JhengHei"/>
                <a:sym typeface="Microsoft JhengHei"/>
              </a:rPr>
              <a:t>TESG</a:t>
            </a:r>
            <a:r>
              <a:rPr lang="zh-TW" altLang="en-US" sz="2400" dirty="0">
                <a:latin typeface="Microsoft JhengHei"/>
                <a:ea typeface="Microsoft JhengHei"/>
                <a:cs typeface="Microsoft JhengHei"/>
                <a:sym typeface="Microsoft JhengHei"/>
              </a:rPr>
              <a:t>永續發展指標：</a:t>
            </a:r>
            <a:endParaRPr lang="en-US" altLang="zh-TW" sz="2400" dirty="0">
              <a:latin typeface="Microsoft JhengHei"/>
              <a:ea typeface="Microsoft JhengHei"/>
              <a:cs typeface="Microsoft JhengHei"/>
              <a:sym typeface="Microsoft JhengHei"/>
            </a:endParaRPr>
          </a:p>
          <a:p>
            <a:pPr marL="228600" lvl="0" indent="-228600" algn="l" rtl="0">
              <a:lnSpc>
                <a:spcPct val="90000"/>
              </a:lnSpc>
              <a:spcBef>
                <a:spcPts val="1000"/>
              </a:spcBef>
              <a:spcAft>
                <a:spcPts val="0"/>
              </a:spcAft>
              <a:buClr>
                <a:schemeClr val="dk1"/>
              </a:buClr>
              <a:buSzPts val="2400"/>
              <a:buChar char="•"/>
            </a:pPr>
            <a:endParaRPr lang="en-US" altLang="zh-TW" sz="2400" dirty="0">
              <a:latin typeface="Microsoft JhengHei"/>
              <a:ea typeface="Microsoft JhengHei"/>
              <a:cs typeface="Microsoft JhengHei"/>
              <a:sym typeface="Microsoft JhengHei"/>
            </a:endParaRPr>
          </a:p>
          <a:p>
            <a:pPr marL="685800" lvl="1" indent="-228600">
              <a:spcBef>
                <a:spcPts val="1000"/>
              </a:spcBef>
              <a:buSzPts val="2400"/>
            </a:pPr>
            <a:r>
              <a:rPr lang="en-US" altLang="zh-TW" dirty="0">
                <a:latin typeface="Microsoft JhengHei"/>
                <a:ea typeface="Microsoft JhengHei"/>
                <a:sym typeface="Microsoft JhengHei"/>
              </a:rPr>
              <a:t>2015~2021</a:t>
            </a:r>
            <a:r>
              <a:rPr lang="zh-TW" altLang="en-US" dirty="0">
                <a:latin typeface="Microsoft JhengHei"/>
                <a:ea typeface="Microsoft JhengHei"/>
                <a:sym typeface="Microsoft JhengHei"/>
              </a:rPr>
              <a:t>年，上市公司</a:t>
            </a:r>
            <a:r>
              <a:rPr lang="en-US" altLang="zh-TW" dirty="0">
                <a:latin typeface="Microsoft JhengHei"/>
                <a:ea typeface="Microsoft JhengHei"/>
                <a:sym typeface="Microsoft JhengHei"/>
              </a:rPr>
              <a:t>+</a:t>
            </a:r>
            <a:r>
              <a:rPr lang="zh-TW" altLang="en-US" dirty="0">
                <a:latin typeface="Microsoft JhengHei"/>
                <a:ea typeface="Microsoft JhengHei"/>
                <a:sym typeface="Microsoft JhengHei"/>
              </a:rPr>
              <a:t>上櫃公司</a:t>
            </a:r>
            <a:r>
              <a:rPr lang="en-US" altLang="zh-TW" dirty="0">
                <a:latin typeface="Microsoft JhengHei"/>
                <a:ea typeface="Microsoft JhengHei"/>
                <a:sym typeface="Microsoft JhengHei"/>
              </a:rPr>
              <a:t>(1610</a:t>
            </a:r>
            <a:r>
              <a:rPr lang="zh-TW" altLang="en-US" dirty="0">
                <a:latin typeface="Microsoft JhengHei"/>
                <a:ea typeface="Microsoft JhengHei"/>
                <a:sym typeface="Microsoft JhengHei"/>
              </a:rPr>
              <a:t>家</a:t>
            </a:r>
            <a:r>
              <a:rPr lang="en-US" altLang="zh-TW" dirty="0">
                <a:latin typeface="Microsoft JhengHei"/>
                <a:ea typeface="Microsoft JhengHei"/>
                <a:sym typeface="Microsoft JhengHei"/>
              </a:rPr>
              <a:t>)</a:t>
            </a:r>
            <a:endParaRPr dirty="0">
              <a:latin typeface="Microsoft JhengHei"/>
              <a:ea typeface="Microsoft JhengHei"/>
              <a:sym typeface="Microsoft JhengHei"/>
            </a:endParaRPr>
          </a:p>
          <a:p>
            <a:pPr marL="685800" lvl="1" indent="-228600">
              <a:spcBef>
                <a:spcPts val="1000"/>
              </a:spcBef>
              <a:buSzPts val="2400"/>
            </a:pPr>
            <a:r>
              <a:rPr lang="en-US" altLang="zh-TW" dirty="0">
                <a:latin typeface="Microsoft JhengHei"/>
                <a:ea typeface="Microsoft JhengHei"/>
                <a:sym typeface="Microsoft JhengHei"/>
              </a:rPr>
              <a:t>ESG</a:t>
            </a:r>
            <a:r>
              <a:rPr lang="zh-TW" altLang="en-US" dirty="0">
                <a:latin typeface="Microsoft JhengHei"/>
                <a:ea typeface="Microsoft JhengHei"/>
                <a:sym typeface="Microsoft JhengHei"/>
              </a:rPr>
              <a:t>報告書：自願</a:t>
            </a:r>
            <a:r>
              <a:rPr lang="en-US" altLang="zh-TW" dirty="0">
                <a:latin typeface="Microsoft JhengHei"/>
                <a:ea typeface="Microsoft JhengHei"/>
                <a:sym typeface="Microsoft JhengHei"/>
              </a:rPr>
              <a:t>/</a:t>
            </a:r>
            <a:r>
              <a:rPr lang="zh-TW" altLang="en-US" dirty="0">
                <a:latin typeface="Microsoft JhengHei"/>
                <a:ea typeface="Microsoft JhengHei"/>
                <a:sym typeface="Microsoft JhengHei"/>
              </a:rPr>
              <a:t>強制繳交、驗證作業與否</a:t>
            </a:r>
            <a:endParaRPr lang="en-US" altLang="zh-TW" dirty="0">
              <a:latin typeface="Microsoft JhengHei"/>
              <a:ea typeface="Microsoft JhengHei"/>
              <a:sym typeface="Microsoft JhengHei"/>
            </a:endParaRPr>
          </a:p>
          <a:p>
            <a:pPr marL="685800" lvl="1" indent="-228600">
              <a:spcBef>
                <a:spcPts val="1000"/>
              </a:spcBef>
              <a:buSzPts val="2400"/>
            </a:pPr>
            <a:r>
              <a:rPr lang="zh-TW" altLang="en-US" dirty="0">
                <a:latin typeface="Microsoft JhengHei"/>
                <a:ea typeface="Microsoft JhengHei"/>
                <a:sym typeface="Microsoft JhengHei"/>
              </a:rPr>
              <a:t>公司資料：實收資本額、產業類別</a:t>
            </a:r>
            <a:endParaRPr dirty="0">
              <a:latin typeface="Microsoft JhengHei"/>
              <a:ea typeface="Microsoft JhengHei"/>
              <a:sym typeface="Microsoft JhengHei"/>
            </a:endParaRPr>
          </a:p>
          <a:p>
            <a:pPr marL="685800" lvl="1" indent="-228600">
              <a:spcBef>
                <a:spcPts val="1000"/>
              </a:spcBef>
              <a:buSzPts val="2400"/>
            </a:pPr>
            <a:r>
              <a:rPr lang="zh-TW" altLang="en-US" dirty="0">
                <a:latin typeface="Microsoft JhengHei"/>
                <a:ea typeface="Microsoft JhengHei"/>
                <a:sym typeface="Microsoft JhengHei"/>
              </a:rPr>
              <a:t>補充資料：共</a:t>
            </a:r>
            <a:r>
              <a:rPr lang="en-US" altLang="zh-TW" dirty="0">
                <a:latin typeface="Microsoft JhengHei"/>
                <a:ea typeface="Microsoft JhengHei"/>
                <a:sym typeface="Microsoft JhengHei"/>
              </a:rPr>
              <a:t>45</a:t>
            </a:r>
            <a:r>
              <a:rPr lang="zh-TW" altLang="en-US" dirty="0">
                <a:latin typeface="Microsoft JhengHei"/>
                <a:ea typeface="Microsoft JhengHei"/>
                <a:sym typeface="Microsoft JhengHei"/>
              </a:rPr>
              <a:t>項財務指標</a:t>
            </a:r>
            <a:endParaRPr dirty="0">
              <a:latin typeface="Microsoft JhengHei"/>
              <a:ea typeface="Microsoft JhengHei"/>
              <a:sym typeface="Microsoft JhengHei"/>
            </a:endParaRPr>
          </a:p>
          <a:p>
            <a:pPr marL="228600" lvl="0" indent="-50800" algn="l" rtl="0">
              <a:lnSpc>
                <a:spcPct val="90000"/>
              </a:lnSpc>
              <a:spcBef>
                <a:spcPts val="1000"/>
              </a:spcBef>
              <a:spcAft>
                <a:spcPts val="0"/>
              </a:spcAft>
              <a:buClr>
                <a:schemeClr val="dk1"/>
              </a:buClr>
              <a:buSzPts val="2800"/>
              <a:buNone/>
            </a:pPr>
            <a:endParaRPr dirty="0">
              <a:latin typeface="Microsoft JhengHei"/>
              <a:ea typeface="Microsoft JhengHei"/>
              <a:cs typeface="Microsoft JhengHei"/>
              <a:sym typeface="Microsoft JhengHei"/>
            </a:endParaRPr>
          </a:p>
        </p:txBody>
      </p:sp>
      <p:sp>
        <p:nvSpPr>
          <p:cNvPr id="3" name="投影片編號版面配置區 2">
            <a:extLst>
              <a:ext uri="{FF2B5EF4-FFF2-40B4-BE49-F238E27FC236}">
                <a16:creationId xmlns:a16="http://schemas.microsoft.com/office/drawing/2014/main" id="{CA15477E-1EBF-4117-A8C6-82BE710364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37875" y="1039000"/>
            <a:ext cx="7465800" cy="1116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altLang="zh-TW" dirty="0">
                <a:latin typeface="Microsoft JhengHei"/>
                <a:ea typeface="Microsoft JhengHei"/>
                <a:cs typeface="Microsoft JhengHei"/>
                <a:sym typeface="Microsoft JhengHei"/>
              </a:rPr>
              <a:t>資料介紹</a:t>
            </a:r>
            <a:r>
              <a:rPr lang="zh-TW" altLang="en-US" dirty="0">
                <a:latin typeface="Microsoft JhengHei"/>
                <a:ea typeface="Microsoft JhengHei"/>
                <a:cs typeface="Microsoft JhengHei"/>
                <a:sym typeface="Microsoft JhengHei"/>
              </a:rPr>
              <a:t> </a:t>
            </a:r>
            <a:r>
              <a:rPr lang="zh-TW" dirty="0">
                <a:latin typeface="Microsoft JhengHei"/>
                <a:ea typeface="Microsoft JhengHei"/>
                <a:cs typeface="Microsoft JhengHei"/>
                <a:sym typeface="Microsoft JhengHei"/>
              </a:rPr>
              <a:t>– </a:t>
            </a:r>
            <a:r>
              <a:rPr lang="zh-TW" altLang="en-US" dirty="0">
                <a:latin typeface="Microsoft JhengHei"/>
                <a:ea typeface="Microsoft JhengHei"/>
                <a:cs typeface="Microsoft JhengHei"/>
                <a:sym typeface="Microsoft JhengHei"/>
              </a:rPr>
              <a:t>評分流程</a:t>
            </a:r>
            <a:endParaRPr dirty="0"/>
          </a:p>
        </p:txBody>
      </p:sp>
      <p:pic>
        <p:nvPicPr>
          <p:cNvPr id="122" name="Google Shape;122;p7"/>
          <p:cNvPicPr preferRelativeResize="0">
            <a:picLocks noGrp="1"/>
          </p:cNvPicPr>
          <p:nvPr>
            <p:ph type="body" idx="1"/>
          </p:nvPr>
        </p:nvPicPr>
        <p:blipFill rotWithShape="1">
          <a:blip r:embed="rId5">
            <a:alphaModFix/>
          </a:blip>
          <a:srcRect/>
          <a:stretch/>
        </p:blipFill>
        <p:spPr>
          <a:xfrm>
            <a:off x="1039976" y="2154952"/>
            <a:ext cx="7391671" cy="3960000"/>
          </a:xfrm>
          <a:prstGeom prst="rect">
            <a:avLst/>
          </a:prstGeom>
          <a:noFill/>
          <a:ln>
            <a:noFill/>
          </a:ln>
        </p:spPr>
      </p:pic>
      <p:sp>
        <p:nvSpPr>
          <p:cNvPr id="3" name="投影片編號版面配置區 2">
            <a:extLst>
              <a:ext uri="{FF2B5EF4-FFF2-40B4-BE49-F238E27FC236}">
                <a16:creationId xmlns:a16="http://schemas.microsoft.com/office/drawing/2014/main" id="{9D7DF34F-2D37-4AB2-BDF9-6E2939FC4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437874" y="1039000"/>
            <a:ext cx="7721100" cy="1116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altLang="zh-TW" dirty="0">
                <a:latin typeface="Microsoft JhengHei"/>
                <a:ea typeface="Microsoft JhengHei"/>
                <a:cs typeface="Microsoft JhengHei"/>
                <a:sym typeface="Microsoft JhengHei"/>
              </a:rPr>
              <a:t>資料介紹</a:t>
            </a:r>
            <a:r>
              <a:rPr lang="zh-TW" altLang="en-US" dirty="0">
                <a:latin typeface="Microsoft JhengHei"/>
                <a:ea typeface="Microsoft JhengHei"/>
                <a:cs typeface="Microsoft JhengHei"/>
                <a:sym typeface="Microsoft JhengHei"/>
              </a:rPr>
              <a:t> </a:t>
            </a:r>
            <a:r>
              <a:rPr lang="zh-TW" dirty="0">
                <a:latin typeface="Microsoft JhengHei"/>
                <a:ea typeface="Microsoft JhengHei"/>
                <a:cs typeface="Microsoft JhengHei"/>
                <a:sym typeface="Microsoft JhengHei"/>
              </a:rPr>
              <a:t>–</a:t>
            </a:r>
            <a:r>
              <a:rPr lang="zh-TW" altLang="en-US" dirty="0">
                <a:latin typeface="Microsoft JhengHei"/>
                <a:ea typeface="Microsoft JhengHei"/>
                <a:cs typeface="Microsoft JhengHei"/>
                <a:sym typeface="Microsoft JhengHei"/>
              </a:rPr>
              <a:t> 評分細項</a:t>
            </a:r>
            <a:endParaRPr dirty="0"/>
          </a:p>
        </p:txBody>
      </p:sp>
      <p:pic>
        <p:nvPicPr>
          <p:cNvPr id="128" name="Google Shape;128;p8"/>
          <p:cNvPicPr preferRelativeResize="0">
            <a:picLocks noGrp="1"/>
          </p:cNvPicPr>
          <p:nvPr>
            <p:ph type="body" idx="1"/>
          </p:nvPr>
        </p:nvPicPr>
        <p:blipFill rotWithShape="1">
          <a:blip r:embed="rId5">
            <a:alphaModFix/>
          </a:blip>
          <a:srcRect/>
          <a:stretch/>
        </p:blipFill>
        <p:spPr>
          <a:xfrm>
            <a:off x="628650" y="2079846"/>
            <a:ext cx="7886700" cy="3842896"/>
          </a:xfrm>
          <a:prstGeom prst="rect">
            <a:avLst/>
          </a:prstGeom>
          <a:noFill/>
          <a:ln>
            <a:noFill/>
          </a:ln>
        </p:spPr>
      </p:pic>
      <p:sp>
        <p:nvSpPr>
          <p:cNvPr id="3" name="投影片編號版面配置區 2">
            <a:extLst>
              <a:ext uri="{FF2B5EF4-FFF2-40B4-BE49-F238E27FC236}">
                <a16:creationId xmlns:a16="http://schemas.microsoft.com/office/drawing/2014/main" id="{E95DE955-E538-4B68-A309-A87ADE0050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437874" y="1039000"/>
            <a:ext cx="7529700" cy="1116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altLang="en-US" dirty="0">
                <a:latin typeface="Microsoft JhengHei"/>
                <a:ea typeface="Microsoft JhengHei"/>
                <a:cs typeface="Microsoft JhengHei"/>
                <a:sym typeface="Microsoft JhengHei"/>
              </a:rPr>
              <a:t>敘述統計 </a:t>
            </a:r>
            <a:r>
              <a:rPr lang="en-US" altLang="zh-TW" dirty="0">
                <a:latin typeface="Microsoft JhengHei"/>
                <a:ea typeface="Microsoft JhengHei"/>
                <a:cs typeface="Microsoft JhengHei"/>
                <a:sym typeface="Microsoft JhengHei"/>
              </a:rPr>
              <a:t>–</a:t>
            </a:r>
            <a:r>
              <a:rPr lang="zh-TW" altLang="en-US" dirty="0">
                <a:latin typeface="Microsoft JhengHei"/>
                <a:ea typeface="Microsoft JhengHei"/>
                <a:cs typeface="Microsoft JhengHei"/>
                <a:sym typeface="Microsoft JhengHei"/>
              </a:rPr>
              <a:t> 公司家數</a:t>
            </a:r>
            <a:endParaRPr dirty="0"/>
          </a:p>
        </p:txBody>
      </p:sp>
      <p:pic>
        <p:nvPicPr>
          <p:cNvPr id="134" name="Google Shape;134;p9"/>
          <p:cNvPicPr preferRelativeResize="0">
            <a:picLocks noGrp="1"/>
          </p:cNvPicPr>
          <p:nvPr>
            <p:ph type="body" idx="1"/>
          </p:nvPr>
        </p:nvPicPr>
        <p:blipFill rotWithShape="1">
          <a:blip r:embed="rId5">
            <a:alphaModFix/>
          </a:blip>
          <a:srcRect/>
          <a:stretch/>
        </p:blipFill>
        <p:spPr>
          <a:xfrm>
            <a:off x="807107" y="1897345"/>
            <a:ext cx="7529785" cy="4351338"/>
          </a:xfrm>
          <a:prstGeom prst="rect">
            <a:avLst/>
          </a:prstGeom>
          <a:noFill/>
          <a:ln>
            <a:solidFill>
              <a:schemeClr val="bg1">
                <a:lumMod val="75000"/>
              </a:schemeClr>
            </a:solidFill>
          </a:ln>
        </p:spPr>
      </p:pic>
      <p:sp>
        <p:nvSpPr>
          <p:cNvPr id="3" name="投影片編號版面配置區 2">
            <a:extLst>
              <a:ext uri="{FF2B5EF4-FFF2-40B4-BE49-F238E27FC236}">
                <a16:creationId xmlns:a16="http://schemas.microsoft.com/office/drawing/2014/main" id="{9D270579-F3EA-457D-AD90-E989881B37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1378</TotalTime>
  <Words>2226</Words>
  <Application>Microsoft Office PowerPoint</Application>
  <PresentationFormat>如螢幕大小 (4:3)</PresentationFormat>
  <Paragraphs>566</Paragraphs>
  <Slides>24</Slides>
  <Notes>24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24</vt:i4>
      </vt:variant>
    </vt:vector>
  </HeadingPairs>
  <TitlesOfParts>
    <vt:vector size="32" baseType="lpstr">
      <vt:lpstr>Google Sans</vt:lpstr>
      <vt:lpstr>Noto Sans TC</vt:lpstr>
      <vt:lpstr>微軟正黑體</vt:lpstr>
      <vt:lpstr>微軟正黑體</vt:lpstr>
      <vt:lpstr>Arial</vt:lpstr>
      <vt:lpstr>Calibri</vt:lpstr>
      <vt:lpstr>Cambria Math</vt:lpstr>
      <vt:lpstr>Office 佈景主題</vt:lpstr>
      <vt:lpstr>永續政策對於台灣上市櫃公司 ESG表現的影響</vt:lpstr>
      <vt:lpstr>目錄</vt:lpstr>
      <vt:lpstr>緒論 – ESG對公司重要性</vt:lpstr>
      <vt:lpstr>緒論 – ESG與公司財務關聯</vt:lpstr>
      <vt:lpstr>緒論 – 研究目的</vt:lpstr>
      <vt:lpstr>資料介紹</vt:lpstr>
      <vt:lpstr>資料介紹 – 評分流程</vt:lpstr>
      <vt:lpstr>資料介紹 – 評分細項</vt:lpstr>
      <vt:lpstr>敘述統計 – 公司家數</vt:lpstr>
      <vt:lpstr>敘述統計 – TESG表現</vt:lpstr>
      <vt:lpstr>研究方法 – DID</vt:lpstr>
      <vt:lpstr>研究方法 – DID之OLS設計</vt:lpstr>
      <vt:lpstr>研究結果 – 問題 </vt:lpstr>
      <vt:lpstr>研究結果 – 法規</vt:lpstr>
      <vt:lpstr>研究結果 – 法規效果(法二)</vt:lpstr>
      <vt:lpstr>PowerPoint 簡報</vt:lpstr>
      <vt:lpstr>研究結果 – 訊號效果</vt:lpstr>
      <vt:lpstr>研究結果 – 自願效果</vt:lpstr>
      <vt:lpstr>PowerPoint 簡報</vt:lpstr>
      <vt:lpstr>研究結果 – 驗證效果</vt:lpstr>
      <vt:lpstr>PowerPoint 簡報</vt:lpstr>
      <vt:lpstr>研究結果 – 小節</vt:lpstr>
      <vt:lpstr>結論與建議</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永續政策對於台灣上市櫃公司 ESG表現的影響</dc:title>
  <dc:creator>user</dc:creator>
  <cp:lastModifiedBy>嘉榤 莊</cp:lastModifiedBy>
  <cp:revision>94</cp:revision>
  <cp:lastPrinted>2023-07-01T13:14:12Z</cp:lastPrinted>
  <dcterms:created xsi:type="dcterms:W3CDTF">2020-06-09T07:34:44Z</dcterms:created>
  <dcterms:modified xsi:type="dcterms:W3CDTF">2024-01-26T13:01:39Z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2931908</vt:lpwstr>
  </property>
  <property fmtid="{D5CDD505-2E9C-101B-9397-08002B2CF9AE}" pid="3" name="NXPowerLiteSettings">
    <vt:lpwstr>C7000400038000</vt:lpwstr>
  </property>
  <property fmtid="{D5CDD505-2E9C-101B-9397-08002B2CF9AE}" pid="4" name="NXPowerLiteVersion">
    <vt:lpwstr>S9.0.1</vt:lpwstr>
  </property>
</Properties>
</file>