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83" r:id="rId11"/>
    <p:sldId id="266" r:id="rId12"/>
    <p:sldId id="280" r:id="rId13"/>
    <p:sldId id="281" r:id="rId14"/>
    <p:sldId id="282" r:id="rId15"/>
    <p:sldId id="268" r:id="rId16"/>
    <p:sldId id="287" r:id="rId17"/>
    <p:sldId id="270" r:id="rId18"/>
    <p:sldId id="272" r:id="rId19"/>
    <p:sldId id="288" r:id="rId20"/>
    <p:sldId id="273" r:id="rId21"/>
    <p:sldId id="289" r:id="rId22"/>
    <p:sldId id="274" r:id="rId23"/>
    <p:sldId id="275" r:id="rId24"/>
    <p:sldId id="278" r:id="rId2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R6jlSOP7MvWYIqCmt+HEBcH75v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BE4"/>
    <a:srgbClr val="AFB6C8"/>
    <a:srgbClr val="262626"/>
    <a:srgbClr val="F5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366D6-9B04-453B-AF87-E5A87069C0FE}">
  <a:tblStyle styleId="{7E9366D6-9B04-453B-AF87-E5A87069C0F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77834" autoAdjust="0"/>
  </p:normalViewPr>
  <p:slideViewPr>
    <p:cSldViewPr snapToGrid="0">
      <p:cViewPr varScale="1">
        <p:scale>
          <a:sx n="66" d="100"/>
          <a:sy n="66" d="100"/>
        </p:scale>
        <p:origin x="16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0B3B7D7-72FF-484A-87A0-4371550CC682}"/>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AE34AF19-7145-4FB3-82CE-2B8A22126614}"/>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D494D0A4-38B4-4F4E-A7AA-F56431698A1A}" type="datetimeFigureOut">
              <a:rPr lang="zh-TW" altLang="en-US" smtClean="0"/>
              <a:t>2024/1/26</a:t>
            </a:fld>
            <a:endParaRPr lang="zh-TW" altLang="en-US"/>
          </a:p>
        </p:txBody>
      </p:sp>
      <p:sp>
        <p:nvSpPr>
          <p:cNvPr id="4" name="頁尾版面配置區 3">
            <a:extLst>
              <a:ext uri="{FF2B5EF4-FFF2-40B4-BE49-F238E27FC236}">
                <a16:creationId xmlns:a16="http://schemas.microsoft.com/office/drawing/2014/main" id="{65B32A87-A69A-4D4B-A4A5-93E1CC0BE303}"/>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7CB271E0-C1F0-46E8-9FF3-4ECFF2CCF2BF}"/>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388A263-549B-4DB5-AE5F-E8881E13699A}" type="slidenum">
              <a:rPr lang="zh-TW" altLang="en-US" smtClean="0"/>
              <a:t>‹#›</a:t>
            </a:fld>
            <a:endParaRPr lang="zh-TW" altLang="en-US"/>
          </a:p>
        </p:txBody>
      </p:sp>
    </p:spTree>
    <p:extLst>
      <p:ext uri="{BB962C8B-B14F-4D97-AF65-F5344CB8AC3E}">
        <p14:creationId xmlns:p14="http://schemas.microsoft.com/office/powerpoint/2010/main" val="9431444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圖中所示為公司數量</a:t>
            </a:r>
            <a:endParaRPr dirty="0"/>
          </a:p>
          <a:p>
            <a:pPr marL="0" lvl="0" indent="0" algn="l" rtl="0">
              <a:spcBef>
                <a:spcPts val="0"/>
              </a:spcBef>
              <a:spcAft>
                <a:spcPts val="0"/>
              </a:spcAft>
              <a:buNone/>
            </a:pPr>
            <a:r>
              <a:rPr lang="zh-TW" dirty="0"/>
              <a:t>繳交報告書之公司類型可以由（自願強制繳交 ＆ 是否進行第三方驗證作業）分為四種類型。</a:t>
            </a:r>
            <a:endParaRPr dirty="0"/>
          </a:p>
          <a:p>
            <a:pPr marL="0" lvl="0" indent="0" algn="l" rtl="0">
              <a:spcBef>
                <a:spcPts val="0"/>
              </a:spcBef>
              <a:spcAft>
                <a:spcPts val="0"/>
              </a:spcAft>
              <a:buNone/>
            </a:pPr>
            <a:r>
              <a:rPr lang="zh-TW" dirty="0"/>
              <a:t>最消極者（僅強制，無驗證）藍線 &gt; 公司數量於近年來陸續下降，相對表現比較積極之公司數量皆穩定向上（how about整體有繳交報告書之比例？）</a:t>
            </a:r>
            <a:endParaRPr dirty="0"/>
          </a:p>
          <a:p>
            <a:pPr marL="0" lvl="0" indent="0" algn="l" rtl="0">
              <a:spcBef>
                <a:spcPts val="0"/>
              </a:spcBef>
              <a:spcAft>
                <a:spcPts val="0"/>
              </a:spcAft>
              <a:buNone/>
            </a:pPr>
            <a:r>
              <a:rPr lang="zh-TW" dirty="0"/>
              <a:t>顯示整體公司對於ESG議題的重視程度逐年提升。</a:t>
            </a:r>
            <a:endParaRPr dirty="0"/>
          </a:p>
        </p:txBody>
      </p:sp>
      <p:sp>
        <p:nvSpPr>
          <p:cNvPr id="131" name="Google Shape;131;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387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DID研究方法在於檢視兩組數據（時間序列）之間是否因為外在因素而導致之因果關係</a:t>
            </a:r>
            <a:endParaRPr dirty="0"/>
          </a:p>
          <a:p>
            <a:pPr marL="0" lvl="0" indent="0" algn="l" rtl="0">
              <a:spcBef>
                <a:spcPts val="0"/>
              </a:spcBef>
              <a:spcAft>
                <a:spcPts val="0"/>
              </a:spcAft>
              <a:buNone/>
            </a:pPr>
            <a:r>
              <a:rPr lang="zh-TW" dirty="0"/>
              <a:t>（證明背起來）</a:t>
            </a:r>
            <a:endParaRPr dirty="0"/>
          </a:p>
          <a:p>
            <a:pPr marL="0" lvl="0" indent="0" algn="l" rtl="0">
              <a:spcBef>
                <a:spcPts val="0"/>
              </a:spcBef>
              <a:spcAft>
                <a:spcPts val="0"/>
              </a:spcAft>
              <a:buNone/>
            </a:pPr>
            <a:r>
              <a:rPr lang="zh-TW" dirty="0"/>
              <a:t>上方實線為實驗組，下方實線為控制組，目的是為了測量在假設若是實驗組未受到外在因素影響前後的程度是否顯著(AB)</a:t>
            </a:r>
            <a:endParaRPr lang="en-US" altLang="zh-TW" dirty="0"/>
          </a:p>
          <a:p>
            <a:pPr marL="0" lvl="0" indent="0" algn="l" rtl="0">
              <a:spcBef>
                <a:spcPts val="0"/>
              </a:spcBef>
              <a:spcAft>
                <a:spcPts val="0"/>
              </a:spcAft>
              <a:buNone/>
            </a:pPr>
            <a:r>
              <a:rPr lang="zh-TW" altLang="en-US" dirty="0"/>
              <a:t>重要假設：</a:t>
            </a:r>
            <a:r>
              <a:rPr lang="en-US" altLang="zh-TW" dirty="0"/>
              <a:t>Common Trend Assumption</a:t>
            </a:r>
            <a:endParaRPr dirty="0"/>
          </a:p>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4178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9" name="Google Shape;14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505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實收資本額比例</a:t>
            </a:r>
            <a:endParaRPr dirty="0"/>
          </a:p>
        </p:txBody>
      </p:sp>
      <p:sp>
        <p:nvSpPr>
          <p:cNvPr id="149" name="Google Shape;14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44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係數</a:t>
            </a:r>
            <a:r>
              <a:rPr lang="en-US" altLang="zh-TW" dirty="0"/>
              <a:t>(</a:t>
            </a:r>
            <a:r>
              <a:rPr lang="zh-TW" altLang="en-US" dirty="0"/>
              <a:t>標準誤</a:t>
            </a:r>
            <a:r>
              <a:rPr lang="en-US" altLang="zh-TW" dirty="0"/>
              <a:t>)</a:t>
            </a:r>
          </a:p>
          <a:p>
            <a:pPr marL="0" lvl="0" indent="0" algn="l" rtl="0">
              <a:spcBef>
                <a:spcPts val="0"/>
              </a:spcBef>
              <a:spcAft>
                <a:spcPts val="0"/>
              </a:spcAft>
              <a:buNone/>
            </a:pPr>
            <a:r>
              <a:rPr lang="zh-TW" altLang="en-US" dirty="0"/>
              <a:t>結果顯示：交乘效果部分於</a:t>
            </a:r>
            <a:endParaRPr dirty="0"/>
          </a:p>
        </p:txBody>
      </p:sp>
      <p:sp>
        <p:nvSpPr>
          <p:cNvPr id="165" name="Google Shape;165;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53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053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585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t>正面影響</a:t>
            </a:r>
            <a:endParaRPr/>
          </a:p>
          <a:p>
            <a:pPr marL="0" lvl="0" indent="0" algn="l" rtl="0">
              <a:spcBef>
                <a:spcPts val="0"/>
              </a:spcBef>
              <a:spcAft>
                <a:spcPts val="0"/>
              </a:spcAft>
              <a:buNone/>
            </a:pPr>
            <a:r>
              <a:rPr lang="zh-TW"/>
              <a:t>投資偏好（投資人偏好，吸引資金，增加公司股債流動性）、</a:t>
            </a:r>
            <a:r>
              <a:rPr lang="zh-TW">
                <a:solidFill>
                  <a:schemeClr val="dk1"/>
                </a:solidFill>
              </a:rPr>
              <a:t>降低風險、增強信譽（外部融資較為容易，短長期財務流動性風險降低）</a:t>
            </a:r>
            <a:endParaRPr>
              <a:solidFill>
                <a:schemeClr val="dk1"/>
              </a:solidFill>
            </a:endParaRPr>
          </a:p>
          <a:p>
            <a:pPr marL="0" lvl="0" indent="0" algn="l" rtl="0">
              <a:spcBef>
                <a:spcPts val="0"/>
              </a:spcBef>
              <a:spcAft>
                <a:spcPts val="0"/>
              </a:spcAft>
              <a:buClr>
                <a:schemeClr val="dk1"/>
              </a:buClr>
              <a:buSzPts val="1100"/>
              <a:buFont typeface="Arial"/>
              <a:buNone/>
            </a:pPr>
            <a:r>
              <a:rPr lang="zh-TW"/>
              <a:t>競爭與長期價值（結合產業，在綠色領域獲得新的附加價值）、</a:t>
            </a:r>
            <a:endParaRPr/>
          </a:p>
          <a:p>
            <a:pPr marL="0" lvl="0" indent="0" algn="l" rtl="0">
              <a:spcBef>
                <a:spcPts val="0"/>
              </a:spcBef>
              <a:spcAft>
                <a:spcPts val="0"/>
              </a:spcAft>
              <a:buClr>
                <a:schemeClr val="dk1"/>
              </a:buClr>
              <a:buSzPts val="1100"/>
              <a:buFont typeface="Arial"/>
              <a:buNone/>
            </a:pPr>
            <a:r>
              <a:rPr lang="zh-TW"/>
              <a:t>…</a:t>
            </a:r>
            <a:endParaRPr/>
          </a:p>
          <a:p>
            <a:pPr marL="0" lvl="0" indent="0" algn="l" rtl="0">
              <a:spcBef>
                <a:spcPts val="0"/>
              </a:spcBef>
              <a:spcAft>
                <a:spcPts val="0"/>
              </a:spcAft>
              <a:buClr>
                <a:schemeClr val="dk1"/>
              </a:buClr>
              <a:buSzPts val="1100"/>
              <a:buFont typeface="Arial"/>
              <a:buNone/>
            </a:pPr>
            <a:r>
              <a:rPr lang="zh-TW"/>
              <a:t>	</a:t>
            </a:r>
            <a:endParaRPr/>
          </a:p>
          <a:p>
            <a:pPr marL="0" lvl="0" indent="0" algn="l" rtl="0">
              <a:spcBef>
                <a:spcPts val="0"/>
              </a:spcBef>
              <a:spcAft>
                <a:spcPts val="0"/>
              </a:spcAft>
              <a:buClr>
                <a:schemeClr val="dk1"/>
              </a:buClr>
              <a:buSzPts val="1100"/>
              <a:buFont typeface="Arial"/>
              <a:buNone/>
            </a:pPr>
            <a:r>
              <a:rPr lang="zh-TW"/>
              <a:t>負面影響</a:t>
            </a:r>
            <a:endParaRPr/>
          </a:p>
          <a:p>
            <a:pPr marL="0" lvl="0" indent="0" algn="l" rtl="0">
              <a:spcBef>
                <a:spcPts val="0"/>
              </a:spcBef>
              <a:spcAft>
                <a:spcPts val="0"/>
              </a:spcAft>
              <a:buNone/>
            </a:pPr>
            <a:r>
              <a:rPr lang="zh-TW"/>
              <a:t>額外投入、財務負擔（落實ESG可能需要企業進行額外的投資和改變商業模式，這可能增加企業的成本，對利潤產生壓力，同時企業的股東價值產生負面影響）</a:t>
            </a:r>
            <a:endParaRPr/>
          </a:p>
          <a:p>
            <a:pPr marL="0" lvl="0" indent="0" algn="l" rtl="0">
              <a:spcBef>
                <a:spcPts val="0"/>
              </a:spcBef>
              <a:spcAft>
                <a:spcPts val="0"/>
              </a:spcAft>
              <a:buClr>
                <a:schemeClr val="dk1"/>
              </a:buClr>
              <a:buSzPts val="1100"/>
              <a:buFont typeface="Arial"/>
              <a:buNone/>
            </a:pPr>
            <a:r>
              <a:rPr lang="zh-TW"/>
              <a:t>、股票報酬(排除了高污染之能源產業，則會錯過美國石油公司的股價漲幅 oxy 8.3 &gt; 76, xom 30 &gt; 126)</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vote_count 純粹以論文數量（相關性）的數量數數為研究之統計量。</a:t>
            </a:r>
            <a:endParaRPr/>
          </a:p>
          <a:p>
            <a:pPr marL="0" lvl="0" indent="0" algn="l" rtl="0">
              <a:spcBef>
                <a:spcPts val="0"/>
              </a:spcBef>
              <a:spcAft>
                <a:spcPts val="0"/>
              </a:spcAft>
              <a:buNone/>
            </a:pPr>
            <a:r>
              <a:rPr lang="zh-TW"/>
              <a:t>meat_analysis 由心理學家，Hunter 和 Schmidt(1982 年)，透過將同一領域中多個研究結果整合在一起的統計方法，可以有效解決並解釋這些分歧。</a:t>
            </a:r>
            <a:endParaRPr/>
          </a:p>
        </p:txBody>
      </p:sp>
      <p:sp>
        <p:nvSpPr>
          <p:cNvPr id="100" name="Google Shape;10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資料介紹。</a:t>
            </a: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b="0" i="0" dirty="0">
                <a:solidFill>
                  <a:srgbClr val="C0BAAE"/>
                </a:solidFill>
                <a:effectLst/>
                <a:latin typeface="Google Sans"/>
              </a:rPr>
              <a:t>SASB</a:t>
            </a:r>
            <a:r>
              <a:rPr lang="zh-TW" altLang="en-US" b="0" i="0" dirty="0">
                <a:solidFill>
                  <a:srgbClr val="C0BAAE"/>
                </a:solidFill>
                <a:effectLst/>
                <a:latin typeface="Google Sans"/>
              </a:rPr>
              <a:t>可持續發展會計準則委員會</a:t>
            </a:r>
          </a:p>
          <a:p>
            <a:pPr marL="0" lvl="0" indent="0" algn="l" rtl="0">
              <a:spcBef>
                <a:spcPts val="0"/>
              </a:spcBef>
              <a:spcAft>
                <a:spcPts val="0"/>
              </a:spcAft>
              <a:buNone/>
            </a:pPr>
            <a:endParaRPr dirty="0"/>
          </a:p>
        </p:txBody>
      </p:sp>
      <p:sp>
        <p:nvSpPr>
          <p:cNvPr id="113" name="Google Shape;11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dirty="0"/>
              <a:t>GRI???</a:t>
            </a:r>
            <a:r>
              <a:rPr lang="zh-TW" altLang="en-US" b="0" i="0" dirty="0">
                <a:solidFill>
                  <a:srgbClr val="C0BAAE"/>
                </a:solidFill>
                <a:effectLst/>
                <a:latin typeface="Google Sans"/>
              </a:rPr>
              <a:t>全球報告倡議組織</a:t>
            </a:r>
          </a:p>
          <a:p>
            <a:pPr marL="0" lvl="0" indent="0" algn="l" rtl="0">
              <a:spcBef>
                <a:spcPts val="0"/>
              </a:spcBef>
              <a:spcAft>
                <a:spcPts val="0"/>
              </a:spcAft>
              <a:buNone/>
            </a:pPr>
            <a:r>
              <a:rPr lang="en-US" altLang="zh-TW" b="1" i="0" dirty="0">
                <a:solidFill>
                  <a:srgbClr val="C7C0B5"/>
                </a:solidFill>
                <a:effectLst/>
                <a:latin typeface="Noto Sans TC"/>
              </a:rPr>
              <a:t>Global Reporting Initiative</a:t>
            </a:r>
            <a:endParaRPr dirty="0"/>
          </a:p>
        </p:txBody>
      </p:sp>
      <p:sp>
        <p:nvSpPr>
          <p:cNvPr id="125" name="Google Shape;125;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圖中所示為公司數量</a:t>
            </a:r>
            <a:endParaRPr dirty="0"/>
          </a:p>
          <a:p>
            <a:pPr marL="0" lvl="0" indent="0" algn="l" rtl="0">
              <a:spcBef>
                <a:spcPts val="0"/>
              </a:spcBef>
              <a:spcAft>
                <a:spcPts val="0"/>
              </a:spcAft>
              <a:buNone/>
            </a:pPr>
            <a:r>
              <a:rPr lang="zh-TW" dirty="0"/>
              <a:t>繳交報告書之公司類型可以由（自願強制繳交 ＆ 是否進行第三方驗證作業）分為四種類型。</a:t>
            </a:r>
            <a:endParaRPr dirty="0"/>
          </a:p>
          <a:p>
            <a:pPr marL="0" lvl="0" indent="0" algn="l" rtl="0">
              <a:spcBef>
                <a:spcPts val="0"/>
              </a:spcBef>
              <a:spcAft>
                <a:spcPts val="0"/>
              </a:spcAft>
              <a:buNone/>
            </a:pPr>
            <a:r>
              <a:rPr lang="zh-TW" dirty="0"/>
              <a:t>最消極者（僅強制，無驗證）藍線 &gt; 公司數量於近年來陸續下降，相對表現比較積極之公司數量皆穩定向上（how about整體有繳交報告書之比例？）</a:t>
            </a:r>
            <a:endParaRPr dirty="0"/>
          </a:p>
          <a:p>
            <a:pPr marL="0" lvl="0" indent="0" algn="l" rtl="0">
              <a:spcBef>
                <a:spcPts val="0"/>
              </a:spcBef>
              <a:spcAft>
                <a:spcPts val="0"/>
              </a:spcAft>
              <a:buNone/>
            </a:pPr>
            <a:r>
              <a:rPr lang="zh-TW" dirty="0"/>
              <a:t>顯示整體公司對於ESG議題的重視程度逐年提升。</a:t>
            </a:r>
            <a:endParaRPr lang="en-US" altLang="zh-TW" dirty="0"/>
          </a:p>
          <a:p>
            <a:pPr marL="0" lvl="0" indent="0" algn="l" rtl="0">
              <a:spcBef>
                <a:spcPts val="0"/>
              </a:spcBef>
              <a:spcAft>
                <a:spcPts val="0"/>
              </a:spcAft>
              <a:buNone/>
            </a:pPr>
            <a:endParaRPr dirty="0"/>
          </a:p>
        </p:txBody>
      </p:sp>
      <p:sp>
        <p:nvSpPr>
          <p:cNvPr id="131" name="Google Shape;131;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29"/>
        <p:cNvGrpSpPr/>
        <p:nvPr/>
      </p:nvGrpSpPr>
      <p:grpSpPr>
        <a:xfrm>
          <a:off x="0" y="0"/>
          <a:ext cx="0" cy="0"/>
          <a:chOff x="0" y="0"/>
          <a:chExt cx="0" cy="0"/>
        </a:xfrm>
      </p:grpSpPr>
      <p:sp>
        <p:nvSpPr>
          <p:cNvPr id="30" name="Google Shape;30;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3"/>
          <p:cNvSpPr>
            <a:spLocks noGrp="1"/>
          </p:cNvSpPr>
          <p:nvPr>
            <p:ph type="pic" idx="2"/>
          </p:nvPr>
        </p:nvSpPr>
        <p:spPr>
          <a:xfrm>
            <a:off x="3887391" y="987426"/>
            <a:ext cx="4629150" cy="4873625"/>
          </a:xfrm>
          <a:prstGeom prst="rect">
            <a:avLst/>
          </a:prstGeom>
          <a:noFill/>
          <a:ln>
            <a:noFill/>
          </a:ln>
        </p:spPr>
      </p:sp>
      <p:sp>
        <p:nvSpPr>
          <p:cNvPr id="64" name="Google Shape;64;p3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 y="2471681"/>
            <a:ext cx="8839200" cy="1044251"/>
          </a:xfrm>
          <a:prstGeom prst="rect">
            <a:avLst/>
          </a:prstGeom>
          <a:noFill/>
          <a:ln>
            <a:noFill/>
          </a:ln>
        </p:spPr>
        <p:txBody>
          <a:bodyPr spcFirstLastPara="1" wrap="square" lIns="91425" tIns="45700" rIns="91425" bIns="45700" anchor="b" anchorCtr="0">
            <a:noAutofit/>
          </a:bodyPr>
          <a:lstStyle/>
          <a:p>
            <a:pPr lvl="0">
              <a:buSzPts val="3600"/>
            </a:pPr>
            <a:r>
              <a:rPr lang="en-US" altLang="zh-TW" sz="3600" dirty="0">
                <a:latin typeface="Microsoft JhengHei"/>
                <a:ea typeface="Microsoft JhengHei"/>
                <a:cs typeface="Microsoft JhengHei"/>
                <a:sym typeface="Microsoft JhengHei"/>
              </a:rPr>
              <a:t>Sustainability policy for listed companies in Taiwan</a:t>
            </a:r>
            <a:br>
              <a:rPr lang="en-US" altLang="zh-TW" sz="3600" dirty="0">
                <a:latin typeface="Microsoft JhengHei"/>
                <a:ea typeface="Microsoft JhengHei"/>
                <a:cs typeface="Microsoft JhengHei"/>
                <a:sym typeface="Microsoft JhengHei"/>
              </a:rPr>
            </a:br>
            <a:r>
              <a:rPr lang="en-US" altLang="zh-TW" sz="3600" dirty="0">
                <a:latin typeface="Microsoft JhengHei"/>
                <a:ea typeface="Microsoft JhengHei"/>
                <a:cs typeface="Microsoft JhengHei"/>
                <a:sym typeface="Microsoft JhengHei"/>
              </a:rPr>
              <a:t>The impact of ESG performance</a:t>
            </a:r>
            <a:endParaRPr dirty="0"/>
          </a:p>
        </p:txBody>
      </p:sp>
      <p:sp>
        <p:nvSpPr>
          <p:cNvPr id="85" name="Google Shape;85;p1"/>
          <p:cNvSpPr txBox="1">
            <a:spLocks noGrp="1"/>
          </p:cNvSpPr>
          <p:nvPr>
            <p:ph type="subTitle" idx="1"/>
          </p:nvPr>
        </p:nvSpPr>
        <p:spPr>
          <a:xfrm>
            <a:off x="1229932" y="3911130"/>
            <a:ext cx="6697013" cy="1819968"/>
          </a:xfrm>
          <a:prstGeom prst="rect">
            <a:avLst/>
          </a:prstGeom>
          <a:noFill/>
          <a:ln>
            <a:noFill/>
          </a:ln>
        </p:spPr>
        <p:txBody>
          <a:bodyPr spcFirstLastPara="1" wrap="square" lIns="91425" tIns="45700" rIns="91425" bIns="45700" anchor="t" anchorCtr="0">
            <a:normAutofit/>
          </a:bodyPr>
          <a:lstStyle/>
          <a:p>
            <a:pPr marL="0" lvl="0" indent="0">
              <a:spcBef>
                <a:spcPts val="0"/>
              </a:spcBef>
            </a:pPr>
            <a:r>
              <a:rPr lang="en-US" altLang="zh-TW" dirty="0">
                <a:latin typeface="Microsoft JhengHei"/>
                <a:ea typeface="Microsoft JhengHei"/>
                <a:cs typeface="Microsoft JhengHei"/>
                <a:sym typeface="Microsoft JhengHei"/>
              </a:rPr>
              <a:t>Oral examination for master's thesis in the Department of Economics</a:t>
            </a:r>
          </a:p>
          <a:p>
            <a:pPr marL="0" lvl="0" indent="0">
              <a:spcBef>
                <a:spcPts val="0"/>
              </a:spcBef>
            </a:pPr>
            <a:r>
              <a:rPr lang="en-US" altLang="zh-TW" dirty="0">
                <a:latin typeface="Microsoft JhengHei"/>
                <a:ea typeface="Microsoft JhengHei"/>
                <a:cs typeface="Microsoft JhengHei"/>
                <a:sym typeface="Microsoft JhengHei"/>
              </a:rPr>
              <a:t>
Supervisor: Dr. Wang Shin-</a:t>
            </a:r>
            <a:r>
              <a:rPr lang="en-US" altLang="zh-TW" dirty="0" err="1">
                <a:latin typeface="Microsoft JhengHei"/>
                <a:ea typeface="Microsoft JhengHei"/>
                <a:cs typeface="Microsoft JhengHei"/>
                <a:sym typeface="Microsoft JhengHei"/>
              </a:rPr>
              <a:t>shi</a:t>
            </a:r>
            <a:r>
              <a:rPr lang="en-US" altLang="zh-TW" dirty="0">
                <a:latin typeface="Microsoft JhengHei"/>
                <a:ea typeface="Microsoft JhengHei"/>
                <a:cs typeface="Microsoft JhengHei"/>
                <a:sym typeface="Microsoft JhengHei"/>
              </a:rPr>
              <a:t>
Student: Jeffrey Chuang</a:t>
            </a:r>
            <a:endParaRPr dirty="0"/>
          </a:p>
        </p:txBody>
      </p:sp>
      <p:sp>
        <p:nvSpPr>
          <p:cNvPr id="3" name="投影片編號版面配置區 2">
            <a:extLst>
              <a:ext uri="{FF2B5EF4-FFF2-40B4-BE49-F238E27FC236}">
                <a16:creationId xmlns:a16="http://schemas.microsoft.com/office/drawing/2014/main" id="{EDF79C17-F7C9-4F39-9B58-67B61A2F9F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32"/>
        <p:cNvGrpSpPr/>
        <p:nvPr/>
      </p:nvGrpSpPr>
      <p:grpSpPr>
        <a:xfrm>
          <a:off x="0" y="0"/>
          <a:ext cx="0" cy="0"/>
          <a:chOff x="0" y="0"/>
          <a:chExt cx="0" cy="0"/>
        </a:xfrm>
      </p:grpSpPr>
      <p:pic>
        <p:nvPicPr>
          <p:cNvPr id="5" name="圖片 4">
            <a:extLst>
              <a:ext uri="{FF2B5EF4-FFF2-40B4-BE49-F238E27FC236}">
                <a16:creationId xmlns:a16="http://schemas.microsoft.com/office/drawing/2014/main" id="{6A4386D3-2956-4B50-869C-300123C2603E}"/>
              </a:ext>
            </a:extLst>
          </p:cNvPr>
          <p:cNvPicPr>
            <a:picLocks noChangeAspect="1"/>
          </p:cNvPicPr>
          <p:nvPr/>
        </p:nvPicPr>
        <p:blipFill>
          <a:blip r:embed="rId5"/>
          <a:stretch>
            <a:fillRect/>
          </a:stretch>
        </p:blipFill>
        <p:spPr>
          <a:xfrm>
            <a:off x="806400" y="1923505"/>
            <a:ext cx="7531200" cy="4388685"/>
          </a:xfrm>
          <a:prstGeom prst="rect">
            <a:avLst/>
          </a:prstGeom>
          <a:ln>
            <a:solidFill>
              <a:schemeClr val="bg1">
                <a:lumMod val="75000"/>
              </a:schemeClr>
            </a:solidFill>
          </a:ln>
        </p:spPr>
      </p:pic>
      <p:sp>
        <p:nvSpPr>
          <p:cNvPr id="133" name="Google Shape;133;p9"/>
          <p:cNvSpPr txBox="1">
            <a:spLocks noGrp="1"/>
          </p:cNvSpPr>
          <p:nvPr>
            <p:ph type="title"/>
          </p:nvPr>
        </p:nvSpPr>
        <p:spPr>
          <a:xfrm>
            <a:off x="437874" y="1039000"/>
            <a:ext cx="7529700" cy="1116000"/>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Narrative statistics – TESG performance</a:t>
            </a:r>
            <a:endParaRPr dirty="0"/>
          </a:p>
        </p:txBody>
      </p:sp>
      <p:sp>
        <p:nvSpPr>
          <p:cNvPr id="3" name="投影片編號版面配置區 2">
            <a:extLst>
              <a:ext uri="{FF2B5EF4-FFF2-40B4-BE49-F238E27FC236}">
                <a16:creationId xmlns:a16="http://schemas.microsoft.com/office/drawing/2014/main" id="{72C61B00-FA39-4C54-949A-0ABB5767A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41739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lvl="0">
              <a:buSzPts val="4400"/>
            </a:pPr>
            <a:r>
              <a:rPr lang="en-US" altLang="zh-TW" dirty="0">
                <a:latin typeface="Microsoft JhengHei"/>
                <a:ea typeface="Microsoft JhengHei"/>
                <a:cs typeface="Microsoft JhengHei"/>
                <a:sym typeface="Microsoft JhengHei"/>
              </a:rPr>
              <a:t>Research Methods – DID</a:t>
            </a:r>
            <a:endParaRPr dirty="0">
              <a:latin typeface="Microsoft JhengHei"/>
              <a:ea typeface="Microsoft JhengHei"/>
              <a:cs typeface="Microsoft JhengHei"/>
              <a:sym typeface="Microsoft JhengHei"/>
            </a:endParaRPr>
          </a:p>
        </p:txBody>
      </p:sp>
      <p:pic>
        <p:nvPicPr>
          <p:cNvPr id="146" name="Google Shape;146;p11"/>
          <p:cNvPicPr preferRelativeResize="0">
            <a:picLocks noGrp="1" noChangeAspect="1"/>
          </p:cNvPicPr>
          <p:nvPr>
            <p:ph type="body" idx="1"/>
          </p:nvPr>
        </p:nvPicPr>
        <p:blipFill rotWithShape="1">
          <a:blip r:embed="rId5">
            <a:alphaModFix/>
          </a:blip>
          <a:srcRect/>
          <a:stretch/>
        </p:blipFill>
        <p:spPr>
          <a:xfrm>
            <a:off x="1547542" y="2154952"/>
            <a:ext cx="6048915" cy="4162637"/>
          </a:xfrm>
          <a:prstGeom prst="rect">
            <a:avLst/>
          </a:prstGeom>
          <a:noFill/>
          <a:ln>
            <a:solidFill>
              <a:schemeClr val="bg1">
                <a:lumMod val="75000"/>
              </a:schemeClr>
            </a:solidFill>
          </a:ln>
        </p:spPr>
      </p:pic>
      <p:sp>
        <p:nvSpPr>
          <p:cNvPr id="3" name="投影片編號版面配置區 2">
            <a:extLst>
              <a:ext uri="{FF2B5EF4-FFF2-40B4-BE49-F238E27FC236}">
                <a16:creationId xmlns:a16="http://schemas.microsoft.com/office/drawing/2014/main" id="{A228647C-B8D4-4A2C-9B74-F7620ABB8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Research Methods – OLS Design for DIDs</a:t>
            </a:r>
            <a:endParaRPr dirty="0">
              <a:latin typeface="Microsoft JhengHei"/>
              <a:ea typeface="Microsoft JhengHei"/>
              <a:cs typeface="Microsoft JhengHei"/>
              <a:sym typeface="Microsoft JhengHei"/>
            </a:endParaRPr>
          </a:p>
        </p:txBody>
      </p:sp>
      <mc:AlternateContent xmlns:mc="http://schemas.openxmlformats.org/markup-compatibility/2006" xmlns:a14="http://schemas.microsoft.com/office/drawing/2010/main">
        <mc:Choice Requires="a14">
          <p:graphicFrame>
            <p:nvGraphicFramePr>
              <p:cNvPr id="153" name="Google Shape;153;p12"/>
              <p:cNvGraphicFramePr/>
              <p:nvPr>
                <p:extLst>
                  <p:ext uri="{D42A27DB-BD31-4B8C-83A1-F6EECF244321}">
                    <p14:modId xmlns:p14="http://schemas.microsoft.com/office/powerpoint/2010/main" val="4054415262"/>
                  </p:ext>
                </p:extLst>
              </p:nvPr>
            </p:nvGraphicFramePr>
            <p:xfrm>
              <a:off x="628650" y="4421244"/>
              <a:ext cx="7600951" cy="2033794"/>
            </p:xfrm>
            <a:graphic>
              <a:graphicData uri="http://schemas.openxmlformats.org/drawingml/2006/table">
                <a:tbl>
                  <a:tblPr>
                    <a:noFill/>
                    <a:tableStyleId>{7E9366D6-9B04-453B-AF87-E5A87069C0FE}</a:tableStyleId>
                  </a:tblPr>
                  <a:tblGrid>
                    <a:gridCol w="1552444">
                      <a:extLst>
                        <a:ext uri="{9D8B030D-6E8A-4147-A177-3AD203B41FA5}">
                          <a16:colId xmlns:a16="http://schemas.microsoft.com/office/drawing/2014/main" val="20000"/>
                        </a:ext>
                      </a:extLst>
                    </a:gridCol>
                    <a:gridCol w="2016169">
                      <a:extLst>
                        <a:ext uri="{9D8B030D-6E8A-4147-A177-3AD203B41FA5}">
                          <a16:colId xmlns:a16="http://schemas.microsoft.com/office/drawing/2014/main" val="20001"/>
                        </a:ext>
                      </a:extLst>
                    </a:gridCol>
                    <a:gridCol w="2016169">
                      <a:extLst>
                        <a:ext uri="{9D8B030D-6E8A-4147-A177-3AD203B41FA5}">
                          <a16:colId xmlns:a16="http://schemas.microsoft.com/office/drawing/2014/main" val="20002"/>
                        </a:ext>
                      </a:extLst>
                    </a:gridCol>
                    <a:gridCol w="2016169">
                      <a:extLst>
                        <a:ext uri="{9D8B030D-6E8A-4147-A177-3AD203B41FA5}">
                          <a16:colId xmlns:a16="http://schemas.microsoft.com/office/drawing/2014/main" val="20003"/>
                        </a:ext>
                      </a:extLst>
                    </a:gridCol>
                  </a:tblGrid>
                  <a:tr h="383300">
                    <a:tc>
                      <a:txBody>
                        <a:bodyPr/>
                        <a:lstStyle/>
                        <a:p>
                          <a:pPr marL="0" marR="0" lvl="0" indent="0" algn="l" rtl="0">
                            <a:spcBef>
                              <a:spcPts val="0"/>
                            </a:spcBef>
                            <a:spcAft>
                              <a:spcPts val="0"/>
                            </a:spcAft>
                            <a:buNone/>
                          </a:pPr>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Post-intervention</a:t>
                          </a:r>
                          <a:endParaRPr lang="en-US" altLang="zh-TW" sz="16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Pre-intervention</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Differences</a:t>
                          </a:r>
                          <a:endParaRPr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0"/>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Experimental group</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r>
                                  <a:rPr lang="en-US" altLang="zh-TW" sz="1800" b="0" i="1" smtClean="0">
                                    <a:latin typeface="Cambria Math" panose="02040503050406030204" pitchFamily="18" charset="0"/>
                                  </a:rPr>
                                  <m:t>+</m:t>
                                </m:r>
                                <m:r>
                                  <m:rPr>
                                    <m:sty m:val="p"/>
                                  </m:rPr>
                                  <a:rPr lang="el-GR" altLang="zh-TW" sz="1800" b="0" i="1" smtClean="0">
                                    <a:latin typeface="Cambria Math" panose="02040503050406030204" pitchFamily="18" charset="0"/>
                                  </a:rPr>
                                  <m:t>γ</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𝜃</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r>
                                  <a:rPr lang="el-GR" altLang="zh-TW" sz="1800" b="0" i="1" smtClean="0">
                                    <a:latin typeface="Cambria Math" panose="02040503050406030204" pitchFamily="18" charset="0"/>
                                  </a:rPr>
                                  <m:t>+</m:t>
                                </m:r>
                                <m:r>
                                  <a:rPr lang="zh-TW" altLang="el-GR" sz="1800" b="0" i="1" smtClean="0">
                                    <a:latin typeface="Cambria Math" panose="02040503050406030204" pitchFamily="18" charset="0"/>
                                  </a:rPr>
                                  <m:t>𝜃</m:t>
                                </m:r>
                              </m:oMath>
                            </m:oMathPara>
                          </a14:m>
                          <a:endParaRPr lang="el-GR" altLang="zh-TW"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γ</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1"/>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Control group</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r>
                                  <a:rPr lang="el-GR" altLang="zh-TW" sz="1800" b="0" i="1" smtClean="0">
                                    <a:latin typeface="Cambria Math" panose="02040503050406030204" pitchFamily="18" charset="0"/>
                                  </a:rPr>
                                  <m:t>+</m:t>
                                </m:r>
                                <m:r>
                                  <m:rPr>
                                    <m:sty m:val="p"/>
                                  </m:rPr>
                                  <a:rPr lang="el-GR" altLang="zh-TW" sz="1800" b="0" i="1" smtClean="0">
                                    <a:latin typeface="Cambria Math" panose="02040503050406030204" pitchFamily="18" charset="0"/>
                                  </a:rPr>
                                  <m:t>γ</m:t>
                                </m:r>
                              </m:oMath>
                            </m:oMathPara>
                          </a14:m>
                          <a:endParaRPr lang="el-GR" altLang="zh-TW"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μ</m:t>
                                </m:r>
                              </m:oMath>
                            </m:oMathPara>
                          </a14:m>
                          <a:endParaRPr lang="el-GR" altLang="zh-TW"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altLang="zh-TW" sz="1800" b="0" i="1" smtClean="0">
                                    <a:latin typeface="Cambria Math" panose="02040503050406030204" pitchFamily="18" charset="0"/>
                                  </a:rPr>
                                  <m:t>γ</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2"/>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Group-specific differences</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zh-TW" altLang="en-US" sz="1800" b="0" i="1" smtClean="0">
                                    <a:latin typeface="Cambria Math" panose="02040503050406030204" pitchFamily="18" charset="0"/>
                                  </a:rPr>
                                  <m:t>𝜃</m:t>
                                </m:r>
                                <m:r>
                                  <a:rPr lang="en-US" altLang="zh-TW" sz="1800" b="0" i="1" smtClean="0">
                                    <a:latin typeface="Cambria Math" panose="02040503050406030204" pitchFamily="18" charset="0"/>
                                  </a:rPr>
                                  <m:t>+</m:t>
                                </m:r>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zh-TW" altLang="el-GR" sz="1800" b="0" i="1" smtClean="0">
                                    <a:latin typeface="Cambria Math" panose="02040503050406030204" pitchFamily="18" charset="0"/>
                                  </a:rPr>
                                  <m:t>𝜃</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zh-TW" altLang="en-US" sz="1800" b="0" i="1" smtClean="0">
                                    <a:latin typeface="Cambria Math" panose="02040503050406030204" pitchFamily="18" charset="0"/>
                                  </a:rPr>
                                  <m:t>𝛼</m:t>
                                </m:r>
                              </m:oMath>
                            </m:oMathPara>
                          </a14:m>
                          <a:endParaRPr sz="1800"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3"/>
                      </a:ext>
                    </a:extLst>
                  </a:tr>
                </a:tbl>
              </a:graphicData>
            </a:graphic>
          </p:graphicFrame>
        </mc:Choice>
        <mc:Fallback xmlns="">
          <p:graphicFrame>
            <p:nvGraphicFramePr>
              <p:cNvPr id="153" name="Google Shape;153;p12"/>
              <p:cNvGraphicFramePr/>
              <p:nvPr>
                <p:extLst>
                  <p:ext uri="{D42A27DB-BD31-4B8C-83A1-F6EECF244321}">
                    <p14:modId xmlns:p14="http://schemas.microsoft.com/office/powerpoint/2010/main" val="4054415262"/>
                  </p:ext>
                </p:extLst>
              </p:nvPr>
            </p:nvGraphicFramePr>
            <p:xfrm>
              <a:off x="628650" y="4421244"/>
              <a:ext cx="7600951" cy="2033794"/>
            </p:xfrm>
            <a:graphic>
              <a:graphicData uri="http://schemas.openxmlformats.org/drawingml/2006/table">
                <a:tbl>
                  <a:tblPr>
                    <a:noFill/>
                    <a:tableStyleId>{7E9366D6-9B04-453B-AF87-E5A87069C0FE}</a:tableStyleId>
                  </a:tblPr>
                  <a:tblGrid>
                    <a:gridCol w="1552444">
                      <a:extLst>
                        <a:ext uri="{9D8B030D-6E8A-4147-A177-3AD203B41FA5}">
                          <a16:colId xmlns:a16="http://schemas.microsoft.com/office/drawing/2014/main" val="20000"/>
                        </a:ext>
                      </a:extLst>
                    </a:gridCol>
                    <a:gridCol w="2016169">
                      <a:extLst>
                        <a:ext uri="{9D8B030D-6E8A-4147-A177-3AD203B41FA5}">
                          <a16:colId xmlns:a16="http://schemas.microsoft.com/office/drawing/2014/main" val="20001"/>
                        </a:ext>
                      </a:extLst>
                    </a:gridCol>
                    <a:gridCol w="2016169">
                      <a:extLst>
                        <a:ext uri="{9D8B030D-6E8A-4147-A177-3AD203B41FA5}">
                          <a16:colId xmlns:a16="http://schemas.microsoft.com/office/drawing/2014/main" val="20002"/>
                        </a:ext>
                      </a:extLst>
                    </a:gridCol>
                    <a:gridCol w="2016169">
                      <a:extLst>
                        <a:ext uri="{9D8B030D-6E8A-4147-A177-3AD203B41FA5}">
                          <a16:colId xmlns:a16="http://schemas.microsoft.com/office/drawing/2014/main" val="20003"/>
                        </a:ext>
                      </a:extLst>
                    </a:gridCol>
                  </a:tblGrid>
                  <a:tr h="401320">
                    <a:tc>
                      <a:txBody>
                        <a:bodyPr/>
                        <a:lstStyle/>
                        <a:p>
                          <a:pPr marL="0" marR="0" lvl="0" indent="0" algn="l" rtl="0">
                            <a:spcBef>
                              <a:spcPts val="0"/>
                            </a:spcBef>
                            <a:spcAft>
                              <a:spcPts val="0"/>
                            </a:spcAft>
                            <a:buNone/>
                          </a:pPr>
                          <a:endParaRPr sz="18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Post-intervention</a:t>
                          </a:r>
                          <a:endParaRPr lang="en-US" altLang="zh-TW" sz="1600"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Pre-intervention</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Differences</a:t>
                          </a:r>
                          <a:endParaRPr dirty="0">
                            <a:latin typeface="微軟正黑體" panose="020B0604030504040204" pitchFamily="34" charset="-120"/>
                            <a:ea typeface="微軟正黑體" panose="020B0604030504040204" pitchFamily="34" charset="-120"/>
                          </a:endParaRPr>
                        </a:p>
                      </a:txBody>
                      <a:tcPr marL="63500" marR="63500" marT="63500" marB="63500" anchor="ctr"/>
                    </a:tc>
                    <a:extLst>
                      <a:ext uri="{0D108BD9-81ED-4DB2-BD59-A6C34878D82A}">
                        <a16:rowId xmlns:a16="http://schemas.microsoft.com/office/drawing/2014/main" val="10000"/>
                      </a:ext>
                    </a:extLst>
                  </a:tr>
                  <a:tr h="565912">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Experimental group</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endParaRPr lang="zh-TW"/>
                        </a:p>
                      </a:txBody>
                      <a:tcPr marL="63500" marR="63500" marT="63500" marB="63500" anchor="ctr">
                        <a:blipFill>
                          <a:blip r:embed="rId5"/>
                          <a:stretch>
                            <a:fillRect l="-77341" t="-72043" r="-200604" b="-197849"/>
                          </a:stretch>
                        </a:blipFill>
                      </a:tcPr>
                    </a:tc>
                    <a:tc>
                      <a:txBody>
                        <a:bodyPr/>
                        <a:lstStyle/>
                        <a:p>
                          <a:endParaRPr lang="zh-TW"/>
                        </a:p>
                      </a:txBody>
                      <a:tcPr marL="63500" marR="63500" marT="63500" marB="63500" anchor="ctr">
                        <a:blipFill>
                          <a:blip r:embed="rId5"/>
                          <a:stretch>
                            <a:fillRect l="-177341" t="-72043" r="-100604" b="-197849"/>
                          </a:stretch>
                        </a:blipFill>
                      </a:tcPr>
                    </a:tc>
                    <a:tc>
                      <a:txBody>
                        <a:bodyPr/>
                        <a:lstStyle/>
                        <a:p>
                          <a:endParaRPr lang="zh-TW"/>
                        </a:p>
                      </a:txBody>
                      <a:tcPr marL="63500" marR="63500" marT="63500" marB="63500" anchor="ctr">
                        <a:blipFill>
                          <a:blip r:embed="rId5"/>
                          <a:stretch>
                            <a:fillRect l="-277341" t="-72043" r="-604" b="-197849"/>
                          </a:stretch>
                        </a:blipFill>
                      </a:tcPr>
                    </a:tc>
                    <a:extLst>
                      <a:ext uri="{0D108BD9-81ED-4DB2-BD59-A6C34878D82A}">
                        <a16:rowId xmlns:a16="http://schemas.microsoft.com/office/drawing/2014/main" val="10001"/>
                      </a:ext>
                    </a:extLst>
                  </a:tr>
                  <a:tr h="500650">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Control group</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endParaRPr lang="zh-TW"/>
                        </a:p>
                      </a:txBody>
                      <a:tcPr marL="63500" marR="63500" marT="63500" marB="63500" anchor="ctr">
                        <a:blipFill>
                          <a:blip r:embed="rId5"/>
                          <a:stretch>
                            <a:fillRect l="-77341" t="-195122" r="-200604" b="-124390"/>
                          </a:stretch>
                        </a:blipFill>
                      </a:tcPr>
                    </a:tc>
                    <a:tc>
                      <a:txBody>
                        <a:bodyPr/>
                        <a:lstStyle/>
                        <a:p>
                          <a:endParaRPr lang="zh-TW"/>
                        </a:p>
                      </a:txBody>
                      <a:tcPr marL="63500" marR="63500" marT="63500" marB="63500" anchor="ctr">
                        <a:blipFill>
                          <a:blip r:embed="rId5"/>
                          <a:stretch>
                            <a:fillRect l="-177341" t="-195122" r="-100604" b="-124390"/>
                          </a:stretch>
                        </a:blipFill>
                      </a:tcPr>
                    </a:tc>
                    <a:tc>
                      <a:txBody>
                        <a:bodyPr/>
                        <a:lstStyle/>
                        <a:p>
                          <a:endParaRPr lang="zh-TW"/>
                        </a:p>
                      </a:txBody>
                      <a:tcPr marL="63500" marR="63500" marT="63500" marB="63500" anchor="ctr">
                        <a:blipFill>
                          <a:blip r:embed="rId5"/>
                          <a:stretch>
                            <a:fillRect l="-277341" t="-195122" r="-604" b="-124390"/>
                          </a:stretch>
                        </a:blipFill>
                      </a:tcPr>
                    </a:tc>
                    <a:extLst>
                      <a:ext uri="{0D108BD9-81ED-4DB2-BD59-A6C34878D82A}">
                        <a16:rowId xmlns:a16="http://schemas.microsoft.com/office/drawing/2014/main" val="10002"/>
                      </a:ext>
                    </a:extLst>
                  </a:tr>
                  <a:tr h="565912">
                    <a:tc>
                      <a:txBody>
                        <a:bodyPr/>
                        <a:lstStyle/>
                        <a:p>
                          <a:pPr marL="0" marR="0" lvl="0" indent="0" algn="ctr" rtl="0">
                            <a:lnSpc>
                              <a:spcPct val="90000"/>
                            </a:lnSpc>
                            <a:spcBef>
                              <a:spcPts val="0"/>
                            </a:spcBef>
                            <a:spcAft>
                              <a:spcPts val="0"/>
                            </a:spcAft>
                            <a:buClr>
                              <a:schemeClr val="dk1"/>
                            </a:buClr>
                            <a:buSzPts val="1600"/>
                            <a:buFont typeface="Arial"/>
                            <a:buNone/>
                          </a:pPr>
                          <a:r>
                            <a:rPr lang="en-US" altLang="zh-TW" sz="16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Group-specific differences</a:t>
                          </a:r>
                          <a:endParaRPr dirty="0">
                            <a:latin typeface="微軟正黑體" panose="020B0604030504040204" pitchFamily="34" charset="-120"/>
                            <a:ea typeface="微軟正黑體" panose="020B0604030504040204" pitchFamily="34" charset="-120"/>
                          </a:endParaRPr>
                        </a:p>
                      </a:txBody>
                      <a:tcPr marL="63500" marR="63500" marT="63500" marB="63500" anchor="ctr"/>
                    </a:tc>
                    <a:tc>
                      <a:txBody>
                        <a:bodyPr/>
                        <a:lstStyle/>
                        <a:p>
                          <a:endParaRPr lang="zh-TW"/>
                        </a:p>
                      </a:txBody>
                      <a:tcPr marL="63500" marR="63500" marT="63500" marB="63500" anchor="ctr">
                        <a:blipFill>
                          <a:blip r:embed="rId5"/>
                          <a:stretch>
                            <a:fillRect l="-77341" t="-260215" r="-200604" b="-9677"/>
                          </a:stretch>
                        </a:blipFill>
                      </a:tcPr>
                    </a:tc>
                    <a:tc>
                      <a:txBody>
                        <a:bodyPr/>
                        <a:lstStyle/>
                        <a:p>
                          <a:endParaRPr lang="zh-TW"/>
                        </a:p>
                      </a:txBody>
                      <a:tcPr marL="63500" marR="63500" marT="63500" marB="63500" anchor="ctr">
                        <a:blipFill>
                          <a:blip r:embed="rId5"/>
                          <a:stretch>
                            <a:fillRect l="-177341" t="-260215" r="-100604" b="-9677"/>
                          </a:stretch>
                        </a:blipFill>
                      </a:tcPr>
                    </a:tc>
                    <a:tc>
                      <a:txBody>
                        <a:bodyPr/>
                        <a:lstStyle/>
                        <a:p>
                          <a:endParaRPr lang="zh-TW"/>
                        </a:p>
                      </a:txBody>
                      <a:tcPr marL="63500" marR="63500" marT="63500" marB="63500" anchor="ctr">
                        <a:blipFill>
                          <a:blip r:embed="rId5"/>
                          <a:stretch>
                            <a:fillRect l="-277341" t="-260215" r="-604" b="-9677"/>
                          </a:stretch>
                        </a:blipFill>
                      </a:tcPr>
                    </a:tc>
                    <a:extLst>
                      <a:ext uri="{0D108BD9-81ED-4DB2-BD59-A6C34878D82A}">
                        <a16:rowId xmlns:a16="http://schemas.microsoft.com/office/drawing/2014/main" val="10003"/>
                      </a:ext>
                    </a:extLst>
                  </a:tr>
                </a:tbl>
              </a:graphicData>
            </a:graphic>
          </p:graphicFrame>
        </mc:Fallback>
      </mc:AlternateContent>
      <p:sp>
        <p:nvSpPr>
          <p:cNvPr id="3" name="文字版面配置區 2">
            <a:extLst>
              <a:ext uri="{FF2B5EF4-FFF2-40B4-BE49-F238E27FC236}">
                <a16:creationId xmlns:a16="http://schemas.microsoft.com/office/drawing/2014/main" id="{2425E1EA-626B-442A-9363-21C11350BF13}"/>
              </a:ext>
            </a:extLst>
          </p:cNvPr>
          <p:cNvSpPr>
            <a:spLocks noGrp="1"/>
          </p:cNvSpPr>
          <p:nvPr>
            <p:ph type="body" idx="1"/>
          </p:nvPr>
        </p:nvSpPr>
        <p:spPr>
          <a:xfrm>
            <a:off x="628650" y="1825625"/>
            <a:ext cx="7886700" cy="2529559"/>
          </a:xfrm>
        </p:spPr>
        <p:txBody>
          <a:bodyPr>
            <a:normAutofit/>
          </a:bodyPr>
          <a:lstStyle/>
          <a:p>
            <a:pPr marL="114300" indent="0">
              <a:buNone/>
            </a:pPr>
            <a:endParaRPr lang="en-US" altLang="zh-TW" sz="2400" i="1" dirty="0">
              <a:latin typeface="Cambria Math" panose="02040503050406030204" pitchFamily="18" charset="0"/>
            </a:endParaRPr>
          </a:p>
          <a:p>
            <a:pPr marL="114300" indent="0">
              <a:buNone/>
            </a:pPr>
            <a:r>
              <a:rPr lang="en-US" altLang="zh-TW" sz="2400" i="1" dirty="0">
                <a:latin typeface="Cambria Math" panose="02040503050406030204" pitchFamily="18" charset="0"/>
              </a:rPr>
              <a:t>Y_</a:t>
            </a:r>
            <a:r>
              <a:rPr lang="zh-TW" altLang="en-US" sz="2400" i="1" dirty="0">
                <a:latin typeface="Cambria Math" panose="02040503050406030204" pitchFamily="18" charset="0"/>
              </a:rPr>
              <a:t>𝑖𝑡</a:t>
            </a:r>
            <a:r>
              <a:rPr lang="en-US" altLang="zh-TW" sz="2400" i="1" dirty="0">
                <a:latin typeface="Cambria Math" panose="02040503050406030204" pitchFamily="18" charset="0"/>
              </a:rPr>
              <a:t>= </a:t>
            </a:r>
            <a:r>
              <a:rPr lang="el-GR" altLang="zh-TW" sz="2400" i="1" dirty="0">
                <a:latin typeface="Cambria Math" panose="02040503050406030204" pitchFamily="18" charset="0"/>
              </a:rPr>
              <a:t>μ+γ⋅</a:t>
            </a:r>
            <a:r>
              <a:rPr lang="zh-TW" altLang="el-GR" sz="2400" i="1" dirty="0">
                <a:latin typeface="Cambria Math" panose="02040503050406030204" pitchFamily="18" charset="0"/>
              </a:rPr>
              <a:t>𝑇</a:t>
            </a:r>
            <a:r>
              <a:rPr lang="el-GR" altLang="zh-TW" sz="2400" i="1" dirty="0">
                <a:latin typeface="Cambria Math" panose="02040503050406030204" pitchFamily="18" charset="0"/>
              </a:rPr>
              <a:t>_</a:t>
            </a:r>
            <a:r>
              <a:rPr lang="zh-TW" altLang="el-GR" sz="2400" i="1" dirty="0">
                <a:latin typeface="Cambria Math" panose="02040503050406030204" pitchFamily="18" charset="0"/>
              </a:rPr>
              <a:t>𝑡</a:t>
            </a:r>
            <a:r>
              <a:rPr lang="el-GR" altLang="zh-TW" sz="2400" i="1" dirty="0">
                <a:latin typeface="Cambria Math" panose="02040503050406030204" pitchFamily="18" charset="0"/>
              </a:rPr>
              <a:t>+</a:t>
            </a:r>
            <a:r>
              <a:rPr lang="zh-TW" altLang="el-GR" sz="2400" i="1" dirty="0">
                <a:latin typeface="Cambria Math" panose="02040503050406030204" pitchFamily="18" charset="0"/>
              </a:rPr>
              <a:t>𝜃∙𝐷</a:t>
            </a:r>
            <a:r>
              <a:rPr lang="el-GR" altLang="zh-TW" sz="2400" i="1" dirty="0">
                <a:latin typeface="Cambria Math" panose="02040503050406030204" pitchFamily="18" charset="0"/>
              </a:rPr>
              <a:t>_</a:t>
            </a:r>
            <a:r>
              <a:rPr lang="zh-TW" altLang="el-GR" sz="2400" i="1" dirty="0">
                <a:latin typeface="Cambria Math" panose="02040503050406030204" pitchFamily="18" charset="0"/>
              </a:rPr>
              <a:t>𝑖</a:t>
            </a:r>
            <a:r>
              <a:rPr lang="el-GR" altLang="zh-TW" sz="2400" i="1" dirty="0">
                <a:latin typeface="Cambria Math" panose="02040503050406030204" pitchFamily="18" charset="0"/>
              </a:rPr>
              <a:t>+</a:t>
            </a:r>
            <a:r>
              <a:rPr lang="zh-TW" altLang="el-GR" sz="2400" i="1" dirty="0">
                <a:latin typeface="Cambria Math" panose="02040503050406030204" pitchFamily="18" charset="0"/>
              </a:rPr>
              <a:t>𝛼∙</a:t>
            </a:r>
            <a:r>
              <a:rPr lang="el-GR" altLang="zh-TW" sz="2400" i="1" dirty="0">
                <a:latin typeface="Cambria Math" panose="02040503050406030204" pitchFamily="18" charset="0"/>
              </a:rPr>
              <a:t>(</a:t>
            </a:r>
            <a:r>
              <a:rPr lang="zh-TW" altLang="el-GR" sz="2400" i="1" dirty="0">
                <a:latin typeface="Cambria Math" panose="02040503050406030204" pitchFamily="18" charset="0"/>
              </a:rPr>
              <a:t>𝑇</a:t>
            </a:r>
            <a:r>
              <a:rPr lang="el-GR" altLang="zh-TW" sz="2400" i="1" dirty="0">
                <a:latin typeface="Cambria Math" panose="02040503050406030204" pitchFamily="18" charset="0"/>
              </a:rPr>
              <a:t>_</a:t>
            </a:r>
            <a:r>
              <a:rPr lang="zh-TW" altLang="el-GR" sz="2400" i="1" dirty="0">
                <a:latin typeface="Cambria Math" panose="02040503050406030204" pitchFamily="18" charset="0"/>
              </a:rPr>
              <a:t>𝑡∙𝐷</a:t>
            </a:r>
            <a:r>
              <a:rPr lang="el-GR" altLang="zh-TW" sz="2400" i="1" dirty="0">
                <a:latin typeface="Cambria Math" panose="02040503050406030204" pitchFamily="18" charset="0"/>
              </a:rPr>
              <a:t>_</a:t>
            </a:r>
            <a:r>
              <a:rPr lang="zh-TW" altLang="el-GR" sz="2400" i="1" dirty="0">
                <a:latin typeface="Cambria Math" panose="02040503050406030204" pitchFamily="18" charset="0"/>
              </a:rPr>
              <a:t>𝑖 </a:t>
            </a:r>
            <a:r>
              <a:rPr lang="el-GR" altLang="zh-TW" sz="2400" i="1" dirty="0">
                <a:latin typeface="Cambria Math" panose="02040503050406030204" pitchFamily="18" charset="0"/>
              </a:rPr>
              <a:t>)+</a:t>
            </a:r>
            <a:r>
              <a:rPr lang="zh-TW" altLang="el-GR" sz="2400" i="1" dirty="0">
                <a:latin typeface="Cambria Math" panose="02040503050406030204" pitchFamily="18" charset="0"/>
              </a:rPr>
              <a:t>𝜑∙𝑋</a:t>
            </a:r>
            <a:r>
              <a:rPr lang="el-GR" altLang="zh-TW" sz="2400" i="1" dirty="0">
                <a:latin typeface="Cambria Math" panose="02040503050406030204" pitchFamily="18" charset="0"/>
              </a:rPr>
              <a:t>_</a:t>
            </a:r>
            <a:r>
              <a:rPr lang="zh-TW" altLang="el-GR" sz="2400" i="1" dirty="0">
                <a:latin typeface="Cambria Math" panose="02040503050406030204" pitchFamily="18" charset="0"/>
              </a:rPr>
              <a:t>𝑖𝑡</a:t>
            </a:r>
            <a:r>
              <a:rPr lang="el-GR" altLang="zh-TW" sz="2400" i="1" dirty="0">
                <a:latin typeface="Cambria Math" panose="02040503050406030204" pitchFamily="18" charset="0"/>
              </a:rPr>
              <a:t>+</a:t>
            </a:r>
            <a:r>
              <a:rPr lang="zh-TW" altLang="el-GR" sz="2400" i="1" dirty="0">
                <a:latin typeface="Cambria Math" panose="02040503050406030204" pitchFamily="18" charset="0"/>
              </a:rPr>
              <a:t>𝜀</a:t>
            </a:r>
            <a:r>
              <a:rPr lang="el-GR" altLang="zh-TW" sz="2400" i="1" dirty="0">
                <a:latin typeface="Cambria Math" panose="02040503050406030204" pitchFamily="18" charset="0"/>
              </a:rPr>
              <a:t>_</a:t>
            </a:r>
            <a:r>
              <a:rPr lang="zh-TW" altLang="el-GR" sz="2400" i="1" dirty="0">
                <a:latin typeface="Cambria Math" panose="02040503050406030204" pitchFamily="18" charset="0"/>
              </a:rPr>
              <a:t>𝑖𝑡
</a:t>
            </a:r>
            <a:r>
              <a:rPr lang="en-US" altLang="zh-TW" sz="2400" i="1" dirty="0">
                <a:latin typeface="Cambria Math" panose="02040503050406030204" pitchFamily="18" charset="0"/>
              </a:rPr>
              <a:t>Define Dummy Variables:
	 </a:t>
            </a:r>
            <a:r>
              <a:rPr lang="en-US" altLang="zh-TW" sz="2400" i="1" dirty="0" err="1">
                <a:latin typeface="Cambria Math" panose="02040503050406030204" pitchFamily="18" charset="0"/>
              </a:rPr>
              <a:t>T_t</a:t>
            </a:r>
            <a:r>
              <a:rPr lang="en-US" altLang="zh-TW" sz="2400" i="1" dirty="0">
                <a:latin typeface="Cambria Math" panose="02040503050406030204" pitchFamily="18" charset="0"/>
              </a:rPr>
              <a:t>=1|factor intervention, </a:t>
            </a:r>
          </a:p>
          <a:p>
            <a:pPr marL="114300" indent="0">
              <a:buNone/>
            </a:pPr>
            <a:r>
              <a:rPr lang="en-US" altLang="zh-TW" sz="2400" i="1" dirty="0">
                <a:latin typeface="Cambria Math" panose="02040503050406030204" pitchFamily="18" charset="0"/>
              </a:rPr>
              <a:t>	</a:t>
            </a:r>
            <a:r>
              <a:rPr lang="en-US" altLang="zh-TW" sz="2400" i="1" dirty="0" err="1">
                <a:latin typeface="Cambria Math" panose="02040503050406030204" pitchFamily="18" charset="0"/>
              </a:rPr>
              <a:t>D_i</a:t>
            </a:r>
            <a:r>
              <a:rPr lang="en-US" altLang="zh-TW" sz="2400" i="1" dirty="0">
                <a:latin typeface="Cambria Math" panose="02040503050406030204" pitchFamily="18" charset="0"/>
              </a:rPr>
              <a:t>=1|experimental group</a:t>
            </a:r>
            <a:endParaRPr lang="en-US" altLang="zh-TW" sz="24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82001582-B81C-4314-B523-C5A6453E80B8}"/>
                  </a:ext>
                </a:extLst>
              </p:cNvPr>
              <p:cNvSpPr txBox="1"/>
              <p:nvPr/>
            </p:nvSpPr>
            <p:spPr>
              <a:xfrm>
                <a:off x="7008828" y="2861825"/>
                <a:ext cx="199376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800" i="1">
                          <a:latin typeface="Cambria Math" panose="02040503050406030204" pitchFamily="18" charset="0"/>
                        </a:rPr>
                        <m:t> </m:t>
                      </m:r>
                      <m:r>
                        <a:rPr lang="en-US" altLang="zh-TW" sz="1800" i="1">
                          <a:latin typeface="Cambria Math" panose="02040503050406030204" pitchFamily="18" charset="0"/>
                        </a:rPr>
                        <m:t>𝜀</m:t>
                      </m:r>
                      <m:r>
                        <a:rPr lang="en-US" altLang="zh-TW" sz="1800" i="1">
                          <a:latin typeface="Cambria Math" panose="02040503050406030204" pitchFamily="18" charset="0"/>
                        </a:rPr>
                        <m:t>_</m:t>
                      </m:r>
                      <m:r>
                        <a:rPr lang="en-US" altLang="zh-TW" sz="1800" i="1">
                          <a:latin typeface="Cambria Math" panose="02040503050406030204" pitchFamily="18" charset="0"/>
                        </a:rPr>
                        <m:t>𝑖𝑡</m:t>
                      </m:r>
                      <m:r>
                        <a:rPr lang="en-US" altLang="zh-TW" sz="1800" i="1">
                          <a:latin typeface="Cambria Math" panose="02040503050406030204" pitchFamily="18" charset="0"/>
                        </a:rPr>
                        <m:t>: </m:t>
                      </m:r>
                      <m:r>
                        <a:rPr lang="en-US" altLang="zh-TW" sz="1800" i="1">
                          <a:latin typeface="Cambria Math" panose="02040503050406030204" pitchFamily="18" charset="0"/>
                        </a:rPr>
                        <m:t>𝐸𝑟𝑟𝑜𝑟</m:t>
                      </m:r>
                      <m:r>
                        <a:rPr lang="en-US" altLang="zh-TW" sz="1800" i="1">
                          <a:latin typeface="Cambria Math" panose="02040503050406030204" pitchFamily="18" charset="0"/>
                        </a:rPr>
                        <m:t> </m:t>
                      </m:r>
                      <m:r>
                        <a:rPr lang="en-US" altLang="zh-TW" sz="1800" i="1">
                          <a:latin typeface="Cambria Math" panose="02040503050406030204" pitchFamily="18" charset="0"/>
                        </a:rPr>
                        <m:t>𝑡𝑒𝑟𝑚𝑋</m:t>
                      </m:r>
                      <m:r>
                        <a:rPr lang="en-US" altLang="zh-TW" sz="1800" i="1">
                          <a:latin typeface="Cambria Math" panose="02040503050406030204" pitchFamily="18" charset="0"/>
                        </a:rPr>
                        <m:t>_</m:t>
                      </m:r>
                      <m:r>
                        <a:rPr lang="en-US" altLang="zh-TW" sz="1800" i="1">
                          <a:latin typeface="Cambria Math" panose="02040503050406030204" pitchFamily="18" charset="0"/>
                        </a:rPr>
                        <m:t>𝑖𝑡</m:t>
                      </m:r>
                      <m:r>
                        <a:rPr lang="en-US" altLang="zh-TW" sz="1800" i="1">
                          <a:latin typeface="Cambria Math" panose="02040503050406030204" pitchFamily="18" charset="0"/>
                        </a:rPr>
                        <m:t>: </m:t>
                      </m:r>
                      <m:r>
                        <a:rPr lang="en-US" altLang="zh-TW" sz="1800" i="1">
                          <a:latin typeface="Cambria Math" panose="02040503050406030204" pitchFamily="18" charset="0"/>
                        </a:rPr>
                        <m:t>𝑂𝑡h𝑒𝑟</m:t>
                      </m:r>
                      <m:r>
                        <a:rPr lang="en-US" altLang="zh-TW" sz="1800" i="1">
                          <a:latin typeface="Cambria Math" panose="02040503050406030204" pitchFamily="18" charset="0"/>
                        </a:rPr>
                        <m:t> </m:t>
                      </m:r>
                      <m:r>
                        <a:rPr lang="en-US" altLang="zh-TW" sz="1800" i="1">
                          <a:latin typeface="Cambria Math" panose="02040503050406030204" pitchFamily="18" charset="0"/>
                        </a:rPr>
                        <m:t>𝑐𝑜𝑛𝑡𝑟𝑜𝑙𝑠</m:t>
                      </m:r>
                    </m:oMath>
                  </m:oMathPara>
                </a14:m>
                <a:endParaRPr lang="en-US" altLang="zh-TW" sz="1800" dirty="0"/>
              </a:p>
            </p:txBody>
          </p:sp>
        </mc:Choice>
        <mc:Fallback xmlns="">
          <p:sp>
            <p:nvSpPr>
              <p:cNvPr id="4" name="文字方塊 3">
                <a:extLst>
                  <a:ext uri="{FF2B5EF4-FFF2-40B4-BE49-F238E27FC236}">
                    <a16:creationId xmlns:a16="http://schemas.microsoft.com/office/drawing/2014/main" id="{82001582-B81C-4314-B523-C5A6453E80B8}"/>
                  </a:ext>
                </a:extLst>
              </p:cNvPr>
              <p:cNvSpPr txBox="1">
                <a:spLocks noRot="1" noChangeAspect="1" noMove="1" noResize="1" noEditPoints="1" noAdjustHandles="1" noChangeArrowheads="1" noChangeShapeType="1" noTextEdit="1"/>
              </p:cNvSpPr>
              <p:nvPr/>
            </p:nvSpPr>
            <p:spPr>
              <a:xfrm>
                <a:off x="7008828" y="2861825"/>
                <a:ext cx="1993769" cy="646331"/>
              </a:xfrm>
              <a:prstGeom prst="rect">
                <a:avLst/>
              </a:prstGeom>
              <a:blipFill>
                <a:blip r:embed="rId7"/>
                <a:stretch>
                  <a:fillRect t="-4717" b="-14151"/>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316B76E1-2DB5-4D1A-82C3-9D6F324295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59717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Research Results – Problems</a:t>
            </a:r>
            <a:endParaRPr lang="zh-TW" altLang="en-US" dirty="0">
              <a:latin typeface="Microsoft JhengHei"/>
              <a:ea typeface="Microsoft JhengHei"/>
              <a:cs typeface="Microsoft JhengHei"/>
              <a:sym typeface="Microsoft JhengHei"/>
            </a:endParaRPr>
          </a:p>
        </p:txBody>
      </p:sp>
      <p:sp>
        <p:nvSpPr>
          <p:cNvPr id="6" name="Google Shape;110;p5">
            <a:extLst>
              <a:ext uri="{FF2B5EF4-FFF2-40B4-BE49-F238E27FC236}">
                <a16:creationId xmlns:a16="http://schemas.microsoft.com/office/drawing/2014/main" id="{82684AC5-44AB-438D-A909-F14E14686A22}"/>
              </a:ext>
            </a:extLst>
          </p:cNvPr>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altLang="zh-TW" dirty="0">
                <a:latin typeface="Microsoft JhengHei"/>
                <a:ea typeface="Microsoft JhengHei"/>
                <a:cs typeface="Microsoft JhengHei"/>
                <a:sym typeface="Microsoft JhengHei"/>
              </a:rPr>
              <a:t>Hypothetical Verification-1: Does the Regulation Have Its Effect?
Hypothesis Check-2: Signaling Effect
Assuming Verification-2-1: The report is submitted voluntarily
Verification is assumed to be verified by the Verification-2-2: Report</a:t>
            </a:r>
            <a:endParaRPr sz="2400"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3C478D92-B5BF-4FAD-8F93-1DA78099E2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87704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lvl="0">
              <a:buSzPts val="4400"/>
            </a:pPr>
            <a:r>
              <a:rPr lang="en-US" altLang="zh-TW" dirty="0">
                <a:latin typeface="Microsoft JhengHei"/>
                <a:ea typeface="Microsoft JhengHei"/>
                <a:cs typeface="Microsoft JhengHei"/>
                <a:sym typeface="Microsoft JhengHei"/>
              </a:rPr>
              <a:t>Findings – Regulations</a:t>
            </a:r>
            <a:endParaRPr lang="zh-TW" altLang="en-US" dirty="0">
              <a:latin typeface="Microsoft JhengHei"/>
              <a:ea typeface="Microsoft JhengHei"/>
              <a:cs typeface="Microsoft JhengHei"/>
              <a:sym typeface="Microsoft JhengHei"/>
            </a:endParaRPr>
          </a:p>
        </p:txBody>
      </p:sp>
      <p:sp>
        <p:nvSpPr>
          <p:cNvPr id="6" name="Google Shape;110;p5">
            <a:extLst>
              <a:ext uri="{FF2B5EF4-FFF2-40B4-BE49-F238E27FC236}">
                <a16:creationId xmlns:a16="http://schemas.microsoft.com/office/drawing/2014/main" id="{82684AC5-44AB-438D-A909-F14E14686A22}"/>
              </a:ext>
            </a:extLst>
          </p:cNvPr>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zh-TW" alt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sz="2400" dirty="0">
              <a:latin typeface="Microsoft JhengHei"/>
              <a:ea typeface="Microsoft JhengHei"/>
              <a:cs typeface="Microsoft JhengHei"/>
              <a:sym typeface="Microsoft JhengHei"/>
            </a:endParaRPr>
          </a:p>
        </p:txBody>
      </p:sp>
      <p:pic>
        <p:nvPicPr>
          <p:cNvPr id="3" name="圖片 2">
            <a:extLst>
              <a:ext uri="{FF2B5EF4-FFF2-40B4-BE49-F238E27FC236}">
                <a16:creationId xmlns:a16="http://schemas.microsoft.com/office/drawing/2014/main" id="{CF080413-BE3A-4459-8444-E003F3B597B9}"/>
              </a:ext>
            </a:extLst>
          </p:cNvPr>
          <p:cNvPicPr>
            <a:picLocks noChangeAspect="1"/>
          </p:cNvPicPr>
          <p:nvPr/>
        </p:nvPicPr>
        <p:blipFill>
          <a:blip r:embed="rId5"/>
          <a:stretch>
            <a:fillRect/>
          </a:stretch>
        </p:blipFill>
        <p:spPr>
          <a:xfrm>
            <a:off x="566670" y="1957744"/>
            <a:ext cx="5231757" cy="4703048"/>
          </a:xfrm>
          <a:prstGeom prst="rect">
            <a:avLst/>
          </a:prstGeom>
        </p:spPr>
      </p:pic>
      <p:sp>
        <p:nvSpPr>
          <p:cNvPr id="2" name="箭號: 向下 1">
            <a:extLst>
              <a:ext uri="{FF2B5EF4-FFF2-40B4-BE49-F238E27FC236}">
                <a16:creationId xmlns:a16="http://schemas.microsoft.com/office/drawing/2014/main" id="{F7E50049-ACE2-47F4-B7B8-ADE9ECBEB22D}"/>
              </a:ext>
            </a:extLst>
          </p:cNvPr>
          <p:cNvSpPr/>
          <p:nvPr/>
        </p:nvSpPr>
        <p:spPr>
          <a:xfrm>
            <a:off x="5926238" y="4132162"/>
            <a:ext cx="196770" cy="2517055"/>
          </a:xfrm>
          <a:prstGeom prst="downArrow">
            <a:avLst/>
          </a:prstGeom>
          <a:solidFill>
            <a:schemeClr val="accent1">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5E9D124A-0D03-4CA0-A0B1-ACE9091CCD42}"/>
              </a:ext>
            </a:extLst>
          </p:cNvPr>
          <p:cNvSpPr txBox="1"/>
          <p:nvPr/>
        </p:nvSpPr>
        <p:spPr>
          <a:xfrm>
            <a:off x="6123008" y="4132162"/>
            <a:ext cx="2639027" cy="830997"/>
          </a:xfrm>
          <a:prstGeom prst="rect">
            <a:avLst/>
          </a:prstGeom>
          <a:noFill/>
        </p:spPr>
        <p:txBody>
          <a:bodyPr wrap="square" rtlCol="0">
            <a:spAutoFit/>
          </a:bodyPr>
          <a:lstStyle/>
          <a:p>
            <a:r>
              <a:rPr lang="en-US" altLang="zh-TW" sz="2400" dirty="0"/>
              <a:t>TESG data
Start point</a:t>
            </a:r>
            <a:endParaRPr lang="zh-TW" altLang="en-US" sz="2400" dirty="0"/>
          </a:p>
        </p:txBody>
      </p:sp>
      <p:sp>
        <p:nvSpPr>
          <p:cNvPr id="7" name="投影片編號版面配置區 6">
            <a:extLst>
              <a:ext uri="{FF2B5EF4-FFF2-40B4-BE49-F238E27FC236}">
                <a16:creationId xmlns:a16="http://schemas.microsoft.com/office/drawing/2014/main" id="{BF7DEC3D-57E3-4FD6-A2B6-1C7C6C3475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cxnSp>
        <p:nvCxnSpPr>
          <p:cNvPr id="10" name="直線接點 9">
            <a:extLst>
              <a:ext uri="{FF2B5EF4-FFF2-40B4-BE49-F238E27FC236}">
                <a16:creationId xmlns:a16="http://schemas.microsoft.com/office/drawing/2014/main" id="{C0AA22E2-FEC9-4F75-9711-3253210E69A5}"/>
              </a:ext>
            </a:extLst>
          </p:cNvPr>
          <p:cNvCxnSpPr/>
          <p:nvPr/>
        </p:nvCxnSpPr>
        <p:spPr>
          <a:xfrm>
            <a:off x="5602148" y="4120587"/>
            <a:ext cx="7870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40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Research Findings – Regulatory Effects (Act 2)</a:t>
            </a:r>
            <a:endParaRPr dirty="0">
              <a:latin typeface="Microsoft JhengHei"/>
              <a:ea typeface="Microsoft JhengHei"/>
              <a:cs typeface="Microsoft JhengHei"/>
              <a:sym typeface="Microsoft JhengHei"/>
            </a:endParaRPr>
          </a:p>
        </p:txBody>
      </p:sp>
      <p:sp>
        <p:nvSpPr>
          <p:cNvPr id="160" name="Google Shape;160;p13"/>
          <p:cNvSpPr txBox="1">
            <a:spLocks noGrp="1"/>
          </p:cNvSpPr>
          <p:nvPr>
            <p:ph type="body" idx="1"/>
          </p:nvPr>
        </p:nvSpPr>
        <p:spPr>
          <a:xfrm>
            <a:off x="437882" y="2369713"/>
            <a:ext cx="7791718" cy="3721995"/>
          </a:xfrm>
          <a:prstGeom prst="rect">
            <a:avLst/>
          </a:prstGeom>
          <a:noFill/>
          <a:ln>
            <a:noFill/>
          </a:ln>
        </p:spPr>
        <p:txBody>
          <a:bodyPr spcFirstLastPara="1" wrap="square" lIns="91425" tIns="45700" rIns="91425" bIns="45700" anchor="t" anchorCtr="0">
            <a:normAutofit/>
          </a:bodyPr>
          <a:lstStyle/>
          <a:p>
            <a:pPr marL="0" lvl="0" indent="0">
              <a:spcBef>
                <a:spcPts val="0"/>
              </a:spcBef>
              <a:buSzPts val="2400"/>
              <a:buNone/>
            </a:pPr>
            <a:r>
              <a:rPr lang="en-US" altLang="zh-TW" sz="2400" dirty="0">
                <a:latin typeface="Microsoft JhengHei"/>
                <a:ea typeface="Microsoft JhengHei"/>
                <a:cs typeface="Microsoft JhengHei"/>
                <a:sym typeface="Microsoft JhengHei"/>
              </a:rPr>
              <a:t>In 2016, the "Mandatory Submission Report" was amended to add:
	Capital of 10 billion yuan &gt; 5 billion yuan and is a "special industry"</a:t>
            </a:r>
            <a:endParaRPr dirty="0">
              <a:latin typeface="Microsoft JhengHei"/>
              <a:ea typeface="Microsoft JhengHei"/>
              <a:cs typeface="Microsoft JhengHei"/>
              <a:sym typeface="Microsoft JhengHei"/>
            </a:endParaRPr>
          </a:p>
        </p:txBody>
      </p:sp>
      <p:pic>
        <p:nvPicPr>
          <p:cNvPr id="161" name="Google Shape;161;p13"/>
          <p:cNvPicPr preferRelativeResize="0"/>
          <p:nvPr/>
        </p:nvPicPr>
        <p:blipFill rotWithShape="1">
          <a:blip r:embed="rId5">
            <a:alphaModFix/>
          </a:blip>
          <a:srcRect/>
          <a:stretch/>
        </p:blipFill>
        <p:spPr>
          <a:xfrm>
            <a:off x="437882" y="3429000"/>
            <a:ext cx="5238209" cy="3052482"/>
          </a:xfrm>
          <a:prstGeom prst="rect">
            <a:avLst/>
          </a:prstGeom>
          <a:noFill/>
          <a:ln>
            <a:solidFill>
              <a:schemeClr val="bg1">
                <a:lumMod val="75000"/>
              </a:schemeClr>
            </a:solidFill>
          </a:ln>
        </p:spPr>
      </p:pic>
      <p:sp>
        <p:nvSpPr>
          <p:cNvPr id="162" name="Google Shape;162;p13"/>
          <p:cNvSpPr txBox="1"/>
          <p:nvPr/>
        </p:nvSpPr>
        <p:spPr>
          <a:xfrm>
            <a:off x="5676091" y="4377130"/>
            <a:ext cx="3618379" cy="1200288"/>
          </a:xfrm>
          <a:prstGeom prst="rect">
            <a:avLst/>
          </a:prstGeom>
          <a:noFill/>
          <a:ln>
            <a:noFill/>
          </a:ln>
        </p:spPr>
        <p:txBody>
          <a:bodyPr spcFirstLastPara="1" wrap="square" lIns="91425" tIns="45700" rIns="91425" bIns="45700" anchor="t" anchorCtr="0">
            <a:spAutoFit/>
          </a:bodyPr>
          <a:lstStyle/>
          <a:p>
            <a:pPr lvl="0"/>
            <a:r>
              <a:rPr lang="en-US" altLang="zh-TW" sz="1800" dirty="0" err="1">
                <a:solidFill>
                  <a:schemeClr val="dk1"/>
                </a:solidFill>
                <a:latin typeface="Calibri"/>
                <a:ea typeface="Calibri"/>
                <a:cs typeface="Calibri"/>
                <a:sym typeface="Calibri"/>
              </a:rPr>
              <a:t>group_a</a:t>
            </a:r>
            <a:r>
              <a:rPr lang="en-US" altLang="zh-TW" sz="1800" dirty="0">
                <a:solidFill>
                  <a:schemeClr val="dk1"/>
                </a:solidFill>
                <a:latin typeface="Calibri"/>
                <a:ea typeface="Calibri"/>
                <a:cs typeface="Calibri"/>
                <a:sym typeface="Calibri"/>
              </a:rPr>
              <a:t>: Mandatory before 2016
</a:t>
            </a:r>
            <a:r>
              <a:rPr lang="en-US" altLang="zh-TW" sz="1800" dirty="0" err="1">
                <a:solidFill>
                  <a:schemeClr val="dk1"/>
                </a:solidFill>
                <a:latin typeface="Calibri"/>
                <a:ea typeface="Calibri"/>
                <a:cs typeface="Calibri"/>
                <a:sym typeface="Calibri"/>
              </a:rPr>
              <a:t>group_b</a:t>
            </a:r>
            <a:r>
              <a:rPr lang="en-US" altLang="zh-TW" sz="1800" dirty="0">
                <a:solidFill>
                  <a:schemeClr val="dk1"/>
                </a:solidFill>
                <a:latin typeface="Calibri"/>
                <a:ea typeface="Calibri"/>
                <a:cs typeface="Calibri"/>
                <a:sym typeface="Calibri"/>
              </a:rPr>
              <a:t>: 2016 began to be mandatory
</a:t>
            </a:r>
            <a:r>
              <a:rPr lang="en-US" altLang="zh-TW" sz="1800" dirty="0" err="1">
                <a:solidFill>
                  <a:schemeClr val="dk1"/>
                </a:solidFill>
                <a:latin typeface="Calibri"/>
                <a:ea typeface="Calibri"/>
                <a:cs typeface="Calibri"/>
                <a:sym typeface="Calibri"/>
              </a:rPr>
              <a:t>group_c</a:t>
            </a:r>
            <a:r>
              <a:rPr lang="en-US" altLang="zh-TW" sz="1800" dirty="0">
                <a:solidFill>
                  <a:schemeClr val="dk1"/>
                </a:solidFill>
                <a:latin typeface="Calibri"/>
                <a:ea typeface="Calibri"/>
                <a:cs typeface="Calibri"/>
                <a:sym typeface="Calibri"/>
              </a:rPr>
              <a:t>: Still not affected</a:t>
            </a:r>
            <a:endParaRPr dirty="0"/>
          </a:p>
        </p:txBody>
      </p:sp>
      <p:sp>
        <p:nvSpPr>
          <p:cNvPr id="3" name="投影片編號版面配置區 2">
            <a:extLst>
              <a:ext uri="{FF2B5EF4-FFF2-40B4-BE49-F238E27FC236}">
                <a16:creationId xmlns:a16="http://schemas.microsoft.com/office/drawing/2014/main" id="{CF01267A-6758-4DAD-8EF6-1E4406284E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34AA4994-DDC8-4175-9CB3-95289B416169}"/>
              </a:ext>
            </a:extLst>
          </p:cNvPr>
          <p:cNvGraphicFramePr>
            <a:graphicFrameLocks noGrp="1"/>
          </p:cNvGraphicFramePr>
          <p:nvPr>
            <p:extLst>
              <p:ext uri="{D42A27DB-BD31-4B8C-83A1-F6EECF244321}">
                <p14:modId xmlns:p14="http://schemas.microsoft.com/office/powerpoint/2010/main" val="3631981204"/>
              </p:ext>
            </p:extLst>
          </p:nvPr>
        </p:nvGraphicFramePr>
        <p:xfrm>
          <a:off x="236277" y="0"/>
          <a:ext cx="6120820" cy="6866760"/>
        </p:xfrm>
        <a:graphic>
          <a:graphicData uri="http://schemas.openxmlformats.org/drawingml/2006/table">
            <a:tbl>
              <a:tblPr>
                <a:tableStyleId>{2D5ABB26-0587-4C30-8999-92F81FD0307C}</a:tableStyleId>
              </a:tblPr>
              <a:tblGrid>
                <a:gridCol w="1473495">
                  <a:extLst>
                    <a:ext uri="{9D8B030D-6E8A-4147-A177-3AD203B41FA5}">
                      <a16:colId xmlns:a16="http://schemas.microsoft.com/office/drawing/2014/main" val="1480429748"/>
                    </a:ext>
                  </a:extLst>
                </a:gridCol>
                <a:gridCol w="1244716">
                  <a:extLst>
                    <a:ext uri="{9D8B030D-6E8A-4147-A177-3AD203B41FA5}">
                      <a16:colId xmlns:a16="http://schemas.microsoft.com/office/drawing/2014/main" val="3465232192"/>
                    </a:ext>
                  </a:extLst>
                </a:gridCol>
                <a:gridCol w="1198183">
                  <a:extLst>
                    <a:ext uri="{9D8B030D-6E8A-4147-A177-3AD203B41FA5}">
                      <a16:colId xmlns:a16="http://schemas.microsoft.com/office/drawing/2014/main" val="3410621497"/>
                    </a:ext>
                  </a:extLst>
                </a:gridCol>
                <a:gridCol w="1105121">
                  <a:extLst>
                    <a:ext uri="{9D8B030D-6E8A-4147-A177-3AD203B41FA5}">
                      <a16:colId xmlns:a16="http://schemas.microsoft.com/office/drawing/2014/main" val="2851866994"/>
                    </a:ext>
                  </a:extLst>
                </a:gridCol>
                <a:gridCol w="1099305">
                  <a:extLst>
                    <a:ext uri="{9D8B030D-6E8A-4147-A177-3AD203B41FA5}">
                      <a16:colId xmlns:a16="http://schemas.microsoft.com/office/drawing/2014/main" val="333239538"/>
                    </a:ext>
                  </a:extLst>
                </a:gridCol>
              </a:tblGrid>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2">
                  <a:txBody>
                    <a:bodyPr/>
                    <a:lstStyle/>
                    <a:p>
                      <a:pPr marR="0" algn="ctr" rtl="0" fontAlgn="ctr">
                        <a:lnSpc>
                          <a:spcPct val="100000"/>
                        </a:lnSpc>
                        <a:spcBef>
                          <a:spcPts val="0"/>
                        </a:spcBef>
                        <a:spcAft>
                          <a:spcPts val="0"/>
                        </a:spcAft>
                        <a:buClr>
                          <a:srgbClr val="000000"/>
                        </a:buClr>
                        <a:buFont typeface="Arial"/>
                      </a:pPr>
                      <a:r>
                        <a:rPr lang="zh-TW" altLang="en-US" sz="1100" b="0" i="0" u="sng"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假說檢定一</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tc gridSpan="2">
                  <a:txBody>
                    <a:bodyPr/>
                    <a:lstStyle/>
                    <a:p>
                      <a:pPr marR="0" algn="ctr" rtl="0" fontAlgn="ctr">
                        <a:lnSpc>
                          <a:spcPct val="100000"/>
                        </a:lnSpc>
                        <a:spcBef>
                          <a:spcPts val="0"/>
                        </a:spcBef>
                        <a:spcAft>
                          <a:spcPts val="0"/>
                        </a:spcAft>
                        <a:buClr>
                          <a:srgbClr val="000000"/>
                        </a:buClr>
                        <a:buFont typeface="Arial"/>
                      </a:pPr>
                      <a:r>
                        <a:rPr lang="zh-TW" altLang="en-US" sz="1100" b="0" i="0" u="sng"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假說檢定二</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extLst>
                  <a:ext uri="{0D108BD9-81ED-4DB2-BD59-A6C34878D82A}">
                    <a16:rowId xmlns:a16="http://schemas.microsoft.com/office/drawing/2014/main" val="591888946"/>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模型一</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模型二</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模型三</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模型四</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323959"/>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常數項</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58.686***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51.313***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53.432***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50.611***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1688860"/>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1416489"/>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dirty="0" err="1">
                          <a:solidFill>
                            <a:srgbClr val="000000"/>
                          </a:solidFill>
                          <a:effectLst/>
                          <a:latin typeface="微軟正黑體" panose="020B0604030504040204" pitchFamily="34" charset="-120"/>
                          <a:ea typeface="微軟正黑體" panose="020B0604030504040204" pitchFamily="34" charset="-120"/>
                          <a:cs typeface="+mn-cs"/>
                          <a:sym typeface="Arial"/>
                        </a:rPr>
                        <a:t>C（group_b</a:t>
                      </a:r>
                      <a:r>
                        <a:rPr 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）[T.1]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-0.568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-2.250***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4.686***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4.074***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6005706"/>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629739"/>
                  </a:ext>
                </a:extLst>
              </a:tr>
              <a:tr h="108783">
                <a:tc>
                  <a:txBody>
                    <a:bodyPr/>
                    <a:lstStyle/>
                    <a:p>
                      <a:pPr marR="0" algn="l" rtl="0" fontAlgn="ctr">
                        <a:lnSpc>
                          <a:spcPct val="100000"/>
                        </a:lnSpc>
                        <a:spcBef>
                          <a:spcPts val="0"/>
                        </a:spcBef>
                        <a:spcAft>
                          <a:spcPts val="0"/>
                        </a:spcAft>
                        <a:buClr>
                          <a:srgbClr val="000000"/>
                        </a:buClr>
                        <a:buFont typeface="Arial"/>
                      </a:pPr>
                      <a:r>
                        <a:rPr lang="pl-PL"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C（Policy_2016）[T.1]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1.774***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1.378***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0.109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-0.104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7738139"/>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(0.53)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6310882"/>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可再生能源）</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-2.881**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3.003***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6405978"/>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0172234"/>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（提煉與礦產）</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0.706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-0.976**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75237129"/>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73358976"/>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服務）</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1.086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1.321***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38214092"/>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305472"/>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消費品）</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-1.486*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-0.232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760541"/>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01877335"/>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（科技與通訊）</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1.329*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-0.299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46149497"/>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(0.28)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3331464"/>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（資源轉化）</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-0.966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0.051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48966358"/>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8042220"/>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運輸）</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-0.587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-0.763*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65746375"/>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95859064"/>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（醫療保健）</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1.867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2.719***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7729768"/>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(1.37)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(0.38)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62729658"/>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金融）</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-6.946***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-5.119***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5285452"/>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(1.71)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1428788"/>
                  </a:ext>
                </a:extLst>
              </a:tr>
              <a:tr h="108783">
                <a:tc>
                  <a:txBody>
                    <a:bodyPr/>
                    <a:lstStyle/>
                    <a:p>
                      <a:pPr marR="0" algn="l"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（食品與飲料）</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-3.887***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-5.416***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3153323"/>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(0.78)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(1.10)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06583598"/>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C（</a:t>
                      </a: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上市別）</a:t>
                      </a: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a:t>
                      </a: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T.TSE]</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3.314***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1.064***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649703"/>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(0.46)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(0.15)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1183357"/>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交乘效果</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0.199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0.081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1.864**</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1.749**</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13856870"/>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(1.03)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(0.83)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(0.78)</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3512368"/>
                  </a:ext>
                </a:extLst>
              </a:tr>
              <a:tr h="108783">
                <a:tc>
                  <a:txBody>
                    <a:bodyPr/>
                    <a:lstStyle/>
                    <a:p>
                      <a:pPr marR="0" algn="l" rtl="0" fontAlgn="ctr">
                        <a:lnSpc>
                          <a:spcPct val="100000"/>
                        </a:lnSpc>
                        <a:spcBef>
                          <a:spcPts val="0"/>
                        </a:spcBef>
                        <a:spcAft>
                          <a:spcPts val="0"/>
                        </a:spcAft>
                        <a:buClr>
                          <a:srgbClr val="000000"/>
                        </a:buClr>
                        <a:buFont typeface="Arial"/>
                      </a:pPr>
                      <a:r>
                        <a:rPr 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ROA</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0.190***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0.125***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449352"/>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179235"/>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每股淨值</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0.040***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0.036***</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5133000"/>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(0.01)</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(0.00)</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6881967"/>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短期借款比率</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-10.285***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-10.653***</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2382086"/>
                  </a:ext>
                </a:extLst>
              </a:tr>
              <a:tr h="108783">
                <a:tc>
                  <a:txBody>
                    <a:bodyPr/>
                    <a:lstStyle/>
                    <a:p>
                      <a:pPr marR="0" algn="l"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(2.07)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(0.82)</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44707568"/>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負債總額比率</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11.595***</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endPar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5.237***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34476770"/>
                  </a:ext>
                </a:extLst>
              </a:tr>
              <a:tr h="108783">
                <a:tc>
                  <a:txBody>
                    <a:bodyPr/>
                    <a:lstStyle/>
                    <a:p>
                      <a:pPr marR="0" algn="l"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(0.97)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zh-TW" altLang="en-US" sz="1100" b="0" i="0" u="none" strike="noStrike" cap="none">
                          <a:solidFill>
                            <a:srgbClr val="000000"/>
                          </a:solidFill>
                          <a:effectLst/>
                          <a:latin typeface="微軟正黑體" panose="020B0604030504040204" pitchFamily="34" charset="-120"/>
                          <a:ea typeface="微軟正黑體" panose="020B0604030504040204" pitchFamily="34" charset="-120"/>
                          <a:cs typeface="+mn-cs"/>
                          <a:sym typeface="Arial"/>
                        </a:rPr>
                        <a:t>　</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R="0" algn="ctr" rtl="0" fontAlgn="ctr">
                        <a:lnSpc>
                          <a:spcPct val="100000"/>
                        </a:lnSpc>
                        <a:spcBef>
                          <a:spcPts val="0"/>
                        </a:spcBef>
                        <a:spcAft>
                          <a:spcPts val="0"/>
                        </a:spcAft>
                        <a:buClr>
                          <a:srgbClr val="000000"/>
                        </a:buClr>
                        <a:buFont typeface="Arial"/>
                      </a:pPr>
                      <a:r>
                        <a:rPr lang="en-US" altLang="zh-TW" sz="1100" b="0" i="0" u="none" strike="noStrike" cap="none" dirty="0">
                          <a:solidFill>
                            <a:srgbClr val="000000"/>
                          </a:solidFill>
                          <a:effectLst/>
                          <a:latin typeface="微軟正黑體" panose="020B0604030504040204" pitchFamily="34" charset="-120"/>
                          <a:ea typeface="微軟正黑體" panose="020B0604030504040204" pitchFamily="34" charset="-120"/>
                          <a:cs typeface="+mn-cs"/>
                          <a:sym typeface="Arial"/>
                        </a:rPr>
                        <a:t>(0.47)</a:t>
                      </a: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10708002"/>
                  </a:ext>
                </a:extLst>
              </a:tr>
            </a:tbl>
          </a:graphicData>
        </a:graphic>
      </p:graphicFrame>
      <p:sp>
        <p:nvSpPr>
          <p:cNvPr id="8" name="矩形 7">
            <a:extLst>
              <a:ext uri="{FF2B5EF4-FFF2-40B4-BE49-F238E27FC236}">
                <a16:creationId xmlns:a16="http://schemas.microsoft.com/office/drawing/2014/main" id="{E79C1EFD-16D2-4D59-B82E-A5A3B5EBCF2C}"/>
              </a:ext>
            </a:extLst>
          </p:cNvPr>
          <p:cNvSpPr/>
          <p:nvPr/>
        </p:nvSpPr>
        <p:spPr>
          <a:xfrm>
            <a:off x="223520" y="5136375"/>
            <a:ext cx="6120820"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 name="表格 1">
            <a:extLst>
              <a:ext uri="{FF2B5EF4-FFF2-40B4-BE49-F238E27FC236}">
                <a16:creationId xmlns:a16="http://schemas.microsoft.com/office/drawing/2014/main" id="{28EAAE43-992D-4400-A28A-3EA2D70CDEF5}"/>
              </a:ext>
            </a:extLst>
          </p:cNvPr>
          <p:cNvGraphicFramePr>
            <a:graphicFrameLocks noGrp="1"/>
          </p:cNvGraphicFramePr>
          <p:nvPr>
            <p:extLst>
              <p:ext uri="{D42A27DB-BD31-4B8C-83A1-F6EECF244321}">
                <p14:modId xmlns:p14="http://schemas.microsoft.com/office/powerpoint/2010/main" val="1388908278"/>
              </p:ext>
            </p:extLst>
          </p:nvPr>
        </p:nvGraphicFramePr>
        <p:xfrm>
          <a:off x="6357097" y="5729745"/>
          <a:ext cx="2774145" cy="710703"/>
        </p:xfrm>
        <a:graphic>
          <a:graphicData uri="http://schemas.openxmlformats.org/drawingml/2006/table">
            <a:tbl>
              <a:tblPr>
                <a:tableStyleId>{2D5ABB26-0587-4C30-8999-92F81FD0307C}</a:tableStyleId>
              </a:tblPr>
              <a:tblGrid>
                <a:gridCol w="560731">
                  <a:extLst>
                    <a:ext uri="{9D8B030D-6E8A-4147-A177-3AD203B41FA5}">
                      <a16:colId xmlns:a16="http://schemas.microsoft.com/office/drawing/2014/main" val="1949470278"/>
                    </a:ext>
                  </a:extLst>
                </a:gridCol>
                <a:gridCol w="593932">
                  <a:extLst>
                    <a:ext uri="{9D8B030D-6E8A-4147-A177-3AD203B41FA5}">
                      <a16:colId xmlns:a16="http://schemas.microsoft.com/office/drawing/2014/main" val="1169649348"/>
                    </a:ext>
                  </a:extLst>
                </a:gridCol>
                <a:gridCol w="568109">
                  <a:extLst>
                    <a:ext uri="{9D8B030D-6E8A-4147-A177-3AD203B41FA5}">
                      <a16:colId xmlns:a16="http://schemas.microsoft.com/office/drawing/2014/main" val="720868042"/>
                    </a:ext>
                  </a:extLst>
                </a:gridCol>
                <a:gridCol w="527531">
                  <a:extLst>
                    <a:ext uri="{9D8B030D-6E8A-4147-A177-3AD203B41FA5}">
                      <a16:colId xmlns:a16="http://schemas.microsoft.com/office/drawing/2014/main" val="769909779"/>
                    </a:ext>
                  </a:extLst>
                </a:gridCol>
                <a:gridCol w="523842">
                  <a:extLst>
                    <a:ext uri="{9D8B030D-6E8A-4147-A177-3AD203B41FA5}">
                      <a16:colId xmlns:a16="http://schemas.microsoft.com/office/drawing/2014/main" val="1351738166"/>
                    </a:ext>
                  </a:extLst>
                </a:gridCol>
              </a:tblGrid>
              <a:tr h="236901">
                <a:tc>
                  <a:txBody>
                    <a:bodyPr/>
                    <a:lstStyle/>
                    <a:p>
                      <a:pPr algn="l" fontAlgn="ctr"/>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Sample</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2027</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2027</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9815</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9815</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2555324112"/>
                  </a:ext>
                </a:extLst>
              </a:tr>
              <a:tr h="236901">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0.007</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dirty="0">
                          <a:effectLst/>
                          <a:latin typeface="微軟正黑體" panose="020B0604030504040204" pitchFamily="34" charset="-120"/>
                          <a:ea typeface="微軟正黑體" panose="020B0604030504040204" pitchFamily="34" charset="-120"/>
                        </a:rPr>
                        <a:t>0.219</a:t>
                      </a:r>
                      <a:endPar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dirty="0">
                          <a:effectLst/>
                          <a:latin typeface="微軟正黑體" panose="020B0604030504040204" pitchFamily="34" charset="-120"/>
                          <a:ea typeface="微軟正黑體" panose="020B0604030504040204" pitchFamily="34" charset="-120"/>
                        </a:rPr>
                        <a:t>0.046</a:t>
                      </a:r>
                      <a:endPar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0.145</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1110120936"/>
                  </a:ext>
                </a:extLst>
              </a:tr>
              <a:tr h="236901">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adj_R2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0.006</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0.213</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0.046</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dirty="0">
                          <a:effectLst/>
                          <a:latin typeface="微軟正黑體" panose="020B0604030504040204" pitchFamily="34" charset="-120"/>
                          <a:ea typeface="微軟正黑體" panose="020B0604030504040204" pitchFamily="34" charset="-120"/>
                        </a:rPr>
                        <a:t>0.144</a:t>
                      </a:r>
                      <a:endPar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957931043"/>
                  </a:ext>
                </a:extLst>
              </a:tr>
            </a:tbl>
          </a:graphicData>
        </a:graphic>
      </p:graphicFrame>
      <p:sp>
        <p:nvSpPr>
          <p:cNvPr id="4" name="文字方塊 3">
            <a:extLst>
              <a:ext uri="{FF2B5EF4-FFF2-40B4-BE49-F238E27FC236}">
                <a16:creationId xmlns:a16="http://schemas.microsoft.com/office/drawing/2014/main" id="{7BCCA559-7196-4084-960F-4DE0F1454AF9}"/>
              </a:ext>
            </a:extLst>
          </p:cNvPr>
          <p:cNvSpPr txBox="1"/>
          <p:nvPr/>
        </p:nvSpPr>
        <p:spPr>
          <a:xfrm>
            <a:off x="6369854" y="4067752"/>
            <a:ext cx="2537869" cy="1661993"/>
          </a:xfrm>
          <a:prstGeom prst="rect">
            <a:avLst/>
          </a:prstGeom>
          <a:noFill/>
        </p:spPr>
        <p:txBody>
          <a:bodyPr wrap="square" rtlCol="0">
            <a:spAutoFit/>
          </a:bodyPr>
          <a:lstStyle/>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&lt;0.01</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 </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&lt;0.05</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 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 </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&lt;0.1</a:t>
            </a: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zh-TW" altLang="en-US" sz="1200" dirty="0">
              <a:latin typeface="微軟正黑體" panose="020B0604030504040204" pitchFamily="34" charset="-120"/>
              <a:ea typeface="微軟正黑體" panose="020B0604030504040204" pitchFamily="34" charset="-120"/>
            </a:endParaRPr>
          </a:p>
          <a:p>
            <a:pPr algn="ctr"/>
            <a:endParaRPr lang="zh-TW" altLang="en-US" sz="12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92FD1BBD-9394-4495-8713-72B87322C130}"/>
              </a:ext>
            </a:extLst>
          </p:cNvPr>
          <p:cNvSpPr txBox="1"/>
          <p:nvPr/>
        </p:nvSpPr>
        <p:spPr>
          <a:xfrm>
            <a:off x="6457950" y="59001"/>
            <a:ext cx="2673292" cy="1166410"/>
          </a:xfrm>
          <a:prstGeom prst="rect">
            <a:avLst/>
          </a:prstGeom>
          <a:noFill/>
        </p:spPr>
        <p:txBody>
          <a:bodyPr wrap="square" rtlCol="0">
            <a:spAutoFit/>
          </a:bodyPr>
          <a:lstStyle/>
          <a:p>
            <a:pPr indent="457200">
              <a:lnSpc>
                <a:spcPct val="150000"/>
              </a:lnSpc>
            </a:pPr>
            <a:r>
              <a:rPr lang="en-US" altLang="zh-TW" sz="1200" dirty="0">
                <a:latin typeface="微軟正黑體" panose="020B0604030504040204" pitchFamily="34" charset="-120"/>
                <a:ea typeface="微軟正黑體" panose="020B0604030504040204" pitchFamily="34" charset="-120"/>
              </a:rPr>
              <a:t>Hypothetical test 1:
</a:t>
            </a:r>
            <a:r>
              <a:rPr lang="en-US" altLang="zh-TW" sz="1200" dirty="0" err="1">
                <a:latin typeface="微軟正黑體" panose="020B0604030504040204" pitchFamily="34" charset="-120"/>
                <a:ea typeface="微軟正黑體" panose="020B0604030504040204" pitchFamily="34" charset="-120"/>
              </a:rPr>
              <a:t>group_b</a:t>
            </a:r>
            <a:r>
              <a:rPr lang="en-US" altLang="zh-TW" sz="1200" dirty="0">
                <a:latin typeface="微軟正黑體" panose="020B0604030504040204" pitchFamily="34" charset="-120"/>
                <a:ea typeface="微軟正黑體" panose="020B0604030504040204" pitchFamily="34" charset="-120"/>
              </a:rPr>
              <a:t> &amp; </a:t>
            </a:r>
            <a:r>
              <a:rPr lang="en-US" altLang="zh-TW" sz="1200" dirty="0" err="1">
                <a:latin typeface="微軟正黑體" panose="020B0604030504040204" pitchFamily="34" charset="-120"/>
                <a:ea typeface="微軟正黑體" panose="020B0604030504040204" pitchFamily="34" charset="-120"/>
              </a:rPr>
              <a:t>group_a</a:t>
            </a:r>
            <a:r>
              <a:rPr lang="en-US" altLang="zh-TW" sz="1200" dirty="0">
                <a:latin typeface="微軟正黑體" panose="020B0604030504040204" pitchFamily="34" charset="-120"/>
                <a:ea typeface="微軟正黑體" panose="020B0604030504040204" pitchFamily="34" charset="-120"/>
              </a:rPr>
              <a:t>
Hypothetical test II:
</a:t>
            </a:r>
            <a:r>
              <a:rPr lang="en-US" altLang="zh-TW" sz="1200" dirty="0" err="1">
                <a:latin typeface="微軟正黑體" panose="020B0604030504040204" pitchFamily="34" charset="-120"/>
                <a:ea typeface="微軟正黑體" panose="020B0604030504040204" pitchFamily="34" charset="-120"/>
              </a:rPr>
              <a:t>group_b</a:t>
            </a:r>
            <a:r>
              <a:rPr lang="en-US" altLang="zh-TW" sz="1200" dirty="0">
                <a:latin typeface="微軟正黑體" panose="020B0604030504040204" pitchFamily="34" charset="-120"/>
                <a:ea typeface="微軟正黑體" panose="020B0604030504040204" pitchFamily="34" charset="-120"/>
              </a:rPr>
              <a:t> &amp; </a:t>
            </a:r>
            <a:r>
              <a:rPr lang="en-US" altLang="zh-TW" sz="1200" dirty="0" err="1">
                <a:latin typeface="微軟正黑體" panose="020B0604030504040204" pitchFamily="34" charset="-120"/>
                <a:ea typeface="微軟正黑體" panose="020B0604030504040204" pitchFamily="34" charset="-120"/>
              </a:rPr>
              <a:t>group_c</a:t>
            </a:r>
            <a:endParaRPr lang="zh-TW" altLang="en-US" sz="12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9E2EEBE7-9AC8-4AF5-9E1D-396C8ED444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84877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Results of the study – Signal effect</a:t>
            </a:r>
            <a:endParaRPr dirty="0">
              <a:latin typeface="Microsoft JhengHei"/>
              <a:ea typeface="Microsoft JhengHei"/>
              <a:cs typeface="Microsoft JhengHei"/>
              <a:sym typeface="Microsoft JhengHei"/>
            </a:endParaRPr>
          </a:p>
        </p:txBody>
      </p:sp>
      <p:sp>
        <p:nvSpPr>
          <p:cNvPr id="174" name="Google Shape;174;p15"/>
          <p:cNvSpPr txBox="1">
            <a:spLocks noGrp="1"/>
          </p:cNvSpPr>
          <p:nvPr>
            <p:ph type="body" idx="1"/>
          </p:nvPr>
        </p:nvSpPr>
        <p:spPr>
          <a:xfrm>
            <a:off x="437882" y="2369713"/>
            <a:ext cx="7791718" cy="3721995"/>
          </a:xfrm>
          <a:prstGeom prst="rect">
            <a:avLst/>
          </a:prstGeom>
          <a:noFill/>
          <a:ln>
            <a:noFill/>
          </a:ln>
        </p:spPr>
        <p:txBody>
          <a:bodyPr spcFirstLastPara="1" wrap="square" lIns="91425" tIns="45700" rIns="91425" bIns="45700" anchor="t" anchorCtr="0">
            <a:normAutofit/>
          </a:bodyPr>
          <a:lstStyle/>
          <a:p>
            <a:pPr marL="0" lvl="0" indent="0">
              <a:buSzPts val="2400"/>
              <a:buNone/>
            </a:pPr>
            <a:r>
              <a:rPr lang="en-US" altLang="zh-TW" sz="2400" dirty="0">
                <a:latin typeface="Microsoft JhengHei"/>
                <a:ea typeface="Microsoft JhengHei"/>
                <a:cs typeface="Microsoft JhengHei"/>
                <a:sym typeface="Microsoft JhengHei"/>
              </a:rPr>
              <a:t>In order to solve the problem of the irregular number of companies, the definition of voluntary &amp; verification:
	Voluntary: D_WFN
	Validation: Full attendance rewards
2019 (Law 3) Amendment: Grant a concession on the deadline for the first submission of the report and the verifier.</a:t>
            </a:r>
            <a:endParaRPr lang="zh-TW" altLang="en-US" dirty="0"/>
          </a:p>
        </p:txBody>
      </p:sp>
      <p:sp>
        <p:nvSpPr>
          <p:cNvPr id="3" name="投影片編號版面配置區 2">
            <a:extLst>
              <a:ext uri="{FF2B5EF4-FFF2-40B4-BE49-F238E27FC236}">
                <a16:creationId xmlns:a16="http://schemas.microsoft.com/office/drawing/2014/main" id="{D4DD5EC0-6AC2-44AE-9DD2-191DFBC2BE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84"/>
        <p:cNvGrpSpPr/>
        <p:nvPr/>
      </p:nvGrpSpPr>
      <p:grpSpPr>
        <a:xfrm>
          <a:off x="0" y="0"/>
          <a:ext cx="0" cy="0"/>
          <a:chOff x="0" y="0"/>
          <a:chExt cx="0" cy="0"/>
        </a:xfrm>
      </p:grpSpPr>
      <p:sp>
        <p:nvSpPr>
          <p:cNvPr id="185" name="Google Shape;185;p17"/>
          <p:cNvSpPr txBox="1">
            <a:spLocks noGrp="1"/>
          </p:cNvSpPr>
          <p:nvPr>
            <p:ph type="title"/>
          </p:nvPr>
        </p:nvSpPr>
        <p:spPr>
          <a:xfrm>
            <a:off x="437882" y="1039008"/>
            <a:ext cx="7791718" cy="1115944"/>
          </a:xfrm>
          <a:prstGeom prst="rect">
            <a:avLst/>
          </a:prstGeom>
          <a:noFill/>
          <a:ln>
            <a:noFill/>
          </a:ln>
        </p:spPr>
        <p:txBody>
          <a:bodyPr spcFirstLastPara="1" wrap="square" lIns="91425" tIns="45700" rIns="91425" bIns="45700" anchor="ctr" anchorCtr="0">
            <a:normAutofit/>
          </a:bodyPr>
          <a:lstStyle/>
          <a:p>
            <a:pPr lvl="0">
              <a:buSzPts val="4400"/>
            </a:pPr>
            <a:r>
              <a:rPr lang="en-US" altLang="zh-TW" dirty="0">
                <a:latin typeface="Microsoft JhengHei"/>
                <a:ea typeface="Microsoft JhengHei"/>
                <a:cs typeface="Microsoft JhengHei"/>
                <a:sym typeface="Microsoft JhengHei"/>
              </a:rPr>
              <a:t>Findings – Voluntary Effect</a:t>
            </a:r>
            <a:endParaRPr dirty="0"/>
          </a:p>
        </p:txBody>
      </p:sp>
      <p:pic>
        <p:nvPicPr>
          <p:cNvPr id="186" name="Google Shape;186;p17"/>
          <p:cNvPicPr preferRelativeResize="0">
            <a:picLocks noGrp="1" noChangeAspect="1"/>
          </p:cNvPicPr>
          <p:nvPr>
            <p:ph type="body" idx="1"/>
          </p:nvPr>
        </p:nvPicPr>
        <p:blipFill rotWithShape="1">
          <a:blip r:embed="rId5">
            <a:alphaModFix/>
          </a:blip>
          <a:srcRect/>
          <a:stretch/>
        </p:blipFill>
        <p:spPr>
          <a:xfrm>
            <a:off x="806400" y="2154952"/>
            <a:ext cx="7531200" cy="4542196"/>
          </a:xfrm>
          <a:prstGeom prst="rect">
            <a:avLst/>
          </a:prstGeom>
          <a:noFill/>
          <a:ln>
            <a:solidFill>
              <a:schemeClr val="bg1">
                <a:lumMod val="75000"/>
              </a:schemeClr>
            </a:solidFill>
          </a:ln>
        </p:spPr>
      </p:pic>
      <p:sp>
        <p:nvSpPr>
          <p:cNvPr id="3" name="投影片編號版面配置區 2">
            <a:extLst>
              <a:ext uri="{FF2B5EF4-FFF2-40B4-BE49-F238E27FC236}">
                <a16:creationId xmlns:a16="http://schemas.microsoft.com/office/drawing/2014/main" id="{69A7E16B-D11C-4802-BC0C-019DB22E9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D1EFCBC3-F7FA-4EFF-A932-009380DE148E}"/>
              </a:ext>
            </a:extLst>
          </p:cNvPr>
          <p:cNvGraphicFramePr>
            <a:graphicFrameLocks noGrp="1"/>
          </p:cNvGraphicFramePr>
          <p:nvPr>
            <p:extLst>
              <p:ext uri="{D42A27DB-BD31-4B8C-83A1-F6EECF244321}">
                <p14:modId xmlns:p14="http://schemas.microsoft.com/office/powerpoint/2010/main" val="1403625486"/>
              </p:ext>
            </p:extLst>
          </p:nvPr>
        </p:nvGraphicFramePr>
        <p:xfrm>
          <a:off x="257403" y="0"/>
          <a:ext cx="5964591" cy="6872960"/>
        </p:xfrm>
        <a:graphic>
          <a:graphicData uri="http://schemas.openxmlformats.org/drawingml/2006/table">
            <a:tbl>
              <a:tblPr>
                <a:tableStyleId>{2D5ABB26-0587-4C30-8999-92F81FD0307C}</a:tableStyleId>
              </a:tblPr>
              <a:tblGrid>
                <a:gridCol w="1435884">
                  <a:extLst>
                    <a:ext uri="{9D8B030D-6E8A-4147-A177-3AD203B41FA5}">
                      <a16:colId xmlns:a16="http://schemas.microsoft.com/office/drawing/2014/main" val="813626233"/>
                    </a:ext>
                  </a:extLst>
                </a:gridCol>
                <a:gridCol w="1212945">
                  <a:extLst>
                    <a:ext uri="{9D8B030D-6E8A-4147-A177-3AD203B41FA5}">
                      <a16:colId xmlns:a16="http://schemas.microsoft.com/office/drawing/2014/main" val="496610363"/>
                    </a:ext>
                  </a:extLst>
                </a:gridCol>
                <a:gridCol w="1167602">
                  <a:extLst>
                    <a:ext uri="{9D8B030D-6E8A-4147-A177-3AD203B41FA5}">
                      <a16:colId xmlns:a16="http://schemas.microsoft.com/office/drawing/2014/main" val="3585680826"/>
                    </a:ext>
                  </a:extLst>
                </a:gridCol>
                <a:gridCol w="1076914">
                  <a:extLst>
                    <a:ext uri="{9D8B030D-6E8A-4147-A177-3AD203B41FA5}">
                      <a16:colId xmlns:a16="http://schemas.microsoft.com/office/drawing/2014/main" val="617273353"/>
                    </a:ext>
                  </a:extLst>
                </a:gridCol>
                <a:gridCol w="1071246">
                  <a:extLst>
                    <a:ext uri="{9D8B030D-6E8A-4147-A177-3AD203B41FA5}">
                      <a16:colId xmlns:a16="http://schemas.microsoft.com/office/drawing/2014/main" val="2690107411"/>
                    </a:ext>
                  </a:extLst>
                </a:gridCol>
              </a:tblGrid>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2">
                  <a:txBody>
                    <a:bodyPr/>
                    <a:lstStyle/>
                    <a:p>
                      <a:pPr algn="ctr" fontAlgn="ctr"/>
                      <a:r>
                        <a:rPr lang="zh-TW" altLang="en-US" sz="1100" u="sng" strike="noStrike" dirty="0">
                          <a:effectLst/>
                        </a:rPr>
                        <a:t>假說檢定三</a:t>
                      </a:r>
                      <a:endParaRPr lang="zh-TW" altLang="en-US" sz="1100" b="0" i="0" u="sng"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tc gridSpan="2">
                  <a:txBody>
                    <a:bodyPr/>
                    <a:lstStyle/>
                    <a:p>
                      <a:pPr algn="ctr" fontAlgn="ctr"/>
                      <a:r>
                        <a:rPr lang="zh-TW" altLang="en-US" sz="1100" u="sng" strike="noStrike" dirty="0">
                          <a:effectLst/>
                        </a:rPr>
                        <a:t>假說檢定四</a:t>
                      </a:r>
                      <a:endParaRPr lang="zh-TW" altLang="en-US" sz="1100" b="0" i="0" u="sng"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extLst>
                  <a:ext uri="{0D108BD9-81ED-4DB2-BD59-A6C34878D82A}">
                    <a16:rowId xmlns:a16="http://schemas.microsoft.com/office/drawing/2014/main" val="4118457385"/>
                  </a:ext>
                </a:extLst>
              </a:tr>
              <a:tr h="108783">
                <a:tc>
                  <a:txBody>
                    <a:bodyPr/>
                    <a:lstStyle/>
                    <a:p>
                      <a:pPr algn="l"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模型五</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模型六</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模型七</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模型八</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71132"/>
                  </a:ext>
                </a:extLst>
              </a:tr>
              <a:tr h="108783">
                <a:tc>
                  <a:txBody>
                    <a:bodyPr/>
                    <a:lstStyle/>
                    <a:p>
                      <a:pPr algn="l" fontAlgn="ctr"/>
                      <a:r>
                        <a:rPr lang="zh-TW" altLang="en-US" sz="1100" u="none" strike="noStrike">
                          <a:effectLst/>
                        </a:rPr>
                        <a:t>常數項</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56.488***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54.250***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51.983***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50.435***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0177064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8194273"/>
                  </a:ext>
                </a:extLst>
              </a:tr>
              <a:tr h="108783">
                <a:tc>
                  <a:txBody>
                    <a:bodyPr/>
                    <a:lstStyle/>
                    <a:p>
                      <a:pPr algn="l" fontAlgn="ctr"/>
                      <a:r>
                        <a:rPr lang="en-US" altLang="zh-TW" sz="1100" u="none" strike="noStrike" dirty="0">
                          <a:effectLst/>
                        </a:rPr>
                        <a:t>C</a:t>
                      </a:r>
                      <a:r>
                        <a:rPr lang="zh-TW" altLang="en-US" sz="1100" u="none" strike="noStrike" dirty="0">
                          <a:effectLst/>
                        </a:rPr>
                        <a:t>（</a:t>
                      </a:r>
                      <a:r>
                        <a:rPr lang="en-US" altLang="zh-TW" sz="1100" u="none" strike="noStrike" dirty="0">
                          <a:effectLst/>
                        </a:rPr>
                        <a:t>D_WFN</a:t>
                      </a:r>
                      <a:r>
                        <a:rPr lang="zh-TW" altLang="en-US" sz="1100" u="none" strike="noStrike" dirty="0">
                          <a:effectLst/>
                        </a:rPr>
                        <a:t>）</a:t>
                      </a:r>
                      <a:r>
                        <a:rPr lang="en-US" altLang="zh-TW" sz="1100" u="none" strike="noStrike" dirty="0">
                          <a:effectLst/>
                        </a:rPr>
                        <a:t>[T.</a:t>
                      </a:r>
                      <a:r>
                        <a:rPr lang="zh-TW" altLang="en-US" sz="1100" u="none" strike="noStrike" dirty="0">
                          <a:effectLst/>
                        </a:rPr>
                        <a:t>自願</a:t>
                      </a:r>
                      <a:r>
                        <a:rPr lang="en-US" altLang="zh-TW" sz="1100" u="none" strike="noStrike" dirty="0">
                          <a:effectLst/>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5.267***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4.756***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4.506***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4.105***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4466663"/>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14919265"/>
                  </a:ext>
                </a:extLst>
              </a:tr>
              <a:tr h="108783">
                <a:tc>
                  <a:txBody>
                    <a:bodyPr/>
                    <a:lstStyle/>
                    <a:p>
                      <a:pPr algn="l" fontAlgn="ctr"/>
                      <a:r>
                        <a:rPr lang="pl-PL" sz="1100" u="none" strike="noStrike" dirty="0">
                          <a:effectLst/>
                        </a:rPr>
                        <a:t>C（Policy_2019）[T.1]</a:t>
                      </a:r>
                      <a:endParaRPr lang="pl-PL"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2.873***</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2.396***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-1.214***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-1.440**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248422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22350197"/>
                  </a:ext>
                </a:extLst>
              </a:tr>
              <a:tr h="108783">
                <a:tc>
                  <a:txBody>
                    <a:bodyPr/>
                    <a:lstStyle/>
                    <a:p>
                      <a:pPr algn="l" fontAlgn="ctr"/>
                      <a:r>
                        <a:rPr lang="en-US" sz="1100" u="none" strike="noStrike">
                          <a:effectLst/>
                        </a:rPr>
                        <a:t>C（</a:t>
                      </a:r>
                      <a:r>
                        <a:rPr lang="zh-TW" altLang="en-US" sz="1100" u="none" strike="noStrike">
                          <a:effectLst/>
                        </a:rPr>
                        <a:t>可再生能源）</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-1.204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2.352***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74238185"/>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(0.93)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6668244"/>
                  </a:ext>
                </a:extLst>
              </a:tr>
              <a:tr h="108783">
                <a:tc>
                  <a:txBody>
                    <a:bodyPr/>
                    <a:lstStyle/>
                    <a:p>
                      <a:pPr algn="l" fontAlgn="ctr"/>
                      <a:r>
                        <a:rPr lang="en-US" altLang="zh-TW" sz="1100" u="none" strike="noStrike">
                          <a:effectLst/>
                        </a:rPr>
                        <a:t>C</a:t>
                      </a:r>
                      <a:r>
                        <a:rPr lang="zh-TW" altLang="en-US" sz="1100" u="none" strike="noStrike">
                          <a:effectLst/>
                        </a:rPr>
                        <a:t>（提煉與礦產）</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-0.668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-2.054***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2024792"/>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6030176"/>
                  </a:ext>
                </a:extLst>
              </a:tr>
              <a:tr h="108783">
                <a:tc>
                  <a:txBody>
                    <a:bodyPr/>
                    <a:lstStyle/>
                    <a:p>
                      <a:pPr algn="l" fontAlgn="ctr"/>
                      <a:r>
                        <a:rPr lang="en-US" sz="1100" u="none" strike="noStrike" dirty="0">
                          <a:effectLst/>
                        </a:rPr>
                        <a:t>C（</a:t>
                      </a:r>
                      <a:r>
                        <a:rPr lang="zh-TW" altLang="en-US" sz="1100" u="none" strike="noStrike" dirty="0">
                          <a:effectLst/>
                        </a:rPr>
                        <a:t>服務）</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2.137***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1.861***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25963393"/>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(0.79)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72486553"/>
                  </a:ext>
                </a:extLst>
              </a:tr>
              <a:tr h="108783">
                <a:tc>
                  <a:txBody>
                    <a:bodyPr/>
                    <a:lstStyle/>
                    <a:p>
                      <a:pPr algn="l" fontAlgn="ctr"/>
                      <a:r>
                        <a:rPr lang="en-US" sz="1100" u="none" strike="noStrike">
                          <a:effectLst/>
                        </a:rPr>
                        <a:t>C（</a:t>
                      </a:r>
                      <a:r>
                        <a:rPr lang="zh-TW" altLang="en-US" sz="1100" u="none" strike="noStrike">
                          <a:effectLst/>
                        </a:rPr>
                        <a:t>消費品）</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-1.398***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468279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0733516"/>
                  </a:ext>
                </a:extLst>
              </a:tr>
              <a:tr h="108783">
                <a:tc>
                  <a:txBody>
                    <a:bodyPr/>
                    <a:lstStyle/>
                    <a:p>
                      <a:pPr algn="l" fontAlgn="ctr"/>
                      <a:r>
                        <a:rPr lang="en-US" altLang="zh-TW" sz="1100" u="none" strike="noStrike">
                          <a:effectLst/>
                        </a:rPr>
                        <a:t>C</a:t>
                      </a:r>
                      <a:r>
                        <a:rPr lang="zh-TW" altLang="en-US" sz="1100" u="none" strike="noStrike">
                          <a:effectLst/>
                        </a:rPr>
                        <a:t>（科技與通訊）</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-1.389***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-0.584**</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63972395"/>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11805859"/>
                  </a:ext>
                </a:extLst>
              </a:tr>
              <a:tr h="108783">
                <a:tc>
                  <a:txBody>
                    <a:bodyPr/>
                    <a:lstStyle/>
                    <a:p>
                      <a:pPr algn="l" fontAlgn="ctr"/>
                      <a:r>
                        <a:rPr lang="en-US" altLang="zh-TW" sz="1100" u="none" strike="noStrike">
                          <a:effectLst/>
                        </a:rPr>
                        <a:t>C</a:t>
                      </a:r>
                      <a:r>
                        <a:rPr lang="zh-TW" altLang="en-US" sz="1100" u="none" strike="noStrike">
                          <a:effectLst/>
                        </a:rPr>
                        <a:t>（資源轉化）</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-1.149**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0.268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981620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570091"/>
                  </a:ext>
                </a:extLst>
              </a:tr>
              <a:tr h="108783">
                <a:tc>
                  <a:txBody>
                    <a:bodyPr/>
                    <a:lstStyle/>
                    <a:p>
                      <a:pPr algn="l" fontAlgn="ctr"/>
                      <a:r>
                        <a:rPr lang="en-US" sz="1100" u="none" strike="noStrike">
                          <a:effectLst/>
                        </a:rPr>
                        <a:t>C（</a:t>
                      </a:r>
                      <a:r>
                        <a:rPr lang="zh-TW" altLang="en-US" sz="1100" u="none" strike="noStrike">
                          <a:effectLst/>
                        </a:rPr>
                        <a:t>運輸）</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-0.963*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-0.587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3493943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18890866"/>
                  </a:ext>
                </a:extLst>
              </a:tr>
              <a:tr h="108783">
                <a:tc>
                  <a:txBody>
                    <a:bodyPr/>
                    <a:lstStyle/>
                    <a:p>
                      <a:pPr algn="l" fontAlgn="ctr"/>
                      <a:r>
                        <a:rPr lang="en-US" altLang="zh-TW" sz="1100" u="none" strike="noStrike">
                          <a:effectLst/>
                        </a:rPr>
                        <a:t>C</a:t>
                      </a:r>
                      <a:r>
                        <a:rPr lang="zh-TW" altLang="en-US" sz="1100" u="none" strike="noStrike">
                          <a:effectLst/>
                        </a:rPr>
                        <a:t>（醫療保健）</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-0.544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2.480***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0822993"/>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1117625"/>
                  </a:ext>
                </a:extLst>
              </a:tr>
              <a:tr h="108783">
                <a:tc>
                  <a:txBody>
                    <a:bodyPr/>
                    <a:lstStyle/>
                    <a:p>
                      <a:pPr algn="l" fontAlgn="ctr"/>
                      <a:r>
                        <a:rPr lang="en-US" sz="1100" u="none" strike="noStrike">
                          <a:effectLst/>
                        </a:rPr>
                        <a:t>C（</a:t>
                      </a:r>
                      <a:r>
                        <a:rPr lang="zh-TW" altLang="en-US" sz="1100" u="none" strike="noStrike">
                          <a:effectLst/>
                        </a:rPr>
                        <a:t>金融）</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-4.894***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-2.045***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12403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3785171"/>
                  </a:ext>
                </a:extLst>
              </a:tr>
              <a:tr h="108783">
                <a:tc>
                  <a:txBody>
                    <a:bodyPr/>
                    <a:lstStyle/>
                    <a:p>
                      <a:pPr algn="l" fontAlgn="ctr"/>
                      <a:r>
                        <a:rPr lang="en-US" altLang="zh-TW" sz="1100" u="none" strike="noStrike">
                          <a:effectLst/>
                        </a:rPr>
                        <a:t>C</a:t>
                      </a:r>
                      <a:r>
                        <a:rPr lang="zh-TW" altLang="en-US" sz="1100" u="none" strike="noStrike">
                          <a:effectLst/>
                        </a:rPr>
                        <a:t>（食品與飲料）</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-2.455***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-2.105***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7172215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9708096"/>
                  </a:ext>
                </a:extLst>
              </a:tr>
              <a:tr h="108783">
                <a:tc>
                  <a:txBody>
                    <a:bodyPr/>
                    <a:lstStyle/>
                    <a:p>
                      <a:pPr algn="l" fontAlgn="ctr"/>
                      <a:r>
                        <a:rPr lang="en-US" sz="1100" u="none" strike="noStrike">
                          <a:effectLst/>
                        </a:rPr>
                        <a:t>C（</a:t>
                      </a:r>
                      <a:r>
                        <a:rPr lang="zh-TW" altLang="en-US" sz="1100" u="none" strike="noStrike">
                          <a:effectLst/>
                        </a:rPr>
                        <a:t>上市別）</a:t>
                      </a:r>
                      <a:r>
                        <a:rPr lang="en-US" altLang="zh-TW" sz="1100" u="none" strike="noStrike">
                          <a:effectLst/>
                        </a:rPr>
                        <a:t>[</a:t>
                      </a:r>
                      <a:r>
                        <a:rPr lang="en-US" sz="1100" u="none" strike="noStrike">
                          <a:effectLst/>
                        </a:rPr>
                        <a:t>T.TSE]</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1.008***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0.651***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4627437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09441047"/>
                  </a:ext>
                </a:extLst>
              </a:tr>
              <a:tr h="108783">
                <a:tc>
                  <a:txBody>
                    <a:bodyPr/>
                    <a:lstStyle/>
                    <a:p>
                      <a:pPr algn="l" fontAlgn="ctr"/>
                      <a:r>
                        <a:rPr lang="zh-TW" altLang="en-US" sz="1100" u="none" strike="noStrike">
                          <a:effectLst/>
                        </a:rPr>
                        <a:t>交乘效果</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0.092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4.087***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3.961***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3452642"/>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6663097"/>
                  </a:ext>
                </a:extLst>
              </a:tr>
              <a:tr h="108783">
                <a:tc>
                  <a:txBody>
                    <a:bodyPr/>
                    <a:lstStyle/>
                    <a:p>
                      <a:pPr algn="l" fontAlgn="ctr"/>
                      <a:r>
                        <a:rPr lang="en-US" sz="1100" u="none" strike="noStrike" dirty="0">
                          <a:effectLst/>
                        </a:rPr>
                        <a:t>ROA</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0.130***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0.091***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5803544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6762649"/>
                  </a:ext>
                </a:extLst>
              </a:tr>
              <a:tr h="108783">
                <a:tc>
                  <a:txBody>
                    <a:bodyPr/>
                    <a:lstStyle/>
                    <a:p>
                      <a:pPr algn="l" fontAlgn="ctr"/>
                      <a:r>
                        <a:rPr lang="zh-TW" altLang="en-US" sz="1100" u="none" strike="noStrike">
                          <a:effectLst/>
                        </a:rPr>
                        <a:t>每股淨值</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7659440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163329"/>
                  </a:ext>
                </a:extLst>
              </a:tr>
              <a:tr h="108783">
                <a:tc>
                  <a:txBody>
                    <a:bodyPr/>
                    <a:lstStyle/>
                    <a:p>
                      <a:pPr algn="l" fontAlgn="ctr"/>
                      <a:r>
                        <a:rPr lang="zh-TW" altLang="en-US" sz="1100" u="none" strike="noStrike">
                          <a:effectLst/>
                        </a:rPr>
                        <a:t>短期借款比率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-9.525***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-6.391***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0236969"/>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(1.36)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(0.73)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2149190"/>
                  </a:ext>
                </a:extLst>
              </a:tr>
              <a:tr h="108783">
                <a:tc>
                  <a:txBody>
                    <a:bodyPr/>
                    <a:lstStyle/>
                    <a:p>
                      <a:pPr algn="l" fontAlgn="ctr"/>
                      <a:r>
                        <a:rPr lang="zh-TW" altLang="en-US" sz="1100" u="none" strike="noStrike">
                          <a:effectLst/>
                        </a:rPr>
                        <a:t>負債總額比率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6.181***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3.508***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5744178"/>
                  </a:ext>
                </a:extLst>
              </a:tr>
              <a:tr h="108783">
                <a:tc>
                  <a:txBody>
                    <a:bodyPr/>
                    <a:lstStyle/>
                    <a:p>
                      <a:pPr algn="l"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(0.42)</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184" marR="4184" marT="4184"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65997704"/>
                  </a:ext>
                </a:extLst>
              </a:tr>
            </a:tbl>
          </a:graphicData>
        </a:graphic>
      </p:graphicFrame>
      <p:sp>
        <p:nvSpPr>
          <p:cNvPr id="7" name="文字方塊 6">
            <a:extLst>
              <a:ext uri="{FF2B5EF4-FFF2-40B4-BE49-F238E27FC236}">
                <a16:creationId xmlns:a16="http://schemas.microsoft.com/office/drawing/2014/main" id="{073FD158-A1B8-4040-AC52-0A20E7A80654}"/>
              </a:ext>
            </a:extLst>
          </p:cNvPr>
          <p:cNvSpPr txBox="1"/>
          <p:nvPr/>
        </p:nvSpPr>
        <p:spPr>
          <a:xfrm>
            <a:off x="6364733" y="1777239"/>
            <a:ext cx="1082040" cy="430887"/>
          </a:xfrm>
          <a:prstGeom prst="rect">
            <a:avLst/>
          </a:prstGeom>
          <a:noFill/>
          <a:ln>
            <a:solidFill>
              <a:schemeClr val="bg1">
                <a:lumMod val="75000"/>
              </a:schemeClr>
            </a:solidFill>
          </a:ln>
        </p:spPr>
        <p:txBody>
          <a:bodyPr wrap="square" rtlCol="0">
            <a:spAutoFit/>
          </a:bodyPr>
          <a:lstStyle/>
          <a:p>
            <a:r>
              <a:rPr lang="en-US" altLang="zh-TW" sz="1100" u="none" strike="noStrike" dirty="0">
                <a:effectLst/>
                <a:latin typeface="微軟正黑體" panose="020B0604030504040204" pitchFamily="34" charset="-120"/>
                <a:ea typeface="微軟正黑體" panose="020B0604030504040204" pitchFamily="34" charset="-120"/>
              </a:rPr>
              <a:t>C</a:t>
            </a:r>
            <a:r>
              <a:rPr lang="zh-TW" altLang="en-US" sz="1100" u="none" strike="noStrike" dirty="0">
                <a:effectLst/>
                <a:latin typeface="微軟正黑體" panose="020B0604030504040204" pitchFamily="34" charset="-120"/>
                <a:ea typeface="微軟正黑體" panose="020B0604030504040204" pitchFamily="34" charset="-120"/>
              </a:rPr>
              <a:t>（</a:t>
            </a:r>
            <a:r>
              <a:rPr lang="en-US" altLang="zh-TW" sz="1100" u="none" strike="noStrike" dirty="0">
                <a:effectLst/>
                <a:latin typeface="微軟正黑體" panose="020B0604030504040204" pitchFamily="34" charset="-120"/>
                <a:ea typeface="微軟正黑體" panose="020B0604030504040204" pitchFamily="34" charset="-120"/>
              </a:rPr>
              <a:t>D_WFN</a:t>
            </a:r>
            <a:r>
              <a:rPr lang="zh-TW" altLang="en-US" sz="1100" u="none" strike="noStrike" dirty="0">
                <a:effectLst/>
                <a:latin typeface="微軟正黑體" panose="020B0604030504040204" pitchFamily="34" charset="-120"/>
                <a:ea typeface="微軟正黑體" panose="020B0604030504040204" pitchFamily="34" charset="-120"/>
              </a:rPr>
              <a:t>）</a:t>
            </a:r>
            <a:r>
              <a:rPr lang="en-US" altLang="zh-TW" sz="1100" u="none" strike="noStrike" dirty="0">
                <a:effectLst/>
                <a:latin typeface="微軟正黑體" panose="020B0604030504040204" pitchFamily="34" charset="-120"/>
                <a:ea typeface="微軟正黑體" panose="020B0604030504040204" pitchFamily="34" charset="-120"/>
              </a:rPr>
              <a:t>[T.</a:t>
            </a:r>
            <a:r>
              <a:rPr lang="en-US" altLang="zh-TW" sz="1100" dirty="0">
                <a:latin typeface="微軟正黑體" panose="020B0604030504040204" pitchFamily="34" charset="-120"/>
                <a:ea typeface="微軟正黑體" panose="020B0604030504040204" pitchFamily="34" charset="-120"/>
              </a:rPr>
              <a:t> Forced]</a:t>
            </a:r>
            <a:endParaRPr lang="zh-TW" altLang="en-US" sz="1100" dirty="0">
              <a:latin typeface="微軟正黑體" panose="020B0604030504040204" pitchFamily="34" charset="-120"/>
              <a:ea typeface="微軟正黑體" panose="020B0604030504040204" pitchFamily="34" charset="-120"/>
            </a:endParaRPr>
          </a:p>
        </p:txBody>
      </p:sp>
      <p:cxnSp>
        <p:nvCxnSpPr>
          <p:cNvPr id="9" name="直線單箭頭接點 8">
            <a:extLst>
              <a:ext uri="{FF2B5EF4-FFF2-40B4-BE49-F238E27FC236}">
                <a16:creationId xmlns:a16="http://schemas.microsoft.com/office/drawing/2014/main" id="{F44A7DCF-908B-40A1-80E2-E49052E90117}"/>
              </a:ext>
            </a:extLst>
          </p:cNvPr>
          <p:cNvCxnSpPr/>
          <p:nvPr/>
        </p:nvCxnSpPr>
        <p:spPr>
          <a:xfrm flipH="1">
            <a:off x="6077994" y="749239"/>
            <a:ext cx="28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C01E12F1-4FC8-4C3F-B074-EF8AB2531674}"/>
              </a:ext>
            </a:extLst>
          </p:cNvPr>
          <p:cNvSpPr/>
          <p:nvPr/>
        </p:nvSpPr>
        <p:spPr>
          <a:xfrm>
            <a:off x="257402" y="5142568"/>
            <a:ext cx="5964591"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 name="表格 1">
            <a:extLst>
              <a:ext uri="{FF2B5EF4-FFF2-40B4-BE49-F238E27FC236}">
                <a16:creationId xmlns:a16="http://schemas.microsoft.com/office/drawing/2014/main" id="{133AAC46-907A-4AB3-9ECC-33799B5FF105}"/>
              </a:ext>
            </a:extLst>
          </p:cNvPr>
          <p:cNvGraphicFramePr>
            <a:graphicFrameLocks noGrp="1"/>
          </p:cNvGraphicFramePr>
          <p:nvPr>
            <p:extLst>
              <p:ext uri="{D42A27DB-BD31-4B8C-83A1-F6EECF244321}">
                <p14:modId xmlns:p14="http://schemas.microsoft.com/office/powerpoint/2010/main" val="1787256260"/>
              </p:ext>
            </p:extLst>
          </p:nvPr>
        </p:nvGraphicFramePr>
        <p:xfrm>
          <a:off x="5972675" y="5729745"/>
          <a:ext cx="3332225" cy="521799"/>
        </p:xfrm>
        <a:graphic>
          <a:graphicData uri="http://schemas.openxmlformats.org/drawingml/2006/table">
            <a:tbl>
              <a:tblPr>
                <a:tableStyleId>{2D5ABB26-0587-4C30-8999-92F81FD0307C}</a:tableStyleId>
              </a:tblPr>
              <a:tblGrid>
                <a:gridCol w="504507">
                  <a:extLst>
                    <a:ext uri="{9D8B030D-6E8A-4147-A177-3AD203B41FA5}">
                      <a16:colId xmlns:a16="http://schemas.microsoft.com/office/drawing/2014/main" val="3404739287"/>
                    </a:ext>
                  </a:extLst>
                </a:gridCol>
                <a:gridCol w="758771">
                  <a:extLst>
                    <a:ext uri="{9D8B030D-6E8A-4147-A177-3AD203B41FA5}">
                      <a16:colId xmlns:a16="http://schemas.microsoft.com/office/drawing/2014/main" val="2881835186"/>
                    </a:ext>
                  </a:extLst>
                </a:gridCol>
                <a:gridCol w="725781">
                  <a:extLst>
                    <a:ext uri="{9D8B030D-6E8A-4147-A177-3AD203B41FA5}">
                      <a16:colId xmlns:a16="http://schemas.microsoft.com/office/drawing/2014/main" val="1133090138"/>
                    </a:ext>
                  </a:extLst>
                </a:gridCol>
                <a:gridCol w="673940">
                  <a:extLst>
                    <a:ext uri="{9D8B030D-6E8A-4147-A177-3AD203B41FA5}">
                      <a16:colId xmlns:a16="http://schemas.microsoft.com/office/drawing/2014/main" val="2759711981"/>
                    </a:ext>
                  </a:extLst>
                </a:gridCol>
                <a:gridCol w="669226">
                  <a:extLst>
                    <a:ext uri="{9D8B030D-6E8A-4147-A177-3AD203B41FA5}">
                      <a16:colId xmlns:a16="http://schemas.microsoft.com/office/drawing/2014/main" val="3738884750"/>
                    </a:ext>
                  </a:extLst>
                </a:gridCol>
              </a:tblGrid>
              <a:tr h="163607">
                <a:tc>
                  <a:txBody>
                    <a:bodyPr/>
                    <a:lstStyle/>
                    <a:p>
                      <a:pPr algn="l" fontAlgn="ctr"/>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Sample</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dirty="0">
                          <a:effectLst/>
                          <a:latin typeface="微軟正黑體" panose="020B0604030504040204" pitchFamily="34" charset="-120"/>
                          <a:ea typeface="微軟正黑體" panose="020B0604030504040204" pitchFamily="34" charset="-120"/>
                        </a:rPr>
                        <a:t>4559 </a:t>
                      </a:r>
                      <a:endPar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4559 </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9681 </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altLang="zh-TW" sz="1100" u="none" strike="noStrike">
                          <a:effectLst/>
                          <a:latin typeface="微軟正黑體" panose="020B0604030504040204" pitchFamily="34" charset="-120"/>
                          <a:ea typeface="微軟正黑體" panose="020B0604030504040204" pitchFamily="34" charset="-120"/>
                        </a:rPr>
                        <a:t>9681 </a:t>
                      </a:r>
                      <a:endParaRPr lang="en-US" altLang="zh-TW"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3750637573"/>
                  </a:ext>
                </a:extLst>
              </a:tr>
              <a:tr h="163607">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0.151</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0.186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0.239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541783173"/>
                  </a:ext>
                </a:extLst>
              </a:tr>
              <a:tr h="163607">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adj_R2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0.212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0.186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0.237</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293" marR="6293" marT="6293" marB="0" anchor="ctr"/>
                </a:tc>
                <a:extLst>
                  <a:ext uri="{0D108BD9-81ED-4DB2-BD59-A6C34878D82A}">
                    <a16:rowId xmlns:a16="http://schemas.microsoft.com/office/drawing/2014/main" val="1815511598"/>
                  </a:ext>
                </a:extLst>
              </a:tr>
            </a:tbl>
          </a:graphicData>
        </a:graphic>
      </p:graphicFrame>
      <p:sp>
        <p:nvSpPr>
          <p:cNvPr id="10" name="文字方塊 9">
            <a:extLst>
              <a:ext uri="{FF2B5EF4-FFF2-40B4-BE49-F238E27FC236}">
                <a16:creationId xmlns:a16="http://schemas.microsoft.com/office/drawing/2014/main" id="{B5425F27-50A8-4AFC-924A-129E314E111B}"/>
              </a:ext>
            </a:extLst>
          </p:cNvPr>
          <p:cNvSpPr txBox="1"/>
          <p:nvPr/>
        </p:nvSpPr>
        <p:spPr>
          <a:xfrm>
            <a:off x="6457950" y="191661"/>
            <a:ext cx="2114894" cy="1166410"/>
          </a:xfrm>
          <a:prstGeom prst="rect">
            <a:avLst/>
          </a:prstGeom>
          <a:noFill/>
        </p:spPr>
        <p:txBody>
          <a:bodyPr wrap="square" rtlCol="0">
            <a:spAutoFit/>
          </a:bodyPr>
          <a:lstStyle/>
          <a:p>
            <a:pPr indent="457200">
              <a:lnSpc>
                <a:spcPct val="150000"/>
              </a:lnSpc>
            </a:pPr>
            <a:r>
              <a:rPr lang="en-US" altLang="zh-TW" sz="1200" dirty="0">
                <a:latin typeface="微軟正黑體" panose="020B0604030504040204" pitchFamily="34" charset="-120"/>
                <a:ea typeface="微軟正黑體" panose="020B0604030504040204" pitchFamily="34" charset="-120"/>
              </a:rPr>
              <a:t>Hypothesis test III:
Voluntary &amp; Forced
Hypothesis test IV:
</a:t>
            </a:r>
            <a:r>
              <a:rPr lang="zh-TW" altLang="en-US" sz="1200" dirty="0">
                <a:latin typeface="微軟正黑體" panose="020B0604030504040204" pitchFamily="34" charset="-120"/>
                <a:ea typeface="微軟正黑體" panose="020B0604030504040204" pitchFamily="34" charset="-120"/>
              </a:rPr>
              <a:t>強制 </a:t>
            </a:r>
            <a:r>
              <a:rPr lang="en-US" altLang="zh-TW" sz="1200" dirty="0">
                <a:latin typeface="微軟正黑體" panose="020B0604030504040204" pitchFamily="34" charset="-120"/>
                <a:ea typeface="微軟正黑體" panose="020B0604030504040204" pitchFamily="34" charset="-120"/>
              </a:rPr>
              <a:t>&amp;  </a:t>
            </a:r>
            <a:r>
              <a:rPr lang="zh-TW" altLang="en-US" sz="1200" dirty="0">
                <a:latin typeface="微軟正黑體" panose="020B0604030504040204" pitchFamily="34" charset="-120"/>
                <a:ea typeface="微軟正黑體" panose="020B0604030504040204" pitchFamily="34" charset="-120"/>
              </a:rPr>
              <a:t>未無</a:t>
            </a:r>
          </a:p>
        </p:txBody>
      </p:sp>
      <p:cxnSp>
        <p:nvCxnSpPr>
          <p:cNvPr id="4" name="直線接點 3">
            <a:extLst>
              <a:ext uri="{FF2B5EF4-FFF2-40B4-BE49-F238E27FC236}">
                <a16:creationId xmlns:a16="http://schemas.microsoft.com/office/drawing/2014/main" id="{47F13506-FC6B-4CB1-A4C0-CA3AD389CE34}"/>
              </a:ext>
            </a:extLst>
          </p:cNvPr>
          <p:cNvCxnSpPr>
            <a:cxnSpLocks/>
          </p:cNvCxnSpPr>
          <p:nvPr/>
        </p:nvCxnSpPr>
        <p:spPr>
          <a:xfrm>
            <a:off x="6366077" y="749239"/>
            <a:ext cx="0" cy="1027151"/>
          </a:xfrm>
          <a:prstGeom prst="line">
            <a:avLst/>
          </a:prstGeom>
        </p:spPr>
        <p:style>
          <a:lnRef idx="1">
            <a:schemeClr val="dk1"/>
          </a:lnRef>
          <a:fillRef idx="0">
            <a:schemeClr val="dk1"/>
          </a:fillRef>
          <a:effectRef idx="0">
            <a:schemeClr val="dk1"/>
          </a:effectRef>
          <a:fontRef idx="minor">
            <a:schemeClr val="tx1"/>
          </a:fontRef>
        </p:style>
      </p:cxnSp>
      <p:sp>
        <p:nvSpPr>
          <p:cNvPr id="5" name="投影片編號版面配置區 4">
            <a:extLst>
              <a:ext uri="{FF2B5EF4-FFF2-40B4-BE49-F238E27FC236}">
                <a16:creationId xmlns:a16="http://schemas.microsoft.com/office/drawing/2014/main" id="{8C673348-E31D-4B36-BD5E-73E6BD6C4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11" name="文字方塊 10">
            <a:extLst>
              <a:ext uri="{FF2B5EF4-FFF2-40B4-BE49-F238E27FC236}">
                <a16:creationId xmlns:a16="http://schemas.microsoft.com/office/drawing/2014/main" id="{1C3E6CF5-8C78-42BF-9044-6560FCF2FABF}"/>
              </a:ext>
            </a:extLst>
          </p:cNvPr>
          <p:cNvSpPr txBox="1"/>
          <p:nvPr/>
        </p:nvSpPr>
        <p:spPr>
          <a:xfrm>
            <a:off x="6369854" y="4067752"/>
            <a:ext cx="2537869" cy="1661993"/>
          </a:xfrm>
          <a:prstGeom prst="rect">
            <a:avLst/>
          </a:prstGeom>
          <a:noFill/>
        </p:spPr>
        <p:txBody>
          <a:bodyPr wrap="square" rtlCol="0">
            <a:spAutoFit/>
          </a:bodyPr>
          <a:lstStyle/>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&lt;0.01</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 </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&lt;0.05</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 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 </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&lt;0.1</a:t>
            </a: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zh-TW" altLang="en-US" sz="1200" dirty="0">
              <a:latin typeface="微軟正黑體" panose="020B0604030504040204" pitchFamily="34" charset="-120"/>
              <a:ea typeface="微軟正黑體" panose="020B0604030504040204" pitchFamily="34" charset="-120"/>
            </a:endParaRPr>
          </a:p>
          <a:p>
            <a:pPr algn="ct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6940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017431" y="605307"/>
            <a:ext cx="7160656" cy="10853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tLang="zh-TW" dirty="0">
                <a:latin typeface="Microsoft JhengHei"/>
                <a:ea typeface="Microsoft JhengHei"/>
                <a:cs typeface="Microsoft JhengHei"/>
                <a:sym typeface="Microsoft JhengHei"/>
              </a:rPr>
              <a:t>Category</a:t>
            </a:r>
            <a:endParaRPr dirty="0"/>
          </a:p>
        </p:txBody>
      </p:sp>
      <p:sp>
        <p:nvSpPr>
          <p:cNvPr id="91" name="Google Shape;91;p2"/>
          <p:cNvSpPr txBox="1">
            <a:spLocks noGrp="1"/>
          </p:cNvSpPr>
          <p:nvPr>
            <p:ph type="body" idx="1"/>
          </p:nvPr>
        </p:nvSpPr>
        <p:spPr>
          <a:xfrm>
            <a:off x="1017431" y="1825624"/>
            <a:ext cx="7160656" cy="4691085"/>
          </a:xfrm>
          <a:prstGeom prst="rect">
            <a:avLst/>
          </a:prstGeom>
          <a:noFill/>
          <a:ln>
            <a:noFill/>
          </a:ln>
        </p:spPr>
        <p:txBody>
          <a:bodyPr spcFirstLastPara="1" wrap="square" lIns="91425" tIns="45700" rIns="91425" bIns="45700" anchor="t" anchorCtr="0">
            <a:normAutofit/>
          </a:bodyPr>
          <a:lstStyle/>
          <a:p>
            <a:pPr marL="228600" indent="-228600">
              <a:buSzPts val="2800"/>
            </a:pPr>
            <a:r>
              <a:rPr lang="en-US" altLang="zh-TW" dirty="0">
                <a:latin typeface="Microsoft JhengHei"/>
                <a:ea typeface="Microsoft JhengHei"/>
                <a:sym typeface="Microsoft JhengHei"/>
              </a:rPr>
              <a:t>Introduction</a:t>
            </a:r>
          </a:p>
          <a:p>
            <a:pPr marL="228600" indent="-228600">
              <a:buSzPts val="2800"/>
            </a:pPr>
            <a:r>
              <a:rPr lang="en-US" altLang="zh-TW" dirty="0">
                <a:latin typeface="Microsoft JhengHei"/>
                <a:ea typeface="Microsoft JhengHei"/>
                <a:sym typeface="Microsoft JhengHei"/>
              </a:rPr>
              <a:t>Data Introduction</a:t>
            </a:r>
          </a:p>
          <a:p>
            <a:pPr marL="228600" indent="-228600">
              <a:buSzPts val="2800"/>
            </a:pPr>
            <a:r>
              <a:rPr lang="en-US" altLang="zh-TW" dirty="0">
                <a:latin typeface="Microsoft JhengHei"/>
                <a:ea typeface="Microsoft JhengHei"/>
                <a:sym typeface="Microsoft JhengHei"/>
              </a:rPr>
              <a:t>Descriptive Statistics</a:t>
            </a:r>
          </a:p>
          <a:p>
            <a:pPr marL="228600" indent="-228600">
              <a:buSzPts val="2800"/>
            </a:pPr>
            <a:r>
              <a:rPr lang="en-US" altLang="zh-TW" dirty="0">
                <a:latin typeface="Microsoft JhengHei"/>
                <a:ea typeface="Microsoft JhengHei"/>
                <a:sym typeface="Microsoft JhengHei"/>
              </a:rPr>
              <a:t>Research Methodology</a:t>
            </a:r>
          </a:p>
          <a:p>
            <a:pPr marL="228600" indent="-228600">
              <a:buSzPts val="2800"/>
            </a:pPr>
            <a:r>
              <a:rPr lang="en-US" altLang="zh-TW" dirty="0">
                <a:latin typeface="Microsoft JhengHei"/>
                <a:ea typeface="Microsoft JhengHei"/>
                <a:sym typeface="Microsoft JhengHei"/>
              </a:rPr>
              <a:t>Research Findings</a:t>
            </a:r>
          </a:p>
          <a:p>
            <a:pPr marL="228600" indent="-228600">
              <a:buSzPts val="2800"/>
            </a:pPr>
            <a:r>
              <a:rPr lang="en-US" altLang="zh-TW" dirty="0">
                <a:latin typeface="Microsoft JhengHei"/>
                <a:ea typeface="Microsoft JhengHei"/>
                <a:sym typeface="Microsoft JhengHei"/>
              </a:rPr>
              <a:t>Conclusion and Recommendations</a:t>
            </a:r>
            <a:endParaRPr lang="zh-TW" altLang="en-US" dirty="0">
              <a:latin typeface="Microsoft JhengHei"/>
              <a:ea typeface="Microsoft JhengHei"/>
            </a:endParaRPr>
          </a:p>
        </p:txBody>
      </p:sp>
      <p:sp>
        <p:nvSpPr>
          <p:cNvPr id="3" name="投影片編號版面配置區 2">
            <a:extLst>
              <a:ext uri="{FF2B5EF4-FFF2-40B4-BE49-F238E27FC236}">
                <a16:creationId xmlns:a16="http://schemas.microsoft.com/office/drawing/2014/main" id="{2475A775-5720-46EC-A4EE-9BEAAA083C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437882" y="1039008"/>
            <a:ext cx="7791718" cy="1115944"/>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Results of the study – Validating the effect</a:t>
            </a:r>
            <a:endParaRPr dirty="0"/>
          </a:p>
        </p:txBody>
      </p:sp>
      <p:pic>
        <p:nvPicPr>
          <p:cNvPr id="192" name="Google Shape;192;p18"/>
          <p:cNvPicPr preferRelativeResize="0">
            <a:picLocks noGrp="1"/>
          </p:cNvPicPr>
          <p:nvPr>
            <p:ph type="body" idx="1"/>
          </p:nvPr>
        </p:nvPicPr>
        <p:blipFill rotWithShape="1">
          <a:blip r:embed="rId5">
            <a:alphaModFix/>
          </a:blip>
          <a:srcRect/>
          <a:stretch/>
        </p:blipFill>
        <p:spPr>
          <a:xfrm>
            <a:off x="964628" y="2154952"/>
            <a:ext cx="7214743" cy="4351338"/>
          </a:xfrm>
          <a:prstGeom prst="rect">
            <a:avLst/>
          </a:prstGeom>
          <a:noFill/>
          <a:ln>
            <a:solidFill>
              <a:schemeClr val="bg1">
                <a:lumMod val="75000"/>
              </a:schemeClr>
            </a:solidFill>
          </a:ln>
        </p:spPr>
      </p:pic>
      <p:sp>
        <p:nvSpPr>
          <p:cNvPr id="3" name="投影片編號版面配置區 2">
            <a:extLst>
              <a:ext uri="{FF2B5EF4-FFF2-40B4-BE49-F238E27FC236}">
                <a16:creationId xmlns:a16="http://schemas.microsoft.com/office/drawing/2014/main" id="{20B04AA7-0056-4438-9875-D5998C8A82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46AEDBF-292B-4AA7-A951-ABA252099487}"/>
              </a:ext>
            </a:extLst>
          </p:cNvPr>
          <p:cNvGraphicFramePr>
            <a:graphicFrameLocks noGrp="1"/>
          </p:cNvGraphicFramePr>
          <p:nvPr>
            <p:extLst>
              <p:ext uri="{D42A27DB-BD31-4B8C-83A1-F6EECF244321}">
                <p14:modId xmlns:p14="http://schemas.microsoft.com/office/powerpoint/2010/main" val="1542554049"/>
              </p:ext>
            </p:extLst>
          </p:nvPr>
        </p:nvGraphicFramePr>
        <p:xfrm>
          <a:off x="326172" y="0"/>
          <a:ext cx="4170668" cy="6866760"/>
        </p:xfrm>
        <a:graphic>
          <a:graphicData uri="http://schemas.openxmlformats.org/drawingml/2006/table">
            <a:tbl>
              <a:tblPr>
                <a:tableStyleId>{2D5ABB26-0587-4C30-8999-92F81FD0307C}</a:tableStyleId>
              </a:tblPr>
              <a:tblGrid>
                <a:gridCol w="1456272">
                  <a:extLst>
                    <a:ext uri="{9D8B030D-6E8A-4147-A177-3AD203B41FA5}">
                      <a16:colId xmlns:a16="http://schemas.microsoft.com/office/drawing/2014/main" val="1178356956"/>
                    </a:ext>
                  </a:extLst>
                </a:gridCol>
                <a:gridCol w="1360779">
                  <a:extLst>
                    <a:ext uri="{9D8B030D-6E8A-4147-A177-3AD203B41FA5}">
                      <a16:colId xmlns:a16="http://schemas.microsoft.com/office/drawing/2014/main" val="2595036820"/>
                    </a:ext>
                  </a:extLst>
                </a:gridCol>
                <a:gridCol w="1353617">
                  <a:extLst>
                    <a:ext uri="{9D8B030D-6E8A-4147-A177-3AD203B41FA5}">
                      <a16:colId xmlns:a16="http://schemas.microsoft.com/office/drawing/2014/main" val="439616307"/>
                    </a:ext>
                  </a:extLst>
                </a:gridCol>
              </a:tblGrid>
              <a:tr h="108783">
                <a:tc>
                  <a:txBody>
                    <a:bodyPr/>
                    <a:lstStyle/>
                    <a:p>
                      <a:pPr algn="l" fontAlgn="ct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2">
                  <a:txBody>
                    <a:bodyPr/>
                    <a:lstStyle/>
                    <a:p>
                      <a:pPr algn="ctr" fontAlgn="ctr"/>
                      <a:r>
                        <a:rPr lang="zh-TW" altLang="en-US" sz="1100" u="sng" strike="noStrike" dirty="0">
                          <a:effectLst/>
                        </a:rPr>
                        <a:t>假說檢定五</a:t>
                      </a:r>
                      <a:endParaRPr lang="zh-TW" altLang="en-US" sz="1100" b="0" i="0" u="sng"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endParaRPr lang="zh-TW" altLang="en-US"/>
                    </a:p>
                  </a:txBody>
                  <a:tcPr/>
                </a:tc>
                <a:extLst>
                  <a:ext uri="{0D108BD9-81ED-4DB2-BD59-A6C34878D82A}">
                    <a16:rowId xmlns:a16="http://schemas.microsoft.com/office/drawing/2014/main" val="320320507"/>
                  </a:ext>
                </a:extLst>
              </a:tr>
              <a:tr h="108783">
                <a:tc>
                  <a:txBody>
                    <a:bodyPr/>
                    <a:lstStyle/>
                    <a:p>
                      <a:pPr algn="l" fontAlgn="ct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模型九</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dirty="0">
                          <a:effectLst/>
                        </a:rPr>
                        <a:t>模型十</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658615"/>
                  </a:ext>
                </a:extLst>
              </a:tr>
              <a:tr h="108783">
                <a:tc>
                  <a:txBody>
                    <a:bodyPr/>
                    <a:lstStyle/>
                    <a:p>
                      <a:pPr algn="l" fontAlgn="ctr"/>
                      <a:r>
                        <a:rPr lang="zh-TW" altLang="en-US" sz="1100" u="none" strike="noStrike" dirty="0">
                          <a:effectLst/>
                        </a:rPr>
                        <a:t>常數項</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53.827***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50.220***</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801485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(0.33)</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42051206"/>
                  </a:ext>
                </a:extLst>
              </a:tr>
              <a:tr h="108783">
                <a:tc>
                  <a:txBody>
                    <a:bodyPr/>
                    <a:lstStyle/>
                    <a:p>
                      <a:pPr algn="l" fontAlgn="ctr"/>
                      <a:r>
                        <a:rPr lang="pt-BR" sz="1100" u="none" strike="noStrike" dirty="0">
                          <a:effectLst/>
                        </a:rPr>
                        <a:t>C（exam_7）[T.1]</a:t>
                      </a:r>
                      <a:endParaRPr lang="pt-BR"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7.328***</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7.015***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9505744"/>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(0.30)</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(0.31)</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68871832"/>
                  </a:ext>
                </a:extLst>
              </a:tr>
              <a:tr h="108783">
                <a:tc>
                  <a:txBody>
                    <a:bodyPr/>
                    <a:lstStyle/>
                    <a:p>
                      <a:pPr algn="l" fontAlgn="ctr"/>
                      <a:r>
                        <a:rPr lang="pl-PL" sz="1100" u="none" strike="noStrike">
                          <a:effectLst/>
                        </a:rPr>
                        <a:t>C（Policy_2019）[T.1]</a:t>
                      </a:r>
                      <a:endParaRPr lang="pl-PL"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0.135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-0.295**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80015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2278281"/>
                  </a:ext>
                </a:extLst>
              </a:tr>
              <a:tr h="108783">
                <a:tc>
                  <a:txBody>
                    <a:bodyPr/>
                    <a:lstStyle/>
                    <a:p>
                      <a:pPr algn="l" fontAlgn="ctr"/>
                      <a:r>
                        <a:rPr lang="en-US" sz="1100" u="none" strike="noStrike">
                          <a:effectLst/>
                        </a:rPr>
                        <a:t>C（</a:t>
                      </a:r>
                      <a:r>
                        <a:rPr lang="zh-TW" altLang="en-US" sz="1100" u="none" strike="noStrike">
                          <a:effectLst/>
                        </a:rPr>
                        <a:t>可再生能源）</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2.070***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691706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(0.65)</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3978055"/>
                  </a:ext>
                </a:extLst>
              </a:tr>
              <a:tr h="108783">
                <a:tc>
                  <a:txBody>
                    <a:bodyPr/>
                    <a:lstStyle/>
                    <a:p>
                      <a:pPr algn="l" fontAlgn="ctr"/>
                      <a:r>
                        <a:rPr lang="en-US" altLang="zh-TW" sz="1100" u="none" strike="noStrike">
                          <a:effectLst/>
                        </a:rPr>
                        <a:t>C</a:t>
                      </a:r>
                      <a:r>
                        <a:rPr lang="zh-TW" altLang="en-US" sz="1100" u="none" strike="noStrike">
                          <a:effectLst/>
                        </a:rPr>
                        <a:t>（提煉與礦產）</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-0.241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5385363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48203466"/>
                  </a:ext>
                </a:extLst>
              </a:tr>
              <a:tr h="108783">
                <a:tc>
                  <a:txBody>
                    <a:bodyPr/>
                    <a:lstStyle/>
                    <a:p>
                      <a:pPr algn="l" fontAlgn="ctr"/>
                      <a:r>
                        <a:rPr lang="en-US" sz="1100" u="none" strike="noStrike" dirty="0">
                          <a:effectLst/>
                        </a:rPr>
                        <a:t>C（</a:t>
                      </a:r>
                      <a:r>
                        <a:rPr lang="zh-TW" altLang="en-US" sz="1100" u="none" strike="noStrike" dirty="0">
                          <a:effectLst/>
                        </a:rPr>
                        <a:t>服務）</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1.446***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96616079"/>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32003149"/>
                  </a:ext>
                </a:extLst>
              </a:tr>
              <a:tr h="108783">
                <a:tc>
                  <a:txBody>
                    <a:bodyPr/>
                    <a:lstStyle/>
                    <a:p>
                      <a:pPr algn="l" fontAlgn="ctr"/>
                      <a:r>
                        <a:rPr lang="en-US" sz="1100" u="none" strike="noStrike">
                          <a:effectLst/>
                        </a:rPr>
                        <a:t>C（</a:t>
                      </a:r>
                      <a:r>
                        <a:rPr lang="zh-TW" altLang="en-US" sz="1100" u="none" strike="noStrike">
                          <a:effectLst/>
                        </a:rPr>
                        <a:t>消費品）</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-0.199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098054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02000037"/>
                  </a:ext>
                </a:extLst>
              </a:tr>
              <a:tr h="108783">
                <a:tc>
                  <a:txBody>
                    <a:bodyPr/>
                    <a:lstStyle/>
                    <a:p>
                      <a:pPr algn="l" fontAlgn="ctr"/>
                      <a:r>
                        <a:rPr lang="en-US" altLang="zh-TW" sz="1100" u="none" strike="noStrike" dirty="0">
                          <a:effectLst/>
                        </a:rPr>
                        <a:t>C</a:t>
                      </a:r>
                      <a:r>
                        <a:rPr lang="zh-TW" altLang="en-US" sz="1100" u="none" strike="noStrike" dirty="0">
                          <a:effectLst/>
                        </a:rPr>
                        <a:t>（科技與通訊）</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-0.146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0544251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57019803"/>
                  </a:ext>
                </a:extLst>
              </a:tr>
              <a:tr h="108783">
                <a:tc>
                  <a:txBody>
                    <a:bodyPr/>
                    <a:lstStyle/>
                    <a:p>
                      <a:pPr algn="l" fontAlgn="ctr"/>
                      <a:r>
                        <a:rPr lang="en-US" altLang="zh-TW" sz="1100" u="none" strike="noStrike">
                          <a:effectLst/>
                        </a:rPr>
                        <a:t>C</a:t>
                      </a:r>
                      <a:r>
                        <a:rPr lang="zh-TW" altLang="en-US" sz="1100" u="none" strike="noStrike">
                          <a:effectLst/>
                        </a:rPr>
                        <a:t>（資源轉化）</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0.569*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7771595"/>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(0.29)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4851607"/>
                  </a:ext>
                </a:extLst>
              </a:tr>
              <a:tr h="108783">
                <a:tc>
                  <a:txBody>
                    <a:bodyPr/>
                    <a:lstStyle/>
                    <a:p>
                      <a:pPr algn="l" fontAlgn="ctr"/>
                      <a:r>
                        <a:rPr lang="en-US" sz="1100" u="none" strike="noStrike">
                          <a:effectLst/>
                        </a:rPr>
                        <a:t>C（</a:t>
                      </a:r>
                      <a:r>
                        <a:rPr lang="zh-TW" altLang="en-US" sz="1100" u="none" strike="noStrike">
                          <a:effectLst/>
                        </a:rPr>
                        <a:t>運輸）</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-0.094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13699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0097981"/>
                  </a:ext>
                </a:extLst>
              </a:tr>
              <a:tr h="108783">
                <a:tc>
                  <a:txBody>
                    <a:bodyPr/>
                    <a:lstStyle/>
                    <a:p>
                      <a:pPr algn="l" fontAlgn="ctr"/>
                      <a:r>
                        <a:rPr lang="en-US" altLang="zh-TW" sz="1100" u="none" strike="noStrike">
                          <a:effectLst/>
                        </a:rPr>
                        <a:t>C</a:t>
                      </a:r>
                      <a:r>
                        <a:rPr lang="zh-TW" altLang="en-US" sz="1100" u="none" strike="noStrike">
                          <a:effectLst/>
                        </a:rPr>
                        <a:t>（醫療保健）</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3.022***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148507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8853041"/>
                  </a:ext>
                </a:extLst>
              </a:tr>
              <a:tr h="108783">
                <a:tc>
                  <a:txBody>
                    <a:bodyPr/>
                    <a:lstStyle/>
                    <a:p>
                      <a:pPr algn="l" fontAlgn="ctr"/>
                      <a:r>
                        <a:rPr lang="en-US" sz="1100" u="none" strike="noStrike">
                          <a:effectLst/>
                        </a:rPr>
                        <a:t>C（</a:t>
                      </a:r>
                      <a:r>
                        <a:rPr lang="zh-TW" altLang="en-US" sz="1100" u="none" strike="noStrike">
                          <a:effectLst/>
                        </a:rPr>
                        <a:t>金融）</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-2.991***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0338301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9935654"/>
                  </a:ext>
                </a:extLst>
              </a:tr>
              <a:tr h="108783">
                <a:tc>
                  <a:txBody>
                    <a:bodyPr/>
                    <a:lstStyle/>
                    <a:p>
                      <a:pPr algn="l" fontAlgn="ctr"/>
                      <a:r>
                        <a:rPr lang="en-US" altLang="zh-TW" sz="1100" u="none" strike="noStrike">
                          <a:effectLst/>
                        </a:rPr>
                        <a:t>C</a:t>
                      </a:r>
                      <a:r>
                        <a:rPr lang="zh-TW" altLang="en-US" sz="1100" u="none" strike="noStrike">
                          <a:effectLst/>
                        </a:rPr>
                        <a:t>（食品與飲料）</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-5.052***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4442042"/>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(0.50)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73862371"/>
                  </a:ext>
                </a:extLst>
              </a:tr>
              <a:tr h="108783">
                <a:tc>
                  <a:txBody>
                    <a:bodyPr/>
                    <a:lstStyle/>
                    <a:p>
                      <a:pPr algn="l" fontAlgn="ctr"/>
                      <a:r>
                        <a:rPr lang="en-US" sz="1100" u="none" strike="noStrike">
                          <a:effectLst/>
                        </a:rPr>
                        <a:t>C（</a:t>
                      </a:r>
                      <a:r>
                        <a:rPr lang="zh-TW" altLang="en-US" sz="1100" u="none" strike="noStrike">
                          <a:effectLst/>
                        </a:rPr>
                        <a:t>可再生能源）</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1.748***</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08993966"/>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7561878"/>
                  </a:ext>
                </a:extLst>
              </a:tr>
              <a:tr h="108783">
                <a:tc>
                  <a:txBody>
                    <a:bodyPr/>
                    <a:lstStyle/>
                    <a:p>
                      <a:pPr algn="l" fontAlgn="ctr"/>
                      <a:r>
                        <a:rPr lang="zh-TW" altLang="en-US" sz="1100" u="none" strike="noStrike">
                          <a:effectLst/>
                        </a:rPr>
                        <a:t>交乘效果</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3.299***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3.359***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389840"/>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(0.44)</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7996768"/>
                  </a:ext>
                </a:extLst>
              </a:tr>
              <a:tr h="108783">
                <a:tc>
                  <a:txBody>
                    <a:bodyPr/>
                    <a:lstStyle/>
                    <a:p>
                      <a:pPr algn="l" fontAlgn="ctr"/>
                      <a:r>
                        <a:rPr lang="en-US" sz="1100" u="none" strike="noStrike">
                          <a:effectLst/>
                        </a:rPr>
                        <a:t>ROA</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0.127***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6909769"/>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87127346"/>
                  </a:ext>
                </a:extLst>
              </a:tr>
              <a:tr h="108783">
                <a:tc>
                  <a:txBody>
                    <a:bodyPr/>
                    <a:lstStyle/>
                    <a:p>
                      <a:pPr algn="l" fontAlgn="ctr"/>
                      <a:r>
                        <a:rPr lang="zh-TW" altLang="en-US" sz="1100" u="none" strike="noStrike">
                          <a:effectLst/>
                        </a:rPr>
                        <a:t>每股淨值</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0.031***</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8386758"/>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(0.00)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2793699"/>
                  </a:ext>
                </a:extLst>
              </a:tr>
              <a:tr h="108783">
                <a:tc>
                  <a:txBody>
                    <a:bodyPr/>
                    <a:lstStyle/>
                    <a:p>
                      <a:pPr algn="l" fontAlgn="ctr"/>
                      <a:r>
                        <a:rPr lang="zh-TW" altLang="en-US" sz="1100" u="none" strike="noStrike">
                          <a:effectLst/>
                        </a:rPr>
                        <a:t>短期借款比率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-10.403***</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62493777"/>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(0.77)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21726322"/>
                  </a:ext>
                </a:extLst>
              </a:tr>
              <a:tr h="108783">
                <a:tc>
                  <a:txBody>
                    <a:bodyPr/>
                    <a:lstStyle/>
                    <a:p>
                      <a:pPr algn="l" fontAlgn="ctr"/>
                      <a:r>
                        <a:rPr lang="zh-TW" altLang="en-US" sz="1100" u="none" strike="noStrike">
                          <a:effectLst/>
                        </a:rPr>
                        <a:t>負債總額比率</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a:effectLst/>
                        </a:rPr>
                        <a:t>5.937***</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770531"/>
                  </a:ext>
                </a:extLst>
              </a:tr>
              <a:tr h="108783">
                <a:tc>
                  <a:txBody>
                    <a:bodyPr/>
                    <a:lstStyle/>
                    <a:p>
                      <a:pPr algn="l" fontAlgn="ct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zh-TW" altLang="en-US" sz="1100" u="none" strike="noStrike">
                          <a:effectLst/>
                        </a:rPr>
                        <a:t>　</a:t>
                      </a:r>
                      <a:endParaRPr lang="zh-TW" alt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ctr"/>
                      <a:r>
                        <a:rPr lang="en-US" sz="1100" u="none" strike="noStrike" dirty="0">
                          <a:effectLst/>
                        </a:rPr>
                        <a:t>(0.43)</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4029" marR="4029" marT="4029"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02522909"/>
                  </a:ext>
                </a:extLst>
              </a:tr>
            </a:tbl>
          </a:graphicData>
        </a:graphic>
      </p:graphicFrame>
      <p:sp>
        <p:nvSpPr>
          <p:cNvPr id="7" name="矩形 6">
            <a:extLst>
              <a:ext uri="{FF2B5EF4-FFF2-40B4-BE49-F238E27FC236}">
                <a16:creationId xmlns:a16="http://schemas.microsoft.com/office/drawing/2014/main" id="{2C589689-B7D5-46FB-9295-C351CCFE9B8D}"/>
              </a:ext>
            </a:extLst>
          </p:cNvPr>
          <p:cNvSpPr/>
          <p:nvPr/>
        </p:nvSpPr>
        <p:spPr>
          <a:xfrm>
            <a:off x="314597" y="5129244"/>
            <a:ext cx="4170668"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表格 5">
            <a:extLst>
              <a:ext uri="{FF2B5EF4-FFF2-40B4-BE49-F238E27FC236}">
                <a16:creationId xmlns:a16="http://schemas.microsoft.com/office/drawing/2014/main" id="{FE915CC8-9412-4094-BB84-8F5700490373}"/>
              </a:ext>
            </a:extLst>
          </p:cNvPr>
          <p:cNvGraphicFramePr>
            <a:graphicFrameLocks noGrp="1"/>
          </p:cNvGraphicFramePr>
          <p:nvPr>
            <p:extLst>
              <p:ext uri="{D42A27DB-BD31-4B8C-83A1-F6EECF244321}">
                <p14:modId xmlns:p14="http://schemas.microsoft.com/office/powerpoint/2010/main" val="1919197958"/>
              </p:ext>
            </p:extLst>
          </p:nvPr>
        </p:nvGraphicFramePr>
        <p:xfrm>
          <a:off x="5133546" y="5837331"/>
          <a:ext cx="2624694" cy="617220"/>
        </p:xfrm>
        <a:graphic>
          <a:graphicData uri="http://schemas.openxmlformats.org/drawingml/2006/table">
            <a:tbl>
              <a:tblPr>
                <a:tableStyleId>{2D5ABB26-0587-4C30-8999-92F81FD0307C}</a:tableStyleId>
              </a:tblPr>
              <a:tblGrid>
                <a:gridCol w="786763">
                  <a:extLst>
                    <a:ext uri="{9D8B030D-6E8A-4147-A177-3AD203B41FA5}">
                      <a16:colId xmlns:a16="http://schemas.microsoft.com/office/drawing/2014/main" val="2329113988"/>
                    </a:ext>
                  </a:extLst>
                </a:gridCol>
                <a:gridCol w="922190">
                  <a:extLst>
                    <a:ext uri="{9D8B030D-6E8A-4147-A177-3AD203B41FA5}">
                      <a16:colId xmlns:a16="http://schemas.microsoft.com/office/drawing/2014/main" val="674129471"/>
                    </a:ext>
                  </a:extLst>
                </a:gridCol>
                <a:gridCol w="915741">
                  <a:extLst>
                    <a:ext uri="{9D8B030D-6E8A-4147-A177-3AD203B41FA5}">
                      <a16:colId xmlns:a16="http://schemas.microsoft.com/office/drawing/2014/main" val="709129683"/>
                    </a:ext>
                  </a:extLst>
                </a:gridCol>
              </a:tblGrid>
              <a:tr h="205740">
                <a:tc>
                  <a:txBody>
                    <a:bodyPr/>
                    <a:lstStyle/>
                    <a:p>
                      <a:pPr algn="l" fontAlgn="ctr"/>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Sample</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11270</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11270</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442143509"/>
                  </a:ext>
                </a:extLst>
              </a:tr>
              <a:tr h="205740">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0.216</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129408515"/>
                  </a:ext>
                </a:extLst>
              </a:tr>
              <a:tr h="205740">
                <a:tc>
                  <a:txBody>
                    <a:bodyPr/>
                    <a:lstStyle/>
                    <a:p>
                      <a:pPr algn="l" fontAlgn="ctr"/>
                      <a:r>
                        <a:rPr lang="en-US" sz="1100" u="none" strike="noStrike">
                          <a:effectLst/>
                          <a:latin typeface="微軟正黑體" panose="020B0604030504040204" pitchFamily="34" charset="-120"/>
                          <a:ea typeface="微軟正黑體" panose="020B0604030504040204" pitchFamily="34" charset="-120"/>
                        </a:rPr>
                        <a:t>adj_R2</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a:effectLst/>
                          <a:latin typeface="微軟正黑體" panose="020B0604030504040204" pitchFamily="34" charset="-120"/>
                          <a:ea typeface="微軟正黑體" panose="020B0604030504040204" pitchFamily="34" charset="-120"/>
                        </a:rPr>
                        <a:t>0.119</a:t>
                      </a:r>
                      <a:endParaRPr lang="en-US" sz="11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100" u="none" strike="noStrike" dirty="0">
                          <a:effectLst/>
                          <a:latin typeface="微軟正黑體" panose="020B0604030504040204" pitchFamily="34" charset="-120"/>
                          <a:ea typeface="微軟正黑體" panose="020B0604030504040204" pitchFamily="34" charset="-120"/>
                        </a:rPr>
                        <a:t>0.215</a:t>
                      </a:r>
                      <a:endParaRPr 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758726006"/>
                  </a:ext>
                </a:extLst>
              </a:tr>
            </a:tbl>
          </a:graphicData>
        </a:graphic>
      </p:graphicFrame>
      <p:sp>
        <p:nvSpPr>
          <p:cNvPr id="8" name="文字方塊 7">
            <a:extLst>
              <a:ext uri="{FF2B5EF4-FFF2-40B4-BE49-F238E27FC236}">
                <a16:creationId xmlns:a16="http://schemas.microsoft.com/office/drawing/2014/main" id="{BCEA9DA5-DD65-46C4-BB84-51354041B7F5}"/>
              </a:ext>
            </a:extLst>
          </p:cNvPr>
          <p:cNvSpPr txBox="1"/>
          <p:nvPr/>
        </p:nvSpPr>
        <p:spPr>
          <a:xfrm>
            <a:off x="5133546" y="263028"/>
            <a:ext cx="3778960" cy="612412"/>
          </a:xfrm>
          <a:prstGeom prst="rect">
            <a:avLst/>
          </a:prstGeom>
          <a:noFill/>
        </p:spPr>
        <p:txBody>
          <a:bodyPr wrap="square" rtlCol="0">
            <a:spAutoFit/>
          </a:bodyPr>
          <a:lstStyle/>
          <a:p>
            <a:pPr indent="457200">
              <a:lnSpc>
                <a:spcPct val="150000"/>
              </a:lnSpc>
            </a:pPr>
            <a:r>
              <a:rPr lang="en-US" altLang="zh-TW" sz="1200" dirty="0">
                <a:latin typeface="微軟正黑體" panose="020B0604030504040204" pitchFamily="34" charset="-120"/>
                <a:ea typeface="微軟正黑體" panose="020B0604030504040204" pitchFamily="34" charset="-120"/>
              </a:rPr>
              <a:t>Hypothesis Test Five:
Examine for full time participation</a:t>
            </a:r>
          </a:p>
        </p:txBody>
      </p:sp>
      <p:sp>
        <p:nvSpPr>
          <p:cNvPr id="4" name="投影片編號版面配置區 3">
            <a:extLst>
              <a:ext uri="{FF2B5EF4-FFF2-40B4-BE49-F238E27FC236}">
                <a16:creationId xmlns:a16="http://schemas.microsoft.com/office/drawing/2014/main" id="{ECADE84D-144B-40B6-8815-FF73C4183C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9" name="文字方塊 8">
            <a:extLst>
              <a:ext uri="{FF2B5EF4-FFF2-40B4-BE49-F238E27FC236}">
                <a16:creationId xmlns:a16="http://schemas.microsoft.com/office/drawing/2014/main" id="{48DDDC00-DE81-4CCF-9AB9-95581B65AD0C}"/>
              </a:ext>
            </a:extLst>
          </p:cNvPr>
          <p:cNvSpPr txBox="1"/>
          <p:nvPr/>
        </p:nvSpPr>
        <p:spPr>
          <a:xfrm>
            <a:off x="5754091" y="3915828"/>
            <a:ext cx="2537869" cy="1661993"/>
          </a:xfrm>
          <a:prstGeom prst="rect">
            <a:avLst/>
          </a:prstGeom>
          <a:noFill/>
        </p:spPr>
        <p:txBody>
          <a:bodyPr wrap="square" rtlCol="0">
            <a:spAutoFit/>
          </a:bodyPr>
          <a:lstStyle/>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&lt;0.01</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 </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&lt;0.05</a:t>
            </a:r>
            <a:endParaRPr lang="en-US" altLang="zh-TW" sz="1200" dirty="0">
              <a:latin typeface="微軟正黑體" panose="020B0604030504040204" pitchFamily="34" charset="-120"/>
              <a:ea typeface="微軟正黑體" panose="020B0604030504040204" pitchFamily="34" charset="-120"/>
              <a:cs typeface="標楷體" panose="03000509000000000000" pitchFamily="65" charset="-120"/>
            </a:endParaRPr>
          </a:p>
          <a:p>
            <a:pPr indent="457200">
              <a:lnSpc>
                <a:spcPct val="150000"/>
              </a:lnSpc>
            </a:pP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zh-TW"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 p</a:t>
            </a:r>
            <a:r>
              <a:rPr lang="en-US" altLang="zh-TW" sz="1200" dirty="0">
                <a:latin typeface="微軟正黑體" panose="020B0604030504040204" pitchFamily="34" charset="-120"/>
                <a:ea typeface="微軟正黑體" panose="020B0604030504040204" pitchFamily="34" charset="-120"/>
                <a:cs typeface="標楷體" panose="03000509000000000000" pitchFamily="65" charset="-120"/>
              </a:rPr>
              <a:t>-value </a:t>
            </a:r>
            <a:r>
              <a:rPr lang="en-US" altLang="zh-TW" sz="1200" dirty="0">
                <a:effectLst/>
                <a:latin typeface="微軟正黑體" panose="020B0604030504040204" pitchFamily="34" charset="-120"/>
                <a:ea typeface="微軟正黑體" panose="020B0604030504040204" pitchFamily="34" charset="-120"/>
                <a:cs typeface="標楷體" panose="03000509000000000000" pitchFamily="65" charset="-120"/>
              </a:rPr>
              <a:t>&lt;0.1</a:t>
            </a:r>
          </a:p>
          <a:p>
            <a:pPr indent="457200">
              <a:lnSpc>
                <a:spcPct val="150000"/>
              </a:lnSpc>
            </a:pPr>
            <a:endParaRPr lang="en-US" altLang="zh-TW" sz="1200" dirty="0">
              <a:latin typeface="微軟正黑體" panose="020B0604030504040204" pitchFamily="34" charset="-120"/>
              <a:ea typeface="微軟正黑體" panose="020B0604030504040204" pitchFamily="34" charset="-120"/>
            </a:endParaRPr>
          </a:p>
          <a:p>
            <a:pPr indent="457200">
              <a:lnSpc>
                <a:spcPct val="150000"/>
              </a:lnSpc>
            </a:pPr>
            <a:endParaRPr lang="zh-TW" altLang="en-US" sz="1200" dirty="0">
              <a:latin typeface="微軟正黑體" panose="020B0604030504040204" pitchFamily="34" charset="-120"/>
              <a:ea typeface="微軟正黑體" panose="020B0604030504040204" pitchFamily="34" charset="-120"/>
            </a:endParaRPr>
          </a:p>
          <a:p>
            <a:pPr algn="ct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747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437882" y="1039008"/>
            <a:ext cx="6980349" cy="1115944"/>
          </a:xfrm>
          <a:prstGeom prst="rect">
            <a:avLst/>
          </a:prstGeom>
          <a:noFill/>
          <a:ln>
            <a:noFill/>
          </a:ln>
        </p:spPr>
        <p:txBody>
          <a:bodyPr spcFirstLastPara="1" wrap="square" lIns="91425" tIns="45700" rIns="91425" bIns="45700" anchor="ctr" anchorCtr="0">
            <a:normAutofit/>
          </a:bodyPr>
          <a:lstStyle/>
          <a:p>
            <a:pPr lvl="0">
              <a:buSzPts val="4400"/>
            </a:pPr>
            <a:r>
              <a:rPr lang="en-US" altLang="zh-TW" dirty="0">
                <a:latin typeface="Microsoft JhengHei"/>
                <a:ea typeface="Microsoft JhengHei"/>
                <a:cs typeface="Microsoft JhengHei"/>
                <a:sym typeface="Microsoft JhengHei"/>
              </a:rPr>
              <a:t>Findings – Subsections</a:t>
            </a:r>
            <a:endParaRPr dirty="0"/>
          </a:p>
        </p:txBody>
      </p:sp>
      <p:graphicFrame>
        <p:nvGraphicFramePr>
          <p:cNvPr id="198" name="Google Shape;198;p19"/>
          <p:cNvGraphicFramePr/>
          <p:nvPr>
            <p:extLst>
              <p:ext uri="{D42A27DB-BD31-4B8C-83A1-F6EECF244321}">
                <p14:modId xmlns:p14="http://schemas.microsoft.com/office/powerpoint/2010/main" val="3405225079"/>
              </p:ext>
            </p:extLst>
          </p:nvPr>
        </p:nvGraphicFramePr>
        <p:xfrm>
          <a:off x="372020" y="2392973"/>
          <a:ext cx="8399960" cy="2727963"/>
        </p:xfrm>
        <a:graphic>
          <a:graphicData uri="http://schemas.openxmlformats.org/drawingml/2006/table">
            <a:tbl>
              <a:tblPr firstRow="1" firstCol="1" bandRow="1">
                <a:tableStyleId>{2D5ABB26-0587-4C30-8999-92F81FD0307C}</a:tableStyleId>
              </a:tblPr>
              <a:tblGrid>
                <a:gridCol w="1399140">
                  <a:extLst>
                    <a:ext uri="{9D8B030D-6E8A-4147-A177-3AD203B41FA5}">
                      <a16:colId xmlns:a16="http://schemas.microsoft.com/office/drawing/2014/main" val="20000"/>
                    </a:ext>
                  </a:extLst>
                </a:gridCol>
                <a:gridCol w="1400164">
                  <a:extLst>
                    <a:ext uri="{9D8B030D-6E8A-4147-A177-3AD203B41FA5}">
                      <a16:colId xmlns:a16="http://schemas.microsoft.com/office/drawing/2014/main" val="20001"/>
                    </a:ext>
                  </a:extLst>
                </a:gridCol>
                <a:gridCol w="1400164">
                  <a:extLst>
                    <a:ext uri="{9D8B030D-6E8A-4147-A177-3AD203B41FA5}">
                      <a16:colId xmlns:a16="http://schemas.microsoft.com/office/drawing/2014/main" val="20002"/>
                    </a:ext>
                  </a:extLst>
                </a:gridCol>
                <a:gridCol w="1400164">
                  <a:extLst>
                    <a:ext uri="{9D8B030D-6E8A-4147-A177-3AD203B41FA5}">
                      <a16:colId xmlns:a16="http://schemas.microsoft.com/office/drawing/2014/main" val="20003"/>
                    </a:ext>
                  </a:extLst>
                </a:gridCol>
                <a:gridCol w="1400164">
                  <a:extLst>
                    <a:ext uri="{9D8B030D-6E8A-4147-A177-3AD203B41FA5}">
                      <a16:colId xmlns:a16="http://schemas.microsoft.com/office/drawing/2014/main" val="20004"/>
                    </a:ext>
                  </a:extLst>
                </a:gridCol>
                <a:gridCol w="1400164">
                  <a:extLst>
                    <a:ext uri="{9D8B030D-6E8A-4147-A177-3AD203B41FA5}">
                      <a16:colId xmlns:a16="http://schemas.microsoft.com/office/drawing/2014/main" val="20005"/>
                    </a:ext>
                  </a:extLst>
                </a:gridCol>
              </a:tblGrid>
              <a:tr h="940134">
                <a:tc rowSpan="2">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DID</a:t>
                      </a:r>
                      <a:r>
                        <a:rPr lang="en-US" altLang="zh-TW" sz="2000" dirty="0">
                          <a:latin typeface="微軟正黑體" panose="020B0604030504040204" pitchFamily="34" charset="-120"/>
                          <a:ea typeface="微軟正黑體" panose="020B0604030504040204" pitchFamily="34" charset="-120"/>
                        </a:rPr>
                        <a:t> Effect</a:t>
                      </a:r>
                      <a:endParaRPr lang="en-US" dirty="0">
                        <a:latin typeface="微軟正黑體" panose="020B0604030504040204" pitchFamily="34" charset="-120"/>
                        <a:ea typeface="微軟正黑體" panose="020B0604030504040204" pitchFamily="34" charset="-120"/>
                      </a:endParaRPr>
                    </a:p>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rPr>
                        <a:t>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value</a:t>
                      </a:r>
                      <a:endParaRPr lang="zh-TW" altLang="en-US"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gridSpan="2">
                  <a:txBody>
                    <a:bodyPr/>
                    <a:lstStyle/>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rPr>
                        <a:t>Regulatory Effects</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hMerge="1">
                  <a:txBody>
                    <a:bodyPr/>
                    <a:lstStyle/>
                    <a:p>
                      <a:endParaRPr lang="zh-TW"/>
                    </a:p>
                  </a:txBody>
                  <a:tcPr/>
                </a:tc>
                <a:tc gridSpan="2">
                  <a:txBody>
                    <a:bodyPr/>
                    <a:lstStyle/>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rPr>
                        <a:t>Signal effect</a:t>
                      </a:r>
                    </a:p>
                    <a:p>
                      <a:pPr marL="0" marR="0" lvl="0" indent="0" algn="ctr" rtl="0">
                        <a:lnSpc>
                          <a:spcPct val="150000"/>
                        </a:lnSpc>
                        <a:spcBef>
                          <a:spcPts val="0"/>
                        </a:spcBef>
                        <a:spcAft>
                          <a:spcPts val="0"/>
                        </a:spcAft>
                        <a:buNone/>
                      </a:pPr>
                      <a:r>
                        <a:rPr lang="en-US" sz="2000" dirty="0">
                          <a:latin typeface="微軟正黑體" panose="020B0604030504040204" pitchFamily="34" charset="-120"/>
                          <a:ea typeface="微軟正黑體" panose="020B0604030504040204" pitchFamily="34" charset="-120"/>
                          <a:cs typeface="Calibri"/>
                          <a:sym typeface="Calibri"/>
                        </a:rPr>
                        <a:t>(Voluntary)</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hMerge="1">
                  <a:txBody>
                    <a:bodyPr/>
                    <a:lstStyle/>
                    <a:p>
                      <a:endParaRPr lang="zh-TW"/>
                    </a:p>
                  </a:txBody>
                  <a:tcPr/>
                </a:tc>
                <a:tc>
                  <a:txBody>
                    <a:bodyPr/>
                    <a:lstStyle/>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rPr>
                        <a:t>Signal effect</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0"/>
                  </a:ext>
                </a:extLst>
              </a:tr>
              <a:tr h="488930">
                <a:tc vMerge="1">
                  <a:txBody>
                    <a:bodyPr/>
                    <a:lstStyle/>
                    <a:p>
                      <a:endParaRPr lang="zh-TW"/>
                    </a:p>
                  </a:txBody>
                  <a:tcPr/>
                </a:tc>
                <a:tc>
                  <a:txBody>
                    <a:bodyPr/>
                    <a:lstStyle/>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rPr>
                        <a:t>Test 1</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en-US" sz="2000" dirty="0">
                          <a:latin typeface="微軟正黑體" panose="020B0604030504040204" pitchFamily="34" charset="-120"/>
                          <a:ea typeface="微軟正黑體" panose="020B0604030504040204" pitchFamily="34" charset="-120"/>
                          <a:cs typeface="Calibri"/>
                          <a:sym typeface="Calibri"/>
                        </a:rPr>
                        <a:t>Test</a:t>
                      </a:r>
                      <a:r>
                        <a:rPr lang="zh-TW" altLang="en-US" sz="2000" dirty="0">
                          <a:latin typeface="微軟正黑體" panose="020B0604030504040204" pitchFamily="34" charset="-120"/>
                          <a:ea typeface="微軟正黑體" panose="020B0604030504040204" pitchFamily="34" charset="-120"/>
                          <a:cs typeface="Calibri"/>
                          <a:sym typeface="Calibri"/>
                        </a:rPr>
                        <a:t> </a:t>
                      </a:r>
                      <a:r>
                        <a:rPr lang="en-US" altLang="zh-TW" sz="2000" dirty="0">
                          <a:latin typeface="微軟正黑體" panose="020B0604030504040204" pitchFamily="34" charset="-120"/>
                          <a:ea typeface="微軟正黑體" panose="020B0604030504040204" pitchFamily="34" charset="-120"/>
                          <a:cs typeface="Calibri"/>
                          <a:sym typeface="Calibri"/>
                        </a:rPr>
                        <a:t>2</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en-US" sz="2000" dirty="0">
                          <a:latin typeface="微軟正黑體" panose="020B0604030504040204" pitchFamily="34" charset="-120"/>
                          <a:ea typeface="微軟正黑體" panose="020B0604030504040204" pitchFamily="34" charset="-120"/>
                          <a:cs typeface="Calibri"/>
                          <a:sym typeface="Calibri"/>
                        </a:rPr>
                        <a:t>Test 3</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en-US" sz="2000" dirty="0">
                          <a:latin typeface="微軟正黑體" panose="020B0604030504040204" pitchFamily="34" charset="-120"/>
                          <a:ea typeface="微軟正黑體" panose="020B0604030504040204" pitchFamily="34" charset="-120"/>
                          <a:cs typeface="Calibri"/>
                          <a:sym typeface="Calibri"/>
                        </a:rPr>
                        <a:t>Test 4</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en-US" sz="2000" dirty="0">
                          <a:latin typeface="微軟正黑體" panose="020B0604030504040204" pitchFamily="34" charset="-120"/>
                          <a:ea typeface="微軟正黑體" panose="020B0604030504040204" pitchFamily="34" charset="-120"/>
                          <a:cs typeface="Calibri"/>
                          <a:sym typeface="Calibri"/>
                        </a:rPr>
                        <a:t>Test 5</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1"/>
                  </a:ext>
                </a:extLst>
              </a:tr>
              <a:tr h="440506">
                <a:tc>
                  <a:txBody>
                    <a:bodyPr/>
                    <a:lstStyle/>
                    <a:p>
                      <a:pPr marL="0" marR="0" lvl="0" indent="0" algn="ctr" rtl="0">
                        <a:lnSpc>
                          <a:spcPct val="150000"/>
                        </a:lnSpc>
                        <a:spcBef>
                          <a:spcPts val="0"/>
                        </a:spcBef>
                        <a:spcAft>
                          <a:spcPts val="0"/>
                        </a:spcAft>
                        <a:buNone/>
                      </a:pPr>
                      <a:r>
                        <a:rPr lang="en-US" altLang="zh-TW" sz="2000" dirty="0">
                          <a:latin typeface="微軟正黑體" panose="020B0604030504040204" pitchFamily="34" charset="-120"/>
                          <a:ea typeface="微軟正黑體" panose="020B0604030504040204" pitchFamily="34" charset="-120"/>
                        </a:rPr>
                        <a:t>controls</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0.088</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2.231</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0.457</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14.477</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7.696</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2"/>
                  </a:ext>
                </a:extLst>
              </a:tr>
              <a:tr h="440506">
                <a:tc>
                  <a:txBody>
                    <a:bodyPr/>
                    <a:lstStyle/>
                    <a:p>
                      <a:pPr marL="0" marR="0" lvl="0" indent="0" algn="ctr" rtl="0">
                        <a:lnSpc>
                          <a:spcPct val="150000"/>
                        </a:lnSpc>
                        <a:spcBef>
                          <a:spcPts val="0"/>
                        </a:spcBef>
                        <a:spcAft>
                          <a:spcPts val="0"/>
                        </a:spcAft>
                        <a:buNone/>
                      </a:pPr>
                      <a:r>
                        <a:rPr lang="en-US" sz="2000" dirty="0">
                          <a:latin typeface="微軟正黑體" panose="020B0604030504040204" pitchFamily="34" charset="-120"/>
                          <a:ea typeface="微軟正黑體" panose="020B0604030504040204" pitchFamily="34" charset="-120"/>
                          <a:cs typeface="Calibri"/>
                          <a:sym typeface="Calibri"/>
                        </a:rPr>
                        <a:t>No-controls</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0.192</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2.252</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0.213</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a:latin typeface="微軟正黑體" panose="020B0604030504040204" pitchFamily="34" charset="-120"/>
                          <a:ea typeface="微軟正黑體" panose="020B0604030504040204" pitchFamily="34" charset="-120"/>
                        </a:rPr>
                        <a:t>14.469</a:t>
                      </a:r>
                      <a:endParaRPr sz="200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tc>
                  <a:txBody>
                    <a:bodyPr/>
                    <a:lstStyle/>
                    <a:p>
                      <a:pPr marL="0" marR="0" lvl="0" indent="0" algn="ctr" rtl="0">
                        <a:lnSpc>
                          <a:spcPct val="150000"/>
                        </a:lnSpc>
                        <a:spcBef>
                          <a:spcPts val="0"/>
                        </a:spcBef>
                        <a:spcAft>
                          <a:spcPts val="0"/>
                        </a:spcAft>
                        <a:buNone/>
                      </a:pPr>
                      <a:r>
                        <a:rPr lang="zh-TW" sz="2000" dirty="0">
                          <a:latin typeface="微軟正黑體" panose="020B0604030504040204" pitchFamily="34" charset="-120"/>
                          <a:ea typeface="微軟正黑體" panose="020B0604030504040204" pitchFamily="34" charset="-120"/>
                        </a:rPr>
                        <a:t>7.136</a:t>
                      </a:r>
                      <a:endParaRPr sz="2000" dirty="0">
                        <a:latin typeface="微軟正黑體" panose="020B0604030504040204" pitchFamily="34" charset="-120"/>
                        <a:ea typeface="微軟正黑體" panose="020B0604030504040204" pitchFamily="34" charset="-120"/>
                        <a:cs typeface="Calibri"/>
                        <a:sym typeface="Calibri"/>
                      </a:endParaRPr>
                    </a:p>
                  </a:txBody>
                  <a:tcPr marL="68575" marR="68575"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D8DBE4"/>
                    </a:solidFill>
                  </a:tcPr>
                </a:tc>
                <a:extLst>
                  <a:ext uri="{0D108BD9-81ED-4DB2-BD59-A6C34878D82A}">
                    <a16:rowId xmlns:a16="http://schemas.microsoft.com/office/drawing/2014/main" val="10003"/>
                  </a:ext>
                </a:extLst>
              </a:tr>
            </a:tbl>
          </a:graphicData>
        </a:graphic>
      </p:graphicFrame>
      <p:sp>
        <p:nvSpPr>
          <p:cNvPr id="3" name="投影片編號版面配置區 2">
            <a:extLst>
              <a:ext uri="{FF2B5EF4-FFF2-40B4-BE49-F238E27FC236}">
                <a16:creationId xmlns:a16="http://schemas.microsoft.com/office/drawing/2014/main" id="{5513DF41-09A6-4E9F-8D36-636E4BAE22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1017431" y="605307"/>
            <a:ext cx="7160656" cy="1085382"/>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Conclusions and Recommendations</a:t>
            </a:r>
            <a:endParaRPr dirty="0"/>
          </a:p>
        </p:txBody>
      </p:sp>
      <p:sp>
        <p:nvSpPr>
          <p:cNvPr id="204" name="Google Shape;204;p20"/>
          <p:cNvSpPr txBox="1">
            <a:spLocks noGrp="1"/>
          </p:cNvSpPr>
          <p:nvPr>
            <p:ph type="body" idx="1"/>
          </p:nvPr>
        </p:nvSpPr>
        <p:spPr>
          <a:xfrm>
            <a:off x="1017431" y="1825624"/>
            <a:ext cx="7160656" cy="469108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altLang="zh-TW" sz="2400" dirty="0">
                <a:latin typeface="Microsoft JhengHei"/>
                <a:ea typeface="Microsoft JhengHei"/>
                <a:cs typeface="Microsoft JhengHei"/>
                <a:sym typeface="Microsoft JhengHei"/>
              </a:rPr>
              <a:t>Effect of regulations: The effect of supervision is obvious.
Signal effect: both voluntary and verified have obvious effects.
Direction:
Unified definition: ESG indicators and data quantification methods
Data Time: Panel Data is of a better nature
Use models: Other empirical methods for individuals may be considered                      (Regression discontinuity, synthetic control method)</a:t>
            </a:r>
            <a:endParaRPr lang="zh-TW" altLang="en-US" dirty="0"/>
          </a:p>
        </p:txBody>
      </p:sp>
      <p:sp>
        <p:nvSpPr>
          <p:cNvPr id="3" name="投影片編號版面配置區 2">
            <a:extLst>
              <a:ext uri="{FF2B5EF4-FFF2-40B4-BE49-F238E27FC236}">
                <a16:creationId xmlns:a16="http://schemas.microsoft.com/office/drawing/2014/main" id="{72404FB2-DB45-45BE-B818-5025D5191C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220"/>
        <p:cNvGrpSpPr/>
        <p:nvPr/>
      </p:nvGrpSpPr>
      <p:grpSpPr>
        <a:xfrm>
          <a:off x="0" y="0"/>
          <a:ext cx="0" cy="0"/>
          <a:chOff x="0" y="0"/>
          <a:chExt cx="0" cy="0"/>
        </a:xfrm>
      </p:grpSpPr>
      <p:sp>
        <p:nvSpPr>
          <p:cNvPr id="221" name="Google Shape;221;p23"/>
          <p:cNvSpPr txBox="1">
            <a:spLocks noGrp="1"/>
          </p:cNvSpPr>
          <p:nvPr>
            <p:ph type="ctrTitle"/>
          </p:nvPr>
        </p:nvSpPr>
        <p:spPr>
          <a:xfrm>
            <a:off x="152400" y="2471681"/>
            <a:ext cx="8839200" cy="104425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Microsoft JhengHei"/>
              <a:buNone/>
            </a:pPr>
            <a:r>
              <a:rPr lang="zh-TW" sz="3600">
                <a:latin typeface="Microsoft JhengHei"/>
                <a:ea typeface="Microsoft JhengHei"/>
                <a:cs typeface="Microsoft JhengHei"/>
                <a:sym typeface="Microsoft JhengHei"/>
              </a:rPr>
              <a:t>THANK YOU</a:t>
            </a:r>
            <a:endParaRPr sz="3600">
              <a:latin typeface="Microsoft JhengHei"/>
              <a:ea typeface="Microsoft JhengHei"/>
              <a:cs typeface="Microsoft JhengHei"/>
              <a:sym typeface="Microsoft JhengHei"/>
            </a:endParaRPr>
          </a:p>
        </p:txBody>
      </p:sp>
      <p:sp>
        <p:nvSpPr>
          <p:cNvPr id="222" name="Google Shape;222;p23"/>
          <p:cNvSpPr txBox="1">
            <a:spLocks noGrp="1"/>
          </p:cNvSpPr>
          <p:nvPr>
            <p:ph type="subTitle" idx="1"/>
          </p:nvPr>
        </p:nvSpPr>
        <p:spPr>
          <a:xfrm>
            <a:off x="1229932" y="3911130"/>
            <a:ext cx="6697013" cy="876023"/>
          </a:xfrm>
          <a:prstGeom prst="rect">
            <a:avLst/>
          </a:prstGeom>
          <a:noFill/>
          <a:ln>
            <a:noFill/>
          </a:ln>
        </p:spPr>
        <p:txBody>
          <a:bodyPr spcFirstLastPara="1" wrap="square" lIns="91425" tIns="45700" rIns="91425" bIns="45700" anchor="t" anchorCtr="0">
            <a:normAutofit/>
          </a:bodyPr>
          <a:lstStyle/>
          <a:p>
            <a:pPr marL="0" lvl="0" indent="0">
              <a:spcBef>
                <a:spcPts val="0"/>
              </a:spcBef>
            </a:pPr>
            <a:r>
              <a:rPr lang="en-US" altLang="zh-TW" dirty="0">
                <a:latin typeface="Microsoft JhengHei"/>
                <a:ea typeface="Microsoft JhengHei"/>
                <a:cs typeface="Microsoft JhengHei"/>
                <a:sym typeface="Microsoft JhengHei"/>
              </a:rPr>
              <a:t>Thank you for listening, and please don't hesitate to give us advice</a:t>
            </a:r>
            <a:endParaRPr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B46FA278-3216-4487-96C0-002BD2D26E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566670" y="737841"/>
            <a:ext cx="8345836" cy="1155353"/>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Discussion – The importance of ESG to companies</a:t>
            </a:r>
            <a:endParaRPr dirty="0"/>
          </a:p>
        </p:txBody>
      </p:sp>
      <p:sp>
        <p:nvSpPr>
          <p:cNvPr id="97" name="Google Shape;97;p3"/>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altLang="zh-TW" sz="2400" dirty="0">
                <a:latin typeface="Microsoft JhengHei"/>
                <a:ea typeface="Microsoft JhengHei"/>
                <a:cs typeface="Microsoft JhengHei"/>
                <a:sym typeface="Microsoft JhengHei"/>
              </a:rPr>
              <a:t>Positive impact</a:t>
            </a:r>
            <a:r>
              <a:rPr lang="zh-TW" altLang="en-US" sz="2400" dirty="0">
                <a:latin typeface="Microsoft JhengHei"/>
                <a:ea typeface="Microsoft JhengHei"/>
                <a:cs typeface="Microsoft JhengHei"/>
                <a:sym typeface="Microsoft JhengHei"/>
              </a:rPr>
              <a:t>：</a:t>
            </a:r>
            <a:r>
              <a:rPr lang="en-US" altLang="zh-TW" sz="2400" dirty="0">
                <a:latin typeface="Microsoft JhengHei"/>
                <a:ea typeface="Microsoft JhengHei"/>
                <a:cs typeface="Microsoft JhengHei"/>
                <a:sym typeface="Microsoft JhengHei"/>
              </a:rPr>
              <a:t>Investment Appetite, Risk Reduction, Credibility Enhancement,	Competition and long-term value...
</a:t>
            </a:r>
          </a:p>
          <a:p>
            <a:pPr marL="228600" lvl="0" indent="-228600">
              <a:spcBef>
                <a:spcPts val="0"/>
              </a:spcBef>
              <a:buSzPts val="2400"/>
            </a:pPr>
            <a:r>
              <a:rPr lang="en-US" altLang="zh-TW" sz="2400" dirty="0">
                <a:latin typeface="Microsoft JhengHei"/>
                <a:ea typeface="Microsoft JhengHei"/>
                <a:cs typeface="Microsoft JhengHei"/>
                <a:sym typeface="Microsoft JhengHei"/>
              </a:rPr>
              <a:t>Negative effect</a:t>
            </a:r>
            <a:r>
              <a:rPr lang="zh-TW" altLang="en-US" sz="2400" dirty="0">
                <a:latin typeface="Microsoft JhengHei"/>
                <a:ea typeface="Microsoft JhengHei"/>
                <a:cs typeface="Microsoft JhengHei"/>
                <a:sym typeface="Microsoft JhengHei"/>
              </a:rPr>
              <a:t>：</a:t>
            </a:r>
            <a:r>
              <a:rPr lang="en-US" altLang="zh-TW" sz="2400" dirty="0">
                <a:latin typeface="Microsoft JhengHei"/>
                <a:ea typeface="Microsoft JhengHei"/>
                <a:cs typeface="Microsoft JhengHei"/>
                <a:sym typeface="Microsoft JhengHei"/>
              </a:rPr>
              <a:t>	Additional investments, financial burdens, stock compensation...</a:t>
            </a:r>
            <a:endParaRPr sz="2400"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6CEDD060-79D8-49A8-A82C-5E72C978E7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566669" y="737841"/>
            <a:ext cx="8577331" cy="1155353"/>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Introduction – ESG and Corporate Finance</a:t>
            </a:r>
            <a:endParaRPr dirty="0"/>
          </a:p>
        </p:txBody>
      </p:sp>
      <p:pic>
        <p:nvPicPr>
          <p:cNvPr id="103" name="Google Shape;103;p4"/>
          <p:cNvPicPr preferRelativeResize="0">
            <a:picLocks noGrp="1"/>
          </p:cNvPicPr>
          <p:nvPr>
            <p:ph type="body" idx="1"/>
          </p:nvPr>
        </p:nvPicPr>
        <p:blipFill rotWithShape="1">
          <a:blip r:embed="rId5">
            <a:alphaModFix/>
          </a:blip>
          <a:srcRect/>
          <a:stretch/>
        </p:blipFill>
        <p:spPr>
          <a:xfrm>
            <a:off x="566738" y="2320957"/>
            <a:ext cx="7496175" cy="3409887"/>
          </a:xfrm>
          <a:prstGeom prst="rect">
            <a:avLst/>
          </a:prstGeom>
          <a:noFill/>
          <a:ln>
            <a:solidFill>
              <a:schemeClr val="bg1">
                <a:lumMod val="75000"/>
              </a:schemeClr>
            </a:solidFill>
          </a:ln>
        </p:spPr>
      </p:pic>
      <p:sp>
        <p:nvSpPr>
          <p:cNvPr id="104" name="Google Shape;104;p4"/>
          <p:cNvSpPr txBox="1"/>
          <p:nvPr/>
        </p:nvSpPr>
        <p:spPr>
          <a:xfrm>
            <a:off x="1418225" y="5730844"/>
            <a:ext cx="6307549"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dirty="0">
                <a:latin typeface="Calibri"/>
                <a:ea typeface="Calibri"/>
                <a:cs typeface="Calibri"/>
                <a:sym typeface="Calibri"/>
              </a:rPr>
              <a:t>綜合研究顯示，2200篇論文的研究統整，大多呈現正面關係</a:t>
            </a:r>
            <a:endParaRPr sz="1800" dirty="0">
              <a:latin typeface="Calibri"/>
              <a:ea typeface="Calibri"/>
              <a:cs typeface="Calibri"/>
              <a:sym typeface="Calibri"/>
            </a:endParaRPr>
          </a:p>
        </p:txBody>
      </p:sp>
      <p:sp>
        <p:nvSpPr>
          <p:cNvPr id="3" name="投影片編號版面配置區 2">
            <a:extLst>
              <a:ext uri="{FF2B5EF4-FFF2-40B4-BE49-F238E27FC236}">
                <a16:creationId xmlns:a16="http://schemas.microsoft.com/office/drawing/2014/main" id="{4907BA0B-5496-49BA-818D-C289F3B4E2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566670" y="737841"/>
            <a:ext cx="6915956" cy="1155353"/>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Introduction – Research Objectives</a:t>
            </a:r>
            <a:endParaRPr dirty="0"/>
          </a:p>
        </p:txBody>
      </p:sp>
      <p:sp>
        <p:nvSpPr>
          <p:cNvPr id="110" name="Google Shape;110;p5"/>
          <p:cNvSpPr txBox="1">
            <a:spLocks noGrp="1"/>
          </p:cNvSpPr>
          <p:nvPr>
            <p:ph type="body" idx="1"/>
          </p:nvPr>
        </p:nvSpPr>
        <p:spPr>
          <a:xfrm>
            <a:off x="566670" y="1999008"/>
            <a:ext cx="7495505" cy="4054063"/>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pPr>
            <a:r>
              <a:rPr lang="en-US" altLang="zh-TW" sz="2400" dirty="0">
                <a:latin typeface="Microsoft JhengHei"/>
                <a:ea typeface="Microsoft JhengHei"/>
                <a:cs typeface="Microsoft JhengHei"/>
                <a:sym typeface="Microsoft JhengHei"/>
              </a:rPr>
              <a:t>Previous studies have mostly been related studies or often have endogenetic problem
Explore: The causal relationship between sustainability policies and relevant regulations and the ESG performance of listed companies</a:t>
            </a:r>
            <a:endParaRPr 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lang="zh-TW" altLang="en-US" sz="2400" dirty="0">
              <a:latin typeface="Microsoft JhengHei"/>
              <a:ea typeface="Microsoft JhengHei"/>
              <a:cs typeface="Microsoft JhengHei"/>
              <a:sym typeface="Microsoft JhengHei"/>
            </a:endParaRPr>
          </a:p>
          <a:p>
            <a:pPr marL="0" lvl="0" indent="0" algn="l" rtl="0">
              <a:lnSpc>
                <a:spcPct val="90000"/>
              </a:lnSpc>
              <a:spcBef>
                <a:spcPts val="0"/>
              </a:spcBef>
              <a:spcAft>
                <a:spcPts val="0"/>
              </a:spcAft>
              <a:buNone/>
            </a:pPr>
            <a:endParaRPr sz="2400"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31756B3C-82F7-4B20-AB61-5CCBC571F4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37875" y="1039000"/>
            <a:ext cx="7320000" cy="1116000"/>
          </a:xfrm>
          <a:prstGeom prst="rect">
            <a:avLst/>
          </a:prstGeom>
          <a:noFill/>
          <a:ln>
            <a:noFill/>
          </a:ln>
        </p:spPr>
        <p:txBody>
          <a:bodyPr spcFirstLastPara="1" wrap="square" lIns="91425" tIns="45700" rIns="91425" bIns="45700" anchor="ctr" anchorCtr="0">
            <a:normAutofit/>
          </a:bodyPr>
          <a:lstStyle/>
          <a:p>
            <a:pPr lvl="0">
              <a:buSzPts val="4400"/>
            </a:pPr>
            <a:r>
              <a:rPr lang="en-US" altLang="zh-TW" dirty="0">
                <a:latin typeface="Microsoft JhengHei"/>
                <a:ea typeface="Microsoft JhengHei"/>
                <a:cs typeface="Microsoft JhengHei"/>
                <a:sym typeface="Microsoft JhengHei"/>
              </a:rPr>
              <a:t>Introduction</a:t>
            </a:r>
            <a:endParaRPr dirty="0"/>
          </a:p>
        </p:txBody>
      </p:sp>
      <p:sp>
        <p:nvSpPr>
          <p:cNvPr id="116" name="Google Shape;116;p6"/>
          <p:cNvSpPr txBox="1">
            <a:spLocks noGrp="1"/>
          </p:cNvSpPr>
          <p:nvPr>
            <p:ph type="body" idx="1"/>
          </p:nvPr>
        </p:nvSpPr>
        <p:spPr>
          <a:xfrm>
            <a:off x="437882" y="2369713"/>
            <a:ext cx="7791718" cy="3721995"/>
          </a:xfrm>
          <a:prstGeom prst="rect">
            <a:avLst/>
          </a:prstGeom>
          <a:noFill/>
          <a:ln>
            <a:noFill/>
          </a:ln>
        </p:spPr>
        <p:txBody>
          <a:bodyPr spcFirstLastPara="1" wrap="square" lIns="91425" tIns="45700" rIns="91425" bIns="45700" anchor="t" anchorCtr="0">
            <a:normAutofit lnSpcReduction="10000"/>
          </a:bodyPr>
          <a:lstStyle/>
          <a:p>
            <a:pPr marL="228600" lvl="0" indent="-228600">
              <a:buSzPts val="2400"/>
            </a:pPr>
            <a:r>
              <a:rPr lang="en-US" altLang="zh-TW" sz="2400" dirty="0">
                <a:latin typeface="Microsoft JhengHei"/>
                <a:ea typeface="Microsoft JhengHei"/>
                <a:cs typeface="Microsoft JhengHei"/>
                <a:sym typeface="Microsoft JhengHei"/>
              </a:rPr>
              <a:t>Taiwan Economic News Database (TEJ)--TESG Sustainable Development Indicators:
In 2015~2021, listed companies + OTC companies (1610)
ESG Report: Voluntary/Mandatory Submission, Verification of Operations
Company data: amount of paid-up capital, industry category
Supplementary data: a total of 45 financial indicators</a:t>
            </a:r>
            <a:endParaRPr dirty="0">
              <a:latin typeface="Microsoft JhengHei"/>
              <a:ea typeface="Microsoft JhengHei"/>
              <a:cs typeface="Microsoft JhengHei"/>
              <a:sym typeface="Microsoft JhengHei"/>
            </a:endParaRPr>
          </a:p>
        </p:txBody>
      </p:sp>
      <p:sp>
        <p:nvSpPr>
          <p:cNvPr id="3" name="投影片編號版面配置區 2">
            <a:extLst>
              <a:ext uri="{FF2B5EF4-FFF2-40B4-BE49-F238E27FC236}">
                <a16:creationId xmlns:a16="http://schemas.microsoft.com/office/drawing/2014/main" id="{CA15477E-1EBF-4117-A8C6-82BE710364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37875" y="1039000"/>
            <a:ext cx="7465800" cy="1116000"/>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Presentation – Scoring process</a:t>
            </a:r>
            <a:endParaRPr dirty="0"/>
          </a:p>
        </p:txBody>
      </p:sp>
      <p:pic>
        <p:nvPicPr>
          <p:cNvPr id="122" name="Google Shape;122;p7"/>
          <p:cNvPicPr preferRelativeResize="0">
            <a:picLocks noGrp="1"/>
          </p:cNvPicPr>
          <p:nvPr>
            <p:ph type="body" idx="1"/>
          </p:nvPr>
        </p:nvPicPr>
        <p:blipFill rotWithShape="1">
          <a:blip r:embed="rId5">
            <a:alphaModFix/>
          </a:blip>
          <a:srcRect/>
          <a:stretch/>
        </p:blipFill>
        <p:spPr>
          <a:xfrm>
            <a:off x="1039976" y="2154952"/>
            <a:ext cx="7391671" cy="3960000"/>
          </a:xfrm>
          <a:prstGeom prst="rect">
            <a:avLst/>
          </a:prstGeom>
          <a:noFill/>
          <a:ln>
            <a:noFill/>
          </a:ln>
        </p:spPr>
      </p:pic>
      <p:sp>
        <p:nvSpPr>
          <p:cNvPr id="3" name="投影片編號版面配置區 2">
            <a:extLst>
              <a:ext uri="{FF2B5EF4-FFF2-40B4-BE49-F238E27FC236}">
                <a16:creationId xmlns:a16="http://schemas.microsoft.com/office/drawing/2014/main" id="{9D7DF34F-2D37-4AB2-BDF9-6E2939FC4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437874" y="1039000"/>
            <a:ext cx="7721100" cy="1116000"/>
          </a:xfrm>
          <a:prstGeom prst="rect">
            <a:avLst/>
          </a:prstGeom>
          <a:noFill/>
          <a:ln>
            <a:noFill/>
          </a:ln>
        </p:spPr>
        <p:txBody>
          <a:bodyPr spcFirstLastPara="1" wrap="square" lIns="91425" tIns="45700" rIns="91425" bIns="45700" anchor="ctr" anchorCtr="0">
            <a:normAutofit/>
          </a:bodyPr>
          <a:lstStyle/>
          <a:p>
            <a:pPr lvl="0">
              <a:buSzPts val="4400"/>
            </a:pPr>
            <a:r>
              <a:rPr lang="en-US" altLang="zh-TW" dirty="0">
                <a:latin typeface="Microsoft JhengHei"/>
                <a:ea typeface="Microsoft JhengHei"/>
                <a:cs typeface="Microsoft JhengHei"/>
                <a:sym typeface="Microsoft JhengHei"/>
              </a:rPr>
              <a:t>Profile – Scoring details</a:t>
            </a:r>
            <a:endParaRPr dirty="0"/>
          </a:p>
        </p:txBody>
      </p:sp>
      <p:pic>
        <p:nvPicPr>
          <p:cNvPr id="128" name="Google Shape;128;p8"/>
          <p:cNvPicPr preferRelativeResize="0">
            <a:picLocks noGrp="1"/>
          </p:cNvPicPr>
          <p:nvPr>
            <p:ph type="body" idx="1"/>
          </p:nvPr>
        </p:nvPicPr>
        <p:blipFill rotWithShape="1">
          <a:blip r:embed="rId5">
            <a:alphaModFix/>
          </a:blip>
          <a:srcRect/>
          <a:stretch/>
        </p:blipFill>
        <p:spPr>
          <a:xfrm>
            <a:off x="628650" y="2079846"/>
            <a:ext cx="7886700" cy="3842896"/>
          </a:xfrm>
          <a:prstGeom prst="rect">
            <a:avLst/>
          </a:prstGeom>
          <a:noFill/>
          <a:ln>
            <a:noFill/>
          </a:ln>
        </p:spPr>
      </p:pic>
      <p:sp>
        <p:nvSpPr>
          <p:cNvPr id="3" name="投影片編號版面配置區 2">
            <a:extLst>
              <a:ext uri="{FF2B5EF4-FFF2-40B4-BE49-F238E27FC236}">
                <a16:creationId xmlns:a16="http://schemas.microsoft.com/office/drawing/2014/main" id="{E95DE955-E538-4B68-A309-A87ADE0050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extLst>
              <a:ext uri="{BEBA8EAE-BF5A-486C-A8C5-ECC9F3942E4B}">
                <a14:imgProps xmlns:a14="http://schemas.microsoft.com/office/drawing/2010/main">
                  <a14:imgLayer r:embed="rId4">
                    <a14:imgEffect>
                      <a14:saturation sat="175000"/>
                    </a14:imgEffect>
                  </a14:imgLayer>
                </a14:imgProps>
              </a:ext>
            </a:extLst>
          </a:blip>
          <a:stretch>
            <a:fillRect/>
          </a:stretch>
        </a:blipFill>
        <a:effectLst/>
      </p:bgPr>
    </p:bg>
    <p:spTree>
      <p:nvGrpSpPr>
        <p:cNvPr id="1" name="Shape 132"/>
        <p:cNvGrpSpPr/>
        <p:nvPr/>
      </p:nvGrpSpPr>
      <p:grpSpPr>
        <a:xfrm>
          <a:off x="0" y="0"/>
          <a:ext cx="0" cy="0"/>
          <a:chOff x="0" y="0"/>
          <a:chExt cx="0" cy="0"/>
        </a:xfrm>
      </p:grpSpPr>
      <p:pic>
        <p:nvPicPr>
          <p:cNvPr id="134" name="Google Shape;134;p9"/>
          <p:cNvPicPr preferRelativeResize="0">
            <a:picLocks noGrp="1"/>
          </p:cNvPicPr>
          <p:nvPr>
            <p:ph type="body" idx="1"/>
          </p:nvPr>
        </p:nvPicPr>
        <p:blipFill rotWithShape="1">
          <a:blip r:embed="rId5">
            <a:alphaModFix/>
          </a:blip>
          <a:srcRect/>
          <a:stretch/>
        </p:blipFill>
        <p:spPr>
          <a:xfrm>
            <a:off x="807107" y="1897345"/>
            <a:ext cx="7529785" cy="4351338"/>
          </a:xfrm>
          <a:prstGeom prst="rect">
            <a:avLst/>
          </a:prstGeom>
          <a:noFill/>
          <a:ln>
            <a:solidFill>
              <a:schemeClr val="bg1">
                <a:lumMod val="75000"/>
              </a:schemeClr>
            </a:solidFill>
          </a:ln>
        </p:spPr>
      </p:pic>
      <p:sp>
        <p:nvSpPr>
          <p:cNvPr id="133" name="Google Shape;133;p9"/>
          <p:cNvSpPr txBox="1">
            <a:spLocks noGrp="1"/>
          </p:cNvSpPr>
          <p:nvPr>
            <p:ph type="title"/>
          </p:nvPr>
        </p:nvSpPr>
        <p:spPr>
          <a:xfrm>
            <a:off x="437873" y="1039000"/>
            <a:ext cx="10141387" cy="1116000"/>
          </a:xfrm>
          <a:prstGeom prst="rect">
            <a:avLst/>
          </a:prstGeom>
          <a:noFill/>
          <a:ln>
            <a:noFill/>
          </a:ln>
        </p:spPr>
        <p:txBody>
          <a:bodyPr spcFirstLastPara="1" wrap="square" lIns="91425" tIns="45700" rIns="91425" bIns="45700" anchor="ctr" anchorCtr="0">
            <a:normAutofit fontScale="90000"/>
          </a:bodyPr>
          <a:lstStyle/>
          <a:p>
            <a:pPr lvl="0">
              <a:buSzPts val="4400"/>
            </a:pPr>
            <a:r>
              <a:rPr lang="en-US" altLang="zh-TW" dirty="0">
                <a:latin typeface="Microsoft JhengHei"/>
                <a:ea typeface="Microsoft JhengHei"/>
                <a:cs typeface="Microsoft JhengHei"/>
                <a:sym typeface="Microsoft JhengHei"/>
              </a:rPr>
              <a:t>Narrative statistics – the number of companies</a:t>
            </a:r>
            <a:endParaRPr dirty="0"/>
          </a:p>
        </p:txBody>
      </p:sp>
      <p:sp>
        <p:nvSpPr>
          <p:cNvPr id="3" name="投影片編號版面配置區 2">
            <a:extLst>
              <a:ext uri="{FF2B5EF4-FFF2-40B4-BE49-F238E27FC236}">
                <a16:creationId xmlns:a16="http://schemas.microsoft.com/office/drawing/2014/main" id="{9D270579-F3EA-457D-AD90-E989881B37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1416</TotalTime>
  <Words>2257</Words>
  <Application>Microsoft Office PowerPoint</Application>
  <PresentationFormat>如螢幕大小 (4:3)</PresentationFormat>
  <Paragraphs>503</Paragraphs>
  <Slides>24</Slides>
  <Notes>24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Google Sans</vt:lpstr>
      <vt:lpstr>Noto Sans TC</vt:lpstr>
      <vt:lpstr>微軟正黑體</vt:lpstr>
      <vt:lpstr>微軟正黑體</vt:lpstr>
      <vt:lpstr>Arial</vt:lpstr>
      <vt:lpstr>Calibri</vt:lpstr>
      <vt:lpstr>Cambria Math</vt:lpstr>
      <vt:lpstr>Office 佈景主題</vt:lpstr>
      <vt:lpstr>Sustainability policy for listed companies in Taiwan The impact of ESG performance</vt:lpstr>
      <vt:lpstr>Category</vt:lpstr>
      <vt:lpstr>Discussion – The importance of ESG to companies</vt:lpstr>
      <vt:lpstr>Introduction – ESG and Corporate Finance</vt:lpstr>
      <vt:lpstr>Introduction – Research Objectives</vt:lpstr>
      <vt:lpstr>Introduction</vt:lpstr>
      <vt:lpstr>Presentation – Scoring process</vt:lpstr>
      <vt:lpstr>Profile – Scoring details</vt:lpstr>
      <vt:lpstr>Narrative statistics – the number of companies</vt:lpstr>
      <vt:lpstr>Narrative statistics – TESG performance</vt:lpstr>
      <vt:lpstr>Research Methods – DID</vt:lpstr>
      <vt:lpstr>Research Methods – OLS Design for DIDs</vt:lpstr>
      <vt:lpstr>Research Results – Problems</vt:lpstr>
      <vt:lpstr>Findings – Regulations</vt:lpstr>
      <vt:lpstr>Research Findings – Regulatory Effects (Act 2)</vt:lpstr>
      <vt:lpstr>PowerPoint 簡報</vt:lpstr>
      <vt:lpstr>Results of the study – Signal effect</vt:lpstr>
      <vt:lpstr>Findings – Voluntary Effect</vt:lpstr>
      <vt:lpstr>PowerPoint 簡報</vt:lpstr>
      <vt:lpstr>Results of the study – Validating the effect</vt:lpstr>
      <vt:lpstr>PowerPoint 簡報</vt:lpstr>
      <vt:lpstr>Findings – Subsections</vt:lpstr>
      <vt:lpstr>Conclusions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永續政策對於台灣上市櫃公司 ESG表現的影響</dc:title>
  <dc:creator>user</dc:creator>
  <cp:lastModifiedBy>嘉榤 莊</cp:lastModifiedBy>
  <cp:revision>99</cp:revision>
  <cp:lastPrinted>2023-07-01T13:14:12Z</cp:lastPrinted>
  <dcterms:created xsi:type="dcterms:W3CDTF">2020-06-09T07:34:44Z</dcterms:created>
  <dcterms:modified xsi:type="dcterms:W3CDTF">2024-01-26T13:41:15Z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2931908</vt:lpwstr>
  </property>
  <property fmtid="{D5CDD505-2E9C-101B-9397-08002B2CF9AE}" pid="3" name="NXPowerLiteSettings">
    <vt:lpwstr>C7000400038000</vt:lpwstr>
  </property>
  <property fmtid="{D5CDD505-2E9C-101B-9397-08002B2CF9AE}" pid="4" name="NXPowerLiteVersion">
    <vt:lpwstr>S9.0.1</vt:lpwstr>
  </property>
</Properties>
</file>