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78" r:id="rId6"/>
    <p:sldId id="258" r:id="rId7"/>
    <p:sldId id="259" r:id="rId8"/>
    <p:sldId id="277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61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振博 狄" initials="振博" lastIdx="3" clrIdx="0">
    <p:extLst>
      <p:ext uri="{19B8F6BF-5375-455C-9EA6-DF929625EA0E}">
        <p15:presenceInfo xmlns:p15="http://schemas.microsoft.com/office/powerpoint/2012/main" userId="e9e62d0d8983f5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5T22:05:23.676" idx="3">
    <p:pos x="3575" y="2709"/>
    <p:text>这个奇性还需要更细节的解说，毕竟最后计算过程中仍需对其进行计算。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21:44:12.063" idx="2">
    <p:pos x="5901" y="0"/>
    <p:text>图源：arxiv：9607029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7FE0-8060-4B9B-9D0D-A62C17854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B2E331-613B-4B77-A66A-7A4DEFDA3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26C1C-D61E-43C1-8935-3563BA35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1FD03-5259-41C5-A8C0-C6A8222B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EBA37-5A6E-41FA-B614-B0845245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5FDD4-B1DD-4BEB-AB04-A7B282F9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6B15C-3C87-4E90-95BA-5E3F5FBE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5DB26-141A-4348-B94A-8C6B8C61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8E129-3414-4DB8-B958-120DE2AF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D4046-CA6D-4513-851D-05FA6C7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5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A5A37-57E3-43BF-B126-31C61DC1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08781-1206-49E1-9EB6-1541E4E9A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EF7F2-C67E-4A58-9694-8FE961CA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D58FC-0B59-4177-9A7C-29AA7D4D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55673-68AC-4093-87A6-5270FFC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4154-2F12-404A-AE47-7DCEBEB7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8D23F-89D8-40FE-A97E-8228B4DA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5393B-4642-49FF-9E49-68E3C78E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57224-36D6-4252-9F3B-8E36324D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689C9-CBC8-430F-AA3F-258B96AB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6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BEECE-8EE2-43F0-9E36-F45E0BB0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12C2E-CF2E-4E39-81A0-D8E9A823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262D4-AA83-4123-943E-52E6C326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9652D-F259-4130-97FA-143EB40C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10FB9-D1A9-40FE-BCE2-3BBC91C4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92465-5C96-4808-B328-2F7AE3F2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EB089-E2A9-4AA1-AA2A-28D4D0252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1A8F6-4C7E-4C64-AE05-4E9021F1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458AD-D5CC-453B-B1D9-65259F21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40738-11D8-4AE3-9354-8351A89A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F9AA2-28F0-454B-8540-AAEC9E69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D10C-9DEE-4649-A0E4-E7E736FC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CD657-7436-4404-9AB9-261B9102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DAB47-21AD-45F0-A645-5426B1D56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D50CA-51D3-4B32-9ACE-93FE291CB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1DD0C-33FD-4487-B156-8B821C72E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EC1EA-D914-40A3-9A32-EFBA96E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3A2579-EF3F-4E44-8475-030A6599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C40BDA-4268-4F58-850B-94E9A2DD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7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74446-C996-421D-B0C6-2C07E57F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933DF9-39E1-43C9-8EEC-8C7AE14F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2DB4C-FEC0-4C13-AA5B-5F8E31F2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EA3CC8-F6D5-49CA-B451-EC5CCCE9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7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396E4C-C826-448D-882D-E8CF7A31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720A66-6191-4073-A31D-A5D68B09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8AEAF-0CC2-4B23-94C4-D06B7485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2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05F6A-EECE-4ED5-BDD3-354937D4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E756A-5CF7-4B13-8138-491C289C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B46CE-5B2F-4D1E-BD8E-7C1D361D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EE01A-B0E0-4014-9444-5149BE1B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F9395-D412-4A26-B0CE-546D3AA7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D7426-91F3-4382-99F2-77E6DEF6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3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3D58-AA47-4962-81EA-EB24D2B9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CB3A1F-A9B5-4905-BFD7-01F0354AE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FE241-D4A6-4FEA-9ED8-CD24D6906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F141A-2C33-4AA7-890C-45155554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5D933-E45A-4F0A-AA6D-6945B639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4EC79-961C-476A-A009-8477D744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D3D3-07FA-4342-B461-FA2C121B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FFABF-5B47-4134-A2DE-AE455A22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4417E-2630-441E-A29E-12AA52772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3F1E-4008-4978-A6A4-D3B639F43ED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1449B-E18C-48B9-9B3E-05E63B91C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BA57F-82A9-473D-AA4B-5DE8CA214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DC71-1D5F-4617-9976-A344F1A0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DA45-3324-4890-A24E-64E86B873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Generalized Gravitational Entropy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CAE1D-6C58-4599-930B-0EFDA0C9E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MR10"/>
              </a:rPr>
              <a:t>Aitor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MR10"/>
              </a:rPr>
              <a:t>Lewkowycz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MR10"/>
              </a:rPr>
              <a:t> and Juan Maldacena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MR10"/>
              </a:rPr>
              <a:t>1304.4926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CMR1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095DF2-2D30-43E1-88B8-C36A2BCF0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432969"/>
            <a:ext cx="10821910" cy="59920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856E09-8A82-4D15-823E-58A385FA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458" y="0"/>
            <a:ext cx="2704093" cy="23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4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CE758C-17B7-47C8-902A-666BED45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1016927"/>
            <a:ext cx="1065996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5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A4F1-246C-493E-9D3B-7C1A2F7C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>
            <a:normAutofit/>
          </a:bodyPr>
          <a:lstStyle/>
          <a:p>
            <a:r>
              <a:rPr lang="zh-CN" altLang="en-US" dirty="0"/>
              <a:t>另一种计算引力熵的办法</a:t>
            </a:r>
            <a:r>
              <a:rPr lang="en-US" altLang="zh-CN" dirty="0"/>
              <a:t>——</a:t>
            </a:r>
            <a:r>
              <a:rPr lang="zh-CN" altLang="en-US" dirty="0"/>
              <a:t>运用对称性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0EE490B-E94E-4693-AC24-44BBD0307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487"/>
            <a:ext cx="10515600" cy="2438531"/>
          </a:xfrm>
        </p:spPr>
      </p:pic>
    </p:spTree>
    <p:extLst>
      <p:ext uri="{BB962C8B-B14F-4D97-AF65-F5344CB8AC3E}">
        <p14:creationId xmlns:p14="http://schemas.microsoft.com/office/powerpoint/2010/main" val="161734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B6987A-BF0B-45C4-ACF7-88C0319A6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528232"/>
            <a:ext cx="11250595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0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A6337B-8867-41C3-863F-CE9FD5564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9" y="0"/>
            <a:ext cx="10161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2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00AA-50E4-4001-A0E3-36947DB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/>
          <a:lstStyle/>
          <a:p>
            <a:r>
              <a:rPr lang="zh-CN" altLang="en-US" dirty="0"/>
              <a:t>特殊情况：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7C44FD-7B7F-464C-B7BE-AD5068B9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6" y="1397021"/>
            <a:ext cx="10726647" cy="933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CF43A9-CC58-4448-B259-5435E5793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6" y="4669079"/>
            <a:ext cx="10964805" cy="14575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8C2EC4-F2A3-4140-985D-CD0D68585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6" y="1954075"/>
            <a:ext cx="440116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54DD6-18BA-4D70-B9B0-24381577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、极小曲面条件的推导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0161AF-951F-4080-B186-25E6BDA4B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为什么要推导极小曲面条件？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的时候，可以把公式要求的极小曲面选成在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变换下能保持不变的曲面；但是在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且没有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对称性的时候，没有显然特殊的曲面，就不能这么选取了，所以，要推导极小曲面条件。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0161AF-951F-4080-B186-25E6BDA4B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73B3658-BC08-4A84-B7F4-1568AB0BE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09" y="2304893"/>
            <a:ext cx="866896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6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E05F0B-3947-4146-95CB-0B45A3C9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390101"/>
            <a:ext cx="9678751" cy="30388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A02F4F-F9DC-453F-95FC-D6104227E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3" y="4037501"/>
            <a:ext cx="814501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15F1E31-73F3-41B4-9DFD-6BC27601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837838"/>
            <a:ext cx="967875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128D80-D441-43AA-B540-E0E9B1B9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6" y="0"/>
            <a:ext cx="11129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C149F-0EB6-4853-B8AF-A5921E30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B2742-39BB-4085-8163-DB25971A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、推导配分函数与引力熵的联系；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、举例计算引力熵，并与</a:t>
            </a:r>
            <a:r>
              <a:rPr lang="en-US" altLang="zh-CN" dirty="0"/>
              <a:t>R-T</a:t>
            </a:r>
            <a:r>
              <a:rPr lang="zh-CN" altLang="en-US" dirty="0"/>
              <a:t>公式相比较；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、导出极小曲面条件。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24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11C4-475A-4594-BFF0-4820D8A3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维爱因斯坦引力的极小曲面条件（仅结论）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20646-24E7-4925-93DD-B315CD02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/>
          <a:lstStyle/>
          <a:p>
            <a:r>
              <a:rPr lang="zh-CN" altLang="en-US" dirty="0"/>
              <a:t>度规：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代入运动方程（线性化的）：</a:t>
            </a:r>
            <a:endParaRPr lang="en-US" altLang="zh-CN" dirty="0"/>
          </a:p>
          <a:p>
            <a:r>
              <a:rPr lang="zh-CN" altLang="en-US" dirty="0"/>
              <a:t>得到：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857A88-AF89-4DD8-BC33-EB270A76C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1864369"/>
            <a:ext cx="10269383" cy="1533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68231B-297B-4456-9B5D-C190582D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0" y="3878520"/>
            <a:ext cx="1981477" cy="5525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34113D-21B2-403C-82CE-F736CA95C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69" y="4521156"/>
            <a:ext cx="3086531" cy="18576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33D650-2EB4-4AB1-BEFA-7F5791C5ECF3}"/>
              </a:ext>
            </a:extLst>
          </p:cNvPr>
          <p:cNvSpPr txBox="1"/>
          <p:nvPr/>
        </p:nvSpPr>
        <p:spPr>
          <a:xfrm>
            <a:off x="5609968" y="4521156"/>
            <a:ext cx="549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利用周期性条件：</a:t>
            </a:r>
            <a:endParaRPr lang="en-US" altLang="zh-CN" dirty="0"/>
          </a:p>
          <a:p>
            <a:r>
              <a:rPr lang="zh-CN" altLang="en-US" dirty="0"/>
              <a:t>得到：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257721-0BEE-453D-BB92-05486CBAF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16" y="4439819"/>
            <a:ext cx="2523684" cy="4716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970EE5-25C7-4549-B532-BC8E6AA1B6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69" y="4876934"/>
            <a:ext cx="3793292" cy="107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2D92C-76E7-41B6-A333-A63EF311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、配分函数与引力熵的联系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CAF3A44-9576-42B0-A19F-27D3972302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62231"/>
                <a:ext cx="10515600" cy="2544286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符号说明：</a:t>
                </a:r>
                <a:endParaRPr lang="en-US" altLang="zh-CN" dirty="0"/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: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引力熵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𝑙𝑜𝑔𝑍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:n</a:t>
                </a:r>
                <a:r>
                  <a:rPr lang="zh-CN" altLang="en-US" dirty="0"/>
                  <a:t>重</a:t>
                </a:r>
                <a:r>
                  <a:rPr lang="en-US" altLang="zh-CN" dirty="0"/>
                  <a:t>replica</a:t>
                </a:r>
                <a:r>
                  <a:rPr lang="zh-CN" altLang="en-US" dirty="0"/>
                  <a:t>后，内部时空的有效配分函数。</a:t>
                </a:r>
                <a:endParaRPr lang="en-US" altLang="zh-CN" dirty="0"/>
              </a:p>
              <a:p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:  </a:t>
                </a:r>
                <a:r>
                  <a:rPr lang="zh-CN" altLang="en-US" dirty="0"/>
                  <a:t>量子系统经过欧式演化后，产生的密度矩阵。</a:t>
                </a:r>
                <a:endParaRPr lang="en-US" altLang="zh-CN" dirty="0"/>
              </a:p>
              <a:p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𝑚𝑖𝑛𝑖𝑚𝑎𝑙</m:t>
                        </m:r>
                      </m:sub>
                    </m:sSub>
                  </m:oMath>
                </a14:m>
                <a:r>
                  <a:rPr lang="en-US" altLang="zh-CN" dirty="0"/>
                  <a:t>  :  n=1</a:t>
                </a:r>
                <a:r>
                  <a:rPr lang="zh-CN" altLang="en-US" dirty="0"/>
                  <a:t>的解内部的极小曲面的面积。</a:t>
                </a:r>
                <a:r>
                  <a:rPr lang="en-US" altLang="zh-CN" dirty="0"/>
                  <a:t>  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CAF3A44-9576-42B0-A19F-27D397230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2231"/>
                <a:ext cx="10515600" cy="2544286"/>
              </a:xfrm>
              <a:prstGeom prst="rect">
                <a:avLst/>
              </a:prstGeom>
              <a:blipFill>
                <a:blip r:embed="rId3"/>
                <a:stretch>
                  <a:fillRect l="-1043" t="-4317"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B895CF-1F2B-433C-A677-6D3B0BBD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82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16DE96-96F2-47FF-9FAE-D2BE89D5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8" y="452022"/>
            <a:ext cx="10450383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3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E552B2-8E81-481C-B347-4A2C885D8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" y="556811"/>
            <a:ext cx="1182217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8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C296-BE60-4377-9E0A-374AFE40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三、计算引力熵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F4C904-F62A-4F66-B53B-754476763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对有</a:t>
                </a:r>
                <a:r>
                  <a:rPr lang="en-US" altLang="zh-CN" dirty="0"/>
                  <a:t>U(1)</a:t>
                </a:r>
                <a:r>
                  <a:rPr lang="zh-CN" altLang="en-US" dirty="0"/>
                  <a:t>对称性的情况：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原则上，直接计算方程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就可以算得所求的熵，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但是，由于在解的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处存在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圆锥奇性，所以在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附近，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不能用一般的方法定出曲率，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故而不能直接积分。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F4C904-F62A-4F66-B53B-754476763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5E034EF-62A4-4A97-B576-434B0DF5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40" y="1994691"/>
            <a:ext cx="4195141" cy="3697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663589-5B6E-4040-AB94-C3C8427F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9" y="2734634"/>
            <a:ext cx="4931291" cy="6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7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8D937A9-B9F0-47AC-8977-DD26C9D4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zh-CN" altLang="en-US" dirty="0"/>
              <a:t>通过引入</a:t>
            </a:r>
            <a:r>
              <a:rPr lang="en-US" altLang="zh-CN" dirty="0"/>
              <a:t>off-shell</a:t>
            </a:r>
            <a:r>
              <a:rPr lang="zh-CN" altLang="en-US" dirty="0"/>
              <a:t>解来消去奇性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A4806-728B-4992-BAC1-451EE9DF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1478"/>
          </a:xfrm>
        </p:spPr>
        <p:txBody>
          <a:bodyPr>
            <a:normAutofit/>
          </a:bodyPr>
          <a:lstStyle/>
          <a:p>
            <a:r>
              <a:rPr lang="zh-CN" altLang="en-US" dirty="0"/>
              <a:t>具体操作：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、原来所要计算的公式：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、在括号内同时加减</a:t>
            </a:r>
            <a:r>
              <a:rPr lang="en-US" altLang="zh-CN" dirty="0"/>
              <a:t>off-shell</a:t>
            </a:r>
            <a:r>
              <a:rPr lang="zh-CN" altLang="en-US" dirty="0"/>
              <a:t>解对应的作用量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、分别计算两个括号内的配分函数。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实际上要做的是算出作用量。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56F8F8-76C3-4153-A3EE-5ECA4E88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9" y="2734634"/>
            <a:ext cx="4931291" cy="694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01063F-7F28-4862-91B4-11F6B9ACD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21" y="3871418"/>
            <a:ext cx="6832255" cy="3875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1D91B7-8E6A-4E84-A11E-D3B054A38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92" y="1070920"/>
            <a:ext cx="4535268" cy="23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E0C8A-636D-413F-945F-8078981D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30321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EE1F3-44A5-45CF-9C02-C3D5CD59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73211"/>
            <a:ext cx="5157787" cy="518984"/>
          </a:xfrm>
        </p:spPr>
        <p:txBody>
          <a:bodyPr/>
          <a:lstStyle/>
          <a:p>
            <a:r>
              <a:rPr lang="zh-CN" altLang="en-US" dirty="0"/>
              <a:t>对第一个括号的解说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19E38-8790-46D5-9D9C-8C85D7B72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7611"/>
            <a:ext cx="5157787" cy="440205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在引入</a:t>
            </a:r>
            <a:r>
              <a:rPr lang="en-US" altLang="zh-CN" dirty="0"/>
              <a:t>off-shell</a:t>
            </a:r>
            <a:r>
              <a:rPr lang="zh-CN" altLang="en-US" dirty="0"/>
              <a:t>解之后，由于</a:t>
            </a:r>
            <a:r>
              <a:rPr lang="en-US" altLang="zh-CN" dirty="0"/>
              <a:t>off-shell</a:t>
            </a:r>
            <a:r>
              <a:rPr lang="zh-CN" altLang="en-US" dirty="0"/>
              <a:t>解和真实解仅相差一个</a:t>
            </a:r>
            <a:r>
              <a:rPr lang="en-US" altLang="zh-CN" dirty="0"/>
              <a:t>(n-1)</a:t>
            </a:r>
            <a:r>
              <a:rPr lang="zh-CN" altLang="en-US" dirty="0"/>
              <a:t>阶的小量（这样的</a:t>
            </a:r>
            <a:r>
              <a:rPr lang="en-US" altLang="zh-CN" dirty="0"/>
              <a:t>off-shell</a:t>
            </a:r>
            <a:r>
              <a:rPr lang="zh-CN" altLang="en-US" dirty="0"/>
              <a:t>解是总可以取到的），第一个括号就相当于对原解的一阶变分。而一阶变分项会由于运动方程而消去。（作者语）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EEAFB-BB87-4729-91B5-19264DBB5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73211"/>
            <a:ext cx="5183188" cy="518984"/>
          </a:xfrm>
        </p:spPr>
        <p:txBody>
          <a:bodyPr/>
          <a:lstStyle/>
          <a:p>
            <a:r>
              <a:rPr lang="zh-CN" altLang="en-US" dirty="0"/>
              <a:t>对第二个括号的解说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663D7-28AF-4039-879D-FF816380E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7611"/>
            <a:ext cx="5183188" cy="4402052"/>
          </a:xfrm>
        </p:spPr>
        <p:txBody>
          <a:bodyPr>
            <a:normAutofit/>
          </a:bodyPr>
          <a:lstStyle/>
          <a:p>
            <a:r>
              <a:rPr lang="zh-CN" altLang="en-US" dirty="0"/>
              <a:t>在引文（</a:t>
            </a:r>
            <a:r>
              <a:rPr lang="en-US" altLang="zh-CN" dirty="0" err="1"/>
              <a:t>arxiv</a:t>
            </a:r>
            <a:r>
              <a:rPr lang="zh-CN" altLang="en-US" dirty="0"/>
              <a:t>：</a:t>
            </a:r>
            <a:r>
              <a:rPr lang="en-US" altLang="zh-CN" dirty="0"/>
              <a:t>9501127</a:t>
            </a:r>
            <a:r>
              <a:rPr lang="zh-CN" altLang="en-US" dirty="0"/>
              <a:t>）中，我们可以查询到这样的公式：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由这个公式可以看出，第二个括号计算的结果是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下页会给出计算例子。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E6A5EE-0692-4B1C-9CE3-3C112CFA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714235"/>
            <a:ext cx="5354637" cy="8848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2DD769-5CCA-48E3-9D52-1BA6FBBF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84" y="4494281"/>
            <a:ext cx="4239217" cy="800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0E57BE-56C0-41B3-8B7F-666B07BA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769" y="123684"/>
            <a:ext cx="2009932" cy="1695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133202-ECC4-41A2-BD4C-A85588070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37" y="1360777"/>
            <a:ext cx="2581635" cy="419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19112C-DECF-4640-9AE8-B5E852E60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1420621"/>
            <a:ext cx="291505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74E31-865A-466F-B415-A257910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zh-CN" altLang="en-US" dirty="0"/>
              <a:t>举例计算第二个括号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B950A3-A15D-44CB-AD5E-0B320A25D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2151"/>
                <a:ext cx="10515600" cy="492481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对</a:t>
                </a:r>
                <a:r>
                  <a:rPr lang="en-US" altLang="zh-CN" dirty="0"/>
                  <a:t>off-shell</a:t>
                </a:r>
                <a:r>
                  <a:rPr lang="zh-CN" altLang="en-US" dirty="0"/>
                  <a:t>解度规的要求：（假设度规的形式是：                        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附近是正规的，也就是没有真实解那样的“尖点”；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这一条要求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）除了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附近以外，度规应该和真实解保持一致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故可以取：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dirty="0"/>
                  <a:t>而对真实解，取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  <a:p>
                <a:pPr marL="457200" lvl="1" indent="0">
                  <a:buNone/>
                </a:pPr>
                <a:r>
                  <a:rPr lang="zh-CN" altLang="en-US" dirty="0"/>
                  <a:t>接下来，就只需要计算被积函数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然后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全空间进行积分。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B950A3-A15D-44CB-AD5E-0B320A25D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2151"/>
                <a:ext cx="10515600" cy="4924812"/>
              </a:xfrm>
              <a:blipFill>
                <a:blip r:embed="rId2"/>
                <a:stretch>
                  <a:fillRect l="-1043" t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143B465-5AB7-4F0F-847B-785AFA562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130" y="1223072"/>
            <a:ext cx="2514664" cy="5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5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宽屏</PresentationFormat>
  <Paragraphs>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CMR10</vt:lpstr>
      <vt:lpstr>等线</vt:lpstr>
      <vt:lpstr>等线 Light</vt:lpstr>
      <vt:lpstr>Arial</vt:lpstr>
      <vt:lpstr>Cambria Math</vt:lpstr>
      <vt:lpstr>Office 主题​​</vt:lpstr>
      <vt:lpstr>Generalized Gravitational Entropy</vt:lpstr>
      <vt:lpstr>一、内容简介</vt:lpstr>
      <vt:lpstr>1、配分函数与引力熵的联系</vt:lpstr>
      <vt:lpstr>PowerPoint 演示文稿</vt:lpstr>
      <vt:lpstr>PowerPoint 演示文稿</vt:lpstr>
      <vt:lpstr>三、计算引力熵</vt:lpstr>
      <vt:lpstr>通过引入off-shell解来消去奇性</vt:lpstr>
      <vt:lpstr>PowerPoint 演示文稿</vt:lpstr>
      <vt:lpstr>举例计算第二个括号</vt:lpstr>
      <vt:lpstr>PowerPoint 演示文稿</vt:lpstr>
      <vt:lpstr>PowerPoint 演示文稿</vt:lpstr>
      <vt:lpstr>另一种计算引力熵的办法——运用对称性</vt:lpstr>
      <vt:lpstr>PowerPoint 演示文稿</vt:lpstr>
      <vt:lpstr>PowerPoint 演示文稿</vt:lpstr>
      <vt:lpstr>特殊情况：</vt:lpstr>
      <vt:lpstr>3、极小曲面条件的推导</vt:lpstr>
      <vt:lpstr>PowerPoint 演示文稿</vt:lpstr>
      <vt:lpstr>PowerPoint 演示文稿</vt:lpstr>
      <vt:lpstr>PowerPoint 演示文稿</vt:lpstr>
      <vt:lpstr>D维爱因斯坦引力的极小曲面条件（仅结论）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Gravitational Entropy</dc:title>
  <dc:creator>振博 狄</dc:creator>
  <cp:lastModifiedBy>振博 狄</cp:lastModifiedBy>
  <cp:revision>39</cp:revision>
  <dcterms:created xsi:type="dcterms:W3CDTF">2021-03-03T05:44:37Z</dcterms:created>
  <dcterms:modified xsi:type="dcterms:W3CDTF">2021-03-09T01:09:41Z</dcterms:modified>
</cp:coreProperties>
</file>